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6" r:id="rId3"/>
    <p:sldId id="462" r:id="rId4"/>
    <p:sldId id="463" r:id="rId5"/>
    <p:sldId id="465" r:id="rId6"/>
    <p:sldId id="464" r:id="rId7"/>
    <p:sldId id="466" r:id="rId8"/>
    <p:sldId id="468" r:id="rId9"/>
    <p:sldId id="471" r:id="rId10"/>
    <p:sldId id="470" r:id="rId11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 userDrawn="1">
          <p15:clr>
            <a:srgbClr val="A4A3A4"/>
          </p15:clr>
        </p15:guide>
        <p15:guide id="2" pos="390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  <p:cmAuthor id="2" name="Ahmad Afandi" initials="AA" lastIdx="1" clrIdx="1"/>
  <p:cmAuthor id="3" name="qixu" initials="q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5597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102" y="132"/>
      </p:cViewPr>
      <p:guideLst>
        <p:guide orient="horz" pos="2138"/>
        <p:guide pos="390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80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9635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75" tIns="49538" rIns="99075" bIns="49538" anchor="t" anchorCtr="0"/>
          <a:lstStyle/>
          <a:p>
            <a:pPr lvl="0"/>
            <a:endParaRPr lang="zh-CN" altLang="en-US" dirty="0"/>
          </a:p>
        </p:txBody>
      </p:sp>
      <p:sp>
        <p:nvSpPr>
          <p:cNvPr id="696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  <a:noFill/>
          <a:ln w="9525">
            <a:noFill/>
          </a:ln>
        </p:spPr>
        <p:txBody>
          <a:bodyPr lIns="99075" tIns="49538" rIns="99075" bIns="49538" anchor="b" anchorCtr="0"/>
          <a:lstStyle/>
          <a:p>
            <a:pPr lvl="0" eaLnBrk="1" hangingPunct="1"/>
            <a:fld id="{9A0DB2DC-4C9A-4742-B13C-FB6460FD3503}" type="slidenum">
              <a:rPr lang="en-US" altLang="en-US" sz="1800" dirty="0"/>
            </a:fld>
            <a:endParaRPr lang="en-US" altLang="en-US" sz="18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8171" y="3467100"/>
            <a:ext cx="3429893" cy="27051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135137" y="3467100"/>
            <a:ext cx="3429893" cy="27051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371654" y="3467100"/>
            <a:ext cx="3429893" cy="27051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slow" advClick="0" advTm="1000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8171" y="1981200"/>
            <a:ext cx="5144840" cy="35433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slow" advClick="0" advTm="1000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067033" y="0"/>
            <a:ext cx="7124967" cy="3771898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slow" advClick="0" advTm="1000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486241" y="590550"/>
            <a:ext cx="6135698" cy="56769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1828165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ru-RU" sz="4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 panose="020F0302020204030203" charset="0"/>
              <a:ea typeface="Lato Light" panose="020F0302020204030203" charset="0"/>
              <a:cs typeface="Lato Light" panose="020F0302020204030203" charset="0"/>
            </a:endParaRPr>
          </a:p>
        </p:txBody>
      </p:sp>
    </p:spTree>
  </p:cSld>
  <p:clrMapOvr>
    <a:masterClrMapping/>
  </p:clrMapOvr>
  <p:transition spd="slow" advClick="0" advTm="1000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199475" y="0"/>
            <a:ext cx="3992524" cy="6858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589894" y="841109"/>
            <a:ext cx="1219162" cy="1213911"/>
          </a:xfrm>
          <a:prstGeom prst="ellipse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ru-RU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589894" y="2816890"/>
            <a:ext cx="1219162" cy="1213911"/>
          </a:xfrm>
          <a:prstGeom prst="ellipse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ru-RU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589894" y="4792403"/>
            <a:ext cx="1219162" cy="1213911"/>
          </a:xfrm>
          <a:prstGeom prst="ellipse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ru-RU"/>
          </a:p>
        </p:txBody>
      </p:sp>
    </p:spTree>
  </p:cSld>
  <p:clrMapOvr>
    <a:masterClrMapping/>
  </p:clrMapOvr>
  <p:transition spd="slow" advClick="0" advTm="1000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IZE Presenta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0787" y="2467429"/>
            <a:ext cx="3600000" cy="38066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ID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250133" y="2467429"/>
            <a:ext cx="3600000" cy="38066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en-ID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849154" y="2467429"/>
            <a:ext cx="3600000" cy="38066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ID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5" hasCustomPrompt="1"/>
          </p:nvPr>
        </p:nvSpPr>
        <p:spPr>
          <a:xfrm>
            <a:off x="2908299" y="1106457"/>
            <a:ext cx="6375401" cy="838458"/>
          </a:xfrm>
          <a:prstGeom prst="rect">
            <a:avLst/>
          </a:prstGeom>
        </p:spPr>
        <p:txBody>
          <a:bodyPr anchor="t"/>
          <a:lstStyle>
            <a:lvl1pPr marL="0" algn="ctr">
              <a:lnSpc>
                <a:spcPct val="100000"/>
              </a:lnSpc>
              <a:spcBef>
                <a:spcPct val="0"/>
              </a:spcBef>
              <a:buNone/>
              <a:defRPr sz="5000" b="1" i="0" strike="noStrike" kern="500" spc="-300" baseline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0000700000000000000" pitchFamily="2" charset="0"/>
                <a:ea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dirty="0"/>
              <a:t>Company Analysis.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7" hasCustomPrompt="1"/>
          </p:nvPr>
        </p:nvSpPr>
        <p:spPr>
          <a:xfrm>
            <a:off x="650787" y="596643"/>
            <a:ext cx="414167" cy="533285"/>
          </a:xfrm>
          <a:prstGeom prst="rect">
            <a:avLst/>
          </a:prstGeom>
        </p:spPr>
        <p:txBody>
          <a:bodyPr anchor="t"/>
          <a:lstStyle>
            <a:lvl1pPr marL="0" algn="ctr">
              <a:lnSpc>
                <a:spcPct val="100000"/>
              </a:lnSpc>
              <a:buNone/>
              <a:defRPr sz="1665" b="1" i="0" strike="noStrike" kern="500" spc="0" baseline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0000700000000000000" pitchFamily="2" charset="0"/>
                <a:ea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dirty="0"/>
              <a:t>2022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6" hasCustomPrompt="1"/>
          </p:nvPr>
        </p:nvSpPr>
        <p:spPr>
          <a:xfrm>
            <a:off x="911177" y="4512670"/>
            <a:ext cx="3078565" cy="275433"/>
          </a:xfrm>
          <a:prstGeom prst="rect">
            <a:avLst/>
          </a:prstGeom>
        </p:spPr>
        <p:txBody>
          <a:bodyPr anchor="t"/>
          <a:lstStyle>
            <a:lvl1pPr marL="0" algn="l">
              <a:lnSpc>
                <a:spcPct val="100000"/>
              </a:lnSpc>
              <a:buNone/>
              <a:defRPr sz="2000" b="1" i="0" strike="noStrike" kern="500" spc="0" baseline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dirty="0"/>
              <a:t>Achievements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8" hasCustomPrompt="1"/>
          </p:nvPr>
        </p:nvSpPr>
        <p:spPr>
          <a:xfrm>
            <a:off x="911177" y="5006244"/>
            <a:ext cx="3078565" cy="911955"/>
          </a:xfrm>
          <a:prstGeom prst="rect">
            <a:avLst/>
          </a:prstGeom>
        </p:spPr>
        <p:txBody>
          <a:bodyPr anchor="t"/>
          <a:lstStyle>
            <a:lvl1pPr marL="0" algn="l">
              <a:lnSpc>
                <a:spcPct val="100000"/>
              </a:lnSpc>
              <a:buNone/>
              <a:defRPr sz="1200" b="0" i="0" strike="noStrike" kern="500" spc="0" baseline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dirty="0"/>
              <a:t>Your Text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59" hasCustomPrompt="1"/>
          </p:nvPr>
        </p:nvSpPr>
        <p:spPr>
          <a:xfrm>
            <a:off x="4509545" y="4512670"/>
            <a:ext cx="3078565" cy="275433"/>
          </a:xfrm>
          <a:prstGeom prst="rect">
            <a:avLst/>
          </a:prstGeom>
        </p:spPr>
        <p:txBody>
          <a:bodyPr anchor="t"/>
          <a:lstStyle>
            <a:lvl1pPr marL="0" algn="l">
              <a:lnSpc>
                <a:spcPct val="100000"/>
              </a:lnSpc>
              <a:buNone/>
              <a:defRPr sz="2000" b="1" i="0" strike="noStrike" kern="500" spc="0" baseline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dirty="0"/>
              <a:t>Culture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0" hasCustomPrompt="1"/>
          </p:nvPr>
        </p:nvSpPr>
        <p:spPr>
          <a:xfrm>
            <a:off x="4509545" y="5006244"/>
            <a:ext cx="3078565" cy="911955"/>
          </a:xfrm>
          <a:prstGeom prst="rect">
            <a:avLst/>
          </a:prstGeom>
        </p:spPr>
        <p:txBody>
          <a:bodyPr anchor="t"/>
          <a:lstStyle>
            <a:lvl1pPr marL="0" algn="l">
              <a:lnSpc>
                <a:spcPct val="100000"/>
              </a:lnSpc>
              <a:buNone/>
              <a:defRPr sz="1200" b="0" i="0" strike="noStrike" kern="500" spc="0" baseline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dirty="0"/>
              <a:t>Your Text Here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1" hasCustomPrompt="1"/>
          </p:nvPr>
        </p:nvSpPr>
        <p:spPr>
          <a:xfrm>
            <a:off x="8108891" y="4512670"/>
            <a:ext cx="3078565" cy="275433"/>
          </a:xfrm>
          <a:prstGeom prst="rect">
            <a:avLst/>
          </a:prstGeom>
        </p:spPr>
        <p:txBody>
          <a:bodyPr anchor="t"/>
          <a:lstStyle>
            <a:lvl1pPr marL="0" algn="l">
              <a:lnSpc>
                <a:spcPct val="100000"/>
              </a:lnSpc>
              <a:buNone/>
              <a:defRPr sz="2000" b="1" i="0" strike="noStrike" kern="500" spc="0" baseline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dirty="0"/>
              <a:t>Market Share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2" hasCustomPrompt="1"/>
          </p:nvPr>
        </p:nvSpPr>
        <p:spPr>
          <a:xfrm>
            <a:off x="8108891" y="5006244"/>
            <a:ext cx="3078565" cy="911955"/>
          </a:xfrm>
          <a:prstGeom prst="rect">
            <a:avLst/>
          </a:prstGeom>
        </p:spPr>
        <p:txBody>
          <a:bodyPr anchor="t"/>
          <a:lstStyle>
            <a:lvl1pPr marL="0" algn="l">
              <a:lnSpc>
                <a:spcPct val="100000"/>
              </a:lnSpc>
              <a:buNone/>
              <a:defRPr sz="1200" b="0" i="0" strike="noStrike" kern="500" spc="0" baseline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dirty="0"/>
              <a:t>Your Text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" y="4468761"/>
            <a:ext cx="12191999" cy="2389239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slow" advClick="0" advTm="1000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62.xml"/><Relationship Id="rId23" Type="http://schemas.openxmlformats.org/officeDocument/2006/relationships/tags" Target="../tags/tag61.xml"/><Relationship Id="rId22" Type="http://schemas.openxmlformats.org/officeDocument/2006/relationships/tags" Target="../tags/tag60.xml"/><Relationship Id="rId21" Type="http://schemas.openxmlformats.org/officeDocument/2006/relationships/tags" Target="../tags/tag59.xml"/><Relationship Id="rId20" Type="http://schemas.openxmlformats.org/officeDocument/2006/relationships/tags" Target="../tags/tag58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57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2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15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7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tags" Target="../tags/tag7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png"/><Relationship Id="rId1" Type="http://schemas.openxmlformats.org/officeDocument/2006/relationships/tags" Target="../tags/tag76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1" Type="http://schemas.openxmlformats.org/officeDocument/2006/relationships/tags" Target="../tags/tag7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819455" y="1047751"/>
            <a:ext cx="10569600" cy="4760158"/>
            <a:chOff x="529582" y="1276705"/>
            <a:chExt cx="10569600" cy="4403205"/>
          </a:xfrm>
        </p:grpSpPr>
        <p:sp>
          <p:nvSpPr>
            <p:cNvPr id="79" name="矩形 78"/>
            <p:cNvSpPr/>
            <p:nvPr/>
          </p:nvSpPr>
          <p:spPr>
            <a:xfrm>
              <a:off x="529582" y="1277110"/>
              <a:ext cx="10569600" cy="4402800"/>
            </a:xfrm>
            <a:prstGeom prst="rect">
              <a:avLst/>
            </a:prstGeom>
            <a:solidFill>
              <a:srgbClr val="EEF2F9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54000" dist="190500" dir="13500000" algn="br" rotWithShape="0">
                <a:srgbClr val="FFFFFF"/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汉仪旗黑-55简" panose="00020600040101010101" pitchFamily="18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29582" y="1276705"/>
              <a:ext cx="10569600" cy="4402800"/>
            </a:xfrm>
            <a:prstGeom prst="rect">
              <a:avLst/>
            </a:prstGeom>
            <a:solidFill>
              <a:srgbClr val="EEF2F9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27000" dir="2700000" algn="tl" rotWithShape="0">
                <a:srgbClr val="4472C4">
                  <a:lumMod val="40000"/>
                  <a:lumOff val="60000"/>
                  <a:alpha val="8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EEF2F9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汉仪旗黑-55简" panose="00020600040101010101" pitchFamily="18" charset="-122"/>
              </a:endParaRPr>
            </a:p>
          </p:txBody>
        </p:sp>
      </p:grpSp>
      <p:sp>
        <p:nvSpPr>
          <p:cNvPr id="81" name="矩形: 圆顶角 80"/>
          <p:cNvSpPr/>
          <p:nvPr/>
        </p:nvSpPr>
        <p:spPr>
          <a:xfrm rot="10800000" flipV="1">
            <a:off x="782782" y="971716"/>
            <a:ext cx="10605654" cy="322529"/>
          </a:xfrm>
          <a:prstGeom prst="round2SameRect">
            <a:avLst>
              <a:gd name="adj1" fmla="val 42426"/>
              <a:gd name="adj2" fmla="val 0"/>
            </a:avLst>
          </a:prstGeom>
          <a:gradFill flip="none" rotWithShape="1">
            <a:gsLst>
              <a:gs pos="0">
                <a:srgbClr val="4472C4">
                  <a:lumMod val="75000"/>
                </a:srgbClr>
              </a:gs>
              <a:gs pos="100000">
                <a:srgbClr val="355FAB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177800" dist="139700" dir="2700000" algn="tl" rotWithShape="0">
              <a:srgbClr val="4472C4">
                <a:lumMod val="75000"/>
                <a:alpha val="18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3490" y="2190115"/>
            <a:ext cx="95535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noProof="0" dirty="0">
                <a:ln>
                  <a:noFill/>
                </a:ln>
                <a:solidFill>
                  <a:srgbClr val="2F5597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经典功率谱估计</a:t>
            </a:r>
            <a:r>
              <a:rPr kumimoji="1" lang="zh-CN" altLang="en-US" sz="4000" noProof="0" dirty="0">
                <a:ln>
                  <a:noFill/>
                </a:ln>
                <a:solidFill>
                  <a:srgbClr val="2F5597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</a:t>
            </a:r>
            <a:endParaRPr kumimoji="1" lang="zh-CN" altLang="en-US" sz="4000" noProof="0" dirty="0">
              <a:ln>
                <a:noFill/>
              </a:ln>
              <a:solidFill>
                <a:srgbClr val="2F5597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467684" y="5321301"/>
            <a:ext cx="465230" cy="173324"/>
            <a:chOff x="11569930" y="253692"/>
            <a:chExt cx="375338" cy="139835"/>
          </a:xfrm>
          <a:gradFill>
            <a:gsLst>
              <a:gs pos="0">
                <a:srgbClr val="4472C4">
                  <a:lumMod val="75000"/>
                </a:srgbClr>
              </a:gs>
              <a:gs pos="100000">
                <a:srgbClr val="355FAB"/>
              </a:gs>
            </a:gsLst>
            <a:lin ang="0" scaled="1"/>
          </a:gradFill>
        </p:grpSpPr>
        <p:sp>
          <p:nvSpPr>
            <p:cNvPr id="10" name="任意多边形: 形状 9"/>
            <p:cNvSpPr/>
            <p:nvPr/>
          </p:nvSpPr>
          <p:spPr>
            <a:xfrm>
              <a:off x="11569930" y="253692"/>
              <a:ext cx="123246" cy="139835"/>
            </a:xfrm>
            <a:custGeom>
              <a:avLst/>
              <a:gdLst>
                <a:gd name="connsiteX0" fmla="*/ 417306 w 474521"/>
                <a:gd name="connsiteY0" fmla="*/ 5201 h 538391"/>
                <a:gd name="connsiteX1" fmla="*/ 18966 w 474521"/>
                <a:gd name="connsiteY1" fmla="*/ 236238 h 538391"/>
                <a:gd name="connsiteX2" fmla="*/ 18966 w 474521"/>
                <a:gd name="connsiteY2" fmla="*/ 302154 h 538391"/>
                <a:gd name="connsiteX3" fmla="*/ 417306 w 474521"/>
                <a:gd name="connsiteY3" fmla="*/ 533191 h 538391"/>
                <a:gd name="connsiteX4" fmla="*/ 474521 w 474521"/>
                <a:gd name="connsiteY4" fmla="*/ 500233 h 538391"/>
                <a:gd name="connsiteX5" fmla="*/ 474521 w 474521"/>
                <a:gd name="connsiteY5" fmla="*/ 38159 h 538391"/>
                <a:gd name="connsiteX6" fmla="*/ 417306 w 474521"/>
                <a:gd name="connsiteY6" fmla="*/ 5201 h 53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521" h="538391">
                  <a:moveTo>
                    <a:pt x="417306" y="5201"/>
                  </a:moveTo>
                  <a:lnTo>
                    <a:pt x="18966" y="236238"/>
                  </a:lnTo>
                  <a:cubicBezTo>
                    <a:pt x="-6321" y="250905"/>
                    <a:pt x="-6321" y="287488"/>
                    <a:pt x="18966" y="302154"/>
                  </a:cubicBezTo>
                  <a:lnTo>
                    <a:pt x="417306" y="533191"/>
                  </a:lnTo>
                  <a:cubicBezTo>
                    <a:pt x="442710" y="547925"/>
                    <a:pt x="474521" y="529601"/>
                    <a:pt x="474521" y="500233"/>
                  </a:cubicBezTo>
                  <a:lnTo>
                    <a:pt x="474521" y="38159"/>
                  </a:lnTo>
                  <a:cubicBezTo>
                    <a:pt x="474521" y="8791"/>
                    <a:pt x="442710" y="-9533"/>
                    <a:pt x="417306" y="5201"/>
                  </a:cubicBezTo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1" name="任意多边形: 形状 10"/>
            <p:cNvSpPr/>
            <p:nvPr/>
          </p:nvSpPr>
          <p:spPr>
            <a:xfrm flipH="1">
              <a:off x="11822022" y="253692"/>
              <a:ext cx="123246" cy="139835"/>
            </a:xfrm>
            <a:custGeom>
              <a:avLst/>
              <a:gdLst>
                <a:gd name="connsiteX0" fmla="*/ 417306 w 474521"/>
                <a:gd name="connsiteY0" fmla="*/ 5201 h 538391"/>
                <a:gd name="connsiteX1" fmla="*/ 18966 w 474521"/>
                <a:gd name="connsiteY1" fmla="*/ 236238 h 538391"/>
                <a:gd name="connsiteX2" fmla="*/ 18966 w 474521"/>
                <a:gd name="connsiteY2" fmla="*/ 302154 h 538391"/>
                <a:gd name="connsiteX3" fmla="*/ 417306 w 474521"/>
                <a:gd name="connsiteY3" fmla="*/ 533191 h 538391"/>
                <a:gd name="connsiteX4" fmla="*/ 474521 w 474521"/>
                <a:gd name="connsiteY4" fmla="*/ 500233 h 538391"/>
                <a:gd name="connsiteX5" fmla="*/ 474521 w 474521"/>
                <a:gd name="connsiteY5" fmla="*/ 38159 h 538391"/>
                <a:gd name="connsiteX6" fmla="*/ 417306 w 474521"/>
                <a:gd name="connsiteY6" fmla="*/ 5201 h 53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521" h="538391">
                  <a:moveTo>
                    <a:pt x="417306" y="5201"/>
                  </a:moveTo>
                  <a:lnTo>
                    <a:pt x="18966" y="236238"/>
                  </a:lnTo>
                  <a:cubicBezTo>
                    <a:pt x="-6321" y="250905"/>
                    <a:pt x="-6321" y="287488"/>
                    <a:pt x="18966" y="302154"/>
                  </a:cubicBezTo>
                  <a:lnTo>
                    <a:pt x="417306" y="533191"/>
                  </a:lnTo>
                  <a:cubicBezTo>
                    <a:pt x="442710" y="547925"/>
                    <a:pt x="474521" y="529601"/>
                    <a:pt x="474521" y="500233"/>
                  </a:cubicBezTo>
                  <a:lnTo>
                    <a:pt x="474521" y="38159"/>
                  </a:lnTo>
                  <a:cubicBezTo>
                    <a:pt x="474521" y="8791"/>
                    <a:pt x="442710" y="-9533"/>
                    <a:pt x="417306" y="5201"/>
                  </a:cubicBezTo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16200000">
            <a:off x="10851798" y="956896"/>
            <a:ext cx="72340" cy="352167"/>
            <a:chOff x="289560" y="160019"/>
            <a:chExt cx="260170" cy="1266568"/>
          </a:xfrm>
        </p:grpSpPr>
        <p:sp>
          <p:nvSpPr>
            <p:cNvPr id="14" name="椭圆 13"/>
            <p:cNvSpPr/>
            <p:nvPr/>
          </p:nvSpPr>
          <p:spPr>
            <a:xfrm>
              <a:off x="289560" y="160019"/>
              <a:ext cx="260170" cy="260728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89560" y="662939"/>
              <a:ext cx="260170" cy="260728"/>
            </a:xfrm>
            <a:prstGeom prst="ellips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89560" y="1165859"/>
              <a:ext cx="260170" cy="260728"/>
            </a:xfrm>
            <a:prstGeom prst="ellips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1119885" y="5183205"/>
            <a:ext cx="321751" cy="321751"/>
          </a:xfrm>
          <a:prstGeom prst="ellipse">
            <a:avLst/>
          </a:prstGeom>
          <a:gradFill flip="none" rotWithShape="1">
            <a:gsLst>
              <a:gs pos="0">
                <a:srgbClr val="4472C4">
                  <a:lumMod val="75000"/>
                </a:srgbClr>
              </a:gs>
              <a:gs pos="100000">
                <a:srgbClr val="355FAB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177800" dist="139700" dir="2700000" algn="tl" rotWithShape="0">
              <a:srgbClr val="4472C4">
                <a:lumMod val="75000"/>
                <a:alpha val="18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  <a:sym typeface="思源黑体" panose="020B0500000000000000" pitchFamily="34" charset="-122"/>
            </a:endParaRPr>
          </a:p>
        </p:txBody>
      </p:sp>
      <p:grpSp>
        <p:nvGrpSpPr>
          <p:cNvPr id="147" name="组合 146"/>
          <p:cNvGrpSpPr/>
          <p:nvPr/>
        </p:nvGrpSpPr>
        <p:grpSpPr>
          <a:xfrm>
            <a:off x="1180582" y="5248131"/>
            <a:ext cx="200356" cy="191898"/>
            <a:chOff x="3361373" y="2098675"/>
            <a:chExt cx="601663" cy="576263"/>
          </a:xfrm>
        </p:grpSpPr>
        <p:sp>
          <p:nvSpPr>
            <p:cNvPr id="148" name="Freeform 25"/>
            <p:cNvSpPr/>
            <p:nvPr/>
          </p:nvSpPr>
          <p:spPr bwMode="auto">
            <a:xfrm>
              <a:off x="3636011" y="2239963"/>
              <a:ext cx="223838" cy="180975"/>
            </a:xfrm>
            <a:custGeom>
              <a:avLst/>
              <a:gdLst>
                <a:gd name="T0" fmla="*/ 0 w 141"/>
                <a:gd name="T1" fmla="*/ 114 h 114"/>
                <a:gd name="T2" fmla="*/ 35 w 141"/>
                <a:gd name="T3" fmla="*/ 56 h 114"/>
                <a:gd name="T4" fmla="*/ 58 w 141"/>
                <a:gd name="T5" fmla="*/ 91 h 114"/>
                <a:gd name="T6" fmla="*/ 87 w 141"/>
                <a:gd name="T7" fmla="*/ 61 h 114"/>
                <a:gd name="T8" fmla="*/ 110 w 141"/>
                <a:gd name="T9" fmla="*/ 80 h 114"/>
                <a:gd name="T10" fmla="*/ 141 w 141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1" h="114">
                  <a:moveTo>
                    <a:pt x="0" y="114"/>
                  </a:moveTo>
                  <a:lnTo>
                    <a:pt x="35" y="56"/>
                  </a:lnTo>
                  <a:lnTo>
                    <a:pt x="58" y="91"/>
                  </a:lnTo>
                  <a:lnTo>
                    <a:pt x="87" y="61"/>
                  </a:lnTo>
                  <a:lnTo>
                    <a:pt x="110" y="80"/>
                  </a:lnTo>
                  <a:lnTo>
                    <a:pt x="141" y="0"/>
                  </a:lnTo>
                </a:path>
              </a:pathLst>
            </a:custGeom>
            <a:noFill/>
            <a:ln w="3175" cap="rnd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49" name="Line 26"/>
            <p:cNvSpPr>
              <a:spLocks noChangeShapeType="1"/>
            </p:cNvSpPr>
            <p:nvPr/>
          </p:nvSpPr>
          <p:spPr bwMode="auto">
            <a:xfrm>
              <a:off x="3820161" y="2674938"/>
              <a:ext cx="0" cy="0"/>
            </a:xfrm>
            <a:prstGeom prst="line">
              <a:avLst/>
            </a:prstGeom>
            <a:noFill/>
            <a:ln w="3175" cap="rnd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0" name="Line 27"/>
            <p:cNvSpPr>
              <a:spLocks noChangeShapeType="1"/>
            </p:cNvSpPr>
            <p:nvPr/>
          </p:nvSpPr>
          <p:spPr bwMode="auto">
            <a:xfrm>
              <a:off x="3702686" y="2551113"/>
              <a:ext cx="0" cy="123825"/>
            </a:xfrm>
            <a:prstGeom prst="line">
              <a:avLst/>
            </a:prstGeom>
            <a:noFill/>
            <a:ln w="3175" cap="rnd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1" name="Line 28"/>
            <p:cNvSpPr>
              <a:spLocks noChangeShapeType="1"/>
            </p:cNvSpPr>
            <p:nvPr/>
          </p:nvSpPr>
          <p:spPr bwMode="auto">
            <a:xfrm flipH="1">
              <a:off x="3610611" y="2597150"/>
              <a:ext cx="92075" cy="76200"/>
            </a:xfrm>
            <a:prstGeom prst="line">
              <a:avLst/>
            </a:prstGeom>
            <a:noFill/>
            <a:ln w="3175" cap="rnd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2" name="Line 29"/>
            <p:cNvSpPr>
              <a:spLocks noChangeShapeType="1"/>
            </p:cNvSpPr>
            <p:nvPr/>
          </p:nvSpPr>
          <p:spPr bwMode="auto">
            <a:xfrm flipH="1" flipV="1">
              <a:off x="3705861" y="2597150"/>
              <a:ext cx="92075" cy="76200"/>
            </a:xfrm>
            <a:prstGeom prst="line">
              <a:avLst/>
            </a:prstGeom>
            <a:noFill/>
            <a:ln w="3175" cap="rnd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3" name="Line 30"/>
            <p:cNvSpPr>
              <a:spLocks noChangeShapeType="1"/>
            </p:cNvSpPr>
            <p:nvPr/>
          </p:nvSpPr>
          <p:spPr bwMode="auto">
            <a:xfrm>
              <a:off x="3702686" y="2586038"/>
              <a:ext cx="0" cy="0"/>
            </a:xfrm>
            <a:prstGeom prst="line">
              <a:avLst/>
            </a:prstGeom>
            <a:noFill/>
            <a:ln w="3175" cap="rnd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4" name="Line 31"/>
            <p:cNvSpPr>
              <a:spLocks noChangeShapeType="1"/>
            </p:cNvSpPr>
            <p:nvPr/>
          </p:nvSpPr>
          <p:spPr bwMode="auto">
            <a:xfrm>
              <a:off x="3820161" y="2673350"/>
              <a:ext cx="0" cy="0"/>
            </a:xfrm>
            <a:prstGeom prst="line">
              <a:avLst/>
            </a:prstGeom>
            <a:noFill/>
            <a:ln w="3175" cap="rnd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5" name="Freeform 32"/>
            <p:cNvSpPr/>
            <p:nvPr/>
          </p:nvSpPr>
          <p:spPr bwMode="auto">
            <a:xfrm>
              <a:off x="3589973" y="2170113"/>
              <a:ext cx="341313" cy="331788"/>
            </a:xfrm>
            <a:custGeom>
              <a:avLst/>
              <a:gdLst>
                <a:gd name="T0" fmla="*/ 0 w 148"/>
                <a:gd name="T1" fmla="*/ 144 h 144"/>
                <a:gd name="T2" fmla="*/ 128 w 148"/>
                <a:gd name="T3" fmla="*/ 144 h 144"/>
                <a:gd name="T4" fmla="*/ 148 w 148"/>
                <a:gd name="T5" fmla="*/ 124 h 144"/>
                <a:gd name="T6" fmla="*/ 148 w 148"/>
                <a:gd name="T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144">
                  <a:moveTo>
                    <a:pt x="0" y="144"/>
                  </a:moveTo>
                  <a:cubicBezTo>
                    <a:pt x="128" y="144"/>
                    <a:pt x="128" y="144"/>
                    <a:pt x="128" y="144"/>
                  </a:cubicBezTo>
                  <a:cubicBezTo>
                    <a:pt x="139" y="144"/>
                    <a:pt x="148" y="135"/>
                    <a:pt x="148" y="124"/>
                  </a:cubicBezTo>
                  <a:cubicBezTo>
                    <a:pt x="148" y="0"/>
                    <a:pt x="148" y="0"/>
                    <a:pt x="148" y="0"/>
                  </a:cubicBezTo>
                </a:path>
              </a:pathLst>
            </a:custGeom>
            <a:noFill/>
            <a:ln w="3175" cap="rnd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6" name="Line 33"/>
            <p:cNvSpPr>
              <a:spLocks noChangeShapeType="1"/>
            </p:cNvSpPr>
            <p:nvPr/>
          </p:nvSpPr>
          <p:spPr bwMode="auto">
            <a:xfrm>
              <a:off x="3575686" y="2168525"/>
              <a:ext cx="387350" cy="0"/>
            </a:xfrm>
            <a:prstGeom prst="line">
              <a:avLst/>
            </a:prstGeom>
            <a:noFill/>
            <a:ln w="3175" cap="rnd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7" name="Oval 34"/>
            <p:cNvSpPr>
              <a:spLocks noChangeArrowheads="1"/>
            </p:cNvSpPr>
            <p:nvPr/>
          </p:nvSpPr>
          <p:spPr bwMode="auto">
            <a:xfrm>
              <a:off x="3412173" y="2098675"/>
              <a:ext cx="101600" cy="101600"/>
            </a:xfrm>
            <a:prstGeom prst="ellipse">
              <a:avLst/>
            </a:prstGeom>
            <a:noFill/>
            <a:ln w="3175" cap="flat">
              <a:solidFill>
                <a:sysClr val="window" lastClr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8" name="Freeform 35"/>
            <p:cNvSpPr/>
            <p:nvPr/>
          </p:nvSpPr>
          <p:spPr bwMode="auto">
            <a:xfrm>
              <a:off x="3361373" y="2247900"/>
              <a:ext cx="203200" cy="427038"/>
            </a:xfrm>
            <a:custGeom>
              <a:avLst/>
              <a:gdLst>
                <a:gd name="T0" fmla="*/ 68 w 88"/>
                <a:gd name="T1" fmla="*/ 185 h 185"/>
                <a:gd name="T2" fmla="*/ 70 w 88"/>
                <a:gd name="T3" fmla="*/ 99 h 185"/>
                <a:gd name="T4" fmla="*/ 87 w 88"/>
                <a:gd name="T5" fmla="*/ 81 h 185"/>
                <a:gd name="T6" fmla="*/ 80 w 88"/>
                <a:gd name="T7" fmla="*/ 15 h 185"/>
                <a:gd name="T8" fmla="*/ 63 w 88"/>
                <a:gd name="T9" fmla="*/ 0 h 185"/>
                <a:gd name="T10" fmla="*/ 25 w 88"/>
                <a:gd name="T11" fmla="*/ 0 h 185"/>
                <a:gd name="T12" fmla="*/ 7 w 88"/>
                <a:gd name="T13" fmla="*/ 15 h 185"/>
                <a:gd name="T14" fmla="*/ 1 w 88"/>
                <a:gd name="T15" fmla="*/ 81 h 185"/>
                <a:gd name="T16" fmla="*/ 18 w 88"/>
                <a:gd name="T17" fmla="*/ 99 h 185"/>
                <a:gd name="T18" fmla="*/ 20 w 88"/>
                <a:gd name="T19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85">
                  <a:moveTo>
                    <a:pt x="68" y="185"/>
                  </a:moveTo>
                  <a:cubicBezTo>
                    <a:pt x="70" y="99"/>
                    <a:pt x="70" y="99"/>
                    <a:pt x="70" y="99"/>
                  </a:cubicBezTo>
                  <a:cubicBezTo>
                    <a:pt x="78" y="96"/>
                    <a:pt x="88" y="89"/>
                    <a:pt x="87" y="8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0" y="7"/>
                    <a:pt x="72" y="0"/>
                    <a:pt x="63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6" y="0"/>
                    <a:pt x="8" y="7"/>
                    <a:pt x="7" y="15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0" y="89"/>
                    <a:pt x="10" y="96"/>
                    <a:pt x="18" y="99"/>
                  </a:cubicBezTo>
                  <a:cubicBezTo>
                    <a:pt x="20" y="185"/>
                    <a:pt x="20" y="185"/>
                    <a:pt x="20" y="185"/>
                  </a:cubicBezTo>
                </a:path>
              </a:pathLst>
            </a:custGeom>
            <a:noFill/>
            <a:ln w="3175" cap="rnd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143" name="椭圆 142"/>
          <p:cNvSpPr/>
          <p:nvPr/>
        </p:nvSpPr>
        <p:spPr>
          <a:xfrm>
            <a:off x="1511677" y="5183205"/>
            <a:ext cx="321751" cy="321751"/>
          </a:xfrm>
          <a:prstGeom prst="ellipse">
            <a:avLst/>
          </a:prstGeom>
          <a:gradFill flip="none" rotWithShape="1">
            <a:gsLst>
              <a:gs pos="0">
                <a:srgbClr val="4472C4">
                  <a:lumMod val="75000"/>
                </a:srgbClr>
              </a:gs>
              <a:gs pos="100000">
                <a:srgbClr val="355FAB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177800" dist="139700" dir="2700000" algn="tl" rotWithShape="0">
              <a:srgbClr val="4472C4">
                <a:lumMod val="75000"/>
                <a:alpha val="18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  <a:sym typeface="思源黑体" panose="020B0500000000000000" pitchFamily="34" charset="-122"/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1569221" y="5221403"/>
            <a:ext cx="206663" cy="207820"/>
            <a:chOff x="3380423" y="5187950"/>
            <a:chExt cx="566738" cy="569913"/>
          </a:xfrm>
        </p:grpSpPr>
        <p:sp>
          <p:nvSpPr>
            <p:cNvPr id="160" name="Freeform 392"/>
            <p:cNvSpPr/>
            <p:nvPr/>
          </p:nvSpPr>
          <p:spPr bwMode="auto">
            <a:xfrm>
              <a:off x="3559811" y="5187950"/>
              <a:ext cx="355600" cy="338138"/>
            </a:xfrm>
            <a:custGeom>
              <a:avLst/>
              <a:gdLst>
                <a:gd name="T0" fmla="*/ 98 w 154"/>
                <a:gd name="T1" fmla="*/ 147 h 147"/>
                <a:gd name="T2" fmla="*/ 107 w 154"/>
                <a:gd name="T3" fmla="*/ 147 h 147"/>
                <a:gd name="T4" fmla="*/ 154 w 154"/>
                <a:gd name="T5" fmla="*/ 99 h 147"/>
                <a:gd name="T6" fmla="*/ 107 w 154"/>
                <a:gd name="T7" fmla="*/ 51 h 147"/>
                <a:gd name="T8" fmla="*/ 96 w 154"/>
                <a:gd name="T9" fmla="*/ 51 h 147"/>
                <a:gd name="T10" fmla="*/ 96 w 154"/>
                <a:gd name="T11" fmla="*/ 47 h 147"/>
                <a:gd name="T12" fmla="*/ 48 w 154"/>
                <a:gd name="T13" fmla="*/ 0 h 147"/>
                <a:gd name="T14" fmla="*/ 0 w 154"/>
                <a:gd name="T15" fmla="*/ 47 h 147"/>
                <a:gd name="T16" fmla="*/ 0 w 154"/>
                <a:gd name="T17" fmla="*/ 5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47">
                  <a:moveTo>
                    <a:pt x="98" y="147"/>
                  </a:moveTo>
                  <a:cubicBezTo>
                    <a:pt x="107" y="147"/>
                    <a:pt x="107" y="147"/>
                    <a:pt x="107" y="147"/>
                  </a:cubicBezTo>
                  <a:cubicBezTo>
                    <a:pt x="133" y="147"/>
                    <a:pt x="154" y="125"/>
                    <a:pt x="154" y="99"/>
                  </a:cubicBezTo>
                  <a:cubicBezTo>
                    <a:pt x="154" y="73"/>
                    <a:pt x="133" y="51"/>
                    <a:pt x="107" y="51"/>
                  </a:cubicBezTo>
                  <a:cubicBezTo>
                    <a:pt x="96" y="51"/>
                    <a:pt x="96" y="51"/>
                    <a:pt x="96" y="51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6" y="21"/>
                    <a:pt x="74" y="0"/>
                    <a:pt x="48" y="0"/>
                  </a:cubicBezTo>
                  <a:cubicBezTo>
                    <a:pt x="22" y="0"/>
                    <a:pt x="0" y="21"/>
                    <a:pt x="0" y="47"/>
                  </a:cubicBezTo>
                  <a:cubicBezTo>
                    <a:pt x="0" y="51"/>
                    <a:pt x="0" y="51"/>
                    <a:pt x="0" y="51"/>
                  </a:cubicBezTo>
                </a:path>
              </a:pathLst>
            </a:custGeom>
            <a:noFill/>
            <a:ln w="3175" cap="flat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61" name="Freeform 393"/>
            <p:cNvSpPr/>
            <p:nvPr/>
          </p:nvSpPr>
          <p:spPr bwMode="auto">
            <a:xfrm>
              <a:off x="3423286" y="5305425"/>
              <a:ext cx="184150" cy="220663"/>
            </a:xfrm>
            <a:custGeom>
              <a:avLst/>
              <a:gdLst>
                <a:gd name="T0" fmla="*/ 80 w 80"/>
                <a:gd name="T1" fmla="*/ 15 h 96"/>
                <a:gd name="T2" fmla="*/ 46 w 80"/>
                <a:gd name="T3" fmla="*/ 0 h 96"/>
                <a:gd name="T4" fmla="*/ 44 w 80"/>
                <a:gd name="T5" fmla="*/ 0 h 96"/>
                <a:gd name="T6" fmla="*/ 0 w 80"/>
                <a:gd name="T7" fmla="*/ 48 h 96"/>
                <a:gd name="T8" fmla="*/ 43 w 80"/>
                <a:gd name="T9" fmla="*/ 96 h 96"/>
                <a:gd name="T10" fmla="*/ 57 w 80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96">
                  <a:moveTo>
                    <a:pt x="80" y="15"/>
                  </a:moveTo>
                  <a:cubicBezTo>
                    <a:pt x="70" y="5"/>
                    <a:pt x="61" y="0"/>
                    <a:pt x="4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19" y="2"/>
                    <a:pt x="0" y="23"/>
                    <a:pt x="0" y="48"/>
                  </a:cubicBezTo>
                  <a:cubicBezTo>
                    <a:pt x="0" y="73"/>
                    <a:pt x="20" y="96"/>
                    <a:pt x="43" y="96"/>
                  </a:cubicBezTo>
                  <a:cubicBezTo>
                    <a:pt x="57" y="96"/>
                    <a:pt x="57" y="96"/>
                    <a:pt x="57" y="96"/>
                  </a:cubicBezTo>
                </a:path>
              </a:pathLst>
            </a:custGeom>
            <a:noFill/>
            <a:ln w="3175" cap="flat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62" name="Freeform 394"/>
            <p:cNvSpPr/>
            <p:nvPr/>
          </p:nvSpPr>
          <p:spPr bwMode="auto">
            <a:xfrm>
              <a:off x="3797936" y="5570538"/>
              <a:ext cx="123825" cy="25400"/>
            </a:xfrm>
            <a:custGeom>
              <a:avLst/>
              <a:gdLst>
                <a:gd name="T0" fmla="*/ 54 w 54"/>
                <a:gd name="T1" fmla="*/ 11 h 11"/>
                <a:gd name="T2" fmla="*/ 43 w 54"/>
                <a:gd name="T3" fmla="*/ 11 h 11"/>
                <a:gd name="T4" fmla="*/ 32 w 54"/>
                <a:gd name="T5" fmla="*/ 0 h 11"/>
                <a:gd name="T6" fmla="*/ 20 w 54"/>
                <a:gd name="T7" fmla="*/ 11 h 11"/>
                <a:gd name="T8" fmla="*/ 0 w 5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1">
                  <a:moveTo>
                    <a:pt x="54" y="11"/>
                  </a:moveTo>
                  <a:cubicBezTo>
                    <a:pt x="43" y="11"/>
                    <a:pt x="43" y="11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ubicBezTo>
                    <a:pt x="25" y="0"/>
                    <a:pt x="20" y="5"/>
                    <a:pt x="20" y="11"/>
                  </a:cubicBez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noFill/>
            <a:ln w="3175" cap="rnd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63" name="Line 395"/>
            <p:cNvSpPr>
              <a:spLocks noChangeShapeType="1"/>
            </p:cNvSpPr>
            <p:nvPr/>
          </p:nvSpPr>
          <p:spPr bwMode="auto">
            <a:xfrm>
              <a:off x="3594736" y="5429250"/>
              <a:ext cx="0" cy="328613"/>
            </a:xfrm>
            <a:prstGeom prst="line">
              <a:avLst/>
            </a:prstGeom>
            <a:noFill/>
            <a:ln w="3175" cap="rnd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64" name="Line 396"/>
            <p:cNvSpPr>
              <a:spLocks noChangeShapeType="1"/>
            </p:cNvSpPr>
            <p:nvPr/>
          </p:nvSpPr>
          <p:spPr bwMode="auto">
            <a:xfrm>
              <a:off x="3747136" y="5429250"/>
              <a:ext cx="0" cy="328613"/>
            </a:xfrm>
            <a:prstGeom prst="line">
              <a:avLst/>
            </a:prstGeom>
            <a:noFill/>
            <a:ln w="3175" cap="rnd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65" name="Line 397"/>
            <p:cNvSpPr>
              <a:spLocks noChangeShapeType="1"/>
            </p:cNvSpPr>
            <p:nvPr/>
          </p:nvSpPr>
          <p:spPr bwMode="auto">
            <a:xfrm flipH="1">
              <a:off x="3631248" y="5484813"/>
              <a:ext cx="115888" cy="0"/>
            </a:xfrm>
            <a:prstGeom prst="line">
              <a:avLst/>
            </a:prstGeom>
            <a:noFill/>
            <a:ln w="3175" cap="flat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66" name="Line 398"/>
            <p:cNvSpPr>
              <a:spLocks noChangeShapeType="1"/>
            </p:cNvSpPr>
            <p:nvPr/>
          </p:nvSpPr>
          <p:spPr bwMode="auto">
            <a:xfrm flipH="1">
              <a:off x="3631248" y="5559425"/>
              <a:ext cx="115888" cy="0"/>
            </a:xfrm>
            <a:prstGeom prst="line">
              <a:avLst/>
            </a:prstGeom>
            <a:noFill/>
            <a:ln w="3175" cap="flat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67" name="Line 399"/>
            <p:cNvSpPr>
              <a:spLocks noChangeShapeType="1"/>
            </p:cNvSpPr>
            <p:nvPr/>
          </p:nvSpPr>
          <p:spPr bwMode="auto">
            <a:xfrm flipH="1">
              <a:off x="3631248" y="5632450"/>
              <a:ext cx="115888" cy="0"/>
            </a:xfrm>
            <a:prstGeom prst="line">
              <a:avLst/>
            </a:prstGeom>
            <a:noFill/>
            <a:ln w="3175" cap="flat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68" name="Line 400"/>
            <p:cNvSpPr>
              <a:spLocks noChangeShapeType="1"/>
            </p:cNvSpPr>
            <p:nvPr/>
          </p:nvSpPr>
          <p:spPr bwMode="auto">
            <a:xfrm flipH="1">
              <a:off x="3631248" y="5707063"/>
              <a:ext cx="115888" cy="0"/>
            </a:xfrm>
            <a:prstGeom prst="line">
              <a:avLst/>
            </a:prstGeom>
            <a:noFill/>
            <a:ln w="3175" cap="flat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69" name="Line 401"/>
            <p:cNvSpPr>
              <a:spLocks noChangeShapeType="1"/>
            </p:cNvSpPr>
            <p:nvPr/>
          </p:nvSpPr>
          <p:spPr bwMode="auto">
            <a:xfrm>
              <a:off x="3894773" y="5653088"/>
              <a:ext cx="52388" cy="0"/>
            </a:xfrm>
            <a:prstGeom prst="line">
              <a:avLst/>
            </a:prstGeom>
            <a:noFill/>
            <a:ln w="3175" cap="rnd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70" name="Line 402"/>
            <p:cNvSpPr>
              <a:spLocks noChangeShapeType="1"/>
            </p:cNvSpPr>
            <p:nvPr/>
          </p:nvSpPr>
          <p:spPr bwMode="auto">
            <a:xfrm>
              <a:off x="3831273" y="5653088"/>
              <a:ext cx="20638" cy="0"/>
            </a:xfrm>
            <a:prstGeom prst="line">
              <a:avLst/>
            </a:prstGeom>
            <a:noFill/>
            <a:ln w="3175" cap="rnd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71" name="Freeform 403"/>
            <p:cNvSpPr/>
            <p:nvPr/>
          </p:nvSpPr>
          <p:spPr bwMode="auto">
            <a:xfrm>
              <a:off x="3467736" y="5643563"/>
              <a:ext cx="76200" cy="39688"/>
            </a:xfrm>
            <a:custGeom>
              <a:avLst/>
              <a:gdLst>
                <a:gd name="T0" fmla="*/ 0 w 33"/>
                <a:gd name="T1" fmla="*/ 17 h 17"/>
                <a:gd name="T2" fmla="*/ 17 w 33"/>
                <a:gd name="T3" fmla="*/ 0 h 17"/>
                <a:gd name="T4" fmla="*/ 33 w 33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17">
                  <a:moveTo>
                    <a:pt x="0" y="17"/>
                  </a:moveTo>
                  <a:cubicBezTo>
                    <a:pt x="0" y="8"/>
                    <a:pt x="7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</a:path>
              </a:pathLst>
            </a:custGeom>
            <a:noFill/>
            <a:ln w="3175" cap="flat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72" name="Freeform 404"/>
            <p:cNvSpPr/>
            <p:nvPr/>
          </p:nvSpPr>
          <p:spPr bwMode="auto">
            <a:xfrm>
              <a:off x="3380423" y="5605463"/>
              <a:ext cx="114300" cy="77788"/>
            </a:xfrm>
            <a:custGeom>
              <a:avLst/>
              <a:gdLst>
                <a:gd name="T0" fmla="*/ 50 w 50"/>
                <a:gd name="T1" fmla="*/ 17 h 34"/>
                <a:gd name="T2" fmla="*/ 33 w 50"/>
                <a:gd name="T3" fmla="*/ 0 h 34"/>
                <a:gd name="T4" fmla="*/ 17 w 50"/>
                <a:gd name="T5" fmla="*/ 17 h 34"/>
                <a:gd name="T6" fmla="*/ 0 w 50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4">
                  <a:moveTo>
                    <a:pt x="50" y="17"/>
                  </a:moveTo>
                  <a:cubicBezTo>
                    <a:pt x="50" y="8"/>
                    <a:pt x="43" y="0"/>
                    <a:pt x="33" y="0"/>
                  </a:cubicBezTo>
                  <a:cubicBezTo>
                    <a:pt x="24" y="0"/>
                    <a:pt x="17" y="8"/>
                    <a:pt x="17" y="17"/>
                  </a:cubicBezTo>
                  <a:cubicBezTo>
                    <a:pt x="7" y="17"/>
                    <a:pt x="0" y="25"/>
                    <a:pt x="0" y="34"/>
                  </a:cubicBezTo>
                </a:path>
              </a:pathLst>
            </a:custGeom>
            <a:noFill/>
            <a:ln w="3175" cap="flat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145" name="椭圆 144"/>
          <p:cNvSpPr/>
          <p:nvPr/>
        </p:nvSpPr>
        <p:spPr>
          <a:xfrm>
            <a:off x="1903469" y="5183205"/>
            <a:ext cx="321751" cy="321751"/>
          </a:xfrm>
          <a:prstGeom prst="ellipse">
            <a:avLst/>
          </a:prstGeom>
          <a:gradFill flip="none" rotWithShape="1">
            <a:gsLst>
              <a:gs pos="0">
                <a:srgbClr val="4472C4">
                  <a:lumMod val="75000"/>
                </a:srgbClr>
              </a:gs>
              <a:gs pos="100000">
                <a:srgbClr val="355FAB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177800" dist="139700" dir="2700000" algn="tl" rotWithShape="0">
              <a:srgbClr val="4472C4">
                <a:lumMod val="75000"/>
                <a:alpha val="18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  <a:sym typeface="思源黑体" panose="020B0500000000000000" pitchFamily="34" charset="-122"/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1994299" y="5233011"/>
            <a:ext cx="140091" cy="244869"/>
            <a:chOff x="1103948" y="6162675"/>
            <a:chExt cx="384176" cy="671513"/>
          </a:xfrm>
        </p:grpSpPr>
        <p:sp>
          <p:nvSpPr>
            <p:cNvPr id="174" name="Freeform 460"/>
            <p:cNvSpPr/>
            <p:nvPr/>
          </p:nvSpPr>
          <p:spPr bwMode="auto">
            <a:xfrm>
              <a:off x="1205548" y="6453188"/>
              <a:ext cx="180975" cy="381000"/>
            </a:xfrm>
            <a:custGeom>
              <a:avLst/>
              <a:gdLst>
                <a:gd name="T0" fmla="*/ 61 w 79"/>
                <a:gd name="T1" fmla="*/ 165 h 165"/>
                <a:gd name="T2" fmla="*/ 63 w 79"/>
                <a:gd name="T3" fmla="*/ 88 h 165"/>
                <a:gd name="T4" fmla="*/ 78 w 79"/>
                <a:gd name="T5" fmla="*/ 72 h 165"/>
                <a:gd name="T6" fmla="*/ 72 w 79"/>
                <a:gd name="T7" fmla="*/ 14 h 165"/>
                <a:gd name="T8" fmla="*/ 57 w 79"/>
                <a:gd name="T9" fmla="*/ 0 h 165"/>
                <a:gd name="T10" fmla="*/ 22 w 79"/>
                <a:gd name="T11" fmla="*/ 0 h 165"/>
                <a:gd name="T12" fmla="*/ 7 w 79"/>
                <a:gd name="T13" fmla="*/ 14 h 165"/>
                <a:gd name="T14" fmla="*/ 1 w 79"/>
                <a:gd name="T15" fmla="*/ 72 h 165"/>
                <a:gd name="T16" fmla="*/ 16 w 79"/>
                <a:gd name="T17" fmla="*/ 88 h 165"/>
                <a:gd name="T18" fmla="*/ 18 w 79"/>
                <a:gd name="T1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65">
                  <a:moveTo>
                    <a:pt x="61" y="165"/>
                  </a:moveTo>
                  <a:cubicBezTo>
                    <a:pt x="63" y="88"/>
                    <a:pt x="63" y="88"/>
                    <a:pt x="63" y="88"/>
                  </a:cubicBezTo>
                  <a:cubicBezTo>
                    <a:pt x="70" y="86"/>
                    <a:pt x="79" y="80"/>
                    <a:pt x="78" y="72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1" y="6"/>
                    <a:pt x="64" y="0"/>
                    <a:pt x="5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4" y="0"/>
                    <a:pt x="7" y="6"/>
                    <a:pt x="7" y="14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80"/>
                    <a:pt x="9" y="86"/>
                    <a:pt x="16" y="88"/>
                  </a:cubicBezTo>
                  <a:cubicBezTo>
                    <a:pt x="18" y="165"/>
                    <a:pt x="18" y="165"/>
                    <a:pt x="18" y="165"/>
                  </a:cubicBezTo>
                </a:path>
              </a:pathLst>
            </a:custGeom>
            <a:noFill/>
            <a:ln w="3175" cap="rnd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75" name="Oval 461"/>
            <p:cNvSpPr>
              <a:spLocks noChangeArrowheads="1"/>
            </p:cNvSpPr>
            <p:nvPr/>
          </p:nvSpPr>
          <p:spPr bwMode="auto">
            <a:xfrm>
              <a:off x="1248411" y="6310313"/>
              <a:ext cx="95250" cy="92075"/>
            </a:xfrm>
            <a:prstGeom prst="ellipse">
              <a:avLst/>
            </a:prstGeom>
            <a:noFill/>
            <a:ln w="3175" cap="flat">
              <a:solidFill>
                <a:sysClr val="window" lastClr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76" name="Line 462"/>
            <p:cNvSpPr>
              <a:spLocks noChangeShapeType="1"/>
            </p:cNvSpPr>
            <p:nvPr/>
          </p:nvSpPr>
          <p:spPr bwMode="auto">
            <a:xfrm flipH="1">
              <a:off x="1394461" y="6356350"/>
              <a:ext cx="93663" cy="0"/>
            </a:xfrm>
            <a:prstGeom prst="line">
              <a:avLst/>
            </a:prstGeom>
            <a:noFill/>
            <a:ln w="3175" cap="rnd">
              <a:solidFill>
                <a:sysClr val="window" lastClr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77" name="Line 463"/>
            <p:cNvSpPr>
              <a:spLocks noChangeShapeType="1"/>
            </p:cNvSpPr>
            <p:nvPr/>
          </p:nvSpPr>
          <p:spPr bwMode="auto">
            <a:xfrm flipH="1">
              <a:off x="1103948" y="6356350"/>
              <a:ext cx="92075" cy="0"/>
            </a:xfrm>
            <a:prstGeom prst="line">
              <a:avLst/>
            </a:prstGeom>
            <a:noFill/>
            <a:ln w="3175" cap="rnd">
              <a:solidFill>
                <a:sysClr val="window" lastClr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78" name="Freeform 464"/>
            <p:cNvSpPr/>
            <p:nvPr/>
          </p:nvSpPr>
          <p:spPr bwMode="auto">
            <a:xfrm>
              <a:off x="1197611" y="6259513"/>
              <a:ext cx="196850" cy="165100"/>
            </a:xfrm>
            <a:custGeom>
              <a:avLst/>
              <a:gdLst>
                <a:gd name="T0" fmla="*/ 11 w 85"/>
                <a:gd name="T1" fmla="*/ 71 h 71"/>
                <a:gd name="T2" fmla="*/ 0 w 85"/>
                <a:gd name="T3" fmla="*/ 42 h 71"/>
                <a:gd name="T4" fmla="*/ 42 w 85"/>
                <a:gd name="T5" fmla="*/ 0 h 71"/>
                <a:gd name="T6" fmla="*/ 85 w 85"/>
                <a:gd name="T7" fmla="*/ 42 h 71"/>
                <a:gd name="T8" fmla="*/ 74 w 85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71">
                  <a:moveTo>
                    <a:pt x="11" y="71"/>
                  </a:moveTo>
                  <a:cubicBezTo>
                    <a:pt x="4" y="63"/>
                    <a:pt x="0" y="53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6" y="0"/>
                    <a:pt x="85" y="19"/>
                    <a:pt x="85" y="42"/>
                  </a:cubicBezTo>
                  <a:cubicBezTo>
                    <a:pt x="85" y="53"/>
                    <a:pt x="81" y="63"/>
                    <a:pt x="74" y="71"/>
                  </a:cubicBezTo>
                </a:path>
              </a:pathLst>
            </a:custGeom>
            <a:noFill/>
            <a:ln w="3175" cap="flat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79" name="Freeform 465"/>
            <p:cNvSpPr/>
            <p:nvPr/>
          </p:nvSpPr>
          <p:spPr bwMode="auto">
            <a:xfrm>
              <a:off x="1142048" y="6356350"/>
              <a:ext cx="42863" cy="106363"/>
            </a:xfrm>
            <a:custGeom>
              <a:avLst/>
              <a:gdLst>
                <a:gd name="T0" fmla="*/ 18 w 18"/>
                <a:gd name="T1" fmla="*/ 46 h 46"/>
                <a:gd name="T2" fmla="*/ 0 w 18"/>
                <a:gd name="T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" h="46">
                  <a:moveTo>
                    <a:pt x="18" y="46"/>
                  </a:moveTo>
                  <a:cubicBezTo>
                    <a:pt x="7" y="34"/>
                    <a:pt x="0" y="18"/>
                    <a:pt x="0" y="0"/>
                  </a:cubicBezTo>
                </a:path>
              </a:pathLst>
            </a:custGeom>
            <a:noFill/>
            <a:ln w="3175" cap="flat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0" name="Freeform 466"/>
            <p:cNvSpPr/>
            <p:nvPr/>
          </p:nvSpPr>
          <p:spPr bwMode="auto">
            <a:xfrm>
              <a:off x="1146811" y="6208713"/>
              <a:ext cx="109538" cy="111125"/>
            </a:xfrm>
            <a:custGeom>
              <a:avLst/>
              <a:gdLst>
                <a:gd name="T0" fmla="*/ 0 w 47"/>
                <a:gd name="T1" fmla="*/ 48 h 48"/>
                <a:gd name="T2" fmla="*/ 47 w 47"/>
                <a:gd name="T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" h="48">
                  <a:moveTo>
                    <a:pt x="0" y="48"/>
                  </a:moveTo>
                  <a:cubicBezTo>
                    <a:pt x="6" y="25"/>
                    <a:pt x="24" y="6"/>
                    <a:pt x="47" y="0"/>
                  </a:cubicBezTo>
                </a:path>
              </a:pathLst>
            </a:custGeom>
            <a:noFill/>
            <a:ln w="3175" cap="flat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1" name="Freeform 467"/>
            <p:cNvSpPr/>
            <p:nvPr/>
          </p:nvSpPr>
          <p:spPr bwMode="auto">
            <a:xfrm>
              <a:off x="1405573" y="6356350"/>
              <a:ext cx="44450" cy="106363"/>
            </a:xfrm>
            <a:custGeom>
              <a:avLst/>
              <a:gdLst>
                <a:gd name="T0" fmla="*/ 19 w 19"/>
                <a:gd name="T1" fmla="*/ 0 h 46"/>
                <a:gd name="T2" fmla="*/ 0 w 19"/>
                <a:gd name="T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" h="46">
                  <a:moveTo>
                    <a:pt x="19" y="0"/>
                  </a:moveTo>
                  <a:cubicBezTo>
                    <a:pt x="19" y="18"/>
                    <a:pt x="12" y="34"/>
                    <a:pt x="0" y="46"/>
                  </a:cubicBezTo>
                </a:path>
              </a:pathLst>
            </a:custGeom>
            <a:noFill/>
            <a:ln w="3175" cap="flat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2" name="Freeform 468"/>
            <p:cNvSpPr/>
            <p:nvPr/>
          </p:nvSpPr>
          <p:spPr bwMode="auto">
            <a:xfrm>
              <a:off x="1294448" y="6205538"/>
              <a:ext cx="150813" cy="114300"/>
            </a:xfrm>
            <a:custGeom>
              <a:avLst/>
              <a:gdLst>
                <a:gd name="T0" fmla="*/ 0 w 65"/>
                <a:gd name="T1" fmla="*/ 0 h 50"/>
                <a:gd name="T2" fmla="*/ 65 w 65"/>
                <a:gd name="T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5" h="50">
                  <a:moveTo>
                    <a:pt x="0" y="0"/>
                  </a:moveTo>
                  <a:cubicBezTo>
                    <a:pt x="31" y="0"/>
                    <a:pt x="57" y="21"/>
                    <a:pt x="65" y="50"/>
                  </a:cubicBezTo>
                </a:path>
              </a:pathLst>
            </a:custGeom>
            <a:noFill/>
            <a:ln w="3175" cap="flat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3" name="Line 469"/>
            <p:cNvSpPr>
              <a:spLocks noChangeShapeType="1"/>
            </p:cNvSpPr>
            <p:nvPr/>
          </p:nvSpPr>
          <p:spPr bwMode="auto">
            <a:xfrm flipV="1">
              <a:off x="1294448" y="6162675"/>
              <a:ext cx="0" cy="95250"/>
            </a:xfrm>
            <a:prstGeom prst="line">
              <a:avLst/>
            </a:prstGeom>
            <a:noFill/>
            <a:ln w="3175" cap="rnd">
              <a:solidFill>
                <a:sysClr val="window" lastClr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146" name="椭圆 145"/>
          <p:cNvSpPr/>
          <p:nvPr/>
        </p:nvSpPr>
        <p:spPr>
          <a:xfrm>
            <a:off x="2295261" y="5183205"/>
            <a:ext cx="321751" cy="321751"/>
          </a:xfrm>
          <a:prstGeom prst="ellipse">
            <a:avLst/>
          </a:prstGeom>
          <a:gradFill flip="none" rotWithShape="1">
            <a:gsLst>
              <a:gs pos="0">
                <a:srgbClr val="4472C4">
                  <a:lumMod val="75000"/>
                </a:srgbClr>
              </a:gs>
              <a:gs pos="100000">
                <a:srgbClr val="355FAB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177800" dist="139700" dir="2700000" algn="tl" rotWithShape="0">
              <a:srgbClr val="4472C4">
                <a:lumMod val="75000"/>
                <a:alpha val="18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  <a:sym typeface="思源黑体" panose="020B0500000000000000" pitchFamily="34" charset="-122"/>
            </a:endParaRPr>
          </a:p>
        </p:txBody>
      </p:sp>
      <p:grpSp>
        <p:nvGrpSpPr>
          <p:cNvPr id="184" name="组合 183"/>
          <p:cNvGrpSpPr/>
          <p:nvPr/>
        </p:nvGrpSpPr>
        <p:grpSpPr>
          <a:xfrm>
            <a:off x="2387806" y="5260421"/>
            <a:ext cx="163832" cy="182449"/>
            <a:chOff x="5830888" y="5246688"/>
            <a:chExt cx="488950" cy="544513"/>
          </a:xfrm>
        </p:grpSpPr>
        <p:sp>
          <p:nvSpPr>
            <p:cNvPr id="185" name="Freeform 382"/>
            <p:cNvSpPr/>
            <p:nvPr/>
          </p:nvSpPr>
          <p:spPr bwMode="auto">
            <a:xfrm>
              <a:off x="5830888" y="5246688"/>
              <a:ext cx="425450" cy="320675"/>
            </a:xfrm>
            <a:custGeom>
              <a:avLst/>
              <a:gdLst>
                <a:gd name="T0" fmla="*/ 40 w 268"/>
                <a:gd name="T1" fmla="*/ 202 h 202"/>
                <a:gd name="T2" fmla="*/ 0 w 268"/>
                <a:gd name="T3" fmla="*/ 202 h 202"/>
                <a:gd name="T4" fmla="*/ 0 w 268"/>
                <a:gd name="T5" fmla="*/ 0 h 202"/>
                <a:gd name="T6" fmla="*/ 268 w 268"/>
                <a:gd name="T7" fmla="*/ 0 h 202"/>
                <a:gd name="T8" fmla="*/ 268 w 268"/>
                <a:gd name="T9" fmla="*/ 3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202">
                  <a:moveTo>
                    <a:pt x="40" y="202"/>
                  </a:moveTo>
                  <a:lnTo>
                    <a:pt x="0" y="202"/>
                  </a:lnTo>
                  <a:lnTo>
                    <a:pt x="0" y="0"/>
                  </a:lnTo>
                  <a:lnTo>
                    <a:pt x="268" y="0"/>
                  </a:lnTo>
                  <a:lnTo>
                    <a:pt x="268" y="30"/>
                  </a:lnTo>
                </a:path>
              </a:pathLst>
            </a:custGeom>
            <a:noFill/>
            <a:ln w="3175" cap="flat">
              <a:solidFill>
                <a:sysClr val="window" lastClr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6" name="Line 383"/>
            <p:cNvSpPr>
              <a:spLocks noChangeShapeType="1"/>
            </p:cNvSpPr>
            <p:nvPr/>
          </p:nvSpPr>
          <p:spPr bwMode="auto">
            <a:xfrm>
              <a:off x="6100763" y="5791201"/>
              <a:ext cx="0" cy="0"/>
            </a:xfrm>
            <a:prstGeom prst="line">
              <a:avLst/>
            </a:prstGeom>
            <a:noFill/>
            <a:ln w="3175" cap="rnd">
              <a:solidFill>
                <a:sysClr val="window" lastClr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7" name="Line 384"/>
            <p:cNvSpPr>
              <a:spLocks noChangeShapeType="1"/>
            </p:cNvSpPr>
            <p:nvPr/>
          </p:nvSpPr>
          <p:spPr bwMode="auto">
            <a:xfrm>
              <a:off x="6100763" y="5791201"/>
              <a:ext cx="0" cy="0"/>
            </a:xfrm>
            <a:prstGeom prst="line">
              <a:avLst/>
            </a:prstGeom>
            <a:noFill/>
            <a:ln w="3175" cap="rnd">
              <a:solidFill>
                <a:sysClr val="window" lastClr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8" name="Freeform 385"/>
            <p:cNvSpPr/>
            <p:nvPr/>
          </p:nvSpPr>
          <p:spPr bwMode="auto">
            <a:xfrm>
              <a:off x="6062663" y="5530851"/>
              <a:ext cx="74613" cy="71438"/>
            </a:xfrm>
            <a:custGeom>
              <a:avLst/>
              <a:gdLst>
                <a:gd name="T0" fmla="*/ 5 w 33"/>
                <a:gd name="T1" fmla="*/ 7 h 32"/>
                <a:gd name="T2" fmla="*/ 7 w 33"/>
                <a:gd name="T3" fmla="*/ 27 h 32"/>
                <a:gd name="T4" fmla="*/ 28 w 33"/>
                <a:gd name="T5" fmla="*/ 25 h 32"/>
                <a:gd name="T6" fmla="*/ 26 w 33"/>
                <a:gd name="T7" fmla="*/ 5 h 32"/>
                <a:gd name="T8" fmla="*/ 5 w 33"/>
                <a:gd name="T9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5" y="7"/>
                  </a:moveTo>
                  <a:cubicBezTo>
                    <a:pt x="0" y="13"/>
                    <a:pt x="1" y="22"/>
                    <a:pt x="7" y="27"/>
                  </a:cubicBezTo>
                  <a:cubicBezTo>
                    <a:pt x="13" y="32"/>
                    <a:pt x="23" y="32"/>
                    <a:pt x="28" y="25"/>
                  </a:cubicBezTo>
                  <a:cubicBezTo>
                    <a:pt x="33" y="19"/>
                    <a:pt x="32" y="10"/>
                    <a:pt x="26" y="5"/>
                  </a:cubicBezTo>
                  <a:cubicBezTo>
                    <a:pt x="20" y="0"/>
                    <a:pt x="11" y="0"/>
                    <a:pt x="5" y="7"/>
                  </a:cubicBezTo>
                  <a:close/>
                </a:path>
              </a:pathLst>
            </a:custGeom>
            <a:noFill/>
            <a:ln w="3175" cap="rnd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9" name="Freeform 386"/>
            <p:cNvSpPr/>
            <p:nvPr/>
          </p:nvSpPr>
          <p:spPr bwMode="auto">
            <a:xfrm>
              <a:off x="5930900" y="5530851"/>
              <a:ext cx="74613" cy="71438"/>
            </a:xfrm>
            <a:custGeom>
              <a:avLst/>
              <a:gdLst>
                <a:gd name="T0" fmla="*/ 5 w 33"/>
                <a:gd name="T1" fmla="*/ 7 h 32"/>
                <a:gd name="T2" fmla="*/ 7 w 33"/>
                <a:gd name="T3" fmla="*/ 27 h 32"/>
                <a:gd name="T4" fmla="*/ 27 w 33"/>
                <a:gd name="T5" fmla="*/ 25 h 32"/>
                <a:gd name="T6" fmla="*/ 26 w 33"/>
                <a:gd name="T7" fmla="*/ 5 h 32"/>
                <a:gd name="T8" fmla="*/ 5 w 33"/>
                <a:gd name="T9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5" y="7"/>
                  </a:moveTo>
                  <a:cubicBezTo>
                    <a:pt x="0" y="13"/>
                    <a:pt x="1" y="22"/>
                    <a:pt x="7" y="27"/>
                  </a:cubicBezTo>
                  <a:cubicBezTo>
                    <a:pt x="13" y="32"/>
                    <a:pt x="22" y="32"/>
                    <a:pt x="27" y="25"/>
                  </a:cubicBezTo>
                  <a:cubicBezTo>
                    <a:pt x="33" y="19"/>
                    <a:pt x="32" y="10"/>
                    <a:pt x="26" y="5"/>
                  </a:cubicBezTo>
                  <a:cubicBezTo>
                    <a:pt x="19" y="0"/>
                    <a:pt x="10" y="0"/>
                    <a:pt x="5" y="7"/>
                  </a:cubicBezTo>
                  <a:close/>
                </a:path>
              </a:pathLst>
            </a:custGeom>
            <a:noFill/>
            <a:ln w="3175" cap="rnd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90" name="Freeform 387"/>
            <p:cNvSpPr/>
            <p:nvPr/>
          </p:nvSpPr>
          <p:spPr bwMode="auto">
            <a:xfrm>
              <a:off x="5835650" y="5734051"/>
              <a:ext cx="131763" cy="57150"/>
            </a:xfrm>
            <a:custGeom>
              <a:avLst/>
              <a:gdLst>
                <a:gd name="T0" fmla="*/ 58 w 58"/>
                <a:gd name="T1" fmla="*/ 25 h 25"/>
                <a:gd name="T2" fmla="*/ 57 w 58"/>
                <a:gd name="T3" fmla="*/ 12 h 25"/>
                <a:gd name="T4" fmla="*/ 44 w 58"/>
                <a:gd name="T5" fmla="*/ 0 h 25"/>
                <a:gd name="T6" fmla="*/ 14 w 58"/>
                <a:gd name="T7" fmla="*/ 0 h 25"/>
                <a:gd name="T8" fmla="*/ 1 w 58"/>
                <a:gd name="T9" fmla="*/ 12 h 25"/>
                <a:gd name="T10" fmla="*/ 0 w 58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5">
                  <a:moveTo>
                    <a:pt x="58" y="25"/>
                  </a:moveTo>
                  <a:cubicBezTo>
                    <a:pt x="57" y="12"/>
                    <a:pt x="57" y="12"/>
                    <a:pt x="57" y="12"/>
                  </a:cubicBezTo>
                  <a:cubicBezTo>
                    <a:pt x="56" y="4"/>
                    <a:pt x="50" y="0"/>
                    <a:pt x="4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0"/>
                    <a:pt x="2" y="4"/>
                    <a:pt x="1" y="12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noFill/>
            <a:ln w="3175" cap="flat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91" name="Freeform 388"/>
            <p:cNvSpPr/>
            <p:nvPr/>
          </p:nvSpPr>
          <p:spPr bwMode="auto">
            <a:xfrm>
              <a:off x="5865813" y="5621338"/>
              <a:ext cx="71438" cy="74613"/>
            </a:xfrm>
            <a:custGeom>
              <a:avLst/>
              <a:gdLst>
                <a:gd name="T0" fmla="*/ 5 w 32"/>
                <a:gd name="T1" fmla="*/ 7 h 33"/>
                <a:gd name="T2" fmla="*/ 7 w 32"/>
                <a:gd name="T3" fmla="*/ 28 h 33"/>
                <a:gd name="T4" fmla="*/ 27 w 32"/>
                <a:gd name="T5" fmla="*/ 26 h 33"/>
                <a:gd name="T6" fmla="*/ 25 w 32"/>
                <a:gd name="T7" fmla="*/ 5 h 33"/>
                <a:gd name="T8" fmla="*/ 5 w 32"/>
                <a:gd name="T9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3">
                  <a:moveTo>
                    <a:pt x="5" y="7"/>
                  </a:moveTo>
                  <a:cubicBezTo>
                    <a:pt x="0" y="13"/>
                    <a:pt x="0" y="22"/>
                    <a:pt x="7" y="28"/>
                  </a:cubicBezTo>
                  <a:cubicBezTo>
                    <a:pt x="13" y="33"/>
                    <a:pt x="22" y="32"/>
                    <a:pt x="27" y="26"/>
                  </a:cubicBezTo>
                  <a:cubicBezTo>
                    <a:pt x="32" y="20"/>
                    <a:pt x="32" y="10"/>
                    <a:pt x="25" y="5"/>
                  </a:cubicBezTo>
                  <a:cubicBezTo>
                    <a:pt x="19" y="0"/>
                    <a:pt x="10" y="1"/>
                    <a:pt x="5" y="7"/>
                  </a:cubicBezTo>
                  <a:close/>
                </a:path>
              </a:pathLst>
            </a:custGeom>
            <a:noFill/>
            <a:ln w="3175" cap="rnd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92" name="Freeform 389"/>
            <p:cNvSpPr/>
            <p:nvPr/>
          </p:nvSpPr>
          <p:spPr bwMode="auto">
            <a:xfrm>
              <a:off x="5967413" y="5734051"/>
              <a:ext cx="133350" cy="57150"/>
            </a:xfrm>
            <a:custGeom>
              <a:avLst/>
              <a:gdLst>
                <a:gd name="T0" fmla="*/ 59 w 59"/>
                <a:gd name="T1" fmla="*/ 25 h 25"/>
                <a:gd name="T2" fmla="*/ 57 w 59"/>
                <a:gd name="T3" fmla="*/ 12 h 25"/>
                <a:gd name="T4" fmla="*/ 44 w 59"/>
                <a:gd name="T5" fmla="*/ 0 h 25"/>
                <a:gd name="T6" fmla="*/ 14 w 59"/>
                <a:gd name="T7" fmla="*/ 0 h 25"/>
                <a:gd name="T8" fmla="*/ 2 w 59"/>
                <a:gd name="T9" fmla="*/ 12 h 25"/>
                <a:gd name="T10" fmla="*/ 0 w 59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5">
                  <a:moveTo>
                    <a:pt x="59" y="25"/>
                  </a:moveTo>
                  <a:cubicBezTo>
                    <a:pt x="57" y="12"/>
                    <a:pt x="57" y="12"/>
                    <a:pt x="57" y="12"/>
                  </a:cubicBezTo>
                  <a:cubicBezTo>
                    <a:pt x="56" y="4"/>
                    <a:pt x="51" y="0"/>
                    <a:pt x="4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0"/>
                    <a:pt x="2" y="4"/>
                    <a:pt x="2" y="12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noFill/>
            <a:ln w="3175" cap="flat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93" name="Freeform 390"/>
            <p:cNvSpPr/>
            <p:nvPr/>
          </p:nvSpPr>
          <p:spPr bwMode="auto">
            <a:xfrm>
              <a:off x="5995988" y="5621338"/>
              <a:ext cx="74613" cy="74613"/>
            </a:xfrm>
            <a:custGeom>
              <a:avLst/>
              <a:gdLst>
                <a:gd name="T0" fmla="*/ 5 w 33"/>
                <a:gd name="T1" fmla="*/ 7 h 33"/>
                <a:gd name="T2" fmla="*/ 7 w 33"/>
                <a:gd name="T3" fmla="*/ 28 h 33"/>
                <a:gd name="T4" fmla="*/ 28 w 33"/>
                <a:gd name="T5" fmla="*/ 26 h 33"/>
                <a:gd name="T6" fmla="*/ 26 w 33"/>
                <a:gd name="T7" fmla="*/ 5 h 33"/>
                <a:gd name="T8" fmla="*/ 5 w 33"/>
                <a:gd name="T9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5" y="7"/>
                  </a:moveTo>
                  <a:cubicBezTo>
                    <a:pt x="0" y="13"/>
                    <a:pt x="1" y="22"/>
                    <a:pt x="7" y="28"/>
                  </a:cubicBezTo>
                  <a:cubicBezTo>
                    <a:pt x="13" y="33"/>
                    <a:pt x="22" y="32"/>
                    <a:pt x="28" y="26"/>
                  </a:cubicBezTo>
                  <a:cubicBezTo>
                    <a:pt x="33" y="20"/>
                    <a:pt x="32" y="10"/>
                    <a:pt x="26" y="5"/>
                  </a:cubicBezTo>
                  <a:cubicBezTo>
                    <a:pt x="20" y="0"/>
                    <a:pt x="10" y="1"/>
                    <a:pt x="5" y="7"/>
                  </a:cubicBezTo>
                  <a:close/>
                </a:path>
              </a:pathLst>
            </a:custGeom>
            <a:noFill/>
            <a:ln w="3175" cap="rnd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94" name="Freeform 391"/>
            <p:cNvSpPr/>
            <p:nvPr/>
          </p:nvSpPr>
          <p:spPr bwMode="auto">
            <a:xfrm>
              <a:off x="6100763" y="5734051"/>
              <a:ext cx="131763" cy="57150"/>
            </a:xfrm>
            <a:custGeom>
              <a:avLst/>
              <a:gdLst>
                <a:gd name="T0" fmla="*/ 58 w 58"/>
                <a:gd name="T1" fmla="*/ 25 h 25"/>
                <a:gd name="T2" fmla="*/ 56 w 58"/>
                <a:gd name="T3" fmla="*/ 12 h 25"/>
                <a:gd name="T4" fmla="*/ 44 w 58"/>
                <a:gd name="T5" fmla="*/ 0 h 25"/>
                <a:gd name="T6" fmla="*/ 14 w 58"/>
                <a:gd name="T7" fmla="*/ 0 h 25"/>
                <a:gd name="T8" fmla="*/ 1 w 58"/>
                <a:gd name="T9" fmla="*/ 12 h 25"/>
                <a:gd name="T10" fmla="*/ 0 w 58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5">
                  <a:moveTo>
                    <a:pt x="58" y="25"/>
                  </a:moveTo>
                  <a:cubicBezTo>
                    <a:pt x="56" y="12"/>
                    <a:pt x="56" y="12"/>
                    <a:pt x="56" y="12"/>
                  </a:cubicBezTo>
                  <a:cubicBezTo>
                    <a:pt x="56" y="4"/>
                    <a:pt x="50" y="0"/>
                    <a:pt x="4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2" y="4"/>
                    <a:pt x="1" y="12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noFill/>
            <a:ln w="3175" cap="flat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95" name="Freeform 392"/>
            <p:cNvSpPr/>
            <p:nvPr/>
          </p:nvSpPr>
          <p:spPr bwMode="auto">
            <a:xfrm>
              <a:off x="6127750" y="5621338"/>
              <a:ext cx="74613" cy="74613"/>
            </a:xfrm>
            <a:custGeom>
              <a:avLst/>
              <a:gdLst>
                <a:gd name="T0" fmla="*/ 6 w 33"/>
                <a:gd name="T1" fmla="*/ 7 h 33"/>
                <a:gd name="T2" fmla="*/ 7 w 33"/>
                <a:gd name="T3" fmla="*/ 28 h 33"/>
                <a:gd name="T4" fmla="*/ 28 w 33"/>
                <a:gd name="T5" fmla="*/ 26 h 33"/>
                <a:gd name="T6" fmla="*/ 26 w 33"/>
                <a:gd name="T7" fmla="*/ 5 h 33"/>
                <a:gd name="T8" fmla="*/ 6 w 33"/>
                <a:gd name="T9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6" y="7"/>
                  </a:moveTo>
                  <a:cubicBezTo>
                    <a:pt x="0" y="13"/>
                    <a:pt x="1" y="22"/>
                    <a:pt x="7" y="28"/>
                  </a:cubicBezTo>
                  <a:cubicBezTo>
                    <a:pt x="13" y="33"/>
                    <a:pt x="23" y="32"/>
                    <a:pt x="28" y="26"/>
                  </a:cubicBezTo>
                  <a:cubicBezTo>
                    <a:pt x="33" y="20"/>
                    <a:pt x="32" y="10"/>
                    <a:pt x="26" y="5"/>
                  </a:cubicBezTo>
                  <a:cubicBezTo>
                    <a:pt x="20" y="0"/>
                    <a:pt x="11" y="1"/>
                    <a:pt x="6" y="7"/>
                  </a:cubicBezTo>
                  <a:close/>
                </a:path>
              </a:pathLst>
            </a:custGeom>
            <a:noFill/>
            <a:ln w="3175" cap="rnd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96" name="Line 393"/>
            <p:cNvSpPr>
              <a:spLocks noChangeShapeType="1"/>
            </p:cNvSpPr>
            <p:nvPr/>
          </p:nvSpPr>
          <p:spPr bwMode="auto">
            <a:xfrm>
              <a:off x="6100763" y="5791201"/>
              <a:ext cx="0" cy="0"/>
            </a:xfrm>
            <a:prstGeom prst="line">
              <a:avLst/>
            </a:prstGeom>
            <a:noFill/>
            <a:ln w="3175" cap="rnd">
              <a:solidFill>
                <a:sysClr val="window" lastClr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97" name="Freeform 394"/>
            <p:cNvSpPr/>
            <p:nvPr/>
          </p:nvSpPr>
          <p:spPr bwMode="auto">
            <a:xfrm>
              <a:off x="6191250" y="5446713"/>
              <a:ext cx="128588" cy="280988"/>
            </a:xfrm>
            <a:custGeom>
              <a:avLst/>
              <a:gdLst>
                <a:gd name="T0" fmla="*/ 45 w 57"/>
                <a:gd name="T1" fmla="*/ 124 h 124"/>
                <a:gd name="T2" fmla="*/ 46 w 57"/>
                <a:gd name="T3" fmla="*/ 66 h 124"/>
                <a:gd name="T4" fmla="*/ 57 w 57"/>
                <a:gd name="T5" fmla="*/ 54 h 124"/>
                <a:gd name="T6" fmla="*/ 53 w 57"/>
                <a:gd name="T7" fmla="*/ 10 h 124"/>
                <a:gd name="T8" fmla="*/ 41 w 57"/>
                <a:gd name="T9" fmla="*/ 0 h 124"/>
                <a:gd name="T10" fmla="*/ 16 w 57"/>
                <a:gd name="T11" fmla="*/ 0 h 124"/>
                <a:gd name="T12" fmla="*/ 4 w 57"/>
                <a:gd name="T13" fmla="*/ 10 h 124"/>
                <a:gd name="T14" fmla="*/ 0 w 57"/>
                <a:gd name="T15" fmla="*/ 5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24">
                  <a:moveTo>
                    <a:pt x="45" y="124"/>
                  </a:moveTo>
                  <a:cubicBezTo>
                    <a:pt x="46" y="66"/>
                    <a:pt x="46" y="66"/>
                    <a:pt x="46" y="66"/>
                  </a:cubicBezTo>
                  <a:cubicBezTo>
                    <a:pt x="51" y="64"/>
                    <a:pt x="57" y="60"/>
                    <a:pt x="57" y="54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2" y="5"/>
                    <a:pt x="47" y="0"/>
                    <a:pt x="4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0"/>
                    <a:pt x="5" y="5"/>
                    <a:pt x="4" y="10"/>
                  </a:cubicBezTo>
                  <a:cubicBezTo>
                    <a:pt x="0" y="54"/>
                    <a:pt x="0" y="54"/>
                    <a:pt x="0" y="54"/>
                  </a:cubicBezTo>
                </a:path>
              </a:pathLst>
            </a:custGeom>
            <a:noFill/>
            <a:ln w="3175" cap="rnd">
              <a:solidFill>
                <a:sysClr val="window" lastClr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  <p:sp>
          <p:nvSpPr>
            <p:cNvPr id="198" name="Oval 395"/>
            <p:cNvSpPr>
              <a:spLocks noChangeArrowheads="1"/>
            </p:cNvSpPr>
            <p:nvPr/>
          </p:nvSpPr>
          <p:spPr bwMode="auto">
            <a:xfrm>
              <a:off x="6219825" y="5330826"/>
              <a:ext cx="71438" cy="69850"/>
            </a:xfrm>
            <a:prstGeom prst="ellipse">
              <a:avLst/>
            </a:prstGeom>
            <a:noFill/>
            <a:ln w="3175" cap="flat">
              <a:solidFill>
                <a:sysClr val="window" lastClr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endParaRPr>
            </a:p>
          </p:txBody>
        </p:sp>
      </p:grpSp>
      <p:pic>
        <p:nvPicPr>
          <p:cNvPr id="2" name="图片 1" descr="ECON白色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39775" y="896620"/>
            <a:ext cx="1254760" cy="472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94535" y="3634105"/>
            <a:ext cx="8190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思源宋体 CN Medium" panose="02020500000000000000" charset="-122"/>
                <a:ea typeface="思源宋体 CN Medium" panose="02020500000000000000" charset="-122"/>
                <a:cs typeface="Montserrat" panose="00000500000000000000" pitchFamily="50" charset="0"/>
                <a:sym typeface="思源黑体" panose="020B0500000000000000" pitchFamily="34" charset="-122"/>
              </a:rPr>
              <a:t>信号谱分析理论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思源宋体 CN Medium" panose="02020500000000000000" charset="-122"/>
                <a:ea typeface="思源宋体 CN Medium" panose="02020500000000000000" charset="-122"/>
                <a:cs typeface="Montserrat" panose="00000500000000000000" pitchFamily="50" charset="0"/>
                <a:sym typeface="思源黑体" panose="020B0500000000000000" pitchFamily="34" charset="-122"/>
              </a:rPr>
              <a:t> 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思源宋体 CN Medium" panose="02020500000000000000" charset="-122"/>
              <a:ea typeface="思源宋体 CN Medium" panose="02020500000000000000" charset="-122"/>
              <a:cs typeface="Montserrat" panose="00000500000000000000" pitchFamily="50" charset="0"/>
              <a:sym typeface="思源黑体" panose="020B0500000000000000" pitchFamily="34" charset="-122"/>
            </a:endParaRPr>
          </a:p>
        </p:txBody>
      </p:sp>
      <p:cxnSp>
        <p:nvCxnSpPr>
          <p:cNvPr id="199" name="直接连接符 198"/>
          <p:cNvCxnSpPr/>
          <p:nvPr/>
        </p:nvCxnSpPr>
        <p:spPr>
          <a:xfrm flipH="1" flipV="1">
            <a:off x="2209586" y="3895165"/>
            <a:ext cx="2371090" cy="254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 flipV="1">
            <a:off x="7607721" y="3892625"/>
            <a:ext cx="2371090" cy="254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351405" y="4580890"/>
            <a:ext cx="7703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思源宋体 CN Medium" panose="02020500000000000000" charset="-122"/>
                <a:ea typeface="思源宋体 CN Medium" panose="02020500000000000000" charset="-122"/>
                <a:cs typeface="Montserrat" panose="00000500000000000000" pitchFamily="50" charset="0"/>
                <a:sym typeface="思源黑体" panose="020B0500000000000000" pitchFamily="34" charset="-122"/>
              </a:rPr>
              <a:t>浙江大学机械工程学院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思源宋体 CN Medium" panose="02020500000000000000" charset="-122"/>
                <a:ea typeface="思源宋体 CN Medium" panose="02020500000000000000" charset="-122"/>
                <a:cs typeface="Montserrat" panose="00000500000000000000" pitchFamily="50" charset="0"/>
                <a:sym typeface="思源黑体" panose="020B0500000000000000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思源宋体 CN Medium" panose="02020500000000000000" charset="-122"/>
                <a:ea typeface="思源宋体 CN Medium" panose="02020500000000000000" charset="-122"/>
                <a:cs typeface="Montserrat" panose="00000500000000000000" pitchFamily="50" charset="0"/>
                <a:sym typeface="思源黑体" panose="020B0500000000000000" pitchFamily="34" charset="-122"/>
              </a:rPr>
              <a:t>陈章位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思源宋体 CN Medium" panose="02020500000000000000" charset="-122"/>
                <a:ea typeface="思源宋体 CN Medium" panose="02020500000000000000" charset="-122"/>
                <a:cs typeface="Montserrat" panose="00000500000000000000" pitchFamily="50" charset="0"/>
                <a:sym typeface="思源黑体" panose="020B0500000000000000" pitchFamily="34" charset="-122"/>
              </a:rPr>
              <a:t> 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思源宋体 CN Medium" panose="02020500000000000000" charset="-122"/>
              <a:ea typeface="思源宋体 CN Medium" panose="02020500000000000000" charset="-122"/>
              <a:cs typeface="Montserrat" panose="00000500000000000000" pitchFamily="50" charset="0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decel="7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42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499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" dur="499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1" dur="357" fill="hold">
                                          <p:stCondLst>
                                            <p:cond delay="14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357" fill="hold">
                                          <p:stCondLst>
                                            <p:cond delay="14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581025"/>
            <a:ext cx="98298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defTabSz="182816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2800" dirty="0">
                <a:solidFill>
                  <a:srgbClr val="2F5597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功率谱估计：提取被淹没在噪声中的有用信号</a:t>
            </a:r>
            <a:endParaRPr lang="zh-CN" altLang="en-US" sz="2800" dirty="0">
              <a:solidFill>
                <a:srgbClr val="2F5597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pic>
        <p:nvPicPr>
          <p:cNvPr id="55" name="图片 54" descr="ECON蓝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alphaModFix amt="90000"/>
            <a:lum contrast="-6000"/>
          </a:blip>
          <a:stretch>
            <a:fillRect/>
          </a:stretch>
        </p:blipFill>
        <p:spPr>
          <a:xfrm>
            <a:off x="10362565" y="0"/>
            <a:ext cx="1829435" cy="688340"/>
          </a:xfrm>
          <a:prstGeom prst="rect">
            <a:avLst/>
          </a:prstGeom>
        </p:spPr>
      </p:pic>
      <p:sp>
        <p:nvSpPr>
          <p:cNvPr id="188" name="燕尾形 187"/>
          <p:cNvSpPr/>
          <p:nvPr>
            <p:custDataLst>
              <p:tags r:id="rId3"/>
            </p:custDataLst>
          </p:nvPr>
        </p:nvSpPr>
        <p:spPr>
          <a:xfrm>
            <a:off x="699770" y="1724025"/>
            <a:ext cx="10968355" cy="1798955"/>
          </a:xfrm>
          <a:prstGeom prst="chevron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20000"/>
                </a:schemeClr>
              </a:gs>
              <a:gs pos="100000">
                <a:schemeClr val="accent1">
                  <a:lumMod val="40000"/>
                  <a:lumOff val="60000"/>
                  <a:alpha val="100000"/>
                </a:schemeClr>
              </a:gs>
            </a:gsLst>
            <a:lin ang="0" scaled="0"/>
          </a:gradFill>
          <a:ln>
            <a:noFill/>
          </a:ln>
          <a:effectLst>
            <a:outerShdw blurRad="177800" dist="63500" dir="8100000" algn="tr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思源黑体 CN Regular" panose="020B0500000000000000" charset="-122"/>
            </a:endParaRPr>
          </a:p>
        </p:txBody>
      </p:sp>
      <p:sp>
        <p:nvSpPr>
          <p:cNvPr id="190" name="燕尾形 189"/>
          <p:cNvSpPr/>
          <p:nvPr>
            <p:custDataLst>
              <p:tags r:id="rId4"/>
            </p:custDataLst>
          </p:nvPr>
        </p:nvSpPr>
        <p:spPr>
          <a:xfrm>
            <a:off x="880110" y="1877695"/>
            <a:ext cx="3669030" cy="1516380"/>
          </a:xfrm>
          <a:prstGeom prst="chevron">
            <a:avLst/>
          </a:prstGeom>
          <a:gradFill>
            <a:gsLst>
              <a:gs pos="0">
                <a:schemeClr val="accent1">
                  <a:lumMod val="55000"/>
                  <a:lumOff val="45000"/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0"/>
          </a:gradFill>
          <a:ln>
            <a:noFill/>
          </a:ln>
          <a:effectLst>
            <a:outerShdw blurRad="152400" dist="889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cap="all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      </a:t>
            </a:r>
            <a:r>
              <a:rPr lang="zh-CN" altLang="en-US" cap="all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牛顿</a:t>
            </a:r>
            <a:r>
              <a:rPr lang="en-US" altLang="zh-CN" cap="all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 </a:t>
            </a:r>
            <a:r>
              <a:rPr lang="zh-CN" altLang="en-US" cap="all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给出</a:t>
            </a:r>
            <a:r>
              <a:rPr lang="en-US" altLang="zh-CN" cap="all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”</a:t>
            </a:r>
            <a:r>
              <a:rPr lang="zh-CN" altLang="en-US" cap="all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谱</a:t>
            </a:r>
            <a:r>
              <a:rPr lang="en-US" altLang="zh-CN" cap="all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”</a:t>
            </a:r>
            <a:r>
              <a:rPr lang="zh-CN" altLang="en-US" cap="all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概念</a:t>
            </a:r>
            <a:endParaRPr lang="zh-CN" altLang="en-US" cap="all">
              <a:solidFill>
                <a:srgbClr val="FFFFFF"/>
              </a:solidFill>
              <a:uFillTx/>
              <a:latin typeface="+mn-ea"/>
              <a:cs typeface="+mn-ea"/>
              <a:sym typeface="+mn-ea"/>
            </a:endParaRPr>
          </a:p>
        </p:txBody>
      </p:sp>
      <p:sp>
        <p:nvSpPr>
          <p:cNvPr id="191" name="燕尾形 190"/>
          <p:cNvSpPr/>
          <p:nvPr>
            <p:custDataLst>
              <p:tags r:id="rId5"/>
            </p:custDataLst>
          </p:nvPr>
        </p:nvSpPr>
        <p:spPr>
          <a:xfrm>
            <a:off x="3929380" y="1877695"/>
            <a:ext cx="3765550" cy="1517015"/>
          </a:xfrm>
          <a:prstGeom prst="chevron">
            <a:avLst/>
          </a:prstGeom>
          <a:gradFill>
            <a:gsLst>
              <a:gs pos="0">
                <a:schemeClr val="accent2">
                  <a:lumMod val="70000"/>
                  <a:lumOff val="30000"/>
                  <a:alpha val="100000"/>
                </a:schemeClr>
              </a:gs>
              <a:gs pos="100000">
                <a:schemeClr val="accent2">
                  <a:lumMod val="95000"/>
                  <a:alpha val="100000"/>
                </a:schemeClr>
              </a:gs>
            </a:gsLst>
            <a:lin ang="0" scaled="0"/>
          </a:gradFill>
          <a:ln>
            <a:noFill/>
          </a:ln>
          <a:effectLst>
            <a:outerShdw blurRad="152400" dist="88900" dir="8100000" algn="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cap="all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1822</a:t>
            </a:r>
            <a:r>
              <a:rPr lang="zh-CN" altLang="en-US" cap="all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年</a:t>
            </a:r>
            <a:r>
              <a:rPr lang="en-US" altLang="zh-CN" cap="all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 </a:t>
            </a:r>
            <a:r>
              <a:rPr lang="zh-CN" altLang="en-US" cap="all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法国工程师</a:t>
            </a:r>
            <a:endParaRPr lang="zh-CN" altLang="en-US" cap="all">
              <a:solidFill>
                <a:srgbClr val="FFFFFF"/>
              </a:solidFill>
              <a:uFillTx/>
              <a:latin typeface="+mn-ea"/>
              <a:cs typeface="+mn-ea"/>
              <a:sym typeface="+mn-ea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cap="all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 </a:t>
            </a:r>
            <a:r>
              <a:rPr lang="en-US" altLang="zh-CN" cap="all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  傅立叶谐波分析理论</a:t>
            </a:r>
            <a:endParaRPr lang="en-US" altLang="zh-CN" cap="all">
              <a:solidFill>
                <a:srgbClr val="FFFFFF"/>
              </a:solidFill>
              <a:uFillTx/>
              <a:latin typeface="+mn-ea"/>
              <a:cs typeface="+mn-ea"/>
              <a:sym typeface="+mn-ea"/>
            </a:endParaRPr>
          </a:p>
        </p:txBody>
      </p:sp>
      <p:sp>
        <p:nvSpPr>
          <p:cNvPr id="192" name="燕尾形 191"/>
          <p:cNvSpPr/>
          <p:nvPr>
            <p:custDataLst>
              <p:tags r:id="rId6"/>
            </p:custDataLst>
          </p:nvPr>
        </p:nvSpPr>
        <p:spPr>
          <a:xfrm>
            <a:off x="7026275" y="1877695"/>
            <a:ext cx="4501515" cy="1517015"/>
          </a:xfrm>
          <a:prstGeom prst="chevron">
            <a:avLst/>
          </a:prstGeom>
          <a:gradFill>
            <a:gsLst>
              <a:gs pos="0">
                <a:schemeClr val="accent1">
                  <a:lumMod val="85000"/>
                  <a:lumOff val="15000"/>
                  <a:alpha val="100000"/>
                </a:schemeClr>
              </a:gs>
              <a:gs pos="100000">
                <a:schemeClr val="accent1">
                  <a:lumMod val="90000"/>
                  <a:alpha val="100000"/>
                </a:schemeClr>
              </a:gs>
            </a:gsLst>
            <a:lin ang="0" scaled="0"/>
          </a:gradFill>
          <a:ln>
            <a:noFill/>
          </a:ln>
          <a:effectLst>
            <a:outerShdw blurRad="152400" dist="88900" dir="8100000" algn="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rIns="107950" bIns="71755" numCol="1" spcCol="0" rtlCol="0" fromWordArt="0" anchor="ctr" anchorCtr="0" forceAA="0" compatLnSpc="1">
            <a:no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19世纪末</a:t>
            </a:r>
            <a:r>
              <a:rPr lang="en-US" altLang="zh-CN">
                <a:solidFill>
                  <a:srgbClr val="FFFFFF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+mn-ea"/>
                <a:sym typeface="+mn-ea"/>
              </a:rPr>
              <a:t>Schuster</a:t>
            </a:r>
            <a:r>
              <a:rPr lang="zh-CN" altLang="en-US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提出</a:t>
            </a:r>
            <a:endParaRPr lang="en-US" altLang="zh-CN">
              <a:solidFill>
                <a:srgbClr val="FFFFFF"/>
              </a:solidFill>
              <a:uFillTx/>
              <a:latin typeface="+mn-ea"/>
              <a:cs typeface="+mn-ea"/>
              <a:sym typeface="+mn-ea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傅立叶级数的幅度平方</a:t>
            </a:r>
            <a:r>
              <a:rPr lang="zh-CN" altLang="en-US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作为</a:t>
            </a:r>
            <a:endParaRPr lang="en-US" altLang="zh-CN">
              <a:solidFill>
                <a:srgbClr val="FFFFFF"/>
              </a:solidFill>
              <a:uFillTx/>
              <a:latin typeface="+mn-ea"/>
              <a:cs typeface="+mn-ea"/>
              <a:sym typeface="+mn-ea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“</a:t>
            </a:r>
            <a:r>
              <a:rPr lang="zh-CN" altLang="en-US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函数中功率度量</a:t>
            </a:r>
            <a:r>
              <a:rPr lang="en-US" altLang="zh-CN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”</a:t>
            </a:r>
            <a:r>
              <a:rPr lang="zh-CN" altLang="en-US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，命名为</a:t>
            </a:r>
            <a:endParaRPr lang="zh-CN" altLang="en-US">
              <a:solidFill>
                <a:srgbClr val="FFFFFF"/>
              </a:solidFill>
              <a:uFillTx/>
              <a:latin typeface="+mn-ea"/>
              <a:cs typeface="+mn-ea"/>
              <a:sym typeface="+mn-ea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”</a:t>
            </a:r>
            <a:r>
              <a:rPr lang="zh-CN" altLang="en-US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周期图</a:t>
            </a:r>
            <a:r>
              <a:rPr lang="en-US" altLang="zh-CN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(P)”</a:t>
            </a:r>
            <a:endParaRPr lang="en-US" altLang="zh-CN">
              <a:solidFill>
                <a:srgbClr val="FFFFFF"/>
              </a:solidFill>
              <a:uFillTx/>
              <a:latin typeface="+mn-ea"/>
              <a:cs typeface="+mn-ea"/>
              <a:sym typeface="+mn-ea"/>
            </a:endParaRPr>
          </a:p>
        </p:txBody>
      </p:sp>
      <p:cxnSp>
        <p:nvCxnSpPr>
          <p:cNvPr id="195" name="直接连接符 194"/>
          <p:cNvCxnSpPr/>
          <p:nvPr>
            <p:custDataLst>
              <p:tags r:id="rId7"/>
            </p:custDataLst>
          </p:nvPr>
        </p:nvCxnSpPr>
        <p:spPr>
          <a:xfrm flipH="1">
            <a:off x="2399983" y="1554798"/>
            <a:ext cx="8335645" cy="0"/>
          </a:xfrm>
          <a:prstGeom prst="line">
            <a:avLst/>
          </a:prstGeom>
          <a:ln w="9525">
            <a:gradFill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  <a:alpha val="100000"/>
                  </a:schemeClr>
                </a:gs>
              </a:gsLst>
              <a:lin ang="10800000" scaled="1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03300" y="140779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 b="1" cap="all">
                <a:solidFill>
                  <a:schemeClr val="tx1"/>
                </a:solidFill>
                <a:uFillTx/>
                <a:latin typeface="+mn-ea"/>
                <a:cs typeface="+mn-ea"/>
                <a:sym typeface="+mn-ea"/>
              </a:rPr>
              <a:t>周期图法</a:t>
            </a:r>
            <a:endParaRPr lang="zh-CN" altLang="en-US" sz="2000" b="1" cap="all">
              <a:solidFill>
                <a:schemeClr val="tx1"/>
              </a:solidFill>
              <a:uFillTx/>
              <a:latin typeface="+mn-ea"/>
              <a:cs typeface="+mn-ea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16940" y="376999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 cap="all">
                <a:solidFill>
                  <a:schemeClr val="tx1"/>
                </a:solidFill>
                <a:uFillTx/>
                <a:latin typeface="+mn-ea"/>
                <a:cs typeface="+mn-ea"/>
                <a:sym typeface="+mn-ea"/>
              </a:rPr>
              <a:t>自相关法</a:t>
            </a:r>
            <a:r>
              <a:rPr lang="en-US" altLang="zh-CN" sz="2000" cap="all">
                <a:solidFill>
                  <a:schemeClr val="tx1"/>
                </a:solidFill>
                <a:uFillTx/>
                <a:latin typeface="+mn-ea"/>
                <a:cs typeface="+mn-ea"/>
                <a:sym typeface="+mn-ea"/>
              </a:rPr>
              <a:t>(BT</a:t>
            </a:r>
            <a:r>
              <a:rPr lang="zh-CN" altLang="en-US" sz="2000" cap="all">
                <a:solidFill>
                  <a:schemeClr val="tx1"/>
                </a:solidFill>
                <a:uFillTx/>
                <a:latin typeface="+mn-ea"/>
                <a:cs typeface="+mn-ea"/>
                <a:sym typeface="+mn-ea"/>
              </a:rPr>
              <a:t>法</a:t>
            </a:r>
            <a:r>
              <a:rPr lang="en-US" altLang="zh-CN" sz="2000" cap="all">
                <a:solidFill>
                  <a:schemeClr val="tx1"/>
                </a:solidFill>
                <a:uFillTx/>
                <a:latin typeface="+mn-ea"/>
                <a:cs typeface="+mn-ea"/>
                <a:sym typeface="+mn-ea"/>
              </a:rPr>
              <a:t>)</a:t>
            </a:r>
            <a:endParaRPr lang="en-US" altLang="zh-CN" sz="2000" cap="all">
              <a:solidFill>
                <a:schemeClr val="tx1"/>
              </a:solidFill>
              <a:uFillTx/>
              <a:latin typeface="+mn-ea"/>
              <a:cs typeface="+mn-ea"/>
              <a:sym typeface="+mn-ea"/>
            </a:endParaRPr>
          </a:p>
        </p:txBody>
      </p:sp>
      <p:sp>
        <p:nvSpPr>
          <p:cNvPr id="17" name="燕尾形 16"/>
          <p:cNvSpPr/>
          <p:nvPr>
            <p:custDataLst>
              <p:tags r:id="rId8"/>
            </p:custDataLst>
          </p:nvPr>
        </p:nvSpPr>
        <p:spPr>
          <a:xfrm>
            <a:off x="715010" y="4167505"/>
            <a:ext cx="10968355" cy="1798955"/>
          </a:xfrm>
          <a:prstGeom prst="chevron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20000"/>
                </a:schemeClr>
              </a:gs>
              <a:gs pos="100000">
                <a:schemeClr val="accent1">
                  <a:lumMod val="40000"/>
                  <a:lumOff val="60000"/>
                  <a:alpha val="100000"/>
                </a:schemeClr>
              </a:gs>
            </a:gsLst>
            <a:lin ang="0" scaled="0"/>
          </a:gradFill>
          <a:ln>
            <a:noFill/>
          </a:ln>
          <a:effectLst>
            <a:outerShdw blurRad="177800" dist="63500" dir="8100000" algn="tr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思源黑体 CN Regular" panose="020B0500000000000000" charset="-122"/>
            </a:endParaRPr>
          </a:p>
        </p:txBody>
      </p:sp>
      <p:sp>
        <p:nvSpPr>
          <p:cNvPr id="18" name="燕尾形 17"/>
          <p:cNvSpPr/>
          <p:nvPr>
            <p:custDataLst>
              <p:tags r:id="rId9"/>
            </p:custDataLst>
          </p:nvPr>
        </p:nvSpPr>
        <p:spPr>
          <a:xfrm>
            <a:off x="895350" y="4321175"/>
            <a:ext cx="3669030" cy="1516380"/>
          </a:xfrm>
          <a:prstGeom prst="chevron">
            <a:avLst/>
          </a:prstGeom>
          <a:gradFill>
            <a:gsLst>
              <a:gs pos="0">
                <a:schemeClr val="accent1">
                  <a:lumMod val="55000"/>
                  <a:lumOff val="45000"/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0"/>
          </a:gradFill>
          <a:ln>
            <a:noFill/>
          </a:ln>
          <a:effectLst>
            <a:outerShdw blurRad="152400" dist="889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cap="all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      </a:t>
            </a:r>
            <a:endParaRPr lang="en-US" altLang="zh-CN" cap="all">
              <a:solidFill>
                <a:srgbClr val="FFFFFF"/>
              </a:solidFill>
              <a:uFillTx/>
              <a:latin typeface="+mn-ea"/>
              <a:cs typeface="+mn-ea"/>
              <a:sym typeface="+mn-ea"/>
            </a:endParaRPr>
          </a:p>
        </p:txBody>
      </p:sp>
      <p:sp>
        <p:nvSpPr>
          <p:cNvPr id="19" name="燕尾形 18"/>
          <p:cNvSpPr/>
          <p:nvPr>
            <p:custDataLst>
              <p:tags r:id="rId10"/>
            </p:custDataLst>
          </p:nvPr>
        </p:nvSpPr>
        <p:spPr>
          <a:xfrm>
            <a:off x="3944620" y="4321175"/>
            <a:ext cx="3765550" cy="1517015"/>
          </a:xfrm>
          <a:prstGeom prst="chevron">
            <a:avLst/>
          </a:prstGeom>
          <a:gradFill>
            <a:gsLst>
              <a:gs pos="0">
                <a:schemeClr val="accent2">
                  <a:lumMod val="70000"/>
                  <a:lumOff val="30000"/>
                  <a:alpha val="100000"/>
                </a:schemeClr>
              </a:gs>
              <a:gs pos="100000">
                <a:schemeClr val="accent2">
                  <a:lumMod val="95000"/>
                  <a:alpha val="100000"/>
                </a:schemeClr>
              </a:gs>
            </a:gsLst>
            <a:lin ang="0" scaled="0"/>
          </a:gradFill>
          <a:ln>
            <a:noFill/>
          </a:ln>
          <a:effectLst>
            <a:outerShdw blurRad="152400" dist="88900" dir="8100000" algn="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1949年 Tukey提出</a:t>
            </a:r>
            <a:endParaRPr lang="en-US" altLang="zh-CN">
              <a:solidFill>
                <a:srgbClr val="FFFFFF"/>
              </a:solidFill>
              <a:uFillTx/>
              <a:latin typeface="+mn-ea"/>
              <a:cs typeface="+mn-ea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   有限长数据</a:t>
            </a:r>
            <a:endParaRPr lang="en-US" altLang="zh-CN">
              <a:solidFill>
                <a:srgbClr val="FFFFFF"/>
              </a:solidFill>
              <a:uFillTx/>
              <a:latin typeface="+mn-ea"/>
              <a:cs typeface="+mn-ea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进行谱估计的自相关法</a:t>
            </a:r>
            <a:endParaRPr lang="en-US" altLang="zh-CN">
              <a:solidFill>
                <a:srgbClr val="FFFFFF"/>
              </a:solidFill>
              <a:uFillTx/>
              <a:latin typeface="+mn-ea"/>
              <a:cs typeface="+mn-ea"/>
              <a:sym typeface="+mn-ea"/>
            </a:endParaRPr>
          </a:p>
        </p:txBody>
      </p:sp>
      <p:sp>
        <p:nvSpPr>
          <p:cNvPr id="20" name="燕尾形 19"/>
          <p:cNvSpPr/>
          <p:nvPr>
            <p:custDataLst>
              <p:tags r:id="rId11"/>
            </p:custDataLst>
          </p:nvPr>
        </p:nvSpPr>
        <p:spPr>
          <a:xfrm>
            <a:off x="7041515" y="4321175"/>
            <a:ext cx="4501515" cy="1517015"/>
          </a:xfrm>
          <a:prstGeom prst="chevron">
            <a:avLst/>
          </a:prstGeom>
          <a:gradFill>
            <a:gsLst>
              <a:gs pos="0">
                <a:schemeClr val="accent1">
                  <a:lumMod val="85000"/>
                  <a:lumOff val="15000"/>
                  <a:alpha val="100000"/>
                </a:schemeClr>
              </a:gs>
              <a:gs pos="100000">
                <a:schemeClr val="accent1">
                  <a:lumMod val="90000"/>
                  <a:alpha val="100000"/>
                </a:schemeClr>
              </a:gs>
            </a:gsLst>
            <a:lin ang="0" scaled="0"/>
          </a:gradFill>
          <a:ln>
            <a:noFill/>
          </a:ln>
          <a:effectLst>
            <a:outerShdw blurRad="152400" dist="88900" dir="8100000" algn="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cap="all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   </a:t>
            </a:r>
            <a:r>
              <a:rPr lang="zh-CN" altLang="en-US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1958年,Blackman和Tukey</a:t>
            </a:r>
            <a:endParaRPr lang="zh-CN" altLang="en-US">
              <a:solidFill>
                <a:srgbClr val="FFFFFF"/>
              </a:solidFill>
              <a:uFillTx/>
              <a:latin typeface="+mn-ea"/>
              <a:cs typeface="+mn-ea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经典谱估计的专著中</a:t>
            </a:r>
            <a:endParaRPr lang="zh-CN" altLang="en-US">
              <a:solidFill>
                <a:srgbClr val="FFFFFF"/>
              </a:solidFill>
              <a:uFillTx/>
              <a:latin typeface="+mn-ea"/>
              <a:cs typeface="+mn-ea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rgbClr val="FFFFFF"/>
                </a:solidFill>
                <a:uFillTx/>
                <a:latin typeface="+mn-ea"/>
                <a:cs typeface="+mn-ea"/>
                <a:sym typeface="+mn-ea"/>
              </a:rPr>
              <a:t>讨论了自相关谱估计法</a:t>
            </a:r>
            <a:endParaRPr lang="zh-CN" altLang="en-US">
              <a:solidFill>
                <a:srgbClr val="FFFFFF"/>
              </a:solidFill>
              <a:uFillTx/>
              <a:latin typeface="+mn-ea"/>
              <a:cs typeface="+mn-ea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1340" y="5956300"/>
            <a:ext cx="11278870" cy="50673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just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zh-CN" altLang="en-US" sz="1800" b="0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 周期图法和自相关法都可用快速傅立叶变换算法实现，物理概念明确，因而仍是目前较常用的谱估计方法</a:t>
            </a:r>
            <a:endParaRPr lang="zh-CN" altLang="en-US" sz="1800" b="0" i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581025"/>
            <a:ext cx="98298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defTabSz="182816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2800" dirty="0">
                <a:solidFill>
                  <a:srgbClr val="2F5597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周期图法，实际应用最为</a:t>
            </a:r>
            <a:r>
              <a:rPr lang="zh-CN" altLang="en-US" sz="2800" dirty="0">
                <a:solidFill>
                  <a:srgbClr val="2F5597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广泛</a:t>
            </a:r>
            <a:endParaRPr lang="zh-CN" altLang="en-US" sz="2800" dirty="0">
              <a:solidFill>
                <a:srgbClr val="2F5597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pic>
        <p:nvPicPr>
          <p:cNvPr id="55" name="图片 54" descr="ECON蓝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alphaModFix amt="90000"/>
            <a:lum contrast="-6000"/>
          </a:blip>
          <a:stretch>
            <a:fillRect/>
          </a:stretch>
        </p:blipFill>
        <p:spPr>
          <a:xfrm>
            <a:off x="10362565" y="0"/>
            <a:ext cx="1829435" cy="6883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16000" y="1390015"/>
            <a:ext cx="10718800" cy="1036320"/>
          </a:xfrm>
          <a:prstGeom prst="rect">
            <a:avLst/>
          </a:prstGeom>
        </p:spPr>
        <p:txBody>
          <a:bodyPr>
            <a:noAutofit/>
          </a:bodyPr>
          <a:p>
            <a:pPr marL="285750" indent="-285750" algn="just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周期图法又称直接法：从随机序列</a:t>
            </a:r>
            <a:r>
              <a:rPr lang="en-US" altLang="zh-CN" b="0" i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x</a:t>
            </a:r>
            <a:r>
              <a:rPr lang="en-US" altLang="zh-CN" b="0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</a:t>
            </a:r>
            <a:r>
              <a:rPr lang="en-US" altLang="zh-CN" b="0" i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n</a:t>
            </a:r>
            <a:r>
              <a:rPr lang="en-US" altLang="zh-CN" b="0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)</a:t>
            </a:r>
            <a:r>
              <a:rPr lang="zh-CN" altLang="en-US" b="0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中截取</a:t>
            </a:r>
            <a:r>
              <a:rPr lang="en-US" altLang="zh-CN" b="0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N</a:t>
            </a:r>
            <a:r>
              <a:rPr lang="zh-CN" altLang="en-US" b="0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个观测数据，视为一能量有限序列，直接计算</a:t>
            </a:r>
            <a:r>
              <a:rPr lang="en-US" altLang="zh-CN" b="0" i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x</a:t>
            </a:r>
            <a:r>
              <a:rPr lang="en-US" altLang="zh-CN" b="0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</a:t>
            </a:r>
            <a:r>
              <a:rPr lang="en-US" altLang="zh-CN" b="0" i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n</a:t>
            </a:r>
            <a:r>
              <a:rPr lang="en-US" altLang="zh-CN" b="0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)</a:t>
            </a:r>
            <a:r>
              <a:rPr lang="zh-CN" altLang="en-US" b="0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的离散傅立叶变换，得</a:t>
            </a:r>
            <a:r>
              <a:rPr lang="en-US" altLang="zh-CN" b="0" i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X</a:t>
            </a:r>
            <a:r>
              <a:rPr lang="en-US" altLang="zh-CN" b="0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</a:t>
            </a:r>
            <a:r>
              <a:rPr lang="en-US" altLang="zh-CN" b="0" i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k</a:t>
            </a:r>
            <a:r>
              <a:rPr lang="en-US" altLang="zh-CN" b="0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)</a:t>
            </a:r>
            <a:r>
              <a:rPr lang="zh-CN" altLang="en-US" b="0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，然后再取其幅值的平方，并除以</a:t>
            </a:r>
            <a:r>
              <a:rPr lang="en-US" altLang="zh-CN" b="0" i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N</a:t>
            </a:r>
            <a:r>
              <a:rPr lang="zh-CN" altLang="en-US" b="0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，作为序列</a:t>
            </a:r>
            <a:r>
              <a:rPr lang="en-US" altLang="zh-CN" b="0" i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x</a:t>
            </a:r>
            <a:r>
              <a:rPr lang="en-US" altLang="zh-CN" b="0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</a:t>
            </a:r>
            <a:r>
              <a:rPr lang="en-US" altLang="zh-CN" b="0" i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n</a:t>
            </a:r>
            <a:r>
              <a:rPr lang="en-US" altLang="zh-CN" b="0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)</a:t>
            </a:r>
            <a:r>
              <a:rPr lang="zh-CN" altLang="en-US" b="0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真实功率谱的估计。</a:t>
            </a:r>
            <a:r>
              <a:rPr lang="en-US" altLang="zh-CN" b="0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</a:t>
            </a:r>
            <a:r>
              <a:rPr lang="zh-CN" altLang="en-US" b="0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899年就提出了，但由于点数Ｎ一般比较大，该方法的计算量过大而在当时无法使用。直到1965年FFT出现，以及计算机出现和大规模使用，此方法才变成谱估计的一个常用方法。包含两个</a:t>
            </a:r>
            <a:r>
              <a:rPr lang="zh-CN" altLang="en-US" b="0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假设</a:t>
            </a:r>
            <a:endParaRPr lang="zh-CN" altLang="en-US" b="0" i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304925" y="3222625"/>
                <a:ext cx="10261600" cy="506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285750" indent="-285750" algn="l">
                  <a:lnSpc>
                    <a:spcPct val="150000"/>
                  </a:lnSpc>
                  <a:buClrTx/>
                  <a:buSzTx/>
                  <a:buFont typeface="Wingdings" panose="05000000000000000000" charset="0"/>
                  <a:buChar char="ü"/>
                </a:pPr>
                <a:r>
                  <a:rPr lang="en-US" altLang="zh-CN" sz="1800"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</a:rPr>
                  <a:t>认为序列是广义平稳且各态遍历，可</a:t>
                </a:r>
                <a:r>
                  <a:rPr lang="zh-CN" altLang="en-US" sz="1800"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</a:rPr>
                  <a:t>用</a:t>
                </a:r>
                <a:r>
                  <a:rPr lang="en-US" altLang="zh-CN" sz="1800"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</a:rPr>
                  <a:t>x(n)中的一段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  <m:t>N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charset="0"/>
                        <a:ea typeface="微软雅黑 Light" panose="020B0502040204020203" charset="-122"/>
                        <a:cs typeface="Cambria Math" panose="020405030504060302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charset="0"/>
                        <a:ea typeface="微软雅黑 Light" panose="020B0502040204020203" charset="-122"/>
                        <a:cs typeface="Cambria Math" panose="02040503050406030204" charset="0"/>
                      </a:rPr>
                      <m:t>n</m:t>
                    </m:r>
                    <m:r>
                      <a:rPr lang="en-US" altLang="zh-CN" sz="1800">
                        <a:latin typeface="Cambria Math" panose="02040503050406030204" charset="0"/>
                        <a:ea typeface="微软雅黑 Light" panose="020B0502040204020203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1800"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</a:rPr>
                  <a:t>来估计该序列的功率谱</a:t>
                </a:r>
                <a:r>
                  <a:rPr lang="zh-CN" altLang="en-US" sz="1800"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</a:rPr>
                  <a:t>。</a:t>
                </a:r>
                <a:r>
                  <a:rPr lang="en-US" altLang="zh-CN" sz="1800"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</a:rPr>
                  <a:t>必然带来误差.</a:t>
                </a:r>
                <a:endParaRPr lang="en-US" altLang="zh-CN" sz="1800"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25" y="3222625"/>
                <a:ext cx="10261600" cy="5067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1328420" y="3816350"/>
                <a:ext cx="10088880" cy="506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285750" indent="-285750" algn="l">
                  <a:lnSpc>
                    <a:spcPct val="150000"/>
                  </a:lnSpc>
                  <a:buClrTx/>
                  <a:buSzTx/>
                  <a:buFont typeface="Wingdings" panose="05000000000000000000" charset="0"/>
                  <a:buChar char="ü"/>
                </a:pPr>
                <a:r>
                  <a:rPr lang="zh-CN" altLang="en-US" sz="1800" b="0"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  <m:t>N</m:t>
                        </m:r>
                      </m:sub>
                    </m:sSub>
                    <m:r>
                      <a:rPr lang="en-US" altLang="zh-CN" b="0">
                        <a:latin typeface="Cambria Math" panose="02040503050406030204" charset="0"/>
                        <a:ea typeface="微软雅黑 Light" panose="020B0502040204020203" charset="-122"/>
                        <a:cs typeface="Cambria Math" panose="020405030504060302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>
                        <a:latin typeface="Cambria Math" panose="02040503050406030204" charset="0"/>
                        <a:ea typeface="微软雅黑 Light" panose="020B0502040204020203" charset="-122"/>
                        <a:cs typeface="Cambria Math" panose="02040503050406030204" charset="0"/>
                      </a:rPr>
                      <m:t>n</m:t>
                    </m:r>
                    <m:r>
                      <a:rPr lang="en-US" altLang="zh-CN" b="0">
                        <a:latin typeface="Cambria Math" panose="02040503050406030204" charset="0"/>
                        <a:ea typeface="微软雅黑 Light" panose="020B0502040204020203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ea typeface="微软雅黑 Light" panose="020B0502040204020203" charset="-122"/>
                    <a:cs typeface="Cambria Math" panose="02040503050406030204" charset="0"/>
                  </a:rPr>
                  <a:t>采用</a:t>
                </a:r>
                <a:r>
                  <a:rPr lang="en-US" altLang="zh-CN">
                    <a:latin typeface="Cambria Math" panose="02040503050406030204" charset="0"/>
                    <a:ea typeface="微软雅黑 Light" panose="020B0502040204020203" charset="-122"/>
                    <a:cs typeface="Cambria Math" panose="02040503050406030204" charset="0"/>
                  </a:rPr>
                  <a:t>DFT,</a:t>
                </a:r>
                <a:r>
                  <a:rPr lang="zh-CN" altLang="en-US">
                    <a:latin typeface="Cambria Math" panose="02040503050406030204" charset="0"/>
                    <a:ea typeface="微软雅黑 Light" panose="020B0502040204020203" charset="-122"/>
                    <a:cs typeface="Cambria Math" panose="02040503050406030204" charset="0"/>
                  </a:rPr>
                  <a:t>默认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  <m:t>N</m:t>
                        </m:r>
                      </m:sub>
                    </m:sSub>
                    <m:r>
                      <a:rPr lang="en-US" altLang="zh-CN" b="0">
                        <a:latin typeface="Cambria Math" panose="02040503050406030204" charset="0"/>
                        <a:ea typeface="微软雅黑 Light" panose="020B0502040204020203" charset="-122"/>
                        <a:cs typeface="Cambria Math" panose="020405030504060302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>
                        <a:latin typeface="Cambria Math" panose="02040503050406030204" charset="0"/>
                        <a:ea typeface="微软雅黑 Light" panose="020B0502040204020203" charset="-122"/>
                        <a:cs typeface="Cambria Math" panose="02040503050406030204" charset="0"/>
                      </a:rPr>
                      <m:t>n</m:t>
                    </m:r>
                    <m:r>
                      <a:rPr lang="en-US" altLang="zh-CN" b="0">
                        <a:latin typeface="Cambria Math" panose="02040503050406030204" charset="0"/>
                        <a:ea typeface="微软雅黑 Light" panose="020B0502040204020203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800" b="0"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</a:rPr>
                  <a:t>在时域、频域都是以样本为周期的</a:t>
                </a:r>
                <a:r>
                  <a:rPr lang="en-US" altLang="zh-CN" sz="1800" b="0" i="1"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</a:rPr>
                  <a:t>.</a:t>
                </a:r>
                <a:endParaRPr lang="en-US" altLang="zh-CN" sz="1800" b="0" i="1"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20" y="3816350"/>
                <a:ext cx="10088880" cy="5067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1779905" y="4462780"/>
                <a:ext cx="5132705" cy="8769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0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b="0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b="0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）</m:t>
                          </m:r>
                          <m:r>
                            <a:rPr lang="zh-CN" altLang="en-US" b="0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傅里叶变换</m:t>
                          </m:r>
                          <m:r>
                            <a:rPr lang="en-US" altLang="zh-CN" b="0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: </m:t>
                          </m:r>
                          <m:r>
                            <m:rPr>
                              <m:sty m:val="p"/>
                            </m:rPr>
                            <a:rPr lang="en-US" altLang="zh-CN" b="0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N</m:t>
                          </m:r>
                        </m:sub>
                      </m:sSub>
                      <m:r>
                        <a:rPr lang="en-US" altLang="zh-CN" b="0">
                          <a:latin typeface="Cambria Math" panose="02040503050406030204" charset="0"/>
                          <a:ea typeface="微软雅黑 Light" panose="020B0502040204020203" charset="-122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ea typeface="微软雅黑 Light" panose="020B0502040204020203" charset="-122"/>
                          <a:cs typeface="Cambria Math" panose="02040503050406030204" charset="0"/>
                        </a:rPr>
                        <m:t>k</m:t>
                      </m:r>
                      <m:r>
                        <a:rPr lang="en-US" altLang="zh-CN" b="0">
                          <a:latin typeface="Cambria Math" panose="02040503050406030204" charset="0"/>
                          <a:ea typeface="微软雅黑 Light" panose="020B0502040204020203" charset="-122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b="0">
                          <a:latin typeface="Cambria Math" panose="02040503050406030204" charset="0"/>
                          <a:ea typeface="微软雅黑 Light" panose="020B0502040204020203" charset="-122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𝑁</m:t>
                          </m:r>
                          <m: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charset="0"/>
                                  <a:ea typeface="微软雅黑 Light" panose="020B0502040204020203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charset="0"/>
                                  <a:ea typeface="微软雅黑 Light" panose="020B0502040204020203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charset="0"/>
                                  <a:ea typeface="微软雅黑 Light" panose="020B0502040204020203" charset="-122"/>
                                  <a:cs typeface="Cambria Math" panose="02040503050406030204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  <m:r>
                        <a:rPr lang="en-US" altLang="zh-CN" b="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b="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b="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b="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b="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en-US" altLang="zh-CN" b="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𝑛𝑘</m:t>
                          </m:r>
                        </m:sup>
                      </m:sSup>
                    </m:oMath>
                  </m:oMathPara>
                </a14:m>
                <a:endParaRPr lang="en-US" altLang="zh-CN" b="0" i="1">
                  <a:latin typeface="Cambria Math" panose="02040503050406030204" charset="0"/>
                  <a:ea typeface="微软雅黑 Light" panose="020B0502040204020203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905" y="4462780"/>
                <a:ext cx="5132705" cy="8769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1531620" y="5368290"/>
                <a:ext cx="5132705" cy="6045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>
                          <a:latin typeface="Cambria Math" panose="02040503050406030204" charset="0"/>
                          <a:ea typeface="微软雅黑 Light" panose="020B0502040204020203" charset="-122"/>
                          <a:cs typeface="Cambria Math" panose="02040503050406030204" charset="0"/>
                        </a:rPr>
                        <m:t>（</m:t>
                      </m:r>
                      <m:r>
                        <a:rPr lang="en-US" altLang="zh-CN" b="0">
                          <a:latin typeface="Cambria Math" panose="02040503050406030204" charset="0"/>
                          <a:ea typeface="微软雅黑 Light" panose="020B0502040204020203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b="0">
                          <a:latin typeface="Cambria Math" panose="02040503050406030204" charset="0"/>
                          <a:ea typeface="微软雅黑 Light" panose="020B0502040204020203" charset="-122"/>
                          <a:cs typeface="Cambria Math" panose="02040503050406030204" charset="0"/>
                        </a:rPr>
                        <m:t>）</m:t>
                      </m:r>
                      <m:r>
                        <a:rPr lang="zh-CN" altLang="en-US" b="0">
                          <a:latin typeface="Cambria Math" panose="02040503050406030204" charset="0"/>
                          <a:ea typeface="微软雅黑 Light" panose="020B0502040204020203" charset="-122"/>
                          <a:cs typeface="Cambria Math" panose="02040503050406030204" charset="0"/>
                        </a:rPr>
                        <m:t>功率谱估计</m:t>
                      </m:r>
                      <m:r>
                        <a:rPr lang="en-US" altLang="zh-CN" b="0">
                          <a:latin typeface="Cambria Math" panose="02040503050406030204" charset="0"/>
                          <a:ea typeface="微软雅黑 Light" panose="020B0502040204020203" charset="-122"/>
                          <a:cs typeface="Cambria Math" panose="02040503050406030204" charset="0"/>
                        </a:rPr>
                        <m:t>: </m:t>
                      </m:r>
                      <m:sSub>
                        <m:sSubPr>
                          <m:ctrlP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lang="en-US" altLang="zh-CN" b="0" i="1">
                                  <a:latin typeface="Cambria Math" panose="02040503050406030204" charset="0"/>
                                  <a:ea typeface="微软雅黑 Light" panose="020B0502040204020203" charset="-122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>
                                  <a:latin typeface="Cambria Math" panose="02040503050406030204" charset="0"/>
                                  <a:ea typeface="微软雅黑 Light" panose="020B0502040204020203" charset="-122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𝑃𝐸𝑅</m:t>
                          </m:r>
                        </m:sub>
                      </m:sSub>
                      <m:r>
                        <a:rPr lang="en-US" altLang="zh-CN" b="0">
                          <a:latin typeface="Cambria Math" panose="02040503050406030204" charset="0"/>
                          <a:ea typeface="微软雅黑 Light" panose="020B0502040204020203" charset="-122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>
                          <a:latin typeface="Cambria Math" panose="02040503050406030204" charset="0"/>
                          <a:ea typeface="微软雅黑 Light" panose="020B0502040204020203" charset="-122"/>
                          <a:cs typeface="Cambria Math" panose="02040503050406030204" charset="0"/>
                        </a:rPr>
                        <m:t>k</m:t>
                      </m:r>
                      <m:r>
                        <a:rPr lang="en-US" altLang="zh-CN" b="0">
                          <a:latin typeface="Cambria Math" panose="02040503050406030204" charset="0"/>
                          <a:ea typeface="微软雅黑 Light" panose="020B0502040204020203" charset="-122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>
                                  <a:latin typeface="Cambria Math" panose="02040503050406030204" charset="0"/>
                                  <a:ea typeface="微软雅黑 Light" panose="020B0502040204020203" charset="-122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>
                                      <a:latin typeface="Cambria Math" panose="02040503050406030204" charset="0"/>
                                      <a:ea typeface="微软雅黑 Light" panose="020B0502040204020203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>
                                      <a:latin typeface="Cambria Math" panose="02040503050406030204" charset="0"/>
                                      <a:ea typeface="微软雅黑 Light" panose="020B0502040204020203" charset="-122"/>
                                      <a:cs typeface="Cambria Math" panose="02040503050406030204" charset="0"/>
                                    </a:rPr>
                                    <m:t> 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>
                                      <a:latin typeface="Cambria Math" panose="02040503050406030204" charset="0"/>
                                      <a:ea typeface="微软雅黑 Light" panose="020B0502040204020203" charset="-122"/>
                                      <a:cs typeface="Cambria Math" panose="02040503050406030204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b="0">
                                      <a:latin typeface="Cambria Math" panose="02040503050406030204" charset="0"/>
                                      <a:ea typeface="微软雅黑 Light" panose="020B0502040204020203" charset="-122"/>
                                      <a:cs typeface="Cambria Math" panose="02040503050406030204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a:rPr lang="en-US" altLang="zh-CN" b="0">
                                  <a:latin typeface="Cambria Math" panose="02040503050406030204" charset="0"/>
                                  <a:ea typeface="微软雅黑 Light" panose="020B0502040204020203" charset="-122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>
                                  <a:latin typeface="Cambria Math" panose="02040503050406030204" charset="0"/>
                                  <a:ea typeface="微软雅黑 Light" panose="020B0502040204020203" charset="-122"/>
                                  <a:cs typeface="Cambria Math" panose="02040503050406030204" charset="0"/>
                                </a:rPr>
                                <m:t>k</m:t>
                              </m:r>
                              <m:r>
                                <a:rPr lang="en-US" altLang="zh-CN" b="0">
                                  <a:latin typeface="Cambria Math" panose="02040503050406030204" charset="0"/>
                                  <a:ea typeface="微软雅黑 Light" panose="020B0502040204020203" charset="-122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i="1">
                  <a:latin typeface="Cambria Math" panose="02040503050406030204" charset="0"/>
                  <a:ea typeface="微软雅黑 Light" panose="020B0502040204020203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620" y="5368290"/>
                <a:ext cx="5132705" cy="6045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581025"/>
            <a:ext cx="98298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defTabSz="182816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2800" dirty="0">
                <a:solidFill>
                  <a:srgbClr val="2F5597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周期图法</a:t>
            </a:r>
            <a:r>
              <a:rPr lang="zh-CN" altLang="en-US" sz="2800" dirty="0">
                <a:solidFill>
                  <a:srgbClr val="2F5597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改进</a:t>
            </a:r>
            <a:endParaRPr lang="zh-CN" altLang="en-US" sz="2800" dirty="0">
              <a:solidFill>
                <a:srgbClr val="2F5597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pic>
        <p:nvPicPr>
          <p:cNvPr id="55" name="图片 54" descr="ECON蓝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alphaModFix amt="90000"/>
            <a:lum contrast="-6000"/>
          </a:blip>
          <a:stretch>
            <a:fillRect/>
          </a:stretch>
        </p:blipFill>
        <p:spPr>
          <a:xfrm>
            <a:off x="10362565" y="0"/>
            <a:ext cx="1829435" cy="688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16000" y="1228725"/>
            <a:ext cx="10718800" cy="1036320"/>
          </a:xfrm>
          <a:prstGeom prst="rect">
            <a:avLst/>
          </a:prstGeom>
        </p:spPr>
        <p:txBody>
          <a:bodyPr>
            <a:noAutofit/>
          </a:bodyPr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改进周期图法：</a:t>
            </a:r>
            <a:r>
              <a:rPr lang="zh-CN" altLang="en-US" b="0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数据截断的过程中相当于加矩形窗，矩形窗幅度较大的旁瓣会造成"频谱泄漏"。傅里叶变换时通过加窗函数（如汉宁窗）来改善泄露。</a:t>
            </a:r>
            <a:endParaRPr lang="zh-CN" altLang="en-US" b="0" i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graphicFrame>
        <p:nvGraphicFramePr>
          <p:cNvPr id="7" name="对象 6"/>
          <p:cNvGraphicFramePr/>
          <p:nvPr/>
        </p:nvGraphicFramePr>
        <p:xfrm>
          <a:off x="6177915" y="2427605"/>
          <a:ext cx="5375275" cy="328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5166360" imgH="3025140" progId="Paint.Picture">
                  <p:embed/>
                </p:oleObj>
              </mc:Choice>
              <mc:Fallback>
                <p:oleObj name="" r:id="rId3" imgW="5166360" imgH="302514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7915" y="2427605"/>
                        <a:ext cx="5375275" cy="328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607060" y="2407285"/>
          <a:ext cx="5571490" cy="3308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5334000" imgH="3147060" progId="Paint.Picture">
                  <p:embed/>
                </p:oleObj>
              </mc:Choice>
              <mc:Fallback>
                <p:oleObj name="" r:id="rId5" imgW="5334000" imgH="314706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7060" y="2407285"/>
                        <a:ext cx="5571490" cy="3308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581025"/>
            <a:ext cx="98298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defTabSz="182816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2800" dirty="0">
                <a:solidFill>
                  <a:srgbClr val="2F5597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周期图法</a:t>
            </a:r>
            <a:r>
              <a:rPr lang="zh-CN" altLang="en-US" sz="2800" dirty="0">
                <a:solidFill>
                  <a:srgbClr val="2F5597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改进</a:t>
            </a:r>
            <a:endParaRPr lang="zh-CN" altLang="en-US" sz="2800" dirty="0">
              <a:solidFill>
                <a:srgbClr val="2F5597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pic>
        <p:nvPicPr>
          <p:cNvPr id="55" name="图片 54" descr="ECON蓝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alphaModFix amt="90000"/>
            <a:lum contrast="-6000"/>
          </a:blip>
          <a:stretch>
            <a:fillRect/>
          </a:stretch>
        </p:blipFill>
        <p:spPr>
          <a:xfrm>
            <a:off x="10362565" y="0"/>
            <a:ext cx="1829435" cy="6883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16000" y="1085215"/>
            <a:ext cx="10718800" cy="975360"/>
          </a:xfrm>
          <a:prstGeom prst="rect">
            <a:avLst/>
          </a:prstGeom>
        </p:spPr>
        <p:txBody>
          <a:bodyPr>
            <a:noAutofit/>
          </a:bodyPr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平均周期图法：</a:t>
            </a:r>
            <a:r>
              <a:rPr lang="zh-CN" altLang="en-US" b="0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周期图法得到的功率谱与我们所期望的"分辨率大、方差小"是矛盾的。为降低方差，多段功率谱密度进行平均，称为平均周期图</a:t>
            </a:r>
            <a:r>
              <a:rPr lang="zh-CN" altLang="en-US" b="0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法。</a:t>
            </a:r>
            <a:endParaRPr lang="zh-CN" altLang="en-US" b="0" i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1360805" y="2161540"/>
          <a:ext cx="8672830" cy="412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6004560" imgH="2697480" progId="Paint.Picture">
                  <p:embed/>
                </p:oleObj>
              </mc:Choice>
              <mc:Fallback>
                <p:oleObj name="" r:id="rId3" imgW="6004560" imgH="269748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0805" y="2161540"/>
                        <a:ext cx="8672830" cy="4128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581025"/>
            <a:ext cx="98298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defTabSz="182816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2800" dirty="0">
                <a:solidFill>
                  <a:srgbClr val="2F5597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改进周期图</a:t>
            </a:r>
            <a:r>
              <a:rPr lang="zh-CN" altLang="en-US" sz="2800" dirty="0">
                <a:solidFill>
                  <a:srgbClr val="2F5597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法功率谱估计</a:t>
            </a:r>
            <a:r>
              <a:rPr lang="zh-CN" altLang="en-US" sz="2800" dirty="0">
                <a:solidFill>
                  <a:srgbClr val="2F5597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一般流程</a:t>
            </a:r>
            <a:endParaRPr lang="zh-CN" altLang="en-US" sz="2800" dirty="0">
              <a:solidFill>
                <a:srgbClr val="2F5597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pic>
        <p:nvPicPr>
          <p:cNvPr id="55" name="图片 54" descr="ECON蓝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alphaModFix amt="90000"/>
            <a:lum contrast="-6000"/>
          </a:blip>
          <a:stretch>
            <a:fillRect/>
          </a:stretch>
        </p:blipFill>
        <p:spPr>
          <a:xfrm>
            <a:off x="10362565" y="0"/>
            <a:ext cx="1829435" cy="688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6755" y="5022215"/>
            <a:ext cx="10826115" cy="50673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just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zh-CN" altLang="en-US" sz="1800" b="0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 加窗函数、重叠、平均是工程上进行功率谱估计常用的</a:t>
            </a:r>
            <a:r>
              <a:rPr lang="zh-CN" altLang="en-US" sz="1800" b="0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方法</a:t>
            </a:r>
            <a:endParaRPr lang="zh-CN" altLang="en-US" sz="1800" b="0" i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439545" y="1647825"/>
                <a:ext cx="1605915" cy="1212215"/>
              </a:xfrm>
              <a:prstGeom prst="rect">
                <a:avLst/>
              </a:prstGeom>
              <a:noFill/>
              <a:ln w="12700" cmpd="sng">
                <a:solidFill>
                  <a:schemeClr val="tx2"/>
                </a:solidFill>
                <a:prstDash val="solid"/>
              </a:ln>
            </p:spPr>
            <p:txBody>
              <a:bodyPr wrap="square" rtlCol="0" anchor="ctr" anchorCtr="0">
                <a:noAutofit/>
              </a:bodyPr>
              <a:p>
                <a:pPr algn="ctr"/>
                <a:r>
                  <a:rPr lang="zh-CN" altLang="en-US"/>
                  <a:t>截取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zh-CN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点</m:t>
                    </m:r>
                  </m:oMath>
                </a14:m>
                <a:r>
                  <a:rPr lang="zh-CN" altLang="en-US"/>
                  <a:t>时域</a:t>
                </a:r>
                <a:endParaRPr lang="zh-CN" altLang="en-US"/>
              </a:p>
              <a:p>
                <a:pPr algn="ctr"/>
                <a:r>
                  <a:rPr lang="zh-CN" altLang="en-US"/>
                  <a:t>(必要时重叠)</a:t>
                </a:r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545" y="1647825"/>
                <a:ext cx="1605915" cy="1212215"/>
              </a:xfrm>
              <a:prstGeom prst="rect">
                <a:avLst/>
              </a:prstGeom>
              <a:blipFill rotWithShape="1">
                <a:blip r:embed="rId3"/>
                <a:stretch>
                  <a:fillRect l="-395" t="-524" r="-395" b="-524"/>
                </a:stretch>
              </a:blipFill>
              <a:ln w="12700" cmpd="sng">
                <a:solidFill>
                  <a:schemeClr val="tx2"/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3889375" y="1647825"/>
            <a:ext cx="1328420" cy="1212215"/>
          </a:xfrm>
          <a:prstGeom prst="rect">
            <a:avLst/>
          </a:prstGeom>
          <a:noFill/>
          <a:ln w="12700" cmpd="sng">
            <a:solidFill>
              <a:schemeClr val="tx2"/>
            </a:solidFill>
            <a:prstDash val="solid"/>
          </a:ln>
        </p:spPr>
        <p:txBody>
          <a:bodyPr wrap="square" rtlCol="0" anchor="ctr" anchorCtr="0">
            <a:noAutofit/>
          </a:bodyPr>
          <a:p>
            <a:pPr algn="ctr"/>
            <a:r>
              <a:t>数据加窗</a:t>
            </a:r>
          </a:p>
        </p:txBody>
      </p:sp>
      <p:cxnSp>
        <p:nvCxnSpPr>
          <p:cNvPr id="10" name="直接箭头连接符 9"/>
          <p:cNvCxnSpPr>
            <a:stCxn id="8" idx="3"/>
            <a:endCxn id="9" idx="1"/>
          </p:cNvCxnSpPr>
          <p:nvPr/>
        </p:nvCxnSpPr>
        <p:spPr>
          <a:xfrm>
            <a:off x="3045460" y="2254250"/>
            <a:ext cx="8439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120130" y="1647825"/>
                <a:ext cx="3026410" cy="1212215"/>
              </a:xfrm>
              <a:prstGeom prst="rect">
                <a:avLst/>
              </a:prstGeom>
              <a:noFill/>
              <a:ln w="12700" cmpd="sng">
                <a:solidFill>
                  <a:schemeClr val="tx2"/>
                </a:solidFill>
                <a:prstDash val="solid"/>
              </a:ln>
            </p:spPr>
            <p:txBody>
              <a:bodyPr wrap="square" rtlCol="0" anchor="ctr" anchorCtr="0">
                <a:noAutofit/>
              </a:bodyPr>
              <a:p>
                <a:pPr algn="ctr"/>
                <a:r>
                  <a:rPr lang="zh-CN" altLang="en-US">
                    <a:latin typeface="Cambria Math" panose="02040503050406030204" charset="0"/>
                    <a:ea typeface="微软雅黑 Light" panose="020B0502040204020203" charset="-122"/>
                    <a:cs typeface="Cambria Math" panose="02040503050406030204" charset="0"/>
                  </a:rPr>
                  <a:t>傅里叶变换</a:t>
                </a:r>
                <a:endParaRPr lang="zh-CN" altLang="en-US">
                  <a:latin typeface="Cambria Math" panose="02040503050406030204" charset="0"/>
                  <a:ea typeface="微软雅黑 Light" panose="020B0502040204020203" charset="-122"/>
                  <a:cs typeface="Cambria Math" panose="020405030504060302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0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m:rPr>
                              <m:sty m:val="p"/>
                            </m:rPr>
                            <a:rPr lang="en-US" altLang="zh-CN" b="0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N</m:t>
                          </m:r>
                        </m:sub>
                      </m:sSub>
                      <m:r>
                        <a:rPr lang="en-US" altLang="zh-CN" b="0">
                          <a:latin typeface="Cambria Math" panose="02040503050406030204" charset="0"/>
                          <a:ea typeface="微软雅黑 Light" panose="020B0502040204020203" charset="-122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ea typeface="微软雅黑 Light" panose="020B0502040204020203" charset="-122"/>
                          <a:cs typeface="Cambria Math" panose="02040503050406030204" charset="0"/>
                        </a:rPr>
                        <m:t>k</m:t>
                      </m:r>
                      <m:r>
                        <a:rPr lang="en-US" altLang="zh-CN" b="0">
                          <a:latin typeface="Cambria Math" panose="02040503050406030204" charset="0"/>
                          <a:ea typeface="微软雅黑 Light" panose="020B0502040204020203" charset="-122"/>
                          <a:cs typeface="Cambria Math" panose="02040503050406030204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𝑁</m:t>
                          </m:r>
                          <m: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charset="0"/>
                                  <a:ea typeface="微软雅黑 Light" panose="020B0502040204020203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charset="0"/>
                                  <a:ea typeface="微软雅黑 Light" panose="020B0502040204020203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charset="0"/>
                                  <a:ea typeface="微软雅黑 Light" panose="020B0502040204020203" charset="-122"/>
                                  <a:cs typeface="Cambria Math" panose="02040503050406030204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  <m:r>
                        <a:rPr lang="en-US" altLang="zh-CN" b="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b="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b="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b="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b="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en-US" altLang="zh-CN" b="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𝑛𝑘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130" y="1647825"/>
                <a:ext cx="3026410" cy="1212215"/>
              </a:xfrm>
              <a:prstGeom prst="rect">
                <a:avLst/>
              </a:prstGeom>
              <a:blipFill rotWithShape="1">
                <a:blip r:embed="rId4"/>
                <a:stretch>
                  <a:fillRect l="-210" t="-524" r="-210" b="-524"/>
                </a:stretch>
              </a:blipFill>
              <a:ln w="12700" cmpd="sng">
                <a:solidFill>
                  <a:schemeClr val="tx2"/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>
            <a:stCxn id="9" idx="3"/>
            <a:endCxn id="11" idx="1"/>
          </p:cNvCxnSpPr>
          <p:nvPr/>
        </p:nvCxnSpPr>
        <p:spPr>
          <a:xfrm>
            <a:off x="5217795" y="2254250"/>
            <a:ext cx="9023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399540" y="3629660"/>
                <a:ext cx="2972435" cy="1212215"/>
              </a:xfrm>
              <a:prstGeom prst="rect">
                <a:avLst/>
              </a:prstGeom>
              <a:noFill/>
              <a:ln w="12700" cmpd="sng">
                <a:solidFill>
                  <a:schemeClr val="tx2"/>
                </a:solidFill>
                <a:prstDash val="solid"/>
              </a:ln>
            </p:spPr>
            <p:txBody>
              <a:bodyPr wrap="square" rtlCol="0" anchor="ctr" anchorCtr="0">
                <a:noAutofit/>
              </a:bodyPr>
              <a:p>
                <a:pPr algn="ctr"/>
                <a:r>
                  <a:rPr lang="zh-CN" altLang="en-US">
                    <a:latin typeface="Cambria Math" panose="02040503050406030204" charset="0"/>
                    <a:ea typeface="微软雅黑 Light" panose="020B0502040204020203" charset="-122"/>
                    <a:cs typeface="Cambria Math" panose="02040503050406030204" charset="0"/>
                  </a:rPr>
                  <a:t>周期图法功率谱估计</a:t>
                </a:r>
                <a:endParaRPr lang="zh-CN" altLang="en-US">
                  <a:latin typeface="Cambria Math" panose="02040503050406030204" charset="0"/>
                  <a:ea typeface="微软雅黑 Light" panose="020B0502040204020203" charset="-122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lang="en-US" altLang="zh-CN" b="0" i="1">
                                  <a:latin typeface="Cambria Math" panose="02040503050406030204" charset="0"/>
                                  <a:ea typeface="微软雅黑 Light" panose="020B0502040204020203" charset="-122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>
                                  <a:latin typeface="Cambria Math" panose="02040503050406030204" charset="0"/>
                                  <a:ea typeface="微软雅黑 Light" panose="020B0502040204020203" charset="-122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𝑃𝐸𝑅</m:t>
                          </m:r>
                        </m:sub>
                      </m:sSub>
                      <m:r>
                        <a:rPr lang="en-US" altLang="zh-CN" b="0">
                          <a:latin typeface="Cambria Math" panose="02040503050406030204" charset="0"/>
                          <a:ea typeface="微软雅黑 Light" panose="020B0502040204020203" charset="-122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>
                          <a:latin typeface="Cambria Math" panose="02040503050406030204" charset="0"/>
                          <a:ea typeface="微软雅黑 Light" panose="020B0502040204020203" charset="-122"/>
                          <a:cs typeface="Cambria Math" panose="02040503050406030204" charset="0"/>
                        </a:rPr>
                        <m:t>k</m:t>
                      </m:r>
                      <m:r>
                        <a:rPr lang="en-US" altLang="zh-CN" b="0">
                          <a:latin typeface="Cambria Math" panose="02040503050406030204" charset="0"/>
                          <a:ea typeface="微软雅黑 Light" panose="020B0502040204020203" charset="-122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>
                                  <a:latin typeface="Cambria Math" panose="02040503050406030204" charset="0"/>
                                  <a:ea typeface="微软雅黑 Light" panose="020B0502040204020203" charset="-122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>
                                      <a:latin typeface="Cambria Math" panose="02040503050406030204" charset="0"/>
                                      <a:ea typeface="微软雅黑 Light" panose="020B0502040204020203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>
                                      <a:latin typeface="Cambria Math" panose="02040503050406030204" charset="0"/>
                                      <a:ea typeface="微软雅黑 Light" panose="020B0502040204020203" charset="-122"/>
                                      <a:cs typeface="Cambria Math" panose="02040503050406030204" charset="0"/>
                                    </a:rPr>
                                    <m:t> 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>
                                      <a:latin typeface="Cambria Math" panose="02040503050406030204" charset="0"/>
                                      <a:ea typeface="微软雅黑 Light" panose="020B0502040204020203" charset="-122"/>
                                      <a:cs typeface="Cambria Math" panose="02040503050406030204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b="0">
                                      <a:latin typeface="Cambria Math" panose="02040503050406030204" charset="0"/>
                                      <a:ea typeface="微软雅黑 Light" panose="020B0502040204020203" charset="-122"/>
                                      <a:cs typeface="Cambria Math" panose="02040503050406030204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a:rPr lang="en-US" altLang="zh-CN" b="0">
                                  <a:latin typeface="Cambria Math" panose="02040503050406030204" charset="0"/>
                                  <a:ea typeface="微软雅黑 Light" panose="020B0502040204020203" charset="-122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>
                                  <a:latin typeface="Cambria Math" panose="02040503050406030204" charset="0"/>
                                  <a:ea typeface="微软雅黑 Light" panose="020B0502040204020203" charset="-122"/>
                                  <a:cs typeface="Cambria Math" panose="02040503050406030204" charset="0"/>
                                </a:rPr>
                                <m:t>k</m:t>
                              </m:r>
                              <m:r>
                                <a:rPr lang="en-US" altLang="zh-CN" b="0">
                                  <a:latin typeface="Cambria Math" panose="02040503050406030204" charset="0"/>
                                  <a:ea typeface="微软雅黑 Light" panose="020B0502040204020203" charset="-122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540" y="3629660"/>
                <a:ext cx="2972435" cy="1212215"/>
              </a:xfrm>
              <a:prstGeom prst="rect">
                <a:avLst/>
              </a:prstGeom>
              <a:blipFill rotWithShape="1">
                <a:blip r:embed="rId5"/>
                <a:stretch>
                  <a:fillRect l="-214" t="-524" r="-214" b="-524"/>
                </a:stretch>
              </a:blipFill>
              <a:ln w="12700" cmpd="sng">
                <a:solidFill>
                  <a:schemeClr val="tx2"/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6120130" y="3629660"/>
                <a:ext cx="3552825" cy="1212215"/>
              </a:xfrm>
              <a:prstGeom prst="rect">
                <a:avLst/>
              </a:prstGeom>
              <a:noFill/>
              <a:ln w="12700" cmpd="sng">
                <a:solidFill>
                  <a:schemeClr val="tx2"/>
                </a:solidFill>
                <a:prstDash val="solid"/>
              </a:ln>
            </p:spPr>
            <p:txBody>
              <a:bodyPr wrap="square" rtlCol="0" anchor="ctr" anchorCtr="0">
                <a:noAutofit/>
              </a:bodyPr>
              <a:p>
                <a:pPr algn="ctr"/>
                <a14:m>
                  <m:oMath xmlns:m="http://schemas.openxmlformats.org/officeDocument/2006/math">
                    <m:r>
                      <a:rPr lang="zh-CN" altLang="en-US" b="0">
                        <a:latin typeface="Cambria Math" panose="02040503050406030204" charset="0"/>
                        <a:ea typeface="微软雅黑 Light" panose="020B0502040204020203" charset="-122"/>
                        <a:cs typeface="Cambria Math" panose="02040503050406030204" charset="0"/>
                      </a:rPr>
                      <m:t>对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ea typeface="微软雅黑 Light" panose="020B0502040204020203" charset="-122"/>
                    <a:cs typeface="Cambria Math" panose="02040503050406030204" charset="0"/>
                  </a:rPr>
                  <a:t>M</a:t>
                </a:r>
                <a:r>
                  <a:rPr lang="zh-CN" altLang="en-US">
                    <a:latin typeface="Cambria Math" panose="02040503050406030204" charset="0"/>
                    <a:ea typeface="微软雅黑 Light" panose="020B0502040204020203" charset="-122"/>
                    <a:cs typeface="Cambria Math" panose="02040503050406030204" charset="0"/>
                  </a:rPr>
                  <a:t>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>
                        <a:latin typeface="Cambria Math" panose="02040503050406030204" charset="0"/>
                        <a:ea typeface="微软雅黑 Light" panose="020B0502040204020203" charset="-122"/>
                        <a:cs typeface="Cambria Math" panose="02040503050406030204" charset="0"/>
                      </a:rPr>
                      <m:t>S</m:t>
                    </m:r>
                    <m:r>
                      <a:rPr lang="en-US" altLang="zh-CN" b="0">
                        <a:latin typeface="Cambria Math" panose="02040503050406030204" charset="0"/>
                        <a:ea typeface="微软雅黑 Light" panose="020B0502040204020203" charset="-122"/>
                        <a:cs typeface="Cambria Math" panose="020405030504060302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ea typeface="微软雅黑 Light" panose="020B0502040204020203" charset="-122"/>
                        <a:cs typeface="Cambria Math" panose="02040503050406030204" charset="0"/>
                      </a:rPr>
                      <m:t>ω</m:t>
                    </m:r>
                    <m:r>
                      <a:rPr lang="en-US" altLang="zh-CN" b="0">
                        <a:latin typeface="Cambria Math" panose="02040503050406030204" charset="0"/>
                        <a:ea typeface="微软雅黑 Light" panose="020B0502040204020203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ea typeface="微软雅黑 Light" panose="020B0502040204020203" charset="-122"/>
                    <a:cs typeface="Cambria Math" panose="02040503050406030204" charset="0"/>
                  </a:rPr>
                  <a:t>进行平均</a:t>
                </a:r>
                <a:endParaRPr lang="zh-CN" altLang="en-US" b="0">
                  <a:latin typeface="Cambria Math" panose="02040503050406030204" charset="0"/>
                  <a:ea typeface="微软雅黑 Light" panose="020B0502040204020203" charset="-122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charset="0"/>
                                  <a:ea typeface="微软雅黑 Light" panose="020B0502040204020203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trlPr>
                                    <a:rPr lang="en-US" altLang="zh-CN" b="0" i="1">
                                      <a:latin typeface="Cambria Math" panose="02040503050406030204" charset="0"/>
                                      <a:ea typeface="微软雅黑 Light" panose="020B0502040204020203" charset="-122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>
                                      <a:latin typeface="Cambria Math" panose="02040503050406030204" charset="0"/>
                                      <a:ea typeface="微软雅黑 Light" panose="020B0502040204020203" charset="-122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charset="0"/>
                                  <a:ea typeface="微软雅黑 Light" panose="020B0502040204020203" charset="-122"/>
                                  <a:cs typeface="Cambria Math" panose="02040503050406030204" charset="0"/>
                                </a:rPr>
                                <m:t>𝑃𝐸𝑅</m:t>
                              </m:r>
                            </m:sub>
                          </m:sSub>
                          <m:r>
                            <a:rPr lang="en-US" altLang="zh-CN" b="0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b="0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k</m:t>
                          </m:r>
                          <m:r>
                            <a:rPr lang="en-US" altLang="zh-CN" b="0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</m:acc>
                      <m:r>
                        <a:rPr lang="en-US" altLang="zh-CN" b="0">
                          <a:latin typeface="Cambria Math" panose="02040503050406030204" charset="0"/>
                          <a:ea typeface="微软雅黑 Light" panose="020B0502040204020203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𝑀</m:t>
                          </m:r>
                          <m: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b="0" i="1">
                              <a:latin typeface="Cambria Math" panose="02040503050406030204" charset="0"/>
                              <a:ea typeface="微软雅黑 Light" panose="020B0502040204020203" charset="-122"/>
                              <a:cs typeface="Cambria Math" panose="02040503050406030204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charset="0"/>
                                  <a:ea typeface="微软雅黑 Light" panose="020B0502040204020203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0" i="1">
                                      <a:latin typeface="Cambria Math" panose="02040503050406030204" charset="0"/>
                                      <a:ea typeface="微软雅黑 Light" panose="020B0502040204020203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trlPr>
                                        <a:rPr lang="en-US" altLang="zh-CN" b="0" i="1">
                                          <a:latin typeface="Cambria Math" panose="02040503050406030204" charset="0"/>
                                          <a:ea typeface="微软雅黑 Light" panose="020B0502040204020203" charset="-122"/>
                                          <a:cs typeface="Cambria Math" panose="0204050305040603020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>
                                          <a:latin typeface="Cambria Math" panose="02040503050406030204" charset="0"/>
                                          <a:ea typeface="微软雅黑 Light" panose="020B0502040204020203" charset="-122"/>
                                          <a:cs typeface="Cambria Math" panose="02040503050406030204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charset="0"/>
                                      <a:ea typeface="微软雅黑 Light" panose="020B0502040204020203" charset="-122"/>
                                      <a:cs typeface="Cambria Math" panose="02040503050406030204" charset="0"/>
                                    </a:rPr>
                                    <m:t>𝑃𝐸𝑅</m:t>
                                  </m:r>
                                </m:sub>
                              </m:sSub>
                              <m:r>
                                <a:rPr lang="en-US" altLang="zh-CN" b="0">
                                  <a:latin typeface="Cambria Math" panose="02040503050406030204" charset="0"/>
                                  <a:ea typeface="微软雅黑 Light" panose="020B0502040204020203" charset="-122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>
                                  <a:latin typeface="Cambria Math" panose="02040503050406030204" charset="0"/>
                                  <a:ea typeface="微软雅黑 Light" panose="020B0502040204020203" charset="-122"/>
                                  <a:cs typeface="Cambria Math" panose="02040503050406030204" charset="0"/>
                                </a:rPr>
                                <m:t>k</m:t>
                              </m:r>
                              <m:r>
                                <a:rPr lang="en-US" altLang="zh-CN" b="0">
                                  <a:latin typeface="Cambria Math" panose="02040503050406030204" charset="0"/>
                                  <a:ea typeface="微软雅黑 Light" panose="020B0502040204020203" charset="-122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charset="0"/>
                                  <a:ea typeface="微软雅黑 Light" panose="020B0502040204020203" charset="-122"/>
                                  <a:cs typeface="Cambria Math" panose="02040503050406030204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>
                  <a:latin typeface="Cambria Math" panose="02040503050406030204" charset="0"/>
                  <a:ea typeface="微软雅黑 Light" panose="020B0502040204020203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130" y="3629660"/>
                <a:ext cx="3552825" cy="1212215"/>
              </a:xfrm>
              <a:prstGeom prst="rect">
                <a:avLst/>
              </a:prstGeom>
              <a:blipFill rotWithShape="1">
                <a:blip r:embed="rId6"/>
                <a:stretch>
                  <a:fillRect l="-179" t="-524" r="-179" b="-524"/>
                </a:stretch>
              </a:blipFill>
              <a:ln w="12700" cmpd="sng">
                <a:solidFill>
                  <a:schemeClr val="tx2"/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肘形连接符 16"/>
          <p:cNvCxnSpPr>
            <a:stCxn id="11" idx="2"/>
            <a:endCxn id="13" idx="0"/>
          </p:cNvCxnSpPr>
          <p:nvPr/>
        </p:nvCxnSpPr>
        <p:spPr>
          <a:xfrm rot="5400000">
            <a:off x="4874895" y="871220"/>
            <a:ext cx="769620" cy="47472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81355" y="5545455"/>
            <a:ext cx="10826115" cy="50673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just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zh-CN" altLang="en-US" sz="1800" b="0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 常用的窗函数包括：矩形窗、汉宁窗、平顶窗、</a:t>
            </a:r>
            <a:r>
              <a:rPr lang="en-US" altLang="zh-CN" sz="1800" b="0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Kaiser-Bessel</a:t>
            </a:r>
            <a:r>
              <a:rPr lang="zh-CN" altLang="en-US" sz="1800" b="0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窗</a:t>
            </a:r>
            <a:endParaRPr lang="zh-CN" altLang="en-US" sz="1800" b="0" i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9" name="直接箭头连接符 18"/>
          <p:cNvCxnSpPr>
            <a:endCxn id="15" idx="1"/>
          </p:cNvCxnSpPr>
          <p:nvPr/>
        </p:nvCxnSpPr>
        <p:spPr>
          <a:xfrm>
            <a:off x="4373880" y="4235450"/>
            <a:ext cx="1746250" cy="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66115" y="6007735"/>
            <a:ext cx="10826115" cy="50673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just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zh-CN" altLang="en-US" sz="1800" b="0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 图示流程是线性平均法，常用平均算法还有指数平均、峰值保持平均等，根据应用场合</a:t>
            </a:r>
            <a:r>
              <a:rPr lang="zh-CN" altLang="en-US" sz="1800" b="0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选用</a:t>
            </a:r>
            <a:endParaRPr lang="zh-CN" altLang="en-US" sz="1800" b="0" i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占位符 2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1182370" y="403860"/>
            <a:ext cx="8028305" cy="6021070"/>
          </a:xfrm>
          <a:prstGeom prst="rect">
            <a:avLst/>
          </a:prstGeom>
        </p:spPr>
      </p:pic>
    </p:spTree>
  </p:cSld>
  <p:clrMapOvr>
    <a:masterClrMapping/>
  </p:clrMapOvr>
  <p:transition spd="slow" advClick="0" advTm="1000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581025"/>
            <a:ext cx="98298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defTabSz="182816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2800" dirty="0">
                <a:solidFill>
                  <a:srgbClr val="2F5597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研究的三大领域</a:t>
            </a:r>
            <a:endParaRPr lang="zh-CN" altLang="en-US" sz="2800" dirty="0">
              <a:solidFill>
                <a:srgbClr val="2F5597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pic>
        <p:nvPicPr>
          <p:cNvPr id="55" name="图片 54" descr="ECON蓝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alphaModFix amt="90000"/>
            <a:lum contrast="-6000"/>
          </a:blip>
          <a:stretch>
            <a:fillRect/>
          </a:stretch>
        </p:blipFill>
        <p:spPr>
          <a:xfrm>
            <a:off x="10362565" y="0"/>
            <a:ext cx="1829435" cy="688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6755" y="1748790"/>
            <a:ext cx="10826115" cy="64516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just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zh-CN" altLang="en-US" sz="2400" b="1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 谱分析</a:t>
            </a:r>
            <a:endParaRPr lang="zh-CN" altLang="en-US" sz="2400" b="1" i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6755" y="2823845"/>
            <a:ext cx="10826115" cy="64516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just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zh-CN" altLang="en-US" sz="2400" b="1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 </a:t>
            </a:r>
            <a:r>
              <a:rPr lang="zh-CN" sz="2400" b="1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随机振动控制</a:t>
            </a:r>
            <a:endParaRPr lang="zh-CN" sz="2400" b="1" i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6115" y="3898900"/>
            <a:ext cx="10826115" cy="64516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just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zh-CN" altLang="en-US" sz="2400" b="1" i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 机械动力学分析，模态分析</a:t>
            </a:r>
            <a:endParaRPr lang="zh-CN" altLang="en-US" sz="2400" b="1" i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2135596" y="7243069"/>
            <a:ext cx="234950" cy="111125"/>
          </a:xfrm>
          <a:prstGeom prst="rect">
            <a:avLst/>
          </a:prstGeom>
          <a:noFill/>
          <a:ln w="9525">
            <a:noFill/>
          </a:ln>
        </p:spPr>
        <p:txBody>
          <a:bodyPr wrap="none" lIns="91372" tIns="45685" rIns="91372" bIns="4568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35" dirty="0">
                <a:latin typeface="Arial" panose="020B0604020202020204" pitchFamily="34" charset="0"/>
              </a:rPr>
              <a:t>延时符</a:t>
            </a:r>
            <a:endParaRPr lang="zh-CN" altLang="en-US" sz="135" dirty="0">
              <a:latin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65113" y="6777875"/>
            <a:ext cx="173990" cy="80645"/>
          </a:xfrm>
          <a:prstGeom prst="rect">
            <a:avLst/>
          </a:prstGeom>
          <a:noFill/>
          <a:ln w="9525">
            <a:noFill/>
          </a:ln>
        </p:spPr>
        <p:txBody>
          <a:bodyPr wrap="none" lIns="60825" tIns="30412" rIns="60825" bIns="304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35" dirty="0">
                <a:latin typeface="Arial" panose="020B0604020202020204" pitchFamily="34" charset="0"/>
              </a:rPr>
              <a:t>延迟符</a:t>
            </a:r>
            <a:endParaRPr lang="zh-CN" altLang="en-US" sz="135" dirty="0">
              <a:latin typeface="Arial" panose="020B0604020202020204" pitchFamily="34" charset="0"/>
            </a:endParaRPr>
          </a:p>
        </p:txBody>
      </p:sp>
      <p:sp>
        <p:nvSpPr>
          <p:cNvPr id="120850" name="Rectangle 18"/>
          <p:cNvSpPr/>
          <p:nvPr/>
        </p:nvSpPr>
        <p:spPr>
          <a:xfrm>
            <a:off x="2017525" y="4187148"/>
            <a:ext cx="5293379" cy="1407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0" lvl="0" indent="0" algn="l" eaLnBrk="1" hangingPunct="1">
              <a:spcBef>
                <a:spcPct val="25000"/>
              </a:spcBef>
              <a:buFontTx/>
              <a:buNone/>
            </a:pPr>
            <a:r>
              <a:rPr lang="en-US" altLang="zh-CN" sz="1800" dirty="0">
                <a:latin typeface="+mj-lt"/>
                <a:ea typeface="汉仪元隆黑-105简" panose="00020600040101010101" charset="-122"/>
                <a:cs typeface="+mj-lt"/>
              </a:rPr>
              <a:t>Tel: 0571-88178317</a:t>
            </a:r>
            <a:endParaRPr lang="en-US" altLang="zh-CN" sz="1800" dirty="0">
              <a:latin typeface="+mj-lt"/>
              <a:ea typeface="汉仪元隆黑-105简" panose="00020600040101010101" charset="-122"/>
              <a:cs typeface="+mj-lt"/>
            </a:endParaRPr>
          </a:p>
          <a:p>
            <a:pPr marL="0" lvl="0" indent="0" algn="l" eaLnBrk="1" hangingPunct="1">
              <a:spcBef>
                <a:spcPct val="25000"/>
              </a:spcBef>
              <a:buFontTx/>
              <a:buNone/>
            </a:pPr>
            <a:r>
              <a:rPr lang="en-US" altLang="zh-CN" sz="1800" dirty="0">
                <a:latin typeface="+mj-lt"/>
                <a:ea typeface="汉仪元隆黑-105简" panose="00020600040101010101" charset="-122"/>
                <a:cs typeface="+mj-lt"/>
              </a:rPr>
              <a:t>Fax: 0571-88178312</a:t>
            </a:r>
            <a:r>
              <a:rPr lang="en-US" altLang="zh-CN" sz="1800" dirty="0">
                <a:solidFill>
                  <a:srgbClr val="0070C0"/>
                </a:solidFill>
                <a:latin typeface="+mj-lt"/>
                <a:ea typeface="汉仪元隆黑-105简" panose="00020600040101010101" charset="-122"/>
                <a:cs typeface="+mj-lt"/>
              </a:rPr>
              <a:t> </a:t>
            </a:r>
            <a:endParaRPr lang="en-US" altLang="zh-CN" sz="1800" dirty="0">
              <a:solidFill>
                <a:srgbClr val="0070C0"/>
              </a:solidFill>
              <a:latin typeface="+mj-lt"/>
              <a:ea typeface="汉仪元隆黑-105简" panose="00020600040101010101" charset="-122"/>
              <a:cs typeface="+mj-lt"/>
            </a:endParaRPr>
          </a:p>
          <a:p>
            <a:pPr marL="0" lvl="0" indent="0" algn="l" eaLnBrk="1" hangingPunct="1">
              <a:spcBef>
                <a:spcPct val="25000"/>
              </a:spcBef>
              <a:buFontTx/>
              <a:buNone/>
            </a:pPr>
            <a:r>
              <a:rPr lang="en-US" altLang="zh-CN" sz="1800" dirty="0">
                <a:latin typeface="+mj-lt"/>
                <a:ea typeface="汉仪元隆黑-105简" panose="00020600040101010101" charset="-122"/>
                <a:cs typeface="+mj-lt"/>
              </a:rPr>
              <a:t>Email: 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汉仪元隆黑-105简" panose="00020600040101010101" charset="-122"/>
                <a:cs typeface="+mj-lt"/>
              </a:rPr>
              <a:t>zhangweichen@econ-group.com</a:t>
            </a:r>
            <a:endParaRPr lang="en-US" altLang="zh-CN" sz="1800" dirty="0">
              <a:solidFill>
                <a:schemeClr val="tx1"/>
              </a:solidFill>
              <a:latin typeface="+mj-lt"/>
              <a:ea typeface="汉仪元隆黑-105简" panose="00020600040101010101" charset="-122"/>
              <a:cs typeface="+mj-lt"/>
            </a:endParaRPr>
          </a:p>
          <a:p>
            <a:pPr marL="0" lvl="0" indent="0" algn="l" eaLnBrk="1" hangingPunct="1">
              <a:spcBef>
                <a:spcPct val="25000"/>
              </a:spcBef>
              <a:buFontTx/>
              <a:buNone/>
            </a:pPr>
            <a:r>
              <a:rPr lang="en-US" altLang="zh-CN" sz="1800" dirty="0">
                <a:solidFill>
                  <a:srgbClr val="0000CC"/>
                </a:solidFill>
                <a:latin typeface="+mj-lt"/>
                <a:ea typeface="汉仪元隆黑-105简" panose="00020600040101010101" charset="-122"/>
                <a:cs typeface="+mj-lt"/>
                <a:sym typeface="+mn-ea"/>
              </a:rPr>
              <a:t>www.econ-group.com.cn</a:t>
            </a:r>
            <a:endParaRPr lang="en-US" altLang="zh-CN" sz="1800" u="sng" dirty="0">
              <a:solidFill>
                <a:srgbClr val="0000CC"/>
              </a:solidFill>
              <a:latin typeface="+mj-lt"/>
              <a:ea typeface="汉仪元隆黑-105简" panose="00020600040101010101" charset="-122"/>
              <a:cs typeface="+mj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47932" y="1683332"/>
            <a:ext cx="4096137" cy="993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5400" kern="1200" cap="none" spc="0" normalizeH="0" baseline="0" noProof="1">
                <a:solidFill>
                  <a:srgbClr val="00409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lang="zh-CN" altLang="en-US" sz="5865" b="1" noProof="1">
                <a:solidFill>
                  <a:srgbClr val="00409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 谢 ！</a:t>
            </a:r>
            <a:endParaRPr lang="zh-CN" altLang="en-US" sz="5865" b="1" noProof="1">
              <a:solidFill>
                <a:srgbClr val="00409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微信图片_202210121823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4227" y="4077839"/>
            <a:ext cx="1465125" cy="1475287"/>
          </a:xfrm>
          <a:prstGeom prst="rect">
            <a:avLst/>
          </a:prstGeom>
        </p:spPr>
      </p:pic>
      <p:pic>
        <p:nvPicPr>
          <p:cNvPr id="5" name="图片 4" descr="微信图片_20221012183246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705" y="4111497"/>
            <a:ext cx="1446073" cy="1446073"/>
          </a:xfrm>
          <a:prstGeom prst="rect">
            <a:avLst/>
          </a:prstGeom>
        </p:spPr>
      </p:pic>
      <p:pic>
        <p:nvPicPr>
          <p:cNvPr id="6" name="图片 5" descr="E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835" y="3251043"/>
            <a:ext cx="3612961" cy="102565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52967" y="3436132"/>
            <a:ext cx="3521509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了解更多产品信息请关注</a:t>
            </a:r>
            <a:endParaRPr lang="zh-CN" altLang="en-US" sz="1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亿恒科技官方抖音账号及微信公众号</a:t>
            </a:r>
            <a:endParaRPr lang="zh-CN" altLang="en-US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1776,&quot;width&quot;:4718}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30318_2*m_i*1_1"/>
  <p:tag name="KSO_WM_TEMPLATE_CATEGORY" val="diagram"/>
  <p:tag name="KSO_WM_TEMPLATE_INDEX" val="20230318"/>
  <p:tag name="KSO_WM_UNIT_LAYERLEVEL" val="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61.7749606299213,&quot;left&quot;:35.55000274898502,&quot;top&quot;:108.02503937007873,&quot;width&quot;:888.9500732421875}"/>
  <p:tag name="KSO_WM_DIAGRAM_COLOR_MATCH_VALUE" val="{&quot;shape&quot;:{&quot;fill&quot;:{&quot;gradient&quot;:[{&quot;brightness&quot;:0.800000011920929,&quot;colorType&quot;:1,&quot;foreColorIndex&quot;:5,&quot;pos&quot;:0,&quot;transparency&quot;:0.800000011920929},{&quot;brightness&quot;:0.6000000238418579,&quot;colorType&quot;:1,&quot;foreColorIndex&quot;:5,&quot;pos&quot;:1,&quot;transparency&quot;:0}],&quot;type&quot;:3},&quot;glow&quot;:{&quot;colorType&quot;:0},&quot;line&quot;:{&quot;type&quot;:0},&quot;shadow&quot;:{&quot;brightness&quot;:0.400000005960464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30318_2*m_h_i*1_1_2"/>
  <p:tag name="KSO_WM_TEMPLATE_CATEGORY" val="diagram"/>
  <p:tag name="KSO_WM_TEMPLATE_INDEX" val="20230318"/>
  <p:tag name="KSO_WM_UNIT_LAYERLEVEL" val="1_1_1"/>
  <p:tag name="KSO_WM_TAG_VERSION" val="3.0"/>
  <p:tag name="KSO_WM_UNIT_SUBTYPE" val="d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61.7749606299213,&quot;left&quot;:35.55000274898502,&quot;top&quot;:108.02503937007873,&quot;width&quot;:888.9500732421875}"/>
  <p:tag name="KSO_WM_DIAGRAM_COLOR_MATCH_VALUE" val="{&quot;shape&quot;:{&quot;fill&quot;:{&quot;gradient&quot;:[{&quot;brightness&quot;:0.44999998807907104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30318_2*m_h_i*1_2_1"/>
  <p:tag name="KSO_WM_TEMPLATE_CATEGORY" val="diagram"/>
  <p:tag name="KSO_WM_TEMPLATE_INDEX" val="20230318"/>
  <p:tag name="KSO_WM_UNIT_LAYERLEVEL" val="1_1_1"/>
  <p:tag name="KSO_WM_TAG_VERSION" val="3.0"/>
  <p:tag name="KSO_WM_UNIT_SUBTYPE" val="d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93.625,&quot;left&quot;:35.55000274898502,&quot;top&quot;:108.02503937007873,&quot;width&quot;:888.9500732421875}"/>
  <p:tag name="KSO_WM_DIAGRAM_COLOR_MATCH_VALUE" val="{&quot;shape&quot;:{&quot;fill&quot;:{&quot;gradient&quot;:[{&quot;brightness&quot;:0.30000001192092896,&quot;colorType&quot;:1,&quot;foreColorIndex&quot;:5,&quot;pos&quot;:0,&quot;transparency&quot;:0},{&quot;brightness&quot;:-0.05000000074505806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30318_2*m_h_i*1_3_2"/>
  <p:tag name="KSO_WM_TEMPLATE_CATEGORY" val="diagram"/>
  <p:tag name="KSO_WM_TEMPLATE_INDEX" val="20230318"/>
  <p:tag name="KSO_WM_UNIT_LAYERLEVEL" val="1_1_1"/>
  <p:tag name="KSO_WM_TAG_VERSION" val="3.0"/>
  <p:tag name="KSO_WM_UNIT_SUBTYPE" val="d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93.625,&quot;left&quot;:35.55000274898502,&quot;top&quot;:108.02503937007873,&quot;width&quot;:888.9500732421875}"/>
  <p:tag name="KSO_WM_DIAGRAM_COLOR_MATCH_VALUE" val="{&quot;shape&quot;:{&quot;fill&quot;:{&quot;gradient&quot;:[{&quot;brightness&quot;:0.15000000596046448,&quot;colorType&quot;:1,&quot;foreColorIndex&quot;:5,&quot;pos&quot;:0,&quot;transparency&quot;:0},{&quot;brightness&quot;:-0.10000000149011612,&quot;colorType&quot;:1,&quot;foreColorIndex&quot;:5,&quot;pos&quot;:1,&quot;transparency&quot;:0}],&quot;type&quot;:3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3"/>
  <p:tag name="KSO_WM_UNIT_ID" val="diagram20230318_2*m_i*1_3"/>
  <p:tag name="KSO_WM_TEMPLATE_CATEGORY" val="diagram"/>
  <p:tag name="KSO_WM_TEMPLATE_INDEX" val="20230318"/>
  <p:tag name="KSO_WM_UNIT_LAYERLEVEL" val="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61.7749606299213,&quot;left&quot;:35.55000274898502,&quot;top&quot;:108.02503937007873,&quot;width&quot;:888.9500732421875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5,&quot;pos&quot;:0,&quot;transparency&quot;:1},{&quot;brightness&quot;:0.800000011920929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30318_2*m_i*1_1"/>
  <p:tag name="KSO_WM_TEMPLATE_CATEGORY" val="diagram"/>
  <p:tag name="KSO_WM_TEMPLATE_INDEX" val="20230318"/>
  <p:tag name="KSO_WM_UNIT_LAYERLEVEL" val="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61.7749606299213,&quot;left&quot;:35.55000274898502,&quot;top&quot;:108.02503937007873,&quot;width&quot;:888.9500732421875}"/>
  <p:tag name="KSO_WM_DIAGRAM_COLOR_MATCH_VALUE" val="{&quot;shape&quot;:{&quot;fill&quot;:{&quot;gradient&quot;:[{&quot;brightness&quot;:0.800000011920929,&quot;colorType&quot;:1,&quot;foreColorIndex&quot;:5,&quot;pos&quot;:0,&quot;transparency&quot;:0.800000011920929},{&quot;brightness&quot;:0.6000000238418579,&quot;colorType&quot;:1,&quot;foreColorIndex&quot;:5,&quot;pos&quot;:1,&quot;transparency&quot;:0}],&quot;type&quot;:3},&quot;glow&quot;:{&quot;colorType&quot;:0},&quot;line&quot;:{&quot;type&quot;:0},&quot;shadow&quot;:{&quot;brightness&quot;:0.400000005960464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30318_2*m_h_i*1_1_2"/>
  <p:tag name="KSO_WM_TEMPLATE_CATEGORY" val="diagram"/>
  <p:tag name="KSO_WM_TEMPLATE_INDEX" val="20230318"/>
  <p:tag name="KSO_WM_UNIT_LAYERLEVEL" val="1_1_1"/>
  <p:tag name="KSO_WM_TAG_VERSION" val="3.0"/>
  <p:tag name="KSO_WM_UNIT_SUBTYPE" val="d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61.7749606299213,&quot;left&quot;:35.55000274898502,&quot;top&quot;:108.02503937007873,&quot;width&quot;:888.9500732421875}"/>
  <p:tag name="KSO_WM_DIAGRAM_COLOR_MATCH_VALUE" val="{&quot;shape&quot;:{&quot;fill&quot;:{&quot;gradient&quot;:[{&quot;brightness&quot;:0.44999998807907104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30318_2*m_h_i*1_2_1"/>
  <p:tag name="KSO_WM_TEMPLATE_CATEGORY" val="diagram"/>
  <p:tag name="KSO_WM_TEMPLATE_INDEX" val="20230318"/>
  <p:tag name="KSO_WM_UNIT_LAYERLEVEL" val="1_1_1"/>
  <p:tag name="KSO_WM_TAG_VERSION" val="3.0"/>
  <p:tag name="KSO_WM_UNIT_SUBTYPE" val="d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93.625,&quot;left&quot;:35.55000274898502,&quot;top&quot;:108.02503937007873,&quot;width&quot;:888.9500732421875}"/>
  <p:tag name="KSO_WM_DIAGRAM_COLOR_MATCH_VALUE" val="{&quot;shape&quot;:{&quot;fill&quot;:{&quot;gradient&quot;:[{&quot;brightness&quot;:0.30000001192092896,&quot;colorType&quot;:1,&quot;foreColorIndex&quot;:5,&quot;pos&quot;:0,&quot;transparency&quot;:0},{&quot;brightness&quot;:-0.05000000074505806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30318_2*m_h_i*1_3_2"/>
  <p:tag name="KSO_WM_TEMPLATE_CATEGORY" val="diagram"/>
  <p:tag name="KSO_WM_TEMPLATE_INDEX" val="20230318"/>
  <p:tag name="KSO_WM_UNIT_LAYERLEVEL" val="1_1_1"/>
  <p:tag name="KSO_WM_TAG_VERSION" val="3.0"/>
  <p:tag name="KSO_WM_UNIT_SUBTYPE" val="d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93.625,&quot;left&quot;:35.55000274898502,&quot;top&quot;:108.02503937007873,&quot;width&quot;:888.9500732421875}"/>
  <p:tag name="KSO_WM_DIAGRAM_COLOR_MATCH_VALUE" val="{&quot;shape&quot;:{&quot;fill&quot;:{&quot;gradient&quot;:[{&quot;brightness&quot;:0.15000000596046448,&quot;colorType&quot;:1,&quot;foreColorIndex&quot;:5,&quot;pos&quot;:0,&quot;transparency&quot;:0},{&quot;brightness&quot;:-0.10000000149011612,&quot;colorType&quot;:1,&quot;foreColorIndex&quot;:5,&quot;pos&quot;:1,&quot;transparency&quot;:0}],&quot;type&quot;:3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SELECTED" val="True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COMMONDATA" val="eyJoZGlkIjoiMDg2ODhjNzBjYjg2ZWM0ZWI5ODFiY2JjNDcwZDRlOGQifQ=="/>
  <p:tag name="KSO_WPP_MARK_KEY" val="9758202d-18c8-400a-826c-f468469c16ee"/>
  <p:tag name="resource_record_key" val="{&quot;70&quot;:[3317787,3312124]}"/>
  <p:tag name="commondata" val="eyJoZGlkIjoiODZmMjQ2NDI1MzAzYTA4YmY1OTM3NjA1MzJmZTRlZGY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1305</Words>
  <Application>WPS 演示</Application>
  <PresentationFormat>宽屏</PresentationFormat>
  <Paragraphs>98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39" baseType="lpstr">
      <vt:lpstr>Arial</vt:lpstr>
      <vt:lpstr>宋体</vt:lpstr>
      <vt:lpstr>Wingdings</vt:lpstr>
      <vt:lpstr>Wingdings</vt:lpstr>
      <vt:lpstr>Lato Light</vt:lpstr>
      <vt:lpstr>Poppins SemiBold</vt:lpstr>
      <vt:lpstr>ksdb</vt:lpstr>
      <vt:lpstr>Roboto</vt:lpstr>
      <vt:lpstr>Times New Roman</vt:lpstr>
      <vt:lpstr>阿里巴巴普惠体 Medium</vt:lpstr>
      <vt:lpstr>汉仪旗黑-55简</vt:lpstr>
      <vt:lpstr>微软雅黑</vt:lpstr>
      <vt:lpstr>思源黑体</vt:lpstr>
      <vt:lpstr>思源宋体 CN Medium</vt:lpstr>
      <vt:lpstr>Montserrat</vt:lpstr>
      <vt:lpstr>黑体</vt:lpstr>
      <vt:lpstr>思源黑体 CN Bold</vt:lpstr>
      <vt:lpstr>思源黑体 CN Regular</vt:lpstr>
      <vt:lpstr>微软雅黑 Light</vt:lpstr>
      <vt:lpstr>Cambria Math</vt:lpstr>
      <vt:lpstr>MS Mincho</vt:lpstr>
      <vt:lpstr>MS PGothic</vt:lpstr>
      <vt:lpstr>汉仪元隆黑-105简</vt:lpstr>
      <vt:lpstr>Arial Unicode MS</vt:lpstr>
      <vt:lpstr>Calibri</vt:lpstr>
      <vt:lpstr>Calibri Light</vt:lpstr>
      <vt:lpstr>Office 主题​​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310</cp:revision>
  <dcterms:created xsi:type="dcterms:W3CDTF">2019-06-19T02:08:00Z</dcterms:created>
  <dcterms:modified xsi:type="dcterms:W3CDTF">2024-10-25T03:24:02Z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B706179ADC21448A979E8E94457FF750_13</vt:lpwstr>
  </property>
</Properties>
</file>