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4"/>
  </p:notesMasterIdLst>
  <p:sldIdLst>
    <p:sldId id="352" r:id="rId3"/>
  </p:sldIdLst>
  <p:sldSz cx="12192000" cy="6858000"/>
  <p:notesSz cx="6858000" cy="9144000"/>
  <p:custDataLst>
    <p:tags r:id="rId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ahoma" panose="020B0604030504040204" pitchFamily="34" charset="0"/>
        <a:ea typeface="华文中宋" panose="0201060004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ahoma" panose="020B0604030504040204" pitchFamily="34" charset="0"/>
        <a:ea typeface="华文中宋" panose="0201060004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ahoma" panose="020B0604030504040204" pitchFamily="34" charset="0"/>
        <a:ea typeface="华文中宋" panose="0201060004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ahoma" panose="020B0604030504040204" pitchFamily="34" charset="0"/>
        <a:ea typeface="华文中宋" panose="0201060004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200" kern="1200">
        <a:solidFill>
          <a:schemeClr val="tx1"/>
        </a:solidFill>
        <a:latin typeface="Tahoma" panose="020B0604030504040204" pitchFamily="34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200" kern="1200">
        <a:solidFill>
          <a:schemeClr val="tx1"/>
        </a:solidFill>
        <a:latin typeface="Tahoma" panose="020B0604030504040204" pitchFamily="34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200" kern="1200">
        <a:solidFill>
          <a:schemeClr val="tx1"/>
        </a:solidFill>
        <a:latin typeface="Tahoma" panose="020B0604030504040204" pitchFamily="34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200" kern="1200">
        <a:solidFill>
          <a:schemeClr val="tx1"/>
        </a:solidFill>
        <a:latin typeface="Tahoma" panose="020B0604030504040204" pitchFamily="34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200" kern="1200">
        <a:solidFill>
          <a:schemeClr val="tx1"/>
        </a:solidFill>
        <a:latin typeface="Tahoma" panose="020B0604030504040204" pitchFamily="34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3300"/>
    <a:srgbClr val="000099"/>
    <a:srgbClr val="A50021"/>
    <a:srgbClr val="FF3300"/>
    <a:srgbClr val="0000FF"/>
    <a:srgbClr val="40498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624" autoAdjust="0"/>
  </p:normalViewPr>
  <p:slideViewPr>
    <p:cSldViewPr snapToGrid="0" showGuides="1">
      <p:cViewPr varScale="1">
        <p:scale>
          <a:sx n="103" d="100"/>
          <a:sy n="103" d="100"/>
        </p:scale>
        <p:origin x="876" y="96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C0CE27-8634-4C29-839D-4973CBE2361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B366FC-5920-4AF7-8543-145E1F529B7B}" type="slidenum">
              <a:rPr lang="en-US" altLang="zh-CN" smtClean="0">
                <a:latin typeface="Times New Roman" panose="02020603050405020304" pitchFamily="18" charset="0"/>
              </a:rPr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1pPr>
                <a:lvl2pPr marL="742950" indent="-285750" eaLnBrk="0" hangingPunct="0"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2pPr>
                <a:lvl3pPr marL="1143000" indent="-228600" eaLnBrk="0" hangingPunct="0"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3pPr>
                <a:lvl4pPr marL="1600200" indent="-228600" eaLnBrk="0" hangingPunct="0"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4pPr>
                <a:lvl5pPr marL="2057400" indent="-228600" eaLnBrk="0" hangingPunct="0"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200"/>
              </a:p>
            </p:txBody>
          </p:sp>
          <p:grpSp>
            <p:nvGrpSpPr>
              <p:cNvPr id="16" name="Group 5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</p:grpSp>
        <p:grpSp>
          <p:nvGrpSpPr>
            <p:cNvPr id="6" name="Group 58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  <p:sp>
            <p:nvSpPr>
              <p:cNvPr id="14" name="Arc 62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</p:grpSp>
        <p:grpSp>
          <p:nvGrpSpPr>
            <p:cNvPr id="7" name="Group 63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  <p:sp>
            <p:nvSpPr>
              <p:cNvPr id="10" name="Arc 66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 bwMode="auto">
          <a:xfrm>
            <a:off x="1320800" y="1752600"/>
            <a:ext cx="103632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20800" y="3309938"/>
            <a:ext cx="85344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>
                <a:ea typeface="+mn-ea"/>
              </a:defRPr>
            </a:lvl1pPr>
          </a:lstStyle>
          <a:p>
            <a:pPr>
              <a:defRPr/>
            </a:pPr>
            <a:fld id="{2B66DBFE-A35F-4022-8461-E3AD800A5A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grpSp>
          <p:nvGrpSpPr>
            <p:cNvPr id="3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1pPr>
                <a:lvl2pPr marL="742950" indent="-285750" eaLnBrk="0" hangingPunct="0"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2pPr>
                <a:lvl3pPr marL="1143000" indent="-228600" eaLnBrk="0" hangingPunct="0"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3pPr>
                <a:lvl4pPr marL="1600200" indent="-228600" eaLnBrk="0" hangingPunct="0"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4pPr>
                <a:lvl5pPr marL="2057400" indent="-228600" eaLnBrk="0" hangingPunct="0"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>
                    <a:solidFill>
                      <a:schemeClr val="tx1"/>
                    </a:solidFill>
                    <a:latin typeface="Tahoma" panose="020B060403050404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200"/>
              </a:p>
            </p:txBody>
          </p:sp>
          <p:grpSp>
            <p:nvGrpSpPr>
              <p:cNvPr id="4" name="Group 5"/>
              <p:cNvGrpSpPr/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 sz="2200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</p:grpSp>
        <p:grpSp>
          <p:nvGrpSpPr>
            <p:cNvPr id="5" name="Group 58"/>
            <p:cNvGrpSpPr/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  <p:sp>
            <p:nvSpPr>
              <p:cNvPr id="14" name="Arc 62"/>
              <p:cNvSpPr/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</p:grpSp>
        <p:grpSp>
          <p:nvGrpSpPr>
            <p:cNvPr id="6" name="Group 63"/>
            <p:cNvGrpSpPr/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  <p:sp>
            <p:nvSpPr>
              <p:cNvPr id="10" name="Arc 66"/>
              <p:cNvSpPr/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200"/>
              </a:p>
            </p:txBody>
          </p:sp>
        </p:grpSp>
      </p:grpSp>
      <p:sp>
        <p:nvSpPr>
          <p:cNvPr id="6211" name="Rectangle 67"/>
          <p:cNvSpPr>
            <a:spLocks noGrp="1" noChangeArrowheads="1"/>
          </p:cNvSpPr>
          <p:nvPr>
            <p:ph type="ctrTitle"/>
          </p:nvPr>
        </p:nvSpPr>
        <p:spPr bwMode="auto">
          <a:xfrm>
            <a:off x="1320800" y="1752600"/>
            <a:ext cx="103632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12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20800" y="3309938"/>
            <a:ext cx="85344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>
                <a:ea typeface="+mn-ea"/>
              </a:defRPr>
            </a:lvl1pPr>
          </a:lstStyle>
          <a:p>
            <a:pPr>
              <a:defRPr/>
            </a:pPr>
            <a:fld id="{F4070488-A5A5-4E7D-8AF9-4F9384B3A05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598571" y="868656"/>
            <a:ext cx="8280400" cy="4286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dirty="0">
                <a:solidFill>
                  <a:srgbClr val="000099"/>
                </a:solidFill>
              </a:rPr>
              <a:t>     </a:t>
            </a:r>
            <a:r>
              <a:rPr lang="zh-CN" altLang="en-US" sz="2000" dirty="0">
                <a:solidFill>
                  <a:srgbClr val="000099"/>
                </a:solidFill>
              </a:rPr>
              <a:t>一、</a:t>
            </a:r>
            <a:r>
              <a:rPr lang="en-US" altLang="zh-CN" sz="2000" dirty="0">
                <a:solidFill>
                  <a:srgbClr val="000099"/>
                </a:solidFill>
              </a:rPr>
              <a:t> </a:t>
            </a:r>
            <a:r>
              <a:rPr lang="zh-CN" altLang="en-US" sz="2000" b="1" dirty="0">
                <a:solidFill>
                  <a:srgbClr val="000099"/>
                </a:solidFill>
              </a:rPr>
              <a:t>设计参数</a:t>
            </a:r>
            <a:r>
              <a:rPr lang="zh-CN" altLang="en-US" sz="2000" dirty="0">
                <a:solidFill>
                  <a:srgbClr val="000099"/>
                </a:solidFill>
              </a:rPr>
              <a:t>：最大起重量</a:t>
            </a:r>
            <a:r>
              <a:rPr lang="en-US" altLang="zh-CN" sz="2000" dirty="0">
                <a:solidFill>
                  <a:srgbClr val="000099"/>
                </a:solidFill>
              </a:rPr>
              <a:t>Q=20kN    </a:t>
            </a:r>
            <a:r>
              <a:rPr lang="zh-CN" altLang="en-US" sz="2000" dirty="0">
                <a:solidFill>
                  <a:srgbClr val="000099"/>
                </a:solidFill>
              </a:rPr>
              <a:t>最大升举高度</a:t>
            </a:r>
            <a:r>
              <a:rPr lang="en-US" altLang="zh-CN" sz="2000" dirty="0">
                <a:solidFill>
                  <a:srgbClr val="000099"/>
                </a:solidFill>
              </a:rPr>
              <a:t>L</a:t>
            </a:r>
            <a:r>
              <a:rPr lang="zh-CN" altLang="en-US" sz="2000" dirty="0">
                <a:solidFill>
                  <a:srgbClr val="000099"/>
                </a:solidFill>
              </a:rPr>
              <a:t>＝</a:t>
            </a:r>
            <a:r>
              <a:rPr lang="en-US" altLang="zh-CN" sz="2000" dirty="0">
                <a:solidFill>
                  <a:srgbClr val="000099"/>
                </a:solidFill>
              </a:rPr>
              <a:t>120mm                       </a:t>
            </a: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012716" y="6192567"/>
            <a:ext cx="55610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99"/>
                </a:solidFill>
              </a:rPr>
              <a:t>四、提交形式：装配图</a:t>
            </a:r>
            <a:r>
              <a:rPr lang="en-US" altLang="zh-CN" sz="2000" dirty="0">
                <a:solidFill>
                  <a:srgbClr val="000099"/>
                </a:solidFill>
              </a:rPr>
              <a:t>1</a:t>
            </a:r>
            <a:r>
              <a:rPr lang="zh-CN" altLang="en-US" sz="2000" dirty="0">
                <a:solidFill>
                  <a:srgbClr val="000099"/>
                </a:solidFill>
              </a:rPr>
              <a:t>张，设计说明书</a:t>
            </a:r>
            <a:r>
              <a:rPr lang="en-US" altLang="zh-CN" sz="2000" dirty="0">
                <a:solidFill>
                  <a:srgbClr val="000099"/>
                </a:solidFill>
              </a:rPr>
              <a:t>1</a:t>
            </a:r>
            <a:r>
              <a:rPr lang="zh-CN" altLang="en-US" sz="2000" dirty="0">
                <a:solidFill>
                  <a:srgbClr val="000099"/>
                </a:solidFill>
              </a:rPr>
              <a:t>份。</a:t>
            </a:r>
          </a:p>
        </p:txBody>
      </p:sp>
      <p:sp>
        <p:nvSpPr>
          <p:cNvPr id="4" name="Rectangle 64"/>
          <p:cNvSpPr>
            <a:spLocks noGrp="1" noChangeArrowheads="1"/>
          </p:cNvSpPr>
          <p:nvPr>
            <p:ph type="title"/>
          </p:nvPr>
        </p:nvSpPr>
        <p:spPr bwMode="auto">
          <a:xfrm>
            <a:off x="4054109" y="284592"/>
            <a:ext cx="5003800" cy="431800"/>
          </a:xfr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/>
            <a:r>
              <a:rPr lang="zh-CN" altLang="en-US" sz="2400" dirty="0">
                <a:solidFill>
                  <a:srgbClr val="CC3300"/>
                </a:solidFill>
                <a:ea typeface="华文中宋" panose="02010600040101010101" pitchFamily="2" charset="-122"/>
              </a:rPr>
              <a:t>大作业</a:t>
            </a:r>
            <a:r>
              <a:rPr lang="en-US" altLang="zh-CN" sz="2400" dirty="0">
                <a:solidFill>
                  <a:srgbClr val="CC3300"/>
                </a:solidFill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CC3300"/>
                </a:solidFill>
                <a:ea typeface="华文中宋" panose="02010600040101010101" pitchFamily="2" charset="-122"/>
              </a:rPr>
              <a:t>：螺旋起重器设计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7" name="Group 9"/>
          <p:cNvGrpSpPr/>
          <p:nvPr/>
        </p:nvGrpSpPr>
        <p:grpSpPr bwMode="auto">
          <a:xfrm>
            <a:off x="5989450" y="3806298"/>
            <a:ext cx="1033462" cy="336550"/>
            <a:chOff x="2130" y="2639"/>
            <a:chExt cx="651" cy="212"/>
          </a:xfrm>
        </p:grpSpPr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2130" y="2639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endParaRPr lang="zh-CN" altLang="zh-CN" sz="1600">
                <a:solidFill>
                  <a:srgbClr val="A50021"/>
                </a:solidFill>
              </a:endParaRPr>
            </a:p>
          </p:txBody>
        </p:sp>
        <p:pic>
          <p:nvPicPr>
            <p:cNvPr id="9" name="Picture 11" descr="arrow_2"/>
            <p:cNvPicPr>
              <a:picLocks noChangeAspect="1" noChangeArrowheads="1" noCrop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23" y="2708"/>
              <a:ext cx="58" cy="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012716" y="1513732"/>
            <a:ext cx="8280400" cy="4568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99"/>
                </a:solidFill>
              </a:rPr>
              <a:t>二、</a:t>
            </a:r>
            <a:r>
              <a:rPr lang="zh-CN" altLang="en-US" sz="2000" b="1" dirty="0">
                <a:solidFill>
                  <a:srgbClr val="000099"/>
                </a:solidFill>
              </a:rPr>
              <a:t>设计与计算</a:t>
            </a:r>
            <a:r>
              <a:rPr lang="zh-CN" altLang="en-US" sz="2000" dirty="0">
                <a:solidFill>
                  <a:srgbClr val="000099"/>
                </a:solidFill>
              </a:rPr>
              <a:t>（编写设计说明书）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99"/>
                </a:solidFill>
              </a:rPr>
              <a:t>      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）题目</a:t>
            </a:r>
            <a:endParaRPr lang="en-US" altLang="zh-CN" sz="2000" dirty="0">
              <a:solidFill>
                <a:srgbClr val="000099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    2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）方案设计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提出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2-3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个方案，画出简图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示意图），并选取其中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个方案，然后进行计算）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    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）设计计算（以方案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为例）</a:t>
            </a:r>
            <a:endParaRPr lang="en-US" altLang="zh-CN" sz="2000" dirty="0">
              <a:solidFill>
                <a:srgbClr val="000099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    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采用梯形螺纹、单线 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GB5796-86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    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螺杆材料：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Q235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或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45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＃；螺母材料：铸铁或青铜                     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    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）参考文献</a:t>
            </a:r>
            <a:endParaRPr lang="en-US" altLang="zh-CN" sz="2000" dirty="0">
              <a:solidFill>
                <a:srgbClr val="000099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000099"/>
                </a:solidFill>
              </a:rPr>
              <a:t>三、</a:t>
            </a:r>
            <a:r>
              <a:rPr lang="zh-CN" altLang="en-US" sz="2000" b="1" dirty="0">
                <a:solidFill>
                  <a:srgbClr val="000099"/>
                </a:solidFill>
              </a:rPr>
              <a:t>结构设计</a:t>
            </a:r>
            <a:r>
              <a:rPr lang="zh-CN" altLang="en-US" sz="2000" dirty="0">
                <a:solidFill>
                  <a:srgbClr val="000099"/>
                </a:solidFill>
              </a:rPr>
              <a:t>（装配图）及注意事项（以方案</a:t>
            </a:r>
            <a:r>
              <a:rPr lang="en-US" altLang="zh-CN" sz="2000" dirty="0">
                <a:solidFill>
                  <a:srgbClr val="000099"/>
                </a:solidFill>
              </a:rPr>
              <a:t>1</a:t>
            </a:r>
            <a:r>
              <a:rPr lang="zh-CN" altLang="en-US" sz="2000" dirty="0">
                <a:solidFill>
                  <a:srgbClr val="000099"/>
                </a:solidFill>
              </a:rPr>
              <a:t>为例）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99"/>
                </a:solidFill>
              </a:rPr>
              <a:t>      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）螺母内孔端部应有倒角，以便润滑；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    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）螺杆螺纹部分应有退刀槽；</a:t>
            </a:r>
          </a:p>
          <a:p>
            <a:pPr>
              <a:lnSpc>
                <a:spcPct val="120000"/>
              </a:lnSpc>
            </a:pPr>
            <a:r>
              <a:rPr lang="zh-CN" altLang="en-US" sz="2000">
                <a:solidFill>
                  <a:srgbClr val="000099"/>
                </a:solidFill>
                <a:latin typeface="+mn-ea"/>
                <a:ea typeface="+mn-ea"/>
              </a:rPr>
              <a:t>    </a:t>
            </a:r>
            <a:r>
              <a:rPr lang="en-US" altLang="zh-CN" sz="2000">
                <a:solidFill>
                  <a:srgbClr val="000099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）铸件壁厚大于或等于</a:t>
            </a:r>
            <a:r>
              <a:rPr lang="en-US" altLang="zh-CN" sz="2000" dirty="0">
                <a:solidFill>
                  <a:srgbClr val="000099"/>
                </a:solidFill>
                <a:latin typeface="+mn-ea"/>
                <a:ea typeface="+mn-ea"/>
              </a:rPr>
              <a:t>8mm</a:t>
            </a:r>
            <a:r>
              <a:rPr lang="zh-CN" altLang="en-US" sz="2000" dirty="0">
                <a:solidFill>
                  <a:srgbClr val="000099"/>
                </a:solidFill>
                <a:latin typeface="+mn-ea"/>
                <a:ea typeface="+mn-ea"/>
              </a:rPr>
              <a:t>。</a:t>
            </a:r>
          </a:p>
        </p:txBody>
      </p:sp>
      <p:pic>
        <p:nvPicPr>
          <p:cNvPr id="11" name="图片 10" descr="图片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5" y="1455081"/>
            <a:ext cx="2481968" cy="44992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8013" y="3066559"/>
            <a:ext cx="2200622" cy="249981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44479" y="5935176"/>
            <a:ext cx="117896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99"/>
                </a:solidFill>
              </a:rPr>
              <a:t>方案</a:t>
            </a:r>
            <a:r>
              <a:rPr lang="en-US" altLang="zh-CN" sz="1600" dirty="0">
                <a:solidFill>
                  <a:srgbClr val="000099"/>
                </a:solidFill>
              </a:rPr>
              <a:t>1</a:t>
            </a:r>
            <a:endParaRPr lang="zh-CN" altLang="en-US" sz="16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18371" y="5744626"/>
            <a:ext cx="117896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000099"/>
                </a:solidFill>
              </a:rPr>
              <a:t>方案</a:t>
            </a:r>
            <a:r>
              <a:rPr lang="en-US" altLang="zh-CN" sz="1600" dirty="0">
                <a:solidFill>
                  <a:srgbClr val="000099"/>
                </a:solidFill>
              </a:rPr>
              <a:t>2</a:t>
            </a:r>
            <a:endParaRPr lang="zh-CN" altLang="en-US" sz="1600" dirty="0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jI1NDZmM2I2ODA4MmNlZjMzOThiYzVmMDFhMjU3M2QifQ=="/>
</p:tagLst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3333FF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FF"/>
      </a:hlink>
      <a:folHlink>
        <a:srgbClr val="3333FF"/>
      </a:folHlink>
    </a:clrScheme>
    <a:fontScheme name="Blueprint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华文中宋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176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华文中宋</vt:lpstr>
      <vt:lpstr>宋体</vt:lpstr>
      <vt:lpstr>Tahoma</vt:lpstr>
      <vt:lpstr>Times New Roman</vt:lpstr>
      <vt:lpstr>Wingdings</vt:lpstr>
      <vt:lpstr>Blueprint</vt:lpstr>
      <vt:lpstr>1_Blueprint</vt:lpstr>
      <vt:lpstr>大作业1：螺旋起重器设计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顾大强</dc:creator>
  <cp:lastModifiedBy>d g</cp:lastModifiedBy>
  <cp:revision>579</cp:revision>
  <dcterms:created xsi:type="dcterms:W3CDTF">2002-03-15T12:39:00Z</dcterms:created>
  <dcterms:modified xsi:type="dcterms:W3CDTF">2024-09-24T01:27:08Z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C0BA0BFCB6D84CEA841AFFF0EB07C625_12</vt:lpwstr>
  </property>
  <property fmtid="{D5CDD505-2E9C-101B-9397-08002B2CF9AE}" pid="3" name="KSOProductBuildVer">
    <vt:lpwstr>2052-12.1.0.16894</vt:lpwstr>
  </property>
</Properties>
</file>