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72" r:id="rId3"/>
    <p:sldId id="257" r:id="rId4"/>
    <p:sldId id="259" r:id="rId5"/>
    <p:sldId id="261" r:id="rId6"/>
    <p:sldId id="273" r:id="rId7"/>
    <p:sldId id="260" r:id="rId8"/>
    <p:sldId id="265" r:id="rId9"/>
    <p:sldId id="266" r:id="rId10"/>
    <p:sldId id="275" r:id="rId11"/>
    <p:sldId id="274" r:id="rId12"/>
    <p:sldId id="267" r:id="rId13"/>
    <p:sldId id="276" r:id="rId14"/>
    <p:sldId id="268" r:id="rId15"/>
    <p:sldId id="269" r:id="rId16"/>
    <p:sldId id="271" r:id="rId17"/>
    <p:sldId id="287" r:id="rId18"/>
    <p:sldId id="288"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0631F-BE1D-4726-8421-2986B27F0A2C}" type="datetimeFigureOut">
              <a:rPr lang="zh-CN" altLang="en-US" smtClean="0"/>
              <a:t>2024/12/27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517A7-1C52-4672-99BC-92F3849C8C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D517A7-1C52-4672-99BC-92F3849C8C0A}" type="slidenum">
              <a:rPr lang="zh-CN" altLang="en-US" smtClean="0"/>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D517A7-1C52-4672-99BC-92F3849C8C0A}"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433AA18-24DB-485E-8E6F-83ABEA7C7B21}" type="datetimeFigureOut">
              <a:rPr lang="zh-CN" altLang="en-US" smtClean="0"/>
              <a:t>2024/12/27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B24DB-4C9F-4AF2-8129-20E3A5DB181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33AA18-24DB-485E-8E6F-83ABEA7C7B21}" type="datetimeFigureOut">
              <a:rPr lang="zh-CN" altLang="en-US" smtClean="0"/>
              <a:t>2024/12/27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B24DB-4C9F-4AF2-8129-20E3A5DB181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33AA18-24DB-485E-8E6F-83ABEA7C7B21}" type="datetimeFigureOut">
              <a:rPr lang="zh-CN" altLang="en-US" smtClean="0"/>
              <a:t>2024/12/27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B24DB-4C9F-4AF2-8129-20E3A5DB1810}"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6" name="直接连接符 5"/>
          <p:cNvCxnSpPr/>
          <p:nvPr userDrawn="1"/>
        </p:nvCxnSpPr>
        <p:spPr>
          <a:xfrm flipV="1">
            <a:off x="0" y="865280"/>
            <a:ext cx="12192000" cy="26504"/>
          </a:xfrm>
          <a:prstGeom prst="line">
            <a:avLst/>
          </a:prstGeom>
          <a:ln w="57150">
            <a:gradFill>
              <a:gsLst>
                <a:gs pos="0">
                  <a:srgbClr val="7030A0"/>
                </a:gs>
                <a:gs pos="53000">
                  <a:srgbClr val="00B050"/>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33AA18-24DB-485E-8E6F-83ABEA7C7B21}" type="datetimeFigureOut">
              <a:rPr lang="zh-CN" altLang="en-US" smtClean="0"/>
              <a:t>2024/12/27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B24DB-4C9F-4AF2-8129-20E3A5DB181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433AA18-24DB-485E-8E6F-83ABEA7C7B21}" type="datetimeFigureOut">
              <a:rPr lang="zh-CN" altLang="en-US" smtClean="0"/>
              <a:t>2024/12/27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3B24DB-4C9F-4AF2-8129-20E3A5DB181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433AA18-24DB-485E-8E6F-83ABEA7C7B21}" type="datetimeFigureOut">
              <a:rPr lang="zh-CN" altLang="en-US" smtClean="0"/>
              <a:t>2024/12/27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3B24DB-4C9F-4AF2-8129-20E3A5DB181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433AA18-24DB-485E-8E6F-83ABEA7C7B21}" type="datetimeFigureOut">
              <a:rPr lang="zh-CN" altLang="en-US" smtClean="0"/>
              <a:t>2024/12/27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3B24DB-4C9F-4AF2-8129-20E3A5DB181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433AA18-24DB-485E-8E6F-83ABEA7C7B21}" type="datetimeFigureOut">
              <a:rPr lang="zh-CN" altLang="en-US" smtClean="0"/>
              <a:t>2024/12/27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3B24DB-4C9F-4AF2-8129-20E3A5DB181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33AA18-24DB-485E-8E6F-83ABEA7C7B21}" type="datetimeFigureOut">
              <a:rPr lang="zh-CN" altLang="en-US" smtClean="0"/>
              <a:t>2024/12/27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3B24DB-4C9F-4AF2-8129-20E3A5DB1810}"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433AA18-24DB-485E-8E6F-83ABEA7C7B21}" type="datetimeFigureOut">
              <a:rPr lang="zh-CN" altLang="en-US" smtClean="0"/>
              <a:t>2024/12/27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3B24DB-4C9F-4AF2-8129-20E3A5DB181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433AA18-24DB-485E-8E6F-83ABEA7C7B21}" type="datetimeFigureOut">
              <a:rPr lang="zh-CN" altLang="en-US" smtClean="0"/>
              <a:t>2024/12/27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3B24DB-4C9F-4AF2-8129-20E3A5DB181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3AA18-24DB-485E-8E6F-83ABEA7C7B21}" type="datetimeFigureOut">
              <a:rPr lang="zh-CN" altLang="en-US" smtClean="0"/>
              <a:t>2024/12/27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B24DB-4C9F-4AF2-8129-20E3A5DB181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2.xml"/><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18969" y="2402315"/>
            <a:ext cx="9554817" cy="2306955"/>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转子振动测试实验</a:t>
            </a:r>
          </a:p>
          <a:p>
            <a:pPr algn="ctr"/>
            <a:endParaRPr lang="zh-CN" altLang="en-US" sz="3600" b="1" dirty="0" smtClean="0">
              <a:latin typeface="微软雅黑" panose="020B0503020204020204" pitchFamily="34" charset="-122"/>
              <a:ea typeface="微软雅黑" panose="020B0503020204020204" pitchFamily="34" charset="-122"/>
              <a:sym typeface="+mn-ea"/>
            </a:endParaRPr>
          </a:p>
          <a:p>
            <a:pPr algn="ctr"/>
            <a:r>
              <a:rPr lang="en-US" altLang="zh-CN" sz="3600" b="1" dirty="0">
                <a:latin typeface="微软雅黑" panose="020B0503020204020204" pitchFamily="34" charset="-122"/>
                <a:ea typeface="微软雅黑" panose="020B0503020204020204" pitchFamily="34" charset="-122"/>
                <a:sym typeface="+mn-ea"/>
              </a:rPr>
              <a:t>2024</a:t>
            </a:r>
            <a:r>
              <a:rPr lang="zh-CN" altLang="en-US" sz="3600" b="1" dirty="0">
                <a:latin typeface="微软雅黑" panose="020B0503020204020204" pitchFamily="34" charset="-122"/>
                <a:ea typeface="微软雅黑" panose="020B0503020204020204" pitchFamily="34" charset="-122"/>
                <a:sym typeface="+mn-ea"/>
              </a:rPr>
              <a:t>年</a:t>
            </a:r>
            <a:r>
              <a:rPr lang="en-US" altLang="zh-CN" sz="3600" b="1" dirty="0">
                <a:latin typeface="微软雅黑" panose="020B0503020204020204" pitchFamily="34" charset="-122"/>
                <a:ea typeface="微软雅黑" panose="020B0503020204020204" pitchFamily="34" charset="-122"/>
                <a:sym typeface="+mn-ea"/>
              </a:rPr>
              <a:t>12</a:t>
            </a:r>
            <a:r>
              <a:rPr lang="zh-CN" altLang="en-US" sz="3600" b="1" dirty="0">
                <a:latin typeface="微软雅黑" panose="020B0503020204020204" pitchFamily="34" charset="-122"/>
                <a:ea typeface="微软雅黑" panose="020B0503020204020204" pitchFamily="34" charset="-122"/>
                <a:sym typeface="+mn-ea"/>
              </a:rPr>
              <a:t>月</a:t>
            </a:r>
            <a:endParaRPr lang="zh-CN" altLang="en-US" sz="3600" b="1" dirty="0" smtClean="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9801225" y="0"/>
            <a:ext cx="2438400" cy="1244600"/>
            <a:chOff x="9029700" y="-82351"/>
            <a:chExt cx="3251200" cy="1659467"/>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29700" y="99827"/>
              <a:ext cx="1384300" cy="1384300"/>
            </a:xfrm>
            <a:prstGeom prst="rect">
              <a:avLst/>
            </a:prstGeom>
          </p:spPr>
        </p:pic>
        <p:pic>
          <p:nvPicPr>
            <p:cNvPr id="2050" name="Picture 2" descr="浙江大学机械工程学系 - 搜狗百科"/>
            <p:cNvPicPr>
              <a:picLocks noChangeAspect="1" noChangeArrowheads="1"/>
            </p:cNvPicPr>
            <p:nvPr/>
          </p:nvPicPr>
          <p:blipFill rotWithShape="1">
            <a:blip r:embed="rId3">
              <a:extLst>
                <a:ext uri="{28A0092B-C50C-407E-A947-70E740481C1C}">
                  <a14:useLocalDpi xmlns:a14="http://schemas.microsoft.com/office/drawing/2010/main" val="0"/>
                </a:ext>
              </a:extLst>
            </a:blip>
            <a:srcRect l="21382" t="18243" r="13044" b="19528"/>
            <a:stretch>
              <a:fillRect/>
            </a:stretch>
          </p:blipFill>
          <p:spPr bwMode="auto">
            <a:xfrm>
              <a:off x="10414000" y="-82351"/>
              <a:ext cx="1866900" cy="165946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 name="直接连接符 9"/>
          <p:cNvCxnSpPr/>
          <p:nvPr/>
        </p:nvCxnSpPr>
        <p:spPr>
          <a:xfrm flipV="1">
            <a:off x="0" y="1295212"/>
            <a:ext cx="12192000" cy="26504"/>
          </a:xfrm>
          <a:prstGeom prst="line">
            <a:avLst/>
          </a:prstGeom>
          <a:ln w="57150">
            <a:gradFill>
              <a:gsLst>
                <a:gs pos="0">
                  <a:srgbClr val="7030A0"/>
                </a:gs>
                <a:gs pos="53000">
                  <a:srgbClr val="00B050"/>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57651" y="106334"/>
            <a:ext cx="2476698" cy="646331"/>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操 作 步 骤</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70111" y="1132114"/>
            <a:ext cx="5773769" cy="46037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窗口设置</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波德图</a:t>
            </a:r>
          </a:p>
        </p:txBody>
      </p:sp>
      <p:pic>
        <p:nvPicPr>
          <p:cNvPr id="12" name="图片 11"/>
          <p:cNvPicPr>
            <a:picLocks noChangeAspect="1"/>
          </p:cNvPicPr>
          <p:nvPr/>
        </p:nvPicPr>
        <p:blipFill>
          <a:blip r:embed="rId2"/>
          <a:stretch>
            <a:fillRect/>
          </a:stretch>
        </p:blipFill>
        <p:spPr>
          <a:xfrm>
            <a:off x="12279802" y="0"/>
            <a:ext cx="4189814" cy="2892460"/>
          </a:xfrm>
          <a:prstGeom prst="rect">
            <a:avLst/>
          </a:prstGeom>
        </p:spPr>
      </p:pic>
      <p:grpSp>
        <p:nvGrpSpPr>
          <p:cNvPr id="10" name="组合 9"/>
          <p:cNvGrpSpPr/>
          <p:nvPr/>
        </p:nvGrpSpPr>
        <p:grpSpPr>
          <a:xfrm>
            <a:off x="490220" y="1592580"/>
            <a:ext cx="4554186" cy="1198880"/>
            <a:chOff x="905" y="2653"/>
            <a:chExt cx="7952" cy="1888"/>
          </a:xfrm>
        </p:grpSpPr>
        <p:sp>
          <p:nvSpPr>
            <p:cNvPr id="7" name="文本框 6"/>
            <p:cNvSpPr txBox="1"/>
            <p:nvPr/>
          </p:nvSpPr>
          <p:spPr>
            <a:xfrm>
              <a:off x="905" y="2653"/>
              <a:ext cx="7952" cy="1888"/>
            </a:xfrm>
            <a:prstGeom prst="rect">
              <a:avLst/>
            </a:prstGeom>
          </p:spPr>
          <p:txBody>
            <a:bodyPr wrap="square">
              <a:spAutoFit/>
            </a:bodyPr>
            <a:lstStyle/>
            <a:p>
              <a:pPr indent="0" algn="l" defTabSz="266700" fontAlgn="auto">
                <a:lnSpc>
                  <a:spcPct val="150000"/>
                </a:lnSpc>
                <a:spcBef>
                  <a:spcPct val="0"/>
                </a:spcBef>
                <a:spcAft>
                  <a:spcPct val="0"/>
                </a:spcAft>
              </a:pPr>
              <a:r>
                <a:rPr lang="zh-CN" altLang="en-US" sz="1600">
                  <a:latin typeface="等线" panose="02010600030101010101" charset="-122"/>
                  <a:ea typeface="宋体" panose="02010600030101010101" pitchFamily="2" charset="-122"/>
                </a:rPr>
                <a:t>点击工具栏上的</a:t>
              </a:r>
              <a:r>
                <a:rPr lang="en-US" altLang="zh-CN" sz="1600">
                  <a:latin typeface="等线" panose="02010600030101010101" charset="-122"/>
                  <a:ea typeface="宋体" panose="02010600030101010101" pitchFamily="2" charset="-122"/>
                </a:rPr>
                <a:t>        </a:t>
              </a:r>
              <a:r>
                <a:rPr lang="zh-CN" altLang="en-US" sz="1600">
                  <a:latin typeface="等线" panose="02010600030101010101" charset="-122"/>
                  <a:ea typeface="宋体" panose="02010600030101010101" pitchFamily="2" charset="-122"/>
                  <a:sym typeface="+mn-ea"/>
                </a:rPr>
                <a:t>，进行测试内容的设置。选中“频率响应”，点击“编辑”，在弹出的频率响应对话框中选择H1,3(f)，确定。</a:t>
              </a:r>
            </a:p>
          </p:txBody>
        </p:sp>
        <p:pic>
          <p:nvPicPr>
            <p:cNvPr id="8" name="图片 7"/>
            <p:cNvPicPr/>
            <p:nvPr/>
          </p:nvPicPr>
          <p:blipFill>
            <a:blip r:embed="rId3"/>
            <a:stretch>
              <a:fillRect/>
            </a:stretch>
          </p:blipFill>
          <p:spPr>
            <a:xfrm>
              <a:off x="3617" y="2773"/>
              <a:ext cx="617" cy="466"/>
            </a:xfrm>
            <a:prstGeom prst="rect">
              <a:avLst/>
            </a:prstGeom>
          </p:spPr>
        </p:pic>
      </p:grpSp>
      <p:grpSp>
        <p:nvGrpSpPr>
          <p:cNvPr id="16" name="组合 15"/>
          <p:cNvGrpSpPr/>
          <p:nvPr/>
        </p:nvGrpSpPr>
        <p:grpSpPr>
          <a:xfrm>
            <a:off x="556260" y="2749550"/>
            <a:ext cx="4597400" cy="3909060"/>
            <a:chOff x="772" y="4263"/>
            <a:chExt cx="7240" cy="6156"/>
          </a:xfrm>
        </p:grpSpPr>
        <p:pic>
          <p:nvPicPr>
            <p:cNvPr id="6" name="图片 5"/>
            <p:cNvPicPr>
              <a:picLocks noChangeAspect="1"/>
            </p:cNvPicPr>
            <p:nvPr/>
          </p:nvPicPr>
          <p:blipFill>
            <a:blip r:embed="rId4"/>
            <a:stretch>
              <a:fillRect/>
            </a:stretch>
          </p:blipFill>
          <p:spPr>
            <a:xfrm>
              <a:off x="772" y="4263"/>
              <a:ext cx="4889" cy="4036"/>
            </a:xfrm>
            <a:prstGeom prst="rect">
              <a:avLst/>
            </a:prstGeom>
          </p:spPr>
        </p:pic>
        <p:pic>
          <p:nvPicPr>
            <p:cNvPr id="261" name="图片 261"/>
            <p:cNvPicPr>
              <a:picLocks noChangeAspect="1"/>
            </p:cNvPicPr>
            <p:nvPr/>
          </p:nvPicPr>
          <p:blipFill>
            <a:blip r:embed="rId5"/>
            <a:stretch>
              <a:fillRect/>
            </a:stretch>
          </p:blipFill>
          <p:spPr>
            <a:xfrm>
              <a:off x="3218" y="5855"/>
              <a:ext cx="4794" cy="4565"/>
            </a:xfrm>
            <a:prstGeom prst="rect">
              <a:avLst/>
            </a:prstGeom>
          </p:spPr>
        </p:pic>
      </p:grpSp>
      <p:pic>
        <p:nvPicPr>
          <p:cNvPr id="263" name="图片 263"/>
          <p:cNvPicPr>
            <a:picLocks noChangeAspect="1"/>
          </p:cNvPicPr>
          <p:nvPr/>
        </p:nvPicPr>
        <p:blipFill>
          <a:blip r:embed="rId6"/>
          <a:stretch>
            <a:fillRect/>
          </a:stretch>
        </p:blipFill>
        <p:spPr>
          <a:xfrm>
            <a:off x="6379845" y="2586355"/>
            <a:ext cx="5420995" cy="2858770"/>
          </a:xfrm>
          <a:prstGeom prst="rect">
            <a:avLst/>
          </a:prstGeom>
        </p:spPr>
      </p:pic>
      <p:grpSp>
        <p:nvGrpSpPr>
          <p:cNvPr id="15" name="组合 14"/>
          <p:cNvGrpSpPr/>
          <p:nvPr/>
        </p:nvGrpSpPr>
        <p:grpSpPr>
          <a:xfrm>
            <a:off x="6431915" y="1387475"/>
            <a:ext cx="5080000" cy="1198880"/>
            <a:chOff x="10110" y="2241"/>
            <a:chExt cx="8000" cy="1888"/>
          </a:xfrm>
        </p:grpSpPr>
        <p:sp>
          <p:nvSpPr>
            <p:cNvPr id="11" name="文本框 10"/>
            <p:cNvSpPr txBox="1"/>
            <p:nvPr/>
          </p:nvSpPr>
          <p:spPr>
            <a:xfrm>
              <a:off x="10110" y="2241"/>
              <a:ext cx="8000" cy="1888"/>
            </a:xfrm>
            <a:prstGeom prst="rect">
              <a:avLst/>
            </a:prstGeom>
          </p:spPr>
          <p:txBody>
            <a:bodyPr>
              <a:spAutoFit/>
            </a:bodyPr>
            <a:lstStyle/>
            <a:p>
              <a:pPr indent="0" algn="just" defTabSz="266700" fontAlgn="auto">
                <a:lnSpc>
                  <a:spcPct val="150000"/>
                </a:lnSpc>
                <a:spcBef>
                  <a:spcPct val="0"/>
                </a:spcBef>
                <a:spcAft>
                  <a:spcPct val="0"/>
                </a:spcAft>
              </a:pPr>
              <a:r>
                <a:rPr lang="zh-CN" altLang="en-US" sz="1600">
                  <a:latin typeface="等线" panose="02010600030101010101" charset="-122"/>
                  <a:ea typeface="宋体" panose="02010600030101010101" pitchFamily="2" charset="-122"/>
                </a:rPr>
                <a:t>点击工具栏上的</a:t>
              </a:r>
              <a:r>
                <a:rPr lang="en-US" altLang="zh-CN" sz="1600">
                  <a:latin typeface="等线" panose="02010600030101010101" charset="-122"/>
                  <a:ea typeface="宋体" panose="02010600030101010101" pitchFamily="2" charset="-122"/>
                </a:rPr>
                <a:t>            </a:t>
              </a:r>
              <a:r>
                <a:rPr lang="zh-CN" altLang="en-US" sz="1600">
                  <a:latin typeface="等线" panose="02010600030101010101" charset="-122"/>
                  <a:ea typeface="宋体" panose="02010600030101010101" pitchFamily="2" charset="-122"/>
                  <a:sym typeface="+mn-ea"/>
                </a:rPr>
                <a:t>，打开波德图窗口。从左侧函数面板中，将“H1,3(f)”拖动到波德图中显示。上窗格为幅值比，下窗格为相位差。</a:t>
              </a:r>
            </a:p>
          </p:txBody>
        </p:sp>
        <p:pic>
          <p:nvPicPr>
            <p:cNvPr id="13" name="图片 12"/>
            <p:cNvPicPr/>
            <p:nvPr/>
          </p:nvPicPr>
          <p:blipFill>
            <a:blip r:embed="rId7"/>
            <a:stretch>
              <a:fillRect/>
            </a:stretch>
          </p:blipFill>
          <p:spPr>
            <a:xfrm>
              <a:off x="12685" y="2241"/>
              <a:ext cx="760" cy="703"/>
            </a:xfrm>
            <a:prstGeom prst="rect">
              <a:avLst/>
            </a:prstGeom>
          </p:spPr>
        </p:pic>
      </p:grpSp>
      <p:sp>
        <p:nvSpPr>
          <p:cNvPr id="17" name="文本框 16"/>
          <p:cNvSpPr txBox="1"/>
          <p:nvPr/>
        </p:nvSpPr>
        <p:spPr>
          <a:xfrm>
            <a:off x="6399530" y="5507990"/>
            <a:ext cx="5368925" cy="1198880"/>
          </a:xfrm>
          <a:prstGeom prst="rect">
            <a:avLst/>
          </a:prstGeom>
        </p:spPr>
        <p:txBody>
          <a:bodyPr wrap="square">
            <a:spAutoFit/>
          </a:bodyPr>
          <a:lstStyle/>
          <a:p>
            <a:pPr indent="0" algn="just" defTabSz="266700" fontAlgn="auto">
              <a:lnSpc>
                <a:spcPct val="150000"/>
              </a:lnSpc>
              <a:spcBef>
                <a:spcPct val="0"/>
              </a:spcBef>
              <a:spcAft>
                <a:spcPct val="0"/>
              </a:spcAft>
            </a:pPr>
            <a:r>
              <a:rPr lang="zh-CN" altLang="en-US" sz="1600">
                <a:latin typeface="等线" panose="02010600030101010101" charset="-122"/>
                <a:ea typeface="宋体" panose="02010600030101010101" pitchFamily="2" charset="-122"/>
              </a:rPr>
              <a:t>查看相位差时，一般先查看自功率谱幅值最大对应的信号频率。再根据这个频率查看波德图上该频率处位移和加速度信号间的相位差。</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57651" y="106334"/>
            <a:ext cx="2476698" cy="646331"/>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操 作 步 骤</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70111" y="1132114"/>
            <a:ext cx="5773769" cy="46037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函数管理</a:t>
            </a:r>
            <a:endParaRPr lang="zh-CN" altLang="en-US" sz="2400" b="1"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12279802" y="0"/>
            <a:ext cx="4189814" cy="2892460"/>
          </a:xfrm>
          <a:prstGeom prst="rect">
            <a:avLst/>
          </a:prstGeom>
        </p:spPr>
      </p:pic>
      <p:pic>
        <p:nvPicPr>
          <p:cNvPr id="6" name="图片 250"/>
          <p:cNvPicPr>
            <a:picLocks noChangeAspect="1"/>
          </p:cNvPicPr>
          <p:nvPr/>
        </p:nvPicPr>
        <p:blipFill>
          <a:blip r:embed="rId3"/>
          <a:stretch>
            <a:fillRect/>
          </a:stretch>
        </p:blipFill>
        <p:spPr>
          <a:xfrm>
            <a:off x="5906770" y="1734820"/>
            <a:ext cx="5394325" cy="3386455"/>
          </a:xfrm>
          <a:prstGeom prst="rect">
            <a:avLst/>
          </a:prstGeom>
        </p:spPr>
      </p:pic>
      <p:pic>
        <p:nvPicPr>
          <p:cNvPr id="15" name="图片 15"/>
          <p:cNvPicPr>
            <a:picLocks noChangeAspect="1"/>
          </p:cNvPicPr>
          <p:nvPr/>
        </p:nvPicPr>
        <p:blipFill>
          <a:blip r:embed="rId4"/>
          <a:stretch>
            <a:fillRect/>
          </a:stretch>
        </p:blipFill>
        <p:spPr>
          <a:xfrm>
            <a:off x="672465" y="1725295"/>
            <a:ext cx="4893310" cy="3408045"/>
          </a:xfrm>
          <a:prstGeom prst="rect">
            <a:avLst/>
          </a:prstGeom>
        </p:spPr>
      </p:pic>
      <p:sp>
        <p:nvSpPr>
          <p:cNvPr id="7" name="文本框 6"/>
          <p:cNvSpPr txBox="1"/>
          <p:nvPr/>
        </p:nvSpPr>
        <p:spPr>
          <a:xfrm>
            <a:off x="820420" y="5263515"/>
            <a:ext cx="10129520" cy="829945"/>
          </a:xfrm>
          <a:prstGeom prst="rect">
            <a:avLst/>
          </a:prstGeom>
          <a:noFill/>
        </p:spPr>
        <p:txBody>
          <a:bodyPr wrap="square" rtlCol="0" anchor="t">
            <a:spAutoFit/>
          </a:bodyPr>
          <a:lstStyle/>
          <a:p>
            <a:pPr marL="285750" indent="-285750" algn="just" defTabSz="266700" fontAlgn="auto">
              <a:lnSpc>
                <a:spcPct val="150000"/>
              </a:lnSpc>
              <a:spcBef>
                <a:spcPct val="0"/>
              </a:spcBef>
              <a:spcAft>
                <a:spcPct val="0"/>
              </a:spcAft>
              <a:buFont typeface="Wingdings" panose="05000000000000000000" charset="0"/>
              <a:buChar char="n"/>
            </a:pPr>
            <a:r>
              <a:rPr lang="zh-CN" altLang="en-US" sz="1600">
                <a:latin typeface="等线" panose="02010600030101010101" charset="-122"/>
                <a:ea typeface="宋体" panose="02010600030101010101" pitchFamily="2" charset="-122"/>
                <a:sym typeface="+mn-ea"/>
              </a:rPr>
              <a:t>如需更改函数参数，后期可以通过菜单栏</a:t>
            </a:r>
            <a:r>
              <a:rPr lang="zh-CN" altLang="en-US" sz="1600" b="1">
                <a:solidFill>
                  <a:srgbClr val="FF0000"/>
                </a:solidFill>
                <a:latin typeface="等线" panose="02010600030101010101" charset="-122"/>
                <a:ea typeface="宋体" panose="02010600030101010101" pitchFamily="2" charset="-122"/>
                <a:sym typeface="+mn-ea"/>
              </a:rPr>
              <a:t>设置</a:t>
            </a:r>
            <a:r>
              <a:rPr lang="en-US" altLang="zh-CN" sz="1600">
                <a:latin typeface="等线" panose="02010600030101010101" charset="-122"/>
                <a:ea typeface="宋体" panose="02010600030101010101" pitchFamily="2" charset="-122"/>
                <a:sym typeface="+mn-ea"/>
              </a:rPr>
              <a:t>-</a:t>
            </a:r>
            <a:r>
              <a:rPr lang="zh-CN" altLang="en-US" sz="1600" b="1">
                <a:solidFill>
                  <a:srgbClr val="FF0000"/>
                </a:solidFill>
                <a:latin typeface="等线" panose="02010600030101010101" charset="-122"/>
                <a:ea typeface="宋体" panose="02010600030101010101" pitchFamily="2" charset="-122"/>
                <a:sym typeface="+mn-ea"/>
              </a:rPr>
              <a:t>函数管理</a:t>
            </a:r>
            <a:r>
              <a:rPr lang="zh-CN" altLang="en-US" sz="1600">
                <a:latin typeface="等线" panose="02010600030101010101" charset="-122"/>
                <a:ea typeface="宋体" panose="02010600030101010101" pitchFamily="2" charset="-122"/>
                <a:sym typeface="+mn-ea"/>
              </a:rPr>
              <a:t>，选中相应的函数后，点击右侧</a:t>
            </a:r>
            <a:r>
              <a:rPr lang="zh-CN" altLang="en-US" sz="1600" b="1">
                <a:solidFill>
                  <a:srgbClr val="FF0000"/>
                </a:solidFill>
                <a:latin typeface="等线" panose="02010600030101010101" charset="-122"/>
                <a:ea typeface="宋体" panose="02010600030101010101" pitchFamily="2" charset="-122"/>
                <a:sym typeface="+mn-ea"/>
              </a:rPr>
              <a:t>编辑用户定义函数</a:t>
            </a:r>
            <a:r>
              <a:rPr lang="zh-CN" altLang="en-US" sz="1600">
                <a:latin typeface="等线" panose="02010600030101010101" charset="-122"/>
                <a:ea typeface="宋体" panose="02010600030101010101" pitchFamily="2" charset="-122"/>
                <a:sym typeface="+mn-ea"/>
              </a:rPr>
              <a:t>进行更改。</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57651" y="106334"/>
            <a:ext cx="2476698" cy="646331"/>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操 作 步 骤</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70112" y="1132114"/>
            <a:ext cx="1901372"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采集数据</a:t>
            </a:r>
            <a:endParaRPr lang="zh-CN" altLang="en-US" sz="24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70112" y="1895777"/>
            <a:ext cx="6567717" cy="3530148"/>
          </a:xfrm>
          <a:prstGeom prst="rect">
            <a:avLst/>
          </a:prstGeom>
        </p:spPr>
      </p:pic>
      <p:sp>
        <p:nvSpPr>
          <p:cNvPr id="3" name="文本框 2"/>
          <p:cNvSpPr txBox="1"/>
          <p:nvPr/>
        </p:nvSpPr>
        <p:spPr>
          <a:xfrm>
            <a:off x="6937829" y="3400168"/>
            <a:ext cx="1853193" cy="1753235"/>
          </a:xfrm>
          <a:prstGeom prst="rect">
            <a:avLst/>
          </a:prstGeom>
          <a:noFill/>
        </p:spPr>
        <p:txBody>
          <a:bodyPr wrap="square" rtlCol="0">
            <a:spAutoFit/>
          </a:bodyPr>
          <a:lstStyle/>
          <a:p>
            <a:r>
              <a:rPr lang="zh-CN" altLang="en-US" dirty="0" smtClean="0"/>
              <a:t>①启动数据记录</a:t>
            </a:r>
            <a:endParaRPr lang="en-US" altLang="zh-CN" dirty="0" smtClean="0"/>
          </a:p>
          <a:p>
            <a:r>
              <a:rPr lang="zh-CN" altLang="en-US" dirty="0" smtClean="0"/>
              <a:t>（每隔一段时间向</a:t>
            </a:r>
            <a:r>
              <a:rPr lang="en-US" altLang="zh-CN" dirty="0" smtClean="0"/>
              <a:t>PC</a:t>
            </a:r>
            <a:r>
              <a:rPr lang="zh-CN" altLang="en-US" dirty="0" smtClean="0"/>
              <a:t>发送数据。</a:t>
            </a:r>
          </a:p>
          <a:p>
            <a:r>
              <a:rPr lang="zh-CN" altLang="en-US" dirty="0"/>
              <a:t>如不需要离线分析，可以不启动数据记录功能。</a:t>
            </a:r>
          </a:p>
        </p:txBody>
      </p:sp>
      <p:sp>
        <p:nvSpPr>
          <p:cNvPr id="6" name="文本框 5"/>
          <p:cNvSpPr txBox="1"/>
          <p:nvPr/>
        </p:nvSpPr>
        <p:spPr>
          <a:xfrm>
            <a:off x="6937829" y="2420751"/>
            <a:ext cx="2041880" cy="369332"/>
          </a:xfrm>
          <a:prstGeom prst="rect">
            <a:avLst/>
          </a:prstGeom>
          <a:noFill/>
        </p:spPr>
        <p:txBody>
          <a:bodyPr wrap="square" rtlCol="0">
            <a:spAutoFit/>
          </a:bodyPr>
          <a:lstStyle/>
          <a:p>
            <a:r>
              <a:rPr lang="zh-CN" altLang="en-US" dirty="0" smtClean="0"/>
              <a:t>②开始数据记录</a:t>
            </a:r>
            <a:endParaRPr lang="zh-CN" altLang="en-US" dirty="0"/>
          </a:p>
        </p:txBody>
      </p:sp>
      <p:sp>
        <p:nvSpPr>
          <p:cNvPr id="8" name="椭圆 7"/>
          <p:cNvSpPr/>
          <p:nvPr/>
        </p:nvSpPr>
        <p:spPr>
          <a:xfrm>
            <a:off x="6486071" y="2379538"/>
            <a:ext cx="451758" cy="45175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40500" y="3327076"/>
            <a:ext cx="397329" cy="3973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260513" y="2345213"/>
            <a:ext cx="4485944" cy="2521410"/>
          </a:xfrm>
          <a:prstGeom prst="rect">
            <a:avLst/>
          </a:prstGeom>
        </p:spPr>
      </p:pic>
      <p:sp>
        <p:nvSpPr>
          <p:cNvPr id="12" name="文本框 11"/>
          <p:cNvSpPr txBox="1"/>
          <p:nvPr/>
        </p:nvSpPr>
        <p:spPr>
          <a:xfrm>
            <a:off x="9287690" y="6028367"/>
            <a:ext cx="2476500" cy="369332"/>
          </a:xfrm>
          <a:prstGeom prst="rect">
            <a:avLst/>
          </a:prstGeom>
          <a:noFill/>
        </p:spPr>
        <p:txBody>
          <a:bodyPr wrap="square" rtlCol="0">
            <a:spAutoFit/>
          </a:bodyPr>
          <a:lstStyle/>
          <a:p>
            <a:r>
              <a:rPr lang="zh-CN" altLang="en-US" dirty="0" smtClean="0"/>
              <a:t>转速从</a:t>
            </a:r>
            <a:r>
              <a:rPr lang="en-US" altLang="zh-CN" dirty="0" smtClean="0"/>
              <a:t>0</a:t>
            </a:r>
            <a:r>
              <a:rPr lang="zh-CN" altLang="en-US" dirty="0"/>
              <a:t>调</a:t>
            </a:r>
            <a:r>
              <a:rPr lang="zh-CN" altLang="en-US" dirty="0" smtClean="0"/>
              <a:t>到</a:t>
            </a:r>
            <a:r>
              <a:rPr lang="en-US" altLang="zh-CN" dirty="0" smtClean="0"/>
              <a:t>2500RPM</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57651" y="106334"/>
            <a:ext cx="2476698" cy="646331"/>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操 作 步 骤</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70205" y="1132205"/>
            <a:ext cx="3931285" cy="46037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采集数据</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数据分析技巧</a:t>
            </a:r>
          </a:p>
        </p:txBody>
      </p:sp>
      <p:pic>
        <p:nvPicPr>
          <p:cNvPr id="16" name="图片 16"/>
          <p:cNvPicPr>
            <a:picLocks noChangeAspect="1"/>
          </p:cNvPicPr>
          <p:nvPr/>
        </p:nvPicPr>
        <p:blipFill>
          <a:blip r:embed="rId2"/>
          <a:stretch>
            <a:fillRect/>
          </a:stretch>
        </p:blipFill>
        <p:spPr>
          <a:xfrm>
            <a:off x="791845" y="1980565"/>
            <a:ext cx="4065905" cy="544830"/>
          </a:xfrm>
          <a:prstGeom prst="rect">
            <a:avLst/>
          </a:prstGeom>
        </p:spPr>
      </p:pic>
      <p:sp>
        <p:nvSpPr>
          <p:cNvPr id="7" name="文本框 6"/>
          <p:cNvSpPr txBox="1"/>
          <p:nvPr/>
        </p:nvSpPr>
        <p:spPr>
          <a:xfrm>
            <a:off x="648335" y="2913380"/>
            <a:ext cx="811530" cy="337185"/>
          </a:xfrm>
          <a:prstGeom prst="rect">
            <a:avLst/>
          </a:prstGeom>
        </p:spPr>
        <p:style>
          <a:lnRef idx="0">
            <a:srgbClr val="FFFFFF"/>
          </a:lnRef>
          <a:fillRef idx="1">
            <a:schemeClr val="accent1"/>
          </a:fillRef>
          <a:effectRef idx="0">
            <a:srgbClr val="FFFFFF"/>
          </a:effectRef>
          <a:fontRef idx="minor">
            <a:schemeClr val="lt1"/>
          </a:fontRef>
        </p:style>
        <p:txBody>
          <a:bodyPr wrap="square">
            <a:spAutoFit/>
          </a:bodyPr>
          <a:lstStyle/>
          <a:p>
            <a:pPr marL="0" indent="0" algn="ctr" defTabSz="266700">
              <a:spcBef>
                <a:spcPct val="0"/>
              </a:spcBef>
              <a:spcAft>
                <a:spcPct val="0"/>
              </a:spcAft>
            </a:pPr>
            <a:r>
              <a:rPr lang="zh-CN" altLang="en-US" sz="1600">
                <a:latin typeface="等线" panose="02010600030101010101" charset="-122"/>
                <a:ea typeface="等线" panose="02010600030101010101" charset="-122"/>
              </a:rPr>
              <a:t>线光标</a:t>
            </a:r>
          </a:p>
        </p:txBody>
      </p:sp>
      <p:sp>
        <p:nvSpPr>
          <p:cNvPr id="13" name="文本框 12"/>
          <p:cNvSpPr txBox="1"/>
          <p:nvPr/>
        </p:nvSpPr>
        <p:spPr>
          <a:xfrm>
            <a:off x="1800860" y="2913380"/>
            <a:ext cx="1070610" cy="337185"/>
          </a:xfrm>
          <a:prstGeom prst="rect">
            <a:avLst/>
          </a:prstGeom>
        </p:spPr>
        <p:style>
          <a:lnRef idx="0">
            <a:srgbClr val="FFFFFF"/>
          </a:lnRef>
          <a:fillRef idx="1">
            <a:schemeClr val="accent1"/>
          </a:fillRef>
          <a:effectRef idx="0">
            <a:srgbClr val="FFFFFF"/>
          </a:effectRef>
          <a:fontRef idx="minor">
            <a:schemeClr val="lt1"/>
          </a:fontRef>
        </p:style>
        <p:txBody>
          <a:bodyPr wrap="square" rtlCol="0" anchor="t">
            <a:spAutoFit/>
          </a:bodyPr>
          <a:lstStyle/>
          <a:p>
            <a:pPr algn="ctr"/>
            <a:r>
              <a:rPr lang="zh-CN" altLang="en-US" sz="1600">
                <a:latin typeface="等线" panose="02010600030101010101" charset="-122"/>
                <a:ea typeface="等线" panose="02010600030101010101" charset="-122"/>
                <a:sym typeface="+mn-ea"/>
              </a:rPr>
              <a:t>峰值光标</a:t>
            </a:r>
          </a:p>
        </p:txBody>
      </p:sp>
      <p:cxnSp>
        <p:nvCxnSpPr>
          <p:cNvPr id="15" name="直接箭头连接符 14"/>
          <p:cNvCxnSpPr/>
          <p:nvPr/>
        </p:nvCxnSpPr>
        <p:spPr>
          <a:xfrm flipH="1">
            <a:off x="857885" y="2495550"/>
            <a:ext cx="151130" cy="414020"/>
          </a:xfrm>
          <a:prstGeom prst="straightConnector1">
            <a:avLst/>
          </a:prstGeom>
          <a:ln w="19050">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a:endCxn id="13" idx="0"/>
          </p:cNvCxnSpPr>
          <p:nvPr/>
        </p:nvCxnSpPr>
        <p:spPr>
          <a:xfrm>
            <a:off x="2058035" y="2425065"/>
            <a:ext cx="278130" cy="488315"/>
          </a:xfrm>
          <a:prstGeom prst="straightConnector1">
            <a:avLst/>
          </a:prstGeom>
          <a:ln w="19050">
            <a:solidFill>
              <a:srgbClr val="FF0000"/>
            </a:solidFill>
            <a:tailEnd type="arrow"/>
          </a:ln>
        </p:spPr>
        <p:style>
          <a:lnRef idx="2">
            <a:schemeClr val="accent1"/>
          </a:lnRef>
          <a:fillRef idx="0">
            <a:srgbClr val="FFFFFF"/>
          </a:fillRef>
          <a:effectRef idx="0">
            <a:srgbClr val="FFFFFF"/>
          </a:effectRef>
          <a:fontRef idx="minor">
            <a:schemeClr val="tx1"/>
          </a:fontRef>
        </p:style>
      </p:cxnSp>
      <p:pic>
        <p:nvPicPr>
          <p:cNvPr id="18" name="图片 10"/>
          <p:cNvPicPr>
            <a:picLocks noChangeAspect="1"/>
          </p:cNvPicPr>
          <p:nvPr/>
        </p:nvPicPr>
        <p:blipFill>
          <a:blip r:embed="rId3"/>
          <a:stretch>
            <a:fillRect/>
          </a:stretch>
        </p:blipFill>
        <p:spPr>
          <a:xfrm>
            <a:off x="2058035" y="3429000"/>
            <a:ext cx="5318125" cy="2991485"/>
          </a:xfrm>
          <a:prstGeom prst="rect">
            <a:avLst/>
          </a:prstGeom>
        </p:spPr>
      </p:pic>
      <p:cxnSp>
        <p:nvCxnSpPr>
          <p:cNvPr id="19" name="直接箭头连接符 18"/>
          <p:cNvCxnSpPr/>
          <p:nvPr/>
        </p:nvCxnSpPr>
        <p:spPr>
          <a:xfrm flipH="1" flipV="1">
            <a:off x="921385" y="3285490"/>
            <a:ext cx="2161540" cy="1877060"/>
          </a:xfrm>
          <a:prstGeom prst="straightConnector1">
            <a:avLst/>
          </a:prstGeom>
          <a:ln w="19050">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20" name="直接箭头连接符 19"/>
          <p:cNvCxnSpPr/>
          <p:nvPr/>
        </p:nvCxnSpPr>
        <p:spPr>
          <a:xfrm flipH="1" flipV="1">
            <a:off x="2226945" y="3253105"/>
            <a:ext cx="867410" cy="2512695"/>
          </a:xfrm>
          <a:prstGeom prst="straightConnector1">
            <a:avLst/>
          </a:prstGeom>
          <a:ln w="19050">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21" name="文本框 20"/>
          <p:cNvSpPr txBox="1"/>
          <p:nvPr/>
        </p:nvSpPr>
        <p:spPr>
          <a:xfrm>
            <a:off x="7693660" y="1980565"/>
            <a:ext cx="4158615" cy="4242435"/>
          </a:xfrm>
          <a:prstGeom prst="rect">
            <a:avLst/>
          </a:prstGeom>
        </p:spPr>
        <p:txBody>
          <a:bodyPr wrap="square">
            <a:noAutofit/>
          </a:bodyPr>
          <a:lstStyle/>
          <a:p>
            <a:pPr indent="0" algn="just" defTabSz="266700" fontAlgn="auto">
              <a:lnSpc>
                <a:spcPct val="150000"/>
              </a:lnSpc>
              <a:spcBef>
                <a:spcPct val="0"/>
              </a:spcBef>
              <a:spcAft>
                <a:spcPct val="0"/>
              </a:spcAft>
            </a:pPr>
            <a:r>
              <a:rPr lang="en-US" altLang="zh-CN" sz="1600" dirty="0">
                <a:latin typeface="等线" panose="02010600030101010101" charset="-122"/>
                <a:ea typeface="宋体" panose="02010600030101010101" pitchFamily="2" charset="-122"/>
              </a:rPr>
              <a:t>1</a:t>
            </a:r>
            <a:r>
              <a:rPr lang="zh-CN" altLang="en-US" sz="1600" dirty="0">
                <a:latin typeface="等线" panose="02010600030101010101" charset="-122"/>
                <a:ea typeface="宋体" panose="02010600030101010101" pitchFamily="2" charset="-122"/>
              </a:rPr>
              <a:t>、窗格设置线光标、峰值光标等，可以定量分析信号在的变化。</a:t>
            </a:r>
          </a:p>
          <a:p>
            <a:pPr indent="0" algn="just" defTabSz="266700" fontAlgn="auto">
              <a:lnSpc>
                <a:spcPct val="150000"/>
              </a:lnSpc>
              <a:spcBef>
                <a:spcPct val="0"/>
              </a:spcBef>
              <a:spcAft>
                <a:spcPct val="0"/>
              </a:spcAft>
            </a:pPr>
            <a:r>
              <a:rPr lang="en-US" altLang="zh-CN" sz="1600" dirty="0">
                <a:latin typeface="等线" panose="02010600030101010101" charset="-122"/>
                <a:ea typeface="宋体" panose="02010600030101010101" pitchFamily="2" charset="-122"/>
              </a:rPr>
              <a:t>2</a:t>
            </a:r>
            <a:r>
              <a:rPr lang="zh-CN" altLang="en-US" sz="1600" dirty="0">
                <a:latin typeface="等线" panose="02010600030101010101" charset="-122"/>
                <a:ea typeface="宋体" panose="02010600030101010101" pitchFamily="2" charset="-122"/>
              </a:rPr>
              <a:t>、在窗格设置“光标联动”功能，同类型的信号，比如同是频域信号，都添加线光标，而且在窗格右键菜单中都选择了“光标联动”，那么任何一个频域窗格的光标位置变化，其他相应窗格的线光标会联动。</a:t>
            </a:r>
          </a:p>
          <a:p>
            <a:pPr indent="0" algn="just" defTabSz="266700" fontAlgn="auto">
              <a:lnSpc>
                <a:spcPct val="150000"/>
              </a:lnSpc>
              <a:spcBef>
                <a:spcPct val="0"/>
              </a:spcBef>
              <a:spcAft>
                <a:spcPct val="0"/>
              </a:spcAft>
            </a:pPr>
            <a:r>
              <a:rPr lang="en-US" altLang="zh-CN" sz="1600" dirty="0">
                <a:latin typeface="等线" panose="02010600030101010101" charset="-122"/>
                <a:ea typeface="宋体" panose="02010600030101010101" pitchFamily="2" charset="-122"/>
              </a:rPr>
              <a:t>3</a:t>
            </a:r>
            <a:r>
              <a:rPr lang="zh-CN" altLang="en-US" sz="1600" dirty="0">
                <a:latin typeface="等线" panose="02010600030101010101" charset="-122"/>
                <a:ea typeface="宋体" panose="02010600030101010101" pitchFamily="2" charset="-122"/>
              </a:rPr>
              <a:t>、实验过程请检查所有截图的数据信息，电脑的截图软件可能有问题，会导致信息丢失。请使用</a:t>
            </a:r>
            <a:r>
              <a:rPr lang="en-US" altLang="zh-CN" sz="1600" dirty="0" err="1">
                <a:latin typeface="等线" panose="02010600030101010101" charset="-122"/>
                <a:ea typeface="宋体" panose="02010600030101010101" pitchFamily="2" charset="-122"/>
              </a:rPr>
              <a:t>PrtScr</a:t>
            </a:r>
            <a:r>
              <a:rPr lang="zh-CN" altLang="en-US" sz="1600" dirty="0">
                <a:latin typeface="等线" panose="02010600030101010101" charset="-122"/>
                <a:ea typeface="宋体" panose="02010600030101010101" pitchFamily="2" charset="-122"/>
              </a:rPr>
              <a:t>进行截图，并粘贴到</a:t>
            </a:r>
            <a:r>
              <a:rPr lang="en-US" altLang="zh-CN" sz="1600" dirty="0">
                <a:latin typeface="等线" panose="02010600030101010101" charset="-122"/>
                <a:ea typeface="宋体" panose="02010600030101010101" pitchFamily="2" charset="-122"/>
              </a:rPr>
              <a:t>word</a:t>
            </a:r>
            <a:r>
              <a:rPr lang="zh-CN" altLang="en-US" sz="1600" dirty="0">
                <a:latin typeface="等线" panose="02010600030101010101" charset="-122"/>
                <a:ea typeface="宋体" panose="02010600030101010101" pitchFamily="2" charset="-122"/>
              </a:rPr>
              <a:t>文档中，用于后续实验报告的分析。</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57651" y="106334"/>
            <a:ext cx="2476698" cy="646331"/>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操 作 步 骤</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70111" y="1132114"/>
            <a:ext cx="4042231"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5. </a:t>
            </a:r>
            <a:r>
              <a:rPr lang="zh-CN" altLang="en-US" sz="2400" b="1" dirty="0" smtClean="0">
                <a:latin typeface="微软雅黑" panose="020B0503020204020204" pitchFamily="34" charset="-122"/>
                <a:ea typeface="微软雅黑" panose="020B0503020204020204" pitchFamily="34" charset="-122"/>
              </a:rPr>
              <a:t>离线分析</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数据导入</a:t>
            </a:r>
            <a:endParaRPr lang="zh-CN" altLang="en-US" sz="2400"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04825" y="3147695"/>
            <a:ext cx="5038090" cy="3046095"/>
          </a:xfrm>
          <a:prstGeom prst="rect">
            <a:avLst/>
          </a:prstGeom>
        </p:spPr>
        <p:txBody>
          <a:bodyPr wrap="square">
            <a:spAutoFit/>
          </a:bodyPr>
          <a:lstStyle/>
          <a:p>
            <a:pPr marL="342900" indent="-342900" algn="just" defTabSz="266700">
              <a:lnSpc>
                <a:spcPct val="150000"/>
              </a:lnSpc>
              <a:spcBef>
                <a:spcPct val="0"/>
              </a:spcBef>
              <a:spcAft>
                <a:spcPct val="0"/>
              </a:spcAft>
              <a:buFont typeface="+mj-lt"/>
              <a:buAutoNum type="arabicPeriod"/>
            </a:pPr>
            <a:r>
              <a:rPr lang="zh-CN" altLang="en-US" sz="1600" dirty="0">
                <a:latin typeface="等线" panose="02010600030101010101" charset="-122"/>
                <a:ea typeface="宋体" panose="02010600030101010101" pitchFamily="2" charset="-122"/>
              </a:rPr>
              <a:t>打开离线分析软件，单击“动态信号分析”按钮。</a:t>
            </a:r>
          </a:p>
          <a:p>
            <a:pPr marL="342900" indent="-342900" algn="just" defTabSz="266700">
              <a:lnSpc>
                <a:spcPct val="150000"/>
              </a:lnSpc>
              <a:spcBef>
                <a:spcPct val="0"/>
              </a:spcBef>
              <a:spcAft>
                <a:spcPct val="0"/>
              </a:spcAft>
              <a:buFont typeface="+mj-lt"/>
              <a:buAutoNum type="arabicPeriod"/>
            </a:pPr>
            <a:r>
              <a:rPr lang="zh-CN" altLang="en-US" sz="1600" dirty="0">
                <a:latin typeface="等线" panose="02010600030101010101" charset="-122"/>
                <a:ea typeface="宋体" panose="02010600030101010101" pitchFamily="2" charset="-122"/>
                <a:sym typeface="+mn-ea"/>
              </a:rPr>
              <a:t>在弹出的“信号数据”对话框中，单击第一行的“数据文件”列，在弹出的打开文件对话框中，进入刚才数据记录文件所在的目录，选择保存的数据记录文件。</a:t>
            </a:r>
          </a:p>
          <a:p>
            <a:pPr marL="342900" indent="-342900" algn="just" defTabSz="266700">
              <a:lnSpc>
                <a:spcPct val="150000"/>
              </a:lnSpc>
              <a:spcBef>
                <a:spcPct val="0"/>
              </a:spcBef>
              <a:spcAft>
                <a:spcPct val="0"/>
              </a:spcAft>
              <a:buFont typeface="+mj-lt"/>
              <a:buAutoNum type="arabicPeriod"/>
            </a:pPr>
            <a:r>
              <a:rPr lang="zh-CN" altLang="en-US" sz="1600" dirty="0">
                <a:latin typeface="等线" panose="02010600030101010101" charset="-122"/>
                <a:ea typeface="宋体" panose="02010600030101010101" pitchFamily="2" charset="-122"/>
              </a:rPr>
              <a:t>浏览文件窗口可以看到在线测试整个过程的数据记录信号的缩略图。窗口中的红竖线可拖动，红线位置为数据分析的起点。</a:t>
            </a:r>
          </a:p>
        </p:txBody>
      </p:sp>
      <p:pic>
        <p:nvPicPr>
          <p:cNvPr id="14" name="图片 9"/>
          <p:cNvPicPr>
            <a:picLocks noChangeAspect="1"/>
          </p:cNvPicPr>
          <p:nvPr/>
        </p:nvPicPr>
        <p:blipFill>
          <a:blip r:embed="rId3"/>
          <a:stretch>
            <a:fillRect/>
          </a:stretch>
        </p:blipFill>
        <p:spPr>
          <a:xfrm>
            <a:off x="6096000" y="1340485"/>
            <a:ext cx="5277485" cy="2157730"/>
          </a:xfrm>
          <a:prstGeom prst="rect">
            <a:avLst/>
          </a:prstGeom>
        </p:spPr>
      </p:pic>
      <p:pic>
        <p:nvPicPr>
          <p:cNvPr id="28" name="图片 28"/>
          <p:cNvPicPr>
            <a:picLocks noChangeAspect="1"/>
          </p:cNvPicPr>
          <p:nvPr/>
        </p:nvPicPr>
        <p:blipFill>
          <a:blip r:embed="rId4"/>
          <a:stretch>
            <a:fillRect/>
          </a:stretch>
        </p:blipFill>
        <p:spPr>
          <a:xfrm>
            <a:off x="6096000" y="3672523"/>
            <a:ext cx="5278120" cy="2783205"/>
          </a:xfrm>
          <a:prstGeom prst="rect">
            <a:avLst/>
          </a:prstGeom>
        </p:spPr>
      </p:pic>
      <p:pic>
        <p:nvPicPr>
          <p:cNvPr id="16" name="图片 15"/>
          <p:cNvPicPr>
            <a:picLocks noChangeAspect="1"/>
          </p:cNvPicPr>
          <p:nvPr>
            <p:custDataLst>
              <p:tags r:id="rId1"/>
            </p:custDataLst>
          </p:nvPr>
        </p:nvPicPr>
        <p:blipFill rotWithShape="1">
          <a:blip r:embed="rId5"/>
          <a:srcRect l="9406" t="52518" r="7802"/>
          <a:stretch>
            <a:fillRect/>
          </a:stretch>
        </p:blipFill>
        <p:spPr>
          <a:xfrm>
            <a:off x="2437765" y="1856740"/>
            <a:ext cx="1172210" cy="129095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7"/>
          <p:cNvPicPr>
            <a:picLocks noChangeAspect="1"/>
          </p:cNvPicPr>
          <p:nvPr/>
        </p:nvPicPr>
        <p:blipFill>
          <a:blip r:embed="rId2"/>
          <a:stretch>
            <a:fillRect/>
          </a:stretch>
        </p:blipFill>
        <p:spPr>
          <a:xfrm>
            <a:off x="5448935" y="1895475"/>
            <a:ext cx="6388100" cy="3594100"/>
          </a:xfrm>
          <a:prstGeom prst="rect">
            <a:avLst/>
          </a:prstGeom>
        </p:spPr>
      </p:pic>
      <p:sp>
        <p:nvSpPr>
          <p:cNvPr id="2" name="文本框 1"/>
          <p:cNvSpPr txBox="1"/>
          <p:nvPr/>
        </p:nvSpPr>
        <p:spPr>
          <a:xfrm>
            <a:off x="4857651" y="106334"/>
            <a:ext cx="2476698" cy="646331"/>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操 作 步 骤</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70111" y="1132114"/>
            <a:ext cx="4042231" cy="46037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6. </a:t>
            </a:r>
            <a:r>
              <a:rPr lang="zh-CN" altLang="en-US" sz="2400" b="1" dirty="0" smtClean="0">
                <a:latin typeface="微软雅黑" panose="020B0503020204020204" pitchFamily="34" charset="-122"/>
                <a:ea typeface="微软雅黑" panose="020B0503020204020204" pitchFamily="34" charset="-122"/>
              </a:rPr>
              <a:t>离线分析</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数据查看与分析</a:t>
            </a:r>
            <a:endParaRPr lang="zh-CN" altLang="en-US" sz="2400"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6563360" y="5619115"/>
            <a:ext cx="5122545" cy="922020"/>
          </a:xfrm>
          <a:prstGeom prst="rect">
            <a:avLst/>
          </a:prstGeom>
          <a:noFill/>
        </p:spPr>
        <p:txBody>
          <a:bodyPr wrap="square" rtlCol="0">
            <a:spAutoFit/>
          </a:bodyPr>
          <a:lstStyle/>
          <a:p>
            <a:pPr marL="285750" indent="-285750">
              <a:buFont typeface="Wingdings" panose="05000000000000000000" charset="0"/>
              <a:buChar char="ü"/>
            </a:pPr>
            <a:r>
              <a:rPr lang="zh-CN" altLang="en-US" dirty="0" smtClean="0">
                <a:latin typeface="微软雅黑" panose="020B0503020204020204" pitchFamily="34" charset="-122"/>
                <a:ea typeface="微软雅黑" panose="020B0503020204020204" pitchFamily="34" charset="-122"/>
              </a:rPr>
              <a:t>窗口设置同数据采集软件</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ü"/>
            </a:pPr>
            <a:r>
              <a:rPr lang="zh-CN" altLang="en-US" dirty="0" smtClean="0">
                <a:latin typeface="微软雅黑" panose="020B0503020204020204" pitchFamily="34" charset="-122"/>
                <a:ea typeface="微软雅黑" panose="020B0503020204020204" pitchFamily="34" charset="-122"/>
              </a:rPr>
              <a:t>点击“播放”即可查询每一帧数据</a:t>
            </a:r>
          </a:p>
          <a:p>
            <a:pPr marL="285750" indent="-285750">
              <a:buFont typeface="Wingdings" panose="05000000000000000000" charset="0"/>
              <a:buChar char="ü"/>
            </a:pPr>
            <a:r>
              <a:rPr lang="zh-CN" altLang="en-US" dirty="0">
                <a:latin typeface="微软雅黑" panose="020B0503020204020204" pitchFamily="34" charset="-122"/>
                <a:ea typeface="微软雅黑" panose="020B0503020204020204" pitchFamily="34" charset="-122"/>
              </a:rPr>
              <a:t>添加线光标等，并使用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光标联动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进行分析</a:t>
            </a:r>
          </a:p>
        </p:txBody>
      </p:sp>
      <p:cxnSp>
        <p:nvCxnSpPr>
          <p:cNvPr id="15" name="直接箭头连接符 14"/>
          <p:cNvCxnSpPr/>
          <p:nvPr/>
        </p:nvCxnSpPr>
        <p:spPr>
          <a:xfrm flipV="1">
            <a:off x="10488115" y="2714891"/>
            <a:ext cx="1050290" cy="303847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53670" y="1595755"/>
            <a:ext cx="5080000" cy="5262245"/>
            <a:chOff x="10855" y="1783"/>
            <a:chExt cx="8000" cy="8287"/>
          </a:xfrm>
        </p:grpSpPr>
        <p:sp>
          <p:nvSpPr>
            <p:cNvPr id="3" name="文本框 2"/>
            <p:cNvSpPr txBox="1"/>
            <p:nvPr/>
          </p:nvSpPr>
          <p:spPr>
            <a:xfrm>
              <a:off x="10855" y="1783"/>
              <a:ext cx="8000" cy="8287"/>
            </a:xfrm>
            <a:prstGeom prst="rect">
              <a:avLst/>
            </a:prstGeom>
          </p:spPr>
          <p:txBody>
            <a:bodyPr>
              <a:spAutoFit/>
            </a:bodyPr>
            <a:lstStyle/>
            <a:p>
              <a:pPr marL="285750" indent="-285750" algn="just" defTabSz="266700" fontAlgn="auto">
                <a:lnSpc>
                  <a:spcPct val="150000"/>
                </a:lnSpc>
                <a:spcBef>
                  <a:spcPct val="0"/>
                </a:spcBef>
                <a:spcAft>
                  <a:spcPct val="0"/>
                </a:spcAft>
                <a:buFont typeface="Wingdings" panose="05000000000000000000" charset="0"/>
                <a:buChar char="n"/>
              </a:pPr>
              <a:r>
                <a:rPr lang="zh-CN" altLang="en-US" sz="1600">
                  <a:latin typeface="等线" panose="02010600030101010101" charset="-122"/>
                  <a:ea typeface="宋体" panose="02010600030101010101" pitchFamily="2" charset="-122"/>
                </a:rPr>
                <a:t>点击工具栏上的</a:t>
              </a:r>
              <a:r>
                <a:rPr lang="en-US" altLang="zh-CN" sz="1600">
                  <a:latin typeface="等线" panose="02010600030101010101" charset="-122"/>
                  <a:ea typeface="宋体" panose="02010600030101010101" pitchFamily="2" charset="-122"/>
                </a:rPr>
                <a:t>        </a:t>
              </a:r>
              <a:r>
                <a:rPr lang="zh-CN" altLang="en-US" sz="1600">
                  <a:latin typeface="等线" panose="02010600030101010101" charset="-122"/>
                  <a:ea typeface="宋体" panose="02010600030101010101" pitchFamily="2" charset="-122"/>
                  <a:sym typeface="+mn-ea"/>
                </a:rPr>
                <a:t>按钮，新建“时频显示</a:t>
              </a:r>
              <a:r>
                <a:rPr lang="en-US" altLang="zh-CN" sz="1600">
                  <a:latin typeface="等线" panose="02010600030101010101" charset="-122"/>
                  <a:ea typeface="等线" panose="02010600030101010101" charset="-122"/>
                  <a:sym typeface="+mn-ea"/>
                </a:rPr>
                <a:t>1</a:t>
              </a:r>
              <a:r>
                <a:rPr lang="en-US" altLang="zh-CN" sz="1600">
                  <a:latin typeface="等线" panose="02010600030101010101" charset="-122"/>
                  <a:ea typeface="宋体" panose="02010600030101010101" pitchFamily="2" charset="-122"/>
                  <a:sym typeface="+mn-ea"/>
                </a:rPr>
                <a:t>”</a:t>
              </a:r>
              <a:r>
                <a:rPr lang="zh-CN" altLang="en-US" sz="1600">
                  <a:latin typeface="等线" panose="02010600030101010101" charset="-122"/>
                  <a:ea typeface="宋体" panose="02010600030101010101" pitchFamily="2" charset="-122"/>
                  <a:sym typeface="+mn-ea"/>
                </a:rPr>
                <a:t>窗口，</a:t>
              </a:r>
              <a:r>
                <a:rPr lang="zh-CN" altLang="en-US" sz="1600">
                  <a:latin typeface="宋体" panose="02010600030101010101" pitchFamily="2" charset="-122"/>
                  <a:ea typeface="宋体" panose="02010600030101010101" pitchFamily="2" charset="-122"/>
                  <a:sym typeface="+mn-ea"/>
                </a:rPr>
                <a:t>跟在线测量同样操作</a:t>
              </a:r>
              <a:r>
                <a:rPr lang="zh-CN" altLang="en-US" sz="1600">
                  <a:latin typeface="等线" panose="02010600030101010101"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让时频显示</a:t>
              </a:r>
              <a:r>
                <a:rPr lang="en-US" altLang="zh-CN" sz="1600">
                  <a:latin typeface="等线" panose="02010600030101010101" charset="-122"/>
                  <a:ea typeface="等线" panose="02010600030101010101" charset="-122"/>
                  <a:sym typeface="+mn-ea"/>
                </a:rPr>
                <a:t>1</a:t>
              </a:r>
              <a:r>
                <a:rPr lang="zh-CN" altLang="en-US" sz="1600">
                  <a:latin typeface="等线" panose="02010600030101010101" charset="-122"/>
                  <a:ea typeface="宋体" panose="02010600030101010101" pitchFamily="2" charset="-122"/>
                  <a:sym typeface="+mn-ea"/>
                </a:rPr>
                <a:t>的</a:t>
              </a:r>
              <a:r>
                <a:rPr lang="en-US" altLang="zh-CN" sz="1600">
                  <a:latin typeface="等线" panose="02010600030101010101" charset="-122"/>
                  <a:ea typeface="等线" panose="02010600030101010101" charset="-122"/>
                  <a:sym typeface="+mn-ea"/>
                </a:rPr>
                <a:t>6</a:t>
              </a:r>
              <a:r>
                <a:rPr lang="zh-CN" altLang="en-US" sz="1600">
                  <a:latin typeface="等线" panose="02010600030101010101" charset="-122"/>
                  <a:ea typeface="宋体" panose="02010600030101010101" pitchFamily="2" charset="-122"/>
                  <a:sym typeface="+mn-ea"/>
                </a:rPr>
                <a:t>个窗格分别显示“</a:t>
              </a:r>
              <a:r>
                <a:rPr lang="en-US" altLang="zh-CN" sz="1600">
                  <a:latin typeface="等线" panose="02010600030101010101" charset="-122"/>
                  <a:ea typeface="等线" panose="02010600030101010101" charset="-122"/>
                  <a:sym typeface="+mn-ea"/>
                </a:rPr>
                <a:t>In</a:t>
              </a:r>
              <a:r>
                <a:rPr lang="en-US" altLang="zh-CN" sz="1600">
                  <a:latin typeface="等线" panose="02010600030101010101" charset="-122"/>
                  <a:ea typeface="宋体" panose="02010600030101010101" pitchFamily="2" charset="-122"/>
                  <a:sym typeface="+mn-ea"/>
                </a:rPr>
                <a:t>put1</a:t>
              </a:r>
              <a:r>
                <a:rPr lang="en-US" altLang="zh-CN" sz="1600">
                  <a:latin typeface="等线" panose="02010600030101010101" charset="-122"/>
                  <a:ea typeface="等线" panose="02010600030101010101" charset="-122"/>
                  <a:sym typeface="+mn-ea"/>
                </a:rPr>
                <a:t>(</a:t>
              </a:r>
              <a:r>
                <a:rPr lang="en-US" altLang="zh-CN" sz="1600">
                  <a:latin typeface="等线" panose="02010600030101010101" charset="-122"/>
                  <a:ea typeface="宋体" panose="02010600030101010101" pitchFamily="2" charset="-122"/>
                  <a:sym typeface="+mn-ea"/>
                </a:rPr>
                <a:t>t</a:t>
              </a:r>
              <a:r>
                <a:rPr lang="en-US" altLang="zh-CN" sz="1600">
                  <a:latin typeface="等线" panose="02010600030101010101" charset="-122"/>
                  <a:ea typeface="等线" panose="02010600030101010101" charset="-122"/>
                  <a:sym typeface="+mn-ea"/>
                </a:rPr>
                <a:t>)</a:t>
              </a:r>
              <a:r>
                <a:rPr lang="zh-CN" altLang="en-US" sz="1600">
                  <a:latin typeface="等线" panose="02010600030101010101" charset="-122"/>
                  <a:ea typeface="宋体" panose="02010600030101010101" pitchFamily="2" charset="-122"/>
                  <a:sym typeface="+mn-ea"/>
                </a:rPr>
                <a:t>、</a:t>
              </a:r>
              <a:r>
                <a:rPr lang="en-US" altLang="zh-CN" sz="1600">
                  <a:latin typeface="等线" panose="02010600030101010101" charset="-122"/>
                  <a:ea typeface="宋体" panose="02010600030101010101" pitchFamily="2" charset="-122"/>
                  <a:sym typeface="+mn-ea"/>
                </a:rPr>
                <a:t>Input2</a:t>
              </a:r>
              <a:r>
                <a:rPr lang="en-US" altLang="zh-CN" sz="1600">
                  <a:latin typeface="等线" panose="02010600030101010101" charset="-122"/>
                  <a:ea typeface="等线" panose="02010600030101010101" charset="-122"/>
                  <a:sym typeface="+mn-ea"/>
                </a:rPr>
                <a:t>(</a:t>
              </a:r>
              <a:r>
                <a:rPr lang="en-US" altLang="zh-CN" sz="1600">
                  <a:latin typeface="等线" panose="02010600030101010101" charset="-122"/>
                  <a:ea typeface="宋体" panose="02010600030101010101" pitchFamily="2" charset="-122"/>
                  <a:sym typeface="+mn-ea"/>
                </a:rPr>
                <a:t>t</a:t>
              </a:r>
              <a:r>
                <a:rPr lang="en-US" altLang="zh-CN" sz="1600">
                  <a:latin typeface="等线" panose="02010600030101010101" charset="-122"/>
                  <a:ea typeface="等线" panose="02010600030101010101" charset="-122"/>
                  <a:sym typeface="+mn-ea"/>
                </a:rPr>
                <a:t>)</a:t>
              </a:r>
              <a:r>
                <a:rPr lang="zh-CN" altLang="en-US" sz="1600">
                  <a:latin typeface="等线" panose="02010600030101010101" charset="-122"/>
                  <a:ea typeface="宋体" panose="02010600030101010101" pitchFamily="2" charset="-122"/>
                  <a:sym typeface="+mn-ea"/>
                </a:rPr>
                <a:t>、</a:t>
              </a:r>
              <a:r>
                <a:rPr lang="en-US" altLang="zh-CN" sz="1600">
                  <a:latin typeface="等线" panose="02010600030101010101" charset="-122"/>
                  <a:ea typeface="宋体" panose="02010600030101010101" pitchFamily="2" charset="-122"/>
                  <a:sym typeface="+mn-ea"/>
                </a:rPr>
                <a:t>Input</a:t>
              </a:r>
              <a:r>
                <a:rPr lang="en-US" altLang="zh-CN" sz="1600">
                  <a:latin typeface="等线" panose="02010600030101010101" charset="-122"/>
                  <a:ea typeface="等线" panose="02010600030101010101" charset="-122"/>
                  <a:sym typeface="+mn-ea"/>
                </a:rPr>
                <a:t>3(</a:t>
              </a:r>
              <a:r>
                <a:rPr lang="en-US" altLang="zh-CN" sz="1600">
                  <a:latin typeface="等线" panose="02010600030101010101" charset="-122"/>
                  <a:ea typeface="宋体" panose="02010600030101010101" pitchFamily="2" charset="-122"/>
                  <a:sym typeface="+mn-ea"/>
                </a:rPr>
                <a:t>t</a:t>
              </a:r>
              <a:r>
                <a:rPr lang="en-US" altLang="zh-CN" sz="1600">
                  <a:latin typeface="等线" panose="02010600030101010101" charset="-122"/>
                  <a:ea typeface="等线" panose="02010600030101010101" charset="-122"/>
                  <a:sym typeface="+mn-ea"/>
                </a:rPr>
                <a:t>)</a:t>
              </a:r>
              <a:r>
                <a:rPr lang="zh-CN" altLang="en-US" sz="1600">
                  <a:latin typeface="等线" panose="02010600030101010101" charset="-122"/>
                  <a:ea typeface="宋体" panose="02010600030101010101" pitchFamily="2" charset="-122"/>
                  <a:sym typeface="+mn-ea"/>
                </a:rPr>
                <a:t>、</a:t>
              </a:r>
              <a:r>
                <a:rPr lang="en-US" altLang="zh-CN" sz="1600">
                  <a:latin typeface="等线" panose="02010600030101010101" charset="-122"/>
                  <a:ea typeface="等线" panose="02010600030101010101" charset="-122"/>
                  <a:sym typeface="+mn-ea"/>
                </a:rPr>
                <a:t>G1,</a:t>
              </a:r>
              <a:r>
                <a:rPr lang="en-US" altLang="zh-CN" sz="1600">
                  <a:latin typeface="等线" panose="02010600030101010101" charset="-122"/>
                  <a:ea typeface="宋体" panose="02010600030101010101" pitchFamily="2" charset="-122"/>
                  <a:sym typeface="+mn-ea"/>
                </a:rPr>
                <a:t>1(f)</a:t>
              </a:r>
              <a:r>
                <a:rPr lang="zh-CN" altLang="en-US" sz="1600">
                  <a:latin typeface="等线" panose="02010600030101010101" charset="-122"/>
                  <a:ea typeface="宋体" panose="02010600030101010101" pitchFamily="2" charset="-122"/>
                  <a:sym typeface="+mn-ea"/>
                </a:rPr>
                <a:t>、</a:t>
              </a:r>
              <a:r>
                <a:rPr lang="en-US" altLang="zh-CN" sz="1600">
                  <a:latin typeface="等线" panose="02010600030101010101" charset="-122"/>
                  <a:ea typeface="等线" panose="02010600030101010101" charset="-122"/>
                  <a:sym typeface="+mn-ea"/>
                </a:rPr>
                <a:t>Tacho(</a:t>
              </a:r>
              <a:r>
                <a:rPr lang="en-US" altLang="zh-CN" sz="1600">
                  <a:latin typeface="等线" panose="02010600030101010101" charset="-122"/>
                  <a:ea typeface="宋体" panose="02010600030101010101" pitchFamily="2" charset="-122"/>
                  <a:sym typeface="+mn-ea"/>
                </a:rPr>
                <a:t>Input2</a:t>
              </a:r>
              <a:r>
                <a:rPr lang="en-US" altLang="zh-CN" sz="1600">
                  <a:latin typeface="等线" panose="02010600030101010101" charset="-122"/>
                  <a:ea typeface="等线" panose="02010600030101010101" charset="-122"/>
                  <a:sym typeface="+mn-ea"/>
                </a:rPr>
                <a:t>(</a:t>
              </a:r>
              <a:r>
                <a:rPr lang="en-US" altLang="zh-CN" sz="1600">
                  <a:latin typeface="等线" panose="02010600030101010101" charset="-122"/>
                  <a:ea typeface="宋体" panose="02010600030101010101" pitchFamily="2" charset="-122"/>
                  <a:sym typeface="+mn-ea"/>
                </a:rPr>
                <a:t>t</a:t>
              </a:r>
              <a:r>
                <a:rPr lang="en-US" altLang="zh-CN" sz="1600">
                  <a:latin typeface="等线" panose="02010600030101010101" charset="-122"/>
                  <a:ea typeface="等线" panose="02010600030101010101" charset="-122"/>
                  <a:sym typeface="+mn-ea"/>
                </a:rPr>
                <a:t>))</a:t>
              </a:r>
              <a:r>
                <a:rPr lang="zh-CN" altLang="en-US" sz="1600">
                  <a:latin typeface="等线" panose="02010600030101010101" charset="-122"/>
                  <a:ea typeface="宋体" panose="02010600030101010101" pitchFamily="2" charset="-122"/>
                  <a:sym typeface="+mn-ea"/>
                </a:rPr>
                <a:t>、</a:t>
              </a:r>
              <a:r>
                <a:rPr lang="en-US" altLang="zh-CN" sz="1600">
                  <a:latin typeface="等线" panose="02010600030101010101" charset="-122"/>
                  <a:ea typeface="等线" panose="02010600030101010101" charset="-122"/>
                  <a:sym typeface="+mn-ea"/>
                </a:rPr>
                <a:t>G3,3(</a:t>
              </a:r>
              <a:r>
                <a:rPr lang="en-US" altLang="zh-CN" sz="1600">
                  <a:latin typeface="等线" panose="02010600030101010101" charset="-122"/>
                  <a:ea typeface="宋体" panose="02010600030101010101" pitchFamily="2" charset="-122"/>
                  <a:sym typeface="+mn-ea"/>
                </a:rPr>
                <a:t>f</a:t>
              </a:r>
              <a:r>
                <a:rPr lang="en-US" altLang="zh-CN" sz="1600">
                  <a:latin typeface="等线" panose="02010600030101010101" charset="-122"/>
                  <a:ea typeface="等线" panose="02010600030101010101" charset="-122"/>
                  <a:sym typeface="+mn-ea"/>
                </a:rPr>
                <a:t>)</a:t>
              </a:r>
              <a:r>
                <a:rPr lang="en-US" altLang="zh-CN" sz="1600">
                  <a:latin typeface="等线" panose="02010600030101010101" charset="-122"/>
                  <a:ea typeface="宋体" panose="02010600030101010101" pitchFamily="2" charset="-122"/>
                  <a:sym typeface="+mn-ea"/>
                </a:rPr>
                <a:t>”</a:t>
              </a:r>
              <a:r>
                <a:rPr lang="zh-CN" altLang="en-US" sz="1600">
                  <a:latin typeface="等线" panose="02010600030101010101" charset="-122"/>
                  <a:ea typeface="宋体" panose="02010600030101010101" pitchFamily="2" charset="-122"/>
                  <a:sym typeface="+mn-ea"/>
                </a:rPr>
                <a:t>。</a:t>
              </a:r>
            </a:p>
            <a:p>
              <a:pPr marL="285750" indent="-285750" algn="just" defTabSz="266700" fontAlgn="auto">
                <a:lnSpc>
                  <a:spcPct val="150000"/>
                </a:lnSpc>
                <a:spcBef>
                  <a:spcPct val="0"/>
                </a:spcBef>
                <a:spcAft>
                  <a:spcPct val="0"/>
                </a:spcAft>
                <a:buFont typeface="Wingdings" panose="05000000000000000000" charset="0"/>
                <a:buChar char="n"/>
              </a:pPr>
              <a:r>
                <a:rPr lang="zh-CN" altLang="en-US" sz="1600">
                  <a:latin typeface="等线" panose="02010600030101010101" charset="-122"/>
                  <a:ea typeface="宋体" panose="02010600030101010101" pitchFamily="2" charset="-122"/>
                  <a:sym typeface="+mn-ea"/>
                </a:rPr>
                <a:t>点击工具栏上的</a:t>
              </a:r>
              <a:r>
                <a:rPr lang="en-US" altLang="zh-CN" sz="1600">
                  <a:latin typeface="等线" panose="02010600030101010101" charset="-122"/>
                  <a:ea typeface="宋体" panose="02010600030101010101" pitchFamily="2" charset="-122"/>
                  <a:sym typeface="+mn-ea"/>
                </a:rPr>
                <a:t>         </a:t>
              </a:r>
              <a:r>
                <a:rPr lang="zh-CN" altLang="en-US" sz="1600">
                  <a:latin typeface="等线" panose="02010600030101010101" charset="-122"/>
                  <a:ea typeface="宋体" panose="02010600030101010101" pitchFamily="2" charset="-122"/>
                  <a:sym typeface="+mn-ea"/>
                </a:rPr>
                <a:t>，进行分析参数设置。采样参数中，可以根据需要选择一帧查看信号的长度即设置“采样点数”参数，最长为</a:t>
              </a:r>
              <a:r>
                <a:rPr lang="en-US" altLang="zh-CN" sz="1600">
                  <a:latin typeface="等线" panose="02010600030101010101" charset="-122"/>
                  <a:ea typeface="等线" panose="02010600030101010101" charset="-122"/>
                  <a:sym typeface="+mn-ea"/>
                </a:rPr>
                <a:t>131072</a:t>
              </a:r>
              <a:r>
                <a:rPr lang="zh-CN" altLang="en-US" sz="1600">
                  <a:latin typeface="等线" panose="02010600030101010101" charset="-122"/>
                  <a:ea typeface="宋体" panose="02010600030101010101" pitchFamily="2" charset="-122"/>
                  <a:sym typeface="+mn-ea"/>
                </a:rPr>
                <a:t>点。加窗类型设置为“</a:t>
              </a:r>
              <a:r>
                <a:rPr lang="en-US" altLang="zh-CN" sz="1600">
                  <a:latin typeface="等线" panose="02010600030101010101" charset="-122"/>
                  <a:ea typeface="等线" panose="02010600030101010101" charset="-122"/>
                  <a:sym typeface="+mn-ea"/>
                </a:rPr>
                <a:t>Hanning</a:t>
              </a:r>
              <a:r>
                <a:rPr lang="en-US" altLang="zh-CN" sz="1600">
                  <a:latin typeface="等线" panose="02010600030101010101" charset="-122"/>
                  <a:ea typeface="宋体" panose="02010600030101010101" pitchFamily="2" charset="-122"/>
                  <a:sym typeface="+mn-ea"/>
                </a:rPr>
                <a:t>”</a:t>
              </a:r>
              <a:r>
                <a:rPr lang="zh-CN" altLang="en-US" sz="1600">
                  <a:latin typeface="等线" panose="02010600030101010101" charset="-122"/>
                  <a:ea typeface="宋体" panose="02010600030101010101" pitchFamily="2" charset="-122"/>
                  <a:sym typeface="+mn-ea"/>
                </a:rPr>
                <a:t>，“触发参数”的“运行模式”设置为“手动运行”。</a:t>
              </a:r>
            </a:p>
            <a:p>
              <a:pPr marL="285750" indent="-285750" algn="just" defTabSz="266700" fontAlgn="auto">
                <a:lnSpc>
                  <a:spcPct val="150000"/>
                </a:lnSpc>
                <a:spcBef>
                  <a:spcPct val="0"/>
                </a:spcBef>
                <a:spcAft>
                  <a:spcPct val="0"/>
                </a:spcAft>
                <a:buFont typeface="Wingdings" panose="05000000000000000000" charset="0"/>
                <a:buChar char="n"/>
              </a:pPr>
              <a:r>
                <a:rPr lang="zh-CN" altLang="en-US" sz="1600">
                  <a:latin typeface="等线" panose="02010600030101010101" charset="-122"/>
                  <a:ea typeface="宋体" panose="02010600030101010101" pitchFamily="2" charset="-122"/>
                </a:rPr>
                <a:t>使用频域峰值保持平均，“自由运行”模式，查看自功率谱函数的</a:t>
              </a:r>
              <a:r>
                <a:rPr lang="zh-CN" altLang="en-US" sz="1600" b="1">
                  <a:solidFill>
                    <a:srgbClr val="FF0000"/>
                  </a:solidFill>
                  <a:latin typeface="等线" panose="02010600030101010101" charset="-122"/>
                  <a:ea typeface="宋体" panose="02010600030101010101" pitchFamily="2" charset="-122"/>
                </a:rPr>
                <a:t>峰值保持</a:t>
              </a:r>
              <a:r>
                <a:rPr lang="zh-CN" altLang="en-US" sz="1600">
                  <a:latin typeface="等线" panose="02010600030101010101" charset="-122"/>
                  <a:ea typeface="宋体" panose="02010600030101010101" pitchFamily="2" charset="-122"/>
                </a:rPr>
                <a:t>曲线，可以看到过程中幅值随频率的变化情况，幅值最大值出现的频率位置，从频率也能计算当时的转速信息与光电式转速传感器测量到的转速值做比较。</a:t>
              </a:r>
            </a:p>
          </p:txBody>
        </p:sp>
        <p:pic>
          <p:nvPicPr>
            <p:cNvPr id="4" name="图片 3"/>
            <p:cNvPicPr/>
            <p:nvPr/>
          </p:nvPicPr>
          <p:blipFill>
            <a:blip r:embed="rId3"/>
            <a:stretch>
              <a:fillRect/>
            </a:stretch>
          </p:blipFill>
          <p:spPr>
            <a:xfrm>
              <a:off x="13694" y="1874"/>
              <a:ext cx="635" cy="554"/>
            </a:xfrm>
            <a:prstGeom prst="rect">
              <a:avLst/>
            </a:prstGeom>
          </p:spPr>
        </p:pic>
        <p:pic>
          <p:nvPicPr>
            <p:cNvPr id="7" name="图片 6"/>
            <p:cNvPicPr/>
            <p:nvPr/>
          </p:nvPicPr>
          <p:blipFill>
            <a:blip r:embed="rId4"/>
            <a:stretch>
              <a:fillRect/>
            </a:stretch>
          </p:blipFill>
          <p:spPr>
            <a:xfrm>
              <a:off x="13714" y="4105"/>
              <a:ext cx="834" cy="734"/>
            </a:xfrm>
            <a:prstGeom prst="rect">
              <a:avLst/>
            </a:prstGeom>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57651" y="106334"/>
            <a:ext cx="2476698" cy="645160"/>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实</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altLang="en-US" sz="3600" b="1" dirty="0" smtClean="0">
                <a:solidFill>
                  <a:srgbClr val="7030A0"/>
                </a:solidFill>
                <a:latin typeface="微软雅黑" panose="020B0503020204020204" pitchFamily="34" charset="-122"/>
                <a:ea typeface="微软雅黑" panose="020B0503020204020204" pitchFamily="34" charset="-122"/>
              </a:rPr>
              <a:t>验</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altLang="en-US" sz="3600" b="1" dirty="0" smtClean="0">
                <a:solidFill>
                  <a:srgbClr val="7030A0"/>
                </a:solidFill>
                <a:latin typeface="微软雅黑" panose="020B0503020204020204" pitchFamily="34" charset="-122"/>
                <a:ea typeface="微软雅黑" panose="020B0503020204020204" pitchFamily="34" charset="-122"/>
              </a:rPr>
              <a:t>内</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altLang="en-US" sz="3600" b="1" dirty="0" smtClean="0">
                <a:solidFill>
                  <a:srgbClr val="7030A0"/>
                </a:solidFill>
                <a:latin typeface="微软雅黑" panose="020B0503020204020204" pitchFamily="34" charset="-122"/>
                <a:ea typeface="微软雅黑" panose="020B0503020204020204" pitchFamily="34" charset="-122"/>
              </a:rPr>
              <a:t>容</a:t>
            </a:r>
          </a:p>
        </p:txBody>
      </p:sp>
      <p:sp>
        <p:nvSpPr>
          <p:cNvPr id="2" name="文本框 1"/>
          <p:cNvSpPr txBox="1"/>
          <p:nvPr/>
        </p:nvSpPr>
        <p:spPr>
          <a:xfrm>
            <a:off x="5750560" y="1123950"/>
            <a:ext cx="6116320" cy="5458460"/>
          </a:xfrm>
          <a:prstGeom prst="rect">
            <a:avLst/>
          </a:prstGeom>
          <a:noFill/>
        </p:spPr>
        <p:txBody>
          <a:bodyPr wrap="square" rtlCol="0" anchor="t">
            <a:noAutofit/>
          </a:bodyPr>
          <a:lstStyle/>
          <a:p>
            <a:pPr algn="l"/>
            <a:r>
              <a:rPr lang="en-US" altLang="zh-CN" sz="2400" b="1" dirty="0" smtClean="0">
                <a:latin typeface="微软雅黑" panose="020B0503020204020204" pitchFamily="34" charset="-122"/>
                <a:ea typeface="微软雅黑" panose="020B0503020204020204" pitchFamily="34" charset="-122"/>
                <a:sym typeface="+mn-ea"/>
              </a:rPr>
              <a:t>1</a:t>
            </a:r>
            <a:r>
              <a:rPr lang="zh-CN" altLang="en-US" sz="2400" b="1" dirty="0" smtClean="0">
                <a:latin typeface="微软雅黑" panose="020B0503020204020204" pitchFamily="34" charset="-122"/>
                <a:ea typeface="微软雅黑" panose="020B0503020204020204" pitchFamily="34" charset="-122"/>
                <a:sym typeface="+mn-ea"/>
              </a:rPr>
              <a:t>、电机转子转速测试</a:t>
            </a:r>
          </a:p>
          <a:p>
            <a:pPr marL="285750" indent="-285750" algn="l">
              <a:buFont typeface="Wingdings" panose="05000000000000000000" charset="0"/>
              <a:buChar char="l"/>
            </a:pPr>
            <a:r>
              <a:rPr lang="zh-CN" altLang="en-US" dirty="0" smtClean="0">
                <a:latin typeface="微软雅黑" panose="020B0503020204020204" pitchFamily="34" charset="-122"/>
                <a:ea typeface="微软雅黑" panose="020B0503020204020204" pitchFamily="34" charset="-122"/>
              </a:rPr>
              <a:t>用光电传感器测量转速时的参数设置</a:t>
            </a:r>
          </a:p>
          <a:p>
            <a:pPr marL="285750" indent="-285750" algn="l">
              <a:buFont typeface="Wingdings" panose="05000000000000000000" charset="0"/>
              <a:buChar char="l"/>
            </a:pPr>
            <a:r>
              <a:rPr lang="zh-CN" altLang="en-US" dirty="0" smtClean="0">
                <a:latin typeface="微软雅黑" panose="020B0503020204020204" pitchFamily="34" charset="-122"/>
                <a:ea typeface="微软雅黑" panose="020B0503020204020204" pitchFamily="34" charset="-122"/>
              </a:rPr>
              <a:t>反光条纹数量的影响：显示转速与分析得到的转速</a:t>
            </a:r>
          </a:p>
          <a:p>
            <a:pPr algn="l"/>
            <a:r>
              <a:rPr lang="en-US" altLang="zh-CN" sz="2400" b="1" dirty="0" smtClean="0">
                <a:latin typeface="微软雅黑" panose="020B0503020204020204" pitchFamily="34" charset="-122"/>
                <a:ea typeface="微软雅黑" panose="020B0503020204020204" pitchFamily="34" charset="-122"/>
                <a:sym typeface="+mn-ea"/>
              </a:rPr>
              <a:t>2</a:t>
            </a:r>
            <a:r>
              <a:rPr lang="zh-CN" altLang="en-US" sz="2400" b="1" dirty="0" smtClean="0">
                <a:latin typeface="微软雅黑" panose="020B0503020204020204" pitchFamily="34" charset="-122"/>
                <a:ea typeface="微软雅黑" panose="020B0503020204020204" pitchFamily="34" charset="-122"/>
                <a:sym typeface="+mn-ea"/>
              </a:rPr>
              <a:t>、悬臂梁共振现象分析实验</a:t>
            </a:r>
          </a:p>
          <a:p>
            <a:pPr marL="285750" indent="-285750" algn="l">
              <a:buFont typeface="Wingdings" panose="05000000000000000000" charset="0"/>
              <a:buChar char="l"/>
            </a:pPr>
            <a:r>
              <a:rPr lang="zh-CN" altLang="en-US" b="1" dirty="0" smtClean="0">
                <a:latin typeface="微软雅黑" panose="020B0503020204020204" pitchFamily="34" charset="-122"/>
                <a:ea typeface="微软雅黑" panose="020B0503020204020204" pitchFamily="34" charset="-122"/>
                <a:sym typeface="+mn-ea"/>
              </a:rPr>
              <a:t>数据采集软件：</a:t>
            </a:r>
            <a:r>
              <a:rPr lang="zh-CN" altLang="en-US" dirty="0" smtClean="0">
                <a:latin typeface="微软雅黑" panose="020B0503020204020204" pitchFamily="34" charset="-122"/>
                <a:ea typeface="微软雅黑" panose="020B0503020204020204" pitchFamily="34" charset="-122"/>
                <a:sym typeface="+mn-ea"/>
              </a:rPr>
              <a:t>使电机转速从0 RPM开始，从小到大调节电机的转速。使用位移传感器检测电机的转速从0增加到2500 RPM过程中的连续波形。从采集到的波形可以观察到试验台在达到某一转速后，振动急速加剧又急速衰减。即电机达到此转速时，电机转子产生共振现象。</a:t>
            </a:r>
          </a:p>
          <a:p>
            <a:pPr marL="285750" indent="-285750" algn="l">
              <a:buFont typeface="Wingdings" panose="05000000000000000000" charset="0"/>
              <a:buChar char="l"/>
            </a:pPr>
            <a:r>
              <a:rPr lang="zh-CN" altLang="en-US" b="1" dirty="0" smtClean="0">
                <a:latin typeface="微软雅黑" panose="020B0503020204020204" pitchFamily="34" charset="-122"/>
                <a:ea typeface="微软雅黑" panose="020B0503020204020204" pitchFamily="34" charset="-122"/>
                <a:sym typeface="+mn-ea"/>
              </a:rPr>
              <a:t>离线分析软件：</a:t>
            </a:r>
            <a:r>
              <a:rPr lang="zh-CN" altLang="en-US" dirty="0" smtClean="0">
                <a:latin typeface="微软雅黑" panose="020B0503020204020204" pitchFamily="34" charset="-122"/>
                <a:ea typeface="微软雅黑" panose="020B0503020204020204" pitchFamily="34" charset="-122"/>
                <a:sym typeface="+mn-ea"/>
              </a:rPr>
              <a:t>使用频域峰值保持平均，“自由运行”模式，查看自功率谱函数的峰值保持曲线，可以看到过程中幅值随频率的变化情况，幅值最大值出现的频率位置，从频率也能计算当时的转速信息与光电式转速传感器测量到的转速值做比较。</a:t>
            </a:r>
          </a:p>
          <a:p>
            <a:pPr marL="285750" indent="-285750" algn="l">
              <a:buFont typeface="Wingdings" panose="05000000000000000000" charset="0"/>
              <a:buChar char="l"/>
            </a:pPr>
            <a:r>
              <a:rPr lang="zh-CN" altLang="en-US" b="1" dirty="0" smtClean="0">
                <a:latin typeface="微软雅黑" panose="020B0503020204020204" pitchFamily="34" charset="-122"/>
                <a:ea typeface="微软雅黑" panose="020B0503020204020204" pitchFamily="34" charset="-122"/>
                <a:sym typeface="+mn-ea"/>
              </a:rPr>
              <a:t>数据采集软件：</a:t>
            </a:r>
            <a:r>
              <a:rPr lang="zh-CN" altLang="zh-CN" b="1"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调整</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sym typeface="+mn-ea"/>
              </a:rPr>
              <a:t>电机转速</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到共振频率位置，查看悬臂梁的共振现象</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。测试</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记录悬臂梁</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sym typeface="+mn-ea"/>
              </a:rPr>
              <a:t>共振时的电机转速、位移幅值。</a:t>
            </a: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l">
              <a:buFont typeface="Wingdings" panose="05000000000000000000" charset="0"/>
              <a:buChar char="l"/>
            </a:pPr>
            <a:r>
              <a:rPr lang="zh-CN" altLang="en-US" b="1" dirty="0" smtClean="0">
                <a:latin typeface="微软雅黑" panose="020B0503020204020204" pitchFamily="34" charset="-122"/>
                <a:ea typeface="微软雅黑" panose="020B0503020204020204" pitchFamily="34" charset="-122"/>
                <a:sym typeface="+mn-ea"/>
              </a:rPr>
              <a:t>数据采集软件：改变几组</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sym typeface="+mn-ea"/>
              </a:rPr>
              <a:t>电机转速，</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测试分析</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sym typeface="+mn-ea"/>
              </a:rPr>
              <a:t>位移传感器</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sym typeface="+mn-ea"/>
              </a:rPr>
              <a:t>加速度传感器</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各自信号频谱的关系。</a:t>
            </a:r>
            <a:endPar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11" name="组合 10"/>
          <p:cNvGrpSpPr/>
          <p:nvPr/>
        </p:nvGrpSpPr>
        <p:grpSpPr>
          <a:xfrm>
            <a:off x="649605" y="2158365"/>
            <a:ext cx="4901565" cy="2754630"/>
            <a:chOff x="1023" y="3399"/>
            <a:chExt cx="7719" cy="4338"/>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 y="3399"/>
              <a:ext cx="7719" cy="4338"/>
            </a:xfrm>
            <a:prstGeom prst="rect">
              <a:avLst/>
            </a:prstGeom>
          </p:spPr>
        </p:pic>
        <p:sp>
          <p:nvSpPr>
            <p:cNvPr id="7" name="文本框 6"/>
            <p:cNvSpPr txBox="1"/>
            <p:nvPr/>
          </p:nvSpPr>
          <p:spPr>
            <a:xfrm>
              <a:off x="1171" y="3567"/>
              <a:ext cx="2272" cy="531"/>
            </a:xfrm>
            <a:prstGeom prst="rect">
              <a:avLst/>
            </a:prstGeom>
            <a:solidFill>
              <a:schemeClr val="accent2"/>
            </a:solidFill>
          </p:spPr>
          <p:style>
            <a:lnRef idx="0">
              <a:srgbClr val="FFFFFF"/>
            </a:lnRef>
            <a:fillRef idx="1">
              <a:schemeClr val="accent1"/>
            </a:fillRef>
            <a:effectRef idx="0">
              <a:srgbClr val="FFFFFF"/>
            </a:effectRef>
            <a:fontRef idx="minor">
              <a:schemeClr val="lt1"/>
            </a:fontRef>
          </p:style>
          <p:txBody>
            <a:bodyPr wrap="square">
              <a:spAutoFit/>
            </a:bodyPr>
            <a:lstStyle/>
            <a:p>
              <a:pPr marL="0" indent="0" algn="ctr" defTabSz="266700">
                <a:spcBef>
                  <a:spcPct val="0"/>
                </a:spcBef>
                <a:spcAft>
                  <a:spcPct val="0"/>
                </a:spcAft>
              </a:pPr>
              <a:r>
                <a:rPr lang="zh-CN" altLang="en-US" sz="1600">
                  <a:latin typeface="等线" panose="02010600030101010101" charset="-122"/>
                  <a:ea typeface="等线" panose="02010600030101010101" charset="-122"/>
                </a:rPr>
                <a:t>加速度传感器</a:t>
              </a:r>
            </a:p>
          </p:txBody>
        </p:sp>
        <p:cxnSp>
          <p:nvCxnSpPr>
            <p:cNvPr id="15" name="直接箭头连接符 14"/>
            <p:cNvCxnSpPr/>
            <p:nvPr/>
          </p:nvCxnSpPr>
          <p:spPr>
            <a:xfrm flipH="1">
              <a:off x="2204" y="4080"/>
              <a:ext cx="17" cy="97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204" y="7151"/>
              <a:ext cx="2934" cy="531"/>
            </a:xfrm>
            <a:prstGeom prst="rect">
              <a:avLst/>
            </a:prstGeom>
            <a:solidFill>
              <a:schemeClr val="accent2"/>
            </a:solidFill>
          </p:spPr>
          <p:style>
            <a:lnRef idx="0">
              <a:srgbClr val="FFFFFF"/>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spAutoFit/>
            </a:bodyPr>
            <a:lstStyle/>
            <a:p>
              <a:pPr lvl="0" algn="ctr" defTabSz="266700">
                <a:buClrTx/>
                <a:buSzTx/>
                <a:buFontTx/>
              </a:pPr>
              <a:r>
                <a:rPr lang="zh-CN" altLang="en-US" sz="1600">
                  <a:latin typeface="等线" panose="02010600030101010101" charset="-122"/>
                  <a:ea typeface="等线" panose="02010600030101010101" charset="-122"/>
                  <a:sym typeface="+mn-ea"/>
                </a:rPr>
                <a:t>光电式转速传感器</a:t>
              </a:r>
            </a:p>
          </p:txBody>
        </p:sp>
        <p:sp>
          <p:nvSpPr>
            <p:cNvPr id="5" name="文本框 4"/>
            <p:cNvSpPr txBox="1"/>
            <p:nvPr/>
          </p:nvSpPr>
          <p:spPr>
            <a:xfrm>
              <a:off x="5626" y="7206"/>
              <a:ext cx="2934" cy="531"/>
            </a:xfrm>
            <a:prstGeom prst="rect">
              <a:avLst/>
            </a:prstGeom>
            <a:solidFill>
              <a:schemeClr val="accent2"/>
            </a:solidFill>
          </p:spPr>
          <p:style>
            <a:lnRef idx="0">
              <a:srgbClr val="FFFFFF"/>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spAutoFit/>
            </a:bodyPr>
            <a:lstStyle/>
            <a:p>
              <a:pPr lvl="0" algn="ctr" defTabSz="266700">
                <a:buClrTx/>
                <a:buSzTx/>
                <a:buFontTx/>
              </a:pPr>
              <a:r>
                <a:rPr lang="zh-CN" altLang="en-US" sz="1600">
                  <a:latin typeface="等线" panose="02010600030101010101" charset="-122"/>
                  <a:ea typeface="等线" panose="02010600030101010101" charset="-122"/>
                  <a:sym typeface="+mn-ea"/>
                </a:rPr>
                <a:t>电涡流位移传感器</a:t>
              </a:r>
            </a:p>
          </p:txBody>
        </p:sp>
        <p:cxnSp>
          <p:nvCxnSpPr>
            <p:cNvPr id="9" name="直接箭头连接符 8"/>
            <p:cNvCxnSpPr/>
            <p:nvPr/>
          </p:nvCxnSpPr>
          <p:spPr>
            <a:xfrm flipH="1" flipV="1">
              <a:off x="3645" y="6310"/>
              <a:ext cx="447" cy="89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6759" y="6459"/>
              <a:ext cx="729" cy="7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57651" y="106334"/>
            <a:ext cx="2476698" cy="645160"/>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实</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altLang="en-US" sz="3600" b="1" dirty="0" smtClean="0">
                <a:solidFill>
                  <a:srgbClr val="7030A0"/>
                </a:solidFill>
                <a:latin typeface="微软雅黑" panose="020B0503020204020204" pitchFamily="34" charset="-122"/>
                <a:ea typeface="微软雅黑" panose="020B0503020204020204" pitchFamily="34" charset="-122"/>
              </a:rPr>
              <a:t>验</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altLang="en-US" sz="3600" b="1" dirty="0" smtClean="0">
                <a:solidFill>
                  <a:srgbClr val="7030A0"/>
                </a:solidFill>
                <a:latin typeface="微软雅黑" panose="020B0503020204020204" pitchFamily="34" charset="-122"/>
                <a:ea typeface="微软雅黑" panose="020B0503020204020204" pitchFamily="34" charset="-122"/>
              </a:rPr>
              <a:t>内</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altLang="en-US" sz="3600" b="1" dirty="0" smtClean="0">
                <a:solidFill>
                  <a:srgbClr val="7030A0"/>
                </a:solidFill>
                <a:latin typeface="微软雅黑" panose="020B0503020204020204" pitchFamily="34" charset="-122"/>
                <a:ea typeface="微软雅黑" panose="020B0503020204020204" pitchFamily="34" charset="-122"/>
              </a:rPr>
              <a:t>容</a:t>
            </a:r>
          </a:p>
        </p:txBody>
      </p:sp>
      <p:sp>
        <p:nvSpPr>
          <p:cNvPr id="2" name="文本框 1"/>
          <p:cNvSpPr txBox="1"/>
          <p:nvPr/>
        </p:nvSpPr>
        <p:spPr>
          <a:xfrm>
            <a:off x="6294120" y="1188085"/>
            <a:ext cx="5541010" cy="2715260"/>
          </a:xfrm>
          <a:prstGeom prst="rect">
            <a:avLst/>
          </a:prstGeom>
          <a:noFill/>
        </p:spPr>
        <p:txBody>
          <a:bodyPr wrap="square" rtlCol="0" anchor="t">
            <a:noAutofit/>
          </a:bodyPr>
          <a:lstStyle/>
          <a:p>
            <a:pPr algn="l"/>
            <a:r>
              <a:rPr lang="en-US" altLang="zh-CN" sz="2400" b="1" dirty="0" smtClean="0">
                <a:latin typeface="微软雅黑" panose="020B0503020204020204" pitchFamily="34" charset="-122"/>
                <a:ea typeface="微软雅黑" panose="020B0503020204020204" pitchFamily="34" charset="-122"/>
                <a:sym typeface="+mn-ea"/>
              </a:rPr>
              <a:t>3</a:t>
            </a:r>
            <a:r>
              <a:rPr lang="zh-CN" altLang="en-US" sz="2400" b="1" dirty="0" smtClean="0">
                <a:latin typeface="微软雅黑" panose="020B0503020204020204" pitchFamily="34" charset="-122"/>
                <a:ea typeface="微软雅黑" panose="020B0503020204020204" pitchFamily="34" charset="-122"/>
                <a:sym typeface="+mn-ea"/>
              </a:rPr>
              <a:t>、</a:t>
            </a:r>
            <a:r>
              <a:rPr lang="zh-CN" altLang="zh-CN" sz="2400" b="1" kern="2200" dirty="0">
                <a:latin typeface="微软雅黑" panose="020B0503020204020204" pitchFamily="34" charset="-122"/>
                <a:ea typeface="微软雅黑" panose="020B0503020204020204" pitchFamily="34" charset="-122"/>
                <a:sym typeface="+mn-ea"/>
              </a:rPr>
              <a:t>材质对悬臂梁固有频率的影响</a:t>
            </a:r>
          </a:p>
          <a:p>
            <a:pPr marL="342900" indent="-342900" algn="l">
              <a:buFont typeface="Wingdings" panose="05000000000000000000" charset="0"/>
              <a:buChar char="n"/>
            </a:pPr>
            <a:r>
              <a:rPr lang="en-US" altLang="zh-CN" sz="2400" dirty="0">
                <a:latin typeface="等线" panose="02010600030101010101" charset="-122"/>
                <a:ea typeface="等线" panose="02010600030101010101" charset="-122"/>
                <a:sym typeface="+mn-ea"/>
              </a:rPr>
              <a:t>410</a:t>
            </a:r>
            <a:r>
              <a:rPr lang="zh-CN" altLang="en-US" sz="2400" dirty="0">
                <a:latin typeface="等线" panose="02010600030101010101" charset="-122"/>
                <a:ea typeface="宋体" panose="02010600030101010101" pitchFamily="2" charset="-122"/>
                <a:sym typeface="+mn-ea"/>
              </a:rPr>
              <a:t>不锈钢悬臂梁</a:t>
            </a:r>
            <a:endParaRPr lang="zh-CN" altLang="zh-CN" sz="2400" b="1" kern="2200" dirty="0" smtClean="0">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n"/>
            </a:pPr>
            <a:r>
              <a:rPr lang="en-US" altLang="zh-CN" sz="2400" dirty="0" err="1">
                <a:latin typeface="等线" panose="02010600030101010101" charset="-122"/>
                <a:ea typeface="等线" panose="02010600030101010101" charset="-122"/>
                <a:sym typeface="+mn-ea"/>
              </a:rPr>
              <a:t>黄铜悬臂梁</a:t>
            </a:r>
            <a:endParaRPr lang="zh-CN" altLang="zh-CN" sz="2400" b="1" kern="2200" dirty="0" smtClean="0">
              <a:latin typeface="微软雅黑" panose="020B0503020204020204" pitchFamily="34" charset="-122"/>
              <a:ea typeface="微软雅黑" panose="020B0503020204020204" pitchFamily="34" charset="-122"/>
              <a:sym typeface="+mn-ea"/>
            </a:endParaRPr>
          </a:p>
          <a:p>
            <a:pPr algn="l"/>
            <a:endParaRPr lang="zh-CN" altLang="zh-CN" sz="2400" b="1" kern="2200" dirty="0" smtClean="0">
              <a:latin typeface="微软雅黑" panose="020B0503020204020204" pitchFamily="34" charset="-122"/>
              <a:ea typeface="微软雅黑" panose="020B0503020204020204" pitchFamily="34" charset="-122"/>
              <a:sym typeface="+mn-ea"/>
            </a:endParaRPr>
          </a:p>
          <a:p>
            <a:pPr algn="l"/>
            <a:endParaRPr lang="zh-CN" altLang="zh-CN" sz="2400" b="1" kern="2200" dirty="0" smtClean="0">
              <a:latin typeface="微软雅黑" panose="020B0503020204020204" pitchFamily="34" charset="-122"/>
              <a:ea typeface="微软雅黑" panose="020B0503020204020204" pitchFamily="34" charset="-122"/>
              <a:sym typeface="+mn-ea"/>
            </a:endParaRPr>
          </a:p>
          <a:p>
            <a:pPr algn="l"/>
            <a:r>
              <a:rPr lang="en-US" altLang="zh-CN" sz="2400" b="1" kern="2200" dirty="0">
                <a:latin typeface="微软雅黑" panose="020B0503020204020204" pitchFamily="34" charset="-122"/>
                <a:ea typeface="微软雅黑" panose="020B0503020204020204" pitchFamily="34" charset="-122"/>
                <a:sym typeface="+mn-ea"/>
              </a:rPr>
              <a:t>4</a:t>
            </a:r>
            <a:r>
              <a:rPr lang="zh-CN" altLang="en-US" sz="2400" b="1" kern="2200" dirty="0">
                <a:latin typeface="微软雅黑" panose="020B0503020204020204" pitchFamily="34" charset="-122"/>
                <a:ea typeface="微软雅黑" panose="020B0503020204020204" pitchFamily="34" charset="-122"/>
                <a:sym typeface="+mn-ea"/>
              </a:rPr>
              <a:t>、附加质量</a:t>
            </a:r>
            <a:r>
              <a:rPr lang="zh-CN" altLang="zh-CN" sz="2400" b="1" kern="2200" dirty="0">
                <a:latin typeface="微软雅黑" panose="020B0503020204020204" pitchFamily="34" charset="-122"/>
                <a:ea typeface="微软雅黑" panose="020B0503020204020204" pitchFamily="34" charset="-122"/>
                <a:sym typeface="+mn-ea"/>
              </a:rPr>
              <a:t>对悬臂梁固有频率的影响</a:t>
            </a:r>
            <a:endPar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285750" indent="-285750" algn="l">
              <a:buFont typeface="Wingdings" panose="05000000000000000000" charset="0"/>
              <a:buChar char="l"/>
            </a:pPr>
            <a:endPar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11" name="组合 10"/>
          <p:cNvGrpSpPr/>
          <p:nvPr/>
        </p:nvGrpSpPr>
        <p:grpSpPr>
          <a:xfrm>
            <a:off x="6448425" y="3674745"/>
            <a:ext cx="4901565" cy="2754630"/>
            <a:chOff x="1266" y="3399"/>
            <a:chExt cx="7719" cy="4338"/>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6" y="3399"/>
              <a:ext cx="7719" cy="4338"/>
            </a:xfrm>
            <a:prstGeom prst="rect">
              <a:avLst/>
            </a:prstGeom>
          </p:spPr>
        </p:pic>
        <p:sp>
          <p:nvSpPr>
            <p:cNvPr id="10" name="文本框 9"/>
            <p:cNvSpPr txBox="1"/>
            <p:nvPr/>
          </p:nvSpPr>
          <p:spPr>
            <a:xfrm>
              <a:off x="5957" y="3567"/>
              <a:ext cx="2272" cy="531"/>
            </a:xfrm>
            <a:prstGeom prst="rect">
              <a:avLst/>
            </a:prstGeom>
            <a:solidFill>
              <a:schemeClr val="accent2"/>
            </a:solidFill>
          </p:spPr>
          <p:style>
            <a:lnRef idx="0">
              <a:srgbClr val="FFFFFF"/>
            </a:lnRef>
            <a:fillRef idx="1">
              <a:schemeClr val="accent1"/>
            </a:fillRef>
            <a:effectRef idx="0">
              <a:srgbClr val="FFFFFF"/>
            </a:effectRef>
            <a:fontRef idx="minor">
              <a:schemeClr val="lt1"/>
            </a:fontRef>
          </p:style>
          <p:txBody>
            <a:bodyPr wrap="square">
              <a:spAutoFit/>
            </a:bodyPr>
            <a:lstStyle/>
            <a:p>
              <a:pPr marL="0" indent="0" algn="ctr" defTabSz="266700">
                <a:spcBef>
                  <a:spcPct val="0"/>
                </a:spcBef>
                <a:spcAft>
                  <a:spcPct val="0"/>
                </a:spcAft>
              </a:pPr>
              <a:r>
                <a:rPr lang="zh-CN" altLang="en-US" sz="1600">
                  <a:latin typeface="等线" panose="02010600030101010101" charset="-122"/>
                  <a:ea typeface="等线" panose="02010600030101010101" charset="-122"/>
                </a:rPr>
                <a:t>加速度传感器</a:t>
              </a:r>
            </a:p>
          </p:txBody>
        </p:sp>
        <p:cxnSp>
          <p:nvCxnSpPr>
            <p:cNvPr id="12" name="直接箭头连接符 11"/>
            <p:cNvCxnSpPr/>
            <p:nvPr/>
          </p:nvCxnSpPr>
          <p:spPr>
            <a:xfrm flipH="1">
              <a:off x="7836" y="4080"/>
              <a:ext cx="67" cy="12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204" y="7151"/>
              <a:ext cx="2934" cy="531"/>
            </a:xfrm>
            <a:prstGeom prst="rect">
              <a:avLst/>
            </a:prstGeom>
            <a:solidFill>
              <a:schemeClr val="accent2"/>
            </a:solidFill>
          </p:spPr>
          <p:style>
            <a:lnRef idx="0">
              <a:srgbClr val="FFFFFF"/>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spAutoFit/>
            </a:bodyPr>
            <a:lstStyle/>
            <a:p>
              <a:pPr lvl="0" algn="ctr" defTabSz="266700">
                <a:buClrTx/>
                <a:buSzTx/>
                <a:buFontTx/>
              </a:pPr>
              <a:r>
                <a:rPr lang="zh-CN" altLang="en-US" sz="1600">
                  <a:latin typeface="等线" panose="02010600030101010101" charset="-122"/>
                  <a:ea typeface="等线" panose="02010600030101010101" charset="-122"/>
                  <a:sym typeface="+mn-ea"/>
                </a:rPr>
                <a:t>光电式转速传感器</a:t>
              </a:r>
            </a:p>
          </p:txBody>
        </p:sp>
        <p:sp>
          <p:nvSpPr>
            <p:cNvPr id="14" name="文本框 13"/>
            <p:cNvSpPr txBox="1"/>
            <p:nvPr/>
          </p:nvSpPr>
          <p:spPr>
            <a:xfrm>
              <a:off x="5626" y="7206"/>
              <a:ext cx="2934" cy="531"/>
            </a:xfrm>
            <a:prstGeom prst="rect">
              <a:avLst/>
            </a:prstGeom>
            <a:solidFill>
              <a:schemeClr val="accent2"/>
            </a:solidFill>
          </p:spPr>
          <p:style>
            <a:lnRef idx="0">
              <a:srgbClr val="FFFFFF"/>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spAutoFit/>
            </a:bodyPr>
            <a:lstStyle/>
            <a:p>
              <a:pPr lvl="0" algn="ctr" defTabSz="266700">
                <a:buClrTx/>
                <a:buSzTx/>
                <a:buFontTx/>
              </a:pPr>
              <a:r>
                <a:rPr lang="zh-CN" altLang="en-US" sz="1600">
                  <a:latin typeface="等线" panose="02010600030101010101" charset="-122"/>
                  <a:ea typeface="等线" panose="02010600030101010101" charset="-122"/>
                  <a:sym typeface="+mn-ea"/>
                </a:rPr>
                <a:t>电涡流位移传感器</a:t>
              </a:r>
            </a:p>
          </p:txBody>
        </p:sp>
        <p:cxnSp>
          <p:nvCxnSpPr>
            <p:cNvPr id="16" name="直接箭头连接符 15"/>
            <p:cNvCxnSpPr/>
            <p:nvPr/>
          </p:nvCxnSpPr>
          <p:spPr>
            <a:xfrm flipH="1" flipV="1">
              <a:off x="3645" y="6310"/>
              <a:ext cx="447" cy="89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6759" y="6592"/>
              <a:ext cx="829" cy="62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649605" y="2158365"/>
            <a:ext cx="4901565" cy="2754630"/>
            <a:chOff x="1023" y="3399"/>
            <a:chExt cx="7719" cy="4338"/>
          </a:xfrm>
        </p:grpSpPr>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 y="3399"/>
              <a:ext cx="7719" cy="4338"/>
            </a:xfrm>
            <a:prstGeom prst="rect">
              <a:avLst/>
            </a:prstGeom>
          </p:spPr>
        </p:pic>
        <p:sp>
          <p:nvSpPr>
            <p:cNvPr id="20" name="文本框 19"/>
            <p:cNvSpPr txBox="1"/>
            <p:nvPr/>
          </p:nvSpPr>
          <p:spPr>
            <a:xfrm>
              <a:off x="1171" y="3567"/>
              <a:ext cx="2272" cy="531"/>
            </a:xfrm>
            <a:prstGeom prst="rect">
              <a:avLst/>
            </a:prstGeom>
            <a:solidFill>
              <a:schemeClr val="accent2"/>
            </a:solidFill>
          </p:spPr>
          <p:style>
            <a:lnRef idx="0">
              <a:srgbClr val="FFFFFF"/>
            </a:lnRef>
            <a:fillRef idx="1">
              <a:schemeClr val="accent1"/>
            </a:fillRef>
            <a:effectRef idx="0">
              <a:srgbClr val="FFFFFF"/>
            </a:effectRef>
            <a:fontRef idx="minor">
              <a:schemeClr val="lt1"/>
            </a:fontRef>
          </p:style>
          <p:txBody>
            <a:bodyPr wrap="square">
              <a:spAutoFit/>
            </a:bodyPr>
            <a:lstStyle/>
            <a:p>
              <a:pPr marL="0" indent="0" algn="ctr" defTabSz="266700">
                <a:spcBef>
                  <a:spcPct val="0"/>
                </a:spcBef>
                <a:spcAft>
                  <a:spcPct val="0"/>
                </a:spcAft>
              </a:pPr>
              <a:r>
                <a:rPr lang="zh-CN" altLang="en-US" sz="1600">
                  <a:latin typeface="等线" panose="02010600030101010101" charset="-122"/>
                  <a:ea typeface="等线" panose="02010600030101010101" charset="-122"/>
                </a:rPr>
                <a:t>加速度传感器</a:t>
              </a:r>
            </a:p>
          </p:txBody>
        </p:sp>
        <p:cxnSp>
          <p:nvCxnSpPr>
            <p:cNvPr id="21" name="直接箭头连接符 20"/>
            <p:cNvCxnSpPr/>
            <p:nvPr/>
          </p:nvCxnSpPr>
          <p:spPr>
            <a:xfrm flipH="1">
              <a:off x="2204" y="4080"/>
              <a:ext cx="17" cy="97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204" y="7151"/>
              <a:ext cx="2934" cy="531"/>
            </a:xfrm>
            <a:prstGeom prst="rect">
              <a:avLst/>
            </a:prstGeom>
            <a:solidFill>
              <a:schemeClr val="accent2"/>
            </a:solidFill>
          </p:spPr>
          <p:style>
            <a:lnRef idx="0">
              <a:srgbClr val="FFFFFF"/>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spAutoFit/>
            </a:bodyPr>
            <a:lstStyle/>
            <a:p>
              <a:pPr lvl="0" algn="ctr" defTabSz="266700">
                <a:buClrTx/>
                <a:buSzTx/>
                <a:buFontTx/>
              </a:pPr>
              <a:r>
                <a:rPr lang="zh-CN" altLang="en-US" sz="1600">
                  <a:latin typeface="等线" panose="02010600030101010101" charset="-122"/>
                  <a:ea typeface="等线" panose="02010600030101010101" charset="-122"/>
                  <a:sym typeface="+mn-ea"/>
                </a:rPr>
                <a:t>光电式转速传感器</a:t>
              </a:r>
            </a:p>
          </p:txBody>
        </p:sp>
        <p:sp>
          <p:nvSpPr>
            <p:cNvPr id="23" name="文本框 22"/>
            <p:cNvSpPr txBox="1"/>
            <p:nvPr/>
          </p:nvSpPr>
          <p:spPr>
            <a:xfrm>
              <a:off x="5626" y="7206"/>
              <a:ext cx="2934" cy="531"/>
            </a:xfrm>
            <a:prstGeom prst="rect">
              <a:avLst/>
            </a:prstGeom>
            <a:solidFill>
              <a:schemeClr val="accent2"/>
            </a:solidFill>
          </p:spPr>
          <p:style>
            <a:lnRef idx="0">
              <a:srgbClr val="FFFFFF"/>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spAutoFit/>
            </a:bodyPr>
            <a:lstStyle/>
            <a:p>
              <a:pPr lvl="0" algn="ctr" defTabSz="266700">
                <a:buClrTx/>
                <a:buSzTx/>
                <a:buFontTx/>
              </a:pPr>
              <a:r>
                <a:rPr lang="zh-CN" altLang="en-US" sz="1600">
                  <a:latin typeface="等线" panose="02010600030101010101" charset="-122"/>
                  <a:ea typeface="等线" panose="02010600030101010101" charset="-122"/>
                  <a:sym typeface="+mn-ea"/>
                </a:rPr>
                <a:t>电涡流位移传感器</a:t>
              </a:r>
            </a:p>
          </p:txBody>
        </p:sp>
        <p:cxnSp>
          <p:nvCxnSpPr>
            <p:cNvPr id="24" name="直接箭头连接符 23"/>
            <p:cNvCxnSpPr/>
            <p:nvPr/>
          </p:nvCxnSpPr>
          <p:spPr>
            <a:xfrm flipH="1" flipV="1">
              <a:off x="3645" y="6310"/>
              <a:ext cx="447" cy="89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6759" y="6459"/>
              <a:ext cx="729" cy="7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57750" y="106045"/>
            <a:ext cx="3090545" cy="645160"/>
          </a:xfrm>
          <a:prstGeom prst="rect">
            <a:avLst/>
          </a:prstGeom>
          <a:noFill/>
        </p:spPr>
        <p:txBody>
          <a:bodyPr wrap="square" rtlCol="0">
            <a:spAutoFit/>
          </a:bodyPr>
          <a:lstStyle/>
          <a:p>
            <a:r>
              <a:rPr lang="zh-CN" sz="3600" b="1" dirty="0" smtClean="0">
                <a:solidFill>
                  <a:srgbClr val="7030A0"/>
                </a:solidFill>
                <a:latin typeface="微软雅黑" panose="020B0503020204020204" pitchFamily="34" charset="-122"/>
                <a:ea typeface="微软雅黑" panose="020B0503020204020204" pitchFamily="34" charset="-122"/>
              </a:rPr>
              <a:t>有</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sz="3600" b="1" dirty="0" smtClean="0">
                <a:solidFill>
                  <a:srgbClr val="7030A0"/>
                </a:solidFill>
                <a:latin typeface="微软雅黑" panose="020B0503020204020204" pitchFamily="34" charset="-122"/>
                <a:ea typeface="微软雅黑" panose="020B0503020204020204" pitchFamily="34" charset="-122"/>
              </a:rPr>
              <a:t>限</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sz="3600" b="1" dirty="0" smtClean="0">
                <a:solidFill>
                  <a:srgbClr val="7030A0"/>
                </a:solidFill>
                <a:latin typeface="微软雅黑" panose="020B0503020204020204" pitchFamily="34" charset="-122"/>
                <a:ea typeface="微软雅黑" panose="020B0503020204020204" pitchFamily="34" charset="-122"/>
              </a:rPr>
              <a:t>元</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sz="3600" b="1" dirty="0" smtClean="0">
                <a:solidFill>
                  <a:srgbClr val="7030A0"/>
                </a:solidFill>
                <a:latin typeface="微软雅黑" panose="020B0503020204020204" pitchFamily="34" charset="-122"/>
                <a:ea typeface="微软雅黑" panose="020B0503020204020204" pitchFamily="34" charset="-122"/>
              </a:rPr>
              <a:t>分</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sz="3600" b="1" dirty="0" smtClean="0">
                <a:solidFill>
                  <a:srgbClr val="7030A0"/>
                </a:solidFill>
                <a:latin typeface="微软雅黑" panose="020B0503020204020204" pitchFamily="34" charset="-122"/>
                <a:ea typeface="微软雅黑" panose="020B0503020204020204" pitchFamily="34" charset="-122"/>
              </a:rPr>
              <a:t>析</a:t>
            </a:r>
          </a:p>
        </p:txBody>
      </p:sp>
      <p:sp>
        <p:nvSpPr>
          <p:cNvPr id="4" name="文本框 3"/>
          <p:cNvSpPr txBox="1"/>
          <p:nvPr/>
        </p:nvSpPr>
        <p:spPr>
          <a:xfrm>
            <a:off x="505460" y="1114425"/>
            <a:ext cx="5892165" cy="1476375"/>
          </a:xfrm>
          <a:prstGeom prst="rect">
            <a:avLst/>
          </a:prstGeom>
        </p:spPr>
        <p:txBody>
          <a:bodyPr wrap="square">
            <a:spAutoFit/>
          </a:bodyPr>
          <a:lstStyle/>
          <a:p>
            <a:pPr indent="0" algn="just" defTabSz="266700" fontAlgn="auto">
              <a:lnSpc>
                <a:spcPct val="150000"/>
              </a:lnSpc>
              <a:spcBef>
                <a:spcPct val="0"/>
              </a:spcBef>
              <a:spcAft>
                <a:spcPct val="0"/>
              </a:spcAft>
            </a:pPr>
            <a:r>
              <a:rPr lang="en-US" altLang="zh-CN" sz="2000" dirty="0">
                <a:latin typeface="等线" panose="02010600030101010101" charset="-122"/>
                <a:ea typeface="等线" panose="02010600030101010101" charset="-122"/>
                <a:sym typeface="+mn-ea"/>
              </a:rPr>
              <a:t>410</a:t>
            </a:r>
            <a:r>
              <a:rPr lang="zh-CN" altLang="en-US" sz="2000" dirty="0">
                <a:latin typeface="等线" panose="02010600030101010101" charset="-122"/>
                <a:ea typeface="宋体" panose="02010600030101010101" pitchFamily="2" charset="-122"/>
                <a:sym typeface="+mn-ea"/>
              </a:rPr>
              <a:t>不锈钢悬臂梁：</a:t>
            </a:r>
          </a:p>
          <a:p>
            <a:pPr indent="0" algn="just" defTabSz="266700" fontAlgn="auto">
              <a:lnSpc>
                <a:spcPct val="150000"/>
              </a:lnSpc>
              <a:spcBef>
                <a:spcPct val="0"/>
              </a:spcBef>
              <a:spcAft>
                <a:spcPct val="0"/>
              </a:spcAft>
            </a:pPr>
            <a:r>
              <a:rPr lang="zh-CN" altLang="en-US" sz="2000" dirty="0">
                <a:latin typeface="等线" panose="02010600030101010101" charset="-122"/>
                <a:ea typeface="宋体" panose="02010600030101010101" pitchFamily="2" charset="-122"/>
              </a:rPr>
              <a:t>长</a:t>
            </a:r>
            <a:r>
              <a:rPr lang="en-US" altLang="zh-CN" sz="2000" dirty="0">
                <a:latin typeface="等线" panose="02010600030101010101" charset="-122"/>
                <a:ea typeface="等线" panose="02010600030101010101" charset="-122"/>
              </a:rPr>
              <a:t>165mm</a:t>
            </a:r>
            <a:r>
              <a:rPr lang="zh-CN" altLang="en-US" sz="2000" dirty="0">
                <a:latin typeface="等线" panose="02010600030101010101" charset="-122"/>
                <a:ea typeface="宋体" panose="02010600030101010101" pitchFamily="2" charset="-122"/>
              </a:rPr>
              <a:t>，宽</a:t>
            </a:r>
            <a:r>
              <a:rPr lang="en-US" altLang="zh-CN" sz="2000" dirty="0">
                <a:latin typeface="等线" panose="02010600030101010101" charset="-122"/>
                <a:ea typeface="等线" panose="02010600030101010101" charset="-122"/>
              </a:rPr>
              <a:t>20mm</a:t>
            </a:r>
            <a:r>
              <a:rPr lang="zh-CN" altLang="en-US" sz="2000" dirty="0">
                <a:latin typeface="等线" panose="02010600030101010101" charset="-122"/>
                <a:ea typeface="宋体" panose="02010600030101010101" pitchFamily="2" charset="-122"/>
              </a:rPr>
              <a:t>，厚</a:t>
            </a:r>
            <a:r>
              <a:rPr lang="en-US" altLang="zh-CN" sz="2000" dirty="0">
                <a:latin typeface="等线" panose="02010600030101010101" charset="-122"/>
                <a:ea typeface="等线" panose="02010600030101010101" charset="-122"/>
              </a:rPr>
              <a:t>0.6mm</a:t>
            </a:r>
            <a:r>
              <a:rPr lang="zh-CN" altLang="en-US" sz="2000" dirty="0">
                <a:latin typeface="等线" panose="02010600030101010101" charset="-122"/>
                <a:ea typeface="等线" panose="02010600030101010101" charset="-122"/>
              </a:rPr>
              <a:t>，</a:t>
            </a:r>
            <a:r>
              <a:rPr lang="zh-CN" altLang="en-US" sz="2000" dirty="0">
                <a:latin typeface="等线" panose="02010600030101010101" charset="-122"/>
                <a:ea typeface="宋体" panose="02010600030101010101" pitchFamily="2" charset="-122"/>
                <a:sym typeface="+mn-ea"/>
              </a:rPr>
              <a:t>一头固定安装在轴承座上，</a:t>
            </a:r>
            <a:r>
              <a:rPr lang="zh-CN" altLang="en-US" sz="2000" dirty="0">
                <a:latin typeface="等线" panose="02010600030101010101" charset="-122"/>
                <a:ea typeface="宋体" panose="02010600030101010101" pitchFamily="2" charset="-122"/>
              </a:rPr>
              <a:t>一阶固有频率约为</a:t>
            </a:r>
            <a:r>
              <a:rPr lang="en-US" altLang="zh-CN" sz="2000" dirty="0">
                <a:latin typeface="等线" panose="02010600030101010101" charset="-122"/>
                <a:ea typeface="等线" panose="02010600030101010101" charset="-122"/>
              </a:rPr>
              <a:t>20.903Hz</a:t>
            </a:r>
            <a:r>
              <a:rPr lang="zh-CN" altLang="en-US" sz="2000" dirty="0">
                <a:latin typeface="等线" panose="02010600030101010101" charset="-122"/>
                <a:ea typeface="宋体" panose="02010600030101010101" pitchFamily="2" charset="-122"/>
              </a:rPr>
              <a:t>。</a:t>
            </a:r>
          </a:p>
        </p:txBody>
      </p:sp>
      <p:pic>
        <p:nvPicPr>
          <p:cNvPr id="5" name="图片 4"/>
          <p:cNvPicPr>
            <a:picLocks noChangeAspect="1"/>
          </p:cNvPicPr>
          <p:nvPr/>
        </p:nvPicPr>
        <p:blipFill>
          <a:blip r:embed="rId2"/>
          <a:stretch>
            <a:fillRect/>
          </a:stretch>
        </p:blipFill>
        <p:spPr>
          <a:xfrm>
            <a:off x="6629400" y="979805"/>
            <a:ext cx="4320000" cy="1745498"/>
          </a:xfrm>
          <a:prstGeom prst="rect">
            <a:avLst/>
          </a:prstGeom>
        </p:spPr>
      </p:pic>
      <p:sp>
        <p:nvSpPr>
          <p:cNvPr id="6" name="文本框 5"/>
          <p:cNvSpPr txBox="1"/>
          <p:nvPr/>
        </p:nvSpPr>
        <p:spPr>
          <a:xfrm>
            <a:off x="505460" y="2868930"/>
            <a:ext cx="5892165" cy="1938020"/>
          </a:xfrm>
          <a:prstGeom prst="rect">
            <a:avLst/>
          </a:prstGeom>
        </p:spPr>
        <p:txBody>
          <a:bodyPr wrap="square">
            <a:spAutoFit/>
          </a:bodyPr>
          <a:lstStyle/>
          <a:p>
            <a:pPr algn="just" defTabSz="266700">
              <a:lnSpc>
                <a:spcPct val="150000"/>
              </a:lnSpc>
              <a:buClrTx/>
              <a:buSzTx/>
              <a:buNone/>
            </a:pPr>
            <a:r>
              <a:rPr lang="en-US" altLang="zh-CN" sz="2000" dirty="0">
                <a:latin typeface="等线" panose="02010600030101010101" charset="-122"/>
                <a:ea typeface="等线" panose="02010600030101010101" charset="-122"/>
                <a:sym typeface="+mn-ea"/>
              </a:rPr>
              <a:t>410不锈钢悬臂梁：</a:t>
            </a:r>
          </a:p>
          <a:p>
            <a:pPr algn="just" defTabSz="266700">
              <a:lnSpc>
                <a:spcPct val="150000"/>
              </a:lnSpc>
              <a:buClrTx/>
              <a:buSzTx/>
              <a:buNone/>
            </a:pPr>
            <a:r>
              <a:rPr lang="en-US" altLang="zh-CN" sz="2000" dirty="0">
                <a:latin typeface="等线" panose="02010600030101010101" charset="-122"/>
                <a:ea typeface="等线" panose="02010600030101010101" charset="-122"/>
              </a:rPr>
              <a:t>长165mm，宽20mm，厚0.6mm，距离端部约2cm处放置加速度传感器（重约14g），一头固定安装在轴承座上，一阶固有频率约为11.358Hz</a:t>
            </a:r>
            <a:r>
              <a:rPr lang="zh-CN" altLang="en-US" sz="2000" dirty="0">
                <a:latin typeface="等线" panose="02010600030101010101" charset="-122"/>
                <a:ea typeface="等线" panose="02010600030101010101" charset="-122"/>
              </a:rPr>
              <a:t>。</a:t>
            </a:r>
          </a:p>
        </p:txBody>
      </p:sp>
      <p:pic>
        <p:nvPicPr>
          <p:cNvPr id="7" name="图片 6"/>
          <p:cNvPicPr>
            <a:picLocks noChangeAspect="1"/>
          </p:cNvPicPr>
          <p:nvPr/>
        </p:nvPicPr>
        <p:blipFill>
          <a:blip r:embed="rId3"/>
          <a:stretch>
            <a:fillRect/>
          </a:stretch>
        </p:blipFill>
        <p:spPr>
          <a:xfrm>
            <a:off x="6629400" y="2868930"/>
            <a:ext cx="4320000" cy="1832375"/>
          </a:xfrm>
          <a:prstGeom prst="rect">
            <a:avLst/>
          </a:prstGeom>
        </p:spPr>
      </p:pic>
      <p:sp>
        <p:nvSpPr>
          <p:cNvPr id="8" name="文本框 7"/>
          <p:cNvSpPr txBox="1"/>
          <p:nvPr/>
        </p:nvSpPr>
        <p:spPr>
          <a:xfrm>
            <a:off x="505460" y="4845050"/>
            <a:ext cx="5892165" cy="1476375"/>
          </a:xfrm>
          <a:prstGeom prst="rect">
            <a:avLst/>
          </a:prstGeom>
        </p:spPr>
        <p:txBody>
          <a:bodyPr wrap="square">
            <a:spAutoFit/>
          </a:bodyPr>
          <a:lstStyle/>
          <a:p>
            <a:pPr algn="just" defTabSz="266700">
              <a:lnSpc>
                <a:spcPct val="150000"/>
              </a:lnSpc>
              <a:buClrTx/>
              <a:buSzTx/>
              <a:buNone/>
            </a:pPr>
            <a:r>
              <a:rPr lang="en-US" altLang="zh-CN" sz="2000" dirty="0" err="1">
                <a:latin typeface="等线" panose="02010600030101010101" charset="-122"/>
                <a:ea typeface="等线" panose="02010600030101010101" charset="-122"/>
                <a:sym typeface="+mn-ea"/>
              </a:rPr>
              <a:t>黄铜悬臂梁</a:t>
            </a:r>
            <a:r>
              <a:rPr lang="zh-CN" altLang="en-US" sz="2000" dirty="0">
                <a:latin typeface="等线" panose="02010600030101010101" charset="-122"/>
                <a:ea typeface="等线" panose="02010600030101010101" charset="-122"/>
                <a:sym typeface="+mn-ea"/>
              </a:rPr>
              <a:t>：</a:t>
            </a:r>
          </a:p>
          <a:p>
            <a:pPr algn="just" defTabSz="266700">
              <a:lnSpc>
                <a:spcPct val="150000"/>
              </a:lnSpc>
              <a:buClrTx/>
              <a:buSzTx/>
              <a:buNone/>
            </a:pPr>
            <a:r>
              <a:rPr lang="en-US" altLang="zh-CN" sz="2000" dirty="0">
                <a:latin typeface="等线" panose="02010600030101010101" charset="-122"/>
                <a:ea typeface="等线" panose="02010600030101010101" charset="-122"/>
              </a:rPr>
              <a:t>长165mm，宽20mm，厚0.6mm，一头固定安装在轴承座上</a:t>
            </a:r>
            <a:r>
              <a:rPr lang="zh-CN" altLang="en-US" sz="2000" dirty="0">
                <a:latin typeface="等线" panose="02010600030101010101" charset="-122"/>
                <a:ea typeface="等线" panose="02010600030101010101" charset="-122"/>
              </a:rPr>
              <a:t>，</a:t>
            </a:r>
            <a:r>
              <a:rPr lang="en-US" altLang="zh-CN" sz="2000" dirty="0">
                <a:latin typeface="等线" panose="02010600030101010101" charset="-122"/>
                <a:ea typeface="等线" panose="02010600030101010101" charset="-122"/>
              </a:rPr>
              <a:t>一阶固有频率约为14.475Hz</a:t>
            </a:r>
            <a:r>
              <a:rPr lang="zh-CN" altLang="en-US" sz="2000" dirty="0">
                <a:latin typeface="等线" panose="02010600030101010101" charset="-122"/>
                <a:ea typeface="等线" panose="02010600030101010101" charset="-122"/>
              </a:rPr>
              <a:t>。</a:t>
            </a:r>
          </a:p>
        </p:txBody>
      </p:sp>
      <p:pic>
        <p:nvPicPr>
          <p:cNvPr id="15" name="图片 14"/>
          <p:cNvPicPr>
            <a:picLocks noChangeAspect="1"/>
          </p:cNvPicPr>
          <p:nvPr/>
        </p:nvPicPr>
        <p:blipFill>
          <a:blip r:embed="rId4"/>
          <a:stretch>
            <a:fillRect/>
          </a:stretch>
        </p:blipFill>
        <p:spPr>
          <a:xfrm>
            <a:off x="6629400" y="4845050"/>
            <a:ext cx="4320000" cy="1975539"/>
          </a:xfrm>
          <a:prstGeom prst="rect">
            <a:avLst/>
          </a:prstGeom>
        </p:spPr>
      </p:pic>
      <p:sp>
        <p:nvSpPr>
          <p:cNvPr id="18" name="文本框 17"/>
          <p:cNvSpPr txBox="1"/>
          <p:nvPr/>
        </p:nvSpPr>
        <p:spPr>
          <a:xfrm>
            <a:off x="3556000" y="7816055"/>
            <a:ext cx="5080000" cy="829945"/>
          </a:xfrm>
          <a:prstGeom prst="rect">
            <a:avLst/>
          </a:prstGeom>
        </p:spPr>
        <p:txBody>
          <a:bodyPr>
            <a:spAutoFit/>
          </a:bodyPr>
          <a:lstStyle/>
          <a:p>
            <a:endParaRPr lang="en-US" altLang="zh-CN" sz="2400"/>
          </a:p>
          <a:p>
            <a:pPr marL="0" indent="266700" algn="just" defTabSz="266700">
              <a:lnSpc>
                <a:spcPct val="150000"/>
              </a:lnSpc>
              <a:spcBef>
                <a:spcPct val="0"/>
              </a:spcBef>
              <a:spcAft>
                <a:spcPct val="0"/>
              </a:spcAft>
            </a:pPr>
            <a:r>
              <a:rPr lang="en-US" altLang="zh-CN" sz="1600">
                <a:latin typeface="等线" panose="02010600030101010101" charset="-122"/>
                <a:ea typeface="宋体" panose="02010600030101010101" pitchFamily="2" charset="-122"/>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0" y="865280"/>
            <a:ext cx="12192000" cy="26504"/>
          </a:xfrm>
          <a:prstGeom prst="line">
            <a:avLst/>
          </a:prstGeom>
          <a:ln w="57150">
            <a:gradFill>
              <a:gsLst>
                <a:gs pos="0">
                  <a:srgbClr val="7030A0"/>
                </a:gs>
                <a:gs pos="53000">
                  <a:srgbClr val="00B050"/>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737100" y="106045"/>
            <a:ext cx="3771265" cy="645160"/>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注</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altLang="en-US" sz="3600" b="1" dirty="0" smtClean="0">
                <a:solidFill>
                  <a:srgbClr val="7030A0"/>
                </a:solidFill>
                <a:latin typeface="微软雅黑" panose="020B0503020204020204" pitchFamily="34" charset="-122"/>
                <a:ea typeface="微软雅黑" panose="020B0503020204020204" pitchFamily="34" charset="-122"/>
              </a:rPr>
              <a:t>意</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altLang="en-US" sz="3600" b="1" dirty="0" smtClean="0">
                <a:solidFill>
                  <a:srgbClr val="7030A0"/>
                </a:solidFill>
                <a:latin typeface="微软雅黑" panose="020B0503020204020204" pitchFamily="34" charset="-122"/>
                <a:ea typeface="微软雅黑" panose="020B0503020204020204" pitchFamily="34" charset="-122"/>
              </a:rPr>
              <a:t>事</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altLang="en-US" sz="3600" b="1" dirty="0" smtClean="0">
                <a:solidFill>
                  <a:srgbClr val="7030A0"/>
                </a:solidFill>
                <a:latin typeface="微软雅黑" panose="020B0503020204020204" pitchFamily="34" charset="-122"/>
                <a:ea typeface="微软雅黑" panose="020B0503020204020204" pitchFamily="34" charset="-122"/>
              </a:rPr>
              <a:t>项</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31165" y="1319530"/>
            <a:ext cx="11403330" cy="5077460"/>
          </a:xfrm>
          <a:prstGeom prst="rect">
            <a:avLst/>
          </a:prstGeom>
          <a:noFill/>
        </p:spPr>
        <p:txBody>
          <a:bodyPr wrap="square" rtlCol="0">
            <a:spAutoFit/>
          </a:bodyPr>
          <a:lstStyle/>
          <a:p>
            <a:pPr marL="285750" lvl="0" indent="-285750">
              <a:lnSpc>
                <a:spcPct val="200000"/>
              </a:lnSpc>
              <a:buFont typeface="Wingdings" panose="05000000000000000000" pitchFamily="2" charset="2"/>
              <a:buChar char="p"/>
            </a:pPr>
            <a:r>
              <a:rPr lang="zh-CN" altLang="zh-CN" dirty="0">
                <a:solidFill>
                  <a:srgbClr val="FF0000"/>
                </a:solidFill>
                <a:latin typeface="微软雅黑" panose="020B0503020204020204" pitchFamily="34" charset="-122"/>
                <a:ea typeface="微软雅黑" panose="020B0503020204020204" pitchFamily="34" charset="-122"/>
              </a:rPr>
              <a:t>转子的切线方向不站人</a:t>
            </a:r>
            <a:r>
              <a:rPr lang="zh-CN" altLang="zh-CN" dirty="0">
                <a:latin typeface="微软雅黑" panose="020B0503020204020204" pitchFamily="34" charset="-122"/>
                <a:ea typeface="微软雅黑" panose="020B0503020204020204" pitchFamily="34" charset="-122"/>
              </a:rPr>
              <a:t>，电机工作时，</a:t>
            </a:r>
            <a:r>
              <a:rPr lang="zh-CN" altLang="zh-CN" dirty="0">
                <a:solidFill>
                  <a:srgbClr val="FF0000"/>
                </a:solidFill>
                <a:latin typeface="微软雅黑" panose="020B0503020204020204" pitchFamily="34" charset="-122"/>
                <a:ea typeface="微软雅黑" panose="020B0503020204020204" pitchFamily="34" charset="-122"/>
              </a:rPr>
              <a:t>禁止</a:t>
            </a:r>
            <a:r>
              <a:rPr lang="zh-CN" altLang="zh-CN" dirty="0">
                <a:latin typeface="微软雅黑" panose="020B0503020204020204" pitchFamily="34" charset="-122"/>
                <a:ea typeface="微软雅黑" panose="020B0503020204020204" pitchFamily="34" charset="-122"/>
              </a:rPr>
              <a:t>头凑近查看、禁止手或其它物品</a:t>
            </a:r>
            <a:r>
              <a:rPr lang="zh-CN" altLang="zh-CN" dirty="0">
                <a:solidFill>
                  <a:srgbClr val="FF0000"/>
                </a:solidFill>
                <a:latin typeface="微软雅黑" panose="020B0503020204020204" pitchFamily="34" charset="-122"/>
                <a:ea typeface="微软雅黑" panose="020B0503020204020204" pitchFamily="34" charset="-122"/>
              </a:rPr>
              <a:t>碰到转动部位</a:t>
            </a:r>
            <a:r>
              <a:rPr lang="zh-CN" altLang="zh-CN" dirty="0">
                <a:latin typeface="微软雅黑" panose="020B0503020204020204" pitchFamily="34" charset="-122"/>
                <a:ea typeface="微软雅黑" panose="020B0503020204020204" pitchFamily="34" charset="-122"/>
              </a:rPr>
              <a:t>，以免受伤或物品飞落；</a:t>
            </a:r>
          </a:p>
          <a:p>
            <a:pPr marL="285750" lvl="0" indent="-285750">
              <a:lnSpc>
                <a:spcPct val="200000"/>
              </a:lnSpc>
              <a:buFont typeface="Wingdings" panose="05000000000000000000" pitchFamily="2" charset="2"/>
              <a:buChar char="p"/>
            </a:pPr>
            <a:r>
              <a:rPr lang="zh-CN" altLang="zh-CN" dirty="0">
                <a:solidFill>
                  <a:srgbClr val="FF0000"/>
                </a:solidFill>
                <a:latin typeface="微软雅黑" panose="020B0503020204020204" pitchFamily="34" charset="-122"/>
                <a:ea typeface="微软雅黑" panose="020B0503020204020204" pitchFamily="34" charset="-122"/>
                <a:sym typeface="+mn-ea"/>
              </a:rPr>
              <a:t>传感器适配器：确保供电电压挡位正确，才可通电。</a:t>
            </a:r>
            <a:r>
              <a:rPr lang="zh-CN" altLang="zh-CN" dirty="0">
                <a:latin typeface="微软雅黑" panose="020B0503020204020204" pitchFamily="34" charset="-122"/>
                <a:ea typeface="微软雅黑" panose="020B0503020204020204" pitchFamily="34" charset="-122"/>
                <a:sym typeface="+mn-ea"/>
              </a:rPr>
              <a:t>使用过程中不可随意改变传感器适配器旋钮位置，以免损坏传感器。</a:t>
            </a:r>
          </a:p>
          <a:p>
            <a:pPr marL="285750" lvl="0" indent="-285750">
              <a:lnSpc>
                <a:spcPct val="200000"/>
              </a:lnSpc>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电机转子实验台：</a:t>
            </a:r>
            <a:r>
              <a:rPr lang="zh-CN" altLang="zh-CN" dirty="0">
                <a:latin typeface="Calibri" panose="020F0502020204030204" charset="0"/>
                <a:ea typeface="微软雅黑" panose="020B0503020204020204" pitchFamily="34" charset="-122"/>
              </a:rPr>
              <a:t>①</a:t>
            </a:r>
            <a:r>
              <a:rPr lang="zh-CN" altLang="zh-CN" dirty="0">
                <a:solidFill>
                  <a:srgbClr val="FF0000"/>
                </a:solidFill>
                <a:latin typeface="微软雅黑" panose="020B0503020204020204" pitchFamily="34" charset="-122"/>
                <a:ea typeface="微软雅黑" panose="020B0503020204020204" pitchFamily="34" charset="-122"/>
                <a:sym typeface="+mn-ea"/>
              </a:rPr>
              <a:t>确保</a:t>
            </a:r>
            <a:r>
              <a:rPr lang="zh-CN" altLang="zh-CN" dirty="0">
                <a:latin typeface="微软雅黑" panose="020B0503020204020204" pitchFamily="34" charset="-122"/>
                <a:ea typeface="微软雅黑" panose="020B0503020204020204" pitchFamily="34" charset="-122"/>
                <a:sym typeface="+mn-ea"/>
              </a:rPr>
              <a:t>电机调速</a:t>
            </a:r>
            <a:r>
              <a:rPr lang="zh-CN" altLang="zh-CN" dirty="0">
                <a:solidFill>
                  <a:srgbClr val="FF0000"/>
                </a:solidFill>
                <a:latin typeface="微软雅黑" panose="020B0503020204020204" pitchFamily="34" charset="-122"/>
                <a:ea typeface="微软雅黑" panose="020B0503020204020204" pitchFamily="34" charset="-122"/>
                <a:sym typeface="+mn-ea"/>
              </a:rPr>
              <a:t>旋钮已逆时针拧到底。</a:t>
            </a:r>
            <a:r>
              <a:rPr lang="zh-CN" altLang="zh-CN" dirty="0">
                <a:solidFill>
                  <a:srgbClr val="FF0000"/>
                </a:solidFill>
                <a:latin typeface="Calibri" panose="020F0502020204030204" charset="0"/>
                <a:ea typeface="微软雅黑" panose="020B0503020204020204" pitchFamily="34" charset="-122"/>
                <a:sym typeface="+mn-ea"/>
              </a:rPr>
              <a:t>②</a:t>
            </a:r>
            <a:r>
              <a:rPr lang="zh-CN" altLang="zh-CN" dirty="0">
                <a:latin typeface="微软雅黑" panose="020B0503020204020204" pitchFamily="34" charset="-122"/>
                <a:ea typeface="微软雅黑" panose="020B0503020204020204" pitchFamily="34" charset="-122"/>
                <a:sym typeface="+mn-ea"/>
              </a:rPr>
              <a:t>检查各活动机械部件（如电机、联轴器、轴承座、悬臂梁等），</a:t>
            </a:r>
            <a:r>
              <a:rPr lang="zh-CN" altLang="zh-CN" dirty="0">
                <a:solidFill>
                  <a:srgbClr val="FF0000"/>
                </a:solidFill>
                <a:latin typeface="微软雅黑" panose="020B0503020204020204" pitchFamily="34" charset="-122"/>
                <a:ea typeface="微软雅黑" panose="020B0503020204020204" pitchFamily="34" charset="-122"/>
                <a:sym typeface="+mn-ea"/>
              </a:rPr>
              <a:t>确保所有螺栓紧固，方可通电。</a:t>
            </a:r>
            <a:endParaRPr lang="zh-CN" altLang="zh-CN" dirty="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实验时，需要慢慢调整电机的转速旋钮，且最大转速</a:t>
            </a:r>
            <a:r>
              <a:rPr lang="zh-CN" altLang="zh-CN" b="1" dirty="0">
                <a:solidFill>
                  <a:srgbClr val="FF0000"/>
                </a:solidFill>
                <a:latin typeface="微软雅黑" panose="020B0503020204020204" pitchFamily="34" charset="-122"/>
                <a:ea typeface="微软雅黑" panose="020B0503020204020204" pitchFamily="34" charset="-122"/>
              </a:rPr>
              <a:t>不超过</a:t>
            </a:r>
            <a:r>
              <a:rPr lang="en-US" altLang="zh-CN" b="1" dirty="0">
                <a:solidFill>
                  <a:srgbClr val="FF0000"/>
                </a:solidFill>
                <a:latin typeface="微软雅黑" panose="020B0503020204020204" pitchFamily="34" charset="-122"/>
                <a:ea typeface="微软雅黑" panose="020B0503020204020204" pitchFamily="34" charset="-122"/>
              </a:rPr>
              <a:t>35</a:t>
            </a:r>
            <a:r>
              <a:rPr lang="zh-CN" altLang="zh-CN" b="1" dirty="0">
                <a:solidFill>
                  <a:srgbClr val="FF0000"/>
                </a:solidFill>
                <a:latin typeface="微软雅黑" panose="020B0503020204020204" pitchFamily="34" charset="-122"/>
                <a:ea typeface="微软雅黑" panose="020B0503020204020204" pitchFamily="34" charset="-122"/>
              </a:rPr>
              <a:t>00 RPM</a:t>
            </a:r>
            <a:r>
              <a:rPr lang="zh-CN" altLang="zh-CN" dirty="0">
                <a:latin typeface="微软雅黑" panose="020B0503020204020204" pitchFamily="34" charset="-122"/>
                <a:ea typeface="微软雅黑" panose="020B0503020204020204" pitchFamily="34" charset="-122"/>
              </a:rPr>
              <a:t>。电机工作时，</a:t>
            </a:r>
            <a:r>
              <a:rPr lang="zh-CN" altLang="zh-CN" b="1" dirty="0">
                <a:solidFill>
                  <a:srgbClr val="FF0000"/>
                </a:solidFill>
                <a:latin typeface="微软雅黑" panose="020B0503020204020204" pitchFamily="34" charset="-122"/>
                <a:ea typeface="微软雅黑" panose="020B0503020204020204" pitchFamily="34" charset="-122"/>
              </a:rPr>
              <a:t>禁止头凑近查看、禁止手或其它物品碰到转动部位</a:t>
            </a:r>
            <a:r>
              <a:rPr lang="zh-CN" altLang="zh-CN" dirty="0">
                <a:latin typeface="微软雅黑" panose="020B0503020204020204" pitchFamily="34" charset="-122"/>
                <a:ea typeface="微软雅黑" panose="020B0503020204020204" pitchFamily="34" charset="-122"/>
              </a:rPr>
              <a:t>，以免受伤或物品飞落。</a:t>
            </a:r>
          </a:p>
          <a:p>
            <a:pPr marL="285750" lvl="0" indent="-285750">
              <a:lnSpc>
                <a:spcPct val="200000"/>
              </a:lnSpc>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实验结束后，</a:t>
            </a:r>
            <a:r>
              <a:rPr lang="zh-CN" altLang="zh-CN" b="1" dirty="0">
                <a:solidFill>
                  <a:srgbClr val="FF0000"/>
                </a:solidFill>
                <a:latin typeface="微软雅黑" panose="020B0503020204020204" pitchFamily="34" charset="-122"/>
                <a:ea typeface="微软雅黑" panose="020B0503020204020204" pitchFamily="34" charset="-122"/>
              </a:rPr>
              <a:t>电机旋钮归零，拔掉电源</a:t>
            </a:r>
            <a:r>
              <a:rPr lang="zh-CN" altLang="zh-CN" dirty="0">
                <a:latin typeface="微软雅黑" panose="020B0503020204020204" pitchFamily="34" charset="-122"/>
                <a:ea typeface="微软雅黑" panose="020B0503020204020204" pitchFamily="34" charset="-122"/>
              </a:rPr>
              <a:t>。退出软件，并关闭数据采集仪。</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0" y="865280"/>
            <a:ext cx="12192000" cy="26504"/>
          </a:xfrm>
          <a:prstGeom prst="line">
            <a:avLst/>
          </a:prstGeom>
          <a:ln w="57150">
            <a:gradFill>
              <a:gsLst>
                <a:gs pos="0">
                  <a:srgbClr val="7030A0"/>
                </a:gs>
                <a:gs pos="53000">
                  <a:srgbClr val="00B050"/>
                </a:gs>
                <a:gs pos="100000">
                  <a:srgbClr val="00B0F0"/>
                </a:gs>
              </a:gsLst>
              <a:lin ang="0" scaled="0"/>
            </a:gra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857651" y="106334"/>
            <a:ext cx="2476698" cy="646331"/>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实 验 目 的</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46100" y="1311910"/>
            <a:ext cx="10930890" cy="4523105"/>
          </a:xfrm>
          <a:prstGeom prst="rect">
            <a:avLst/>
          </a:prstGeom>
          <a:noFill/>
        </p:spPr>
        <p:txBody>
          <a:bodyPr wrap="square" rtlCol="0">
            <a:spAutoFit/>
          </a:bodyPr>
          <a:lstStyle/>
          <a:p>
            <a:pPr marL="342900" lvl="0" indent="-342900" fontAlgn="auto">
              <a:lnSpc>
                <a:spcPct val="150000"/>
              </a:lnSpc>
              <a:buFont typeface="Wingdings" panose="05000000000000000000" charset="0"/>
              <a:buChar char="p"/>
            </a:pPr>
            <a:r>
              <a:rPr lang="zh-CN" altLang="zh-CN" sz="2400" dirty="0" smtClean="0">
                <a:latin typeface="微软雅黑" panose="020B0503020204020204" pitchFamily="34" charset="-122"/>
                <a:ea typeface="微软雅黑" panose="020B0503020204020204" pitchFamily="34" charset="-122"/>
              </a:rPr>
              <a:t>掌握</a:t>
            </a:r>
            <a:r>
              <a:rPr lang="zh-CN" altLang="zh-CN" sz="2400" b="1" dirty="0">
                <a:solidFill>
                  <a:srgbClr val="FF0000"/>
                </a:solidFill>
                <a:latin typeface="微软雅黑" panose="020B0503020204020204" pitchFamily="34" charset="-122"/>
                <a:ea typeface="微软雅黑" panose="020B0503020204020204" pitchFamily="34" charset="-122"/>
              </a:rPr>
              <a:t>电机启动</a:t>
            </a:r>
            <a:r>
              <a:rPr lang="zh-CN" altLang="zh-CN" sz="2400" dirty="0">
                <a:latin typeface="微软雅黑" panose="020B0503020204020204" pitchFamily="34" charset="-122"/>
                <a:ea typeface="微软雅黑" panose="020B0503020204020204" pitchFamily="34" charset="-122"/>
              </a:rPr>
              <a:t>运行及相关</a:t>
            </a:r>
            <a:r>
              <a:rPr lang="zh-CN" altLang="zh-CN" sz="2400" b="1" dirty="0">
                <a:solidFill>
                  <a:srgbClr val="FF0000"/>
                </a:solidFill>
                <a:latin typeface="微软雅黑" panose="020B0503020204020204" pitchFamily="34" charset="-122"/>
                <a:ea typeface="微软雅黑" panose="020B0503020204020204" pitchFamily="34" charset="-122"/>
              </a:rPr>
              <a:t>调速</a:t>
            </a:r>
            <a:r>
              <a:rPr lang="zh-CN" altLang="zh-CN" sz="2400" dirty="0">
                <a:latin typeface="微软雅黑" panose="020B0503020204020204" pitchFamily="34" charset="-122"/>
                <a:ea typeface="微软雅黑" panose="020B0503020204020204" pitchFamily="34" charset="-122"/>
              </a:rPr>
              <a:t>技巧；</a:t>
            </a:r>
          </a:p>
          <a:p>
            <a:pPr marL="342900" lvl="0" indent="-342900" fontAlgn="auto">
              <a:lnSpc>
                <a:spcPct val="150000"/>
              </a:lnSpc>
              <a:buFont typeface="Wingdings" panose="05000000000000000000" charset="0"/>
              <a:buChar char="p"/>
            </a:pPr>
            <a:r>
              <a:rPr lang="zh-CN" altLang="zh-CN" sz="2400" dirty="0">
                <a:latin typeface="微软雅黑" panose="020B0503020204020204" pitchFamily="34" charset="-122"/>
                <a:ea typeface="微软雅黑" panose="020B0503020204020204" pitchFamily="34" charset="-122"/>
                <a:sym typeface="+mn-ea"/>
              </a:rPr>
              <a:t>掌握</a:t>
            </a:r>
            <a:r>
              <a:rPr lang="zh-CN" altLang="zh-CN" sz="2400" b="1" dirty="0">
                <a:solidFill>
                  <a:srgbClr val="FF0000"/>
                </a:solidFill>
                <a:latin typeface="微软雅黑" panose="020B0503020204020204" pitchFamily="34" charset="-122"/>
                <a:ea typeface="微软雅黑" panose="020B0503020204020204" pitchFamily="34" charset="-122"/>
                <a:sym typeface="+mn-ea"/>
              </a:rPr>
              <a:t>光电式测转速传感器</a:t>
            </a:r>
            <a:r>
              <a:rPr lang="zh-CN" altLang="zh-CN" sz="2400" dirty="0">
                <a:latin typeface="微软雅黑" panose="020B0503020204020204" pitchFamily="34" charset="-122"/>
                <a:ea typeface="微软雅黑" panose="020B0503020204020204" pitchFamily="34" charset="-122"/>
                <a:sym typeface="+mn-ea"/>
              </a:rPr>
              <a:t>的原理及使用方法；</a:t>
            </a:r>
            <a:endParaRPr lang="zh-CN" altLang="zh-CN" sz="2400" dirty="0">
              <a:latin typeface="微软雅黑" panose="020B0503020204020204" pitchFamily="34" charset="-122"/>
              <a:ea typeface="微软雅黑" panose="020B0503020204020204" pitchFamily="34" charset="-122"/>
            </a:endParaRPr>
          </a:p>
          <a:p>
            <a:pPr marL="342900" lvl="0" indent="-342900" fontAlgn="auto">
              <a:lnSpc>
                <a:spcPct val="150000"/>
              </a:lnSpc>
              <a:buFont typeface="Wingdings" panose="05000000000000000000" charset="0"/>
              <a:buChar char="p"/>
            </a:pPr>
            <a:r>
              <a:rPr lang="zh-CN" altLang="zh-CN" sz="2400" dirty="0">
                <a:latin typeface="微软雅黑" panose="020B0503020204020204" pitchFamily="34" charset="-122"/>
                <a:ea typeface="微软雅黑" panose="020B0503020204020204" pitchFamily="34" charset="-122"/>
              </a:rPr>
              <a:t>掌握</a:t>
            </a:r>
            <a:r>
              <a:rPr lang="zh-CN" altLang="zh-CN" sz="2400" b="1" dirty="0">
                <a:solidFill>
                  <a:srgbClr val="FF0000"/>
                </a:solidFill>
                <a:latin typeface="微软雅黑" panose="020B0503020204020204" pitchFamily="34" charset="-122"/>
                <a:ea typeface="微软雅黑" panose="020B0503020204020204" pitchFamily="34" charset="-122"/>
                <a:sym typeface="+mn-ea"/>
              </a:rPr>
              <a:t>电涡流位移传感器、加速度传感器</a:t>
            </a:r>
            <a:r>
              <a:rPr lang="zh-CN" altLang="zh-CN" sz="2400" dirty="0">
                <a:latin typeface="微软雅黑" panose="020B0503020204020204" pitchFamily="34" charset="-122"/>
                <a:ea typeface="微软雅黑" panose="020B0503020204020204" pitchFamily="34" charset="-122"/>
              </a:rPr>
              <a:t>的安装及拾取振动量级的方法；</a:t>
            </a:r>
          </a:p>
          <a:p>
            <a:pPr marL="342900" lvl="0" indent="-342900" fontAlgn="auto">
              <a:lnSpc>
                <a:spcPct val="150000"/>
              </a:lnSpc>
              <a:buFont typeface="Wingdings" panose="05000000000000000000" charset="0"/>
              <a:buChar char="p"/>
            </a:pPr>
            <a:r>
              <a:rPr lang="zh-CN" altLang="zh-CN" sz="2400" dirty="0">
                <a:latin typeface="微软雅黑" panose="020B0503020204020204" pitchFamily="34" charset="-122"/>
                <a:ea typeface="微软雅黑" panose="020B0503020204020204" pitchFamily="34" charset="-122"/>
              </a:rPr>
              <a:t>掌握使用</a:t>
            </a:r>
            <a:r>
              <a:rPr lang="zh-CN" altLang="zh-CN" sz="2400" b="1" dirty="0">
                <a:solidFill>
                  <a:srgbClr val="FF0000"/>
                </a:solidFill>
                <a:latin typeface="微软雅黑" panose="020B0503020204020204" pitchFamily="34" charset="-122"/>
                <a:ea typeface="微软雅黑" panose="020B0503020204020204" pitchFamily="34" charset="-122"/>
              </a:rPr>
              <a:t>数据采集仪</a:t>
            </a:r>
            <a:r>
              <a:rPr lang="zh-CN" altLang="zh-CN" sz="2400" dirty="0">
                <a:latin typeface="微软雅黑" panose="020B0503020204020204" pitchFamily="34" charset="-122"/>
                <a:ea typeface="微软雅黑" panose="020B0503020204020204" pitchFamily="34" charset="-122"/>
              </a:rPr>
              <a:t>测量和记录悬臂梁振动信号的</a:t>
            </a:r>
            <a:r>
              <a:rPr lang="zh-CN" altLang="zh-CN" sz="2400" b="1" dirty="0">
                <a:solidFill>
                  <a:srgbClr val="FF0000"/>
                </a:solidFill>
                <a:latin typeface="微软雅黑" panose="020B0503020204020204" pitchFamily="34" charset="-122"/>
                <a:ea typeface="微软雅黑" panose="020B0503020204020204" pitchFamily="34" charset="-122"/>
              </a:rPr>
              <a:t>波形和频谱</a:t>
            </a:r>
            <a:r>
              <a:rPr lang="zh-CN" altLang="zh-CN" sz="2400" dirty="0">
                <a:latin typeface="微软雅黑" panose="020B0503020204020204" pitchFamily="34" charset="-122"/>
                <a:ea typeface="微软雅黑" panose="020B0503020204020204" pitchFamily="34" charset="-122"/>
              </a:rPr>
              <a:t>；</a:t>
            </a:r>
          </a:p>
          <a:p>
            <a:pPr marL="342900" lvl="0" indent="-342900" fontAlgn="auto">
              <a:lnSpc>
                <a:spcPct val="150000"/>
              </a:lnSpc>
              <a:buFont typeface="Wingdings" panose="05000000000000000000" charset="0"/>
              <a:buChar char="p"/>
            </a:pPr>
            <a:r>
              <a:rPr lang="zh-CN" altLang="zh-CN" sz="2400" dirty="0">
                <a:latin typeface="微软雅黑" panose="020B0503020204020204" pitchFamily="34" charset="-122"/>
                <a:ea typeface="微软雅黑" panose="020B0503020204020204" pitchFamily="34" charset="-122"/>
              </a:rPr>
              <a:t>了解改变转子实验台转速后，悬臂梁出现的</a:t>
            </a:r>
            <a:r>
              <a:rPr lang="zh-CN" altLang="zh-CN" sz="2400" b="1" dirty="0">
                <a:solidFill>
                  <a:srgbClr val="FF0000"/>
                </a:solidFill>
                <a:latin typeface="微软雅黑" panose="020B0503020204020204" pitchFamily="34" charset="-122"/>
                <a:ea typeface="微软雅黑" panose="020B0503020204020204" pitchFamily="34" charset="-122"/>
              </a:rPr>
              <a:t>共振现象</a:t>
            </a:r>
            <a:r>
              <a:rPr lang="zh-CN" altLang="zh-CN" sz="2400" dirty="0">
                <a:latin typeface="微软雅黑" panose="020B0503020204020204" pitchFamily="34" charset="-122"/>
                <a:ea typeface="微软雅黑" panose="020B0503020204020204" pitchFamily="34" charset="-122"/>
              </a:rPr>
              <a:t>，观察振动信号、频谱的变化规律</a:t>
            </a:r>
            <a:r>
              <a:rPr lang="zh-CN" altLang="zh-CN" sz="2400" dirty="0"/>
              <a:t>；</a:t>
            </a:r>
          </a:p>
          <a:p>
            <a:pPr marL="342900" lvl="0" indent="-342900" fontAlgn="auto">
              <a:lnSpc>
                <a:spcPct val="150000"/>
              </a:lnSpc>
              <a:buFont typeface="Wingdings" panose="05000000000000000000" charset="0"/>
              <a:buChar char="p"/>
            </a:pP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比较加速度传感器和位移传感器所测得的振动信号量值及相互间的相位关系等；</a:t>
            </a:r>
          </a:p>
          <a:p>
            <a:pPr marL="342900" lvl="0" indent="-342900" fontAlgn="auto">
              <a:lnSpc>
                <a:spcPct val="150000"/>
              </a:lnSpc>
              <a:buFont typeface="Wingdings" panose="05000000000000000000" charset="0"/>
              <a:buChar char="p"/>
            </a:pP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了解附加质量、材质对悬臂梁固有频率的影响。</a:t>
            </a:r>
            <a:endParaRPr lang="zh-CN" altLang="zh-C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57651" y="106334"/>
            <a:ext cx="2476698" cy="646331"/>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实 验 原 理</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6743" y="1088571"/>
            <a:ext cx="2966357"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振动测试</a:t>
            </a:r>
            <a:endParaRPr lang="zh-CN" altLang="en-US" sz="24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15" y="1919572"/>
            <a:ext cx="5334000" cy="4000500"/>
          </a:xfrm>
          <a:prstGeom prst="rect">
            <a:avLst/>
          </a:prstGeom>
        </p:spPr>
      </p:pic>
      <mc:AlternateContent xmlns:mc="http://schemas.openxmlformats.org/markup-compatibility/2006">
        <mc:Choice xmlns:a14="http://schemas.microsoft.com/office/drawing/2010/main" Requires="a14">
          <p:sp>
            <p:nvSpPr>
              <p:cNvPr id="8" name="矩形 7"/>
              <p:cNvSpPr/>
              <p:nvPr/>
            </p:nvSpPr>
            <p:spPr>
              <a:xfrm>
                <a:off x="5581015" y="1689735"/>
                <a:ext cx="6509385" cy="4662815"/>
              </a:xfrm>
              <a:prstGeom prst="rect">
                <a:avLst/>
              </a:prstGeom>
            </p:spPr>
            <p:txBody>
              <a:bodyPr wrap="square">
                <a:spAutoFit/>
              </a:bodyPr>
              <a:lstStyle/>
              <a:p>
                <a:pPr indent="304800" algn="just">
                  <a:lnSpc>
                    <a:spcPct val="150000"/>
                  </a:lnSpc>
                  <a:spcAft>
                    <a:spcPts val="0"/>
                  </a:spcAft>
                </a:pP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振动测试</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包括两种方式：一是测量机械或结构在</a:t>
                </a:r>
                <a:r>
                  <a:rPr lang="zh-CN"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工作状态下的</a:t>
                </a:r>
                <a:r>
                  <a:rPr lang="zh-CN" altLang="zh-CN"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振动</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二</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是对机械设备或结构施加某种激励，测量其</a:t>
                </a:r>
                <a:r>
                  <a:rPr lang="zh-CN" altLang="zh-CN"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受迫振动</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（研究</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固有频率</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等性能参数）</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50000"/>
                  </a:lnSpc>
                  <a:spcAft>
                    <a:spcPts val="0"/>
                  </a:spcAft>
                </a:pP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nSpc>
                    <a:spcPct val="150000"/>
                  </a:lnSpc>
                </a:pPr>
                <a:r>
                  <a:rPr lang="zh-CN" altLang="en-US" b="1" kern="100" dirty="0" smtClean="0">
                    <a:latin typeface="微软雅黑" panose="020B0503020204020204" pitchFamily="34" charset="-122"/>
                    <a:ea typeface="微软雅黑" panose="020B0503020204020204" pitchFamily="34" charset="-122"/>
                    <a:cs typeface="Times New Roman" panose="02020603050405020304" pitchFamily="18" charset="0"/>
                  </a:rPr>
                  <a:t>振动</a:t>
                </a:r>
                <a:r>
                  <a:rPr lang="zh-CN" altLang="zh-CN" b="1" kern="100" dirty="0" smtClean="0">
                    <a:latin typeface="微软雅黑" panose="020B0503020204020204" pitchFamily="34" charset="-122"/>
                    <a:ea typeface="微软雅黑" panose="020B0503020204020204" pitchFamily="34" charset="-122"/>
                    <a:cs typeface="Times New Roman" panose="02020603050405020304" pitchFamily="18" charset="0"/>
                  </a:rPr>
                  <a:t>三要素</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幅值、频率和相位</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50000"/>
                  </a:lnSpc>
                </a:pP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50000"/>
                  </a:lnSpc>
                </a:pP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实验中使用</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加速度传感器</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位移传感器</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采集振动特征信号，</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位移</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、速度、加速度信号的关系如下：</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位移信号为：</a:t>
                </a:r>
                <a14:m>
                  <m:oMath xmlns:m="http://schemas.openxmlformats.org/officeDocument/2006/math">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y</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Ysin</m:t>
                    </m:r>
                    <m:d>
                      <m:dPr>
                        <m:ctrlPr>
                          <a:rPr lang="zh-CN" altLang="zh-CN" i="1" kern="100">
                            <a:latin typeface="Cambria Math" panose="02040503050406030204" pitchFamily="18" charset="0"/>
                            <a:ea typeface="微软雅黑" panose="020B0503020204020204" pitchFamily="34" charset="-122"/>
                            <a:cs typeface="Times New Roman" panose="02020603050405020304" pitchFamily="18" charset="0"/>
                          </a:rPr>
                        </m:ctrlPr>
                      </m:dPr>
                      <m:e>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ωt</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φ</m:t>
                        </m:r>
                      </m:e>
                    </m:d>
                  </m:oMath>
                </a14:m>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速度信号为：</a:t>
                </a:r>
                <a14:m>
                  <m:oMath xmlns:m="http://schemas.openxmlformats.org/officeDocument/2006/math">
                    <m:acc>
                      <m:accPr>
                        <m:chr m:val="̇"/>
                        <m:ctrlPr>
                          <a:rPr lang="zh-CN" altLang="zh-CN" i="1" kern="100">
                            <a:latin typeface="Cambria Math" panose="02040503050406030204" pitchFamily="18" charset="0"/>
                            <a:ea typeface="微软雅黑" panose="020B0503020204020204" pitchFamily="34" charset="-122"/>
                            <a:cs typeface="Times New Roman" panose="02020603050405020304" pitchFamily="18" charset="0"/>
                          </a:rPr>
                        </m:ctrlPr>
                      </m:accPr>
                      <m:e>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y</m:t>
                        </m:r>
                      </m:e>
                    </m:acc>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ωYcos</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ωt</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φ</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oMath>
                </a14:m>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加速度信号为：</a:t>
                </a:r>
                <a14:m>
                  <m:oMath xmlns:m="http://schemas.openxmlformats.org/officeDocument/2006/math">
                    <m:acc>
                      <m:accPr>
                        <m:chr m:val="̈"/>
                        <m:ctrlPr>
                          <a:rPr lang="zh-CN" altLang="zh-CN" i="1" kern="100">
                            <a:latin typeface="Cambria Math" panose="02040503050406030204" pitchFamily="18" charset="0"/>
                            <a:ea typeface="微软雅黑" panose="020B0503020204020204" pitchFamily="34" charset="-122"/>
                            <a:cs typeface="Times New Roman" panose="02020603050405020304" pitchFamily="18" charset="0"/>
                          </a:rPr>
                        </m:ctrlPr>
                      </m:accPr>
                      <m:e>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y</m:t>
                        </m:r>
                      </m:e>
                    </m:acc>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sSup>
                      <m:sSupPr>
                        <m:ctrlPr>
                          <a:rPr lang="zh-CN" altLang="zh-CN" i="1" kern="100">
                            <a:latin typeface="Cambria Math" panose="02040503050406030204" pitchFamily="18" charset="0"/>
                            <a:ea typeface="微软雅黑" panose="020B0503020204020204" pitchFamily="34" charset="-122"/>
                            <a:cs typeface="Times New Roman" panose="02020603050405020304" pitchFamily="18" charset="0"/>
                          </a:rPr>
                        </m:ctrlPr>
                      </m:sSupPr>
                      <m:e>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ω</m:t>
                        </m:r>
                      </m:e>
                      <m:sup>
                        <m:r>
                          <a:rPr lang="en-US" altLang="zh-CN" kern="100">
                            <a:latin typeface="Cambria Math" panose="02040503050406030204" pitchFamily="18" charset="0"/>
                            <a:ea typeface="微软雅黑" panose="020B0503020204020204" pitchFamily="34" charset="-122"/>
                            <a:cs typeface="Times New Roman" panose="02020603050405020304" pitchFamily="18" charset="0"/>
                          </a:rPr>
                          <m:t>2</m:t>
                        </m:r>
                      </m:sup>
                    </m:sSup>
                    <m:r>
                      <m:rPr>
                        <m:sty m:val="p"/>
                      </m:rPr>
                      <a:rPr lang="en-US" altLang="zh-CN" i="1" kern="100">
                        <a:latin typeface="Cambria Math" panose="02040503050406030204" pitchFamily="18" charset="0"/>
                        <a:ea typeface="微软雅黑" panose="020B0503020204020204" pitchFamily="34" charset="-122"/>
                        <a:cs typeface="Times New Roman" panose="02020603050405020304" pitchFamily="18" charset="0"/>
                      </a:rPr>
                      <m:t>Y</m:t>
                    </m:r>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sin</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ωt</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φ</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p>
                      <m:sSupPr>
                        <m:ctrlPr>
                          <a:rPr lang="zh-CN" altLang="zh-CN" i="1" kern="100">
                            <a:latin typeface="Cambria Math" panose="02040503050406030204" pitchFamily="18" charset="0"/>
                            <a:ea typeface="微软雅黑" panose="020B0503020204020204" pitchFamily="34" charset="-122"/>
                            <a:cs typeface="Times New Roman" panose="02020603050405020304" pitchFamily="18" charset="0"/>
                          </a:rPr>
                        </m:ctrlPr>
                      </m:sSupPr>
                      <m:e>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ω</m:t>
                        </m:r>
                      </m:e>
                      <m:sup>
                        <m:r>
                          <a:rPr lang="en-US" altLang="zh-CN" kern="100">
                            <a:latin typeface="Cambria Math" panose="02040503050406030204" pitchFamily="18" charset="0"/>
                            <a:ea typeface="微软雅黑" panose="020B0503020204020204" pitchFamily="34" charset="-122"/>
                            <a:cs typeface="Times New Roman" panose="02020603050405020304" pitchFamily="18" charset="0"/>
                          </a:rPr>
                          <m:t>2</m:t>
                        </m:r>
                      </m:sup>
                    </m:sSup>
                    <m:r>
                      <m:rPr>
                        <m:sty m:val="p"/>
                      </m:rPr>
                      <a:rPr lang="en-US" altLang="zh-CN" i="1" kern="100">
                        <a:latin typeface="Cambria Math" panose="02040503050406030204" pitchFamily="18" charset="0"/>
                        <a:ea typeface="微软雅黑" panose="020B0503020204020204" pitchFamily="34" charset="-122"/>
                        <a:cs typeface="Times New Roman" panose="02020603050405020304" pitchFamily="18" charset="0"/>
                      </a:rPr>
                      <m:t>Y</m:t>
                    </m:r>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sin</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ωt</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φ</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r>
                      <m:rPr>
                        <m:sty m:val="p"/>
                      </m:rPr>
                      <a:rPr lang="en-US" altLang="zh-CN" kern="100">
                        <a:latin typeface="Cambria Math" panose="02040503050406030204" pitchFamily="18" charset="0"/>
                        <a:ea typeface="微软雅黑" panose="020B0503020204020204" pitchFamily="34" charset="-122"/>
                        <a:cs typeface="Times New Roman" panose="02020603050405020304" pitchFamily="18" charset="0"/>
                      </a:rPr>
                      <m:t>π</m:t>
                    </m:r>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oMath>
                </a14:m>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8" name="矩形 7"/>
              <p:cNvSpPr>
                <a:spLocks noRot="1" noChangeAspect="1" noMove="1" noResize="1" noEditPoints="1" noAdjustHandles="1" noChangeArrowheads="1" noChangeShapeType="1" noTextEdit="1"/>
              </p:cNvSpPr>
              <p:nvPr/>
            </p:nvSpPr>
            <p:spPr>
              <a:xfrm>
                <a:off x="5581015" y="1689735"/>
                <a:ext cx="6509385" cy="4662815"/>
              </a:xfrm>
              <a:prstGeom prst="rect">
                <a:avLst/>
              </a:prstGeom>
              <a:blipFill>
                <a:blip r:embed="rId3"/>
                <a:stretch>
                  <a:fillRect l="-843" r="-843" b="-13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57651" y="106334"/>
            <a:ext cx="2476698" cy="646331"/>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实 验 原 理</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6743" y="1088571"/>
            <a:ext cx="3439886"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悬臂梁共振测量</a:t>
            </a:r>
            <a:endParaRPr lang="zh-CN" altLang="en-US" sz="2400" b="1" dirty="0">
              <a:latin typeface="微软雅黑" panose="020B0503020204020204" pitchFamily="34" charset="-122"/>
              <a:ea typeface="微软雅黑" panose="020B0503020204020204" pitchFamily="34" charset="-122"/>
            </a:endParaRPr>
          </a:p>
        </p:txBody>
      </p:sp>
      <p:sp>
        <p:nvSpPr>
          <p:cNvPr id="6" name="矩形 5"/>
          <p:cNvSpPr/>
          <p:nvPr/>
        </p:nvSpPr>
        <p:spPr>
          <a:xfrm>
            <a:off x="7334349" y="2123826"/>
            <a:ext cx="4245429" cy="1568450"/>
          </a:xfrm>
          <a:prstGeom prst="rect">
            <a:avLst/>
          </a:prstGeom>
        </p:spPr>
        <p:txBody>
          <a:bodyPr wrap="square">
            <a:spAutoFit/>
          </a:bodyPr>
          <a:lstStyle/>
          <a:p>
            <a:pPr lvl="0" algn="just">
              <a:lnSpc>
                <a:spcPct val="150000"/>
              </a:lnSpc>
              <a:spcAft>
                <a:spcPts val="0"/>
              </a:spcAft>
            </a:pPr>
            <a:r>
              <a:rPr lang="en-US" altLang="zh-CN" sz="1600" b="1" kern="100" dirty="0" smtClean="0">
                <a:latin typeface="微软雅黑" panose="020B0503020204020204" pitchFamily="34" charset="-122"/>
                <a:ea typeface="微软雅黑" panose="020B0503020204020204" pitchFamily="34" charset="-122"/>
                <a:cs typeface="Times New Roman" panose="02020603050405020304" pitchFamily="18" charset="0"/>
              </a:rPr>
              <a:t>a) </a:t>
            </a:r>
            <a:r>
              <a:rPr lang="zh-CN" altLang="zh-CN" sz="1600" b="1" kern="100" dirty="0" smtClean="0">
                <a:latin typeface="微软雅黑" panose="020B0503020204020204" pitchFamily="34" charset="-122"/>
                <a:ea typeface="微软雅黑" panose="020B0503020204020204" pitchFamily="34" charset="-122"/>
                <a:cs typeface="Times New Roman" panose="02020603050405020304" pitchFamily="18" charset="0"/>
              </a:rPr>
              <a:t>幅值判别法</a:t>
            </a:r>
            <a:endParaRPr lang="en-US" altLang="zh-CN" sz="16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lvl="0" indent="457200" algn="just">
              <a:lnSpc>
                <a:spcPct val="150000"/>
              </a:lnSpc>
              <a:spcAft>
                <a:spcPts val="0"/>
              </a:spcAft>
            </a:pP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由</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低到高调节电机转速</a:t>
            </a: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，在</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某一频率下，任一振动量（位移、速度、加速度）</a:t>
            </a:r>
            <a:r>
              <a:rPr lang="zh-CN"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幅值迅速增加</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，这就是悬臂梁的某阶固有频率。</a:t>
            </a:r>
          </a:p>
        </p:txBody>
      </p:sp>
      <p:sp>
        <p:nvSpPr>
          <p:cNvPr id="7" name="矩形 6"/>
          <p:cNvSpPr/>
          <p:nvPr/>
        </p:nvSpPr>
        <p:spPr>
          <a:xfrm>
            <a:off x="7334349" y="4131754"/>
            <a:ext cx="4729842" cy="1938020"/>
          </a:xfrm>
          <a:prstGeom prst="rect">
            <a:avLst/>
          </a:prstGeom>
        </p:spPr>
        <p:txBody>
          <a:bodyPr wrap="square">
            <a:spAutoFit/>
          </a:bodyPr>
          <a:lstStyle/>
          <a:p>
            <a:pPr algn="just">
              <a:lnSpc>
                <a:spcPct val="150000"/>
              </a:lnSpc>
            </a:pPr>
            <a:r>
              <a:rPr lang="en-US" altLang="zh-CN" sz="1600" b="1" kern="100" dirty="0" smtClean="0">
                <a:latin typeface="微软雅黑" panose="020B0503020204020204" pitchFamily="34" charset="-122"/>
                <a:ea typeface="微软雅黑" panose="020B0503020204020204" pitchFamily="34" charset="-122"/>
                <a:cs typeface="Times New Roman" panose="02020603050405020304" pitchFamily="18" charset="0"/>
              </a:rPr>
              <a:t>b) </a:t>
            </a:r>
            <a:r>
              <a:rPr lang="zh-CN" altLang="zh-CN" sz="1600" b="1" kern="100" dirty="0" smtClean="0">
                <a:latin typeface="微软雅黑" panose="020B0503020204020204" pitchFamily="34" charset="-122"/>
                <a:ea typeface="微软雅黑" panose="020B0503020204020204" pitchFamily="34" charset="-122"/>
                <a:cs typeface="Times New Roman" panose="02020603050405020304" pitchFamily="18" charset="0"/>
              </a:rPr>
              <a:t>自</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谱分析法</a:t>
            </a:r>
          </a:p>
          <a:p>
            <a:pPr indent="269875" algn="just">
              <a:lnSpc>
                <a:spcPct val="150000"/>
              </a:lnSpc>
            </a:pP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时域波形做</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FFT</a:t>
            </a: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变</a:t>
            </a:r>
            <a:r>
              <a:rPr lang="zh-CN" altLang="en-US" sz="16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得到</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其频谱图。电机转速由低到高扫频一次，采用</a:t>
            </a:r>
            <a:r>
              <a:rPr lang="zh-CN"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频域峰值保持</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的方式，可以从自谱图中的各峰值处得到悬臂梁的各阶固有频率。</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582" y="2260600"/>
            <a:ext cx="6658094" cy="374230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E:\02 产品管理\02 产品需求\2021-06-16 转子试验台设计\2021-09-15 转子台新模型 光电2.png"/>
          <p:cNvPicPr/>
          <p:nvPr/>
        </p:nvPicPr>
        <p:blipFill>
          <a:blip r:embed="rId3">
            <a:extLst>
              <a:ext uri="{28A0092B-C50C-407E-A947-70E740481C1C}">
                <a14:useLocalDpi xmlns:a14="http://schemas.microsoft.com/office/drawing/2010/main" val="0"/>
              </a:ext>
            </a:extLst>
          </a:blip>
          <a:srcRect/>
          <a:stretch>
            <a:fillRect/>
          </a:stretch>
        </p:blipFill>
        <p:spPr>
          <a:xfrm>
            <a:off x="369662" y="1950382"/>
            <a:ext cx="5726338" cy="3994150"/>
          </a:xfrm>
          <a:prstGeom prst="rect">
            <a:avLst/>
          </a:prstGeom>
          <a:noFill/>
          <a:ln>
            <a:noFill/>
          </a:ln>
        </p:spPr>
      </p:pic>
      <p:sp>
        <p:nvSpPr>
          <p:cNvPr id="5" name="文本框 4"/>
          <p:cNvSpPr txBox="1"/>
          <p:nvPr/>
        </p:nvSpPr>
        <p:spPr>
          <a:xfrm>
            <a:off x="4857651" y="106334"/>
            <a:ext cx="2476698" cy="646331"/>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实 验 原 理</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6743" y="1088571"/>
            <a:ext cx="3439886"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 </a:t>
            </a:r>
            <a:r>
              <a:rPr lang="zh-CN" altLang="en-US" sz="2400" b="1" dirty="0" smtClean="0">
                <a:latin typeface="微软雅黑" panose="020B0503020204020204" pitchFamily="34" charset="-122"/>
                <a:ea typeface="微软雅黑" panose="020B0503020204020204" pitchFamily="34" charset="-122"/>
              </a:rPr>
              <a:t>光电式转速传感器</a:t>
            </a:r>
            <a:endParaRPr lang="zh-CN" altLang="en-US" sz="2400" b="1" dirty="0">
              <a:latin typeface="微软雅黑" panose="020B0503020204020204" pitchFamily="34" charset="-122"/>
              <a:ea typeface="微软雅黑" panose="020B0503020204020204" pitchFamily="34" charset="-122"/>
            </a:endParaRPr>
          </a:p>
        </p:txBody>
      </p:sp>
      <p:sp>
        <p:nvSpPr>
          <p:cNvPr id="8" name="矩形 7"/>
          <p:cNvSpPr/>
          <p:nvPr/>
        </p:nvSpPr>
        <p:spPr>
          <a:xfrm>
            <a:off x="6330950" y="1840190"/>
            <a:ext cx="5588000" cy="4661535"/>
          </a:xfrm>
          <a:prstGeom prst="rect">
            <a:avLst/>
          </a:prstGeom>
        </p:spPr>
        <p:txBody>
          <a:bodyPr wrap="square">
            <a:spAutoFit/>
          </a:bodyPr>
          <a:lstStyle/>
          <a:p>
            <a:pPr indent="304800" algn="just" fontAlgn="auto">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本实验所用的光电式转速传感器是一种反射式光电转速传感器，内部装有光源、感光元件以及放大器等</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fontAlgn="auto">
              <a:lnSpc>
                <a:spcPct val="150000"/>
              </a:lnSpc>
              <a:spcAft>
                <a:spcPts val="0"/>
              </a:spcAft>
            </a:pP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从</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光源发射出来的脉冲光经过被测物体表面</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反光贴纸的反射，被传感器的</a:t>
            </a:r>
            <a:r>
              <a:rPr lang="zh-CN"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感光元件所接收，输出高电平</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；如果感光元件</a:t>
            </a:r>
            <a:r>
              <a:rPr lang="zh-CN"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没有接收到反射光则输出低电平</a:t>
            </a: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fontAlgn="auto">
              <a:lnSpc>
                <a:spcPct val="150000"/>
              </a:lnSpc>
              <a:spcAft>
                <a:spcPts val="0"/>
              </a:spcAft>
            </a:pPr>
            <a:r>
              <a:rPr lang="zh-CN" altLang="zh-CN" kern="100" dirty="0" smtClean="0">
                <a:latin typeface="微软雅黑" panose="020B0503020204020204" pitchFamily="34" charset="-122"/>
                <a:ea typeface="微软雅黑" panose="020B0503020204020204" pitchFamily="34" charset="-122"/>
                <a:cs typeface="Times New Roman" panose="02020603050405020304" pitchFamily="18" charset="0"/>
              </a:rPr>
              <a:t>光电式转速传感器</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具有抗干扰性好、结构紧凑、响应快、非接触式测量转速等优点，在检测和控制领域得到了广泛的应用。</a:t>
            </a:r>
          </a:p>
          <a:p>
            <a:pPr indent="304800" algn="just" fontAlgn="auto">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n=（f *60）/N</a:t>
            </a:r>
          </a:p>
          <a:p>
            <a:pPr indent="304800" algn="just" fontAlgn="auto">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f为</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跳变频率；</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sym typeface="+mn-ea"/>
              </a:rPr>
              <a:t>n为</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转速，单位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RNM</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N为反光贴纸或黑色贴纸的数量。</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57651" y="106334"/>
            <a:ext cx="2476698" cy="645160"/>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实 验 准</a:t>
            </a:r>
            <a:r>
              <a:rPr lang="en-US" altLang="zh-CN" sz="3600" b="1" dirty="0" smtClean="0">
                <a:solidFill>
                  <a:srgbClr val="7030A0"/>
                </a:solidFill>
                <a:latin typeface="微软雅黑" panose="020B0503020204020204" pitchFamily="34" charset="-122"/>
                <a:ea typeface="微软雅黑" panose="020B0503020204020204" pitchFamily="34" charset="-122"/>
              </a:rPr>
              <a:t> </a:t>
            </a:r>
            <a:r>
              <a:rPr lang="zh-CN" altLang="en-US" sz="3600" b="1" dirty="0" smtClean="0">
                <a:solidFill>
                  <a:srgbClr val="7030A0"/>
                </a:solidFill>
                <a:latin typeface="微软雅黑" panose="020B0503020204020204" pitchFamily="34" charset="-122"/>
                <a:ea typeface="微软雅黑" panose="020B0503020204020204" pitchFamily="34" charset="-122"/>
              </a:rPr>
              <a:t>备</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pic>
        <p:nvPicPr>
          <p:cNvPr id="238" name="图片 238" descr="E:\02 产品管理\02 产品需求\2021-06-16 转子试验台设计\2021-09-15 转子台新模型系统图.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887095" y="1194435"/>
            <a:ext cx="3656965" cy="3656965"/>
          </a:xfrm>
          <a:prstGeom prst="rect">
            <a:avLst/>
          </a:prstGeom>
          <a:noFill/>
          <a:ln>
            <a:noFill/>
          </a:ln>
        </p:spPr>
      </p:pic>
      <p:sp>
        <p:nvSpPr>
          <p:cNvPr id="6" name="文本框 5"/>
          <p:cNvSpPr txBox="1"/>
          <p:nvPr/>
        </p:nvSpPr>
        <p:spPr>
          <a:xfrm>
            <a:off x="5103495" y="1062990"/>
            <a:ext cx="7088505" cy="5631180"/>
          </a:xfrm>
          <a:prstGeom prst="rect">
            <a:avLst/>
          </a:prstGeom>
        </p:spPr>
        <p:txBody>
          <a:bodyPr wrap="square">
            <a:spAutoFit/>
          </a:bodyPr>
          <a:lstStyle/>
          <a:p>
            <a:pPr indent="0" algn="l" defTabSz="266700" fontAlgn="auto">
              <a:lnSpc>
                <a:spcPct val="125000"/>
              </a:lnSpc>
              <a:spcBef>
                <a:spcPct val="0"/>
              </a:spcBef>
              <a:spcAft>
                <a:spcPct val="0"/>
              </a:spcAft>
              <a:buFont typeface="+mj-ea"/>
              <a:buAutoNum type="circleNumDbPlain"/>
            </a:pPr>
            <a:r>
              <a:rPr lang="zh-CN" altLang="en-US" sz="1600">
                <a:latin typeface="等线" panose="02010600030101010101" charset="-122"/>
                <a:ea typeface="宋体" panose="02010600030101010101" pitchFamily="2" charset="-122"/>
              </a:rPr>
              <a:t>安装悬臂梁</a:t>
            </a:r>
          </a:p>
          <a:p>
            <a:pPr marL="360045" indent="0" algn="l" defTabSz="266700" fontAlgn="auto">
              <a:lnSpc>
                <a:spcPct val="125000"/>
              </a:lnSpc>
              <a:spcBef>
                <a:spcPct val="0"/>
              </a:spcBef>
              <a:spcAft>
                <a:spcPct val="0"/>
              </a:spcAft>
              <a:buFont typeface="+mj-ea"/>
              <a:buNone/>
            </a:pPr>
            <a:r>
              <a:rPr lang="zh-CN" altLang="en-US" sz="1600">
                <a:latin typeface="等线" panose="02010600030101010101" charset="-122"/>
                <a:ea typeface="宋体" panose="02010600030101010101" pitchFamily="2" charset="-122"/>
                <a:sym typeface="+mn-ea"/>
              </a:rPr>
              <a:t>悬臂梁安装时，下方放平垫，上方放弹垫和平垫，悬臂梁与转子的转轴平行，然后将固定螺丝拧紧。</a:t>
            </a:r>
            <a:endParaRPr lang="zh-CN" altLang="en-US" sz="1600">
              <a:latin typeface="等线" panose="02010600030101010101" charset="-122"/>
              <a:ea typeface="宋体" panose="02010600030101010101" pitchFamily="2" charset="-122"/>
            </a:endParaRPr>
          </a:p>
          <a:p>
            <a:pPr marL="342900" lvl="0" indent="-342900" algn="l" defTabSz="266700" fontAlgn="auto">
              <a:lnSpc>
                <a:spcPct val="125000"/>
              </a:lnSpc>
              <a:buClrTx/>
              <a:buSzTx/>
              <a:buFont typeface="+mj-ea"/>
              <a:buAutoNum type="circleNumDbPlain" startAt="2"/>
            </a:pPr>
            <a:r>
              <a:rPr lang="zh-CN" altLang="en-US" sz="1600">
                <a:solidFill>
                  <a:schemeClr val="tx1"/>
                </a:solidFill>
                <a:latin typeface="等线" panose="02010600030101010101" charset="-122"/>
                <a:ea typeface="宋体" panose="02010600030101010101" pitchFamily="2" charset="-122"/>
                <a:sym typeface="+mn-ea"/>
              </a:rPr>
              <a:t>安装传感器</a:t>
            </a:r>
          </a:p>
          <a:p>
            <a:pPr marL="645795" lvl="0" indent="-285750" algn="l" defTabSz="266700" fontAlgn="auto">
              <a:lnSpc>
                <a:spcPct val="125000"/>
              </a:lnSpc>
              <a:buClrTx/>
              <a:buSzTx/>
              <a:buFont typeface="Wingdings" panose="05000000000000000000" charset="0"/>
              <a:buChar char="ü"/>
            </a:pPr>
            <a:r>
              <a:rPr lang="zh-CN" altLang="en-US" sz="1600">
                <a:solidFill>
                  <a:schemeClr val="tx1"/>
                </a:solidFill>
                <a:latin typeface="等线" panose="02010600030101010101" charset="-122"/>
                <a:ea typeface="宋体" panose="02010600030101010101" pitchFamily="2" charset="-122"/>
                <a:sym typeface="+mn-ea"/>
              </a:rPr>
              <a:t>电涡流位移传感器安装到夹具最右侧，接近悬臂梁端部位置的下方约3mm处，其测量范围</a:t>
            </a:r>
            <a:r>
              <a:rPr lang="en-US" altLang="zh-CN" sz="1600">
                <a:solidFill>
                  <a:schemeClr val="tx1"/>
                </a:solidFill>
                <a:latin typeface="等线" panose="02010600030101010101" charset="-122"/>
                <a:ea typeface="宋体" panose="02010600030101010101" pitchFamily="2" charset="-122"/>
                <a:sym typeface="+mn-ea"/>
              </a:rPr>
              <a:t>1-5mm</a:t>
            </a:r>
            <a:r>
              <a:rPr lang="zh-CN" altLang="en-US" sz="1600">
                <a:solidFill>
                  <a:schemeClr val="tx1"/>
                </a:solidFill>
                <a:latin typeface="等线" panose="02010600030101010101" charset="-122"/>
                <a:ea typeface="宋体" panose="02010600030101010101" pitchFamily="2" charset="-122"/>
                <a:sym typeface="+mn-ea"/>
              </a:rPr>
              <a:t>；</a:t>
            </a:r>
          </a:p>
          <a:p>
            <a:pPr marL="645795" lvl="0" indent="-285750" algn="l" defTabSz="266700" fontAlgn="auto">
              <a:lnSpc>
                <a:spcPct val="125000"/>
              </a:lnSpc>
              <a:buClrTx/>
              <a:buSzTx/>
              <a:buFont typeface="Wingdings" panose="05000000000000000000" charset="0"/>
              <a:buChar char="ü"/>
            </a:pPr>
            <a:r>
              <a:rPr lang="zh-CN" altLang="en-US" sz="1600">
                <a:solidFill>
                  <a:schemeClr val="tx1"/>
                </a:solidFill>
                <a:latin typeface="等线" panose="02010600030101010101" charset="-122"/>
                <a:ea typeface="宋体" panose="02010600030101010101" pitchFamily="2" charset="-122"/>
                <a:sym typeface="+mn-ea"/>
              </a:rPr>
              <a:t>光电式转速传感器安装到距离转子约1cm处，转子上光电传感器正前方贴上黑胶布，</a:t>
            </a:r>
            <a:r>
              <a:rPr lang="en-US" altLang="zh-CN" sz="1600">
                <a:solidFill>
                  <a:schemeClr val="tx1"/>
                </a:solidFill>
                <a:latin typeface="等线" panose="02010600030101010101" charset="-122"/>
                <a:ea typeface="宋体" panose="02010600030101010101" pitchFamily="2" charset="-122"/>
                <a:sym typeface="+mn-ea"/>
              </a:rPr>
              <a:t>1-3</a:t>
            </a:r>
            <a:r>
              <a:rPr lang="zh-CN" altLang="en-US" sz="1600">
                <a:solidFill>
                  <a:schemeClr val="tx1"/>
                </a:solidFill>
                <a:latin typeface="等线" panose="02010600030101010101" charset="-122"/>
                <a:ea typeface="宋体" panose="02010600030101010101" pitchFamily="2" charset="-122"/>
                <a:sym typeface="+mn-ea"/>
              </a:rPr>
              <a:t>条均匀分布。</a:t>
            </a:r>
          </a:p>
          <a:p>
            <a:pPr marL="645795" lvl="0" indent="-285750" algn="l" defTabSz="266700" fontAlgn="auto">
              <a:lnSpc>
                <a:spcPct val="125000"/>
              </a:lnSpc>
              <a:buClrTx/>
              <a:buSzTx/>
              <a:buFont typeface="Wingdings" panose="05000000000000000000" charset="0"/>
              <a:buChar char="ü"/>
            </a:pPr>
            <a:r>
              <a:rPr lang="zh-CN" altLang="en-US" sz="1600">
                <a:solidFill>
                  <a:schemeClr val="tx1"/>
                </a:solidFill>
                <a:latin typeface="等线" panose="02010600030101010101" charset="-122"/>
                <a:ea typeface="宋体" panose="02010600030101010101" pitchFamily="2" charset="-122"/>
                <a:sym typeface="+mn-ea"/>
              </a:rPr>
              <a:t>在不锈钢悬臂梁上方加装加速度传感器（双面胶粘贴），位于电涡流位移传感器正上方。也可用紧定螺丝安装于轴承座孔内。</a:t>
            </a:r>
          </a:p>
          <a:p>
            <a:pPr marL="342900" lvl="0" indent="-342900" algn="l" defTabSz="266700" fontAlgn="auto">
              <a:lnSpc>
                <a:spcPct val="125000"/>
              </a:lnSpc>
              <a:buClrTx/>
              <a:buSzTx/>
              <a:buFont typeface="+mj-ea"/>
              <a:buAutoNum type="circleNumDbPlain" startAt="3"/>
            </a:pPr>
            <a:r>
              <a:rPr lang="zh-CN" altLang="en-US" sz="1600">
                <a:solidFill>
                  <a:schemeClr val="tx1"/>
                </a:solidFill>
                <a:latin typeface="等线" panose="02010600030101010101" charset="-122"/>
                <a:ea typeface="宋体" panose="02010600030101010101" pitchFamily="2" charset="-122"/>
                <a:sym typeface="+mn-ea"/>
              </a:rPr>
              <a:t>接入数据采集仪</a:t>
            </a:r>
            <a:endParaRPr lang="zh-CN" altLang="en-US" sz="1600">
              <a:latin typeface="等线" panose="02010600030101010101" charset="-122"/>
              <a:ea typeface="宋体" panose="02010600030101010101" pitchFamily="2" charset="-122"/>
            </a:endParaRPr>
          </a:p>
          <a:p>
            <a:pPr marL="645795" indent="-285750" algn="l" defTabSz="266700" fontAlgn="auto">
              <a:lnSpc>
                <a:spcPct val="125000"/>
              </a:lnSpc>
              <a:spcBef>
                <a:spcPct val="0"/>
              </a:spcBef>
              <a:spcAft>
                <a:spcPct val="0"/>
              </a:spcAft>
              <a:buFont typeface="Wingdings" panose="05000000000000000000" charset="0"/>
              <a:buChar char="ü"/>
            </a:pPr>
            <a:r>
              <a:rPr lang="zh-CN" altLang="en-US" sz="1600">
                <a:latin typeface="等线" panose="02010600030101010101" charset="-122"/>
                <a:ea typeface="宋体" panose="02010600030101010101" pitchFamily="2" charset="-122"/>
              </a:rPr>
              <a:t>MI-2100传感器适配器处于关机状态，供电电压位于±24V挡，输出位于DC挡。</a:t>
            </a:r>
          </a:p>
          <a:p>
            <a:pPr marL="645795" indent="-285750" algn="l" defTabSz="266700" fontAlgn="auto">
              <a:lnSpc>
                <a:spcPct val="125000"/>
              </a:lnSpc>
              <a:spcBef>
                <a:spcPct val="0"/>
              </a:spcBef>
              <a:spcAft>
                <a:spcPct val="0"/>
              </a:spcAft>
              <a:buFont typeface="Wingdings" panose="05000000000000000000" charset="0"/>
              <a:buChar char="ü"/>
            </a:pPr>
            <a:r>
              <a:rPr lang="zh-CN" altLang="en-US" sz="1600">
                <a:latin typeface="等线" panose="02010600030101010101" charset="-122"/>
                <a:ea typeface="宋体" panose="02010600030101010101" pitchFamily="2" charset="-122"/>
              </a:rPr>
              <a:t>电涡流位移传感器的输出接到MI-2100的输入通道1；MI-2100的输出1连接4通道数据采集仪的电压输入通道1。</a:t>
            </a:r>
          </a:p>
          <a:p>
            <a:pPr marL="645795" indent="-285750" algn="l" defTabSz="266700" fontAlgn="auto">
              <a:lnSpc>
                <a:spcPct val="125000"/>
              </a:lnSpc>
              <a:spcBef>
                <a:spcPct val="0"/>
              </a:spcBef>
              <a:spcAft>
                <a:spcPct val="0"/>
              </a:spcAft>
              <a:buFont typeface="Wingdings" panose="05000000000000000000" charset="0"/>
              <a:buChar char="ü"/>
            </a:pPr>
            <a:r>
              <a:rPr lang="zh-CN" altLang="en-US" sz="1600">
                <a:latin typeface="等线" panose="02010600030101010101" charset="-122"/>
                <a:ea typeface="宋体" panose="02010600030101010101" pitchFamily="2" charset="-122"/>
              </a:rPr>
              <a:t>光电式转速传感器的输出接到MI-2100的输入通道2；</a:t>
            </a:r>
            <a:r>
              <a:rPr lang="zh-CN" altLang="en-US" sz="1600">
                <a:latin typeface="等线" panose="02010600030101010101" charset="-122"/>
                <a:ea typeface="宋体" panose="02010600030101010101" pitchFamily="2" charset="-122"/>
                <a:sym typeface="+mn-ea"/>
              </a:rPr>
              <a:t>MI-2100的输出</a:t>
            </a:r>
            <a:r>
              <a:rPr lang="en-US" altLang="zh-CN" sz="1600">
                <a:latin typeface="等线" panose="02010600030101010101" charset="-122"/>
                <a:ea typeface="宋体" panose="02010600030101010101" pitchFamily="2" charset="-122"/>
                <a:sym typeface="+mn-ea"/>
              </a:rPr>
              <a:t>2</a:t>
            </a:r>
            <a:r>
              <a:rPr lang="zh-CN" altLang="en-US" sz="1600">
                <a:latin typeface="等线" panose="02010600030101010101" charset="-122"/>
                <a:ea typeface="宋体" panose="02010600030101010101" pitchFamily="2" charset="-122"/>
                <a:sym typeface="+mn-ea"/>
              </a:rPr>
              <a:t>连接4通道数据采集仪的电压输入通道</a:t>
            </a:r>
            <a:r>
              <a:rPr lang="en-US" altLang="zh-CN" sz="1600">
                <a:latin typeface="等线" panose="02010600030101010101" charset="-122"/>
                <a:ea typeface="宋体" panose="02010600030101010101" pitchFamily="2" charset="-122"/>
                <a:sym typeface="+mn-ea"/>
              </a:rPr>
              <a:t>2</a:t>
            </a:r>
            <a:r>
              <a:rPr lang="zh-CN" altLang="en-US" sz="1600">
                <a:latin typeface="等线" panose="02010600030101010101" charset="-122"/>
                <a:ea typeface="宋体" panose="02010600030101010101" pitchFamily="2" charset="-122"/>
                <a:sym typeface="+mn-ea"/>
              </a:rPr>
              <a:t>。</a:t>
            </a:r>
          </a:p>
          <a:p>
            <a:pPr marL="645795" indent="-285750" algn="l" defTabSz="266700" fontAlgn="auto">
              <a:lnSpc>
                <a:spcPct val="125000"/>
              </a:lnSpc>
              <a:spcBef>
                <a:spcPct val="0"/>
              </a:spcBef>
              <a:spcAft>
                <a:spcPct val="0"/>
              </a:spcAft>
              <a:buFont typeface="Wingdings" panose="05000000000000000000" charset="0"/>
              <a:buChar char="ü"/>
            </a:pPr>
            <a:r>
              <a:rPr lang="zh-CN" altLang="en-US" sz="1600">
                <a:latin typeface="等线" panose="02010600030101010101" charset="-122"/>
                <a:ea typeface="宋体" panose="02010600030101010101" pitchFamily="2" charset="-122"/>
                <a:sym typeface="+mn-ea"/>
              </a:rPr>
              <a:t>加速度传感器连接4通道数据采集仪的电压输入通道</a:t>
            </a:r>
            <a:r>
              <a:rPr lang="en-US" altLang="zh-CN" sz="1600">
                <a:latin typeface="等线" panose="02010600030101010101" charset="-122"/>
                <a:ea typeface="宋体" panose="02010600030101010101" pitchFamily="2" charset="-122"/>
                <a:sym typeface="+mn-ea"/>
              </a:rPr>
              <a:t>3</a:t>
            </a:r>
            <a:r>
              <a:rPr lang="zh-CN" altLang="en-US" sz="1600">
                <a:latin typeface="等线" panose="02010600030101010101" charset="-122"/>
                <a:ea typeface="宋体" panose="02010600030101010101" pitchFamily="2" charset="-122"/>
                <a:sym typeface="+mn-ea"/>
              </a:rPr>
              <a:t>。</a:t>
            </a:r>
          </a:p>
        </p:txBody>
      </p:sp>
      <p:sp>
        <p:nvSpPr>
          <p:cNvPr id="10" name="文本框 9"/>
          <p:cNvSpPr txBox="1"/>
          <p:nvPr>
            <p:custDataLst>
              <p:tags r:id="rId1"/>
            </p:custDataLst>
          </p:nvPr>
        </p:nvSpPr>
        <p:spPr>
          <a:xfrm>
            <a:off x="1482082" y="6222768"/>
            <a:ext cx="169555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数据</a:t>
            </a:r>
            <a:r>
              <a:rPr lang="zh-CN" altLang="en-US" sz="2800" dirty="0">
                <a:latin typeface="微软雅黑" panose="020B0503020204020204" pitchFamily="34" charset="-122"/>
                <a:ea typeface="微软雅黑" panose="020B0503020204020204" pitchFamily="34" charset="-122"/>
              </a:rPr>
              <a:t>采集</a:t>
            </a:r>
          </a:p>
        </p:txBody>
      </p:sp>
      <p:pic>
        <p:nvPicPr>
          <p:cNvPr id="11" name="图片 10"/>
          <p:cNvPicPr>
            <a:picLocks noChangeAspect="1"/>
          </p:cNvPicPr>
          <p:nvPr>
            <p:custDataLst>
              <p:tags r:id="rId2"/>
            </p:custDataLst>
          </p:nvPr>
        </p:nvPicPr>
        <p:blipFill rotWithShape="1">
          <a:blip r:embed="rId8"/>
          <a:srcRect l="9406" t="813" r="1560" b="50813"/>
          <a:stretch>
            <a:fillRect/>
          </a:stretch>
        </p:blipFill>
        <p:spPr>
          <a:xfrm>
            <a:off x="1652270" y="5009515"/>
            <a:ext cx="1163320" cy="1213485"/>
          </a:xfrm>
          <a:prstGeom prst="rect">
            <a:avLst/>
          </a:prstGeom>
        </p:spPr>
      </p:pic>
      <p:sp>
        <p:nvSpPr>
          <p:cNvPr id="12" name="文本框 11"/>
          <p:cNvSpPr txBox="1"/>
          <p:nvPr>
            <p:custDataLst>
              <p:tags r:id="rId3"/>
            </p:custDataLst>
          </p:nvPr>
        </p:nvSpPr>
        <p:spPr>
          <a:xfrm>
            <a:off x="3253647" y="6170698"/>
            <a:ext cx="1669145"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离线分析</a:t>
            </a:r>
            <a:endParaRPr lang="zh-CN" altLang="en-US" sz="2800"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custDataLst>
              <p:tags r:id="rId4"/>
            </p:custDataLst>
          </p:nvPr>
        </p:nvPicPr>
        <p:blipFill rotWithShape="1">
          <a:blip r:embed="rId8"/>
          <a:srcRect l="9406" t="52518" r="7802"/>
          <a:stretch>
            <a:fillRect/>
          </a:stretch>
        </p:blipFill>
        <p:spPr>
          <a:xfrm>
            <a:off x="3363595" y="5009515"/>
            <a:ext cx="1111885" cy="1224280"/>
          </a:xfrm>
          <a:prstGeom prst="rect">
            <a:avLst/>
          </a:prstGeom>
        </p:spPr>
      </p:pic>
      <p:sp>
        <p:nvSpPr>
          <p:cNvPr id="14" name="文本框 13"/>
          <p:cNvSpPr txBox="1"/>
          <p:nvPr/>
        </p:nvSpPr>
        <p:spPr>
          <a:xfrm>
            <a:off x="616585" y="5228590"/>
            <a:ext cx="865505" cy="829945"/>
          </a:xfrm>
          <a:prstGeom prst="rect">
            <a:avLst/>
          </a:prstGeom>
          <a:noFill/>
        </p:spPr>
        <p:txBody>
          <a:bodyPr wrap="square" rtlCol="0" anchor="t">
            <a:spAutoFit/>
          </a:bodyPr>
          <a:lstStyle/>
          <a:p>
            <a:r>
              <a:rPr lang="zh-CN" altLang="en-US" sz="2400" b="1" dirty="0" smtClean="0">
                <a:latin typeface="微软雅黑" panose="020B0503020204020204" pitchFamily="34" charset="-122"/>
                <a:ea typeface="微软雅黑" panose="020B0503020204020204" pitchFamily="34" charset="-122"/>
                <a:sym typeface="+mn-ea"/>
              </a:rPr>
              <a:t>桌面软件</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 name="图片 2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35610" y="2773045"/>
            <a:ext cx="4400550" cy="2458720"/>
          </a:xfrm>
          <a:prstGeom prst="rect">
            <a:avLst/>
          </a:prstGeom>
          <a:noFill/>
          <a:ln>
            <a:noFill/>
          </a:ln>
        </p:spPr>
      </p:pic>
      <p:sp>
        <p:nvSpPr>
          <p:cNvPr id="2" name="文本框 1"/>
          <p:cNvSpPr txBox="1"/>
          <p:nvPr/>
        </p:nvSpPr>
        <p:spPr>
          <a:xfrm>
            <a:off x="4857651" y="106334"/>
            <a:ext cx="2476698" cy="646331"/>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操 作 步 骤</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35427" y="1038397"/>
            <a:ext cx="5660573"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“数据采集与分析”参数设置</a:t>
            </a:r>
            <a:endParaRPr lang="zh-CN" altLang="en-US" sz="2400" b="1"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rotWithShape="1">
          <a:blip r:embed="rId3"/>
          <a:srcRect t="-4257" r="11465" b="31494"/>
          <a:stretch>
            <a:fillRect/>
          </a:stretch>
        </p:blipFill>
        <p:spPr>
          <a:xfrm>
            <a:off x="8390562" y="2575832"/>
            <a:ext cx="3153693" cy="3156664"/>
          </a:xfrm>
          <a:prstGeom prst="rect">
            <a:avLst/>
          </a:prstGeom>
        </p:spPr>
      </p:pic>
      <p:pic>
        <p:nvPicPr>
          <p:cNvPr id="12" name="图片 11"/>
          <p:cNvPicPr>
            <a:picLocks noChangeAspect="1"/>
          </p:cNvPicPr>
          <p:nvPr/>
        </p:nvPicPr>
        <p:blipFill rotWithShape="1">
          <a:blip r:embed="rId4"/>
          <a:srcRect r="40197" b="37552"/>
          <a:stretch>
            <a:fillRect/>
          </a:stretch>
        </p:blipFill>
        <p:spPr>
          <a:xfrm>
            <a:off x="4996429" y="2762760"/>
            <a:ext cx="3233806" cy="2979261"/>
          </a:xfrm>
          <a:prstGeom prst="rect">
            <a:avLst/>
          </a:prstGeom>
        </p:spPr>
      </p:pic>
      <p:pic>
        <p:nvPicPr>
          <p:cNvPr id="3" name="图片 2"/>
          <p:cNvPicPr>
            <a:picLocks noChangeAspect="1"/>
          </p:cNvPicPr>
          <p:nvPr/>
        </p:nvPicPr>
        <p:blipFill>
          <a:blip r:embed="rId5"/>
          <a:stretch>
            <a:fillRect/>
          </a:stretch>
        </p:blipFill>
        <p:spPr>
          <a:xfrm>
            <a:off x="382984" y="1585159"/>
            <a:ext cx="11426032" cy="962078"/>
          </a:xfrm>
          <a:prstGeom prst="rect">
            <a:avLst/>
          </a:prstGeom>
        </p:spPr>
      </p:pic>
      <p:sp>
        <p:nvSpPr>
          <p:cNvPr id="4" name="文本框 3"/>
          <p:cNvSpPr txBox="1"/>
          <p:nvPr/>
        </p:nvSpPr>
        <p:spPr>
          <a:xfrm>
            <a:off x="2757487" y="2177905"/>
            <a:ext cx="307799" cy="369332"/>
          </a:xfrm>
          <a:prstGeom prst="rect">
            <a:avLst/>
          </a:prstGeom>
          <a:noFill/>
          <a:ln w="38100">
            <a:solidFill>
              <a:srgbClr val="FF0000"/>
            </a:solidFill>
            <a:prstDash val="solid"/>
          </a:ln>
        </p:spPr>
        <p:txBody>
          <a:bodyPr wrap="square" rtlCol="0">
            <a:spAutoFit/>
          </a:bodyPr>
          <a:lstStyle/>
          <a:p>
            <a:endParaRPr lang="zh-CN" altLang="en-US" dirty="0"/>
          </a:p>
        </p:txBody>
      </p:sp>
      <p:cxnSp>
        <p:nvCxnSpPr>
          <p:cNvPr id="14" name="直接箭头连接符 13"/>
          <p:cNvCxnSpPr>
            <a:stCxn id="4" idx="2"/>
          </p:cNvCxnSpPr>
          <p:nvPr/>
        </p:nvCxnSpPr>
        <p:spPr>
          <a:xfrm flipH="1">
            <a:off x="2223869" y="2547237"/>
            <a:ext cx="687518" cy="6954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82905" y="5400040"/>
            <a:ext cx="4453255" cy="1476375"/>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① </a:t>
            </a:r>
            <a:r>
              <a:rPr lang="zh-CN" altLang="en-US" b="1" dirty="0" smtClean="0">
                <a:solidFill>
                  <a:srgbClr val="FF0000"/>
                </a:solidFill>
                <a:latin typeface="微软雅黑" panose="020B0503020204020204" pitchFamily="34" charset="-122"/>
                <a:ea typeface="微软雅黑" panose="020B0503020204020204" pitchFamily="34" charset="-122"/>
              </a:rPr>
              <a:t>设置硬件参数</a:t>
            </a:r>
            <a:r>
              <a:rPr lang="zh-CN" altLang="en-US" dirty="0" smtClean="0">
                <a:latin typeface="微软雅黑" panose="020B0503020204020204" pitchFamily="34" charset="-122"/>
                <a:ea typeface="微软雅黑" panose="020B0503020204020204" pitchFamily="34" charset="-122"/>
              </a:rPr>
              <a:t>：耦合方式、灵敏度等</a:t>
            </a:r>
          </a:p>
          <a:p>
            <a:r>
              <a:rPr lang="zh-CN" altLang="en-US" b="1" dirty="0">
                <a:solidFill>
                  <a:srgbClr val="FF0000"/>
                </a:solidFill>
                <a:latin typeface="微软雅黑" panose="020B0503020204020204" pitchFamily="34" charset="-122"/>
                <a:ea typeface="微软雅黑" panose="020B0503020204020204" pitchFamily="34" charset="-122"/>
              </a:rPr>
              <a:t>思考：</a:t>
            </a:r>
            <a:r>
              <a:rPr lang="zh-CN" altLang="en-US" dirty="0">
                <a:latin typeface="微软雅黑" panose="020B0503020204020204" pitchFamily="34" charset="-122"/>
                <a:ea typeface="微软雅黑" panose="020B0503020204020204" pitchFamily="34" charset="-122"/>
              </a:rPr>
              <a:t>为什么电涡流位移传感器用</a:t>
            </a:r>
            <a:r>
              <a:rPr lang="en-US" altLang="zh-CN" dirty="0">
                <a:latin typeface="微软雅黑" panose="020B0503020204020204" pitchFamily="34" charset="-122"/>
                <a:ea typeface="微软雅黑" panose="020B0503020204020204" pitchFamily="34" charset="-122"/>
              </a:rPr>
              <a:t>AC</a:t>
            </a:r>
            <a:r>
              <a:rPr lang="zh-CN" altLang="en-US" dirty="0">
                <a:latin typeface="微软雅黑" panose="020B0503020204020204" pitchFamily="34" charset="-122"/>
                <a:ea typeface="微软雅黑" panose="020B0503020204020204" pitchFamily="34" charset="-122"/>
              </a:rPr>
              <a:t>差分耦合的方式？为什么光电转速传感器用</a:t>
            </a:r>
            <a:r>
              <a:rPr lang="en-US" altLang="zh-CN" dirty="0">
                <a:latin typeface="微软雅黑" panose="020B0503020204020204" pitchFamily="34" charset="-122"/>
                <a:ea typeface="微软雅黑" panose="020B0503020204020204" pitchFamily="34" charset="-122"/>
              </a:rPr>
              <a:t>DC</a:t>
            </a:r>
            <a:r>
              <a:rPr lang="zh-CN" altLang="en-US" dirty="0">
                <a:latin typeface="微软雅黑" panose="020B0503020204020204" pitchFamily="34" charset="-122"/>
                <a:ea typeface="微软雅黑" panose="020B0503020204020204" pitchFamily="34" charset="-122"/>
              </a:rPr>
              <a:t>差分耦合的方式？其灵敏度的数值是怎么得来的？</a:t>
            </a:r>
          </a:p>
        </p:txBody>
      </p:sp>
      <p:sp>
        <p:nvSpPr>
          <p:cNvPr id="18" name="文本框 17"/>
          <p:cNvSpPr txBox="1"/>
          <p:nvPr/>
        </p:nvSpPr>
        <p:spPr>
          <a:xfrm>
            <a:off x="7807325" y="5744210"/>
            <a:ext cx="4319905" cy="922020"/>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③ </a:t>
            </a:r>
            <a:r>
              <a:rPr lang="zh-CN" altLang="en-US" b="1" dirty="0" smtClean="0">
                <a:solidFill>
                  <a:srgbClr val="FF0000"/>
                </a:solidFill>
                <a:latin typeface="微软雅黑" panose="020B0503020204020204" pitchFamily="34" charset="-122"/>
                <a:ea typeface="微软雅黑" panose="020B0503020204020204" pitchFamily="34" charset="-122"/>
              </a:rPr>
              <a:t>分析参数</a:t>
            </a:r>
            <a:r>
              <a:rPr lang="zh-CN" altLang="en-US" dirty="0" smtClean="0">
                <a:latin typeface="微软雅黑" panose="020B0503020204020204" pitchFamily="34" charset="-122"/>
                <a:ea typeface="微软雅黑" panose="020B0503020204020204" pitchFamily="34" charset="-122"/>
              </a:rPr>
              <a:t>：采样频率、采样点数等。</a:t>
            </a:r>
          </a:p>
          <a:p>
            <a:r>
              <a:rPr lang="zh-CN" altLang="en-US" b="1" dirty="0">
                <a:solidFill>
                  <a:srgbClr val="FF0000"/>
                </a:solidFill>
                <a:latin typeface="微软雅黑" panose="020B0503020204020204" pitchFamily="34" charset="-122"/>
                <a:ea typeface="微软雅黑" panose="020B0503020204020204" pitchFamily="34" charset="-122"/>
              </a:rPr>
              <a:t>思考：</a:t>
            </a:r>
            <a:r>
              <a:rPr lang="zh-CN" altLang="en-US" dirty="0">
                <a:latin typeface="微软雅黑" panose="020B0503020204020204" pitchFamily="34" charset="-122"/>
                <a:ea typeface="微软雅黑" panose="020B0503020204020204" pitchFamily="34" charset="-122"/>
              </a:rPr>
              <a:t>采样频率与分析频宽。采样点数与分析谱线的关系，为什么选用</a:t>
            </a:r>
            <a:r>
              <a:rPr lang="en-US" altLang="zh-CN" dirty="0">
                <a:latin typeface="微软雅黑" panose="020B0503020204020204" pitchFamily="34" charset="-122"/>
                <a:ea typeface="微软雅黑" panose="020B0503020204020204" pitchFamily="34" charset="-122"/>
              </a:rPr>
              <a:t>2.56</a:t>
            </a:r>
            <a:r>
              <a:rPr lang="zh-CN" altLang="en-US" dirty="0">
                <a:latin typeface="微软雅黑" panose="020B0503020204020204" pitchFamily="34" charset="-122"/>
                <a:ea typeface="微软雅黑" panose="020B0503020204020204" pitchFamily="34" charset="-122"/>
              </a:rPr>
              <a:t>倍</a:t>
            </a:r>
          </a:p>
        </p:txBody>
      </p:sp>
      <p:sp>
        <p:nvSpPr>
          <p:cNvPr id="19" name="文本框 18"/>
          <p:cNvSpPr txBox="1"/>
          <p:nvPr/>
        </p:nvSpPr>
        <p:spPr>
          <a:xfrm>
            <a:off x="4996180" y="5807075"/>
            <a:ext cx="2726690" cy="645160"/>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② </a:t>
            </a:r>
            <a:r>
              <a:rPr lang="zh-CN" altLang="en-US" b="1" dirty="0" smtClean="0">
                <a:solidFill>
                  <a:srgbClr val="FF0000"/>
                </a:solidFill>
                <a:latin typeface="微软雅黑" panose="020B0503020204020204" pitchFamily="34" charset="-122"/>
                <a:ea typeface="微软雅黑" panose="020B0503020204020204" pitchFamily="34" charset="-122"/>
              </a:rPr>
              <a:t>存储管理</a:t>
            </a:r>
            <a:r>
              <a:rPr lang="zh-CN" altLang="en-US" dirty="0" smtClean="0">
                <a:latin typeface="微软雅黑" panose="020B0503020204020204" pitchFamily="34" charset="-122"/>
                <a:ea typeface="微软雅黑" panose="020B0503020204020204" pitchFamily="34" charset="-122"/>
              </a:rPr>
              <a:t>：存储路径和数据存储类型等</a:t>
            </a:r>
            <a:endParaRPr lang="zh-CN" altLang="en-US" dirty="0">
              <a:latin typeface="微软雅黑" panose="020B0503020204020204" pitchFamily="34" charset="-122"/>
              <a:ea typeface="微软雅黑" panose="020B0503020204020204" pitchFamily="34" charset="-122"/>
            </a:endParaRPr>
          </a:p>
        </p:txBody>
      </p:sp>
      <p:cxnSp>
        <p:nvCxnSpPr>
          <p:cNvPr id="21" name="直接箭头连接符 20"/>
          <p:cNvCxnSpPr/>
          <p:nvPr/>
        </p:nvCxnSpPr>
        <p:spPr>
          <a:xfrm>
            <a:off x="3338989" y="2546769"/>
            <a:ext cx="3758213" cy="4090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149601" y="2177905"/>
            <a:ext cx="293687" cy="369332"/>
          </a:xfrm>
          <a:prstGeom prst="rect">
            <a:avLst/>
          </a:prstGeom>
          <a:noFill/>
          <a:ln w="38100">
            <a:solidFill>
              <a:srgbClr val="FF0000"/>
            </a:solidFill>
            <a:prstDash val="solid"/>
          </a:ln>
        </p:spPr>
        <p:txBody>
          <a:bodyPr wrap="square" rtlCol="0">
            <a:spAutoFit/>
          </a:bodyPr>
          <a:lstStyle/>
          <a:p>
            <a:endParaRPr lang="zh-CN" altLang="en-US" dirty="0"/>
          </a:p>
        </p:txBody>
      </p:sp>
      <p:sp>
        <p:nvSpPr>
          <p:cNvPr id="26" name="文本框 25"/>
          <p:cNvSpPr txBox="1"/>
          <p:nvPr/>
        </p:nvSpPr>
        <p:spPr>
          <a:xfrm>
            <a:off x="3787776" y="2177905"/>
            <a:ext cx="293687" cy="369332"/>
          </a:xfrm>
          <a:prstGeom prst="rect">
            <a:avLst/>
          </a:prstGeom>
          <a:noFill/>
          <a:ln w="38100">
            <a:solidFill>
              <a:srgbClr val="FF0000"/>
            </a:solidFill>
            <a:prstDash val="solid"/>
          </a:ln>
        </p:spPr>
        <p:txBody>
          <a:bodyPr wrap="square" rtlCol="0">
            <a:spAutoFit/>
          </a:bodyPr>
          <a:lstStyle/>
          <a:p>
            <a:endParaRPr lang="zh-CN" altLang="en-US" dirty="0"/>
          </a:p>
        </p:txBody>
      </p:sp>
      <p:cxnSp>
        <p:nvCxnSpPr>
          <p:cNvPr id="27" name="直接箭头连接符 26"/>
          <p:cNvCxnSpPr>
            <a:stCxn id="26" idx="2"/>
          </p:cNvCxnSpPr>
          <p:nvPr/>
        </p:nvCxnSpPr>
        <p:spPr>
          <a:xfrm>
            <a:off x="3934620" y="2547872"/>
            <a:ext cx="6525260" cy="2260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57651" y="106334"/>
            <a:ext cx="2476698" cy="646331"/>
          </a:xfrm>
          <a:prstGeom prst="rect">
            <a:avLst/>
          </a:prstGeom>
          <a:noFill/>
        </p:spPr>
        <p:txBody>
          <a:bodyPr wrap="square" rtlCol="0">
            <a:spAutoFit/>
          </a:bodyPr>
          <a:lstStyle/>
          <a:p>
            <a:r>
              <a:rPr lang="zh-CN" altLang="en-US" sz="3600" b="1" dirty="0" smtClean="0">
                <a:solidFill>
                  <a:srgbClr val="7030A0"/>
                </a:solidFill>
                <a:latin typeface="微软雅黑" panose="020B0503020204020204" pitchFamily="34" charset="-122"/>
                <a:ea typeface="微软雅黑" panose="020B0503020204020204" pitchFamily="34" charset="-122"/>
              </a:rPr>
              <a:t>操 作 步 骤</a:t>
            </a:r>
            <a:endParaRPr lang="zh-CN" altLang="en-US" sz="3600" b="1" dirty="0">
              <a:solidFill>
                <a:srgbClr val="7030A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70111" y="1132114"/>
            <a:ext cx="5773769" cy="46037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窗口设置</a:t>
            </a:r>
            <a:endParaRPr lang="zh-CN" altLang="en-US" sz="2400" b="1"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12279802" y="0"/>
            <a:ext cx="4189814" cy="2892460"/>
          </a:xfrm>
          <a:prstGeom prst="rect">
            <a:avLst/>
          </a:prstGeom>
        </p:spPr>
      </p:pic>
      <p:pic>
        <p:nvPicPr>
          <p:cNvPr id="253" name="图片 253"/>
          <p:cNvPicPr>
            <a:picLocks noChangeAspect="1"/>
          </p:cNvPicPr>
          <p:nvPr/>
        </p:nvPicPr>
        <p:blipFill>
          <a:blip r:embed="rId3"/>
          <a:stretch>
            <a:fillRect/>
          </a:stretch>
        </p:blipFill>
        <p:spPr>
          <a:xfrm>
            <a:off x="486410" y="1688465"/>
            <a:ext cx="6436360" cy="3394710"/>
          </a:xfrm>
          <a:prstGeom prst="rect">
            <a:avLst/>
          </a:prstGeom>
        </p:spPr>
      </p:pic>
      <p:sp>
        <p:nvSpPr>
          <p:cNvPr id="3" name="文本框 2"/>
          <p:cNvSpPr txBox="1"/>
          <p:nvPr/>
        </p:nvSpPr>
        <p:spPr>
          <a:xfrm>
            <a:off x="7028815" y="1688465"/>
            <a:ext cx="4947285" cy="4892675"/>
          </a:xfrm>
          <a:prstGeom prst="rect">
            <a:avLst/>
          </a:prstGeom>
        </p:spPr>
        <p:txBody>
          <a:bodyPr wrap="square">
            <a:spAutoFit/>
          </a:bodyPr>
          <a:lstStyle/>
          <a:p>
            <a:pPr marL="285750" indent="-285750" algn="just" defTabSz="266700" fontAlgn="auto">
              <a:lnSpc>
                <a:spcPct val="150000"/>
              </a:lnSpc>
              <a:spcBef>
                <a:spcPct val="0"/>
              </a:spcBef>
              <a:spcAft>
                <a:spcPct val="0"/>
              </a:spcAft>
              <a:buFont typeface="Wingdings" panose="05000000000000000000" charset="0"/>
              <a:buChar char="n"/>
            </a:pPr>
            <a:r>
              <a:rPr lang="zh-CN" altLang="en-US" sz="1600" dirty="0">
                <a:latin typeface="等线" panose="02010600030101010101" charset="-122"/>
                <a:ea typeface="宋体" panose="02010600030101010101" pitchFamily="2" charset="-122"/>
              </a:rPr>
              <a:t>第一列，上窗格显示</a:t>
            </a:r>
            <a:r>
              <a:rPr lang="zh-CN" altLang="en-US" sz="1600" dirty="0">
                <a:latin typeface="等线" panose="02010600030101010101" charset="-122"/>
                <a:ea typeface="宋体" panose="02010600030101010101" pitchFamily="2" charset="-122"/>
                <a:sym typeface="+mn-ea"/>
              </a:rPr>
              <a:t>位移传感器的时域信号</a:t>
            </a:r>
            <a:r>
              <a:rPr lang="zh-CN" altLang="en-US" sz="1600" dirty="0">
                <a:latin typeface="等线" panose="02010600030101010101" charset="-122"/>
                <a:ea typeface="宋体" panose="02010600030101010101" pitchFamily="2" charset="-122"/>
              </a:rPr>
              <a:t>“</a:t>
            </a:r>
            <a:r>
              <a:rPr lang="zh-CN" altLang="en-US" sz="1600" b="1" dirty="0">
                <a:solidFill>
                  <a:srgbClr val="FF0000"/>
                </a:solidFill>
                <a:latin typeface="等线" panose="02010600030101010101" charset="-122"/>
                <a:ea typeface="宋体" panose="02010600030101010101" pitchFamily="2" charset="-122"/>
              </a:rPr>
              <a:t>Input1(t)</a:t>
            </a:r>
            <a:r>
              <a:rPr lang="zh-CN" altLang="en-US" sz="1600" dirty="0">
                <a:latin typeface="等线" panose="02010600030101010101" charset="-122"/>
                <a:ea typeface="宋体" panose="02010600030101010101" pitchFamily="2" charset="-122"/>
              </a:rPr>
              <a:t>”；下窗格显示</a:t>
            </a:r>
            <a:r>
              <a:rPr lang="zh-CN" altLang="en-US" sz="1600" dirty="0">
                <a:latin typeface="等线" panose="02010600030101010101" charset="-122"/>
                <a:ea typeface="宋体" panose="02010600030101010101" pitchFamily="2" charset="-122"/>
                <a:sym typeface="+mn-ea"/>
              </a:rPr>
              <a:t>其频域幅值谱</a:t>
            </a:r>
            <a:r>
              <a:rPr lang="zh-CN" altLang="en-US" sz="1600" dirty="0">
                <a:latin typeface="等线" panose="02010600030101010101" charset="-122"/>
                <a:ea typeface="宋体" panose="02010600030101010101" pitchFamily="2" charset="-122"/>
              </a:rPr>
              <a:t>“</a:t>
            </a:r>
            <a:r>
              <a:rPr lang="zh-CN" altLang="en-US" sz="1600" b="1" dirty="0">
                <a:solidFill>
                  <a:srgbClr val="FF0000"/>
                </a:solidFill>
                <a:latin typeface="等线" panose="02010600030101010101" charset="-122"/>
                <a:ea typeface="宋体" panose="02010600030101010101" pitchFamily="2" charset="-122"/>
              </a:rPr>
              <a:t>G1,1(f)</a:t>
            </a:r>
            <a:r>
              <a:rPr lang="zh-CN" altLang="en-US" sz="1600" dirty="0">
                <a:latin typeface="等线" panose="02010600030101010101" charset="-122"/>
                <a:ea typeface="宋体" panose="02010600030101010101" pitchFamily="2" charset="-122"/>
              </a:rPr>
              <a:t>”，右键在弹出的选项中选“对数”，再次操作选择“Peak”。</a:t>
            </a:r>
          </a:p>
          <a:p>
            <a:pPr marL="285750" indent="-285750" algn="just" defTabSz="266700" fontAlgn="auto">
              <a:lnSpc>
                <a:spcPct val="150000"/>
              </a:lnSpc>
              <a:spcBef>
                <a:spcPct val="0"/>
              </a:spcBef>
              <a:spcAft>
                <a:spcPct val="0"/>
              </a:spcAft>
              <a:buFont typeface="Wingdings" panose="05000000000000000000" charset="0"/>
              <a:buChar char="n"/>
            </a:pPr>
            <a:r>
              <a:rPr lang="zh-CN" altLang="en-US" sz="1600" dirty="0">
                <a:latin typeface="等线" panose="02010600030101010101" charset="-122"/>
                <a:ea typeface="宋体" panose="02010600030101010101" pitchFamily="2" charset="-122"/>
              </a:rPr>
              <a:t>第二列，</a:t>
            </a:r>
            <a:r>
              <a:rPr lang="zh-CN" altLang="en-US" sz="1600" dirty="0">
                <a:latin typeface="等线" panose="02010600030101010101" charset="-122"/>
                <a:ea typeface="宋体" panose="02010600030101010101" pitchFamily="2" charset="-122"/>
                <a:sym typeface="+mn-ea"/>
              </a:rPr>
              <a:t>上窗格显示光电式转速传感器的时域信号“</a:t>
            </a:r>
            <a:r>
              <a:rPr lang="zh-CN" altLang="en-US" sz="1600" b="1" dirty="0">
                <a:solidFill>
                  <a:srgbClr val="FF0000"/>
                </a:solidFill>
                <a:latin typeface="等线" panose="02010600030101010101" charset="-122"/>
                <a:ea typeface="宋体" panose="02010600030101010101" pitchFamily="2" charset="-122"/>
                <a:sym typeface="+mn-ea"/>
              </a:rPr>
              <a:t>Input</a:t>
            </a:r>
            <a:r>
              <a:rPr lang="en-US" altLang="zh-CN" sz="1600" b="1" dirty="0">
                <a:solidFill>
                  <a:srgbClr val="FF0000"/>
                </a:solidFill>
                <a:latin typeface="等线" panose="02010600030101010101" charset="-122"/>
                <a:ea typeface="宋体" panose="02010600030101010101" pitchFamily="2" charset="-122"/>
                <a:sym typeface="+mn-ea"/>
              </a:rPr>
              <a:t>2</a:t>
            </a:r>
            <a:r>
              <a:rPr lang="zh-CN" altLang="en-US" sz="1600" b="1" dirty="0">
                <a:solidFill>
                  <a:srgbClr val="FF0000"/>
                </a:solidFill>
                <a:latin typeface="等线" panose="02010600030101010101" charset="-122"/>
                <a:ea typeface="宋体" panose="02010600030101010101" pitchFamily="2" charset="-122"/>
                <a:sym typeface="+mn-ea"/>
              </a:rPr>
              <a:t>(t)</a:t>
            </a:r>
            <a:r>
              <a:rPr lang="zh-CN" altLang="en-US" sz="1600" dirty="0">
                <a:latin typeface="等线" panose="02010600030101010101" charset="-122"/>
                <a:ea typeface="宋体" panose="02010600030101010101" pitchFamily="2" charset="-122"/>
                <a:sym typeface="+mn-ea"/>
              </a:rPr>
              <a:t>”；下窗格显示转速，</a:t>
            </a:r>
            <a:r>
              <a:rPr lang="zh-CN" altLang="en-US" sz="1600" dirty="0">
                <a:solidFill>
                  <a:srgbClr val="FF0000"/>
                </a:solidFill>
                <a:latin typeface="等线" panose="02010600030101010101" charset="-122"/>
                <a:ea typeface="宋体" panose="02010600030101010101" pitchFamily="2" charset="-122"/>
                <a:sym typeface="+mn-ea"/>
              </a:rPr>
              <a:t>右键</a:t>
            </a:r>
            <a:r>
              <a:rPr lang="zh-CN" altLang="en-US" sz="1600" dirty="0">
                <a:latin typeface="等线" panose="02010600030101010101" charset="-122"/>
                <a:ea typeface="宋体" panose="02010600030101010101" pitchFamily="2" charset="-122"/>
                <a:sym typeface="+mn-ea"/>
              </a:rPr>
              <a:t>，选择“</a:t>
            </a:r>
            <a:r>
              <a:rPr lang="zh-CN" altLang="en-US" sz="1600" b="1" dirty="0">
                <a:solidFill>
                  <a:srgbClr val="FF0000"/>
                </a:solidFill>
                <a:latin typeface="等线" panose="02010600030101010101" charset="-122"/>
                <a:ea typeface="宋体" panose="02010600030101010101" pitchFamily="2" charset="-122"/>
                <a:sym typeface="+mn-ea"/>
              </a:rPr>
              <a:t>函数计算</a:t>
            </a:r>
            <a:r>
              <a:rPr lang="zh-CN" altLang="en-US" sz="1600" dirty="0">
                <a:latin typeface="等线" panose="02010600030101010101" charset="-122"/>
                <a:ea typeface="宋体" panose="02010600030101010101" pitchFamily="2" charset="-122"/>
                <a:sym typeface="+mn-ea"/>
              </a:rPr>
              <a:t>”，在弹出的“用户定义函数”对话框中，选择“</a:t>
            </a:r>
            <a:r>
              <a:rPr lang="zh-CN" altLang="en-US" sz="1600" b="1" dirty="0">
                <a:solidFill>
                  <a:srgbClr val="FF0000"/>
                </a:solidFill>
                <a:latin typeface="等线" panose="02010600030101010101" charset="-122"/>
                <a:ea typeface="宋体" panose="02010600030101010101" pitchFamily="2" charset="-122"/>
                <a:sym typeface="+mn-ea"/>
              </a:rPr>
              <a:t>分析计算</a:t>
            </a:r>
            <a:r>
              <a:rPr lang="zh-CN" altLang="en-US" sz="1600" dirty="0">
                <a:latin typeface="等线" panose="02010600030101010101" charset="-122"/>
                <a:ea typeface="宋体" panose="02010600030101010101" pitchFamily="2" charset="-122"/>
                <a:sym typeface="+mn-ea"/>
              </a:rPr>
              <a:t>——</a:t>
            </a:r>
            <a:r>
              <a:rPr lang="zh-CN" altLang="en-US" sz="1600" b="1" dirty="0">
                <a:solidFill>
                  <a:srgbClr val="FF0000"/>
                </a:solidFill>
                <a:latin typeface="等线" panose="02010600030101010101" charset="-122"/>
                <a:ea typeface="宋体" panose="02010600030101010101" pitchFamily="2" charset="-122"/>
                <a:sym typeface="+mn-ea"/>
              </a:rPr>
              <a:t>Tacho(x)</a:t>
            </a:r>
            <a:r>
              <a:rPr lang="zh-CN" altLang="en-US" sz="1600" dirty="0">
                <a:latin typeface="等线" panose="02010600030101010101" charset="-122"/>
                <a:ea typeface="宋体" panose="02010600030101010101" pitchFamily="2" charset="-122"/>
                <a:sym typeface="+mn-ea"/>
              </a:rPr>
              <a:t>”，“x=”选择“Input2(t)”，“每转脉冲数”</a:t>
            </a:r>
            <a:r>
              <a:rPr lang="en-US" altLang="zh-CN" sz="1600" dirty="0">
                <a:latin typeface="等线" panose="02010600030101010101" charset="-122"/>
                <a:ea typeface="宋体" panose="02010600030101010101" pitchFamily="2" charset="-122"/>
                <a:sym typeface="+mn-ea"/>
              </a:rPr>
              <a:t>=</a:t>
            </a:r>
            <a:r>
              <a:rPr lang="zh-CN" altLang="en-US" sz="1600" dirty="0">
                <a:latin typeface="等线" panose="02010600030101010101" charset="-122"/>
                <a:ea typeface="宋体" panose="02010600030101010101" pitchFamily="2" charset="-122"/>
                <a:sym typeface="+mn-ea"/>
              </a:rPr>
              <a:t>贴的黑条数目，低电平、高电平的参数根据实测时域信号确定。</a:t>
            </a:r>
          </a:p>
          <a:p>
            <a:pPr marL="285750" indent="-285750" algn="just" defTabSz="266700" fontAlgn="auto">
              <a:lnSpc>
                <a:spcPct val="150000"/>
              </a:lnSpc>
              <a:spcBef>
                <a:spcPct val="0"/>
              </a:spcBef>
              <a:spcAft>
                <a:spcPct val="0"/>
              </a:spcAft>
              <a:buFont typeface="Wingdings" panose="05000000000000000000" charset="0"/>
              <a:buChar char="n"/>
            </a:pPr>
            <a:r>
              <a:rPr lang="zh-CN" altLang="en-US" sz="1600" dirty="0">
                <a:latin typeface="等线" panose="02010600030101010101" charset="-122"/>
                <a:ea typeface="宋体" panose="02010600030101010101" pitchFamily="2" charset="-122"/>
                <a:sym typeface="+mn-ea"/>
              </a:rPr>
              <a:t>第三列，上窗格显示加速度传感器的时域信号“</a:t>
            </a:r>
            <a:r>
              <a:rPr lang="zh-CN" altLang="en-US" sz="1600" b="1" dirty="0">
                <a:solidFill>
                  <a:srgbClr val="FF0000"/>
                </a:solidFill>
                <a:latin typeface="等线" panose="02010600030101010101" charset="-122"/>
                <a:ea typeface="宋体" panose="02010600030101010101" pitchFamily="2" charset="-122"/>
                <a:sym typeface="+mn-ea"/>
              </a:rPr>
              <a:t>Input</a:t>
            </a:r>
            <a:r>
              <a:rPr lang="en-US" altLang="zh-CN" sz="1600" b="1" dirty="0">
                <a:solidFill>
                  <a:srgbClr val="FF0000"/>
                </a:solidFill>
                <a:latin typeface="等线" panose="02010600030101010101" charset="-122"/>
                <a:ea typeface="宋体" panose="02010600030101010101" pitchFamily="2" charset="-122"/>
                <a:sym typeface="+mn-ea"/>
              </a:rPr>
              <a:t>3</a:t>
            </a:r>
            <a:r>
              <a:rPr lang="zh-CN" altLang="en-US" sz="1600" b="1" dirty="0">
                <a:solidFill>
                  <a:srgbClr val="FF0000"/>
                </a:solidFill>
                <a:latin typeface="等线" panose="02010600030101010101" charset="-122"/>
                <a:ea typeface="宋体" panose="02010600030101010101" pitchFamily="2" charset="-122"/>
                <a:sym typeface="+mn-ea"/>
              </a:rPr>
              <a:t>(t)</a:t>
            </a:r>
            <a:r>
              <a:rPr lang="zh-CN" altLang="en-US" sz="1600" dirty="0">
                <a:latin typeface="等线" panose="02010600030101010101" charset="-122"/>
                <a:ea typeface="宋体" panose="02010600030101010101" pitchFamily="2" charset="-122"/>
                <a:sym typeface="+mn-ea"/>
              </a:rPr>
              <a:t>”；下窗格显示其频域幅值谱“</a:t>
            </a:r>
            <a:r>
              <a:rPr lang="zh-CN" altLang="en-US" sz="1600" b="1" dirty="0">
                <a:solidFill>
                  <a:srgbClr val="FF0000"/>
                </a:solidFill>
                <a:latin typeface="等线" panose="02010600030101010101" charset="-122"/>
                <a:ea typeface="宋体" panose="02010600030101010101" pitchFamily="2" charset="-122"/>
                <a:sym typeface="+mn-ea"/>
              </a:rPr>
              <a:t>G</a:t>
            </a:r>
            <a:r>
              <a:rPr lang="en-US" altLang="zh-CN" sz="1600" b="1" dirty="0">
                <a:solidFill>
                  <a:srgbClr val="FF0000"/>
                </a:solidFill>
                <a:latin typeface="等线" panose="02010600030101010101" charset="-122"/>
                <a:ea typeface="宋体" panose="02010600030101010101" pitchFamily="2" charset="-122"/>
                <a:sym typeface="+mn-ea"/>
              </a:rPr>
              <a:t>3</a:t>
            </a:r>
            <a:r>
              <a:rPr lang="zh-CN" altLang="en-US" sz="1600" b="1" dirty="0">
                <a:solidFill>
                  <a:srgbClr val="FF0000"/>
                </a:solidFill>
                <a:latin typeface="等线" panose="02010600030101010101" charset="-122"/>
                <a:ea typeface="宋体" panose="02010600030101010101" pitchFamily="2" charset="-122"/>
                <a:sym typeface="+mn-ea"/>
              </a:rPr>
              <a:t>,</a:t>
            </a:r>
            <a:r>
              <a:rPr lang="en-US" altLang="zh-CN" sz="1600" b="1" dirty="0">
                <a:solidFill>
                  <a:srgbClr val="FF0000"/>
                </a:solidFill>
                <a:latin typeface="等线" panose="02010600030101010101" charset="-122"/>
                <a:ea typeface="宋体" panose="02010600030101010101" pitchFamily="2" charset="-122"/>
                <a:sym typeface="+mn-ea"/>
              </a:rPr>
              <a:t>3</a:t>
            </a:r>
            <a:r>
              <a:rPr lang="zh-CN" altLang="en-US" sz="1600" b="1" dirty="0">
                <a:solidFill>
                  <a:srgbClr val="FF0000"/>
                </a:solidFill>
                <a:latin typeface="等线" panose="02010600030101010101" charset="-122"/>
                <a:ea typeface="宋体" panose="02010600030101010101" pitchFamily="2" charset="-122"/>
                <a:sym typeface="+mn-ea"/>
              </a:rPr>
              <a:t>(f)</a:t>
            </a:r>
            <a:r>
              <a:rPr lang="zh-CN" altLang="en-US" sz="1600" dirty="0">
                <a:latin typeface="等线" panose="02010600030101010101" charset="-122"/>
                <a:ea typeface="宋体" panose="02010600030101010101" pitchFamily="2" charset="-122"/>
                <a:sym typeface="+mn-ea"/>
              </a:rPr>
              <a:t>”</a:t>
            </a:r>
            <a:endParaRPr lang="en-US" altLang="zh-CN" sz="1600" dirty="0">
              <a:latin typeface="等线" panose="02010600030101010101" charset="-122"/>
              <a:ea typeface="宋体" panose="02010600030101010101" pitchFamily="2" charset="-122"/>
              <a:sym typeface="+mn-ea"/>
            </a:endParaRPr>
          </a:p>
        </p:txBody>
      </p:sp>
      <p:sp>
        <p:nvSpPr>
          <p:cNvPr id="4" name="文本框 3"/>
          <p:cNvSpPr txBox="1"/>
          <p:nvPr/>
        </p:nvSpPr>
        <p:spPr>
          <a:xfrm>
            <a:off x="486410" y="5179060"/>
            <a:ext cx="6436995" cy="1568450"/>
          </a:xfrm>
          <a:prstGeom prst="rect">
            <a:avLst/>
          </a:prstGeom>
          <a:noFill/>
        </p:spPr>
        <p:txBody>
          <a:bodyPr wrap="square" rtlCol="0">
            <a:spAutoFit/>
          </a:bodyPr>
          <a:lstStyle/>
          <a:p>
            <a:pPr marL="285750" indent="-285750" algn="just" defTabSz="266700" fontAlgn="auto">
              <a:lnSpc>
                <a:spcPct val="150000"/>
              </a:lnSpc>
              <a:spcBef>
                <a:spcPct val="0"/>
              </a:spcBef>
              <a:spcAft>
                <a:spcPct val="0"/>
              </a:spcAft>
              <a:buFont typeface="Wingdings" panose="05000000000000000000" charset="0"/>
              <a:buChar char="n"/>
            </a:pPr>
            <a:r>
              <a:rPr lang="zh-CN" altLang="en-US" sz="1600">
                <a:latin typeface="等线" panose="02010600030101010101" charset="-122"/>
                <a:ea typeface="宋体" panose="02010600030101010101" pitchFamily="2" charset="-122"/>
                <a:sym typeface="+mn-ea"/>
              </a:rPr>
              <a:t>在上窗格中鼠标右键单击，在弹出的右键菜单中选择“窗口</a:t>
            </a:r>
            <a:r>
              <a:rPr lang="zh-CN" altLang="en-US" sz="1600">
                <a:latin typeface="宋体" panose="02010600030101010101" pitchFamily="2" charset="-122"/>
                <a:ea typeface="宋体" panose="02010600030101010101" pitchFamily="2" charset="-122"/>
                <a:sym typeface="+mn-ea"/>
              </a:rPr>
              <a:t>图</a:t>
            </a:r>
            <a:r>
              <a:rPr lang="zh-CN" altLang="en-US" sz="1600">
                <a:latin typeface="等线" panose="02010600030101010101" charset="-122"/>
                <a:ea typeface="宋体" panose="02010600030101010101" pitchFamily="2" charset="-122"/>
                <a:sym typeface="+mn-ea"/>
              </a:rPr>
              <a:t>形</a:t>
            </a:r>
            <a:r>
              <a:rPr lang="en-US" altLang="zh-CN" sz="1600">
                <a:latin typeface="等线" panose="02010600030101010101"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增加列</a:t>
            </a:r>
            <a:r>
              <a:rPr lang="zh-CN" altLang="en-US" sz="1600">
                <a:latin typeface="等线" panose="02010600030101010101" charset="-122"/>
                <a:ea typeface="宋体" panose="02010600030101010101" pitchFamily="2" charset="-122"/>
                <a:sym typeface="+mn-ea"/>
              </a:rPr>
              <a:t>”，可以增加窗格。</a:t>
            </a:r>
          </a:p>
          <a:p>
            <a:pPr marL="285750" indent="-285750" algn="just" defTabSz="266700" fontAlgn="auto">
              <a:lnSpc>
                <a:spcPct val="150000"/>
              </a:lnSpc>
              <a:spcBef>
                <a:spcPct val="0"/>
              </a:spcBef>
              <a:spcAft>
                <a:spcPct val="0"/>
              </a:spcAft>
              <a:buFont typeface="Wingdings" panose="05000000000000000000" charset="0"/>
              <a:buChar char="n"/>
            </a:pPr>
            <a:r>
              <a:rPr lang="zh-CN" altLang="en-US" sz="1600">
                <a:latin typeface="等线" panose="02010600030101010101" charset="-122"/>
                <a:ea typeface="宋体" panose="02010600030101010101" pitchFamily="2" charset="-122"/>
              </a:rPr>
              <a:t>在时域信号的显示设置对话框中，还可勾选显示信号的特征值，如最大值、最小值、平均值、有效值等。</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IyNmM3ZjkzMWRjNjc0N2I1NDYxZTA2N2Q2ZmM3N2MifQ=="/>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59.215905511811,&quot;left&quot;:206.36244094488188,&quot;top&quot;:189.71425196850393,&quot;width&quot;:523.9232283464568}"/>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59.215905511811,&quot;left&quot;:206.36244094488188,&quot;top&quot;:189.71425196850393,&quot;width&quot;:523.9232283464568}"/>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59.215905511811,&quot;left&quot;:206.36244094488188,&quot;top&quot;:189.71425196850393,&quot;width&quot;:523.9232283464568}"/>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59.215905511811,&quot;left&quot;:206.36244094488188,&quot;top&quot;:189.71425196850393,&quot;width&quot;:523.9232283464568}"/>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59.215905511811,&quot;left&quot;:206.36244094488188,&quot;top&quot;:189.71425196850393,&quot;width&quot;:523.923228346456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2134</Words>
  <Application>Microsoft Office PowerPoint</Application>
  <PresentationFormat>宽屏</PresentationFormat>
  <Paragraphs>140</Paragraphs>
  <Slides>18</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等线</vt:lpstr>
      <vt:lpstr>等线 Light</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41</cp:revision>
  <dcterms:created xsi:type="dcterms:W3CDTF">2023-12-08T07:05:00Z</dcterms:created>
  <dcterms:modified xsi:type="dcterms:W3CDTF">2024-12-27T07:54:29Z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A55EB6E9C1E1489C999788AA5EDBFB9C_12</vt:lpwstr>
  </property>
  <property fmtid="{D5CDD505-2E9C-101B-9397-08002B2CF9AE}" pid="3" name="KSOProductBuildVer">
    <vt:lpwstr>2052-12.1.0.18276</vt:lpwstr>
  </property>
</Properties>
</file>