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7" r:id="rId3"/>
    <p:sldId id="297" r:id="rId4"/>
    <p:sldId id="301" r:id="rId5"/>
    <p:sldId id="302" r:id="rId6"/>
    <p:sldId id="303" r:id="rId7"/>
    <p:sldId id="304" r:id="rId8"/>
    <p:sldId id="306" r:id="rId9"/>
    <p:sldId id="307" r:id="rId10"/>
    <p:sldId id="308" r:id="rId11"/>
    <p:sldId id="309" r:id="rId12"/>
    <p:sldId id="310" r:id="rId13"/>
    <p:sldId id="284" r:id="rId14"/>
    <p:sldId id="285" r:id="rId15"/>
    <p:sldId id="286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</p:sldIdLst>
  <p:sldSz cx="10369550" cy="5832475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585" autoAdjust="0"/>
  </p:normalViewPr>
  <p:slideViewPr>
    <p:cSldViewPr>
      <p:cViewPr varScale="1">
        <p:scale>
          <a:sx n="109" d="100"/>
          <a:sy n="109" d="100"/>
        </p:scale>
        <p:origin x="-254" y="-67"/>
      </p:cViewPr>
      <p:guideLst>
        <p:guide orient="horz" pos="1837"/>
        <p:guide pos="32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072855"/>
            <a:ext cx="10215536" cy="895600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6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4" y="2640"/>
                <a:ext cx="381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4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24512" y="1850370"/>
            <a:ext cx="8812534" cy="817442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554906" y="3305492"/>
            <a:ext cx="7259739" cy="206494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8227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4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78745" y="193045"/>
            <a:ext cx="1265551" cy="51868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7324" y="193045"/>
            <a:ext cx="6858883" cy="51868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89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8594" y="3748544"/>
            <a:ext cx="8814644" cy="6943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8594" y="2471603"/>
            <a:ext cx="8814644" cy="127694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0818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7324" y="1075986"/>
            <a:ext cx="4561336" cy="4303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81199" y="1075986"/>
            <a:ext cx="4563446" cy="4303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5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006" y="572961"/>
            <a:ext cx="9331540" cy="63277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9006" y="1305424"/>
            <a:ext cx="4580324" cy="5443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9006" y="1849746"/>
            <a:ext cx="4580324" cy="33608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68111" y="1305424"/>
            <a:ext cx="4582434" cy="5443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68111" y="1849746"/>
            <a:ext cx="4582434" cy="33608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83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4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32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005" y="833424"/>
            <a:ext cx="3411509" cy="3865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4990" y="232604"/>
            <a:ext cx="5795556" cy="4978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9005" y="1219979"/>
            <a:ext cx="3411509" cy="39906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214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1716" y="4178474"/>
            <a:ext cx="6221729" cy="3865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31716" y="520588"/>
            <a:ext cx="6221729" cy="35001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31716" y="4565028"/>
            <a:ext cx="6221729" cy="683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796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72590" y="308555"/>
            <a:ext cx="497907" cy="4050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1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907204" y="308555"/>
            <a:ext cx="373431" cy="40507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1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613945" y="667744"/>
            <a:ext cx="478919" cy="40507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1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033791" y="667744"/>
            <a:ext cx="417736" cy="40507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1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43466" y="606033"/>
            <a:ext cx="637152" cy="359189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1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865008" y="218362"/>
            <a:ext cx="35867" cy="89401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1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04238" y="889271"/>
            <a:ext cx="9327319" cy="2848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1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91183" y="185291"/>
            <a:ext cx="8839962" cy="63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016" tIns="39008" rIns="78016" bIns="3900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324" y="1075986"/>
            <a:ext cx="9327321" cy="430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016" tIns="39008" rIns="78016" bIns="39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iming>
    <p:tnLst>
      <p:par>
        <p:cTn id="1" dur="indefinite" restart="never" nodeType="tmRoot"/>
      </p:par>
    </p:tnLst>
  </p:timing>
  <p:txStyles>
    <p:titleStyle>
      <a:lvl1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defTabSz="779463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defTabSz="779463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defTabSz="779463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defTabSz="779463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292100" indent="-292100" algn="l" defTabSz="77946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folHlink"/>
          </a:solidFill>
          <a:latin typeface="+mn-lt"/>
          <a:ea typeface="+mn-ea"/>
          <a:cs typeface="+mn-cs"/>
        </a:defRPr>
      </a:lvl1pPr>
      <a:lvl2pPr marL="635000" indent="-244475" algn="l" defTabSz="77946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folHlink"/>
          </a:solidFill>
          <a:latin typeface="+mn-lt"/>
          <a:ea typeface="+mn-ea"/>
        </a:defRPr>
      </a:lvl2pPr>
      <a:lvl3pPr marL="976313" indent="-196850" algn="l" defTabSz="77946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200">
          <a:solidFill>
            <a:schemeClr val="folHlink"/>
          </a:solidFill>
          <a:latin typeface="+mn-lt"/>
          <a:ea typeface="+mn-ea"/>
        </a:defRPr>
      </a:lvl3pPr>
      <a:lvl4pPr marL="1365250" indent="-195263" algn="l" defTabSz="7794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folHlink"/>
          </a:solidFill>
          <a:latin typeface="+mn-lt"/>
          <a:ea typeface="+mn-ea"/>
        </a:defRPr>
      </a:lvl4pPr>
      <a:lvl5pPr marL="1755775" indent="-195263" algn="l" defTabSz="7794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5pPr>
      <a:lvl6pPr marL="2212975" indent="-195263" algn="l" defTabSz="779463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6pPr>
      <a:lvl7pPr marL="2670175" indent="-195263" algn="l" defTabSz="779463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7pPr>
      <a:lvl8pPr marL="3127375" indent="-195263" algn="l" defTabSz="779463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8pPr>
      <a:lvl9pPr marL="3584575" indent="-195263" algn="l" defTabSz="779463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9348" y="1471569"/>
            <a:ext cx="8812535" cy="1243713"/>
          </a:xfrm>
        </p:spPr>
        <p:txBody>
          <a:bodyPr/>
          <a:lstStyle/>
          <a:p>
            <a:pPr algn="ctr" eaLnBrk="1" hangingPunct="1"/>
            <a:r>
              <a:rPr lang="zh-CN" altLang="en-US" smtClean="0"/>
              <a:t>有限元分析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800" smtClean="0"/>
              <a:t>Finite Elemtent Analysis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8576" y="3275427"/>
            <a:ext cx="7259740" cy="2064943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tx2"/>
                </a:solidFill>
              </a:rPr>
              <a:t>李立新</a:t>
            </a:r>
            <a:endParaRPr lang="en-US" altLang="zh-CN" sz="240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z="2400" smtClean="0">
                <a:solidFill>
                  <a:schemeClr val="tx2"/>
                </a:solidFill>
              </a:rPr>
              <a:t>机械设计研究所</a:t>
            </a:r>
          </a:p>
          <a:p>
            <a:pPr eaLnBrk="1" hangingPunct="1"/>
            <a:r>
              <a:rPr lang="en-US" altLang="zh-CN" sz="2400" smtClean="0">
                <a:solidFill>
                  <a:schemeClr val="tx2"/>
                </a:solidFill>
              </a:rPr>
              <a:t>2023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18148" y="156652"/>
            <a:ext cx="1397287" cy="4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87" tIns="41143" rIns="82287" bIns="41143">
            <a:spAutoFit/>
          </a:bodyPr>
          <a:lstStyle>
            <a:lvl1pPr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2"/>
                </a:solidFill>
                <a:latin typeface="+mn-lt"/>
                <a:ea typeface="+mn-ea"/>
              </a:rPr>
              <a:t>电子教案</a:t>
            </a:r>
            <a:endParaRPr lang="en-US" altLang="zh-CN" sz="240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有限元法的核心概念：插值</a:t>
            </a:r>
            <a:endParaRPr lang="en-US" altLang="zh-CN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chemeClr val="tx2"/>
                </a:solidFill>
              </a:rPr>
              <a:t>拉格朗日插值</a:t>
            </a:r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zh-CN" sz="2000" smtClean="0">
                <a:solidFill>
                  <a:schemeClr val="tx2"/>
                </a:solidFill>
              </a:rPr>
              <a:t>设已知函数</a:t>
            </a:r>
            <a:r>
              <a:rPr lang="en-US" altLang="zh-CN" sz="2000" i="1" smtClean="0">
                <a:solidFill>
                  <a:schemeClr val="tx1"/>
                </a:solidFill>
              </a:rPr>
              <a:t>f </a:t>
            </a:r>
            <a:r>
              <a:rPr lang="en-US" altLang="zh-CN" sz="2000" smtClean="0">
                <a:solidFill>
                  <a:schemeClr val="tx1"/>
                </a:solidFill>
              </a:rPr>
              <a:t>(</a:t>
            </a:r>
            <a:r>
              <a:rPr lang="en-US" altLang="zh-CN" sz="2000" i="1" smtClean="0">
                <a:solidFill>
                  <a:schemeClr val="tx1"/>
                </a:solidFill>
              </a:rPr>
              <a:t>x</a:t>
            </a:r>
            <a:r>
              <a:rPr lang="en-US" altLang="zh-CN" sz="2000" smtClean="0">
                <a:solidFill>
                  <a:schemeClr val="tx1"/>
                </a:solidFill>
              </a:rPr>
              <a:t>)</a:t>
            </a:r>
            <a:r>
              <a:rPr lang="zh-CN" altLang="zh-CN" sz="2000" smtClean="0">
                <a:solidFill>
                  <a:schemeClr val="tx2"/>
                </a:solidFill>
              </a:rPr>
              <a:t>在</a:t>
            </a:r>
            <a:r>
              <a:rPr lang="en-US" altLang="zh-CN" sz="2000" smtClean="0">
                <a:solidFill>
                  <a:schemeClr val="tx1"/>
                </a:solidFill>
              </a:rPr>
              <a:t>[</a:t>
            </a:r>
            <a:r>
              <a:rPr lang="en-US" altLang="zh-CN" sz="2000" i="1" smtClean="0">
                <a:solidFill>
                  <a:schemeClr val="tx1"/>
                </a:solidFill>
              </a:rPr>
              <a:t>x</a:t>
            </a:r>
            <a:r>
              <a:rPr lang="en-US" altLang="zh-CN" sz="2000" baseline="-25000" smtClean="0">
                <a:solidFill>
                  <a:schemeClr val="tx1"/>
                </a:solidFill>
              </a:rPr>
              <a:t>1</a:t>
            </a:r>
            <a:r>
              <a:rPr lang="en-US" altLang="zh-CN" sz="2000" smtClean="0">
                <a:solidFill>
                  <a:schemeClr val="tx1"/>
                </a:solidFill>
              </a:rPr>
              <a:t> </a:t>
            </a:r>
            <a:r>
              <a:rPr lang="en-US" altLang="zh-CN" sz="2000" i="1" smtClean="0">
                <a:solidFill>
                  <a:schemeClr val="tx1"/>
                </a:solidFill>
              </a:rPr>
              <a:t>x</a:t>
            </a:r>
            <a:r>
              <a:rPr lang="en-US" altLang="zh-CN" sz="2000" baseline="-25000" smtClean="0">
                <a:solidFill>
                  <a:schemeClr val="tx1"/>
                </a:solidFill>
              </a:rPr>
              <a:t>2 </a:t>
            </a:r>
            <a:r>
              <a:rPr lang="en-US" altLang="zh-CN" sz="2000" smtClean="0">
                <a:solidFill>
                  <a:schemeClr val="tx1"/>
                </a:solidFill>
              </a:rPr>
              <a:t> ... </a:t>
            </a:r>
            <a:r>
              <a:rPr lang="en-US" altLang="zh-CN" sz="2000" i="1" smtClean="0">
                <a:solidFill>
                  <a:schemeClr val="tx1"/>
                </a:solidFill>
              </a:rPr>
              <a:t>x</a:t>
            </a:r>
            <a:r>
              <a:rPr lang="en-US" altLang="zh-CN" sz="2000" i="1" baseline="-25000" smtClean="0">
                <a:solidFill>
                  <a:schemeClr val="tx1"/>
                </a:solidFill>
              </a:rPr>
              <a:t>m</a:t>
            </a:r>
            <a:r>
              <a:rPr lang="en-US" altLang="zh-CN" sz="2000" smtClean="0">
                <a:solidFill>
                  <a:schemeClr val="tx1"/>
                </a:solidFill>
              </a:rPr>
              <a:t>] </a:t>
            </a:r>
            <a:r>
              <a:rPr lang="en-US" altLang="zh-CN" sz="2000">
                <a:solidFill>
                  <a:schemeClr val="tx1"/>
                </a:solidFill>
              </a:rPr>
              <a:t>(</a:t>
            </a:r>
            <a:r>
              <a:rPr lang="en-US" altLang="zh-CN" sz="2000" i="1" smtClean="0">
                <a:solidFill>
                  <a:schemeClr val="tx1"/>
                </a:solidFill>
              </a:rPr>
              <a:t>x</a:t>
            </a:r>
            <a:r>
              <a:rPr lang="en-US" altLang="zh-CN" sz="2000" baseline="-25000" smtClean="0">
                <a:solidFill>
                  <a:schemeClr val="tx1"/>
                </a:solidFill>
              </a:rPr>
              <a:t>1</a:t>
            </a:r>
            <a:r>
              <a:rPr lang="en-US" altLang="zh-CN" sz="2000" smtClean="0">
                <a:solidFill>
                  <a:schemeClr val="tx1"/>
                </a:solidFill>
              </a:rPr>
              <a:t>&lt; </a:t>
            </a:r>
            <a:r>
              <a:rPr lang="en-US" altLang="zh-CN" sz="2000" i="1" smtClean="0">
                <a:solidFill>
                  <a:schemeClr val="tx1"/>
                </a:solidFill>
              </a:rPr>
              <a:t>x</a:t>
            </a:r>
            <a:r>
              <a:rPr lang="en-US" altLang="zh-CN" sz="2000" baseline="-25000" smtClean="0">
                <a:solidFill>
                  <a:schemeClr val="tx1"/>
                </a:solidFill>
              </a:rPr>
              <a:t>2</a:t>
            </a:r>
            <a:r>
              <a:rPr lang="en-US" altLang="zh-CN" sz="2000" smtClean="0">
                <a:solidFill>
                  <a:schemeClr val="tx1"/>
                </a:solidFill>
              </a:rPr>
              <a:t>&lt; ...&lt; </a:t>
            </a:r>
            <a:r>
              <a:rPr lang="en-US" altLang="zh-CN" sz="2000" i="1" smtClean="0">
                <a:solidFill>
                  <a:schemeClr val="tx1"/>
                </a:solidFill>
              </a:rPr>
              <a:t>x</a:t>
            </a:r>
            <a:r>
              <a:rPr lang="en-US" altLang="zh-CN" sz="2000" i="1" baseline="-25000" smtClean="0">
                <a:solidFill>
                  <a:schemeClr val="tx1"/>
                </a:solidFill>
              </a:rPr>
              <a:t>m</a:t>
            </a:r>
            <a:r>
              <a:rPr lang="en-US" altLang="zh-CN" sz="2000" smtClean="0">
                <a:solidFill>
                  <a:schemeClr val="tx1"/>
                </a:solidFill>
              </a:rPr>
              <a:t>)</a:t>
            </a:r>
            <a:r>
              <a:rPr lang="zh-CN" altLang="zh-CN" sz="2000" smtClean="0">
                <a:solidFill>
                  <a:schemeClr val="tx2"/>
                </a:solidFill>
              </a:rPr>
              <a:t>处的值</a:t>
            </a:r>
            <a:r>
              <a:rPr lang="zh-CN" altLang="en-US" sz="2000" smtClean="0">
                <a:solidFill>
                  <a:schemeClr val="tx2"/>
                </a:solidFill>
              </a:rPr>
              <a:t>对应</a:t>
            </a:r>
            <a:r>
              <a:rPr lang="zh-CN" altLang="zh-CN" sz="2000" smtClean="0">
                <a:solidFill>
                  <a:schemeClr val="tx2"/>
                </a:solidFill>
              </a:rPr>
              <a:t>为</a:t>
            </a:r>
            <a:endParaRPr lang="en-US" altLang="zh-CN" sz="2000" smtClean="0">
              <a:solidFill>
                <a:schemeClr val="tx2"/>
              </a:solidFill>
            </a:endParaRPr>
          </a:p>
          <a:p>
            <a:pPr marL="390525" lvl="1" indent="0" eaLnBrk="1" hangingPunct="1">
              <a:buNone/>
            </a:pPr>
            <a:r>
              <a:rPr lang="en-US" altLang="zh-CN" sz="2000" i="1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en-US" altLang="zh-CN" sz="2000" i="1" smtClean="0">
                <a:solidFill>
                  <a:schemeClr val="tx2"/>
                </a:solidFill>
                <a:latin typeface="Symbol" pitchFamily="18" charset="2"/>
              </a:rPr>
              <a:t>   </a:t>
            </a:r>
            <a:r>
              <a:rPr lang="en-US" altLang="zh-CN" sz="2000" b="1" i="1" smtClean="0">
                <a:solidFill>
                  <a:schemeClr val="tx1"/>
                </a:solidFill>
                <a:latin typeface="Symbol" pitchFamily="18" charset="2"/>
              </a:rPr>
              <a:t>j</a:t>
            </a:r>
            <a:r>
              <a:rPr lang="en-US" altLang="zh-CN" sz="2000" i="1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altLang="zh-CN" sz="2000" smtClean="0">
                <a:solidFill>
                  <a:schemeClr val="tx1"/>
                </a:solidFill>
                <a:latin typeface="Symbol" pitchFamily="18" charset="2"/>
              </a:rPr>
              <a:t>=[</a:t>
            </a:r>
            <a:r>
              <a:rPr lang="en-US" altLang="zh-CN" sz="2000" i="1" smtClean="0">
                <a:solidFill>
                  <a:schemeClr val="tx1"/>
                </a:solidFill>
                <a:latin typeface="Symbol" pitchFamily="18" charset="2"/>
              </a:rPr>
              <a:t>j</a:t>
            </a:r>
            <a:r>
              <a:rPr lang="en-US" altLang="zh-CN" sz="2000" baseline="-25000" smtClean="0">
                <a:solidFill>
                  <a:schemeClr val="tx1"/>
                </a:solidFill>
              </a:rPr>
              <a:t>1 </a:t>
            </a:r>
            <a:r>
              <a:rPr lang="en-US" altLang="zh-CN" sz="2000" i="1" smtClean="0">
                <a:solidFill>
                  <a:schemeClr val="tx1"/>
                </a:solidFill>
              </a:rPr>
              <a:t> </a:t>
            </a:r>
            <a:r>
              <a:rPr lang="en-US" altLang="zh-CN" sz="2000" i="1" smtClean="0">
                <a:solidFill>
                  <a:schemeClr val="tx1"/>
                </a:solidFill>
                <a:latin typeface="Symbol" pitchFamily="18" charset="2"/>
              </a:rPr>
              <a:t>j</a:t>
            </a:r>
            <a:r>
              <a:rPr lang="en-US" altLang="zh-CN" sz="2000" baseline="-25000" smtClean="0">
                <a:solidFill>
                  <a:schemeClr val="tx1"/>
                </a:solidFill>
              </a:rPr>
              <a:t>2 </a:t>
            </a:r>
            <a:r>
              <a:rPr lang="en-US" altLang="zh-CN" sz="2000" smtClean="0">
                <a:solidFill>
                  <a:schemeClr val="tx1"/>
                </a:solidFill>
              </a:rPr>
              <a:t> ...  </a:t>
            </a:r>
            <a:r>
              <a:rPr lang="en-US" altLang="zh-CN" sz="2000" i="1" smtClean="0">
                <a:solidFill>
                  <a:schemeClr val="tx1"/>
                </a:solidFill>
                <a:latin typeface="Symbol" pitchFamily="18" charset="2"/>
              </a:rPr>
              <a:t>j</a:t>
            </a:r>
            <a:r>
              <a:rPr lang="en-US" altLang="zh-CN" sz="2000" i="1" baseline="-25000" smtClean="0">
                <a:solidFill>
                  <a:schemeClr val="tx1"/>
                </a:solidFill>
              </a:rPr>
              <a:t>m</a:t>
            </a:r>
            <a:r>
              <a:rPr lang="en-US" altLang="zh-CN" sz="2000" smtClean="0">
                <a:solidFill>
                  <a:schemeClr val="tx1"/>
                </a:solidFill>
              </a:rPr>
              <a:t>]</a:t>
            </a:r>
            <a:r>
              <a:rPr lang="en-US" altLang="zh-CN" sz="2000" i="1" baseline="30000" smtClean="0">
                <a:solidFill>
                  <a:schemeClr val="tx1"/>
                </a:solidFill>
              </a:rPr>
              <a:t>T</a:t>
            </a:r>
            <a:r>
              <a:rPr lang="zh-CN" altLang="zh-CN" sz="2000" smtClean="0">
                <a:solidFill>
                  <a:schemeClr val="tx2"/>
                </a:solidFill>
              </a:rPr>
              <a:t>，</a:t>
            </a:r>
            <a:r>
              <a:rPr lang="zh-CN" altLang="en-US" sz="2000" smtClean="0">
                <a:solidFill>
                  <a:schemeClr val="tx2"/>
                </a:solidFill>
              </a:rPr>
              <a:t>而</a:t>
            </a:r>
            <a:r>
              <a:rPr lang="en-US" altLang="zh-CN" sz="2000" b="1" i="1" smtClean="0">
                <a:solidFill>
                  <a:schemeClr val="tx1"/>
                </a:solidFill>
              </a:rPr>
              <a:t>N</a:t>
            </a:r>
            <a:r>
              <a:rPr lang="en-US" altLang="zh-CN" sz="2000" smtClean="0">
                <a:solidFill>
                  <a:schemeClr val="tx1"/>
                </a:solidFill>
              </a:rPr>
              <a:t>=[</a:t>
            </a:r>
            <a:r>
              <a:rPr lang="en-US" altLang="zh-CN" sz="2000" i="1" smtClean="0">
                <a:solidFill>
                  <a:schemeClr val="tx1"/>
                </a:solidFill>
              </a:rPr>
              <a:t>N</a:t>
            </a:r>
            <a:r>
              <a:rPr lang="en-US" altLang="zh-CN" sz="2000" baseline="-25000" smtClean="0">
                <a:solidFill>
                  <a:schemeClr val="tx1"/>
                </a:solidFill>
              </a:rPr>
              <a:t>1</a:t>
            </a:r>
            <a:r>
              <a:rPr lang="en-US" altLang="zh-CN" sz="2000" smtClean="0">
                <a:solidFill>
                  <a:schemeClr val="tx1"/>
                </a:solidFill>
              </a:rPr>
              <a:t> </a:t>
            </a:r>
            <a:r>
              <a:rPr lang="en-US" altLang="zh-CN" sz="2000" i="1" smtClean="0">
                <a:solidFill>
                  <a:schemeClr val="tx1"/>
                </a:solidFill>
              </a:rPr>
              <a:t>N</a:t>
            </a:r>
            <a:r>
              <a:rPr lang="en-US" altLang="zh-CN" sz="2000" baseline="-25000" smtClean="0">
                <a:solidFill>
                  <a:schemeClr val="tx1"/>
                </a:solidFill>
              </a:rPr>
              <a:t>2</a:t>
            </a:r>
            <a:r>
              <a:rPr lang="en-US" altLang="zh-CN" sz="2000" i="1" smtClean="0">
                <a:solidFill>
                  <a:schemeClr val="tx1"/>
                </a:solidFill>
              </a:rPr>
              <a:t> </a:t>
            </a:r>
            <a:r>
              <a:rPr lang="en-US" altLang="zh-CN" sz="2000" smtClean="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... </a:t>
            </a:r>
            <a:r>
              <a:rPr lang="en-US" altLang="zh-CN" sz="2000" smtClean="0">
                <a:solidFill>
                  <a:schemeClr val="tx1"/>
                </a:solidFill>
              </a:rPr>
              <a:t> </a:t>
            </a:r>
            <a:r>
              <a:rPr lang="en-US" altLang="zh-CN" sz="2000" i="1" smtClean="0">
                <a:solidFill>
                  <a:schemeClr val="tx1"/>
                </a:solidFill>
              </a:rPr>
              <a:t>N</a:t>
            </a:r>
            <a:r>
              <a:rPr lang="en-US" altLang="zh-CN" sz="2000" i="1" baseline="-25000" smtClean="0">
                <a:solidFill>
                  <a:schemeClr val="tx1"/>
                </a:solidFill>
              </a:rPr>
              <a:t>m</a:t>
            </a:r>
            <a:r>
              <a:rPr lang="en-US" altLang="zh-CN" sz="2000" smtClean="0">
                <a:solidFill>
                  <a:schemeClr val="tx1"/>
                </a:solidFill>
              </a:rPr>
              <a:t>]</a:t>
            </a:r>
            <a:r>
              <a:rPr lang="zh-CN" altLang="en-US" sz="2000" smtClean="0">
                <a:solidFill>
                  <a:schemeClr val="tx2"/>
                </a:solidFill>
              </a:rPr>
              <a:t>为</a:t>
            </a:r>
            <a:r>
              <a:rPr lang="en-US" altLang="zh-CN" sz="2000" i="1" smtClean="0">
                <a:solidFill>
                  <a:schemeClr val="tx2"/>
                </a:solidFill>
              </a:rPr>
              <a:t>m</a:t>
            </a:r>
            <a:r>
              <a:rPr lang="zh-CN" altLang="en-US" sz="2000" smtClean="0">
                <a:solidFill>
                  <a:schemeClr val="tx2"/>
                </a:solidFill>
              </a:rPr>
              <a:t>个关于</a:t>
            </a:r>
            <a:r>
              <a:rPr lang="en-US" altLang="zh-CN" sz="2000" i="1" smtClean="0">
                <a:solidFill>
                  <a:schemeClr val="tx1"/>
                </a:solidFill>
              </a:rPr>
              <a:t>x</a:t>
            </a:r>
            <a:r>
              <a:rPr lang="zh-CN" altLang="en-US" sz="2000" smtClean="0">
                <a:solidFill>
                  <a:schemeClr val="tx2"/>
                </a:solidFill>
              </a:rPr>
              <a:t>的多项式，且</a:t>
            </a:r>
            <a:endParaRPr lang="en-GB" altLang="zh-CN" sz="2000" smtClean="0">
              <a:solidFill>
                <a:schemeClr val="tx2"/>
              </a:solidFill>
            </a:endParaRPr>
          </a:p>
          <a:p>
            <a:pPr lvl="1" eaLnBrk="1" hangingPunct="1"/>
            <a:endParaRPr lang="en-US" altLang="zh-CN" sz="2000" smtClean="0">
              <a:solidFill>
                <a:schemeClr val="tx2"/>
              </a:solidFill>
            </a:endParaRPr>
          </a:p>
          <a:p>
            <a:pPr lvl="1" eaLnBrk="1" hangingPunct="1"/>
            <a:endParaRPr lang="en-US" altLang="zh-CN" sz="2000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z="2000" smtClean="0">
                <a:solidFill>
                  <a:schemeClr val="tx2"/>
                </a:solidFill>
              </a:rPr>
              <a:t>称为</a:t>
            </a:r>
            <a:r>
              <a:rPr lang="zh-CN" altLang="zh-CN" sz="2000">
                <a:solidFill>
                  <a:schemeClr val="tx2"/>
                </a:solidFill>
              </a:rPr>
              <a:t>拉格朗日插值多项式</a:t>
            </a:r>
            <a:r>
              <a:rPr lang="zh-CN" altLang="en-US" sz="2000">
                <a:solidFill>
                  <a:schemeClr val="tx2"/>
                </a:solidFill>
              </a:rPr>
              <a:t>，又叫形</a:t>
            </a:r>
            <a:r>
              <a:rPr lang="zh-CN" altLang="en-US" sz="2000" smtClean="0">
                <a:solidFill>
                  <a:schemeClr val="tx2"/>
                </a:solidFill>
              </a:rPr>
              <a:t>函数。</a:t>
            </a:r>
            <a:endParaRPr lang="en-US" altLang="zh-CN" sz="2000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z="2000" smtClean="0">
                <a:solidFill>
                  <a:schemeClr val="tx2"/>
                </a:solidFill>
              </a:rPr>
              <a:t>则</a:t>
            </a:r>
            <a:r>
              <a:rPr lang="zh-CN" altLang="zh-CN" sz="2000" smtClean="0">
                <a:solidFill>
                  <a:schemeClr val="tx2"/>
                </a:solidFill>
              </a:rPr>
              <a:t>在</a:t>
            </a:r>
            <a:r>
              <a:rPr lang="zh-CN" altLang="zh-CN" sz="2000">
                <a:solidFill>
                  <a:schemeClr val="tx2"/>
                </a:solidFill>
              </a:rPr>
              <a:t>域</a:t>
            </a:r>
            <a:r>
              <a:rPr lang="en-US" altLang="zh-CN" sz="2000">
                <a:solidFill>
                  <a:schemeClr val="tx1"/>
                </a:solidFill>
              </a:rPr>
              <a:t>[</a:t>
            </a:r>
            <a:r>
              <a:rPr lang="en-US" altLang="zh-CN" sz="2000" i="1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en-US" altLang="zh-CN" sz="2000" i="1">
                <a:solidFill>
                  <a:schemeClr val="tx1"/>
                </a:solidFill>
              </a:rPr>
              <a:t>x</a:t>
            </a:r>
            <a:r>
              <a:rPr lang="en-US" altLang="zh-CN" sz="2000" i="1" baseline="-25000">
                <a:solidFill>
                  <a:schemeClr val="tx1"/>
                </a:solidFill>
              </a:rPr>
              <a:t>m</a:t>
            </a:r>
            <a:r>
              <a:rPr lang="en-US" altLang="zh-CN" sz="2000">
                <a:solidFill>
                  <a:schemeClr val="tx1"/>
                </a:solidFill>
              </a:rPr>
              <a:t>]</a:t>
            </a:r>
            <a:r>
              <a:rPr lang="zh-CN" altLang="zh-CN" sz="2000">
                <a:solidFill>
                  <a:schemeClr val="tx2"/>
                </a:solidFill>
              </a:rPr>
              <a:t>内，函数</a:t>
            </a:r>
            <a:r>
              <a:rPr lang="en-US" altLang="zh-CN" sz="2000" i="1">
                <a:solidFill>
                  <a:schemeClr val="tx1"/>
                </a:solidFill>
              </a:rPr>
              <a:t>f </a:t>
            </a:r>
            <a:r>
              <a:rPr lang="en-US" altLang="zh-CN" sz="2000">
                <a:solidFill>
                  <a:schemeClr val="tx1"/>
                </a:solidFill>
              </a:rPr>
              <a:t>(</a:t>
            </a:r>
            <a:r>
              <a:rPr lang="en-US" altLang="zh-CN" sz="2000" i="1">
                <a:solidFill>
                  <a:schemeClr val="tx1"/>
                </a:solidFill>
              </a:rPr>
              <a:t>x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  <a:r>
              <a:rPr lang="zh-CN" altLang="zh-CN" sz="2000">
                <a:solidFill>
                  <a:schemeClr val="tx2"/>
                </a:solidFill>
              </a:rPr>
              <a:t>的一种近似</a:t>
            </a:r>
            <a:r>
              <a:rPr lang="zh-CN" altLang="zh-CN" sz="2000" smtClean="0">
                <a:solidFill>
                  <a:schemeClr val="tx2"/>
                </a:solidFill>
              </a:rPr>
              <a:t>估计</a:t>
            </a:r>
            <a:r>
              <a:rPr lang="zh-CN" altLang="en-US" sz="2000" smtClean="0">
                <a:solidFill>
                  <a:schemeClr val="tx2"/>
                </a:solidFill>
              </a:rPr>
              <a:t>（即</a:t>
            </a:r>
            <a:r>
              <a:rPr lang="zh-CN" altLang="zh-CN" sz="2000">
                <a:solidFill>
                  <a:schemeClr val="tx2"/>
                </a:solidFill>
              </a:rPr>
              <a:t>拉格朗日插值</a:t>
            </a:r>
            <a:r>
              <a:rPr lang="zh-CN" altLang="en-US" sz="2000" smtClean="0">
                <a:solidFill>
                  <a:schemeClr val="tx2"/>
                </a:solidFill>
              </a:rPr>
              <a:t>）</a:t>
            </a:r>
            <a:r>
              <a:rPr lang="zh-CN" altLang="zh-CN" sz="2000" smtClean="0">
                <a:solidFill>
                  <a:schemeClr val="tx2"/>
                </a:solidFill>
              </a:rPr>
              <a:t>为</a:t>
            </a:r>
            <a:endParaRPr lang="en-US" altLang="zh-CN" sz="2000">
              <a:solidFill>
                <a:schemeClr val="tx2"/>
              </a:solidFill>
            </a:endParaRPr>
          </a:p>
          <a:p>
            <a:pPr lvl="1" eaLnBrk="1" hangingPunct="1"/>
            <a:endParaRPr lang="en-US" altLang="zh-CN" sz="2000" smtClean="0">
              <a:solidFill>
                <a:schemeClr val="tx2"/>
              </a:solidFill>
            </a:endParaRPr>
          </a:p>
          <a:p>
            <a:pPr lvl="1" eaLnBrk="1" hangingPunct="1"/>
            <a:endParaRPr lang="en-GB" altLang="zh-CN" sz="2000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z="2000" smtClean="0">
                <a:solidFill>
                  <a:schemeClr val="tx2"/>
                </a:solidFill>
              </a:rPr>
              <a:t>容易验证</a:t>
            </a:r>
            <a:endParaRPr lang="en-US" altLang="zh-CN" sz="2000" smtClean="0">
              <a:solidFill>
                <a:schemeClr val="tx2"/>
              </a:solidFill>
            </a:endParaRPr>
          </a:p>
          <a:p>
            <a:pPr lvl="1" eaLnBrk="1" hangingPunct="1"/>
            <a:endParaRPr lang="en-US" altLang="zh-CN" smtClean="0">
              <a:solidFill>
                <a:schemeClr val="tx2"/>
              </a:solidFill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7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905036"/>
              </p:ext>
            </p:extLst>
          </p:nvPr>
        </p:nvGraphicFramePr>
        <p:xfrm>
          <a:off x="2805335" y="3786931"/>
          <a:ext cx="46116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Equation" r:id="rId3" imgW="2882880" imgH="266400" progId="Equation.DSMT4">
                  <p:embed/>
                </p:oleObj>
              </mc:Choice>
              <mc:Fallback>
                <p:oleObj name="Equation" r:id="rId3" imgW="2882880" imgH="266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335" y="3786931"/>
                        <a:ext cx="46116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9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021213"/>
              </p:ext>
            </p:extLst>
          </p:nvPr>
        </p:nvGraphicFramePr>
        <p:xfrm>
          <a:off x="2952527" y="2268165"/>
          <a:ext cx="4043362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" name="Equation" r:id="rId5" imgW="2527200" imgH="469800" progId="Equation.DSMT4">
                  <p:embed/>
                </p:oleObj>
              </mc:Choice>
              <mc:Fallback>
                <p:oleObj name="Equation" r:id="rId5" imgW="2527200" imgH="469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527" y="2268165"/>
                        <a:ext cx="4043362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21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639770"/>
              </p:ext>
            </p:extLst>
          </p:nvPr>
        </p:nvGraphicFramePr>
        <p:xfrm>
          <a:off x="3168551" y="4284389"/>
          <a:ext cx="410527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" name="Equation" r:id="rId7" imgW="2565360" imgH="558720" progId="Equation.DSMT4">
                  <p:embed/>
                </p:oleObj>
              </mc:Choice>
              <mc:Fallback>
                <p:oleObj name="Equation" r:id="rId7" imgW="2565360" imgH="55872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551" y="4284389"/>
                        <a:ext cx="4105275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有限元法的核心概念：插值</a:t>
            </a:r>
            <a:endParaRPr lang="en-US" altLang="zh-CN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zh-CN" smtClean="0">
                <a:solidFill>
                  <a:schemeClr val="tx2"/>
                </a:solidFill>
              </a:rPr>
              <a:t>当</a:t>
            </a:r>
            <a:r>
              <a:rPr lang="en-US" altLang="zh-CN" i="1" smtClean="0">
                <a:solidFill>
                  <a:schemeClr val="tx2"/>
                </a:solidFill>
              </a:rPr>
              <a:t>m</a:t>
            </a:r>
            <a:r>
              <a:rPr lang="en-US" altLang="zh-CN" smtClean="0">
                <a:solidFill>
                  <a:schemeClr val="tx2"/>
                </a:solidFill>
              </a:rPr>
              <a:t>=2</a:t>
            </a:r>
            <a:r>
              <a:rPr lang="zh-CN" altLang="zh-CN" smtClean="0">
                <a:solidFill>
                  <a:schemeClr val="tx2"/>
                </a:solidFill>
              </a:rPr>
              <a:t>时</a:t>
            </a:r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zh-CN" smtClean="0">
                <a:solidFill>
                  <a:schemeClr val="tx2"/>
                </a:solidFill>
              </a:rPr>
              <a:t>若</a:t>
            </a:r>
            <a:r>
              <a:rPr lang="en-US" altLang="zh-CN" i="1" smtClean="0">
                <a:solidFill>
                  <a:schemeClr val="tx2"/>
                </a:solidFill>
              </a:rPr>
              <a:t>x</a:t>
            </a:r>
            <a:r>
              <a:rPr lang="en-US" altLang="zh-CN" baseline="-25000" smtClean="0">
                <a:solidFill>
                  <a:schemeClr val="tx2"/>
                </a:solidFill>
              </a:rPr>
              <a:t>1</a:t>
            </a:r>
            <a:r>
              <a:rPr lang="en-US" altLang="zh-CN" smtClean="0">
                <a:solidFill>
                  <a:schemeClr val="tx2"/>
                </a:solidFill>
              </a:rPr>
              <a:t>=</a:t>
            </a:r>
            <a:r>
              <a:rPr lang="en-US" altLang="zh-CN" smtClean="0">
                <a:solidFill>
                  <a:schemeClr val="tx2"/>
                </a:solidFill>
                <a:latin typeface="Symbol" pitchFamily="18" charset="2"/>
              </a:rPr>
              <a:t>-</a:t>
            </a:r>
            <a:r>
              <a:rPr lang="en-US" altLang="zh-CN" smtClean="0">
                <a:solidFill>
                  <a:schemeClr val="tx2"/>
                </a:solidFill>
              </a:rPr>
              <a:t>1</a:t>
            </a:r>
            <a:r>
              <a:rPr lang="zh-CN" altLang="zh-CN" smtClean="0">
                <a:solidFill>
                  <a:schemeClr val="tx2"/>
                </a:solidFill>
              </a:rPr>
              <a:t>且</a:t>
            </a:r>
            <a:r>
              <a:rPr lang="en-US" altLang="zh-CN" i="1" smtClean="0">
                <a:solidFill>
                  <a:schemeClr val="tx2"/>
                </a:solidFill>
              </a:rPr>
              <a:t>x</a:t>
            </a:r>
            <a:r>
              <a:rPr lang="en-US" altLang="zh-CN" baseline="-25000" smtClean="0">
                <a:solidFill>
                  <a:schemeClr val="tx2"/>
                </a:solidFill>
              </a:rPr>
              <a:t>2</a:t>
            </a:r>
            <a:r>
              <a:rPr lang="en-US" altLang="zh-CN" smtClean="0">
                <a:solidFill>
                  <a:schemeClr val="tx2"/>
                </a:solidFill>
              </a:rPr>
              <a:t>=1</a:t>
            </a:r>
            <a:r>
              <a:rPr lang="zh-CN" altLang="zh-CN" smtClean="0">
                <a:solidFill>
                  <a:schemeClr val="tx2"/>
                </a:solidFill>
              </a:rPr>
              <a:t>，则</a:t>
            </a:r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这两个形函数的图形如下</a:t>
            </a:r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endParaRPr lang="zh-CN" altLang="zh-CN" smtClean="0">
              <a:solidFill>
                <a:schemeClr val="tx2"/>
              </a:solidFill>
            </a:endParaRPr>
          </a:p>
          <a:p>
            <a:pPr lvl="1" eaLnBrk="1" hangingPunct="1"/>
            <a:endParaRPr lang="en-US" altLang="zh-CN" smtClean="0">
              <a:solidFill>
                <a:schemeClr val="tx2"/>
              </a:solidFill>
            </a:endParaRP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1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3" name="Rectangle 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4" name="Rectangle 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5" name="矩形 14"/>
          <p:cNvSpPr>
            <a:spLocks noChangeArrowheads="1"/>
          </p:cNvSpPr>
          <p:nvPr/>
        </p:nvSpPr>
        <p:spPr bwMode="auto">
          <a:xfrm>
            <a:off x="4481165" y="6867320"/>
            <a:ext cx="4654166" cy="230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659732" y="4500413"/>
            <a:ext cx="4613275" cy="798513"/>
            <a:chOff x="2659732" y="4500413"/>
            <a:chExt cx="4613275" cy="798513"/>
          </a:xfrm>
        </p:grpSpPr>
        <p:sp>
          <p:nvSpPr>
            <p:cNvPr id="28" name="Freeform 2216"/>
            <p:cNvSpPr>
              <a:spLocks/>
            </p:cNvSpPr>
            <p:nvPr/>
          </p:nvSpPr>
          <p:spPr bwMode="auto">
            <a:xfrm>
              <a:off x="3055019" y="4502001"/>
              <a:ext cx="1628775" cy="425450"/>
            </a:xfrm>
            <a:custGeom>
              <a:avLst/>
              <a:gdLst>
                <a:gd name="T0" fmla="*/ 0 w 2500"/>
                <a:gd name="T1" fmla="*/ 0 h 10000"/>
                <a:gd name="T2" fmla="*/ 1628458 w 2500"/>
                <a:gd name="T3" fmla="*/ 424180 h 1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00" h="10000">
                  <a:moveTo>
                    <a:pt x="0" y="0"/>
                  </a:moveTo>
                  <a:lnTo>
                    <a:pt x="2500" y="1000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217"/>
            <p:cNvSpPr>
              <a:spLocks/>
            </p:cNvSpPr>
            <p:nvPr/>
          </p:nvSpPr>
          <p:spPr bwMode="auto">
            <a:xfrm>
              <a:off x="5431507" y="4500413"/>
              <a:ext cx="1628775" cy="423863"/>
            </a:xfrm>
            <a:custGeom>
              <a:avLst/>
              <a:gdLst>
                <a:gd name="T0" fmla="*/ 0 w 5000"/>
                <a:gd name="T1" fmla="*/ 424180 h 10000"/>
                <a:gd name="T2" fmla="*/ 1628458 w 5000"/>
                <a:gd name="T3" fmla="*/ 0 h 1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000" h="10000">
                  <a:moveTo>
                    <a:pt x="0" y="10000"/>
                  </a:moveTo>
                  <a:lnTo>
                    <a:pt x="50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0" name="Line 2221"/>
            <p:cNvCxnSpPr>
              <a:cxnSpLocks noChangeShapeType="1"/>
            </p:cNvCxnSpPr>
            <p:nvPr/>
          </p:nvCxnSpPr>
          <p:spPr bwMode="auto">
            <a:xfrm flipH="1">
              <a:off x="3055019" y="4927451"/>
              <a:ext cx="16287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2222"/>
            <p:cNvCxnSpPr>
              <a:cxnSpLocks noChangeShapeType="1"/>
            </p:cNvCxnSpPr>
            <p:nvPr/>
          </p:nvCxnSpPr>
          <p:spPr bwMode="auto">
            <a:xfrm>
              <a:off x="5431507" y="4924276"/>
              <a:ext cx="16287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2226"/>
            <p:cNvCxnSpPr>
              <a:cxnSpLocks noChangeShapeType="1"/>
              <a:endCxn id="28" idx="0"/>
            </p:cNvCxnSpPr>
            <p:nvPr/>
          </p:nvCxnSpPr>
          <p:spPr bwMode="auto">
            <a:xfrm flipV="1">
              <a:off x="3055019" y="4502001"/>
              <a:ext cx="0" cy="4254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Text Box 2252"/>
            <p:cNvSpPr txBox="1">
              <a:spLocks noChangeArrowheads="1"/>
            </p:cNvSpPr>
            <p:nvPr/>
          </p:nvSpPr>
          <p:spPr bwMode="auto">
            <a:xfrm>
              <a:off x="2659732" y="4608363"/>
              <a:ext cx="42545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 smtClean="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N</a:t>
              </a:r>
              <a:r>
                <a:rPr lang="en-US" sz="2000" kern="100" baseline="-25000" smtClean="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34" name="Text Box 2253"/>
            <p:cNvSpPr txBox="1">
              <a:spLocks noChangeArrowheads="1"/>
            </p:cNvSpPr>
            <p:nvPr/>
          </p:nvSpPr>
          <p:spPr bwMode="auto">
            <a:xfrm>
              <a:off x="5034632" y="4597251"/>
              <a:ext cx="427037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 smtClean="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N</a:t>
              </a:r>
              <a:r>
                <a:rPr lang="en-US" sz="2000" kern="100" baseline="-25000" smtClean="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2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35" name="Text Box 2252"/>
            <p:cNvSpPr txBox="1">
              <a:spLocks noChangeArrowheads="1"/>
            </p:cNvSpPr>
            <p:nvPr/>
          </p:nvSpPr>
          <p:spPr bwMode="auto">
            <a:xfrm>
              <a:off x="2832769" y="4954438"/>
              <a:ext cx="42703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kern="100" smtClean="0">
                  <a:solidFill>
                    <a:srgbClr val="000000"/>
                  </a:solidFill>
                  <a:latin typeface="Symbol" pitchFamily="18" charset="2"/>
                  <a:ea typeface="宋体"/>
                  <a:cs typeface="宋体"/>
                </a:rPr>
                <a:t>-</a:t>
              </a:r>
              <a:r>
                <a:rPr lang="en-US" sz="2000" kern="100" smtClean="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</a:t>
              </a:r>
              <a:endParaRPr lang="zh-CN" sz="2000" kern="100" baseline="-250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36" name="Text Box 2252"/>
            <p:cNvSpPr txBox="1">
              <a:spLocks noChangeArrowheads="1"/>
            </p:cNvSpPr>
            <p:nvPr/>
          </p:nvSpPr>
          <p:spPr bwMode="auto">
            <a:xfrm>
              <a:off x="4469482" y="4954438"/>
              <a:ext cx="427037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altLang="zh-CN" sz="2000" kern="100" smtClean="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</a:t>
              </a:r>
              <a:endParaRPr lang="zh-CN" altLang="zh-CN" sz="2000" kern="100" baseline="-250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37" name="Text Box 2252"/>
            <p:cNvSpPr txBox="1">
              <a:spLocks noChangeArrowheads="1"/>
            </p:cNvSpPr>
            <p:nvPr/>
          </p:nvSpPr>
          <p:spPr bwMode="auto">
            <a:xfrm>
              <a:off x="6845969" y="4927451"/>
              <a:ext cx="427038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altLang="zh-CN" sz="20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</a:t>
              </a:r>
              <a:endParaRPr lang="zh-CN" altLang="zh-CN" sz="2000" kern="100" baseline="-250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38" name="Text Box 2252"/>
            <p:cNvSpPr txBox="1">
              <a:spLocks noChangeArrowheads="1"/>
            </p:cNvSpPr>
            <p:nvPr/>
          </p:nvSpPr>
          <p:spPr bwMode="auto">
            <a:xfrm>
              <a:off x="5218782" y="4948088"/>
              <a:ext cx="4254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altLang="zh-CN" sz="2000" kern="100">
                  <a:solidFill>
                    <a:srgbClr val="000000"/>
                  </a:solidFill>
                  <a:latin typeface="Symbol" pitchFamily="18" charset="2"/>
                  <a:ea typeface="宋体"/>
                  <a:cs typeface="宋体"/>
                </a:rPr>
                <a:t>-</a:t>
              </a:r>
              <a:r>
                <a:rPr lang="en-US" altLang="zh-CN" sz="20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</a:t>
              </a:r>
              <a:endParaRPr lang="zh-CN" altLang="zh-CN" sz="2000" kern="100" baseline="-250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cxnSp>
          <p:nvCxnSpPr>
            <p:cNvPr id="39" name="Line 2226"/>
            <p:cNvCxnSpPr>
              <a:cxnSpLocks noChangeShapeType="1"/>
            </p:cNvCxnSpPr>
            <p:nvPr/>
          </p:nvCxnSpPr>
          <p:spPr bwMode="auto">
            <a:xfrm flipV="1">
              <a:off x="4683794" y="4502001"/>
              <a:ext cx="0" cy="4254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Line 2226"/>
            <p:cNvCxnSpPr>
              <a:cxnSpLocks noChangeShapeType="1"/>
            </p:cNvCxnSpPr>
            <p:nvPr/>
          </p:nvCxnSpPr>
          <p:spPr bwMode="auto">
            <a:xfrm flipV="1">
              <a:off x="5431507" y="4502001"/>
              <a:ext cx="0" cy="4254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Line 2226"/>
            <p:cNvCxnSpPr>
              <a:cxnSpLocks noChangeShapeType="1"/>
            </p:cNvCxnSpPr>
            <p:nvPr/>
          </p:nvCxnSpPr>
          <p:spPr bwMode="auto">
            <a:xfrm flipV="1">
              <a:off x="7060282" y="4502001"/>
              <a:ext cx="0" cy="4254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980060"/>
              </p:ext>
            </p:extLst>
          </p:nvPr>
        </p:nvGraphicFramePr>
        <p:xfrm>
          <a:off x="2801938" y="1557338"/>
          <a:ext cx="416083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3" imgW="2311200" imgH="431640" progId="Equation.DSMT4">
                  <p:embed/>
                </p:oleObj>
              </mc:Choice>
              <mc:Fallback>
                <p:oleObj name="Equation" r:id="rId3" imgW="2311200" imgH="4316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1557338"/>
                        <a:ext cx="416083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769040"/>
              </p:ext>
            </p:extLst>
          </p:nvPr>
        </p:nvGraphicFramePr>
        <p:xfrm>
          <a:off x="2733675" y="2849563"/>
          <a:ext cx="438943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5" imgW="2438280" imgH="393480" progId="Equation.DSMT4">
                  <p:embed/>
                </p:oleObj>
              </mc:Choice>
              <mc:Fallback>
                <p:oleObj name="Equation" r:id="rId5" imgW="2438280" imgH="393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2849563"/>
                        <a:ext cx="4389438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有限元法的核心概念：插值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grpSp>
        <p:nvGrpSpPr>
          <p:cNvPr id="300" name="Group 57"/>
          <p:cNvGrpSpPr>
            <a:grpSpLocks noChangeAspect="1"/>
          </p:cNvGrpSpPr>
          <p:nvPr/>
        </p:nvGrpSpPr>
        <p:grpSpPr bwMode="auto">
          <a:xfrm>
            <a:off x="413420" y="1665758"/>
            <a:ext cx="6859587" cy="3914775"/>
            <a:chOff x="338" y="6963"/>
            <a:chExt cx="6749" cy="3851"/>
          </a:xfrm>
        </p:grpSpPr>
        <p:sp>
          <p:nvSpPr>
            <p:cNvPr id="301" name="AutoShape 58"/>
            <p:cNvSpPr>
              <a:spLocks noChangeAspect="1" noChangeArrowheads="1"/>
            </p:cNvSpPr>
            <p:nvPr/>
          </p:nvSpPr>
          <p:spPr bwMode="auto">
            <a:xfrm>
              <a:off x="338" y="6963"/>
              <a:ext cx="6749" cy="3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Line 59"/>
            <p:cNvSpPr>
              <a:spLocks noChangeShapeType="1"/>
            </p:cNvSpPr>
            <p:nvPr/>
          </p:nvSpPr>
          <p:spPr bwMode="auto">
            <a:xfrm>
              <a:off x="1776" y="8311"/>
              <a:ext cx="798" cy="1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Line 60"/>
            <p:cNvSpPr>
              <a:spLocks noChangeShapeType="1"/>
            </p:cNvSpPr>
            <p:nvPr/>
          </p:nvSpPr>
          <p:spPr bwMode="auto">
            <a:xfrm>
              <a:off x="2574" y="8437"/>
              <a:ext cx="648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Line 61"/>
            <p:cNvSpPr>
              <a:spLocks noChangeShapeType="1"/>
            </p:cNvSpPr>
            <p:nvPr/>
          </p:nvSpPr>
          <p:spPr bwMode="auto">
            <a:xfrm flipV="1">
              <a:off x="3809" y="8099"/>
              <a:ext cx="471" cy="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Line 62"/>
            <p:cNvSpPr>
              <a:spLocks noChangeShapeType="1"/>
            </p:cNvSpPr>
            <p:nvPr/>
          </p:nvSpPr>
          <p:spPr bwMode="auto">
            <a:xfrm flipH="1" flipV="1">
              <a:off x="3647" y="7913"/>
              <a:ext cx="633" cy="1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63"/>
            <p:cNvSpPr>
              <a:spLocks noChangeShapeType="1"/>
            </p:cNvSpPr>
            <p:nvPr/>
          </p:nvSpPr>
          <p:spPr bwMode="auto">
            <a:xfrm>
              <a:off x="2847" y="7707"/>
              <a:ext cx="800" cy="2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64"/>
            <p:cNvSpPr>
              <a:spLocks noChangeShapeType="1"/>
            </p:cNvSpPr>
            <p:nvPr/>
          </p:nvSpPr>
          <p:spPr bwMode="auto">
            <a:xfrm flipH="1">
              <a:off x="3164" y="7913"/>
              <a:ext cx="483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65"/>
            <p:cNvSpPr>
              <a:spLocks noChangeShapeType="1"/>
            </p:cNvSpPr>
            <p:nvPr/>
          </p:nvSpPr>
          <p:spPr bwMode="auto">
            <a:xfrm>
              <a:off x="3164" y="8122"/>
              <a:ext cx="645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66"/>
            <p:cNvSpPr>
              <a:spLocks noChangeShapeType="1"/>
            </p:cNvSpPr>
            <p:nvPr/>
          </p:nvSpPr>
          <p:spPr bwMode="auto">
            <a:xfrm flipH="1">
              <a:off x="3222" y="8290"/>
              <a:ext cx="587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67"/>
            <p:cNvSpPr>
              <a:spLocks noChangeShapeType="1"/>
            </p:cNvSpPr>
            <p:nvPr/>
          </p:nvSpPr>
          <p:spPr bwMode="auto">
            <a:xfrm flipV="1">
              <a:off x="1776" y="7950"/>
              <a:ext cx="632" cy="3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68"/>
            <p:cNvSpPr>
              <a:spLocks noChangeShapeType="1"/>
            </p:cNvSpPr>
            <p:nvPr/>
          </p:nvSpPr>
          <p:spPr bwMode="auto">
            <a:xfrm>
              <a:off x="2408" y="7950"/>
              <a:ext cx="756" cy="17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69"/>
            <p:cNvSpPr>
              <a:spLocks noChangeShapeType="1"/>
            </p:cNvSpPr>
            <p:nvPr/>
          </p:nvSpPr>
          <p:spPr bwMode="auto">
            <a:xfrm flipV="1">
              <a:off x="2574" y="8122"/>
              <a:ext cx="590" cy="31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Line 70"/>
            <p:cNvSpPr>
              <a:spLocks noChangeShapeType="1"/>
            </p:cNvSpPr>
            <p:nvPr/>
          </p:nvSpPr>
          <p:spPr bwMode="auto">
            <a:xfrm flipV="1">
              <a:off x="2408" y="7707"/>
              <a:ext cx="439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Line 71"/>
            <p:cNvSpPr>
              <a:spLocks noChangeShapeType="1"/>
            </p:cNvSpPr>
            <p:nvPr/>
          </p:nvSpPr>
          <p:spPr bwMode="auto">
            <a:xfrm flipV="1">
              <a:off x="1776" y="7975"/>
              <a:ext cx="1" cy="336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Line 72"/>
            <p:cNvSpPr>
              <a:spLocks noChangeShapeType="1"/>
            </p:cNvSpPr>
            <p:nvPr/>
          </p:nvSpPr>
          <p:spPr bwMode="auto">
            <a:xfrm>
              <a:off x="1776" y="7975"/>
              <a:ext cx="798" cy="462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73"/>
            <p:cNvSpPr>
              <a:spLocks noChangeShapeType="1"/>
            </p:cNvSpPr>
            <p:nvPr/>
          </p:nvSpPr>
          <p:spPr bwMode="auto">
            <a:xfrm flipV="1">
              <a:off x="1776" y="7950"/>
              <a:ext cx="632" cy="25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74"/>
            <p:cNvSpPr>
              <a:spLocks noChangeShapeType="1"/>
            </p:cNvSpPr>
            <p:nvPr/>
          </p:nvSpPr>
          <p:spPr bwMode="auto">
            <a:xfrm>
              <a:off x="1902" y="7970"/>
              <a:ext cx="790" cy="404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75"/>
            <p:cNvSpPr>
              <a:spLocks noChangeShapeType="1"/>
            </p:cNvSpPr>
            <p:nvPr/>
          </p:nvSpPr>
          <p:spPr bwMode="auto">
            <a:xfrm>
              <a:off x="2029" y="7965"/>
              <a:ext cx="781" cy="346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Line 76"/>
            <p:cNvSpPr>
              <a:spLocks noChangeShapeType="1"/>
            </p:cNvSpPr>
            <p:nvPr/>
          </p:nvSpPr>
          <p:spPr bwMode="auto">
            <a:xfrm>
              <a:off x="2155" y="7960"/>
              <a:ext cx="773" cy="288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77"/>
            <p:cNvSpPr>
              <a:spLocks noChangeShapeType="1"/>
            </p:cNvSpPr>
            <p:nvPr/>
          </p:nvSpPr>
          <p:spPr bwMode="auto">
            <a:xfrm>
              <a:off x="2281" y="7955"/>
              <a:ext cx="765" cy="230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78"/>
            <p:cNvSpPr>
              <a:spLocks noChangeShapeType="1"/>
            </p:cNvSpPr>
            <p:nvPr/>
          </p:nvSpPr>
          <p:spPr bwMode="auto">
            <a:xfrm flipV="1">
              <a:off x="2414" y="8088"/>
              <a:ext cx="599" cy="257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Line 79"/>
            <p:cNvSpPr>
              <a:spLocks noChangeShapeType="1"/>
            </p:cNvSpPr>
            <p:nvPr/>
          </p:nvSpPr>
          <p:spPr bwMode="auto">
            <a:xfrm flipV="1">
              <a:off x="2255" y="8053"/>
              <a:ext cx="606" cy="199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Line 80"/>
            <p:cNvSpPr>
              <a:spLocks noChangeShapeType="1"/>
            </p:cNvSpPr>
            <p:nvPr/>
          </p:nvSpPr>
          <p:spPr bwMode="auto">
            <a:xfrm flipV="1">
              <a:off x="1936" y="7985"/>
              <a:ext cx="623" cy="82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81"/>
            <p:cNvSpPr>
              <a:spLocks noChangeShapeType="1"/>
            </p:cNvSpPr>
            <p:nvPr/>
          </p:nvSpPr>
          <p:spPr bwMode="auto">
            <a:xfrm flipV="1">
              <a:off x="2095" y="8019"/>
              <a:ext cx="615" cy="141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Line 82"/>
            <p:cNvSpPr>
              <a:spLocks noChangeShapeType="1"/>
            </p:cNvSpPr>
            <p:nvPr/>
          </p:nvSpPr>
          <p:spPr bwMode="auto">
            <a:xfrm>
              <a:off x="1902" y="7970"/>
              <a:ext cx="1" cy="2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Line 83"/>
            <p:cNvSpPr>
              <a:spLocks noChangeShapeType="1"/>
            </p:cNvSpPr>
            <p:nvPr/>
          </p:nvSpPr>
          <p:spPr bwMode="auto">
            <a:xfrm>
              <a:off x="2029" y="7965"/>
              <a:ext cx="1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Line 84"/>
            <p:cNvSpPr>
              <a:spLocks noChangeShapeType="1"/>
            </p:cNvSpPr>
            <p:nvPr/>
          </p:nvSpPr>
          <p:spPr bwMode="auto">
            <a:xfrm>
              <a:off x="2155" y="7960"/>
              <a:ext cx="1" cy="1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Line 85"/>
            <p:cNvSpPr>
              <a:spLocks noChangeShapeType="1"/>
            </p:cNvSpPr>
            <p:nvPr/>
          </p:nvSpPr>
          <p:spPr bwMode="auto">
            <a:xfrm>
              <a:off x="2281" y="7955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Line 86"/>
            <p:cNvSpPr>
              <a:spLocks noChangeShapeType="1"/>
            </p:cNvSpPr>
            <p:nvPr/>
          </p:nvSpPr>
          <p:spPr bwMode="auto">
            <a:xfrm>
              <a:off x="1936" y="8067"/>
              <a:ext cx="1" cy="2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Line 87"/>
            <p:cNvSpPr>
              <a:spLocks noChangeShapeType="1"/>
            </p:cNvSpPr>
            <p:nvPr/>
          </p:nvSpPr>
          <p:spPr bwMode="auto">
            <a:xfrm>
              <a:off x="2095" y="8160"/>
              <a:ext cx="1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" name="Line 88"/>
            <p:cNvSpPr>
              <a:spLocks noChangeShapeType="1"/>
            </p:cNvSpPr>
            <p:nvPr/>
          </p:nvSpPr>
          <p:spPr bwMode="auto">
            <a:xfrm>
              <a:off x="2255" y="8252"/>
              <a:ext cx="1" cy="1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Line 89"/>
            <p:cNvSpPr>
              <a:spLocks noChangeShapeType="1"/>
            </p:cNvSpPr>
            <p:nvPr/>
          </p:nvSpPr>
          <p:spPr bwMode="auto">
            <a:xfrm>
              <a:off x="2414" y="8345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" name="Line 90"/>
            <p:cNvSpPr>
              <a:spLocks noChangeShapeType="1"/>
            </p:cNvSpPr>
            <p:nvPr/>
          </p:nvSpPr>
          <p:spPr bwMode="auto">
            <a:xfrm flipV="1">
              <a:off x="2847" y="7371"/>
              <a:ext cx="1" cy="3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Line 91"/>
            <p:cNvSpPr>
              <a:spLocks noChangeShapeType="1"/>
            </p:cNvSpPr>
            <p:nvPr/>
          </p:nvSpPr>
          <p:spPr bwMode="auto">
            <a:xfrm flipV="1">
              <a:off x="4280" y="7763"/>
              <a:ext cx="1" cy="3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" name="Line 92"/>
            <p:cNvSpPr>
              <a:spLocks noChangeShapeType="1"/>
            </p:cNvSpPr>
            <p:nvPr/>
          </p:nvSpPr>
          <p:spPr bwMode="auto">
            <a:xfrm flipV="1">
              <a:off x="3222" y="8289"/>
              <a:ext cx="1" cy="3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" name="Line 93"/>
            <p:cNvSpPr>
              <a:spLocks noChangeShapeType="1"/>
            </p:cNvSpPr>
            <p:nvPr/>
          </p:nvSpPr>
          <p:spPr bwMode="auto">
            <a:xfrm flipH="1">
              <a:off x="2408" y="7371"/>
              <a:ext cx="439" cy="57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" name="Line 94"/>
            <p:cNvSpPr>
              <a:spLocks noChangeShapeType="1"/>
            </p:cNvSpPr>
            <p:nvPr/>
          </p:nvSpPr>
          <p:spPr bwMode="auto">
            <a:xfrm>
              <a:off x="2847" y="7371"/>
              <a:ext cx="800" cy="5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Line 95"/>
            <p:cNvSpPr>
              <a:spLocks noChangeShapeType="1"/>
            </p:cNvSpPr>
            <p:nvPr/>
          </p:nvSpPr>
          <p:spPr bwMode="auto">
            <a:xfrm flipV="1">
              <a:off x="3647" y="7763"/>
              <a:ext cx="633" cy="1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Line 96"/>
            <p:cNvSpPr>
              <a:spLocks noChangeShapeType="1"/>
            </p:cNvSpPr>
            <p:nvPr/>
          </p:nvSpPr>
          <p:spPr bwMode="auto">
            <a:xfrm flipH="1">
              <a:off x="3809" y="7763"/>
              <a:ext cx="471" cy="52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Line 97"/>
            <p:cNvSpPr>
              <a:spLocks noChangeShapeType="1"/>
            </p:cNvSpPr>
            <p:nvPr/>
          </p:nvSpPr>
          <p:spPr bwMode="auto">
            <a:xfrm flipH="1" flipV="1">
              <a:off x="3222" y="8289"/>
              <a:ext cx="58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" name="Line 98"/>
            <p:cNvSpPr>
              <a:spLocks noChangeShapeType="1"/>
            </p:cNvSpPr>
            <p:nvPr/>
          </p:nvSpPr>
          <p:spPr bwMode="auto">
            <a:xfrm flipH="1">
              <a:off x="2574" y="8289"/>
              <a:ext cx="648" cy="14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Line 99"/>
            <p:cNvSpPr>
              <a:spLocks noChangeShapeType="1"/>
            </p:cNvSpPr>
            <p:nvPr/>
          </p:nvSpPr>
          <p:spPr bwMode="auto">
            <a:xfrm flipV="1">
              <a:off x="2495" y="7834"/>
              <a:ext cx="1" cy="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100"/>
            <p:cNvSpPr>
              <a:spLocks noChangeShapeType="1"/>
            </p:cNvSpPr>
            <p:nvPr/>
          </p:nvSpPr>
          <p:spPr bwMode="auto">
            <a:xfrm>
              <a:off x="2583" y="7719"/>
              <a:ext cx="1" cy="1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" name="Line 101"/>
            <p:cNvSpPr>
              <a:spLocks noChangeShapeType="1"/>
            </p:cNvSpPr>
            <p:nvPr/>
          </p:nvSpPr>
          <p:spPr bwMode="auto">
            <a:xfrm>
              <a:off x="2672" y="7603"/>
              <a:ext cx="1" cy="2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" name="Line 102"/>
            <p:cNvSpPr>
              <a:spLocks noChangeShapeType="1"/>
            </p:cNvSpPr>
            <p:nvPr/>
          </p:nvSpPr>
          <p:spPr bwMode="auto">
            <a:xfrm>
              <a:off x="2759" y="7487"/>
              <a:ext cx="1" cy="2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" name="Line 103"/>
            <p:cNvSpPr>
              <a:spLocks noChangeShapeType="1"/>
            </p:cNvSpPr>
            <p:nvPr/>
          </p:nvSpPr>
          <p:spPr bwMode="auto">
            <a:xfrm>
              <a:off x="3007" y="7479"/>
              <a:ext cx="1" cy="2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" name="Line 104"/>
            <p:cNvSpPr>
              <a:spLocks noChangeShapeType="1"/>
            </p:cNvSpPr>
            <p:nvPr/>
          </p:nvSpPr>
          <p:spPr bwMode="auto">
            <a:xfrm>
              <a:off x="3167" y="7588"/>
              <a:ext cx="1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" name="Line 105"/>
            <p:cNvSpPr>
              <a:spLocks noChangeShapeType="1"/>
            </p:cNvSpPr>
            <p:nvPr/>
          </p:nvSpPr>
          <p:spPr bwMode="auto">
            <a:xfrm>
              <a:off x="3327" y="7696"/>
              <a:ext cx="1" cy="1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" name="Line 106"/>
            <p:cNvSpPr>
              <a:spLocks noChangeShapeType="1"/>
            </p:cNvSpPr>
            <p:nvPr/>
          </p:nvSpPr>
          <p:spPr bwMode="auto">
            <a:xfrm>
              <a:off x="3487" y="7805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" name="Line 107"/>
            <p:cNvSpPr>
              <a:spLocks noChangeShapeType="1"/>
            </p:cNvSpPr>
            <p:nvPr/>
          </p:nvSpPr>
          <p:spPr bwMode="auto">
            <a:xfrm>
              <a:off x="3773" y="7883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" name="Line 108"/>
            <p:cNvSpPr>
              <a:spLocks noChangeShapeType="1"/>
            </p:cNvSpPr>
            <p:nvPr/>
          </p:nvSpPr>
          <p:spPr bwMode="auto">
            <a:xfrm>
              <a:off x="3900" y="7853"/>
              <a:ext cx="1" cy="1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Line 109"/>
            <p:cNvSpPr>
              <a:spLocks noChangeShapeType="1"/>
            </p:cNvSpPr>
            <p:nvPr/>
          </p:nvSpPr>
          <p:spPr bwMode="auto">
            <a:xfrm>
              <a:off x="4026" y="7823"/>
              <a:ext cx="1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Line 110"/>
            <p:cNvSpPr>
              <a:spLocks noChangeShapeType="1"/>
            </p:cNvSpPr>
            <p:nvPr/>
          </p:nvSpPr>
          <p:spPr bwMode="auto">
            <a:xfrm>
              <a:off x="4153" y="7793"/>
              <a:ext cx="1" cy="2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Line 111"/>
            <p:cNvSpPr>
              <a:spLocks noChangeShapeType="1"/>
            </p:cNvSpPr>
            <p:nvPr/>
          </p:nvSpPr>
          <p:spPr bwMode="auto">
            <a:xfrm>
              <a:off x="4185" y="7868"/>
              <a:ext cx="1" cy="2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" name="Line 112"/>
            <p:cNvSpPr>
              <a:spLocks noChangeShapeType="1"/>
            </p:cNvSpPr>
            <p:nvPr/>
          </p:nvSpPr>
          <p:spPr bwMode="auto">
            <a:xfrm>
              <a:off x="4091" y="7974"/>
              <a:ext cx="1" cy="2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" name="Line 113"/>
            <p:cNvSpPr>
              <a:spLocks noChangeShapeType="1"/>
            </p:cNvSpPr>
            <p:nvPr/>
          </p:nvSpPr>
          <p:spPr bwMode="auto">
            <a:xfrm>
              <a:off x="3997" y="8079"/>
              <a:ext cx="1" cy="1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" name="Line 114"/>
            <p:cNvSpPr>
              <a:spLocks noChangeShapeType="1"/>
            </p:cNvSpPr>
            <p:nvPr/>
          </p:nvSpPr>
          <p:spPr bwMode="auto">
            <a:xfrm>
              <a:off x="3903" y="8184"/>
              <a:ext cx="1" cy="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" name="Line 115"/>
            <p:cNvSpPr>
              <a:spLocks noChangeShapeType="1"/>
            </p:cNvSpPr>
            <p:nvPr/>
          </p:nvSpPr>
          <p:spPr bwMode="auto">
            <a:xfrm>
              <a:off x="3691" y="8289"/>
              <a:ext cx="1" cy="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" name="Line 116"/>
            <p:cNvSpPr>
              <a:spLocks noChangeShapeType="1"/>
            </p:cNvSpPr>
            <p:nvPr/>
          </p:nvSpPr>
          <p:spPr bwMode="auto">
            <a:xfrm>
              <a:off x="3574" y="8289"/>
              <a:ext cx="1" cy="1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" name="Line 117"/>
            <p:cNvSpPr>
              <a:spLocks noChangeShapeType="1"/>
            </p:cNvSpPr>
            <p:nvPr/>
          </p:nvSpPr>
          <p:spPr bwMode="auto">
            <a:xfrm>
              <a:off x="3456" y="8289"/>
              <a:ext cx="1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" name="Line 118"/>
            <p:cNvSpPr>
              <a:spLocks noChangeShapeType="1"/>
            </p:cNvSpPr>
            <p:nvPr/>
          </p:nvSpPr>
          <p:spPr bwMode="auto">
            <a:xfrm>
              <a:off x="3339" y="8289"/>
              <a:ext cx="1" cy="2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" name="Line 119"/>
            <p:cNvSpPr>
              <a:spLocks noChangeShapeType="1"/>
            </p:cNvSpPr>
            <p:nvPr/>
          </p:nvSpPr>
          <p:spPr bwMode="auto">
            <a:xfrm>
              <a:off x="3092" y="8318"/>
              <a:ext cx="1" cy="27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" name="Line 120"/>
            <p:cNvSpPr>
              <a:spLocks noChangeShapeType="1"/>
            </p:cNvSpPr>
            <p:nvPr/>
          </p:nvSpPr>
          <p:spPr bwMode="auto">
            <a:xfrm>
              <a:off x="2963" y="8348"/>
              <a:ext cx="1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" name="Line 121"/>
            <p:cNvSpPr>
              <a:spLocks noChangeShapeType="1"/>
            </p:cNvSpPr>
            <p:nvPr/>
          </p:nvSpPr>
          <p:spPr bwMode="auto">
            <a:xfrm>
              <a:off x="2833" y="8378"/>
              <a:ext cx="1" cy="1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" name="Line 122"/>
            <p:cNvSpPr>
              <a:spLocks noChangeShapeType="1"/>
            </p:cNvSpPr>
            <p:nvPr/>
          </p:nvSpPr>
          <p:spPr bwMode="auto">
            <a:xfrm>
              <a:off x="2704" y="8408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Line 123"/>
            <p:cNvSpPr>
              <a:spLocks noChangeShapeType="1"/>
            </p:cNvSpPr>
            <p:nvPr/>
          </p:nvSpPr>
          <p:spPr bwMode="auto">
            <a:xfrm>
              <a:off x="2759" y="7487"/>
              <a:ext cx="791" cy="4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Line 124"/>
            <p:cNvSpPr>
              <a:spLocks noChangeShapeType="1"/>
            </p:cNvSpPr>
            <p:nvPr/>
          </p:nvSpPr>
          <p:spPr bwMode="auto">
            <a:xfrm flipH="1" flipV="1">
              <a:off x="2672" y="7603"/>
              <a:ext cx="782" cy="39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" name="Line 125"/>
            <p:cNvSpPr>
              <a:spLocks noChangeShapeType="1"/>
            </p:cNvSpPr>
            <p:nvPr/>
          </p:nvSpPr>
          <p:spPr bwMode="auto">
            <a:xfrm>
              <a:off x="2583" y="7719"/>
              <a:ext cx="774" cy="3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" name="Line 126"/>
            <p:cNvSpPr>
              <a:spLocks noChangeShapeType="1"/>
            </p:cNvSpPr>
            <p:nvPr/>
          </p:nvSpPr>
          <p:spPr bwMode="auto">
            <a:xfrm flipH="1" flipV="1">
              <a:off x="2495" y="7834"/>
              <a:ext cx="766" cy="2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" name="Line 127"/>
            <p:cNvSpPr>
              <a:spLocks noChangeShapeType="1"/>
            </p:cNvSpPr>
            <p:nvPr/>
          </p:nvSpPr>
          <p:spPr bwMode="auto">
            <a:xfrm flipV="1">
              <a:off x="2559" y="7479"/>
              <a:ext cx="448" cy="50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" name="Line 128"/>
            <p:cNvSpPr>
              <a:spLocks noChangeShapeType="1"/>
            </p:cNvSpPr>
            <p:nvPr/>
          </p:nvSpPr>
          <p:spPr bwMode="auto">
            <a:xfrm flipV="1">
              <a:off x="2710" y="7588"/>
              <a:ext cx="457" cy="4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" name="Line 129"/>
            <p:cNvSpPr>
              <a:spLocks noChangeShapeType="1"/>
            </p:cNvSpPr>
            <p:nvPr/>
          </p:nvSpPr>
          <p:spPr bwMode="auto">
            <a:xfrm flipH="1">
              <a:off x="2861" y="7696"/>
              <a:ext cx="466" cy="3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" name="Line 130"/>
            <p:cNvSpPr>
              <a:spLocks noChangeShapeType="1"/>
            </p:cNvSpPr>
            <p:nvPr/>
          </p:nvSpPr>
          <p:spPr bwMode="auto">
            <a:xfrm flipH="1">
              <a:off x="3013" y="7805"/>
              <a:ext cx="474" cy="2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" name="Line 131"/>
            <p:cNvSpPr>
              <a:spLocks noChangeShapeType="1"/>
            </p:cNvSpPr>
            <p:nvPr/>
          </p:nvSpPr>
          <p:spPr bwMode="auto">
            <a:xfrm>
              <a:off x="3261" y="8080"/>
              <a:ext cx="642" cy="10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" name="Line 132"/>
            <p:cNvSpPr>
              <a:spLocks noChangeShapeType="1"/>
            </p:cNvSpPr>
            <p:nvPr/>
          </p:nvSpPr>
          <p:spPr bwMode="auto">
            <a:xfrm>
              <a:off x="3357" y="8038"/>
              <a:ext cx="640" cy="4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Line 133"/>
            <p:cNvSpPr>
              <a:spLocks noChangeShapeType="1"/>
            </p:cNvSpPr>
            <p:nvPr/>
          </p:nvSpPr>
          <p:spPr bwMode="auto">
            <a:xfrm flipV="1">
              <a:off x="3454" y="7974"/>
              <a:ext cx="637" cy="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" name="Line 134"/>
            <p:cNvSpPr>
              <a:spLocks noChangeShapeType="1"/>
            </p:cNvSpPr>
            <p:nvPr/>
          </p:nvSpPr>
          <p:spPr bwMode="auto">
            <a:xfrm flipV="1">
              <a:off x="3550" y="7868"/>
              <a:ext cx="635" cy="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" name="Line 135"/>
            <p:cNvSpPr>
              <a:spLocks noChangeShapeType="1"/>
            </p:cNvSpPr>
            <p:nvPr/>
          </p:nvSpPr>
          <p:spPr bwMode="auto">
            <a:xfrm flipH="1">
              <a:off x="3293" y="7883"/>
              <a:ext cx="480" cy="2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" name="Line 136"/>
            <p:cNvSpPr>
              <a:spLocks noChangeShapeType="1"/>
            </p:cNvSpPr>
            <p:nvPr/>
          </p:nvSpPr>
          <p:spPr bwMode="auto">
            <a:xfrm flipV="1">
              <a:off x="3422" y="7853"/>
              <a:ext cx="478" cy="3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" name="Line 137"/>
            <p:cNvSpPr>
              <a:spLocks noChangeShapeType="1"/>
            </p:cNvSpPr>
            <p:nvPr/>
          </p:nvSpPr>
          <p:spPr bwMode="auto">
            <a:xfrm flipH="1">
              <a:off x="3551" y="7823"/>
              <a:ext cx="475" cy="39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" name="Line 138"/>
            <p:cNvSpPr>
              <a:spLocks noChangeShapeType="1"/>
            </p:cNvSpPr>
            <p:nvPr/>
          </p:nvSpPr>
          <p:spPr bwMode="auto">
            <a:xfrm flipH="1">
              <a:off x="3680" y="7793"/>
              <a:ext cx="473" cy="4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" name="Line 139"/>
            <p:cNvSpPr>
              <a:spLocks noChangeShapeType="1"/>
            </p:cNvSpPr>
            <p:nvPr/>
          </p:nvSpPr>
          <p:spPr bwMode="auto">
            <a:xfrm flipV="1">
              <a:off x="2692" y="8289"/>
              <a:ext cx="647" cy="8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3" name="Line 140"/>
            <p:cNvSpPr>
              <a:spLocks noChangeShapeType="1"/>
            </p:cNvSpPr>
            <p:nvPr/>
          </p:nvSpPr>
          <p:spPr bwMode="auto">
            <a:xfrm flipH="1">
              <a:off x="2810" y="8289"/>
              <a:ext cx="646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4" name="Line 141"/>
            <p:cNvSpPr>
              <a:spLocks noChangeShapeType="1"/>
            </p:cNvSpPr>
            <p:nvPr/>
          </p:nvSpPr>
          <p:spPr bwMode="auto">
            <a:xfrm>
              <a:off x="2928" y="8248"/>
              <a:ext cx="646" cy="4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" name="Line 142"/>
            <p:cNvSpPr>
              <a:spLocks noChangeShapeType="1"/>
            </p:cNvSpPr>
            <p:nvPr/>
          </p:nvSpPr>
          <p:spPr bwMode="auto">
            <a:xfrm flipH="1" flipV="1">
              <a:off x="3046" y="8185"/>
              <a:ext cx="645" cy="10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" name="Line 143"/>
            <p:cNvSpPr>
              <a:spLocks noChangeShapeType="1"/>
            </p:cNvSpPr>
            <p:nvPr/>
          </p:nvSpPr>
          <p:spPr bwMode="auto">
            <a:xfrm flipH="1">
              <a:off x="2704" y="8155"/>
              <a:ext cx="589" cy="2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" name="Line 144"/>
            <p:cNvSpPr>
              <a:spLocks noChangeShapeType="1"/>
            </p:cNvSpPr>
            <p:nvPr/>
          </p:nvSpPr>
          <p:spPr bwMode="auto">
            <a:xfrm flipH="1">
              <a:off x="2833" y="8189"/>
              <a:ext cx="589" cy="18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" name="Line 145"/>
            <p:cNvSpPr>
              <a:spLocks noChangeShapeType="1"/>
            </p:cNvSpPr>
            <p:nvPr/>
          </p:nvSpPr>
          <p:spPr bwMode="auto">
            <a:xfrm flipV="1">
              <a:off x="2963" y="8222"/>
              <a:ext cx="588" cy="1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" name="Line 146"/>
            <p:cNvSpPr>
              <a:spLocks noChangeShapeType="1"/>
            </p:cNvSpPr>
            <p:nvPr/>
          </p:nvSpPr>
          <p:spPr bwMode="auto">
            <a:xfrm flipV="1">
              <a:off x="3092" y="8256"/>
              <a:ext cx="588" cy="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" name="Line 147"/>
            <p:cNvSpPr>
              <a:spLocks noChangeShapeType="1"/>
            </p:cNvSpPr>
            <p:nvPr/>
          </p:nvSpPr>
          <p:spPr bwMode="auto">
            <a:xfrm>
              <a:off x="3148" y="9992"/>
              <a:ext cx="798" cy="12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" name="Line 148"/>
            <p:cNvSpPr>
              <a:spLocks noChangeShapeType="1"/>
            </p:cNvSpPr>
            <p:nvPr/>
          </p:nvSpPr>
          <p:spPr bwMode="auto">
            <a:xfrm>
              <a:off x="3946" y="10119"/>
              <a:ext cx="647" cy="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" name="Line 149"/>
            <p:cNvSpPr>
              <a:spLocks noChangeShapeType="1"/>
            </p:cNvSpPr>
            <p:nvPr/>
          </p:nvSpPr>
          <p:spPr bwMode="auto">
            <a:xfrm flipV="1">
              <a:off x="5180" y="9781"/>
              <a:ext cx="471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" name="Line 150"/>
            <p:cNvSpPr>
              <a:spLocks noChangeShapeType="1"/>
            </p:cNvSpPr>
            <p:nvPr/>
          </p:nvSpPr>
          <p:spPr bwMode="auto">
            <a:xfrm flipH="1" flipV="1">
              <a:off x="5018" y="9595"/>
              <a:ext cx="633" cy="1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4" name="Line 151"/>
            <p:cNvSpPr>
              <a:spLocks noChangeShapeType="1"/>
            </p:cNvSpPr>
            <p:nvPr/>
          </p:nvSpPr>
          <p:spPr bwMode="auto">
            <a:xfrm>
              <a:off x="4219" y="9389"/>
              <a:ext cx="799" cy="2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" name="Line 152"/>
            <p:cNvSpPr>
              <a:spLocks noChangeShapeType="1"/>
            </p:cNvSpPr>
            <p:nvPr/>
          </p:nvSpPr>
          <p:spPr bwMode="auto">
            <a:xfrm flipH="1">
              <a:off x="4536" y="9595"/>
              <a:ext cx="482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" name="Line 153"/>
            <p:cNvSpPr>
              <a:spLocks noChangeShapeType="1"/>
            </p:cNvSpPr>
            <p:nvPr/>
          </p:nvSpPr>
          <p:spPr bwMode="auto">
            <a:xfrm>
              <a:off x="4536" y="9803"/>
              <a:ext cx="644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7" name="Line 154"/>
            <p:cNvSpPr>
              <a:spLocks noChangeShapeType="1"/>
            </p:cNvSpPr>
            <p:nvPr/>
          </p:nvSpPr>
          <p:spPr bwMode="auto">
            <a:xfrm flipH="1">
              <a:off x="4593" y="9971"/>
              <a:ext cx="587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8" name="Line 155"/>
            <p:cNvSpPr>
              <a:spLocks noChangeShapeType="1"/>
            </p:cNvSpPr>
            <p:nvPr/>
          </p:nvSpPr>
          <p:spPr bwMode="auto">
            <a:xfrm flipV="1">
              <a:off x="3148" y="9632"/>
              <a:ext cx="631" cy="36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" name="Line 156"/>
            <p:cNvSpPr>
              <a:spLocks noChangeShapeType="1"/>
            </p:cNvSpPr>
            <p:nvPr/>
          </p:nvSpPr>
          <p:spPr bwMode="auto">
            <a:xfrm>
              <a:off x="3779" y="9632"/>
              <a:ext cx="757" cy="1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" name="Line 157"/>
            <p:cNvSpPr>
              <a:spLocks noChangeShapeType="1"/>
            </p:cNvSpPr>
            <p:nvPr/>
          </p:nvSpPr>
          <p:spPr bwMode="auto">
            <a:xfrm flipV="1">
              <a:off x="3946" y="9803"/>
              <a:ext cx="590" cy="3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" name="Line 158"/>
            <p:cNvSpPr>
              <a:spLocks noChangeShapeType="1"/>
            </p:cNvSpPr>
            <p:nvPr/>
          </p:nvSpPr>
          <p:spPr bwMode="auto">
            <a:xfrm flipV="1">
              <a:off x="3779" y="9389"/>
              <a:ext cx="440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" name="Line 159"/>
            <p:cNvSpPr>
              <a:spLocks noChangeShapeType="1"/>
            </p:cNvSpPr>
            <p:nvPr/>
          </p:nvSpPr>
          <p:spPr bwMode="auto">
            <a:xfrm flipV="1">
              <a:off x="4536" y="9467"/>
              <a:ext cx="1" cy="336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" name="Line 160"/>
            <p:cNvSpPr>
              <a:spLocks noChangeShapeType="1"/>
            </p:cNvSpPr>
            <p:nvPr/>
          </p:nvSpPr>
          <p:spPr bwMode="auto">
            <a:xfrm flipH="1">
              <a:off x="3779" y="9467"/>
              <a:ext cx="757" cy="165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" name="Line 161"/>
            <p:cNvSpPr>
              <a:spLocks noChangeShapeType="1"/>
            </p:cNvSpPr>
            <p:nvPr/>
          </p:nvSpPr>
          <p:spPr bwMode="auto">
            <a:xfrm flipH="1">
              <a:off x="3946" y="9467"/>
              <a:ext cx="590" cy="652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" name="Line 162"/>
            <p:cNvSpPr>
              <a:spLocks noChangeShapeType="1"/>
            </p:cNvSpPr>
            <p:nvPr/>
          </p:nvSpPr>
          <p:spPr bwMode="auto">
            <a:xfrm>
              <a:off x="4536" y="9467"/>
              <a:ext cx="644" cy="50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" name="Line 163"/>
            <p:cNvSpPr>
              <a:spLocks noChangeShapeType="1"/>
            </p:cNvSpPr>
            <p:nvPr/>
          </p:nvSpPr>
          <p:spPr bwMode="auto">
            <a:xfrm>
              <a:off x="4536" y="9467"/>
              <a:ext cx="482" cy="12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" name="Line 164"/>
            <p:cNvSpPr>
              <a:spLocks noChangeShapeType="1"/>
            </p:cNvSpPr>
            <p:nvPr/>
          </p:nvSpPr>
          <p:spPr bwMode="auto">
            <a:xfrm>
              <a:off x="3274" y="9920"/>
              <a:ext cx="790" cy="69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" name="Line 165"/>
            <p:cNvSpPr>
              <a:spLocks noChangeShapeType="1"/>
            </p:cNvSpPr>
            <p:nvPr/>
          </p:nvSpPr>
          <p:spPr bwMode="auto">
            <a:xfrm>
              <a:off x="4064" y="9989"/>
              <a:ext cx="647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" name="Line 166"/>
            <p:cNvSpPr>
              <a:spLocks noChangeShapeType="1"/>
            </p:cNvSpPr>
            <p:nvPr/>
          </p:nvSpPr>
          <p:spPr bwMode="auto">
            <a:xfrm flipH="1" flipV="1">
              <a:off x="4182" y="9858"/>
              <a:ext cx="646" cy="31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" name="Line 167"/>
            <p:cNvSpPr>
              <a:spLocks noChangeShapeType="1"/>
            </p:cNvSpPr>
            <p:nvPr/>
          </p:nvSpPr>
          <p:spPr bwMode="auto">
            <a:xfrm flipH="1" flipV="1">
              <a:off x="3400" y="9848"/>
              <a:ext cx="782" cy="10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" name="Line 168"/>
            <p:cNvSpPr>
              <a:spLocks noChangeShapeType="1"/>
            </p:cNvSpPr>
            <p:nvPr/>
          </p:nvSpPr>
          <p:spPr bwMode="auto">
            <a:xfrm flipV="1">
              <a:off x="3526" y="9728"/>
              <a:ext cx="774" cy="48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" name="Line 169"/>
            <p:cNvSpPr>
              <a:spLocks noChangeShapeType="1"/>
            </p:cNvSpPr>
            <p:nvPr/>
          </p:nvSpPr>
          <p:spPr bwMode="auto">
            <a:xfrm>
              <a:off x="4300" y="9728"/>
              <a:ext cx="645" cy="37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" name="Line 170"/>
            <p:cNvSpPr>
              <a:spLocks noChangeShapeType="1"/>
            </p:cNvSpPr>
            <p:nvPr/>
          </p:nvSpPr>
          <p:spPr bwMode="auto">
            <a:xfrm flipH="1" flipV="1">
              <a:off x="4418" y="9597"/>
              <a:ext cx="645" cy="44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" name="Line 171"/>
            <p:cNvSpPr>
              <a:spLocks noChangeShapeType="1"/>
            </p:cNvSpPr>
            <p:nvPr/>
          </p:nvSpPr>
          <p:spPr bwMode="auto">
            <a:xfrm flipH="1">
              <a:off x="3653" y="9597"/>
              <a:ext cx="765" cy="107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" name="Line 172"/>
            <p:cNvSpPr>
              <a:spLocks noChangeShapeType="1"/>
            </p:cNvSpPr>
            <p:nvPr/>
          </p:nvSpPr>
          <p:spPr bwMode="auto">
            <a:xfrm flipV="1">
              <a:off x="3867" y="9493"/>
              <a:ext cx="766" cy="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" name="Line 173"/>
            <p:cNvSpPr>
              <a:spLocks noChangeShapeType="1"/>
            </p:cNvSpPr>
            <p:nvPr/>
          </p:nvSpPr>
          <p:spPr bwMode="auto">
            <a:xfrm>
              <a:off x="4633" y="9493"/>
              <a:ext cx="641" cy="4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" name="Line 174"/>
            <p:cNvSpPr>
              <a:spLocks noChangeShapeType="1"/>
            </p:cNvSpPr>
            <p:nvPr/>
          </p:nvSpPr>
          <p:spPr bwMode="auto">
            <a:xfrm flipH="1" flipV="1">
              <a:off x="4729" y="9518"/>
              <a:ext cx="640" cy="37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" name="Line 175"/>
            <p:cNvSpPr>
              <a:spLocks noChangeShapeType="1"/>
            </p:cNvSpPr>
            <p:nvPr/>
          </p:nvSpPr>
          <p:spPr bwMode="auto">
            <a:xfrm flipH="1">
              <a:off x="3955" y="9518"/>
              <a:ext cx="774" cy="1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" name="Line 176"/>
            <p:cNvSpPr>
              <a:spLocks noChangeShapeType="1"/>
            </p:cNvSpPr>
            <p:nvPr/>
          </p:nvSpPr>
          <p:spPr bwMode="auto">
            <a:xfrm>
              <a:off x="4043" y="9486"/>
              <a:ext cx="782" cy="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" name="Line 177"/>
            <p:cNvSpPr>
              <a:spLocks noChangeShapeType="1"/>
            </p:cNvSpPr>
            <p:nvPr/>
          </p:nvSpPr>
          <p:spPr bwMode="auto">
            <a:xfrm>
              <a:off x="4825" y="9544"/>
              <a:ext cx="638" cy="3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" name="Line 178"/>
            <p:cNvSpPr>
              <a:spLocks noChangeShapeType="1"/>
            </p:cNvSpPr>
            <p:nvPr/>
          </p:nvSpPr>
          <p:spPr bwMode="auto">
            <a:xfrm flipH="1" flipV="1">
              <a:off x="4922" y="9569"/>
              <a:ext cx="635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" name="Line 179"/>
            <p:cNvSpPr>
              <a:spLocks noChangeShapeType="1"/>
            </p:cNvSpPr>
            <p:nvPr/>
          </p:nvSpPr>
          <p:spPr bwMode="auto">
            <a:xfrm flipH="1" flipV="1">
              <a:off x="4131" y="9437"/>
              <a:ext cx="791" cy="13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" name="Line 180"/>
            <p:cNvSpPr>
              <a:spLocks noChangeShapeType="1"/>
            </p:cNvSpPr>
            <p:nvPr/>
          </p:nvSpPr>
          <p:spPr bwMode="auto">
            <a:xfrm flipH="1">
              <a:off x="3931" y="9430"/>
              <a:ext cx="448" cy="1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" name="Line 181"/>
            <p:cNvSpPr>
              <a:spLocks noChangeShapeType="1"/>
            </p:cNvSpPr>
            <p:nvPr/>
          </p:nvSpPr>
          <p:spPr bwMode="auto">
            <a:xfrm flipH="1">
              <a:off x="3307" y="9599"/>
              <a:ext cx="624" cy="419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" name="Line 182"/>
            <p:cNvSpPr>
              <a:spLocks noChangeShapeType="1"/>
            </p:cNvSpPr>
            <p:nvPr/>
          </p:nvSpPr>
          <p:spPr bwMode="auto">
            <a:xfrm flipV="1">
              <a:off x="3467" y="9566"/>
              <a:ext cx="615" cy="477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" name="Line 183"/>
            <p:cNvSpPr>
              <a:spLocks noChangeShapeType="1"/>
            </p:cNvSpPr>
            <p:nvPr/>
          </p:nvSpPr>
          <p:spPr bwMode="auto">
            <a:xfrm flipV="1">
              <a:off x="4082" y="9471"/>
              <a:ext cx="457" cy="9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7" name="Line 184"/>
            <p:cNvSpPr>
              <a:spLocks noChangeShapeType="1"/>
            </p:cNvSpPr>
            <p:nvPr/>
          </p:nvSpPr>
          <p:spPr bwMode="auto">
            <a:xfrm flipH="1">
              <a:off x="4233" y="9512"/>
              <a:ext cx="466" cy="2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" name="Line 185"/>
            <p:cNvSpPr>
              <a:spLocks noChangeShapeType="1"/>
            </p:cNvSpPr>
            <p:nvPr/>
          </p:nvSpPr>
          <p:spPr bwMode="auto">
            <a:xfrm flipH="1">
              <a:off x="3626" y="9533"/>
              <a:ext cx="607" cy="535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" name="Line 186"/>
            <p:cNvSpPr>
              <a:spLocks noChangeShapeType="1"/>
            </p:cNvSpPr>
            <p:nvPr/>
          </p:nvSpPr>
          <p:spPr bwMode="auto">
            <a:xfrm flipV="1">
              <a:off x="3786" y="9500"/>
              <a:ext cx="599" cy="594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" name="Line 187"/>
            <p:cNvSpPr>
              <a:spLocks noChangeShapeType="1"/>
            </p:cNvSpPr>
            <p:nvPr/>
          </p:nvSpPr>
          <p:spPr bwMode="auto">
            <a:xfrm>
              <a:off x="4385" y="9500"/>
              <a:ext cx="473" cy="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" name="Line 188"/>
            <p:cNvSpPr>
              <a:spLocks noChangeShapeType="1"/>
            </p:cNvSpPr>
            <p:nvPr/>
          </p:nvSpPr>
          <p:spPr bwMode="auto">
            <a:xfrm flipH="1" flipV="1">
              <a:off x="4665" y="9568"/>
              <a:ext cx="480" cy="6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" name="Line 189"/>
            <p:cNvSpPr>
              <a:spLocks noChangeShapeType="1"/>
            </p:cNvSpPr>
            <p:nvPr/>
          </p:nvSpPr>
          <p:spPr bwMode="auto">
            <a:xfrm flipH="1">
              <a:off x="4075" y="9568"/>
              <a:ext cx="590" cy="58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3" name="Line 190"/>
            <p:cNvSpPr>
              <a:spLocks noChangeShapeType="1"/>
            </p:cNvSpPr>
            <p:nvPr/>
          </p:nvSpPr>
          <p:spPr bwMode="auto">
            <a:xfrm flipH="1" flipV="1">
              <a:off x="4794" y="9669"/>
              <a:ext cx="47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4" name="Line 191"/>
            <p:cNvSpPr>
              <a:spLocks noChangeShapeType="1"/>
            </p:cNvSpPr>
            <p:nvPr/>
          </p:nvSpPr>
          <p:spPr bwMode="auto">
            <a:xfrm flipH="1">
              <a:off x="4205" y="9669"/>
              <a:ext cx="589" cy="5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5" name="Line 192"/>
            <p:cNvSpPr>
              <a:spLocks noChangeShapeType="1"/>
            </p:cNvSpPr>
            <p:nvPr/>
          </p:nvSpPr>
          <p:spPr bwMode="auto">
            <a:xfrm flipH="1">
              <a:off x="4923" y="9706"/>
              <a:ext cx="475" cy="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6" name="Line 193"/>
            <p:cNvSpPr>
              <a:spLocks noChangeShapeType="1"/>
            </p:cNvSpPr>
            <p:nvPr/>
          </p:nvSpPr>
          <p:spPr bwMode="auto">
            <a:xfrm flipH="1">
              <a:off x="4334" y="9769"/>
              <a:ext cx="589" cy="4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" name="Line 194"/>
            <p:cNvSpPr>
              <a:spLocks noChangeShapeType="1"/>
            </p:cNvSpPr>
            <p:nvPr/>
          </p:nvSpPr>
          <p:spPr bwMode="auto">
            <a:xfrm flipV="1">
              <a:off x="4464" y="9870"/>
              <a:ext cx="587" cy="39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8" name="Line 195"/>
            <p:cNvSpPr>
              <a:spLocks noChangeShapeType="1"/>
            </p:cNvSpPr>
            <p:nvPr/>
          </p:nvSpPr>
          <p:spPr bwMode="auto">
            <a:xfrm flipV="1">
              <a:off x="5051" y="9743"/>
              <a:ext cx="474" cy="12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9" name="Line 196"/>
            <p:cNvSpPr>
              <a:spLocks noChangeShapeType="1"/>
            </p:cNvSpPr>
            <p:nvPr/>
          </p:nvSpPr>
          <p:spPr bwMode="auto">
            <a:xfrm>
              <a:off x="404" y="9432"/>
              <a:ext cx="798" cy="12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" name="Line 197"/>
            <p:cNvSpPr>
              <a:spLocks noChangeShapeType="1"/>
            </p:cNvSpPr>
            <p:nvPr/>
          </p:nvSpPr>
          <p:spPr bwMode="auto">
            <a:xfrm>
              <a:off x="1202" y="9558"/>
              <a:ext cx="648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" name="Line 198"/>
            <p:cNvSpPr>
              <a:spLocks noChangeShapeType="1"/>
            </p:cNvSpPr>
            <p:nvPr/>
          </p:nvSpPr>
          <p:spPr bwMode="auto">
            <a:xfrm flipV="1">
              <a:off x="2437" y="9220"/>
              <a:ext cx="471" cy="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" name="Line 199"/>
            <p:cNvSpPr>
              <a:spLocks noChangeShapeType="1"/>
            </p:cNvSpPr>
            <p:nvPr/>
          </p:nvSpPr>
          <p:spPr bwMode="auto">
            <a:xfrm flipH="1" flipV="1">
              <a:off x="2275" y="9034"/>
              <a:ext cx="633" cy="1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" name="Line 200"/>
            <p:cNvSpPr>
              <a:spLocks noChangeShapeType="1"/>
            </p:cNvSpPr>
            <p:nvPr/>
          </p:nvSpPr>
          <p:spPr bwMode="auto">
            <a:xfrm>
              <a:off x="1476" y="8828"/>
              <a:ext cx="799" cy="2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" name="Line 201"/>
            <p:cNvSpPr>
              <a:spLocks noChangeShapeType="1"/>
            </p:cNvSpPr>
            <p:nvPr/>
          </p:nvSpPr>
          <p:spPr bwMode="auto">
            <a:xfrm flipH="1">
              <a:off x="1793" y="9034"/>
              <a:ext cx="482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" name="Line 202"/>
            <p:cNvSpPr>
              <a:spLocks noChangeShapeType="1"/>
            </p:cNvSpPr>
            <p:nvPr/>
          </p:nvSpPr>
          <p:spPr bwMode="auto">
            <a:xfrm>
              <a:off x="1793" y="9243"/>
              <a:ext cx="644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" name="Line 203"/>
            <p:cNvSpPr>
              <a:spLocks noChangeShapeType="1"/>
            </p:cNvSpPr>
            <p:nvPr/>
          </p:nvSpPr>
          <p:spPr bwMode="auto">
            <a:xfrm flipH="1">
              <a:off x="1850" y="9411"/>
              <a:ext cx="587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" name="Line 204"/>
            <p:cNvSpPr>
              <a:spLocks noChangeShapeType="1"/>
            </p:cNvSpPr>
            <p:nvPr/>
          </p:nvSpPr>
          <p:spPr bwMode="auto">
            <a:xfrm flipV="1">
              <a:off x="404" y="9071"/>
              <a:ext cx="632" cy="3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8" name="Line 205"/>
            <p:cNvSpPr>
              <a:spLocks noChangeShapeType="1"/>
            </p:cNvSpPr>
            <p:nvPr/>
          </p:nvSpPr>
          <p:spPr bwMode="auto">
            <a:xfrm>
              <a:off x="1036" y="9071"/>
              <a:ext cx="757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" name="Line 206"/>
            <p:cNvSpPr>
              <a:spLocks noChangeShapeType="1"/>
            </p:cNvSpPr>
            <p:nvPr/>
          </p:nvSpPr>
          <p:spPr bwMode="auto">
            <a:xfrm flipV="1">
              <a:off x="1202" y="9243"/>
              <a:ext cx="591" cy="31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" name="Line 207"/>
            <p:cNvSpPr>
              <a:spLocks noChangeShapeType="1"/>
            </p:cNvSpPr>
            <p:nvPr/>
          </p:nvSpPr>
          <p:spPr bwMode="auto">
            <a:xfrm flipV="1">
              <a:off x="1036" y="8828"/>
              <a:ext cx="440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" name="Line 208"/>
            <p:cNvSpPr>
              <a:spLocks noChangeShapeType="1"/>
            </p:cNvSpPr>
            <p:nvPr/>
          </p:nvSpPr>
          <p:spPr bwMode="auto">
            <a:xfrm flipV="1">
              <a:off x="1036" y="8735"/>
              <a:ext cx="1" cy="336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" name="Line 209"/>
            <p:cNvSpPr>
              <a:spLocks noChangeShapeType="1"/>
            </p:cNvSpPr>
            <p:nvPr/>
          </p:nvSpPr>
          <p:spPr bwMode="auto">
            <a:xfrm flipH="1">
              <a:off x="404" y="8735"/>
              <a:ext cx="632" cy="697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" name="Line 210"/>
            <p:cNvSpPr>
              <a:spLocks noChangeShapeType="1"/>
            </p:cNvSpPr>
            <p:nvPr/>
          </p:nvSpPr>
          <p:spPr bwMode="auto">
            <a:xfrm>
              <a:off x="1036" y="8735"/>
              <a:ext cx="757" cy="508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" name="Line 211"/>
            <p:cNvSpPr>
              <a:spLocks noChangeShapeType="1"/>
            </p:cNvSpPr>
            <p:nvPr/>
          </p:nvSpPr>
          <p:spPr bwMode="auto">
            <a:xfrm>
              <a:off x="1036" y="8735"/>
              <a:ext cx="440" cy="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" name="Line 212"/>
            <p:cNvSpPr>
              <a:spLocks noChangeShapeType="1"/>
            </p:cNvSpPr>
            <p:nvPr/>
          </p:nvSpPr>
          <p:spPr bwMode="auto">
            <a:xfrm flipV="1">
              <a:off x="2437" y="9074"/>
              <a:ext cx="1" cy="3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6" name="Line 213"/>
            <p:cNvSpPr>
              <a:spLocks noChangeShapeType="1"/>
            </p:cNvSpPr>
            <p:nvPr/>
          </p:nvSpPr>
          <p:spPr bwMode="auto">
            <a:xfrm>
              <a:off x="2437" y="9074"/>
              <a:ext cx="471" cy="1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" name="Line 214"/>
            <p:cNvSpPr>
              <a:spLocks noChangeShapeType="1"/>
            </p:cNvSpPr>
            <p:nvPr/>
          </p:nvSpPr>
          <p:spPr bwMode="auto">
            <a:xfrm flipH="1">
              <a:off x="1793" y="9074"/>
              <a:ext cx="644" cy="1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" name="Line 215"/>
            <p:cNvSpPr>
              <a:spLocks noChangeShapeType="1"/>
            </p:cNvSpPr>
            <p:nvPr/>
          </p:nvSpPr>
          <p:spPr bwMode="auto">
            <a:xfrm flipH="1">
              <a:off x="1850" y="9074"/>
              <a:ext cx="587" cy="6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9" name="Line 216"/>
            <p:cNvSpPr>
              <a:spLocks noChangeShapeType="1"/>
            </p:cNvSpPr>
            <p:nvPr/>
          </p:nvSpPr>
          <p:spPr bwMode="auto">
            <a:xfrm flipV="1">
              <a:off x="530" y="9293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" name="Line 217"/>
            <p:cNvSpPr>
              <a:spLocks noChangeShapeType="1"/>
            </p:cNvSpPr>
            <p:nvPr/>
          </p:nvSpPr>
          <p:spPr bwMode="auto">
            <a:xfrm>
              <a:off x="657" y="9153"/>
              <a:ext cx="1" cy="1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" name="Line 218"/>
            <p:cNvSpPr>
              <a:spLocks noChangeShapeType="1"/>
            </p:cNvSpPr>
            <p:nvPr/>
          </p:nvSpPr>
          <p:spPr bwMode="auto">
            <a:xfrm>
              <a:off x="783" y="9014"/>
              <a:ext cx="1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" name="Line 219"/>
            <p:cNvSpPr>
              <a:spLocks noChangeShapeType="1"/>
            </p:cNvSpPr>
            <p:nvPr/>
          </p:nvSpPr>
          <p:spPr bwMode="auto">
            <a:xfrm>
              <a:off x="909" y="8875"/>
              <a:ext cx="1" cy="2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3" name="Line 220"/>
            <p:cNvSpPr>
              <a:spLocks noChangeShapeType="1"/>
            </p:cNvSpPr>
            <p:nvPr/>
          </p:nvSpPr>
          <p:spPr bwMode="auto">
            <a:xfrm>
              <a:off x="1124" y="8754"/>
              <a:ext cx="1" cy="2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" name="Line 221"/>
            <p:cNvSpPr>
              <a:spLocks noChangeShapeType="1"/>
            </p:cNvSpPr>
            <p:nvPr/>
          </p:nvSpPr>
          <p:spPr bwMode="auto">
            <a:xfrm>
              <a:off x="1212" y="8772"/>
              <a:ext cx="1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" name="Line 222"/>
            <p:cNvSpPr>
              <a:spLocks noChangeShapeType="1"/>
            </p:cNvSpPr>
            <p:nvPr/>
          </p:nvSpPr>
          <p:spPr bwMode="auto">
            <a:xfrm>
              <a:off x="1300" y="8791"/>
              <a:ext cx="1" cy="1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6" name="Line 223"/>
            <p:cNvSpPr>
              <a:spLocks noChangeShapeType="1"/>
            </p:cNvSpPr>
            <p:nvPr/>
          </p:nvSpPr>
          <p:spPr bwMode="auto">
            <a:xfrm>
              <a:off x="1388" y="8810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7" name="Line 224"/>
            <p:cNvSpPr>
              <a:spLocks noChangeShapeType="1"/>
            </p:cNvSpPr>
            <p:nvPr/>
          </p:nvSpPr>
          <p:spPr bwMode="auto">
            <a:xfrm>
              <a:off x="1967" y="9612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" name="Line 225"/>
            <p:cNvSpPr>
              <a:spLocks noChangeShapeType="1"/>
            </p:cNvSpPr>
            <p:nvPr/>
          </p:nvSpPr>
          <p:spPr bwMode="auto">
            <a:xfrm>
              <a:off x="2085" y="9477"/>
              <a:ext cx="1" cy="1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9" name="Line 226"/>
            <p:cNvSpPr>
              <a:spLocks noChangeShapeType="1"/>
            </p:cNvSpPr>
            <p:nvPr/>
          </p:nvSpPr>
          <p:spPr bwMode="auto">
            <a:xfrm>
              <a:off x="2202" y="9343"/>
              <a:ext cx="1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" name="Line 227"/>
            <p:cNvSpPr>
              <a:spLocks noChangeShapeType="1"/>
            </p:cNvSpPr>
            <p:nvPr/>
          </p:nvSpPr>
          <p:spPr bwMode="auto">
            <a:xfrm>
              <a:off x="2319" y="9209"/>
              <a:ext cx="1" cy="2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" name="Line 228"/>
            <p:cNvSpPr>
              <a:spLocks noChangeShapeType="1"/>
            </p:cNvSpPr>
            <p:nvPr/>
          </p:nvSpPr>
          <p:spPr bwMode="auto">
            <a:xfrm>
              <a:off x="2531" y="9103"/>
              <a:ext cx="1" cy="2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" name="Line 229"/>
            <p:cNvSpPr>
              <a:spLocks noChangeShapeType="1"/>
            </p:cNvSpPr>
            <p:nvPr/>
          </p:nvSpPr>
          <p:spPr bwMode="auto">
            <a:xfrm>
              <a:off x="2625" y="9133"/>
              <a:ext cx="1" cy="2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" name="Line 230"/>
            <p:cNvSpPr>
              <a:spLocks noChangeShapeType="1"/>
            </p:cNvSpPr>
            <p:nvPr/>
          </p:nvSpPr>
          <p:spPr bwMode="auto">
            <a:xfrm>
              <a:off x="2720" y="9162"/>
              <a:ext cx="1" cy="1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" name="Line 231"/>
            <p:cNvSpPr>
              <a:spLocks noChangeShapeType="1"/>
            </p:cNvSpPr>
            <p:nvPr/>
          </p:nvSpPr>
          <p:spPr bwMode="auto">
            <a:xfrm>
              <a:off x="2814" y="9191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" name="Line 232"/>
            <p:cNvSpPr>
              <a:spLocks noChangeShapeType="1"/>
            </p:cNvSpPr>
            <p:nvPr/>
          </p:nvSpPr>
          <p:spPr bwMode="auto">
            <a:xfrm flipV="1">
              <a:off x="564" y="8837"/>
              <a:ext cx="623" cy="620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6" name="Line 233"/>
            <p:cNvSpPr>
              <a:spLocks noChangeShapeType="1"/>
            </p:cNvSpPr>
            <p:nvPr/>
          </p:nvSpPr>
          <p:spPr bwMode="auto">
            <a:xfrm flipH="1">
              <a:off x="723" y="8938"/>
              <a:ext cx="615" cy="545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7" name="Line 234"/>
            <p:cNvSpPr>
              <a:spLocks noChangeShapeType="1"/>
            </p:cNvSpPr>
            <p:nvPr/>
          </p:nvSpPr>
          <p:spPr bwMode="auto">
            <a:xfrm flipV="1">
              <a:off x="883" y="9040"/>
              <a:ext cx="607" cy="468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8" name="Line 235"/>
            <p:cNvSpPr>
              <a:spLocks noChangeShapeType="1"/>
            </p:cNvSpPr>
            <p:nvPr/>
          </p:nvSpPr>
          <p:spPr bwMode="auto">
            <a:xfrm flipH="1">
              <a:off x="1043" y="9141"/>
              <a:ext cx="598" cy="392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9" name="Line 236"/>
            <p:cNvSpPr>
              <a:spLocks noChangeShapeType="1"/>
            </p:cNvSpPr>
            <p:nvPr/>
          </p:nvSpPr>
          <p:spPr bwMode="auto">
            <a:xfrm flipH="1" flipV="1">
              <a:off x="530" y="9293"/>
              <a:ext cx="790" cy="202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0" name="Line 237"/>
            <p:cNvSpPr>
              <a:spLocks noChangeShapeType="1"/>
            </p:cNvSpPr>
            <p:nvPr/>
          </p:nvSpPr>
          <p:spPr bwMode="auto">
            <a:xfrm>
              <a:off x="657" y="9153"/>
              <a:ext cx="781" cy="279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" name="Line 238"/>
            <p:cNvSpPr>
              <a:spLocks noChangeShapeType="1"/>
            </p:cNvSpPr>
            <p:nvPr/>
          </p:nvSpPr>
          <p:spPr bwMode="auto">
            <a:xfrm flipH="1" flipV="1">
              <a:off x="783" y="9014"/>
              <a:ext cx="773" cy="355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" name="Line 239"/>
            <p:cNvSpPr>
              <a:spLocks noChangeShapeType="1"/>
            </p:cNvSpPr>
            <p:nvPr/>
          </p:nvSpPr>
          <p:spPr bwMode="auto">
            <a:xfrm flipH="1" flipV="1">
              <a:off x="909" y="8875"/>
              <a:ext cx="766" cy="431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" name="Line 240"/>
            <p:cNvSpPr>
              <a:spLocks noChangeShapeType="1"/>
            </p:cNvSpPr>
            <p:nvPr/>
          </p:nvSpPr>
          <p:spPr bwMode="auto">
            <a:xfrm>
              <a:off x="1124" y="8754"/>
              <a:ext cx="765" cy="44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" name="Line 241"/>
            <p:cNvSpPr>
              <a:spLocks noChangeShapeType="1"/>
            </p:cNvSpPr>
            <p:nvPr/>
          </p:nvSpPr>
          <p:spPr bwMode="auto">
            <a:xfrm flipH="1" flipV="1">
              <a:off x="1212" y="8772"/>
              <a:ext cx="773" cy="3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" name="Line 242"/>
            <p:cNvSpPr>
              <a:spLocks noChangeShapeType="1"/>
            </p:cNvSpPr>
            <p:nvPr/>
          </p:nvSpPr>
          <p:spPr bwMode="auto">
            <a:xfrm>
              <a:off x="1300" y="8791"/>
              <a:ext cx="782" cy="32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6" name="Line 243"/>
            <p:cNvSpPr>
              <a:spLocks noChangeShapeType="1"/>
            </p:cNvSpPr>
            <p:nvPr/>
          </p:nvSpPr>
          <p:spPr bwMode="auto">
            <a:xfrm flipH="1" flipV="1">
              <a:off x="1388" y="8810"/>
              <a:ext cx="790" cy="2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" name="Line 244"/>
            <p:cNvSpPr>
              <a:spLocks noChangeShapeType="1"/>
            </p:cNvSpPr>
            <p:nvPr/>
          </p:nvSpPr>
          <p:spPr bwMode="auto">
            <a:xfrm flipH="1" flipV="1">
              <a:off x="1187" y="8837"/>
              <a:ext cx="449" cy="3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" name="Line 245"/>
            <p:cNvSpPr>
              <a:spLocks noChangeShapeType="1"/>
            </p:cNvSpPr>
            <p:nvPr/>
          </p:nvSpPr>
          <p:spPr bwMode="auto">
            <a:xfrm flipV="1">
              <a:off x="1338" y="8911"/>
              <a:ext cx="457" cy="2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" name="Line 246"/>
            <p:cNvSpPr>
              <a:spLocks noChangeShapeType="1"/>
            </p:cNvSpPr>
            <p:nvPr/>
          </p:nvSpPr>
          <p:spPr bwMode="auto">
            <a:xfrm flipV="1">
              <a:off x="1490" y="8952"/>
              <a:ext cx="465" cy="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0" name="Line 247"/>
            <p:cNvSpPr>
              <a:spLocks noChangeShapeType="1"/>
            </p:cNvSpPr>
            <p:nvPr/>
          </p:nvSpPr>
          <p:spPr bwMode="auto">
            <a:xfrm flipV="1">
              <a:off x="1641" y="8993"/>
              <a:ext cx="474" cy="14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" name="Line 248"/>
            <p:cNvSpPr>
              <a:spLocks noChangeShapeType="1"/>
            </p:cNvSpPr>
            <p:nvPr/>
          </p:nvSpPr>
          <p:spPr bwMode="auto">
            <a:xfrm flipV="1">
              <a:off x="1332" y="9209"/>
              <a:ext cx="589" cy="3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" name="Line 249"/>
            <p:cNvSpPr>
              <a:spLocks noChangeShapeType="1"/>
            </p:cNvSpPr>
            <p:nvPr/>
          </p:nvSpPr>
          <p:spPr bwMode="auto">
            <a:xfrm flipH="1">
              <a:off x="1461" y="9175"/>
              <a:ext cx="589" cy="4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" name="Line 250"/>
            <p:cNvSpPr>
              <a:spLocks noChangeShapeType="1"/>
            </p:cNvSpPr>
            <p:nvPr/>
          </p:nvSpPr>
          <p:spPr bwMode="auto">
            <a:xfrm flipV="1">
              <a:off x="1591" y="9142"/>
              <a:ext cx="588" cy="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" name="Line 251"/>
            <p:cNvSpPr>
              <a:spLocks noChangeShapeType="1"/>
            </p:cNvSpPr>
            <p:nvPr/>
          </p:nvSpPr>
          <p:spPr bwMode="auto">
            <a:xfrm flipV="1">
              <a:off x="1721" y="9108"/>
              <a:ext cx="587" cy="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5" name="Line 252"/>
            <p:cNvSpPr>
              <a:spLocks noChangeShapeType="1"/>
            </p:cNvSpPr>
            <p:nvPr/>
          </p:nvSpPr>
          <p:spPr bwMode="auto">
            <a:xfrm>
              <a:off x="1320" y="9495"/>
              <a:ext cx="647" cy="11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6" name="Line 253"/>
            <p:cNvSpPr>
              <a:spLocks noChangeShapeType="1"/>
            </p:cNvSpPr>
            <p:nvPr/>
          </p:nvSpPr>
          <p:spPr bwMode="auto">
            <a:xfrm>
              <a:off x="1438" y="9432"/>
              <a:ext cx="647" cy="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" name="Line 254"/>
            <p:cNvSpPr>
              <a:spLocks noChangeShapeType="1"/>
            </p:cNvSpPr>
            <p:nvPr/>
          </p:nvSpPr>
          <p:spPr bwMode="auto">
            <a:xfrm flipV="1">
              <a:off x="1556" y="9343"/>
              <a:ext cx="646" cy="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8" name="Line 255"/>
            <p:cNvSpPr>
              <a:spLocks noChangeShapeType="1"/>
            </p:cNvSpPr>
            <p:nvPr/>
          </p:nvSpPr>
          <p:spPr bwMode="auto">
            <a:xfrm flipV="1">
              <a:off x="1675" y="9209"/>
              <a:ext cx="644" cy="9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9" name="Line 256"/>
            <p:cNvSpPr>
              <a:spLocks noChangeShapeType="1"/>
            </p:cNvSpPr>
            <p:nvPr/>
          </p:nvSpPr>
          <p:spPr bwMode="auto">
            <a:xfrm flipV="1">
              <a:off x="1889" y="9103"/>
              <a:ext cx="642" cy="9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0" name="Line 257"/>
            <p:cNvSpPr>
              <a:spLocks noChangeShapeType="1"/>
            </p:cNvSpPr>
            <p:nvPr/>
          </p:nvSpPr>
          <p:spPr bwMode="auto">
            <a:xfrm flipV="1">
              <a:off x="1985" y="9133"/>
              <a:ext cx="640" cy="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" name="Line 258"/>
            <p:cNvSpPr>
              <a:spLocks noChangeShapeType="1"/>
            </p:cNvSpPr>
            <p:nvPr/>
          </p:nvSpPr>
          <p:spPr bwMode="auto">
            <a:xfrm>
              <a:off x="2082" y="9118"/>
              <a:ext cx="638" cy="4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" name="Line 259"/>
            <p:cNvSpPr>
              <a:spLocks noChangeShapeType="1"/>
            </p:cNvSpPr>
            <p:nvPr/>
          </p:nvSpPr>
          <p:spPr bwMode="auto">
            <a:xfrm>
              <a:off x="2178" y="9076"/>
              <a:ext cx="636" cy="11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" name="Line 260"/>
            <p:cNvSpPr>
              <a:spLocks noChangeShapeType="1"/>
            </p:cNvSpPr>
            <p:nvPr/>
          </p:nvSpPr>
          <p:spPr bwMode="auto">
            <a:xfrm flipV="1">
              <a:off x="1921" y="9071"/>
              <a:ext cx="481" cy="1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" name="Line 261"/>
            <p:cNvSpPr>
              <a:spLocks noChangeShapeType="1"/>
            </p:cNvSpPr>
            <p:nvPr/>
          </p:nvSpPr>
          <p:spPr bwMode="auto">
            <a:xfrm flipH="1">
              <a:off x="2050" y="9108"/>
              <a:ext cx="478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" name="Line 262"/>
            <p:cNvSpPr>
              <a:spLocks noChangeShapeType="1"/>
            </p:cNvSpPr>
            <p:nvPr/>
          </p:nvSpPr>
          <p:spPr bwMode="auto">
            <a:xfrm>
              <a:off x="2179" y="9142"/>
              <a:ext cx="476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" name="Line 263"/>
            <p:cNvSpPr>
              <a:spLocks noChangeShapeType="1"/>
            </p:cNvSpPr>
            <p:nvPr/>
          </p:nvSpPr>
          <p:spPr bwMode="auto">
            <a:xfrm flipH="1" flipV="1">
              <a:off x="2308" y="9108"/>
              <a:ext cx="4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" name="Line 264"/>
            <p:cNvSpPr>
              <a:spLocks noChangeShapeType="1"/>
            </p:cNvSpPr>
            <p:nvPr/>
          </p:nvSpPr>
          <p:spPr bwMode="auto">
            <a:xfrm>
              <a:off x="4519" y="8871"/>
              <a:ext cx="798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" name="Line 265"/>
            <p:cNvSpPr>
              <a:spLocks noChangeShapeType="1"/>
            </p:cNvSpPr>
            <p:nvPr/>
          </p:nvSpPr>
          <p:spPr bwMode="auto">
            <a:xfrm>
              <a:off x="5317" y="8998"/>
              <a:ext cx="648" cy="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9" name="Line 266"/>
            <p:cNvSpPr>
              <a:spLocks noChangeShapeType="1"/>
            </p:cNvSpPr>
            <p:nvPr/>
          </p:nvSpPr>
          <p:spPr bwMode="auto">
            <a:xfrm flipV="1">
              <a:off x="6552" y="8660"/>
              <a:ext cx="471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0" name="Line 267"/>
            <p:cNvSpPr>
              <a:spLocks noChangeShapeType="1"/>
            </p:cNvSpPr>
            <p:nvPr/>
          </p:nvSpPr>
          <p:spPr bwMode="auto">
            <a:xfrm flipH="1" flipV="1">
              <a:off x="6390" y="8474"/>
              <a:ext cx="633" cy="1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1" name="Line 268"/>
            <p:cNvSpPr>
              <a:spLocks noChangeShapeType="1"/>
            </p:cNvSpPr>
            <p:nvPr/>
          </p:nvSpPr>
          <p:spPr bwMode="auto">
            <a:xfrm>
              <a:off x="5591" y="8268"/>
              <a:ext cx="799" cy="2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" name="Line 269"/>
            <p:cNvSpPr>
              <a:spLocks noChangeShapeType="1"/>
            </p:cNvSpPr>
            <p:nvPr/>
          </p:nvSpPr>
          <p:spPr bwMode="auto">
            <a:xfrm flipH="1">
              <a:off x="5908" y="8474"/>
              <a:ext cx="482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" name="Line 270"/>
            <p:cNvSpPr>
              <a:spLocks noChangeShapeType="1"/>
            </p:cNvSpPr>
            <p:nvPr/>
          </p:nvSpPr>
          <p:spPr bwMode="auto">
            <a:xfrm>
              <a:off x="5908" y="8682"/>
              <a:ext cx="644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" name="Line 271"/>
            <p:cNvSpPr>
              <a:spLocks noChangeShapeType="1"/>
            </p:cNvSpPr>
            <p:nvPr/>
          </p:nvSpPr>
          <p:spPr bwMode="auto">
            <a:xfrm flipH="1">
              <a:off x="5965" y="8850"/>
              <a:ext cx="587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" name="Line 272"/>
            <p:cNvSpPr>
              <a:spLocks noChangeShapeType="1"/>
            </p:cNvSpPr>
            <p:nvPr/>
          </p:nvSpPr>
          <p:spPr bwMode="auto">
            <a:xfrm flipV="1">
              <a:off x="4519" y="8511"/>
              <a:ext cx="632" cy="36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" name="Line 273"/>
            <p:cNvSpPr>
              <a:spLocks noChangeShapeType="1"/>
            </p:cNvSpPr>
            <p:nvPr/>
          </p:nvSpPr>
          <p:spPr bwMode="auto">
            <a:xfrm>
              <a:off x="5151" y="8511"/>
              <a:ext cx="757" cy="17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" name="Line 274"/>
            <p:cNvSpPr>
              <a:spLocks noChangeShapeType="1"/>
            </p:cNvSpPr>
            <p:nvPr/>
          </p:nvSpPr>
          <p:spPr bwMode="auto">
            <a:xfrm flipV="1">
              <a:off x="5317" y="8682"/>
              <a:ext cx="591" cy="3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" name="Line 275"/>
            <p:cNvSpPr>
              <a:spLocks noChangeShapeType="1"/>
            </p:cNvSpPr>
            <p:nvPr/>
          </p:nvSpPr>
          <p:spPr bwMode="auto">
            <a:xfrm flipV="1">
              <a:off x="5151" y="8268"/>
              <a:ext cx="440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" name="Line 276"/>
            <p:cNvSpPr>
              <a:spLocks noChangeShapeType="1"/>
            </p:cNvSpPr>
            <p:nvPr/>
          </p:nvSpPr>
          <p:spPr bwMode="auto">
            <a:xfrm flipV="1">
              <a:off x="5317" y="8662"/>
              <a:ext cx="1" cy="336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" name="Line 277"/>
            <p:cNvSpPr>
              <a:spLocks noChangeShapeType="1"/>
            </p:cNvSpPr>
            <p:nvPr/>
          </p:nvSpPr>
          <p:spPr bwMode="auto">
            <a:xfrm flipV="1">
              <a:off x="6390" y="8137"/>
              <a:ext cx="1" cy="3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" name="Line 278"/>
            <p:cNvSpPr>
              <a:spLocks noChangeShapeType="1"/>
            </p:cNvSpPr>
            <p:nvPr/>
          </p:nvSpPr>
          <p:spPr bwMode="auto">
            <a:xfrm flipV="1">
              <a:off x="4519" y="8662"/>
              <a:ext cx="798" cy="209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" name="Line 279"/>
            <p:cNvSpPr>
              <a:spLocks noChangeShapeType="1"/>
            </p:cNvSpPr>
            <p:nvPr/>
          </p:nvSpPr>
          <p:spPr bwMode="auto">
            <a:xfrm>
              <a:off x="5317" y="8662"/>
              <a:ext cx="648" cy="5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" name="Line 280"/>
            <p:cNvSpPr>
              <a:spLocks noChangeShapeType="1"/>
            </p:cNvSpPr>
            <p:nvPr/>
          </p:nvSpPr>
          <p:spPr bwMode="auto">
            <a:xfrm>
              <a:off x="5317" y="8662"/>
              <a:ext cx="591" cy="20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4" name="Line 281"/>
            <p:cNvSpPr>
              <a:spLocks noChangeShapeType="1"/>
            </p:cNvSpPr>
            <p:nvPr/>
          </p:nvSpPr>
          <p:spPr bwMode="auto">
            <a:xfrm flipV="1">
              <a:off x="5908" y="8137"/>
              <a:ext cx="482" cy="5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" name="Line 282"/>
            <p:cNvSpPr>
              <a:spLocks noChangeShapeType="1"/>
            </p:cNvSpPr>
            <p:nvPr/>
          </p:nvSpPr>
          <p:spPr bwMode="auto">
            <a:xfrm flipH="1">
              <a:off x="5591" y="8137"/>
              <a:ext cx="799" cy="1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" name="Line 283"/>
            <p:cNvSpPr>
              <a:spLocks noChangeShapeType="1"/>
            </p:cNvSpPr>
            <p:nvPr/>
          </p:nvSpPr>
          <p:spPr bwMode="auto">
            <a:xfrm>
              <a:off x="6390" y="8137"/>
              <a:ext cx="633" cy="5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" name="Line 284"/>
            <p:cNvSpPr>
              <a:spLocks noChangeShapeType="1"/>
            </p:cNvSpPr>
            <p:nvPr/>
          </p:nvSpPr>
          <p:spPr bwMode="auto">
            <a:xfrm>
              <a:off x="4679" y="8830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" name="Line 285"/>
            <p:cNvSpPr>
              <a:spLocks noChangeShapeType="1"/>
            </p:cNvSpPr>
            <p:nvPr/>
          </p:nvSpPr>
          <p:spPr bwMode="auto">
            <a:xfrm flipV="1">
              <a:off x="4838" y="8788"/>
              <a:ext cx="1" cy="1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9" name="Line 286"/>
            <p:cNvSpPr>
              <a:spLocks noChangeShapeType="1"/>
            </p:cNvSpPr>
            <p:nvPr/>
          </p:nvSpPr>
          <p:spPr bwMode="auto">
            <a:xfrm>
              <a:off x="4998" y="8746"/>
              <a:ext cx="1" cy="2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0" name="Line 287"/>
            <p:cNvSpPr>
              <a:spLocks noChangeShapeType="1"/>
            </p:cNvSpPr>
            <p:nvPr/>
          </p:nvSpPr>
          <p:spPr bwMode="auto">
            <a:xfrm flipV="1">
              <a:off x="5158" y="8704"/>
              <a:ext cx="1" cy="2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1" name="Line 288"/>
            <p:cNvSpPr>
              <a:spLocks noChangeShapeType="1"/>
            </p:cNvSpPr>
            <p:nvPr/>
          </p:nvSpPr>
          <p:spPr bwMode="auto">
            <a:xfrm>
              <a:off x="5447" y="8766"/>
              <a:ext cx="1" cy="27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" name="Line 289"/>
            <p:cNvSpPr>
              <a:spLocks noChangeShapeType="1"/>
            </p:cNvSpPr>
            <p:nvPr/>
          </p:nvSpPr>
          <p:spPr bwMode="auto">
            <a:xfrm flipV="1">
              <a:off x="5576" y="8871"/>
              <a:ext cx="1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" name="Line 290"/>
            <p:cNvSpPr>
              <a:spLocks noChangeShapeType="1"/>
            </p:cNvSpPr>
            <p:nvPr/>
          </p:nvSpPr>
          <p:spPr bwMode="auto">
            <a:xfrm>
              <a:off x="5706" y="8976"/>
              <a:ext cx="1" cy="1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" name="Line 291"/>
            <p:cNvSpPr>
              <a:spLocks noChangeShapeType="1"/>
            </p:cNvSpPr>
            <p:nvPr/>
          </p:nvSpPr>
          <p:spPr bwMode="auto">
            <a:xfrm>
              <a:off x="5836" y="9081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" name="Line 292"/>
            <p:cNvSpPr>
              <a:spLocks noChangeShapeType="1"/>
            </p:cNvSpPr>
            <p:nvPr/>
          </p:nvSpPr>
          <p:spPr bwMode="auto">
            <a:xfrm>
              <a:off x="6517" y="8242"/>
              <a:ext cx="1" cy="2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6" name="Line 293"/>
            <p:cNvSpPr>
              <a:spLocks noChangeShapeType="1"/>
            </p:cNvSpPr>
            <p:nvPr/>
          </p:nvSpPr>
          <p:spPr bwMode="auto">
            <a:xfrm flipV="1">
              <a:off x="6896" y="8555"/>
              <a:ext cx="1" cy="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7" name="Line 294"/>
            <p:cNvSpPr>
              <a:spLocks noChangeShapeType="1"/>
            </p:cNvSpPr>
            <p:nvPr/>
          </p:nvSpPr>
          <p:spPr bwMode="auto">
            <a:xfrm flipH="1">
              <a:off x="6423" y="8555"/>
              <a:ext cx="473" cy="2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" name="Line 295"/>
            <p:cNvSpPr>
              <a:spLocks noChangeShapeType="1"/>
            </p:cNvSpPr>
            <p:nvPr/>
          </p:nvSpPr>
          <p:spPr bwMode="auto">
            <a:xfrm flipH="1">
              <a:off x="5836" y="8816"/>
              <a:ext cx="587" cy="26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" name="Line 296"/>
            <p:cNvSpPr>
              <a:spLocks noChangeShapeType="1"/>
            </p:cNvSpPr>
            <p:nvPr/>
          </p:nvSpPr>
          <p:spPr bwMode="auto">
            <a:xfrm flipV="1">
              <a:off x="5706" y="8783"/>
              <a:ext cx="588" cy="1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" name="Line 297"/>
            <p:cNvSpPr>
              <a:spLocks noChangeShapeType="1"/>
            </p:cNvSpPr>
            <p:nvPr/>
          </p:nvSpPr>
          <p:spPr bwMode="auto">
            <a:xfrm flipV="1">
              <a:off x="6294" y="8451"/>
              <a:ext cx="476" cy="33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1" name="Line 298"/>
            <p:cNvSpPr>
              <a:spLocks noChangeShapeType="1"/>
            </p:cNvSpPr>
            <p:nvPr/>
          </p:nvSpPr>
          <p:spPr bwMode="auto">
            <a:xfrm>
              <a:off x="6770" y="8451"/>
              <a:ext cx="1" cy="1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" name="Line 299"/>
            <p:cNvSpPr>
              <a:spLocks noChangeShapeType="1"/>
            </p:cNvSpPr>
            <p:nvPr/>
          </p:nvSpPr>
          <p:spPr bwMode="auto">
            <a:xfrm flipV="1">
              <a:off x="6643" y="8346"/>
              <a:ext cx="1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" name="Line 300"/>
            <p:cNvSpPr>
              <a:spLocks noChangeShapeType="1"/>
            </p:cNvSpPr>
            <p:nvPr/>
          </p:nvSpPr>
          <p:spPr bwMode="auto">
            <a:xfrm flipH="1">
              <a:off x="6165" y="8346"/>
              <a:ext cx="478" cy="40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" name="Line 301"/>
            <p:cNvSpPr>
              <a:spLocks noChangeShapeType="1"/>
            </p:cNvSpPr>
            <p:nvPr/>
          </p:nvSpPr>
          <p:spPr bwMode="auto">
            <a:xfrm flipH="1">
              <a:off x="6037" y="8242"/>
              <a:ext cx="480" cy="4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" name="Line 302"/>
            <p:cNvSpPr>
              <a:spLocks noChangeShapeType="1"/>
            </p:cNvSpPr>
            <p:nvPr/>
          </p:nvSpPr>
          <p:spPr bwMode="auto">
            <a:xfrm flipH="1">
              <a:off x="5447" y="8716"/>
              <a:ext cx="590" cy="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6" name="Line 303"/>
            <p:cNvSpPr>
              <a:spLocks noChangeShapeType="1"/>
            </p:cNvSpPr>
            <p:nvPr/>
          </p:nvSpPr>
          <p:spPr bwMode="auto">
            <a:xfrm flipH="1">
              <a:off x="5576" y="8749"/>
              <a:ext cx="589" cy="1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7" name="Line 304"/>
            <p:cNvSpPr>
              <a:spLocks noChangeShapeType="1"/>
            </p:cNvSpPr>
            <p:nvPr/>
          </p:nvSpPr>
          <p:spPr bwMode="auto">
            <a:xfrm flipV="1">
              <a:off x="4646" y="8666"/>
              <a:ext cx="789" cy="133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" name="Line 305"/>
            <p:cNvSpPr>
              <a:spLocks noChangeShapeType="1"/>
            </p:cNvSpPr>
            <p:nvPr/>
          </p:nvSpPr>
          <p:spPr bwMode="auto">
            <a:xfrm>
              <a:off x="5435" y="8666"/>
              <a:ext cx="647" cy="45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" name="Line 306"/>
            <p:cNvSpPr>
              <a:spLocks noChangeShapeType="1"/>
            </p:cNvSpPr>
            <p:nvPr/>
          </p:nvSpPr>
          <p:spPr bwMode="auto">
            <a:xfrm flipH="1" flipV="1">
              <a:off x="5554" y="8670"/>
              <a:ext cx="646" cy="38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" name="Line 307"/>
            <p:cNvSpPr>
              <a:spLocks noChangeShapeType="1"/>
            </p:cNvSpPr>
            <p:nvPr/>
          </p:nvSpPr>
          <p:spPr bwMode="auto">
            <a:xfrm flipH="1">
              <a:off x="4772" y="8670"/>
              <a:ext cx="782" cy="57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1" name="Line 308"/>
            <p:cNvSpPr>
              <a:spLocks noChangeShapeType="1"/>
            </p:cNvSpPr>
            <p:nvPr/>
          </p:nvSpPr>
          <p:spPr bwMode="auto">
            <a:xfrm>
              <a:off x="4898" y="8655"/>
              <a:ext cx="774" cy="19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2" name="Line 309"/>
            <p:cNvSpPr>
              <a:spLocks noChangeShapeType="1"/>
            </p:cNvSpPr>
            <p:nvPr/>
          </p:nvSpPr>
          <p:spPr bwMode="auto">
            <a:xfrm>
              <a:off x="5672" y="8674"/>
              <a:ext cx="645" cy="31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" name="Line 310"/>
            <p:cNvSpPr>
              <a:spLocks noChangeShapeType="1"/>
            </p:cNvSpPr>
            <p:nvPr/>
          </p:nvSpPr>
          <p:spPr bwMode="auto">
            <a:xfrm flipH="1" flipV="1">
              <a:off x="5790" y="8678"/>
              <a:ext cx="644" cy="2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" name="Line 311"/>
            <p:cNvSpPr>
              <a:spLocks noChangeShapeType="1"/>
            </p:cNvSpPr>
            <p:nvPr/>
          </p:nvSpPr>
          <p:spPr bwMode="auto">
            <a:xfrm flipH="1" flipV="1">
              <a:off x="5025" y="8583"/>
              <a:ext cx="765" cy="95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5" name="Line 312"/>
            <p:cNvSpPr>
              <a:spLocks noChangeShapeType="1"/>
            </p:cNvSpPr>
            <p:nvPr/>
          </p:nvSpPr>
          <p:spPr bwMode="auto">
            <a:xfrm>
              <a:off x="5239" y="8462"/>
              <a:ext cx="765" cy="11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6" name="Line 313"/>
            <p:cNvSpPr>
              <a:spLocks noChangeShapeType="1"/>
            </p:cNvSpPr>
            <p:nvPr/>
          </p:nvSpPr>
          <p:spPr bwMode="auto">
            <a:xfrm>
              <a:off x="6004" y="8573"/>
              <a:ext cx="642" cy="2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" name="Line 314"/>
            <p:cNvSpPr>
              <a:spLocks noChangeShapeType="1"/>
            </p:cNvSpPr>
            <p:nvPr/>
          </p:nvSpPr>
          <p:spPr bwMode="auto">
            <a:xfrm flipH="1" flipV="1">
              <a:off x="6101" y="8464"/>
              <a:ext cx="640" cy="31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" name="Line 315"/>
            <p:cNvSpPr>
              <a:spLocks noChangeShapeType="1"/>
            </p:cNvSpPr>
            <p:nvPr/>
          </p:nvSpPr>
          <p:spPr bwMode="auto">
            <a:xfrm flipH="1" flipV="1">
              <a:off x="5327" y="8414"/>
              <a:ext cx="774" cy="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" name="Line 316"/>
            <p:cNvSpPr>
              <a:spLocks noChangeShapeType="1"/>
            </p:cNvSpPr>
            <p:nvPr/>
          </p:nvSpPr>
          <p:spPr bwMode="auto">
            <a:xfrm flipV="1">
              <a:off x="5415" y="8355"/>
              <a:ext cx="782" cy="1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" name="Line 317"/>
            <p:cNvSpPr>
              <a:spLocks noChangeShapeType="1"/>
            </p:cNvSpPr>
            <p:nvPr/>
          </p:nvSpPr>
          <p:spPr bwMode="auto">
            <a:xfrm>
              <a:off x="6197" y="8355"/>
              <a:ext cx="638" cy="38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" name="Line 318"/>
            <p:cNvSpPr>
              <a:spLocks noChangeShapeType="1"/>
            </p:cNvSpPr>
            <p:nvPr/>
          </p:nvSpPr>
          <p:spPr bwMode="auto">
            <a:xfrm flipH="1" flipV="1">
              <a:off x="6293" y="8246"/>
              <a:ext cx="636" cy="45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" name="Line 319"/>
            <p:cNvSpPr>
              <a:spLocks noChangeShapeType="1"/>
            </p:cNvSpPr>
            <p:nvPr/>
          </p:nvSpPr>
          <p:spPr bwMode="auto">
            <a:xfrm flipH="1">
              <a:off x="5503" y="8246"/>
              <a:ext cx="790" cy="7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" name="Line 320"/>
            <p:cNvSpPr>
              <a:spLocks noChangeShapeType="1"/>
            </p:cNvSpPr>
            <p:nvPr/>
          </p:nvSpPr>
          <p:spPr bwMode="auto">
            <a:xfrm flipV="1">
              <a:off x="4679" y="8545"/>
              <a:ext cx="623" cy="285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" name="Line 321"/>
            <p:cNvSpPr>
              <a:spLocks noChangeShapeType="1"/>
            </p:cNvSpPr>
            <p:nvPr/>
          </p:nvSpPr>
          <p:spPr bwMode="auto">
            <a:xfrm flipV="1">
              <a:off x="5302" y="8242"/>
              <a:ext cx="449" cy="30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" name="Line 322"/>
            <p:cNvSpPr>
              <a:spLocks noChangeShapeType="1"/>
            </p:cNvSpPr>
            <p:nvPr/>
          </p:nvSpPr>
          <p:spPr bwMode="auto">
            <a:xfrm flipH="1">
              <a:off x="5454" y="8215"/>
              <a:ext cx="456" cy="36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" name="Line 323"/>
            <p:cNvSpPr>
              <a:spLocks noChangeShapeType="1"/>
            </p:cNvSpPr>
            <p:nvPr/>
          </p:nvSpPr>
          <p:spPr bwMode="auto">
            <a:xfrm flipH="1">
              <a:off x="4838" y="8579"/>
              <a:ext cx="616" cy="209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" name="Line 324"/>
            <p:cNvSpPr>
              <a:spLocks noChangeShapeType="1"/>
            </p:cNvSpPr>
            <p:nvPr/>
          </p:nvSpPr>
          <p:spPr bwMode="auto">
            <a:xfrm flipV="1">
              <a:off x="4998" y="8614"/>
              <a:ext cx="607" cy="132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" name="Line 325"/>
            <p:cNvSpPr>
              <a:spLocks noChangeShapeType="1"/>
            </p:cNvSpPr>
            <p:nvPr/>
          </p:nvSpPr>
          <p:spPr bwMode="auto">
            <a:xfrm flipV="1">
              <a:off x="5605" y="8189"/>
              <a:ext cx="465" cy="4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" name="Line 326"/>
            <p:cNvSpPr>
              <a:spLocks noChangeShapeType="1"/>
            </p:cNvSpPr>
            <p:nvPr/>
          </p:nvSpPr>
          <p:spPr bwMode="auto">
            <a:xfrm>
              <a:off x="5751" y="8242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" name="Line 327"/>
            <p:cNvSpPr>
              <a:spLocks noChangeShapeType="1"/>
            </p:cNvSpPr>
            <p:nvPr/>
          </p:nvSpPr>
          <p:spPr bwMode="auto">
            <a:xfrm>
              <a:off x="5910" y="8215"/>
              <a:ext cx="1" cy="1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1" name="Line 328"/>
            <p:cNvSpPr>
              <a:spLocks noChangeShapeType="1"/>
            </p:cNvSpPr>
            <p:nvPr/>
          </p:nvSpPr>
          <p:spPr bwMode="auto">
            <a:xfrm>
              <a:off x="6070" y="8189"/>
              <a:ext cx="1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" name="Line 329"/>
            <p:cNvSpPr>
              <a:spLocks noChangeShapeType="1"/>
            </p:cNvSpPr>
            <p:nvPr/>
          </p:nvSpPr>
          <p:spPr bwMode="auto">
            <a:xfrm>
              <a:off x="6070" y="8391"/>
              <a:ext cx="160" cy="4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" name="Line 330"/>
            <p:cNvSpPr>
              <a:spLocks noChangeShapeType="1"/>
            </p:cNvSpPr>
            <p:nvPr/>
          </p:nvSpPr>
          <p:spPr bwMode="auto">
            <a:xfrm flipV="1">
              <a:off x="6230" y="8163"/>
              <a:ext cx="1" cy="2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" name="Line 331"/>
            <p:cNvSpPr>
              <a:spLocks noChangeShapeType="1"/>
            </p:cNvSpPr>
            <p:nvPr/>
          </p:nvSpPr>
          <p:spPr bwMode="auto">
            <a:xfrm flipH="1">
              <a:off x="5756" y="8163"/>
              <a:ext cx="474" cy="48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" name="Line 332"/>
            <p:cNvSpPr>
              <a:spLocks noChangeShapeType="1"/>
            </p:cNvSpPr>
            <p:nvPr/>
          </p:nvSpPr>
          <p:spPr bwMode="auto">
            <a:xfrm flipH="1">
              <a:off x="5158" y="8648"/>
              <a:ext cx="598" cy="56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" name="Text Box 333"/>
            <p:cNvSpPr txBox="1">
              <a:spLocks noChangeArrowheads="1"/>
            </p:cNvSpPr>
            <p:nvPr/>
          </p:nvSpPr>
          <p:spPr bwMode="auto">
            <a:xfrm>
              <a:off x="1578" y="8259"/>
              <a:ext cx="3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577" name="Text Box 334"/>
            <p:cNvSpPr txBox="1">
              <a:spLocks noChangeArrowheads="1"/>
            </p:cNvSpPr>
            <p:nvPr/>
          </p:nvSpPr>
          <p:spPr bwMode="auto">
            <a:xfrm>
              <a:off x="3034" y="8571"/>
              <a:ext cx="3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itchFamily="18" charset="0"/>
                </a:rPr>
                <a:t>7</a:t>
              </a:r>
              <a:endParaRPr lang="en-US" altLang="zh-CN" sz="1600"/>
            </a:p>
          </p:txBody>
        </p:sp>
        <p:sp>
          <p:nvSpPr>
            <p:cNvPr id="578" name="Text Box 335"/>
            <p:cNvSpPr txBox="1">
              <a:spLocks noChangeArrowheads="1"/>
            </p:cNvSpPr>
            <p:nvPr/>
          </p:nvSpPr>
          <p:spPr bwMode="auto">
            <a:xfrm>
              <a:off x="4106" y="8059"/>
              <a:ext cx="3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itchFamily="18" charset="0"/>
                </a:rPr>
                <a:t>9</a:t>
              </a:r>
              <a:endParaRPr lang="en-US" altLang="zh-CN" sz="1600"/>
            </a:p>
          </p:txBody>
        </p:sp>
        <p:sp>
          <p:nvSpPr>
            <p:cNvPr id="579" name="Text Box 336"/>
            <p:cNvSpPr txBox="1">
              <a:spLocks noChangeArrowheads="1"/>
            </p:cNvSpPr>
            <p:nvPr/>
          </p:nvSpPr>
          <p:spPr bwMode="auto">
            <a:xfrm>
              <a:off x="2650" y="7611"/>
              <a:ext cx="3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itchFamily="18" charset="0"/>
                </a:rPr>
                <a:t>3</a:t>
              </a:r>
              <a:endParaRPr lang="en-US" altLang="zh-CN" sz="1600"/>
            </a:p>
          </p:txBody>
        </p:sp>
        <p:sp>
          <p:nvSpPr>
            <p:cNvPr id="580" name="Text Box 337"/>
            <p:cNvSpPr txBox="1">
              <a:spLocks noChangeArrowheads="1"/>
            </p:cNvSpPr>
            <p:nvPr/>
          </p:nvSpPr>
          <p:spPr bwMode="auto">
            <a:xfrm>
              <a:off x="850" y="8987"/>
              <a:ext cx="3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itchFamily="18" charset="0"/>
                </a:rPr>
                <a:t>2</a:t>
              </a:r>
              <a:endParaRPr lang="en-US" altLang="zh-CN" sz="1600"/>
            </a:p>
          </p:txBody>
        </p:sp>
        <p:sp>
          <p:nvSpPr>
            <p:cNvPr id="581" name="Text Box 338"/>
            <p:cNvSpPr txBox="1">
              <a:spLocks noChangeArrowheads="1"/>
            </p:cNvSpPr>
            <p:nvPr/>
          </p:nvSpPr>
          <p:spPr bwMode="auto">
            <a:xfrm>
              <a:off x="2242" y="9347"/>
              <a:ext cx="3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itchFamily="18" charset="0"/>
                </a:rPr>
                <a:t>8</a:t>
              </a:r>
              <a:endParaRPr lang="en-US" altLang="zh-CN" sz="1600"/>
            </a:p>
          </p:txBody>
        </p:sp>
        <p:sp>
          <p:nvSpPr>
            <p:cNvPr id="582" name="Text Box 339"/>
            <p:cNvSpPr txBox="1">
              <a:spLocks noChangeArrowheads="1"/>
            </p:cNvSpPr>
            <p:nvPr/>
          </p:nvSpPr>
          <p:spPr bwMode="auto">
            <a:xfrm>
              <a:off x="5130" y="8947"/>
              <a:ext cx="3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itchFamily="18" charset="0"/>
                </a:rPr>
                <a:t>4</a:t>
              </a:r>
              <a:endParaRPr lang="en-US" altLang="zh-CN" sz="1600"/>
            </a:p>
          </p:txBody>
        </p:sp>
        <p:sp>
          <p:nvSpPr>
            <p:cNvPr id="583" name="Text Box 340"/>
            <p:cNvSpPr txBox="1">
              <a:spLocks noChangeArrowheads="1"/>
            </p:cNvSpPr>
            <p:nvPr/>
          </p:nvSpPr>
          <p:spPr bwMode="auto">
            <a:xfrm>
              <a:off x="6186" y="8387"/>
              <a:ext cx="3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itchFamily="18" charset="0"/>
                </a:rPr>
                <a:t>6</a:t>
              </a:r>
              <a:endParaRPr lang="en-US" altLang="zh-CN" sz="1600"/>
            </a:p>
          </p:txBody>
        </p:sp>
        <p:sp>
          <p:nvSpPr>
            <p:cNvPr id="584" name="Text Box 341"/>
            <p:cNvSpPr txBox="1">
              <a:spLocks noChangeArrowheads="1"/>
            </p:cNvSpPr>
            <p:nvPr/>
          </p:nvSpPr>
          <p:spPr bwMode="auto">
            <a:xfrm>
              <a:off x="4386" y="9731"/>
              <a:ext cx="3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itchFamily="18" charset="0"/>
                </a:rPr>
                <a:t>5</a:t>
              </a:r>
              <a:endParaRPr lang="en-US" altLang="zh-CN" sz="1600"/>
            </a:p>
          </p:txBody>
        </p:sp>
        <p:sp>
          <p:nvSpPr>
            <p:cNvPr id="585" name="Text Box 342"/>
            <p:cNvSpPr txBox="1">
              <a:spLocks noChangeArrowheads="1"/>
            </p:cNvSpPr>
            <p:nvPr/>
          </p:nvSpPr>
          <p:spPr bwMode="auto">
            <a:xfrm>
              <a:off x="1530" y="7563"/>
              <a:ext cx="584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itchFamily="18" charset="0"/>
                </a:rPr>
                <a:t>N</a:t>
              </a:r>
              <a:r>
                <a:rPr lang="en-US" altLang="zh-CN" sz="1600" baseline="-25000">
                  <a:latin typeface="Times New Roman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586" name="Text Box 343"/>
            <p:cNvSpPr txBox="1">
              <a:spLocks noChangeArrowheads="1"/>
            </p:cNvSpPr>
            <p:nvPr/>
          </p:nvSpPr>
          <p:spPr bwMode="auto">
            <a:xfrm>
              <a:off x="2594" y="6963"/>
              <a:ext cx="584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itchFamily="18" charset="0"/>
                </a:rPr>
                <a:t>N</a:t>
              </a:r>
              <a:r>
                <a:rPr lang="en-US" altLang="zh-CN" sz="1600" baseline="-25000">
                  <a:latin typeface="Times New Roman" pitchFamily="18" charset="0"/>
                </a:rPr>
                <a:t>3</a:t>
              </a:r>
              <a:endParaRPr lang="en-US" altLang="zh-CN" sz="1600"/>
            </a:p>
          </p:txBody>
        </p:sp>
        <p:sp>
          <p:nvSpPr>
            <p:cNvPr id="587" name="Text Box 344"/>
            <p:cNvSpPr txBox="1">
              <a:spLocks noChangeArrowheads="1"/>
            </p:cNvSpPr>
            <p:nvPr/>
          </p:nvSpPr>
          <p:spPr bwMode="auto">
            <a:xfrm>
              <a:off x="4018" y="7363"/>
              <a:ext cx="584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itchFamily="18" charset="0"/>
                </a:rPr>
                <a:t>N</a:t>
              </a:r>
              <a:r>
                <a:rPr lang="en-US" altLang="zh-CN" sz="1600" baseline="-25000">
                  <a:latin typeface="Times New Roman" pitchFamily="18" charset="0"/>
                </a:rPr>
                <a:t>9</a:t>
              </a:r>
              <a:endParaRPr lang="en-US" altLang="zh-CN" sz="1600"/>
            </a:p>
          </p:txBody>
        </p:sp>
        <p:sp>
          <p:nvSpPr>
            <p:cNvPr id="588" name="Text Box 345"/>
            <p:cNvSpPr txBox="1">
              <a:spLocks noChangeArrowheads="1"/>
            </p:cNvSpPr>
            <p:nvPr/>
          </p:nvSpPr>
          <p:spPr bwMode="auto">
            <a:xfrm>
              <a:off x="3090" y="8179"/>
              <a:ext cx="584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itchFamily="18" charset="0"/>
                </a:rPr>
                <a:t>N</a:t>
              </a:r>
              <a:r>
                <a:rPr lang="en-US" altLang="zh-CN" sz="1600" baseline="-25000">
                  <a:latin typeface="Times New Roman" pitchFamily="18" charset="0"/>
                </a:rPr>
                <a:t>7</a:t>
              </a:r>
              <a:endParaRPr lang="en-US" altLang="zh-CN" sz="1600"/>
            </a:p>
          </p:txBody>
        </p:sp>
        <p:sp>
          <p:nvSpPr>
            <p:cNvPr id="589" name="Text Box 346"/>
            <p:cNvSpPr txBox="1">
              <a:spLocks noChangeArrowheads="1"/>
            </p:cNvSpPr>
            <p:nvPr/>
          </p:nvSpPr>
          <p:spPr bwMode="auto">
            <a:xfrm>
              <a:off x="6210" y="7747"/>
              <a:ext cx="584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itchFamily="18" charset="0"/>
                </a:rPr>
                <a:t>N</a:t>
              </a:r>
              <a:r>
                <a:rPr lang="en-US" altLang="zh-CN" sz="1600" baseline="-25000">
                  <a:latin typeface="Times New Roman" pitchFamily="18" charset="0"/>
                </a:rPr>
                <a:t>6</a:t>
              </a:r>
              <a:endParaRPr lang="en-US" altLang="zh-CN" sz="1600"/>
            </a:p>
          </p:txBody>
        </p:sp>
        <p:sp>
          <p:nvSpPr>
            <p:cNvPr id="590" name="Text Box 347"/>
            <p:cNvSpPr txBox="1">
              <a:spLocks noChangeArrowheads="1"/>
            </p:cNvSpPr>
            <p:nvPr/>
          </p:nvSpPr>
          <p:spPr bwMode="auto">
            <a:xfrm>
              <a:off x="5050" y="8595"/>
              <a:ext cx="584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itchFamily="18" charset="0"/>
                </a:rPr>
                <a:t>N</a:t>
              </a:r>
              <a:r>
                <a:rPr lang="en-US" altLang="zh-CN" sz="1600" baseline="-25000">
                  <a:latin typeface="Times New Roman" pitchFamily="18" charset="0"/>
                </a:rPr>
                <a:t>4</a:t>
              </a:r>
              <a:endParaRPr lang="en-US" altLang="zh-CN" sz="1600"/>
            </a:p>
          </p:txBody>
        </p:sp>
        <p:sp>
          <p:nvSpPr>
            <p:cNvPr id="591" name="Text Box 348"/>
            <p:cNvSpPr txBox="1">
              <a:spLocks noChangeArrowheads="1"/>
            </p:cNvSpPr>
            <p:nvPr/>
          </p:nvSpPr>
          <p:spPr bwMode="auto">
            <a:xfrm>
              <a:off x="754" y="8339"/>
              <a:ext cx="584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itchFamily="18" charset="0"/>
                </a:rPr>
                <a:t>N</a:t>
              </a:r>
              <a:r>
                <a:rPr lang="en-US" altLang="zh-CN" sz="1600" baseline="-25000">
                  <a:latin typeface="Times New Roman" pitchFamily="18" charset="0"/>
                </a:rPr>
                <a:t>2</a:t>
              </a:r>
              <a:endParaRPr lang="en-US" altLang="zh-CN" sz="1600"/>
            </a:p>
          </p:txBody>
        </p:sp>
        <p:sp>
          <p:nvSpPr>
            <p:cNvPr id="592" name="Text Box 349"/>
            <p:cNvSpPr txBox="1">
              <a:spLocks noChangeArrowheads="1"/>
            </p:cNvSpPr>
            <p:nvPr/>
          </p:nvSpPr>
          <p:spPr bwMode="auto">
            <a:xfrm>
              <a:off x="2242" y="8683"/>
              <a:ext cx="584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itchFamily="18" charset="0"/>
                </a:rPr>
                <a:t>N</a:t>
              </a:r>
              <a:r>
                <a:rPr lang="en-US" altLang="zh-CN" sz="1600" baseline="-25000">
                  <a:latin typeface="Times New Roman" pitchFamily="18" charset="0"/>
                </a:rPr>
                <a:t>8</a:t>
              </a:r>
              <a:endParaRPr lang="en-US" altLang="zh-CN" sz="1600"/>
            </a:p>
          </p:txBody>
        </p:sp>
        <p:sp>
          <p:nvSpPr>
            <p:cNvPr id="593" name="Text Box 350"/>
            <p:cNvSpPr txBox="1">
              <a:spLocks noChangeArrowheads="1"/>
            </p:cNvSpPr>
            <p:nvPr/>
          </p:nvSpPr>
          <p:spPr bwMode="auto">
            <a:xfrm>
              <a:off x="4330" y="9107"/>
              <a:ext cx="584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itchFamily="18" charset="0"/>
                </a:rPr>
                <a:t>N</a:t>
              </a:r>
              <a:r>
                <a:rPr lang="en-US" altLang="zh-CN" sz="1600" baseline="-25000">
                  <a:latin typeface="Times New Roman" pitchFamily="18" charset="0"/>
                </a:rPr>
                <a:t>5</a:t>
              </a:r>
              <a:endParaRPr lang="en-US" altLang="zh-CN" sz="1600"/>
            </a:p>
          </p:txBody>
        </p:sp>
        <p:sp>
          <p:nvSpPr>
            <p:cNvPr id="594" name="Text Box 351"/>
            <p:cNvSpPr txBox="1">
              <a:spLocks noChangeArrowheads="1"/>
            </p:cNvSpPr>
            <p:nvPr/>
          </p:nvSpPr>
          <p:spPr bwMode="auto">
            <a:xfrm>
              <a:off x="374" y="10439"/>
              <a:ext cx="664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1600">
                  <a:latin typeface="Times New Roman" pitchFamily="18" charset="0"/>
                </a:rPr>
                <a:t>四单元平面域上的</a:t>
              </a:r>
              <a:r>
                <a:rPr lang="en-US" altLang="zh-CN" sz="1600">
                  <a:latin typeface="Times New Roman" pitchFamily="18" charset="0"/>
                </a:rPr>
                <a:t>9</a:t>
              </a:r>
              <a:r>
                <a:rPr lang="zh-CN" altLang="en-US" sz="1600">
                  <a:latin typeface="Times New Roman" pitchFamily="18" charset="0"/>
                </a:rPr>
                <a:t>个分段双线性形函数，每个函数的最大值为</a:t>
              </a:r>
              <a:r>
                <a:rPr lang="en-US" altLang="zh-CN" sz="1600">
                  <a:latin typeface="Times New Roman" pitchFamily="18" charset="0"/>
                </a:rPr>
                <a:t>1</a:t>
              </a:r>
              <a:endParaRPr lang="en-US" altLang="zh-CN" sz="1600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99527"/>
              </p:ext>
            </p:extLst>
          </p:nvPr>
        </p:nvGraphicFramePr>
        <p:xfrm>
          <a:off x="2808511" y="972021"/>
          <a:ext cx="739775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3" imgW="4622760" imgH="558720" progId="Equation.DSMT4">
                  <p:embed/>
                </p:oleObj>
              </mc:Choice>
              <mc:Fallback>
                <p:oleObj name="Equation" r:id="rId3" imgW="4622760" imgH="55872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511" y="972021"/>
                        <a:ext cx="739775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" name="对象 5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665249"/>
              </p:ext>
            </p:extLst>
          </p:nvPr>
        </p:nvGraphicFramePr>
        <p:xfrm>
          <a:off x="7012682" y="4716437"/>
          <a:ext cx="3068637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5" imgW="1917360" imgH="482400" progId="Equation.DSMT4">
                  <p:embed/>
                </p:oleObj>
              </mc:Choice>
              <mc:Fallback>
                <p:oleObj name="Equation" r:id="rId5" imgW="1917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2682" y="4716437"/>
                        <a:ext cx="3068637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eaLnBrk="1" hangingPunct="1"/>
            <a:r>
              <a:rPr lang="zh-CN" altLang="en-US" smtClean="0"/>
              <a:t>有限元法的历史与现状</a:t>
            </a:r>
            <a:endParaRPr lang="en-US" altLang="zh-CN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solidFill>
                  <a:schemeClr val="tx2"/>
                </a:solidFill>
              </a:rPr>
              <a:t>1943</a:t>
            </a:r>
            <a:r>
              <a:rPr lang="zh-CN" altLang="en-US" sz="2400" smtClean="0">
                <a:solidFill>
                  <a:schemeClr val="tx2"/>
                </a:solidFill>
              </a:rPr>
              <a:t>年，</a:t>
            </a:r>
            <a:r>
              <a:rPr lang="en-US" altLang="zh-CN" sz="2400" smtClean="0">
                <a:solidFill>
                  <a:schemeClr val="tx2"/>
                </a:solidFill>
              </a:rPr>
              <a:t>Courant</a:t>
            </a:r>
            <a:r>
              <a:rPr lang="zh-CN" altLang="en-US" sz="2400" smtClean="0">
                <a:solidFill>
                  <a:schemeClr val="tx2"/>
                </a:solidFill>
              </a:rPr>
              <a:t>求解非圆截面扭转问题</a:t>
            </a:r>
            <a:endParaRPr lang="en-US" altLang="zh-CN" sz="2400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z="2400" smtClean="0">
                <a:solidFill>
                  <a:schemeClr val="tx2"/>
                </a:solidFill>
              </a:rPr>
              <a:t>1960</a:t>
            </a:r>
            <a:r>
              <a:rPr lang="zh-CN" altLang="en-US" sz="2400" smtClean="0">
                <a:solidFill>
                  <a:schemeClr val="tx2"/>
                </a:solidFill>
              </a:rPr>
              <a:t>年，</a:t>
            </a:r>
            <a:r>
              <a:rPr lang="en-US" altLang="zh-CN" sz="2400" smtClean="0">
                <a:solidFill>
                  <a:schemeClr val="tx2"/>
                </a:solidFill>
              </a:rPr>
              <a:t>Clough</a:t>
            </a:r>
            <a:r>
              <a:rPr lang="zh-CN" altLang="en-US" sz="2400" smtClean="0">
                <a:solidFill>
                  <a:schemeClr val="tx2"/>
                </a:solidFill>
              </a:rPr>
              <a:t>首次提出“有限单元法”</a:t>
            </a:r>
            <a:endParaRPr lang="en-US" altLang="zh-CN" sz="2400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z="2400" smtClean="0">
                <a:solidFill>
                  <a:schemeClr val="tx2"/>
                </a:solidFill>
              </a:rPr>
              <a:t>1967</a:t>
            </a:r>
            <a:r>
              <a:rPr lang="zh-CN" altLang="en-US" sz="2400" smtClean="0">
                <a:solidFill>
                  <a:schemeClr val="tx2"/>
                </a:solidFill>
              </a:rPr>
              <a:t>年，</a:t>
            </a:r>
            <a:r>
              <a:rPr lang="en-US" altLang="zh-CN" sz="2400" smtClean="0"/>
              <a:t> </a:t>
            </a:r>
            <a:r>
              <a:rPr lang="en-US" altLang="zh-CN" sz="2400" smtClean="0">
                <a:solidFill>
                  <a:schemeClr val="tx2"/>
                </a:solidFill>
              </a:rPr>
              <a:t>Zienkiewicz &amp; Chung </a:t>
            </a:r>
            <a:r>
              <a:rPr lang="zh-CN" altLang="en-US" sz="2400" smtClean="0">
                <a:solidFill>
                  <a:schemeClr val="tx2"/>
                </a:solidFill>
              </a:rPr>
              <a:t>第一本书</a:t>
            </a:r>
            <a:endParaRPr lang="en-US" altLang="zh-CN" sz="2400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z="2400" smtClean="0">
                <a:solidFill>
                  <a:schemeClr val="tx2"/>
                </a:solidFill>
              </a:rPr>
              <a:t>1971</a:t>
            </a:r>
            <a:r>
              <a:rPr lang="zh-CN" altLang="en-US" sz="2400" smtClean="0">
                <a:solidFill>
                  <a:schemeClr val="tx2"/>
                </a:solidFill>
              </a:rPr>
              <a:t>年，</a:t>
            </a:r>
            <a:r>
              <a:rPr lang="en-US" altLang="zh-CN" sz="2400" smtClean="0">
                <a:solidFill>
                  <a:schemeClr val="tx2"/>
                </a:solidFill>
              </a:rPr>
              <a:t>ANSYS</a:t>
            </a:r>
            <a:r>
              <a:rPr lang="zh-CN" altLang="en-US" sz="2400" smtClean="0">
                <a:solidFill>
                  <a:schemeClr val="tx2"/>
                </a:solidFill>
              </a:rPr>
              <a:t>面世</a:t>
            </a:r>
          </a:p>
          <a:p>
            <a:pPr eaLnBrk="1" hangingPunct="1"/>
            <a:r>
              <a:rPr lang="en-US" altLang="zh-CN" sz="2400" smtClean="0">
                <a:solidFill>
                  <a:schemeClr val="tx2"/>
                </a:solidFill>
              </a:rPr>
              <a:t>1990</a:t>
            </a:r>
            <a:r>
              <a:rPr lang="zh-CN" altLang="en-US" sz="2400" smtClean="0">
                <a:solidFill>
                  <a:schemeClr val="tx2"/>
                </a:solidFill>
              </a:rPr>
              <a:t>年代开始，采用商品化软件成为主流</a:t>
            </a:r>
            <a:endParaRPr lang="en-US" altLang="zh-CN" sz="2400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z="2400" smtClean="0">
                <a:solidFill>
                  <a:schemeClr val="tx2"/>
                </a:solidFill>
              </a:rPr>
              <a:t>2000</a:t>
            </a:r>
            <a:r>
              <a:rPr lang="zh-CN" altLang="en-US" sz="2400" smtClean="0">
                <a:solidFill>
                  <a:schemeClr val="tx2"/>
                </a:solidFill>
              </a:rPr>
              <a:t>年之后，部分功能集成于</a:t>
            </a:r>
            <a:r>
              <a:rPr lang="en-US" altLang="zh-CN" sz="2400" smtClean="0">
                <a:solidFill>
                  <a:schemeClr val="tx2"/>
                </a:solidFill>
              </a:rPr>
              <a:t>CAD</a:t>
            </a:r>
            <a:r>
              <a:rPr lang="zh-CN" altLang="en-US" sz="2400" smtClean="0">
                <a:solidFill>
                  <a:schemeClr val="tx2"/>
                </a:solidFill>
              </a:rPr>
              <a:t>软件</a:t>
            </a:r>
            <a:endParaRPr lang="en-US" altLang="zh-CN" sz="240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z="2400" smtClean="0">
                <a:solidFill>
                  <a:schemeClr val="tx2"/>
                </a:solidFill>
              </a:rPr>
              <a:t>现今，</a:t>
            </a:r>
            <a:r>
              <a:rPr lang="en-US" altLang="zh-CN" sz="2400" smtClean="0">
                <a:solidFill>
                  <a:schemeClr val="tx2"/>
                </a:solidFill>
              </a:rPr>
              <a:t>ANSYS</a:t>
            </a:r>
            <a:r>
              <a:rPr lang="zh-CN" altLang="en-US" sz="2400" smtClean="0">
                <a:solidFill>
                  <a:schemeClr val="tx2"/>
                </a:solidFill>
              </a:rPr>
              <a:t>有了</a:t>
            </a:r>
            <a:endParaRPr lang="en-US" altLang="zh-CN" sz="2400" smtClean="0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zh-CN" sz="2000" smtClean="0">
                <a:solidFill>
                  <a:schemeClr val="tx2"/>
                </a:solidFill>
              </a:rPr>
              <a:t>Mechanical APDL</a:t>
            </a:r>
            <a:r>
              <a:rPr lang="zh-CN" altLang="en-US" sz="2000" smtClean="0">
                <a:solidFill>
                  <a:schemeClr val="tx2"/>
                </a:solidFill>
              </a:rPr>
              <a:t>（经典版）</a:t>
            </a:r>
            <a:endParaRPr lang="en-US" altLang="zh-CN" sz="2000" smtClean="0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zh-CN" sz="2000" smtClean="0">
                <a:solidFill>
                  <a:schemeClr val="tx2"/>
                </a:solidFill>
              </a:rPr>
              <a:t>Workbench</a:t>
            </a:r>
            <a:r>
              <a:rPr lang="zh-CN" altLang="en-US" sz="2000" smtClean="0">
                <a:solidFill>
                  <a:schemeClr val="tx2"/>
                </a:solidFill>
              </a:rPr>
              <a:t>（集成版）</a:t>
            </a:r>
            <a:endParaRPr lang="en-US" altLang="zh-CN" sz="20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bldLvl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zh-CN" altLang="en-US" smtClean="0"/>
              <a:t>有限元分析的一般步骤</a:t>
            </a:r>
            <a:endParaRPr lang="en-US" altLang="zh-CN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defRPr/>
            </a:pPr>
            <a:r>
              <a:rPr lang="zh-CN" altLang="en-US" smtClean="0">
                <a:solidFill>
                  <a:schemeClr val="tx2"/>
                </a:solidFill>
              </a:rPr>
              <a:t>前处理（</a:t>
            </a:r>
            <a:r>
              <a:rPr lang="en-US" altLang="zh-CN" smtClean="0">
                <a:solidFill>
                  <a:schemeClr val="tx2"/>
                </a:solidFill>
              </a:rPr>
              <a:t>Preprocessing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  <a:endParaRPr lang="en-US" altLang="zh-CN" smtClean="0">
              <a:solidFill>
                <a:schemeClr val="tx2"/>
              </a:solidFill>
            </a:endParaRPr>
          </a:p>
          <a:p>
            <a:pPr marL="847725" lvl="1" indent="-457200" eaLnBrk="1" hangingPunct="1">
              <a:defRPr/>
            </a:pPr>
            <a:r>
              <a:rPr lang="zh-CN" altLang="en-US" smtClean="0">
                <a:solidFill>
                  <a:schemeClr val="tx2"/>
                </a:solidFill>
              </a:rPr>
              <a:t>单元划分（</a:t>
            </a:r>
            <a:r>
              <a:rPr lang="en-US" altLang="zh-CN" smtClean="0">
                <a:solidFill>
                  <a:schemeClr val="tx2"/>
                </a:solidFill>
              </a:rPr>
              <a:t>Mesh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  <a:r>
              <a:rPr lang="en-US" altLang="zh-CN" smtClean="0">
                <a:solidFill>
                  <a:schemeClr val="tx2"/>
                </a:solidFill>
              </a:rPr>
              <a:t> </a:t>
            </a:r>
          </a:p>
          <a:p>
            <a:pPr marL="1189038" lvl="2" indent="-457200" eaLnBrk="1" hangingPunct="1">
              <a:defRPr/>
            </a:pPr>
            <a:r>
              <a:rPr lang="zh-CN" altLang="en-US" smtClean="0">
                <a:solidFill>
                  <a:schemeClr val="tx2"/>
                </a:solidFill>
              </a:rPr>
              <a:t>从问题中选择足够多的结点（</a:t>
            </a:r>
            <a:r>
              <a:rPr lang="en-US" altLang="zh-CN" smtClean="0">
                <a:solidFill>
                  <a:schemeClr val="tx2"/>
                </a:solidFill>
              </a:rPr>
              <a:t>Node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  <a:endParaRPr lang="en-US" altLang="zh-CN" smtClean="0">
              <a:solidFill>
                <a:schemeClr val="tx2"/>
              </a:solidFill>
            </a:endParaRPr>
          </a:p>
          <a:p>
            <a:pPr marL="1189038" lvl="2" indent="-457200" eaLnBrk="1" hangingPunct="1">
              <a:defRPr/>
            </a:pPr>
            <a:r>
              <a:rPr lang="zh-CN" altLang="en-US" smtClean="0">
                <a:solidFill>
                  <a:schemeClr val="tx2"/>
                </a:solidFill>
              </a:rPr>
              <a:t>从邻近的结点构造有限数量的单元（</a:t>
            </a:r>
            <a:r>
              <a:rPr lang="en-US" altLang="zh-CN" smtClean="0">
                <a:solidFill>
                  <a:schemeClr val="tx2"/>
                </a:solidFill>
              </a:rPr>
              <a:t>Element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  <a:endParaRPr lang="en-US" altLang="zh-CN" smtClean="0">
              <a:solidFill>
                <a:schemeClr val="tx2"/>
              </a:solidFill>
            </a:endParaRPr>
          </a:p>
          <a:p>
            <a:pPr marL="847725" lvl="1" indent="-457200" eaLnBrk="1" hangingPunct="1">
              <a:defRPr/>
            </a:pPr>
            <a:r>
              <a:rPr lang="zh-CN" altLang="en-US" smtClean="0">
                <a:solidFill>
                  <a:schemeClr val="tx2"/>
                </a:solidFill>
              </a:rPr>
              <a:t>构造方程组（</a:t>
            </a:r>
            <a:r>
              <a:rPr lang="en-US" altLang="zh-CN" smtClean="0">
                <a:solidFill>
                  <a:schemeClr val="tx2"/>
                </a:solidFill>
              </a:rPr>
              <a:t> Develop equtions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  <a:endParaRPr lang="en-US" altLang="zh-CN" smtClean="0">
              <a:solidFill>
                <a:schemeClr val="tx2"/>
              </a:solidFill>
            </a:endParaRPr>
          </a:p>
          <a:p>
            <a:pPr marL="1198563" lvl="2" indent="-419100" eaLnBrk="1" hangingPunct="1">
              <a:defRPr/>
            </a:pPr>
            <a:r>
              <a:rPr lang="zh-CN" altLang="en-US" smtClean="0">
                <a:solidFill>
                  <a:schemeClr val="tx2"/>
                </a:solidFill>
              </a:rPr>
              <a:t>选定单元的插值函数（</a:t>
            </a:r>
            <a:r>
              <a:rPr lang="en-US" altLang="zh-CN" smtClean="0">
                <a:solidFill>
                  <a:schemeClr val="tx2"/>
                </a:solidFill>
              </a:rPr>
              <a:t>Shape functions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  <a:endParaRPr lang="en-US" altLang="zh-CN" smtClean="0">
              <a:solidFill>
                <a:schemeClr val="tx2"/>
              </a:solidFill>
            </a:endParaRPr>
          </a:p>
          <a:p>
            <a:pPr marL="1198563" lvl="2" indent="-419100" eaLnBrk="1" hangingPunct="1">
              <a:defRPr/>
            </a:pPr>
            <a:r>
              <a:rPr lang="zh-CN" altLang="en-US" smtClean="0">
                <a:solidFill>
                  <a:schemeClr val="tx2"/>
                </a:solidFill>
              </a:rPr>
              <a:t>将物理方程应用于所有单元，导出一个方程组</a:t>
            </a:r>
            <a:endParaRPr lang="en-US" altLang="zh-CN" smtClean="0">
              <a:solidFill>
                <a:schemeClr val="tx2"/>
              </a:solidFill>
            </a:endParaRPr>
          </a:p>
          <a:p>
            <a:pPr marL="1587500" lvl="3" indent="-419100" eaLnBrk="1" hangingPunct="1">
              <a:defRPr/>
            </a:pPr>
            <a:r>
              <a:rPr lang="zh-CN" altLang="en-US" smtClean="0">
                <a:solidFill>
                  <a:schemeClr val="tx2"/>
                </a:solidFill>
              </a:rPr>
              <a:t>方程组未知数正是结点的场值 （</a:t>
            </a:r>
            <a:r>
              <a:rPr lang="en-US" altLang="zh-CN" smtClean="0">
                <a:solidFill>
                  <a:schemeClr val="tx2"/>
                </a:solidFill>
              </a:rPr>
              <a:t>Nodal value)</a:t>
            </a:r>
          </a:p>
          <a:p>
            <a:pPr marL="1198563" lvl="2" indent="-419100" eaLnBrk="1" hangingPunct="1">
              <a:defRPr/>
            </a:pPr>
            <a:r>
              <a:rPr lang="zh-CN" altLang="en-US" smtClean="0">
                <a:solidFill>
                  <a:schemeClr val="tx2"/>
                </a:solidFill>
              </a:rPr>
              <a:t>引入约束条件或载荷（</a:t>
            </a:r>
            <a:r>
              <a:rPr lang="en-US" altLang="zh-CN" smtClean="0">
                <a:solidFill>
                  <a:schemeClr val="tx2"/>
                </a:solidFill>
              </a:rPr>
              <a:t>Apply B.C. or Loads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  <a:endParaRPr lang="en-US" altLang="zh-CN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zh-CN" altLang="en-US" smtClean="0"/>
              <a:t>有限元分析的一般步骤</a:t>
            </a:r>
            <a:endParaRPr lang="en-US" altLang="zh-CN" sz="2400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smtClean="0">
                <a:solidFill>
                  <a:schemeClr val="tx2"/>
                </a:solidFill>
              </a:rPr>
              <a:t>求解（</a:t>
            </a:r>
            <a:r>
              <a:rPr lang="en-US" altLang="zh-CN" smtClean="0">
                <a:solidFill>
                  <a:schemeClr val="tx2"/>
                </a:solidFill>
              </a:rPr>
              <a:t>Solution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  <a:endParaRPr lang="en-US" altLang="zh-CN" smtClean="0">
              <a:solidFill>
                <a:schemeClr val="tx2"/>
              </a:solidFill>
            </a:endParaRPr>
          </a:p>
          <a:p>
            <a:pPr marL="847725" lvl="1" indent="-457200" eaLnBrk="1" hangingPunct="1"/>
            <a:r>
              <a:rPr lang="zh-CN" altLang="en-US" smtClean="0">
                <a:solidFill>
                  <a:schemeClr val="tx2"/>
                </a:solidFill>
              </a:rPr>
              <a:t>设定求解参数或方法</a:t>
            </a:r>
            <a:endParaRPr lang="en-US" altLang="zh-CN" smtClean="0">
              <a:solidFill>
                <a:schemeClr val="tx2"/>
              </a:solidFill>
            </a:endParaRPr>
          </a:p>
          <a:p>
            <a:pPr marL="847725" lvl="1" indent="-457200" eaLnBrk="1" hangingPunct="1"/>
            <a:r>
              <a:rPr lang="zh-CN" altLang="en-US" smtClean="0">
                <a:solidFill>
                  <a:schemeClr val="tx2"/>
                </a:solidFill>
              </a:rPr>
              <a:t>求解方程组，获得一个数值解</a:t>
            </a:r>
            <a:endParaRPr lang="en-US" altLang="zh-CN" smtClean="0">
              <a:solidFill>
                <a:schemeClr val="tx2"/>
              </a:solidFill>
            </a:endParaRPr>
          </a:p>
          <a:p>
            <a:pPr marL="533400" indent="-533400" eaLnBrk="1" hangingPunct="1"/>
            <a:r>
              <a:rPr lang="zh-CN" altLang="en-US" smtClean="0">
                <a:solidFill>
                  <a:schemeClr val="tx2"/>
                </a:solidFill>
              </a:rPr>
              <a:t>后处理（</a:t>
            </a:r>
            <a:r>
              <a:rPr lang="en-US" altLang="zh-CN" smtClean="0">
                <a:solidFill>
                  <a:schemeClr val="tx2"/>
                </a:solidFill>
              </a:rPr>
              <a:t>Postprocessing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  <a:endParaRPr lang="en-US" altLang="zh-CN" smtClean="0">
              <a:solidFill>
                <a:schemeClr val="tx2"/>
              </a:solidFill>
            </a:endParaRPr>
          </a:p>
          <a:p>
            <a:pPr marL="847725" lvl="1" indent="-457200" eaLnBrk="1" hangingPunct="1"/>
            <a:r>
              <a:rPr lang="zh-CN" altLang="en-US" smtClean="0">
                <a:solidFill>
                  <a:schemeClr val="tx2"/>
                </a:solidFill>
              </a:rPr>
              <a:t>计算其它导数场</a:t>
            </a:r>
            <a:endParaRPr lang="en-US" altLang="zh-CN" smtClean="0">
              <a:solidFill>
                <a:schemeClr val="tx2"/>
              </a:solidFill>
            </a:endParaRPr>
          </a:p>
          <a:p>
            <a:pPr marL="847725" lvl="1" indent="-457200" eaLnBrk="1" hangingPunct="1"/>
            <a:r>
              <a:rPr lang="zh-CN" altLang="en-US" smtClean="0">
                <a:solidFill>
                  <a:schemeClr val="tx2"/>
                </a:solidFill>
              </a:rPr>
              <a:t>解的可视化与分析</a:t>
            </a:r>
            <a:endParaRPr lang="en-US" altLang="zh-CN" smtClean="0">
              <a:solidFill>
                <a:schemeClr val="tx2"/>
              </a:solidFill>
            </a:endParaRPr>
          </a:p>
          <a:p>
            <a:pPr marL="847725" lvl="1" indent="-457200" eaLnBrk="1" hangingPunct="1"/>
            <a:r>
              <a:rPr lang="zh-CN" altLang="en-US" smtClean="0">
                <a:solidFill>
                  <a:schemeClr val="tx2"/>
                </a:solidFill>
              </a:rPr>
              <a:t>评估</a:t>
            </a:r>
            <a:endParaRPr lang="en-US" altLang="zh-CN" smtClean="0">
              <a:solidFill>
                <a:schemeClr val="tx2"/>
              </a:solidFill>
            </a:endParaRPr>
          </a:p>
          <a:p>
            <a:pPr marL="1189038" lvl="2" indent="-457200" eaLnBrk="1" hangingPunct="1"/>
            <a:r>
              <a:rPr lang="zh-CN" altLang="en-US" smtClean="0">
                <a:solidFill>
                  <a:schemeClr val="tx2"/>
                </a:solidFill>
              </a:rPr>
              <a:t>等值线是否流畅？</a:t>
            </a:r>
            <a:endParaRPr lang="en-US" altLang="zh-CN" smtClean="0">
              <a:solidFill>
                <a:schemeClr val="tx2"/>
              </a:solidFill>
            </a:endParaRPr>
          </a:p>
          <a:p>
            <a:pPr marL="1189038" lvl="2" indent="-457200" eaLnBrk="1" hangingPunct="1"/>
            <a:r>
              <a:rPr lang="zh-CN" altLang="en-US" smtClean="0">
                <a:solidFill>
                  <a:schemeClr val="tx2"/>
                </a:solidFill>
              </a:rPr>
              <a:t>与前次分析相比是否变化不大？</a:t>
            </a:r>
            <a:endParaRPr lang="en-US" altLang="zh-CN" smtClean="0">
              <a:solidFill>
                <a:schemeClr val="tx2"/>
              </a:solidFill>
            </a:endParaRPr>
          </a:p>
          <a:p>
            <a:pPr marL="1189038" lvl="2" indent="-457200" eaLnBrk="1" hangingPunct="1"/>
            <a:r>
              <a:rPr lang="zh-CN" altLang="en-US" smtClean="0">
                <a:solidFill>
                  <a:schemeClr val="tx2"/>
                </a:solidFill>
              </a:rPr>
              <a:t>与常识是否相符？</a:t>
            </a:r>
            <a:endParaRPr lang="en-US" altLang="zh-CN" smtClean="0">
              <a:solidFill>
                <a:schemeClr val="tx2"/>
              </a:solidFill>
            </a:endParaRPr>
          </a:p>
          <a:p>
            <a:pPr marL="1189038" lvl="2" indent="-457200" eaLnBrk="1" hangingPunct="1"/>
            <a:endParaRPr lang="en-US" altLang="zh-CN" smtClean="0">
              <a:solidFill>
                <a:schemeClr val="tx2"/>
              </a:solidFill>
            </a:endParaRPr>
          </a:p>
          <a:p>
            <a:pPr marL="1189038" lvl="2" indent="-457200" eaLnBrk="1" hangingPunct="1"/>
            <a:endParaRPr lang="en-US" altLang="zh-CN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uiExpand="1" build="p" bldLvl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有限元分析的优势与局限</a:t>
            </a:r>
            <a:endParaRPr lang="en-US" altLang="zh-CN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优势</a:t>
            </a:r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复杂分析（</a:t>
            </a:r>
            <a:r>
              <a:rPr lang="en-US" altLang="zh-CN" smtClean="0">
                <a:solidFill>
                  <a:schemeClr val="tx2"/>
                </a:solidFill>
              </a:rPr>
              <a:t>Complex analysis types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  <a:endParaRPr lang="en-US" altLang="zh-CN" smtClean="0">
              <a:solidFill>
                <a:schemeClr val="tx2"/>
              </a:solidFill>
            </a:endParaRPr>
          </a:p>
          <a:p>
            <a:pPr lvl="2" eaLnBrk="1" hangingPunct="1"/>
            <a:r>
              <a:rPr lang="zh-CN" altLang="en-US" smtClean="0">
                <a:solidFill>
                  <a:schemeClr val="tx2"/>
                </a:solidFill>
              </a:rPr>
              <a:t>振动（</a:t>
            </a:r>
            <a:r>
              <a:rPr lang="en-US" altLang="zh-CN" smtClean="0">
                <a:solidFill>
                  <a:schemeClr val="tx2"/>
                </a:solidFill>
              </a:rPr>
              <a:t>Vibration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  <a:endParaRPr lang="en-US" altLang="zh-CN" smtClean="0">
              <a:solidFill>
                <a:schemeClr val="tx2"/>
              </a:solidFill>
            </a:endParaRPr>
          </a:p>
          <a:p>
            <a:pPr lvl="2" eaLnBrk="1" hangingPunct="1"/>
            <a:r>
              <a:rPr lang="zh-CN" altLang="en-US" smtClean="0">
                <a:solidFill>
                  <a:schemeClr val="tx2"/>
                </a:solidFill>
              </a:rPr>
              <a:t>瞬态分析（</a:t>
            </a:r>
            <a:r>
              <a:rPr lang="en-US" altLang="zh-CN" smtClean="0">
                <a:solidFill>
                  <a:schemeClr val="tx2"/>
                </a:solidFill>
              </a:rPr>
              <a:t>Transient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  <a:endParaRPr lang="en-US" altLang="zh-CN" smtClean="0">
              <a:solidFill>
                <a:schemeClr val="tx2"/>
              </a:solidFill>
            </a:endParaRPr>
          </a:p>
          <a:p>
            <a:pPr lvl="2" eaLnBrk="1" hangingPunct="1"/>
            <a:r>
              <a:rPr lang="zh-CN" altLang="en-US" smtClean="0">
                <a:solidFill>
                  <a:schemeClr val="tx2"/>
                </a:solidFill>
              </a:rPr>
              <a:t>非线性（</a:t>
            </a:r>
            <a:r>
              <a:rPr lang="en-US" altLang="zh-CN" smtClean="0">
                <a:solidFill>
                  <a:schemeClr val="tx2"/>
                </a:solidFill>
              </a:rPr>
              <a:t>Nonlinear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  <a:endParaRPr lang="en-US" altLang="zh-CN" smtClean="0">
              <a:solidFill>
                <a:schemeClr val="tx2"/>
              </a:solidFill>
            </a:endParaRPr>
          </a:p>
          <a:p>
            <a:pPr lvl="2" eaLnBrk="1" hangingPunct="1"/>
            <a:r>
              <a:rPr lang="zh-CN" altLang="en-US" smtClean="0">
                <a:solidFill>
                  <a:schemeClr val="tx2"/>
                </a:solidFill>
              </a:rPr>
              <a:t>流体</a:t>
            </a:r>
            <a:r>
              <a:rPr lang="en-US" altLang="zh-CN" smtClean="0">
                <a:solidFill>
                  <a:schemeClr val="tx2"/>
                </a:solidFill>
              </a:rPr>
              <a:t>…</a:t>
            </a:r>
            <a:r>
              <a:rPr lang="zh-CN" altLang="en-US" smtClean="0">
                <a:solidFill>
                  <a:schemeClr val="tx2"/>
                </a:solidFill>
              </a:rPr>
              <a:t>（</a:t>
            </a:r>
            <a:r>
              <a:rPr lang="en-US" altLang="zh-CN" smtClean="0">
                <a:solidFill>
                  <a:schemeClr val="tx2"/>
                </a:solidFill>
              </a:rPr>
              <a:t>Fluids…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复杂几何形状（</a:t>
            </a:r>
            <a:r>
              <a:rPr lang="en-US" altLang="zh-CN" smtClean="0">
                <a:solidFill>
                  <a:schemeClr val="tx2"/>
                </a:solidFill>
              </a:rPr>
              <a:t>Complex geometry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复杂载荷与约束（</a:t>
            </a:r>
            <a:r>
              <a:rPr lang="en-US" altLang="zh-CN" smtClean="0">
                <a:solidFill>
                  <a:schemeClr val="tx2"/>
                </a:solidFill>
              </a:rPr>
              <a:t>Complex loads &amp; B.C.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  <a:endParaRPr lang="en-US" altLang="zh-CN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有限元分析的优势与局限</a:t>
            </a:r>
            <a:endParaRPr lang="en-US" altLang="zh-CN" smtClean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en-US" smtClean="0"/>
              <a:t>异构材料（</a:t>
            </a:r>
            <a:r>
              <a:rPr lang="en-US" altLang="zh-CN" smtClean="0"/>
              <a:t>Nonhomogeneous materials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各向异性材料（</a:t>
            </a:r>
            <a:r>
              <a:rPr lang="en-US" altLang="zh-CN" smtClean="0"/>
              <a:t>Nonisotropic</a:t>
            </a:r>
            <a:r>
              <a:rPr lang="en-US" altLang="zh-CN" sz="1900" b="1" smtClean="0"/>
              <a:t> </a:t>
            </a:r>
            <a:r>
              <a:rPr lang="en-US" altLang="zh-CN" smtClean="0"/>
              <a:t>materials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特殊材料效应（</a:t>
            </a:r>
            <a:r>
              <a:rPr lang="en-US" altLang="zh-CN" smtClean="0"/>
              <a:t>Special material effects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温变属性（</a:t>
            </a:r>
            <a:r>
              <a:rPr lang="en-US" altLang="zh-CN" smtClean="0"/>
              <a:t>Temperature dependent properties 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塑性（</a:t>
            </a:r>
            <a:r>
              <a:rPr lang="en-US" altLang="zh-CN" smtClean="0"/>
              <a:t>Plasticity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应力硬化</a:t>
            </a:r>
            <a:r>
              <a:rPr lang="en-US" altLang="zh-CN" smtClean="0"/>
              <a:t>…</a:t>
            </a:r>
            <a:r>
              <a:rPr lang="zh-CN" altLang="en-US" smtClean="0"/>
              <a:t>（</a:t>
            </a:r>
            <a:r>
              <a:rPr lang="en-US" altLang="zh-CN" smtClean="0"/>
              <a:t>Stress stiffening…)</a:t>
            </a:r>
          </a:p>
          <a:p>
            <a:pPr lvl="1" eaLnBrk="1" hangingPunct="1"/>
            <a:r>
              <a:rPr lang="zh-CN" altLang="en-US" smtClean="0"/>
              <a:t>特殊几何效应（</a:t>
            </a:r>
            <a:r>
              <a:rPr lang="en-US" altLang="zh-CN" smtClean="0"/>
              <a:t>Special geometric effects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大变形（</a:t>
            </a:r>
            <a:r>
              <a:rPr lang="en-US" altLang="zh-CN" smtClean="0"/>
              <a:t>Large displacements</a:t>
            </a:r>
            <a:r>
              <a:rPr lang="zh-CN" altLang="en-US" smtClean="0"/>
              <a:t>）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有限元分析的优势与局限</a:t>
            </a:r>
            <a:endParaRPr lang="en-US" altLang="zh-CN" smtClean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局限</a:t>
            </a:r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不通用、一例一解</a:t>
            </a:r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固有误差</a:t>
            </a:r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经验与判断不能省</a:t>
            </a:r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电脑软硬件要求高</a:t>
            </a:r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简化必须，但困难</a:t>
            </a:r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只要存在解析解就失去必要性</a:t>
            </a:r>
            <a:endParaRPr lang="en-US" altLang="zh-CN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en-US" altLang="zh-CN" smtClean="0"/>
              <a:t>ANSYS</a:t>
            </a:r>
            <a:r>
              <a:rPr lang="zh-CN" altLang="en-US" smtClean="0"/>
              <a:t>基本框架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smtClean="0">
                <a:solidFill>
                  <a:schemeClr val="tx2"/>
                </a:solidFill>
              </a:rPr>
              <a:t>经典版（</a:t>
            </a:r>
            <a:r>
              <a:rPr lang="en-US" altLang="zh-CN" smtClean="0">
                <a:solidFill>
                  <a:schemeClr val="tx2"/>
                </a:solidFill>
              </a:rPr>
              <a:t>Mechanical APDL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  <a:r>
              <a:rPr lang="en-US" altLang="zh-CN" smtClean="0">
                <a:solidFill>
                  <a:schemeClr val="tx2"/>
                </a:solidFill>
              </a:rPr>
              <a:t>&lt;</a:t>
            </a:r>
            <a:r>
              <a:rPr lang="zh-CN" altLang="en-US" smtClean="0">
                <a:solidFill>
                  <a:schemeClr val="tx2"/>
                </a:solidFill>
              </a:rPr>
              <a:t>专业相机</a:t>
            </a:r>
            <a:r>
              <a:rPr lang="en-US" altLang="zh-CN" smtClean="0">
                <a:solidFill>
                  <a:schemeClr val="tx2"/>
                </a:solidFill>
              </a:rPr>
              <a:t>&gt;</a:t>
            </a: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GUI</a:t>
            </a:r>
            <a:r>
              <a:rPr lang="zh-CN" altLang="en-US" smtClean="0">
                <a:solidFill>
                  <a:schemeClr val="tx2"/>
                </a:solidFill>
              </a:rPr>
              <a:t>（</a:t>
            </a:r>
            <a:r>
              <a:rPr lang="en-US" altLang="zh-CN" smtClean="0">
                <a:solidFill>
                  <a:schemeClr val="tx2"/>
                </a:solidFill>
              </a:rPr>
              <a:t>Graphical User Interfase)</a:t>
            </a: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APDL</a:t>
            </a:r>
            <a:r>
              <a:rPr lang="zh-CN" altLang="en-US" smtClean="0">
                <a:solidFill>
                  <a:schemeClr val="tx2"/>
                </a:solidFill>
              </a:rPr>
              <a:t>（</a:t>
            </a:r>
            <a:r>
              <a:rPr lang="en-US" altLang="zh-CN" smtClean="0">
                <a:solidFill>
                  <a:schemeClr val="tx2"/>
                </a:solidFill>
              </a:rPr>
              <a:t>ANSYS Parametric Design Language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  <a:endParaRPr lang="en-US" altLang="zh-CN" smtClean="0">
              <a:solidFill>
                <a:schemeClr val="tx2"/>
              </a:solidFill>
            </a:endParaRP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Command</a:t>
            </a:r>
            <a:r>
              <a:rPr lang="zh-CN" altLang="en-US" smtClean="0">
                <a:solidFill>
                  <a:schemeClr val="tx2"/>
                </a:solidFill>
              </a:rPr>
              <a:t>（</a:t>
            </a:r>
            <a:r>
              <a:rPr lang="en-US" altLang="zh-CN" smtClean="0">
                <a:solidFill>
                  <a:schemeClr val="tx2"/>
                </a:solidFill>
              </a:rPr>
              <a:t>/Prep7,  /Sol,  /Post1,  /Post26</a:t>
            </a:r>
            <a:r>
              <a:rPr lang="zh-CN" altLang="en-US" smtClean="0">
                <a:solidFill>
                  <a:schemeClr val="tx2"/>
                </a:solidFill>
              </a:rPr>
              <a:t>等）</a:t>
            </a:r>
            <a:endParaRPr lang="en-US" altLang="zh-CN" smtClean="0">
              <a:solidFill>
                <a:schemeClr val="tx2"/>
              </a:solidFill>
            </a:endParaRP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License</a:t>
            </a:r>
            <a:r>
              <a:rPr lang="zh-CN" altLang="en-US" smtClean="0">
                <a:solidFill>
                  <a:schemeClr val="tx2"/>
                </a:solidFill>
              </a:rPr>
              <a:t>（</a:t>
            </a:r>
            <a:r>
              <a:rPr lang="en-US" altLang="zh-CN" smtClean="0">
                <a:solidFill>
                  <a:schemeClr val="tx2"/>
                </a:solidFill>
              </a:rPr>
              <a:t>Multiphisics, Structural…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  <a:endParaRPr lang="en-US" altLang="zh-CN" smtClean="0">
              <a:solidFill>
                <a:schemeClr val="tx2"/>
              </a:solidFill>
            </a:endParaRPr>
          </a:p>
          <a:p>
            <a:pPr marL="533400" indent="-533400" eaLnBrk="1" hangingPunct="1"/>
            <a:r>
              <a:rPr lang="zh-CN" altLang="en-US" smtClean="0">
                <a:solidFill>
                  <a:schemeClr val="tx2"/>
                </a:solidFill>
              </a:rPr>
              <a:t>集成版（</a:t>
            </a:r>
            <a:r>
              <a:rPr lang="en-US" altLang="zh-CN" smtClean="0">
                <a:solidFill>
                  <a:schemeClr val="tx2"/>
                </a:solidFill>
              </a:rPr>
              <a:t>Workbench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  <a:r>
              <a:rPr lang="en-US" altLang="zh-CN" smtClean="0">
                <a:solidFill>
                  <a:schemeClr val="tx2"/>
                </a:solidFill>
              </a:rPr>
              <a:t>&lt;</a:t>
            </a:r>
            <a:r>
              <a:rPr lang="zh-CN" altLang="en-US" smtClean="0">
                <a:solidFill>
                  <a:schemeClr val="tx2"/>
                </a:solidFill>
              </a:rPr>
              <a:t>傻瓜相机</a:t>
            </a:r>
            <a:r>
              <a:rPr lang="en-US" altLang="zh-CN" smtClean="0">
                <a:solidFill>
                  <a:schemeClr val="tx2"/>
                </a:solidFill>
              </a:rPr>
              <a:t>&gt;</a:t>
            </a:r>
          </a:p>
          <a:p>
            <a:pPr marL="847725" lvl="1" indent="-457200" eaLnBrk="1" hangingPunct="1"/>
            <a:r>
              <a:rPr lang="zh-CN" altLang="en-US" smtClean="0">
                <a:solidFill>
                  <a:schemeClr val="tx2"/>
                </a:solidFill>
              </a:rPr>
              <a:t>基于</a:t>
            </a:r>
            <a:r>
              <a:rPr lang="en-US" altLang="zh-CN" smtClean="0">
                <a:solidFill>
                  <a:schemeClr val="tx2"/>
                </a:solidFill>
              </a:rPr>
              <a:t>Windows</a:t>
            </a:r>
            <a:r>
              <a:rPr lang="zh-CN" altLang="en-US" smtClean="0">
                <a:solidFill>
                  <a:schemeClr val="tx2"/>
                </a:solidFill>
              </a:rPr>
              <a:t>开发</a:t>
            </a:r>
            <a:endParaRPr lang="en-US" altLang="zh-CN" smtClean="0">
              <a:solidFill>
                <a:schemeClr val="tx2"/>
              </a:solidFill>
            </a:endParaRPr>
          </a:p>
          <a:p>
            <a:pPr marL="847725" lvl="1" indent="-457200" eaLnBrk="1" hangingPunct="1"/>
            <a:r>
              <a:rPr lang="zh-CN" altLang="en-US" smtClean="0">
                <a:solidFill>
                  <a:schemeClr val="tx2"/>
                </a:solidFill>
              </a:rPr>
              <a:t>适合多物理场分析</a:t>
            </a:r>
            <a:endParaRPr lang="en-US" altLang="zh-CN" smtClean="0">
              <a:solidFill>
                <a:schemeClr val="tx2"/>
              </a:solidFill>
            </a:endParaRPr>
          </a:p>
          <a:p>
            <a:pPr marL="847725" lvl="1" indent="-457200" eaLnBrk="1" hangingPunct="1"/>
            <a:r>
              <a:rPr lang="zh-CN" altLang="en-US" smtClean="0">
                <a:solidFill>
                  <a:schemeClr val="tx2"/>
                </a:solidFill>
              </a:rPr>
              <a:t>比较直观但功能不全</a:t>
            </a:r>
            <a:endParaRPr lang="en-US" altLang="zh-CN" smtClean="0">
              <a:solidFill>
                <a:schemeClr val="tx2"/>
              </a:solidFill>
            </a:endParaRPr>
          </a:p>
          <a:p>
            <a:pPr marL="847725" lvl="1" indent="-457200" eaLnBrk="1" hangingPunct="1"/>
            <a:r>
              <a:rPr lang="zh-CN" altLang="en-US" smtClean="0">
                <a:solidFill>
                  <a:schemeClr val="tx2"/>
                </a:solidFill>
              </a:rPr>
              <a:t>更新较快</a:t>
            </a:r>
            <a:endParaRPr lang="en-US" altLang="zh-CN" smtClean="0">
              <a:solidFill>
                <a:schemeClr val="tx2"/>
              </a:solidFill>
            </a:endParaRPr>
          </a:p>
          <a:p>
            <a:pPr marL="1189038" lvl="2" indent="-457200" eaLnBrk="1" hangingPunct="1"/>
            <a:endParaRPr lang="en-US" altLang="zh-CN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bldLvl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有限元分析</a:t>
            </a:r>
            <a:endParaRPr lang="en-US" altLang="zh-CN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1.</a:t>
            </a:r>
            <a:r>
              <a:rPr lang="zh-CN" altLang="en-US" smtClean="0">
                <a:solidFill>
                  <a:srgbClr val="FF0000"/>
                </a:solidFill>
              </a:rPr>
              <a:t>序论</a:t>
            </a:r>
            <a:endParaRPr lang="zh-CN" altLang="en-US" smtClean="0"/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2.</a:t>
            </a:r>
            <a:r>
              <a:rPr lang="zh-CN" altLang="en-US" smtClean="0">
                <a:solidFill>
                  <a:srgbClr val="FF0000"/>
                </a:solidFill>
              </a:rPr>
              <a:t>单元、形函数与分段插值</a:t>
            </a: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3.</a:t>
            </a:r>
            <a:r>
              <a:rPr lang="zh-CN" altLang="en-US" smtClean="0">
                <a:solidFill>
                  <a:srgbClr val="FF0000"/>
                </a:solidFill>
              </a:rPr>
              <a:t>弹性结构分析的有限元格式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4.</a:t>
            </a:r>
            <a:r>
              <a:rPr lang="zh-CN" altLang="en-US" smtClean="0">
                <a:solidFill>
                  <a:srgbClr val="FF0000"/>
                </a:solidFill>
              </a:rPr>
              <a:t>弹性结构稳态分析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5.</a:t>
            </a:r>
            <a:r>
              <a:rPr lang="zh-CN" altLang="en-US" smtClean="0">
                <a:solidFill>
                  <a:srgbClr val="FF0000"/>
                </a:solidFill>
              </a:rPr>
              <a:t>弹性结构动态分析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6.</a:t>
            </a:r>
            <a:r>
              <a:rPr lang="zh-CN" altLang="en-US" smtClean="0">
                <a:solidFill>
                  <a:srgbClr val="FF0000"/>
                </a:solidFill>
              </a:rPr>
              <a:t>多体接触结构分析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7.</a:t>
            </a:r>
            <a:r>
              <a:rPr lang="zh-CN" altLang="en-US" smtClean="0">
                <a:solidFill>
                  <a:srgbClr val="FF0000"/>
                </a:solidFill>
              </a:rPr>
              <a:t>有限元传热分析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8.</a:t>
            </a:r>
            <a:r>
              <a:rPr lang="zh-CN" altLang="en-US" smtClean="0">
                <a:solidFill>
                  <a:srgbClr val="FF0000"/>
                </a:solidFill>
              </a:rPr>
              <a:t>有限元流场分析</a:t>
            </a:r>
            <a:endParaRPr lang="en-US" alt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en-US" altLang="zh-CN" smtClean="0"/>
              <a:t>ANSYS</a:t>
            </a:r>
            <a:r>
              <a:rPr lang="zh-CN" altLang="en-US" smtClean="0"/>
              <a:t>基本框架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smtClean="0">
                <a:solidFill>
                  <a:schemeClr val="tx2"/>
                </a:solidFill>
              </a:rPr>
              <a:t>经典版应用领域（</a:t>
            </a:r>
            <a:r>
              <a:rPr lang="en-US" altLang="zh-CN" smtClean="0">
                <a:solidFill>
                  <a:schemeClr val="tx2"/>
                </a:solidFill>
              </a:rPr>
              <a:t>Disciplines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  <a:endParaRPr lang="en-US" altLang="zh-CN" smtClean="0">
              <a:solidFill>
                <a:schemeClr val="tx2"/>
              </a:solidFill>
            </a:endParaRP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Structural</a:t>
            </a: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Thermal</a:t>
            </a: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ANSYS Fluid</a:t>
            </a: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Magnetic-Nodal</a:t>
            </a: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Magnetic-Edge</a:t>
            </a: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High Frequency</a:t>
            </a: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Electric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bldLvl="5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en-US" altLang="zh-CN" smtClean="0"/>
              <a:t>ANSYS</a:t>
            </a:r>
            <a:r>
              <a:rPr lang="zh-CN" altLang="en-US" smtClean="0"/>
              <a:t>基本框架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smtClean="0">
                <a:solidFill>
                  <a:schemeClr val="tx2"/>
                </a:solidFill>
              </a:rPr>
              <a:t>经典版分析类型（</a:t>
            </a:r>
            <a:r>
              <a:rPr lang="en-US" altLang="zh-CN" smtClean="0">
                <a:solidFill>
                  <a:schemeClr val="tx2"/>
                </a:solidFill>
              </a:rPr>
              <a:t>Type of analysis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  <a:endParaRPr lang="en-US" altLang="zh-CN" smtClean="0">
              <a:solidFill>
                <a:schemeClr val="tx2"/>
              </a:solidFill>
            </a:endParaRP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Static</a:t>
            </a: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Modal</a:t>
            </a: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Harmonic</a:t>
            </a: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Transient</a:t>
            </a: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Spectrum</a:t>
            </a: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Eigen Buckling</a:t>
            </a: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Substructuring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bldLvl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en-US" altLang="zh-CN" smtClean="0"/>
              <a:t>ANSYS</a:t>
            </a:r>
            <a:r>
              <a:rPr lang="zh-CN" altLang="en-US" smtClean="0"/>
              <a:t>基本框架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smtClean="0">
                <a:solidFill>
                  <a:schemeClr val="tx2"/>
                </a:solidFill>
              </a:rPr>
              <a:t>集成版分析类型（</a:t>
            </a:r>
            <a:r>
              <a:rPr lang="en-US" altLang="zh-CN" smtClean="0">
                <a:solidFill>
                  <a:schemeClr val="tx2"/>
                </a:solidFill>
              </a:rPr>
              <a:t>Type of analysis</a:t>
            </a:r>
            <a:r>
              <a:rPr lang="zh-CN" altLang="en-US" smtClean="0">
                <a:solidFill>
                  <a:schemeClr val="tx2"/>
                </a:solidFill>
              </a:rPr>
              <a:t>）</a:t>
            </a:r>
            <a:endParaRPr lang="en-US" altLang="zh-CN" smtClean="0">
              <a:solidFill>
                <a:schemeClr val="tx2"/>
              </a:solidFill>
            </a:endParaRP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Explicit Dynamics</a:t>
            </a: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Fluid Flow(CFX)</a:t>
            </a: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Fluid Flow(FLUENT)</a:t>
            </a: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Magnetiostatic</a:t>
            </a: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Modal</a:t>
            </a: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Static Structural</a:t>
            </a: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Steady-State Thermal</a:t>
            </a: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Thermal-Electric</a:t>
            </a:r>
          </a:p>
          <a:p>
            <a:pPr marL="847725" lvl="1" indent="-457200" eaLnBrk="1" hangingPunct="1"/>
            <a:r>
              <a:rPr lang="en-US" altLang="zh-CN" smtClean="0">
                <a:solidFill>
                  <a:schemeClr val="tx2"/>
                </a:solidFill>
              </a:rPr>
              <a:t>Transient Structural </a:t>
            </a:r>
            <a:r>
              <a:rPr lang="zh-CN" altLang="en-US" smtClean="0">
                <a:solidFill>
                  <a:schemeClr val="tx2"/>
                </a:solidFill>
              </a:rPr>
              <a:t>等</a:t>
            </a:r>
            <a:endParaRPr lang="en-US" altLang="zh-CN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bldLvl="5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en-US" altLang="zh-CN" smtClean="0"/>
              <a:t>ANSYS</a:t>
            </a:r>
            <a:r>
              <a:rPr lang="zh-CN" altLang="en-US" smtClean="0"/>
              <a:t>界面及实例演示</a:t>
            </a:r>
            <a:endParaRPr lang="en-US" altLang="zh-CN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sz="2000" smtClean="0">
                <a:solidFill>
                  <a:schemeClr val="tx2"/>
                </a:solidFill>
              </a:rPr>
              <a:t>问题描述：</a:t>
            </a:r>
            <a:r>
              <a:rPr lang="en-US" altLang="zh-CN" sz="2000" i="1" smtClean="0">
                <a:solidFill>
                  <a:schemeClr val="tx2"/>
                </a:solidFill>
              </a:rPr>
              <a:t>E</a:t>
            </a:r>
            <a:r>
              <a:rPr lang="en-US" altLang="zh-CN" sz="2000" smtClean="0">
                <a:solidFill>
                  <a:schemeClr val="tx2"/>
                </a:solidFill>
              </a:rPr>
              <a:t>=2</a:t>
            </a:r>
            <a:r>
              <a:rPr lang="en-US" altLang="zh-CN" sz="2000" smtClean="0">
                <a:solidFill>
                  <a:schemeClr val="tx2"/>
                </a:solidFill>
                <a:sym typeface="Symbol" pitchFamily="18" charset="2"/>
              </a:rPr>
              <a:t>10</a:t>
            </a:r>
            <a:r>
              <a:rPr lang="en-US" altLang="zh-CN" sz="2000" baseline="30000" smtClean="0">
                <a:solidFill>
                  <a:schemeClr val="tx2"/>
                </a:solidFill>
                <a:sym typeface="Symbol" pitchFamily="18" charset="2"/>
              </a:rPr>
              <a:t>5</a:t>
            </a:r>
            <a:r>
              <a:rPr lang="en-US" altLang="zh-CN" sz="2000" smtClean="0">
                <a:solidFill>
                  <a:schemeClr val="tx2"/>
                </a:solidFill>
                <a:sym typeface="Symbol" pitchFamily="18" charset="2"/>
              </a:rPr>
              <a:t>MPa</a:t>
            </a:r>
            <a:r>
              <a:rPr lang="zh-CN" altLang="en-US" sz="2000" smtClean="0">
                <a:solidFill>
                  <a:schemeClr val="tx2"/>
                </a:solidFill>
                <a:sym typeface="Symbol" pitchFamily="18" charset="2"/>
              </a:rPr>
              <a:t>；</a:t>
            </a:r>
            <a:r>
              <a:rPr lang="en-US" altLang="zh-CN" sz="2000" i="1" smtClean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n </a:t>
            </a:r>
            <a:r>
              <a:rPr lang="en-US" altLang="zh-CN" sz="2000" smtClean="0">
                <a:solidFill>
                  <a:schemeClr val="tx2"/>
                </a:solidFill>
                <a:sym typeface="Symbol" pitchFamily="18" charset="2"/>
              </a:rPr>
              <a:t>=0.3</a:t>
            </a:r>
            <a:r>
              <a:rPr lang="zh-CN" altLang="en-US" sz="2000" smtClean="0">
                <a:solidFill>
                  <a:schemeClr val="tx2"/>
                </a:solidFill>
                <a:sym typeface="Symbol" pitchFamily="18" charset="2"/>
              </a:rPr>
              <a:t>。</a:t>
            </a:r>
            <a:endParaRPr lang="en-US" altLang="zh-CN" sz="2000" smtClean="0">
              <a:solidFill>
                <a:schemeClr val="tx2"/>
              </a:solidFill>
            </a:endParaRPr>
          </a:p>
        </p:txBody>
      </p:sp>
      <p:grpSp>
        <p:nvGrpSpPr>
          <p:cNvPr id="47" name="画布 4"/>
          <p:cNvGrpSpPr>
            <a:grpSpLocks/>
          </p:cNvGrpSpPr>
          <p:nvPr/>
        </p:nvGrpSpPr>
        <p:grpSpPr bwMode="auto">
          <a:xfrm>
            <a:off x="3431010" y="2303157"/>
            <a:ext cx="3621087" cy="2141538"/>
            <a:chOff x="647065" y="8255"/>
            <a:chExt cx="3621405" cy="2141220"/>
          </a:xfrm>
        </p:grpSpPr>
        <p:sp>
          <p:nvSpPr>
            <p:cNvPr id="48" name="画布 4"/>
            <p:cNvSpPr>
              <a:spLocks noChangeAspect="1" noChangeArrowheads="1"/>
            </p:cNvSpPr>
            <p:nvPr/>
          </p:nvSpPr>
          <p:spPr bwMode="auto">
            <a:xfrm>
              <a:off x="647065" y="8255"/>
              <a:ext cx="3621405" cy="214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5"/>
            <p:cNvSpPr>
              <a:spLocks/>
            </p:cNvSpPr>
            <p:nvPr/>
          </p:nvSpPr>
          <p:spPr bwMode="auto">
            <a:xfrm>
              <a:off x="981710" y="175260"/>
              <a:ext cx="3257550" cy="1630045"/>
            </a:xfrm>
            <a:custGeom>
              <a:avLst/>
              <a:gdLst>
                <a:gd name="T0" fmla="*/ 2147483647 w 25649"/>
                <a:gd name="T1" fmla="*/ 2147483647 h 12835"/>
                <a:gd name="T2" fmla="*/ 2147483647 w 25649"/>
                <a:gd name="T3" fmla="*/ 2147483647 h 12835"/>
                <a:gd name="T4" fmla="*/ 2147483647 w 25649"/>
                <a:gd name="T5" fmla="*/ 0 h 12835"/>
                <a:gd name="T6" fmla="*/ 0 w 25649"/>
                <a:gd name="T7" fmla="*/ 0 h 12835"/>
                <a:gd name="T8" fmla="*/ 0 w 25649"/>
                <a:gd name="T9" fmla="*/ 2147483647 h 12835"/>
                <a:gd name="T10" fmla="*/ 2147483647 w 25649"/>
                <a:gd name="T11" fmla="*/ 2147483647 h 128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649" h="12835">
                  <a:moveTo>
                    <a:pt x="21375" y="12835"/>
                  </a:moveTo>
                  <a:lnTo>
                    <a:pt x="25649" y="12835"/>
                  </a:lnTo>
                  <a:lnTo>
                    <a:pt x="25649" y="0"/>
                  </a:lnTo>
                  <a:lnTo>
                    <a:pt x="0" y="0"/>
                  </a:lnTo>
                  <a:lnTo>
                    <a:pt x="0" y="12835"/>
                  </a:lnTo>
                  <a:lnTo>
                    <a:pt x="4275" y="12835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1524635" y="718185"/>
              <a:ext cx="2171700" cy="1087120"/>
            </a:xfrm>
            <a:custGeom>
              <a:avLst/>
              <a:gdLst>
                <a:gd name="T0" fmla="*/ 2147483647 w 17100"/>
                <a:gd name="T1" fmla="*/ 2147483647 h 8557"/>
                <a:gd name="T2" fmla="*/ 2147483647 w 17100"/>
                <a:gd name="T3" fmla="*/ 2147483647 h 8557"/>
                <a:gd name="T4" fmla="*/ 2147483647 w 17100"/>
                <a:gd name="T5" fmla="*/ 2147483647 h 8557"/>
                <a:gd name="T6" fmla="*/ 2147483647 w 17100"/>
                <a:gd name="T7" fmla="*/ 2147483647 h 8557"/>
                <a:gd name="T8" fmla="*/ 2147483647 w 17100"/>
                <a:gd name="T9" fmla="*/ 2147483647 h 8557"/>
                <a:gd name="T10" fmla="*/ 2147483647 w 17100"/>
                <a:gd name="T11" fmla="*/ 2147483647 h 8557"/>
                <a:gd name="T12" fmla="*/ 2147483647 w 17100"/>
                <a:gd name="T13" fmla="*/ 2147483647 h 8557"/>
                <a:gd name="T14" fmla="*/ 2147483647 w 17100"/>
                <a:gd name="T15" fmla="*/ 2147483647 h 8557"/>
                <a:gd name="T16" fmla="*/ 2147483647 w 17100"/>
                <a:gd name="T17" fmla="*/ 2147483647 h 8557"/>
                <a:gd name="T18" fmla="*/ 2147483647 w 17100"/>
                <a:gd name="T19" fmla="*/ 2147483647 h 8557"/>
                <a:gd name="T20" fmla="*/ 2147483647 w 17100"/>
                <a:gd name="T21" fmla="*/ 2147483647 h 8557"/>
                <a:gd name="T22" fmla="*/ 2147483647 w 17100"/>
                <a:gd name="T23" fmla="*/ 2147483647 h 8557"/>
                <a:gd name="T24" fmla="*/ 2147483647 w 17100"/>
                <a:gd name="T25" fmla="*/ 2147483647 h 8557"/>
                <a:gd name="T26" fmla="*/ 2147483647 w 17100"/>
                <a:gd name="T27" fmla="*/ 2147483647 h 8557"/>
                <a:gd name="T28" fmla="*/ 2147483647 w 17100"/>
                <a:gd name="T29" fmla="*/ 2147483647 h 8557"/>
                <a:gd name="T30" fmla="*/ 2147483647 w 17100"/>
                <a:gd name="T31" fmla="*/ 2147483647 h 8557"/>
                <a:gd name="T32" fmla="*/ 2147483647 w 17100"/>
                <a:gd name="T33" fmla="*/ 2147483647 h 8557"/>
                <a:gd name="T34" fmla="*/ 2147483647 w 17100"/>
                <a:gd name="T35" fmla="*/ 2147483647 h 8557"/>
                <a:gd name="T36" fmla="*/ 2147483647 w 17100"/>
                <a:gd name="T37" fmla="*/ 2147483647 h 8557"/>
                <a:gd name="T38" fmla="*/ 2147483647 w 17100"/>
                <a:gd name="T39" fmla="*/ 2147483647 h 8557"/>
                <a:gd name="T40" fmla="*/ 2147483647 w 17100"/>
                <a:gd name="T41" fmla="*/ 2147483647 h 8557"/>
                <a:gd name="T42" fmla="*/ 2147483647 w 17100"/>
                <a:gd name="T43" fmla="*/ 2147483647 h 8557"/>
                <a:gd name="T44" fmla="*/ 2147483647 w 17100"/>
                <a:gd name="T45" fmla="*/ 2147483647 h 8557"/>
                <a:gd name="T46" fmla="*/ 2147483647 w 17100"/>
                <a:gd name="T47" fmla="*/ 2147483647 h 8557"/>
                <a:gd name="T48" fmla="*/ 2147483647 w 17100"/>
                <a:gd name="T49" fmla="*/ 2147483647 h 8557"/>
                <a:gd name="T50" fmla="*/ 2147483647 w 17100"/>
                <a:gd name="T51" fmla="*/ 2147483647 h 8557"/>
                <a:gd name="T52" fmla="*/ 2147483647 w 17100"/>
                <a:gd name="T53" fmla="*/ 2147483647 h 8557"/>
                <a:gd name="T54" fmla="*/ 2147483647 w 17100"/>
                <a:gd name="T55" fmla="*/ 2147483647 h 8557"/>
                <a:gd name="T56" fmla="*/ 2147483647 w 17100"/>
                <a:gd name="T57" fmla="*/ 2147483647 h 8557"/>
                <a:gd name="T58" fmla="*/ 2147483647 w 17100"/>
                <a:gd name="T59" fmla="*/ 2147483647 h 8557"/>
                <a:gd name="T60" fmla="*/ 2147483647 w 17100"/>
                <a:gd name="T61" fmla="*/ 2147483647 h 8557"/>
                <a:gd name="T62" fmla="*/ 2147483647 w 17100"/>
                <a:gd name="T63" fmla="*/ 2147483647 h 8557"/>
                <a:gd name="T64" fmla="*/ 2147483647 w 17100"/>
                <a:gd name="T65" fmla="*/ 2147483647 h 8557"/>
                <a:gd name="T66" fmla="*/ 2147483647 w 17100"/>
                <a:gd name="T67" fmla="*/ 2147483647 h 8557"/>
                <a:gd name="T68" fmla="*/ 2147483647 w 17100"/>
                <a:gd name="T69" fmla="*/ 2147483647 h 8557"/>
                <a:gd name="T70" fmla="*/ 2147483647 w 17100"/>
                <a:gd name="T71" fmla="*/ 2147483647 h 8557"/>
                <a:gd name="T72" fmla="*/ 2147483647 w 17100"/>
                <a:gd name="T73" fmla="*/ 2147483647 h 8557"/>
                <a:gd name="T74" fmla="*/ 2147483647 w 17100"/>
                <a:gd name="T75" fmla="*/ 2147483647 h 8557"/>
                <a:gd name="T76" fmla="*/ 2147483647 w 17100"/>
                <a:gd name="T77" fmla="*/ 2147483647 h 8557"/>
                <a:gd name="T78" fmla="*/ 2147483647 w 17100"/>
                <a:gd name="T79" fmla="*/ 2147483647 h 8557"/>
                <a:gd name="T80" fmla="*/ 2147483647 w 17100"/>
                <a:gd name="T81" fmla="*/ 2147483647 h 8557"/>
                <a:gd name="T82" fmla="*/ 2147483647 w 17100"/>
                <a:gd name="T83" fmla="*/ 2147483647 h 85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7100" h="8557">
                  <a:moveTo>
                    <a:pt x="17100" y="8557"/>
                  </a:moveTo>
                  <a:lnTo>
                    <a:pt x="17094" y="8237"/>
                  </a:lnTo>
                  <a:lnTo>
                    <a:pt x="17076" y="7917"/>
                  </a:lnTo>
                  <a:lnTo>
                    <a:pt x="17046" y="7598"/>
                  </a:lnTo>
                  <a:lnTo>
                    <a:pt x="17004" y="7281"/>
                  </a:lnTo>
                  <a:lnTo>
                    <a:pt x="16950" y="6966"/>
                  </a:lnTo>
                  <a:lnTo>
                    <a:pt x="16885" y="6653"/>
                  </a:lnTo>
                  <a:lnTo>
                    <a:pt x="16809" y="6342"/>
                  </a:lnTo>
                  <a:lnTo>
                    <a:pt x="16720" y="6035"/>
                  </a:lnTo>
                  <a:lnTo>
                    <a:pt x="16620" y="5731"/>
                  </a:lnTo>
                  <a:lnTo>
                    <a:pt x="16509" y="5431"/>
                  </a:lnTo>
                  <a:lnTo>
                    <a:pt x="16386" y="5135"/>
                  </a:lnTo>
                  <a:lnTo>
                    <a:pt x="16253" y="4844"/>
                  </a:lnTo>
                  <a:lnTo>
                    <a:pt x="16109" y="4559"/>
                  </a:lnTo>
                  <a:lnTo>
                    <a:pt x="15954" y="4278"/>
                  </a:lnTo>
                  <a:lnTo>
                    <a:pt x="15790" y="4004"/>
                  </a:lnTo>
                  <a:lnTo>
                    <a:pt x="15614" y="3737"/>
                  </a:lnTo>
                  <a:lnTo>
                    <a:pt x="15430" y="3475"/>
                  </a:lnTo>
                  <a:lnTo>
                    <a:pt x="15234" y="3222"/>
                  </a:lnTo>
                  <a:lnTo>
                    <a:pt x="15030" y="2976"/>
                  </a:lnTo>
                  <a:lnTo>
                    <a:pt x="14817" y="2737"/>
                  </a:lnTo>
                  <a:lnTo>
                    <a:pt x="14595" y="2507"/>
                  </a:lnTo>
                  <a:lnTo>
                    <a:pt x="14365" y="2285"/>
                  </a:lnTo>
                  <a:lnTo>
                    <a:pt x="14127" y="2071"/>
                  </a:lnTo>
                  <a:lnTo>
                    <a:pt x="13880" y="1867"/>
                  </a:lnTo>
                  <a:lnTo>
                    <a:pt x="13627" y="1671"/>
                  </a:lnTo>
                  <a:lnTo>
                    <a:pt x="13366" y="1487"/>
                  </a:lnTo>
                  <a:lnTo>
                    <a:pt x="13099" y="1311"/>
                  </a:lnTo>
                  <a:lnTo>
                    <a:pt x="12825" y="1146"/>
                  </a:lnTo>
                  <a:lnTo>
                    <a:pt x="12544" y="991"/>
                  </a:lnTo>
                  <a:lnTo>
                    <a:pt x="12260" y="847"/>
                  </a:lnTo>
                  <a:lnTo>
                    <a:pt x="11970" y="714"/>
                  </a:lnTo>
                  <a:lnTo>
                    <a:pt x="11673" y="591"/>
                  </a:lnTo>
                  <a:lnTo>
                    <a:pt x="11374" y="480"/>
                  </a:lnTo>
                  <a:lnTo>
                    <a:pt x="11071" y="380"/>
                  </a:lnTo>
                  <a:lnTo>
                    <a:pt x="10763" y="291"/>
                  </a:lnTo>
                  <a:lnTo>
                    <a:pt x="10453" y="215"/>
                  </a:lnTo>
                  <a:lnTo>
                    <a:pt x="10139" y="149"/>
                  </a:lnTo>
                  <a:lnTo>
                    <a:pt x="9825" y="96"/>
                  </a:lnTo>
                  <a:lnTo>
                    <a:pt x="9507" y="54"/>
                  </a:lnTo>
                  <a:lnTo>
                    <a:pt x="9189" y="24"/>
                  </a:lnTo>
                  <a:lnTo>
                    <a:pt x="8870" y="6"/>
                  </a:lnTo>
                  <a:lnTo>
                    <a:pt x="8550" y="0"/>
                  </a:lnTo>
                  <a:lnTo>
                    <a:pt x="8230" y="6"/>
                  </a:lnTo>
                  <a:lnTo>
                    <a:pt x="7911" y="24"/>
                  </a:lnTo>
                  <a:lnTo>
                    <a:pt x="7593" y="54"/>
                  </a:lnTo>
                  <a:lnTo>
                    <a:pt x="7276" y="96"/>
                  </a:lnTo>
                  <a:lnTo>
                    <a:pt x="6960" y="149"/>
                  </a:lnTo>
                  <a:lnTo>
                    <a:pt x="6648" y="215"/>
                  </a:lnTo>
                  <a:lnTo>
                    <a:pt x="6337" y="291"/>
                  </a:lnTo>
                  <a:lnTo>
                    <a:pt x="6030" y="380"/>
                  </a:lnTo>
                  <a:lnTo>
                    <a:pt x="5726" y="480"/>
                  </a:lnTo>
                  <a:lnTo>
                    <a:pt x="5426" y="591"/>
                  </a:lnTo>
                  <a:lnTo>
                    <a:pt x="5131" y="714"/>
                  </a:lnTo>
                  <a:lnTo>
                    <a:pt x="4841" y="847"/>
                  </a:lnTo>
                  <a:lnTo>
                    <a:pt x="4555" y="991"/>
                  </a:lnTo>
                  <a:lnTo>
                    <a:pt x="4275" y="1146"/>
                  </a:lnTo>
                  <a:lnTo>
                    <a:pt x="4002" y="1311"/>
                  </a:lnTo>
                  <a:lnTo>
                    <a:pt x="3734" y="1487"/>
                  </a:lnTo>
                  <a:lnTo>
                    <a:pt x="3474" y="1671"/>
                  </a:lnTo>
                  <a:lnTo>
                    <a:pt x="3219" y="1867"/>
                  </a:lnTo>
                  <a:lnTo>
                    <a:pt x="2973" y="2071"/>
                  </a:lnTo>
                  <a:lnTo>
                    <a:pt x="2734" y="2285"/>
                  </a:lnTo>
                  <a:lnTo>
                    <a:pt x="2505" y="2507"/>
                  </a:lnTo>
                  <a:lnTo>
                    <a:pt x="2283" y="2737"/>
                  </a:lnTo>
                  <a:lnTo>
                    <a:pt x="2069" y="2976"/>
                  </a:lnTo>
                  <a:lnTo>
                    <a:pt x="1865" y="3222"/>
                  </a:lnTo>
                  <a:lnTo>
                    <a:pt x="1671" y="3475"/>
                  </a:lnTo>
                  <a:lnTo>
                    <a:pt x="1486" y="3737"/>
                  </a:lnTo>
                  <a:lnTo>
                    <a:pt x="1311" y="4004"/>
                  </a:lnTo>
                  <a:lnTo>
                    <a:pt x="1145" y="4278"/>
                  </a:lnTo>
                  <a:lnTo>
                    <a:pt x="992" y="4559"/>
                  </a:lnTo>
                  <a:lnTo>
                    <a:pt x="848" y="4844"/>
                  </a:lnTo>
                  <a:lnTo>
                    <a:pt x="713" y="5135"/>
                  </a:lnTo>
                  <a:lnTo>
                    <a:pt x="592" y="5431"/>
                  </a:lnTo>
                  <a:lnTo>
                    <a:pt x="480" y="5731"/>
                  </a:lnTo>
                  <a:lnTo>
                    <a:pt x="381" y="6035"/>
                  </a:lnTo>
                  <a:lnTo>
                    <a:pt x="292" y="6342"/>
                  </a:lnTo>
                  <a:lnTo>
                    <a:pt x="215" y="6653"/>
                  </a:lnTo>
                  <a:lnTo>
                    <a:pt x="149" y="6966"/>
                  </a:lnTo>
                  <a:lnTo>
                    <a:pt x="96" y="7281"/>
                  </a:lnTo>
                  <a:lnTo>
                    <a:pt x="54" y="7598"/>
                  </a:lnTo>
                  <a:lnTo>
                    <a:pt x="24" y="7917"/>
                  </a:lnTo>
                  <a:lnTo>
                    <a:pt x="6" y="8237"/>
                  </a:lnTo>
                  <a:lnTo>
                    <a:pt x="0" y="8557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1" name="Line 7"/>
            <p:cNvCxnSpPr>
              <a:cxnSpLocks noChangeShapeType="1"/>
            </p:cNvCxnSpPr>
            <p:nvPr/>
          </p:nvCxnSpPr>
          <p:spPr bwMode="auto">
            <a:xfrm flipV="1">
              <a:off x="913765" y="1805305"/>
              <a:ext cx="67945" cy="679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Line 8"/>
            <p:cNvCxnSpPr>
              <a:cxnSpLocks noChangeShapeType="1"/>
            </p:cNvCxnSpPr>
            <p:nvPr/>
          </p:nvCxnSpPr>
          <p:spPr bwMode="auto">
            <a:xfrm flipV="1">
              <a:off x="1022350" y="1805305"/>
              <a:ext cx="67945" cy="679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Line 9"/>
            <p:cNvCxnSpPr>
              <a:cxnSpLocks noChangeShapeType="1"/>
            </p:cNvCxnSpPr>
            <p:nvPr/>
          </p:nvCxnSpPr>
          <p:spPr bwMode="auto">
            <a:xfrm flipV="1">
              <a:off x="1131570" y="1805305"/>
              <a:ext cx="67310" cy="679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Line 10"/>
            <p:cNvCxnSpPr>
              <a:cxnSpLocks noChangeShapeType="1"/>
            </p:cNvCxnSpPr>
            <p:nvPr/>
          </p:nvCxnSpPr>
          <p:spPr bwMode="auto">
            <a:xfrm flipV="1">
              <a:off x="1239520" y="1805305"/>
              <a:ext cx="67945" cy="679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Line 11"/>
            <p:cNvCxnSpPr>
              <a:cxnSpLocks noChangeShapeType="1"/>
            </p:cNvCxnSpPr>
            <p:nvPr/>
          </p:nvCxnSpPr>
          <p:spPr bwMode="auto">
            <a:xfrm flipV="1">
              <a:off x="1348105" y="1805305"/>
              <a:ext cx="67945" cy="679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Line 12"/>
            <p:cNvCxnSpPr>
              <a:cxnSpLocks noChangeShapeType="1"/>
            </p:cNvCxnSpPr>
            <p:nvPr/>
          </p:nvCxnSpPr>
          <p:spPr bwMode="auto">
            <a:xfrm flipV="1">
              <a:off x="1456690" y="1805305"/>
              <a:ext cx="67945" cy="679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13"/>
            <p:cNvCxnSpPr>
              <a:cxnSpLocks noChangeShapeType="1"/>
            </p:cNvCxnSpPr>
            <p:nvPr/>
          </p:nvCxnSpPr>
          <p:spPr bwMode="auto">
            <a:xfrm flipV="1">
              <a:off x="3628390" y="1805305"/>
              <a:ext cx="67945" cy="679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Line 14"/>
            <p:cNvCxnSpPr>
              <a:cxnSpLocks noChangeShapeType="1"/>
            </p:cNvCxnSpPr>
            <p:nvPr/>
          </p:nvCxnSpPr>
          <p:spPr bwMode="auto">
            <a:xfrm flipV="1">
              <a:off x="3736975" y="1805305"/>
              <a:ext cx="67945" cy="679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Line 15"/>
            <p:cNvCxnSpPr>
              <a:cxnSpLocks noChangeShapeType="1"/>
            </p:cNvCxnSpPr>
            <p:nvPr/>
          </p:nvCxnSpPr>
          <p:spPr bwMode="auto">
            <a:xfrm flipV="1">
              <a:off x="3845560" y="1805305"/>
              <a:ext cx="67945" cy="679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Line 16"/>
            <p:cNvCxnSpPr>
              <a:cxnSpLocks noChangeShapeType="1"/>
            </p:cNvCxnSpPr>
            <p:nvPr/>
          </p:nvCxnSpPr>
          <p:spPr bwMode="auto">
            <a:xfrm flipV="1">
              <a:off x="3954145" y="1805305"/>
              <a:ext cx="67945" cy="679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Line 17"/>
            <p:cNvCxnSpPr>
              <a:cxnSpLocks noChangeShapeType="1"/>
            </p:cNvCxnSpPr>
            <p:nvPr/>
          </p:nvCxnSpPr>
          <p:spPr bwMode="auto">
            <a:xfrm flipV="1">
              <a:off x="4062730" y="1805305"/>
              <a:ext cx="67945" cy="679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Line 18"/>
            <p:cNvCxnSpPr>
              <a:cxnSpLocks noChangeShapeType="1"/>
            </p:cNvCxnSpPr>
            <p:nvPr/>
          </p:nvCxnSpPr>
          <p:spPr bwMode="auto">
            <a:xfrm flipV="1">
              <a:off x="4171315" y="1805305"/>
              <a:ext cx="67945" cy="679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Line 19"/>
            <p:cNvCxnSpPr>
              <a:cxnSpLocks noChangeShapeType="1"/>
            </p:cNvCxnSpPr>
            <p:nvPr/>
          </p:nvCxnSpPr>
          <p:spPr bwMode="auto">
            <a:xfrm flipV="1">
              <a:off x="981710" y="12065"/>
              <a:ext cx="0" cy="16319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Line 20"/>
            <p:cNvCxnSpPr>
              <a:cxnSpLocks noChangeShapeType="1"/>
            </p:cNvCxnSpPr>
            <p:nvPr/>
          </p:nvCxnSpPr>
          <p:spPr bwMode="auto">
            <a:xfrm flipV="1">
              <a:off x="1253490" y="12065"/>
              <a:ext cx="0" cy="16319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Line 21"/>
            <p:cNvCxnSpPr>
              <a:cxnSpLocks noChangeShapeType="1"/>
            </p:cNvCxnSpPr>
            <p:nvPr/>
          </p:nvCxnSpPr>
          <p:spPr bwMode="auto">
            <a:xfrm flipV="1">
              <a:off x="1524635" y="12065"/>
              <a:ext cx="0" cy="16319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Line 22"/>
            <p:cNvCxnSpPr>
              <a:cxnSpLocks noChangeShapeType="1"/>
            </p:cNvCxnSpPr>
            <p:nvPr/>
          </p:nvCxnSpPr>
          <p:spPr bwMode="auto">
            <a:xfrm flipV="1">
              <a:off x="1796415" y="12065"/>
              <a:ext cx="0" cy="16319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Line 23"/>
            <p:cNvCxnSpPr>
              <a:cxnSpLocks noChangeShapeType="1"/>
            </p:cNvCxnSpPr>
            <p:nvPr/>
          </p:nvCxnSpPr>
          <p:spPr bwMode="auto">
            <a:xfrm flipV="1">
              <a:off x="2067560" y="12065"/>
              <a:ext cx="0" cy="16319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Line 24"/>
            <p:cNvCxnSpPr>
              <a:cxnSpLocks noChangeShapeType="1"/>
            </p:cNvCxnSpPr>
            <p:nvPr/>
          </p:nvCxnSpPr>
          <p:spPr bwMode="auto">
            <a:xfrm flipV="1">
              <a:off x="2339340" y="12065"/>
              <a:ext cx="0" cy="16319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Line 25"/>
            <p:cNvCxnSpPr>
              <a:cxnSpLocks noChangeShapeType="1"/>
            </p:cNvCxnSpPr>
            <p:nvPr/>
          </p:nvCxnSpPr>
          <p:spPr bwMode="auto">
            <a:xfrm flipV="1">
              <a:off x="2610485" y="12065"/>
              <a:ext cx="0" cy="16319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Line 26"/>
            <p:cNvCxnSpPr>
              <a:cxnSpLocks noChangeShapeType="1"/>
            </p:cNvCxnSpPr>
            <p:nvPr/>
          </p:nvCxnSpPr>
          <p:spPr bwMode="auto">
            <a:xfrm flipV="1">
              <a:off x="2882265" y="12065"/>
              <a:ext cx="0" cy="16319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Line 27"/>
            <p:cNvCxnSpPr>
              <a:cxnSpLocks noChangeShapeType="1"/>
            </p:cNvCxnSpPr>
            <p:nvPr/>
          </p:nvCxnSpPr>
          <p:spPr bwMode="auto">
            <a:xfrm flipV="1">
              <a:off x="3153410" y="12065"/>
              <a:ext cx="0" cy="16319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Line 28"/>
            <p:cNvCxnSpPr>
              <a:cxnSpLocks noChangeShapeType="1"/>
            </p:cNvCxnSpPr>
            <p:nvPr/>
          </p:nvCxnSpPr>
          <p:spPr bwMode="auto">
            <a:xfrm flipV="1">
              <a:off x="3425190" y="12065"/>
              <a:ext cx="0" cy="16319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Line 29"/>
            <p:cNvCxnSpPr>
              <a:cxnSpLocks noChangeShapeType="1"/>
            </p:cNvCxnSpPr>
            <p:nvPr/>
          </p:nvCxnSpPr>
          <p:spPr bwMode="auto">
            <a:xfrm flipV="1">
              <a:off x="3696335" y="12065"/>
              <a:ext cx="0" cy="16319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Line 30"/>
            <p:cNvCxnSpPr>
              <a:cxnSpLocks noChangeShapeType="1"/>
            </p:cNvCxnSpPr>
            <p:nvPr/>
          </p:nvCxnSpPr>
          <p:spPr bwMode="auto">
            <a:xfrm flipV="1">
              <a:off x="3967480" y="12065"/>
              <a:ext cx="0" cy="16319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Line 31"/>
            <p:cNvCxnSpPr>
              <a:cxnSpLocks noChangeShapeType="1"/>
            </p:cNvCxnSpPr>
            <p:nvPr/>
          </p:nvCxnSpPr>
          <p:spPr bwMode="auto">
            <a:xfrm flipV="1">
              <a:off x="4239260" y="12065"/>
              <a:ext cx="0" cy="16319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Line 32"/>
            <p:cNvCxnSpPr>
              <a:cxnSpLocks noChangeShapeType="1"/>
            </p:cNvCxnSpPr>
            <p:nvPr/>
          </p:nvCxnSpPr>
          <p:spPr bwMode="auto">
            <a:xfrm>
              <a:off x="981710" y="12065"/>
              <a:ext cx="325755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Line 33"/>
            <p:cNvCxnSpPr>
              <a:cxnSpLocks noChangeShapeType="1"/>
            </p:cNvCxnSpPr>
            <p:nvPr/>
          </p:nvCxnSpPr>
          <p:spPr bwMode="auto">
            <a:xfrm flipH="1">
              <a:off x="650240" y="175260"/>
              <a:ext cx="29781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Line 34"/>
            <p:cNvCxnSpPr>
              <a:cxnSpLocks noChangeShapeType="1"/>
            </p:cNvCxnSpPr>
            <p:nvPr/>
          </p:nvCxnSpPr>
          <p:spPr bwMode="auto">
            <a:xfrm flipH="1">
              <a:off x="650240" y="1805305"/>
              <a:ext cx="29781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Line 35"/>
            <p:cNvCxnSpPr>
              <a:cxnSpLocks noChangeShapeType="1"/>
            </p:cNvCxnSpPr>
            <p:nvPr/>
          </p:nvCxnSpPr>
          <p:spPr bwMode="auto">
            <a:xfrm>
              <a:off x="718185" y="175260"/>
              <a:ext cx="0" cy="16300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Line 36"/>
            <p:cNvCxnSpPr>
              <a:cxnSpLocks noChangeShapeType="1"/>
            </p:cNvCxnSpPr>
            <p:nvPr/>
          </p:nvCxnSpPr>
          <p:spPr bwMode="auto">
            <a:xfrm>
              <a:off x="981710" y="1838960"/>
              <a:ext cx="0" cy="3073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Line 37"/>
            <p:cNvCxnSpPr>
              <a:cxnSpLocks noChangeShapeType="1"/>
            </p:cNvCxnSpPr>
            <p:nvPr/>
          </p:nvCxnSpPr>
          <p:spPr bwMode="auto">
            <a:xfrm>
              <a:off x="4239260" y="1838960"/>
              <a:ext cx="0" cy="3073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Line 38"/>
            <p:cNvCxnSpPr>
              <a:cxnSpLocks noChangeShapeType="1"/>
            </p:cNvCxnSpPr>
            <p:nvPr/>
          </p:nvCxnSpPr>
          <p:spPr bwMode="auto">
            <a:xfrm>
              <a:off x="981710" y="2078355"/>
              <a:ext cx="325755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Line 39"/>
            <p:cNvCxnSpPr>
              <a:cxnSpLocks noChangeShapeType="1"/>
            </p:cNvCxnSpPr>
            <p:nvPr/>
          </p:nvCxnSpPr>
          <p:spPr bwMode="auto">
            <a:xfrm flipV="1">
              <a:off x="2610485" y="1002030"/>
              <a:ext cx="731520" cy="8032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4" name="TextBox 83"/>
          <p:cNvSpPr txBox="1"/>
          <p:nvPr/>
        </p:nvSpPr>
        <p:spPr>
          <a:xfrm>
            <a:off x="2232447" y="3020707"/>
            <a:ext cx="12969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i="1">
                <a:latin typeface="+mj-lt"/>
              </a:rPr>
              <a:t>H</a:t>
            </a:r>
            <a:r>
              <a:rPr lang="en-US" altLang="zh-CN" sz="2000">
                <a:latin typeface="+mj-lt"/>
              </a:rPr>
              <a:t>=300mm</a:t>
            </a:r>
            <a:endParaRPr lang="zh-CN" altLang="en-US" sz="200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767685" y="4389132"/>
            <a:ext cx="13525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i="1">
                <a:latin typeface="+mj-lt"/>
              </a:rPr>
              <a:t>W</a:t>
            </a:r>
            <a:r>
              <a:rPr lang="en-US" altLang="zh-CN" sz="2000">
                <a:latin typeface="+mj-lt"/>
              </a:rPr>
              <a:t>=600mm</a:t>
            </a:r>
            <a:endParaRPr lang="zh-CN" altLang="en-US" sz="200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 rot="18757500">
            <a:off x="4826422" y="3498545"/>
            <a:ext cx="12827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i="1">
                <a:latin typeface="+mj-lt"/>
              </a:rPr>
              <a:t>R</a:t>
            </a:r>
            <a:r>
              <a:rPr lang="en-US" altLang="zh-CN" sz="2000">
                <a:latin typeface="+mj-lt"/>
              </a:rPr>
              <a:t>=200mm</a:t>
            </a:r>
            <a:endParaRPr lang="zh-CN" altLang="en-US" sz="2000"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12122" y="1872945"/>
            <a:ext cx="14811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i="1">
                <a:latin typeface="+mj-lt"/>
              </a:rPr>
              <a:t>P</a:t>
            </a:r>
            <a:r>
              <a:rPr lang="en-US" altLang="zh-CN" sz="2000">
                <a:latin typeface="+mj-lt"/>
              </a:rPr>
              <a:t>=100MPa</a:t>
            </a:r>
            <a:endParaRPr lang="zh-CN" altLang="en-US" sz="200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56735" y="2619070"/>
            <a:ext cx="10715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i="1">
                <a:latin typeface="+mj-lt"/>
              </a:rPr>
              <a:t>t</a:t>
            </a:r>
            <a:r>
              <a:rPr lang="en-US" altLang="zh-CN" sz="2000">
                <a:latin typeface="+mj-lt"/>
              </a:rPr>
              <a:t>=5mm</a:t>
            </a:r>
            <a:endParaRPr lang="zh-CN" altLang="en-US" sz="200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en-US" altLang="zh-CN" smtClean="0"/>
              <a:t>ANSYS</a:t>
            </a:r>
            <a:r>
              <a:rPr lang="zh-CN" altLang="en-US" smtClean="0"/>
              <a:t>界面及实例演示</a:t>
            </a:r>
            <a:r>
              <a:rPr lang="en-US" altLang="zh-CN" smtClean="0"/>
              <a:t>(APDL)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324" y="1075986"/>
            <a:ext cx="4276517" cy="4303942"/>
          </a:xfrm>
        </p:spPr>
        <p:txBody>
          <a:bodyPr/>
          <a:lstStyle/>
          <a:p>
            <a:pPr marL="533400" indent="-533400" eaLnBrk="1" hangingPunct="1"/>
            <a:r>
              <a:rPr lang="en-US" altLang="zh-CN" sz="1800" smtClean="0">
                <a:solidFill>
                  <a:schemeClr val="tx2"/>
                </a:solidFill>
              </a:rPr>
              <a:t>Radius=200</a:t>
            </a:r>
          </a:p>
          <a:p>
            <a:pPr marL="533400" indent="-533400" eaLnBrk="1" hangingPunct="1"/>
            <a:r>
              <a:rPr lang="en-US" altLang="zh-CN" sz="1800" smtClean="0">
                <a:solidFill>
                  <a:schemeClr val="tx2"/>
                </a:solidFill>
              </a:rPr>
              <a:t>mSize=50</a:t>
            </a:r>
          </a:p>
          <a:p>
            <a:pPr marL="533400" indent="-533400" eaLnBrk="1" hangingPunct="1"/>
            <a:r>
              <a:rPr lang="en-US" altLang="zh-CN" sz="1800" smtClean="0">
                <a:solidFill>
                  <a:schemeClr val="tx2"/>
                </a:solidFill>
              </a:rPr>
              <a:t>Pressure=-100</a:t>
            </a:r>
          </a:p>
          <a:p>
            <a:pPr marL="533400" indent="-533400" eaLnBrk="1" hangingPunct="1"/>
            <a:r>
              <a:rPr lang="en-US" altLang="zh-CN" sz="1800" smtClean="0">
                <a:solidFill>
                  <a:schemeClr val="tx2"/>
                </a:solidFill>
              </a:rPr>
              <a:t>/PREP7  </a:t>
            </a:r>
          </a:p>
          <a:p>
            <a:pPr marL="533400" indent="-533400" eaLnBrk="1" hangingPunct="1"/>
            <a:r>
              <a:rPr lang="en-US" altLang="zh-CN" sz="1800" smtClean="0">
                <a:solidFill>
                  <a:schemeClr val="tx2"/>
                </a:solidFill>
              </a:rPr>
              <a:t>RECTNG,-300,300,0,300  </a:t>
            </a:r>
          </a:p>
          <a:p>
            <a:pPr marL="533400" indent="-533400" eaLnBrk="1" hangingPunct="1"/>
            <a:r>
              <a:rPr lang="en-US" altLang="zh-CN" sz="1800" smtClean="0">
                <a:solidFill>
                  <a:schemeClr val="tx2"/>
                </a:solidFill>
              </a:rPr>
              <a:t>CYL4, , ,Radius</a:t>
            </a:r>
          </a:p>
          <a:p>
            <a:pPr marL="533400" indent="-533400" eaLnBrk="1" hangingPunct="1"/>
            <a:r>
              <a:rPr lang="en-US" altLang="zh-CN" sz="1800" smtClean="0">
                <a:solidFill>
                  <a:schemeClr val="tx2"/>
                </a:solidFill>
              </a:rPr>
              <a:t>ASBA,  1,  2  </a:t>
            </a:r>
          </a:p>
          <a:p>
            <a:pPr marL="533400" indent="-533400" eaLnBrk="1" hangingPunct="1"/>
            <a:r>
              <a:rPr lang="en-US" altLang="zh-CN" sz="1800" smtClean="0">
                <a:solidFill>
                  <a:schemeClr val="tx2"/>
                </a:solidFill>
              </a:rPr>
              <a:t>ET,1,PLANE183   </a:t>
            </a:r>
          </a:p>
          <a:p>
            <a:pPr marL="533400" indent="-533400" eaLnBrk="1" hangingPunct="1"/>
            <a:r>
              <a:rPr lang="en-US" altLang="zh-CN" sz="1800" smtClean="0">
                <a:solidFill>
                  <a:schemeClr val="tx2"/>
                </a:solidFill>
              </a:rPr>
              <a:t>KEYOPT,1,3,3</a:t>
            </a:r>
          </a:p>
          <a:p>
            <a:pPr marL="533400" indent="-533400" eaLnBrk="1" hangingPunct="1"/>
            <a:r>
              <a:rPr lang="en-US" altLang="zh-CN" sz="1800" smtClean="0">
                <a:solidFill>
                  <a:schemeClr val="tx2"/>
                </a:solidFill>
              </a:rPr>
              <a:t>R,1,5</a:t>
            </a:r>
          </a:p>
          <a:p>
            <a:pPr marL="533400" indent="-533400" eaLnBrk="1" hangingPunct="1"/>
            <a:r>
              <a:rPr lang="en-US" altLang="zh-CN" sz="1800" smtClean="0">
                <a:solidFill>
                  <a:schemeClr val="tx2"/>
                </a:solidFill>
              </a:rPr>
              <a:t>MPTEMP,1,0 </a:t>
            </a:r>
          </a:p>
          <a:p>
            <a:pPr marL="533400" indent="-533400" eaLnBrk="1" hangingPunct="1"/>
            <a:r>
              <a:rPr lang="en-US" altLang="zh-CN" sz="1800" smtClean="0">
                <a:solidFill>
                  <a:schemeClr val="tx2"/>
                </a:solidFill>
              </a:rPr>
              <a:t>MPDATA,EX,1,,2e5</a:t>
            </a:r>
          </a:p>
          <a:p>
            <a:pPr marL="533400" indent="-533400" eaLnBrk="1" hangingPunct="1"/>
            <a:r>
              <a:rPr lang="en-US" altLang="zh-CN" sz="1800" smtClean="0">
                <a:solidFill>
                  <a:schemeClr val="tx2"/>
                </a:solidFill>
              </a:rPr>
              <a:t>MPDATA,PRXY,1,,0.3</a:t>
            </a:r>
          </a:p>
        </p:txBody>
      </p:sp>
      <p:sp>
        <p:nvSpPr>
          <p:cNvPr id="26628" name="Rectangle 3"/>
          <p:cNvSpPr txBox="1">
            <a:spLocks noChangeArrowheads="1"/>
          </p:cNvSpPr>
          <p:nvPr/>
        </p:nvSpPr>
        <p:spPr bwMode="auto">
          <a:xfrm>
            <a:off x="5280770" y="1075986"/>
            <a:ext cx="4276515" cy="430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016" tIns="39008" rIns="78016" bIns="39008"/>
          <a:lstStyle>
            <a:lvl1pPr marL="533400" indent="-5334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ESIZE,mSize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AMESH,3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DL,9, ,ALL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DL,10, ,ALL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SFL,3,PRES,Pressure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/SOL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SOLVE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/POST1 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PLNSOL, S,EQV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1.</a:t>
            </a:r>
            <a:r>
              <a:rPr lang="zh-CN" altLang="en-US" smtClean="0">
                <a:solidFill>
                  <a:srgbClr val="FF0000"/>
                </a:solidFill>
              </a:rPr>
              <a:t> 序论</a:t>
            </a:r>
            <a:endParaRPr lang="zh-CN" altLang="en-US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课程设置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有限元法的核心概念：插值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有限元法的历史与现状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有限元分析的一般步骤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有限元分析的优势与局限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ANSYS</a:t>
            </a:r>
            <a:r>
              <a:rPr lang="zh-CN" altLang="en-US" smtClean="0">
                <a:solidFill>
                  <a:schemeClr val="tx2"/>
                </a:solidFill>
              </a:rPr>
              <a:t>基本框架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ANSYS</a:t>
            </a:r>
            <a:r>
              <a:rPr lang="zh-CN" altLang="en-US" smtClean="0">
                <a:solidFill>
                  <a:schemeClr val="tx2"/>
                </a:solidFill>
              </a:rPr>
              <a:t>界面及实例演示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课程设置</a:t>
            </a:r>
            <a:r>
              <a:rPr lang="en-US" altLang="zh-CN" smtClean="0"/>
              <a:t>.</a:t>
            </a:r>
            <a:r>
              <a:rPr lang="zh-CN" altLang="en-US" sz="2800" smtClean="0"/>
              <a:t>教学目标</a:t>
            </a:r>
            <a:endParaRPr lang="en-US" altLang="zh-CN" sz="280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279" y="1116037"/>
            <a:ext cx="9327321" cy="430394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掌握有限元分析的基础理论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能用</a:t>
            </a:r>
            <a:r>
              <a:rPr lang="en-US" altLang="zh-CN" smtClean="0">
                <a:solidFill>
                  <a:schemeClr val="tx2"/>
                </a:solidFill>
              </a:rPr>
              <a:t>ANSYS</a:t>
            </a:r>
            <a:r>
              <a:rPr lang="zh-CN" altLang="en-US" smtClean="0">
                <a:solidFill>
                  <a:schemeClr val="tx2"/>
                </a:solidFill>
              </a:rPr>
              <a:t>解决工程中常见的分析问题</a:t>
            </a:r>
            <a:endParaRPr lang="en-US" altLang="zh-CN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课程设置</a:t>
            </a:r>
            <a:r>
              <a:rPr lang="en-US" altLang="zh-CN" smtClean="0"/>
              <a:t>.</a:t>
            </a:r>
            <a:r>
              <a:rPr lang="zh-CN" altLang="en-US" sz="2800" smtClean="0"/>
              <a:t>教学形式</a:t>
            </a:r>
            <a:endParaRPr lang="en-US" altLang="zh-CN" sz="280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课堂教学（理论与示例）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自学（</a:t>
            </a:r>
            <a:r>
              <a:rPr lang="en-US" altLang="zh-CN" smtClean="0">
                <a:solidFill>
                  <a:schemeClr val="tx2"/>
                </a:solidFill>
              </a:rPr>
              <a:t>ANSYS</a:t>
            </a:r>
            <a:r>
              <a:rPr lang="zh-CN" altLang="en-US" smtClean="0">
                <a:solidFill>
                  <a:schemeClr val="tx2"/>
                </a:solidFill>
              </a:rPr>
              <a:t>上机操作）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团队合作（大作业，自选）</a:t>
            </a:r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r>
              <a:rPr lang="en-GB" altLang="zh-CN" smtClean="0">
                <a:solidFill>
                  <a:schemeClr val="tx2"/>
                </a:solidFill>
              </a:rPr>
              <a:t>3~4</a:t>
            </a:r>
            <a:r>
              <a:rPr lang="zh-CN" altLang="en-US" smtClean="0">
                <a:solidFill>
                  <a:schemeClr val="tx2"/>
                </a:solidFill>
              </a:rPr>
              <a:t>人一组</a:t>
            </a:r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自选题目要有实用背景</a:t>
            </a:r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每组针对自选题目完成一次</a:t>
            </a:r>
            <a:r>
              <a:rPr lang="en-US" altLang="zh-CN" smtClean="0">
                <a:solidFill>
                  <a:schemeClr val="tx2"/>
                </a:solidFill>
              </a:rPr>
              <a:t>PPT</a:t>
            </a: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大作业报告（科研论文格式、注意署名顺序）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课程设置</a:t>
            </a:r>
            <a:r>
              <a:rPr lang="en-US" altLang="zh-CN" smtClean="0"/>
              <a:t>.</a:t>
            </a:r>
            <a:r>
              <a:rPr lang="zh-CN" altLang="en-US" sz="2800" smtClean="0"/>
              <a:t>成绩评定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考勤 </a:t>
            </a:r>
            <a:r>
              <a:rPr lang="en-US" altLang="zh-CN" smtClean="0">
                <a:solidFill>
                  <a:srgbClr val="FF0000"/>
                </a:solidFill>
              </a:rPr>
              <a:t>10%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平时作业</a:t>
            </a:r>
            <a:r>
              <a:rPr lang="en-US" altLang="zh-CN" smtClean="0">
                <a:solidFill>
                  <a:srgbClr val="FF0000"/>
                </a:solidFill>
              </a:rPr>
              <a:t>40%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大作业及</a:t>
            </a:r>
            <a:r>
              <a:rPr lang="en-US" altLang="zh-CN" smtClean="0">
                <a:solidFill>
                  <a:schemeClr val="tx2"/>
                </a:solidFill>
              </a:rPr>
              <a:t>PPT </a:t>
            </a:r>
            <a:r>
              <a:rPr lang="en-US" altLang="zh-CN" smtClean="0">
                <a:solidFill>
                  <a:srgbClr val="FF0000"/>
                </a:solidFill>
              </a:rPr>
              <a:t>30%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期末理论考 </a:t>
            </a:r>
            <a:r>
              <a:rPr lang="en-US" altLang="zh-CN" smtClean="0">
                <a:solidFill>
                  <a:srgbClr val="FF0000"/>
                </a:solidFill>
              </a:rPr>
              <a:t>20%</a:t>
            </a:r>
          </a:p>
          <a:p>
            <a:pPr eaLnBrk="1" hangingPunct="1"/>
            <a:endParaRPr lang="en-US" altLang="zh-CN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课程设置</a:t>
            </a:r>
            <a:r>
              <a:rPr lang="en-US" altLang="zh-CN" smtClean="0"/>
              <a:t>.</a:t>
            </a:r>
            <a:r>
              <a:rPr lang="zh-CN" altLang="en-US" sz="2800" smtClean="0"/>
              <a:t>参考资料与联系方式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smtClean="0">
                <a:solidFill>
                  <a:schemeClr val="tx2"/>
                </a:solidFill>
              </a:rPr>
              <a:t>《</a:t>
            </a:r>
            <a:r>
              <a:rPr lang="zh-CN" altLang="en-US" sz="2000" smtClean="0">
                <a:solidFill>
                  <a:schemeClr val="tx2"/>
                </a:solidFill>
              </a:rPr>
              <a:t>工程有限元法基本原理（修订版）</a:t>
            </a:r>
            <a:r>
              <a:rPr lang="en-US" altLang="zh-CN" sz="2000" smtClean="0">
                <a:solidFill>
                  <a:schemeClr val="tx2"/>
                </a:solidFill>
              </a:rPr>
              <a:t>》</a:t>
            </a:r>
            <a:r>
              <a:rPr lang="zh-CN" altLang="en-US" sz="2000" smtClean="0">
                <a:solidFill>
                  <a:schemeClr val="tx2"/>
                </a:solidFill>
              </a:rPr>
              <a:t>李立新，浙大出版社，</a:t>
            </a:r>
            <a:r>
              <a:rPr lang="en-US" altLang="zh-CN" sz="2000" smtClean="0">
                <a:solidFill>
                  <a:schemeClr val="tx2"/>
                </a:solidFill>
              </a:rPr>
              <a:t>2022</a:t>
            </a:r>
          </a:p>
          <a:p>
            <a:r>
              <a:rPr lang="en-US" altLang="zh-CN" sz="2000" smtClean="0">
                <a:solidFill>
                  <a:schemeClr val="tx2"/>
                </a:solidFill>
              </a:rPr>
              <a:t>《</a:t>
            </a:r>
            <a:r>
              <a:rPr lang="zh-CN" altLang="en-US" sz="2000" smtClean="0">
                <a:solidFill>
                  <a:schemeClr val="tx2"/>
                </a:solidFill>
              </a:rPr>
              <a:t>工程有限元方法</a:t>
            </a:r>
            <a:r>
              <a:rPr lang="en-US" altLang="zh-CN" sz="2000" smtClean="0">
                <a:solidFill>
                  <a:schemeClr val="tx2"/>
                </a:solidFill>
              </a:rPr>
              <a:t>》</a:t>
            </a:r>
            <a:r>
              <a:rPr lang="zh-CN" altLang="en-US" sz="2000" smtClean="0">
                <a:solidFill>
                  <a:schemeClr val="tx2"/>
                </a:solidFill>
              </a:rPr>
              <a:t>曾攀、石伟、雷丽萍</a:t>
            </a:r>
            <a:r>
              <a:rPr lang="en-US" altLang="zh-CN" sz="2000" smtClean="0">
                <a:solidFill>
                  <a:schemeClr val="tx2"/>
                </a:solidFill>
              </a:rPr>
              <a:t> </a:t>
            </a:r>
            <a:r>
              <a:rPr lang="zh-CN" altLang="en-US" sz="2000" smtClean="0">
                <a:solidFill>
                  <a:schemeClr val="tx2"/>
                </a:solidFill>
              </a:rPr>
              <a:t>著，科学出版社，</a:t>
            </a:r>
            <a:r>
              <a:rPr lang="en-US" altLang="zh-CN" sz="2000" smtClean="0">
                <a:solidFill>
                  <a:schemeClr val="tx2"/>
                </a:solidFill>
              </a:rPr>
              <a:t>2010</a:t>
            </a:r>
            <a:endParaRPr lang="zh-CN" altLang="en-US" sz="2000" smtClean="0">
              <a:solidFill>
                <a:schemeClr val="tx2"/>
              </a:solidFill>
            </a:endParaRPr>
          </a:p>
          <a:p>
            <a:r>
              <a:rPr lang="en-US" altLang="zh-CN" sz="2000" smtClean="0">
                <a:solidFill>
                  <a:schemeClr val="tx2"/>
                </a:solidFill>
              </a:rPr>
              <a:t>ANSYS</a:t>
            </a:r>
            <a:r>
              <a:rPr lang="zh-CN" altLang="en-US" sz="2000" smtClean="0">
                <a:solidFill>
                  <a:schemeClr val="tx2"/>
                </a:solidFill>
              </a:rPr>
              <a:t>在线帮助文件</a:t>
            </a:r>
            <a:endParaRPr lang="en-US" altLang="zh-CN" sz="2000" smtClean="0">
              <a:solidFill>
                <a:schemeClr val="tx2"/>
              </a:solidFill>
            </a:endParaRPr>
          </a:p>
          <a:p>
            <a:endParaRPr lang="en-US" altLang="zh-CN" sz="2000" b="1" smtClean="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smtClean="0">
                <a:solidFill>
                  <a:schemeClr val="tx2"/>
                </a:solidFill>
              </a:rPr>
              <a:t>李立新</a:t>
            </a:r>
            <a:r>
              <a:rPr lang="en-US" altLang="zh-CN" sz="2000" smtClean="0">
                <a:solidFill>
                  <a:schemeClr val="tx2"/>
                </a:solidFill>
              </a:rPr>
              <a:t>: lilixin@zju.edu.cn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smtClean="0">
                <a:solidFill>
                  <a:schemeClr val="tx2"/>
                </a:solidFill>
              </a:rPr>
              <a:t>手机</a:t>
            </a:r>
            <a:r>
              <a:rPr lang="en-US" altLang="zh-CN" sz="2000" smtClean="0">
                <a:solidFill>
                  <a:schemeClr val="tx2"/>
                </a:solidFill>
              </a:rPr>
              <a:t>: 13588753312</a:t>
            </a:r>
            <a:endParaRPr lang="en-US" altLang="zh-CN" sz="2000" b="1" smtClean="0">
              <a:solidFill>
                <a:schemeClr val="tx2"/>
              </a:solidFill>
            </a:endParaRPr>
          </a:p>
          <a:p>
            <a:endParaRPr lang="zh-CN" altLang="en-US" sz="2000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eaLnBrk="1" hangingPunct="1"/>
            <a:r>
              <a:rPr lang="zh-CN" altLang="en-US" smtClean="0"/>
              <a:t>有限元法的核心概念：插值</a:t>
            </a:r>
            <a:endParaRPr lang="en-US" altLang="zh-CN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微分方程的精确解（解析解）</a:t>
            </a:r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微分方程的近似解（数值解）</a:t>
            </a:r>
            <a:endParaRPr lang="en-US" altLang="zh-CN" smtClean="0">
              <a:solidFill>
                <a:schemeClr val="tx2"/>
              </a:solidFill>
            </a:endParaRPr>
          </a:p>
        </p:txBody>
      </p:sp>
      <p:sp>
        <p:nvSpPr>
          <p:cNvPr id="10244" name="Rectangle 1"/>
          <p:cNvSpPr>
            <a:spLocks noChangeArrowheads="1"/>
          </p:cNvSpPr>
          <p:nvPr/>
        </p:nvSpPr>
        <p:spPr bwMode="auto">
          <a:xfrm>
            <a:off x="1" y="254578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9625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030604"/>
              </p:ext>
            </p:extLst>
          </p:nvPr>
        </p:nvGraphicFramePr>
        <p:xfrm>
          <a:off x="1343025" y="1733550"/>
          <a:ext cx="48355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Equation" r:id="rId3" imgW="3022560" imgH="419040" progId="Equation.DSMT4">
                  <p:embed/>
                </p:oleObj>
              </mc:Choice>
              <mc:Fallback>
                <p:oleObj name="Equation" r:id="rId3" imgW="3022560" imgH="41904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1733550"/>
                        <a:ext cx="483552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181453"/>
              </p:ext>
            </p:extLst>
          </p:nvPr>
        </p:nvGraphicFramePr>
        <p:xfrm>
          <a:off x="1368351" y="2574925"/>
          <a:ext cx="43481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Equation" r:id="rId5" imgW="2717640" imgH="393480" progId="Equation.DSMT4">
                  <p:embed/>
                </p:oleObj>
              </mc:Choice>
              <mc:Fallback>
                <p:oleObj name="Equation" r:id="rId5" imgW="271764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351" y="2574925"/>
                        <a:ext cx="4348162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1" y="254578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398624"/>
              </p:ext>
            </p:extLst>
          </p:nvPr>
        </p:nvGraphicFramePr>
        <p:xfrm>
          <a:off x="1435100" y="4103688"/>
          <a:ext cx="51831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Equation" r:id="rId7" imgW="3238200" imgH="419040" progId="Equation.DSMT4">
                  <p:embed/>
                </p:oleObj>
              </mc:Choice>
              <mc:Fallback>
                <p:oleObj name="Equation" r:id="rId7" imgW="323820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103688"/>
                        <a:ext cx="518318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uiExpand="1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有限元法的核心概念：插值</a:t>
            </a:r>
            <a:endParaRPr lang="en-US" altLang="zh-CN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其数值解为</a:t>
            </a:r>
            <a:endParaRPr lang="en-US" altLang="zh-CN" smtClean="0">
              <a:solidFill>
                <a:schemeClr val="tx2"/>
              </a:solidFill>
            </a:endParaRPr>
          </a:p>
        </p:txBody>
      </p:sp>
      <p:sp>
        <p:nvSpPr>
          <p:cNvPr id="301" name="Rectangle 6"/>
          <p:cNvSpPr>
            <a:spLocks noChangeArrowheads="1"/>
          </p:cNvSpPr>
          <p:nvPr/>
        </p:nvSpPr>
        <p:spPr bwMode="auto">
          <a:xfrm>
            <a:off x="3506169" y="1679575"/>
            <a:ext cx="4259263" cy="3354387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02" name="Line 7"/>
          <p:cNvSpPr>
            <a:spLocks noChangeShapeType="1"/>
          </p:cNvSpPr>
          <p:nvPr/>
        </p:nvSpPr>
        <p:spPr bwMode="auto">
          <a:xfrm>
            <a:off x="3506169" y="1679575"/>
            <a:ext cx="42592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3" name="Freeform 8"/>
          <p:cNvSpPr>
            <a:spLocks/>
          </p:cNvSpPr>
          <p:nvPr/>
        </p:nvSpPr>
        <p:spPr bwMode="auto">
          <a:xfrm>
            <a:off x="3506169" y="1679575"/>
            <a:ext cx="4259263" cy="3354387"/>
          </a:xfrm>
          <a:custGeom>
            <a:avLst/>
            <a:gdLst>
              <a:gd name="T0" fmla="*/ 0 w 744"/>
              <a:gd name="T1" fmla="*/ 2147483647 h 586"/>
              <a:gd name="T2" fmla="*/ 2147483647 w 744"/>
              <a:gd name="T3" fmla="*/ 2147483647 h 586"/>
              <a:gd name="T4" fmla="*/ 2147483647 w 744"/>
              <a:gd name="T5" fmla="*/ 0 h 5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4" h="586">
                <a:moveTo>
                  <a:pt x="0" y="586"/>
                </a:moveTo>
                <a:lnTo>
                  <a:pt x="744" y="586"/>
                </a:lnTo>
                <a:lnTo>
                  <a:pt x="74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4" name="Line 9"/>
          <p:cNvSpPr>
            <a:spLocks noChangeShapeType="1"/>
          </p:cNvSpPr>
          <p:nvPr/>
        </p:nvSpPr>
        <p:spPr bwMode="auto">
          <a:xfrm flipV="1">
            <a:off x="3506169" y="1679575"/>
            <a:ext cx="0" cy="33543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5" name="Line 10"/>
          <p:cNvSpPr>
            <a:spLocks noChangeShapeType="1"/>
          </p:cNvSpPr>
          <p:nvPr/>
        </p:nvSpPr>
        <p:spPr bwMode="auto">
          <a:xfrm>
            <a:off x="3506169" y="5033962"/>
            <a:ext cx="42592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6" name="Line 11"/>
          <p:cNvSpPr>
            <a:spLocks noChangeShapeType="1"/>
          </p:cNvSpPr>
          <p:nvPr/>
        </p:nvSpPr>
        <p:spPr bwMode="auto">
          <a:xfrm flipV="1">
            <a:off x="3506169" y="1679575"/>
            <a:ext cx="0" cy="33543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" name="Line 12"/>
          <p:cNvSpPr>
            <a:spLocks noChangeShapeType="1"/>
          </p:cNvSpPr>
          <p:nvPr/>
        </p:nvSpPr>
        <p:spPr bwMode="auto">
          <a:xfrm flipV="1">
            <a:off x="3506169" y="4987925"/>
            <a:ext cx="0" cy="460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8" name="Line 13"/>
          <p:cNvSpPr>
            <a:spLocks noChangeShapeType="1"/>
          </p:cNvSpPr>
          <p:nvPr/>
        </p:nvSpPr>
        <p:spPr bwMode="auto">
          <a:xfrm>
            <a:off x="3506169" y="1679575"/>
            <a:ext cx="0" cy="396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9" name="Rectangle 14"/>
          <p:cNvSpPr>
            <a:spLocks noChangeArrowheads="1"/>
          </p:cNvSpPr>
          <p:nvPr/>
        </p:nvSpPr>
        <p:spPr bwMode="auto">
          <a:xfrm>
            <a:off x="3471244" y="5026025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779463" eaLnBrk="1" hangingPunct="1"/>
            <a:r>
              <a:rPr lang="en-US" altLang="zh-CN" sz="16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 altLang="zh-CN" sz="1600"/>
          </a:p>
        </p:txBody>
      </p:sp>
      <p:sp>
        <p:nvSpPr>
          <p:cNvPr id="310" name="Line 15"/>
          <p:cNvSpPr>
            <a:spLocks noChangeShapeType="1"/>
          </p:cNvSpPr>
          <p:nvPr/>
        </p:nvSpPr>
        <p:spPr bwMode="auto">
          <a:xfrm flipV="1">
            <a:off x="4112594" y="4987925"/>
            <a:ext cx="1588" cy="460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11" name="Line 16"/>
          <p:cNvSpPr>
            <a:spLocks noChangeShapeType="1"/>
          </p:cNvSpPr>
          <p:nvPr/>
        </p:nvSpPr>
        <p:spPr bwMode="auto">
          <a:xfrm>
            <a:off x="4112594" y="1679575"/>
            <a:ext cx="1588" cy="396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12" name="Rectangle 17"/>
          <p:cNvSpPr>
            <a:spLocks noChangeArrowheads="1"/>
          </p:cNvSpPr>
          <p:nvPr/>
        </p:nvSpPr>
        <p:spPr bwMode="auto">
          <a:xfrm>
            <a:off x="4072907" y="5026025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779463" eaLnBrk="1" hangingPunct="1"/>
            <a:r>
              <a:rPr lang="en-US" altLang="zh-CN" sz="16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 altLang="zh-CN" sz="1600"/>
          </a:p>
        </p:txBody>
      </p:sp>
      <p:sp>
        <p:nvSpPr>
          <p:cNvPr id="313" name="Line 18"/>
          <p:cNvSpPr>
            <a:spLocks noChangeShapeType="1"/>
          </p:cNvSpPr>
          <p:nvPr/>
        </p:nvSpPr>
        <p:spPr bwMode="auto">
          <a:xfrm flipV="1">
            <a:off x="4720607" y="4987925"/>
            <a:ext cx="0" cy="460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14" name="Line 19"/>
          <p:cNvSpPr>
            <a:spLocks noChangeShapeType="1"/>
          </p:cNvSpPr>
          <p:nvPr/>
        </p:nvSpPr>
        <p:spPr bwMode="auto">
          <a:xfrm>
            <a:off x="4720607" y="1679575"/>
            <a:ext cx="0" cy="396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15" name="Rectangle 20"/>
          <p:cNvSpPr>
            <a:spLocks noChangeArrowheads="1"/>
          </p:cNvSpPr>
          <p:nvPr/>
        </p:nvSpPr>
        <p:spPr bwMode="auto">
          <a:xfrm>
            <a:off x="4685682" y="5026025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779463" eaLnBrk="1" hangingPunct="1"/>
            <a:r>
              <a:rPr lang="en-US" altLang="zh-CN" sz="1600">
                <a:solidFill>
                  <a:srgbClr val="000000"/>
                </a:solidFill>
                <a:latin typeface="Helvetica" pitchFamily="34" charset="0"/>
              </a:rPr>
              <a:t>2</a:t>
            </a:r>
            <a:endParaRPr lang="en-US" altLang="zh-CN" sz="1600"/>
          </a:p>
        </p:txBody>
      </p:sp>
      <p:sp>
        <p:nvSpPr>
          <p:cNvPr id="316" name="Line 21"/>
          <p:cNvSpPr>
            <a:spLocks noChangeShapeType="1"/>
          </p:cNvSpPr>
          <p:nvPr/>
        </p:nvSpPr>
        <p:spPr bwMode="auto">
          <a:xfrm flipV="1">
            <a:off x="5331794" y="4987925"/>
            <a:ext cx="1588" cy="460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17" name="Line 22"/>
          <p:cNvSpPr>
            <a:spLocks noChangeShapeType="1"/>
          </p:cNvSpPr>
          <p:nvPr/>
        </p:nvSpPr>
        <p:spPr bwMode="auto">
          <a:xfrm>
            <a:off x="5331794" y="1679575"/>
            <a:ext cx="1588" cy="396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18" name="Rectangle 23"/>
          <p:cNvSpPr>
            <a:spLocks noChangeArrowheads="1"/>
          </p:cNvSpPr>
          <p:nvPr/>
        </p:nvSpPr>
        <p:spPr bwMode="auto">
          <a:xfrm>
            <a:off x="5298457" y="5026025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779463" eaLnBrk="1" hangingPunct="1"/>
            <a:r>
              <a:rPr lang="en-US" altLang="zh-CN" sz="1600">
                <a:solidFill>
                  <a:srgbClr val="000000"/>
                </a:solidFill>
                <a:latin typeface="Helvetica" pitchFamily="34" charset="0"/>
              </a:rPr>
              <a:t>3</a:t>
            </a:r>
            <a:endParaRPr lang="en-US" altLang="zh-CN" sz="1600"/>
          </a:p>
        </p:txBody>
      </p:sp>
      <p:sp>
        <p:nvSpPr>
          <p:cNvPr id="319" name="Line 24"/>
          <p:cNvSpPr>
            <a:spLocks noChangeShapeType="1"/>
          </p:cNvSpPr>
          <p:nvPr/>
        </p:nvSpPr>
        <p:spPr bwMode="auto">
          <a:xfrm flipV="1">
            <a:off x="5933457" y="4987925"/>
            <a:ext cx="1587" cy="460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20" name="Line 25"/>
          <p:cNvSpPr>
            <a:spLocks noChangeShapeType="1"/>
          </p:cNvSpPr>
          <p:nvPr/>
        </p:nvSpPr>
        <p:spPr bwMode="auto">
          <a:xfrm>
            <a:off x="5933457" y="1679575"/>
            <a:ext cx="1587" cy="396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21" name="Rectangle 26"/>
          <p:cNvSpPr>
            <a:spLocks noChangeArrowheads="1"/>
          </p:cNvSpPr>
          <p:nvPr/>
        </p:nvSpPr>
        <p:spPr bwMode="auto">
          <a:xfrm>
            <a:off x="5900119" y="5026025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779463" eaLnBrk="1" hangingPunct="1"/>
            <a:r>
              <a:rPr lang="en-US" altLang="zh-CN" sz="1600">
                <a:solidFill>
                  <a:srgbClr val="000000"/>
                </a:solidFill>
                <a:latin typeface="Helvetica" pitchFamily="34" charset="0"/>
              </a:rPr>
              <a:t>4</a:t>
            </a:r>
            <a:endParaRPr lang="en-US" altLang="zh-CN" sz="1600"/>
          </a:p>
        </p:txBody>
      </p:sp>
      <p:sp>
        <p:nvSpPr>
          <p:cNvPr id="322" name="Line 27"/>
          <p:cNvSpPr>
            <a:spLocks noChangeShapeType="1"/>
          </p:cNvSpPr>
          <p:nvPr/>
        </p:nvSpPr>
        <p:spPr bwMode="auto">
          <a:xfrm flipV="1">
            <a:off x="6546232" y="4987925"/>
            <a:ext cx="0" cy="460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23" name="Line 28"/>
          <p:cNvSpPr>
            <a:spLocks noChangeShapeType="1"/>
          </p:cNvSpPr>
          <p:nvPr/>
        </p:nvSpPr>
        <p:spPr bwMode="auto">
          <a:xfrm>
            <a:off x="6546232" y="1679575"/>
            <a:ext cx="0" cy="396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24" name="Rectangle 29"/>
          <p:cNvSpPr>
            <a:spLocks noChangeArrowheads="1"/>
          </p:cNvSpPr>
          <p:nvPr/>
        </p:nvSpPr>
        <p:spPr bwMode="auto">
          <a:xfrm>
            <a:off x="6511307" y="5026025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779463" eaLnBrk="1" hangingPunct="1"/>
            <a:r>
              <a:rPr lang="en-US" altLang="zh-CN" sz="1600">
                <a:solidFill>
                  <a:srgbClr val="000000"/>
                </a:solidFill>
                <a:latin typeface="Helvetica" pitchFamily="34" charset="0"/>
              </a:rPr>
              <a:t>5</a:t>
            </a:r>
            <a:endParaRPr lang="en-US" altLang="zh-CN" sz="1600"/>
          </a:p>
        </p:txBody>
      </p:sp>
      <p:sp>
        <p:nvSpPr>
          <p:cNvPr id="325" name="Line 30"/>
          <p:cNvSpPr>
            <a:spLocks noChangeShapeType="1"/>
          </p:cNvSpPr>
          <p:nvPr/>
        </p:nvSpPr>
        <p:spPr bwMode="auto">
          <a:xfrm flipV="1">
            <a:off x="7152657" y="4987925"/>
            <a:ext cx="0" cy="460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26" name="Line 31"/>
          <p:cNvSpPr>
            <a:spLocks noChangeShapeType="1"/>
          </p:cNvSpPr>
          <p:nvPr/>
        </p:nvSpPr>
        <p:spPr bwMode="auto">
          <a:xfrm>
            <a:off x="7152657" y="1679575"/>
            <a:ext cx="0" cy="396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27" name="Rectangle 32"/>
          <p:cNvSpPr>
            <a:spLocks noChangeArrowheads="1"/>
          </p:cNvSpPr>
          <p:nvPr/>
        </p:nvSpPr>
        <p:spPr bwMode="auto">
          <a:xfrm>
            <a:off x="7117732" y="5026025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779463" eaLnBrk="1" hangingPunct="1"/>
            <a:r>
              <a:rPr lang="en-US" altLang="zh-CN" sz="1600">
                <a:solidFill>
                  <a:srgbClr val="000000"/>
                </a:solidFill>
                <a:latin typeface="Helvetica" pitchFamily="34" charset="0"/>
              </a:rPr>
              <a:t>6</a:t>
            </a:r>
            <a:endParaRPr lang="en-US" altLang="zh-CN" sz="1600"/>
          </a:p>
        </p:txBody>
      </p:sp>
      <p:sp>
        <p:nvSpPr>
          <p:cNvPr id="328" name="Line 33"/>
          <p:cNvSpPr>
            <a:spLocks noChangeShapeType="1"/>
          </p:cNvSpPr>
          <p:nvPr/>
        </p:nvSpPr>
        <p:spPr bwMode="auto">
          <a:xfrm flipV="1">
            <a:off x="7765432" y="4987925"/>
            <a:ext cx="0" cy="460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29" name="Line 34"/>
          <p:cNvSpPr>
            <a:spLocks noChangeShapeType="1"/>
          </p:cNvSpPr>
          <p:nvPr/>
        </p:nvSpPr>
        <p:spPr bwMode="auto">
          <a:xfrm>
            <a:off x="7765432" y="1679575"/>
            <a:ext cx="0" cy="396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0" name="Rectangle 35"/>
          <p:cNvSpPr>
            <a:spLocks noChangeArrowheads="1"/>
          </p:cNvSpPr>
          <p:nvPr/>
        </p:nvSpPr>
        <p:spPr bwMode="auto">
          <a:xfrm>
            <a:off x="7730507" y="5026025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779463" eaLnBrk="1" hangingPunct="1"/>
            <a:r>
              <a:rPr lang="en-US" altLang="zh-CN" sz="1600">
                <a:solidFill>
                  <a:srgbClr val="000000"/>
                </a:solidFill>
                <a:latin typeface="Helvetica" pitchFamily="34" charset="0"/>
              </a:rPr>
              <a:t>7</a:t>
            </a:r>
            <a:endParaRPr lang="en-US" altLang="zh-CN" sz="1600"/>
          </a:p>
        </p:txBody>
      </p:sp>
      <p:sp>
        <p:nvSpPr>
          <p:cNvPr id="331" name="Line 36"/>
          <p:cNvSpPr>
            <a:spLocks noChangeShapeType="1"/>
          </p:cNvSpPr>
          <p:nvPr/>
        </p:nvSpPr>
        <p:spPr bwMode="auto">
          <a:xfrm>
            <a:off x="3506169" y="5033962"/>
            <a:ext cx="396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2" name="Line 37"/>
          <p:cNvSpPr>
            <a:spLocks noChangeShapeType="1"/>
          </p:cNvSpPr>
          <p:nvPr/>
        </p:nvSpPr>
        <p:spPr bwMode="auto">
          <a:xfrm flipH="1">
            <a:off x="7719394" y="5033962"/>
            <a:ext cx="4603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3" name="Rectangle 38"/>
          <p:cNvSpPr>
            <a:spLocks noChangeArrowheads="1"/>
          </p:cNvSpPr>
          <p:nvPr/>
        </p:nvSpPr>
        <p:spPr bwMode="auto">
          <a:xfrm>
            <a:off x="3115644" y="4867275"/>
            <a:ext cx="350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779463" eaLnBrk="1" hangingPunct="1"/>
            <a:r>
              <a:rPr lang="en-US" altLang="zh-CN" sz="1600">
                <a:solidFill>
                  <a:srgbClr val="000000"/>
                </a:solidFill>
                <a:latin typeface="Helvetica" pitchFamily="34" charset="0"/>
              </a:rPr>
              <a:t>-0.6</a:t>
            </a:r>
            <a:endParaRPr lang="en-US" altLang="zh-CN" sz="1600"/>
          </a:p>
        </p:txBody>
      </p:sp>
      <p:sp>
        <p:nvSpPr>
          <p:cNvPr id="334" name="Line 39"/>
          <p:cNvSpPr>
            <a:spLocks noChangeShapeType="1"/>
          </p:cNvSpPr>
          <p:nvPr/>
        </p:nvSpPr>
        <p:spPr bwMode="auto">
          <a:xfrm>
            <a:off x="3506169" y="4662487"/>
            <a:ext cx="3968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5" name="Line 40"/>
          <p:cNvSpPr>
            <a:spLocks noChangeShapeType="1"/>
          </p:cNvSpPr>
          <p:nvPr/>
        </p:nvSpPr>
        <p:spPr bwMode="auto">
          <a:xfrm flipH="1">
            <a:off x="7719394" y="4662487"/>
            <a:ext cx="4603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6" name="Rectangle 41"/>
          <p:cNvSpPr>
            <a:spLocks noChangeArrowheads="1"/>
          </p:cNvSpPr>
          <p:nvPr/>
        </p:nvSpPr>
        <p:spPr bwMode="auto">
          <a:xfrm>
            <a:off x="3115644" y="4494212"/>
            <a:ext cx="350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779463" eaLnBrk="1" hangingPunct="1"/>
            <a:r>
              <a:rPr lang="en-US" altLang="zh-CN" sz="1600">
                <a:solidFill>
                  <a:srgbClr val="000000"/>
                </a:solidFill>
                <a:latin typeface="Helvetica" pitchFamily="34" charset="0"/>
              </a:rPr>
              <a:t>-0.4</a:t>
            </a:r>
            <a:endParaRPr lang="en-US" altLang="zh-CN" sz="1600"/>
          </a:p>
        </p:txBody>
      </p:sp>
      <p:sp>
        <p:nvSpPr>
          <p:cNvPr id="337" name="Line 42"/>
          <p:cNvSpPr>
            <a:spLocks noChangeShapeType="1"/>
          </p:cNvSpPr>
          <p:nvPr/>
        </p:nvSpPr>
        <p:spPr bwMode="auto">
          <a:xfrm>
            <a:off x="3506169" y="4291012"/>
            <a:ext cx="3968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8" name="Line 43"/>
          <p:cNvSpPr>
            <a:spLocks noChangeShapeType="1"/>
          </p:cNvSpPr>
          <p:nvPr/>
        </p:nvSpPr>
        <p:spPr bwMode="auto">
          <a:xfrm flipH="1">
            <a:off x="7719394" y="4291012"/>
            <a:ext cx="4603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9" name="Rectangle 44"/>
          <p:cNvSpPr>
            <a:spLocks noChangeArrowheads="1"/>
          </p:cNvSpPr>
          <p:nvPr/>
        </p:nvSpPr>
        <p:spPr bwMode="auto">
          <a:xfrm>
            <a:off x="3115644" y="4122737"/>
            <a:ext cx="350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779463" eaLnBrk="1" hangingPunct="1"/>
            <a:r>
              <a:rPr lang="en-US" altLang="zh-CN" sz="1600">
                <a:solidFill>
                  <a:srgbClr val="000000"/>
                </a:solidFill>
                <a:latin typeface="Helvetica" pitchFamily="34" charset="0"/>
              </a:rPr>
              <a:t>-0.2</a:t>
            </a:r>
            <a:endParaRPr lang="en-US" altLang="zh-CN" sz="1600"/>
          </a:p>
        </p:txBody>
      </p:sp>
      <p:sp>
        <p:nvSpPr>
          <p:cNvPr id="340" name="Line 45"/>
          <p:cNvSpPr>
            <a:spLocks noChangeShapeType="1"/>
          </p:cNvSpPr>
          <p:nvPr/>
        </p:nvSpPr>
        <p:spPr bwMode="auto">
          <a:xfrm>
            <a:off x="3506169" y="3917950"/>
            <a:ext cx="396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41" name="Line 46"/>
          <p:cNvSpPr>
            <a:spLocks noChangeShapeType="1"/>
          </p:cNvSpPr>
          <p:nvPr/>
        </p:nvSpPr>
        <p:spPr bwMode="auto">
          <a:xfrm flipH="1">
            <a:off x="7719394" y="3917950"/>
            <a:ext cx="460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42" name="Rectangle 47"/>
          <p:cNvSpPr>
            <a:spLocks noChangeArrowheads="1"/>
          </p:cNvSpPr>
          <p:nvPr/>
        </p:nvSpPr>
        <p:spPr bwMode="auto">
          <a:xfrm>
            <a:off x="3264869" y="3744912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779463" eaLnBrk="1" hangingPunct="1"/>
            <a:r>
              <a:rPr lang="en-US" altLang="zh-CN" sz="16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 altLang="zh-CN" sz="1600"/>
          </a:p>
        </p:txBody>
      </p:sp>
      <p:sp>
        <p:nvSpPr>
          <p:cNvPr id="343" name="Line 48"/>
          <p:cNvSpPr>
            <a:spLocks noChangeShapeType="1"/>
          </p:cNvSpPr>
          <p:nvPr/>
        </p:nvSpPr>
        <p:spPr bwMode="auto">
          <a:xfrm>
            <a:off x="3506169" y="3544887"/>
            <a:ext cx="396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44" name="Line 49"/>
          <p:cNvSpPr>
            <a:spLocks noChangeShapeType="1"/>
          </p:cNvSpPr>
          <p:nvPr/>
        </p:nvSpPr>
        <p:spPr bwMode="auto">
          <a:xfrm flipH="1">
            <a:off x="7719394" y="3544887"/>
            <a:ext cx="4603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45" name="Rectangle 50"/>
          <p:cNvSpPr>
            <a:spLocks noChangeArrowheads="1"/>
          </p:cNvSpPr>
          <p:nvPr/>
        </p:nvSpPr>
        <p:spPr bwMode="auto">
          <a:xfrm>
            <a:off x="3155332" y="3371850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779463" eaLnBrk="1" hangingPunct="1"/>
            <a:r>
              <a:rPr lang="en-US" altLang="zh-CN" sz="1600">
                <a:solidFill>
                  <a:srgbClr val="000000"/>
                </a:solidFill>
                <a:latin typeface="Helvetica" pitchFamily="34" charset="0"/>
              </a:rPr>
              <a:t>0.2</a:t>
            </a:r>
            <a:endParaRPr lang="en-US" altLang="zh-CN" sz="1600"/>
          </a:p>
        </p:txBody>
      </p:sp>
      <p:sp>
        <p:nvSpPr>
          <p:cNvPr id="346" name="Line 51"/>
          <p:cNvSpPr>
            <a:spLocks noChangeShapeType="1"/>
          </p:cNvSpPr>
          <p:nvPr/>
        </p:nvSpPr>
        <p:spPr bwMode="auto">
          <a:xfrm>
            <a:off x="3506169" y="3167062"/>
            <a:ext cx="396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47" name="Line 52"/>
          <p:cNvSpPr>
            <a:spLocks noChangeShapeType="1"/>
          </p:cNvSpPr>
          <p:nvPr/>
        </p:nvSpPr>
        <p:spPr bwMode="auto">
          <a:xfrm flipH="1">
            <a:off x="7719394" y="3167062"/>
            <a:ext cx="4603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48" name="Rectangle 53"/>
          <p:cNvSpPr>
            <a:spLocks noChangeArrowheads="1"/>
          </p:cNvSpPr>
          <p:nvPr/>
        </p:nvSpPr>
        <p:spPr bwMode="auto">
          <a:xfrm>
            <a:off x="3155332" y="2998787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779463" eaLnBrk="1" hangingPunct="1"/>
            <a:r>
              <a:rPr lang="en-US" altLang="zh-CN" sz="1600">
                <a:solidFill>
                  <a:srgbClr val="000000"/>
                </a:solidFill>
                <a:latin typeface="Helvetica" pitchFamily="34" charset="0"/>
              </a:rPr>
              <a:t>0.4</a:t>
            </a:r>
            <a:endParaRPr lang="en-US" altLang="zh-CN" sz="1600"/>
          </a:p>
        </p:txBody>
      </p:sp>
      <p:sp>
        <p:nvSpPr>
          <p:cNvPr id="349" name="Line 54"/>
          <p:cNvSpPr>
            <a:spLocks noChangeShapeType="1"/>
          </p:cNvSpPr>
          <p:nvPr/>
        </p:nvSpPr>
        <p:spPr bwMode="auto">
          <a:xfrm>
            <a:off x="3506169" y="2789237"/>
            <a:ext cx="396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50" name="Line 55"/>
          <p:cNvSpPr>
            <a:spLocks noChangeShapeType="1"/>
          </p:cNvSpPr>
          <p:nvPr/>
        </p:nvSpPr>
        <p:spPr bwMode="auto">
          <a:xfrm flipH="1">
            <a:off x="7719394" y="2789237"/>
            <a:ext cx="4603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51" name="Rectangle 56"/>
          <p:cNvSpPr>
            <a:spLocks noChangeArrowheads="1"/>
          </p:cNvSpPr>
          <p:nvPr/>
        </p:nvSpPr>
        <p:spPr bwMode="auto">
          <a:xfrm>
            <a:off x="3155332" y="2622550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779463" eaLnBrk="1" hangingPunct="1"/>
            <a:r>
              <a:rPr lang="en-US" altLang="zh-CN" sz="1600">
                <a:solidFill>
                  <a:srgbClr val="000000"/>
                </a:solidFill>
                <a:latin typeface="Helvetica" pitchFamily="34" charset="0"/>
              </a:rPr>
              <a:t>0.6</a:t>
            </a:r>
            <a:endParaRPr lang="en-US" altLang="zh-CN" sz="1600"/>
          </a:p>
        </p:txBody>
      </p:sp>
      <p:sp>
        <p:nvSpPr>
          <p:cNvPr id="352" name="Line 57"/>
          <p:cNvSpPr>
            <a:spLocks noChangeShapeType="1"/>
          </p:cNvSpPr>
          <p:nvPr/>
        </p:nvSpPr>
        <p:spPr bwMode="auto">
          <a:xfrm>
            <a:off x="3506169" y="2422525"/>
            <a:ext cx="396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53" name="Line 58"/>
          <p:cNvSpPr>
            <a:spLocks noChangeShapeType="1"/>
          </p:cNvSpPr>
          <p:nvPr/>
        </p:nvSpPr>
        <p:spPr bwMode="auto">
          <a:xfrm flipH="1">
            <a:off x="7719394" y="2422525"/>
            <a:ext cx="460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54" name="Rectangle 59"/>
          <p:cNvSpPr>
            <a:spLocks noChangeArrowheads="1"/>
          </p:cNvSpPr>
          <p:nvPr/>
        </p:nvSpPr>
        <p:spPr bwMode="auto">
          <a:xfrm>
            <a:off x="3155332" y="2255837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779463" eaLnBrk="1" hangingPunct="1"/>
            <a:r>
              <a:rPr lang="en-US" altLang="zh-CN" sz="1600">
                <a:solidFill>
                  <a:srgbClr val="000000"/>
                </a:solidFill>
                <a:latin typeface="Helvetica" pitchFamily="34" charset="0"/>
              </a:rPr>
              <a:t>0.8</a:t>
            </a:r>
            <a:endParaRPr lang="en-US" altLang="zh-CN" sz="1600"/>
          </a:p>
        </p:txBody>
      </p:sp>
      <p:sp>
        <p:nvSpPr>
          <p:cNvPr id="355" name="Line 60"/>
          <p:cNvSpPr>
            <a:spLocks noChangeShapeType="1"/>
          </p:cNvSpPr>
          <p:nvPr/>
        </p:nvSpPr>
        <p:spPr bwMode="auto">
          <a:xfrm>
            <a:off x="3506169" y="2044700"/>
            <a:ext cx="396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56" name="Line 61"/>
          <p:cNvSpPr>
            <a:spLocks noChangeShapeType="1"/>
          </p:cNvSpPr>
          <p:nvPr/>
        </p:nvSpPr>
        <p:spPr bwMode="auto">
          <a:xfrm flipH="1">
            <a:off x="7719394" y="2044700"/>
            <a:ext cx="460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57" name="Rectangle 62"/>
          <p:cNvSpPr>
            <a:spLocks noChangeArrowheads="1"/>
          </p:cNvSpPr>
          <p:nvPr/>
        </p:nvSpPr>
        <p:spPr bwMode="auto">
          <a:xfrm>
            <a:off x="3155332" y="1878012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779463" eaLnBrk="1" hangingPunct="1"/>
            <a:r>
              <a:rPr lang="en-US" altLang="zh-CN" sz="1600">
                <a:solidFill>
                  <a:srgbClr val="000000"/>
                </a:solidFill>
                <a:latin typeface="Helvetica" pitchFamily="34" charset="0"/>
              </a:rPr>
              <a:t>1.0</a:t>
            </a:r>
            <a:endParaRPr lang="en-US" altLang="zh-CN" sz="1600"/>
          </a:p>
        </p:txBody>
      </p:sp>
      <p:sp>
        <p:nvSpPr>
          <p:cNvPr id="358" name="Line 63"/>
          <p:cNvSpPr>
            <a:spLocks noChangeShapeType="1"/>
          </p:cNvSpPr>
          <p:nvPr/>
        </p:nvSpPr>
        <p:spPr bwMode="auto">
          <a:xfrm>
            <a:off x="3506169" y="1679575"/>
            <a:ext cx="3968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59" name="Line 64"/>
          <p:cNvSpPr>
            <a:spLocks noChangeShapeType="1"/>
          </p:cNvSpPr>
          <p:nvPr/>
        </p:nvSpPr>
        <p:spPr bwMode="auto">
          <a:xfrm flipH="1">
            <a:off x="7719394" y="1679575"/>
            <a:ext cx="4603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60" name="Rectangle 65"/>
          <p:cNvSpPr>
            <a:spLocks noChangeArrowheads="1"/>
          </p:cNvSpPr>
          <p:nvPr/>
        </p:nvSpPr>
        <p:spPr bwMode="auto">
          <a:xfrm>
            <a:off x="3155332" y="1504950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779463" eaLnBrk="1" hangingPunct="1"/>
            <a:r>
              <a:rPr lang="en-US" altLang="zh-CN" sz="1600">
                <a:solidFill>
                  <a:srgbClr val="000000"/>
                </a:solidFill>
                <a:latin typeface="Helvetica" pitchFamily="34" charset="0"/>
              </a:rPr>
              <a:t>1.2</a:t>
            </a:r>
            <a:endParaRPr lang="en-US" altLang="zh-CN" sz="1600"/>
          </a:p>
        </p:txBody>
      </p:sp>
      <p:sp>
        <p:nvSpPr>
          <p:cNvPr id="361" name="Line 66"/>
          <p:cNvSpPr>
            <a:spLocks noChangeShapeType="1"/>
          </p:cNvSpPr>
          <p:nvPr/>
        </p:nvSpPr>
        <p:spPr bwMode="auto">
          <a:xfrm>
            <a:off x="3506169" y="1679575"/>
            <a:ext cx="42592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62" name="Freeform 67"/>
          <p:cNvSpPr>
            <a:spLocks/>
          </p:cNvSpPr>
          <p:nvPr/>
        </p:nvSpPr>
        <p:spPr bwMode="auto">
          <a:xfrm>
            <a:off x="3506169" y="1679575"/>
            <a:ext cx="4259263" cy="3354387"/>
          </a:xfrm>
          <a:custGeom>
            <a:avLst/>
            <a:gdLst>
              <a:gd name="T0" fmla="*/ 0 w 744"/>
              <a:gd name="T1" fmla="*/ 2147483647 h 586"/>
              <a:gd name="T2" fmla="*/ 2147483647 w 744"/>
              <a:gd name="T3" fmla="*/ 2147483647 h 586"/>
              <a:gd name="T4" fmla="*/ 2147483647 w 744"/>
              <a:gd name="T5" fmla="*/ 0 h 5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4" h="586">
                <a:moveTo>
                  <a:pt x="0" y="586"/>
                </a:moveTo>
                <a:lnTo>
                  <a:pt x="744" y="586"/>
                </a:lnTo>
                <a:lnTo>
                  <a:pt x="744" y="0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63" name="Line 68"/>
          <p:cNvSpPr>
            <a:spLocks noChangeShapeType="1"/>
          </p:cNvSpPr>
          <p:nvPr/>
        </p:nvSpPr>
        <p:spPr bwMode="auto">
          <a:xfrm flipV="1">
            <a:off x="3506169" y="1679575"/>
            <a:ext cx="0" cy="33543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64" name="Freeform 69"/>
          <p:cNvSpPr>
            <a:spLocks/>
          </p:cNvSpPr>
          <p:nvPr/>
        </p:nvSpPr>
        <p:spPr bwMode="auto">
          <a:xfrm>
            <a:off x="3506169" y="1908175"/>
            <a:ext cx="4259263" cy="2925762"/>
          </a:xfrm>
          <a:custGeom>
            <a:avLst/>
            <a:gdLst>
              <a:gd name="T0" fmla="*/ 2147483647 w 4470"/>
              <a:gd name="T1" fmla="*/ 2147483647 h 3072"/>
              <a:gd name="T2" fmla="*/ 2147483647 w 4470"/>
              <a:gd name="T3" fmla="*/ 2147483647 h 3072"/>
              <a:gd name="T4" fmla="*/ 2147483647 w 4470"/>
              <a:gd name="T5" fmla="*/ 2147483647 h 3072"/>
              <a:gd name="T6" fmla="*/ 2147483647 w 4470"/>
              <a:gd name="T7" fmla="*/ 2147483647 h 3072"/>
              <a:gd name="T8" fmla="*/ 2147483647 w 4470"/>
              <a:gd name="T9" fmla="*/ 2147483647 h 3072"/>
              <a:gd name="T10" fmla="*/ 2147483647 w 4470"/>
              <a:gd name="T11" fmla="*/ 2147483647 h 3072"/>
              <a:gd name="T12" fmla="*/ 2147483647 w 4470"/>
              <a:gd name="T13" fmla="*/ 2147483647 h 3072"/>
              <a:gd name="T14" fmla="*/ 2147483647 w 4470"/>
              <a:gd name="T15" fmla="*/ 2147483647 h 3072"/>
              <a:gd name="T16" fmla="*/ 2147483647 w 4470"/>
              <a:gd name="T17" fmla="*/ 2147483647 h 3072"/>
              <a:gd name="T18" fmla="*/ 2147483647 w 4470"/>
              <a:gd name="T19" fmla="*/ 2147483647 h 3072"/>
              <a:gd name="T20" fmla="*/ 2147483647 w 4470"/>
              <a:gd name="T21" fmla="*/ 2147483647 h 3072"/>
              <a:gd name="T22" fmla="*/ 2147483647 w 4470"/>
              <a:gd name="T23" fmla="*/ 2147483647 h 3072"/>
              <a:gd name="T24" fmla="*/ 2147483647 w 4470"/>
              <a:gd name="T25" fmla="*/ 2147483647 h 3072"/>
              <a:gd name="T26" fmla="*/ 2147483647 w 4470"/>
              <a:gd name="T27" fmla="*/ 2147483647 h 3072"/>
              <a:gd name="T28" fmla="*/ 2147483647 w 4470"/>
              <a:gd name="T29" fmla="*/ 2147483647 h 3072"/>
              <a:gd name="T30" fmla="*/ 2147483647 w 4470"/>
              <a:gd name="T31" fmla="*/ 2147483647 h 3072"/>
              <a:gd name="T32" fmla="*/ 2147483647 w 4470"/>
              <a:gd name="T33" fmla="*/ 2147483647 h 3072"/>
              <a:gd name="T34" fmla="*/ 2147483647 w 4470"/>
              <a:gd name="T35" fmla="*/ 2147483647 h 3072"/>
              <a:gd name="T36" fmla="*/ 2147483647 w 4470"/>
              <a:gd name="T37" fmla="*/ 2147483647 h 3072"/>
              <a:gd name="T38" fmla="*/ 2147483647 w 4470"/>
              <a:gd name="T39" fmla="*/ 2147483647 h 3072"/>
              <a:gd name="T40" fmla="*/ 2147483647 w 4470"/>
              <a:gd name="T41" fmla="*/ 2147483647 h 3072"/>
              <a:gd name="T42" fmla="*/ 2147483647 w 4470"/>
              <a:gd name="T43" fmla="*/ 2147483647 h 3072"/>
              <a:gd name="T44" fmla="*/ 2147483647 w 4470"/>
              <a:gd name="T45" fmla="*/ 2147483647 h 3072"/>
              <a:gd name="T46" fmla="*/ 2147483647 w 4470"/>
              <a:gd name="T47" fmla="*/ 2147483647 h 3072"/>
              <a:gd name="T48" fmla="*/ 2147483647 w 4470"/>
              <a:gd name="T49" fmla="*/ 2147483647 h 3072"/>
              <a:gd name="T50" fmla="*/ 2147483647 w 4470"/>
              <a:gd name="T51" fmla="*/ 2147483647 h 3072"/>
              <a:gd name="T52" fmla="*/ 2147483647 w 4470"/>
              <a:gd name="T53" fmla="*/ 2147483647 h 3072"/>
              <a:gd name="T54" fmla="*/ 2147483647 w 4470"/>
              <a:gd name="T55" fmla="*/ 2147483647 h 3072"/>
              <a:gd name="T56" fmla="*/ 2147483647 w 4470"/>
              <a:gd name="T57" fmla="*/ 2147483647 h 3072"/>
              <a:gd name="T58" fmla="*/ 2147483647 w 4470"/>
              <a:gd name="T59" fmla="*/ 2147483647 h 3072"/>
              <a:gd name="T60" fmla="*/ 2147483647 w 4470"/>
              <a:gd name="T61" fmla="*/ 2147483647 h 3072"/>
              <a:gd name="T62" fmla="*/ 2147483647 w 4470"/>
              <a:gd name="T63" fmla="*/ 2147483647 h 3072"/>
              <a:gd name="T64" fmla="*/ 2147483647 w 4470"/>
              <a:gd name="T65" fmla="*/ 2147483647 h 3072"/>
              <a:gd name="T66" fmla="*/ 2147483647 w 4470"/>
              <a:gd name="T67" fmla="*/ 2147483647 h 3072"/>
              <a:gd name="T68" fmla="*/ 2147483647 w 4470"/>
              <a:gd name="T69" fmla="*/ 2147483647 h 3072"/>
              <a:gd name="T70" fmla="*/ 2147483647 w 4470"/>
              <a:gd name="T71" fmla="*/ 2147483647 h 3072"/>
              <a:gd name="T72" fmla="*/ 2147483647 w 4470"/>
              <a:gd name="T73" fmla="*/ 2147483647 h 3072"/>
              <a:gd name="T74" fmla="*/ 2147483647 w 4470"/>
              <a:gd name="T75" fmla="*/ 2147483647 h 3072"/>
              <a:gd name="T76" fmla="*/ 2147483647 w 4470"/>
              <a:gd name="T77" fmla="*/ 2147483647 h 3072"/>
              <a:gd name="T78" fmla="*/ 2147483647 w 4470"/>
              <a:gd name="T79" fmla="*/ 2147483647 h 307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70" h="3072">
                <a:moveTo>
                  <a:pt x="0" y="2110"/>
                </a:moveTo>
                <a:lnTo>
                  <a:pt x="36" y="2044"/>
                </a:lnTo>
                <a:lnTo>
                  <a:pt x="84" y="1984"/>
                </a:lnTo>
                <a:lnTo>
                  <a:pt x="120" y="1924"/>
                </a:lnTo>
                <a:lnTo>
                  <a:pt x="162" y="1857"/>
                </a:lnTo>
                <a:lnTo>
                  <a:pt x="276" y="1683"/>
                </a:lnTo>
                <a:lnTo>
                  <a:pt x="379" y="1527"/>
                </a:lnTo>
                <a:lnTo>
                  <a:pt x="493" y="1377"/>
                </a:lnTo>
                <a:lnTo>
                  <a:pt x="607" y="1238"/>
                </a:lnTo>
                <a:lnTo>
                  <a:pt x="709" y="1130"/>
                </a:lnTo>
                <a:lnTo>
                  <a:pt x="817" y="1058"/>
                </a:lnTo>
                <a:lnTo>
                  <a:pt x="919" y="1016"/>
                </a:lnTo>
                <a:lnTo>
                  <a:pt x="1021" y="1010"/>
                </a:lnTo>
                <a:lnTo>
                  <a:pt x="1106" y="1034"/>
                </a:lnTo>
                <a:lnTo>
                  <a:pt x="1190" y="1082"/>
                </a:lnTo>
                <a:lnTo>
                  <a:pt x="1274" y="1166"/>
                </a:lnTo>
                <a:lnTo>
                  <a:pt x="1358" y="1268"/>
                </a:lnTo>
                <a:lnTo>
                  <a:pt x="1430" y="1389"/>
                </a:lnTo>
                <a:lnTo>
                  <a:pt x="1514" y="1533"/>
                </a:lnTo>
                <a:lnTo>
                  <a:pt x="1586" y="1683"/>
                </a:lnTo>
                <a:lnTo>
                  <a:pt x="1658" y="1851"/>
                </a:lnTo>
                <a:lnTo>
                  <a:pt x="1712" y="1978"/>
                </a:lnTo>
                <a:lnTo>
                  <a:pt x="1766" y="2104"/>
                </a:lnTo>
                <a:lnTo>
                  <a:pt x="1815" y="2224"/>
                </a:lnTo>
                <a:lnTo>
                  <a:pt x="1869" y="2350"/>
                </a:lnTo>
                <a:lnTo>
                  <a:pt x="1923" y="2471"/>
                </a:lnTo>
                <a:lnTo>
                  <a:pt x="1971" y="2579"/>
                </a:lnTo>
                <a:lnTo>
                  <a:pt x="2025" y="2687"/>
                </a:lnTo>
                <a:lnTo>
                  <a:pt x="2079" y="2783"/>
                </a:lnTo>
                <a:lnTo>
                  <a:pt x="2127" y="2855"/>
                </a:lnTo>
                <a:lnTo>
                  <a:pt x="2175" y="2915"/>
                </a:lnTo>
                <a:lnTo>
                  <a:pt x="2229" y="2976"/>
                </a:lnTo>
                <a:lnTo>
                  <a:pt x="2277" y="3018"/>
                </a:lnTo>
                <a:lnTo>
                  <a:pt x="2331" y="3054"/>
                </a:lnTo>
                <a:lnTo>
                  <a:pt x="2391" y="3072"/>
                </a:lnTo>
                <a:lnTo>
                  <a:pt x="2451" y="3072"/>
                </a:lnTo>
                <a:lnTo>
                  <a:pt x="2512" y="3060"/>
                </a:lnTo>
                <a:lnTo>
                  <a:pt x="2578" y="3024"/>
                </a:lnTo>
                <a:lnTo>
                  <a:pt x="2644" y="2970"/>
                </a:lnTo>
                <a:lnTo>
                  <a:pt x="2710" y="2891"/>
                </a:lnTo>
                <a:lnTo>
                  <a:pt x="2782" y="2801"/>
                </a:lnTo>
                <a:lnTo>
                  <a:pt x="2842" y="2681"/>
                </a:lnTo>
                <a:lnTo>
                  <a:pt x="2908" y="2543"/>
                </a:lnTo>
                <a:lnTo>
                  <a:pt x="2980" y="2386"/>
                </a:lnTo>
                <a:lnTo>
                  <a:pt x="3046" y="2218"/>
                </a:lnTo>
                <a:lnTo>
                  <a:pt x="3076" y="2128"/>
                </a:lnTo>
                <a:lnTo>
                  <a:pt x="3106" y="2038"/>
                </a:lnTo>
                <a:lnTo>
                  <a:pt x="3148" y="1954"/>
                </a:lnTo>
                <a:lnTo>
                  <a:pt x="3178" y="1876"/>
                </a:lnTo>
                <a:lnTo>
                  <a:pt x="3208" y="1791"/>
                </a:lnTo>
                <a:lnTo>
                  <a:pt x="3245" y="1713"/>
                </a:lnTo>
                <a:lnTo>
                  <a:pt x="3275" y="1635"/>
                </a:lnTo>
                <a:lnTo>
                  <a:pt x="3317" y="1569"/>
                </a:lnTo>
                <a:lnTo>
                  <a:pt x="3347" y="1497"/>
                </a:lnTo>
                <a:lnTo>
                  <a:pt x="3383" y="1443"/>
                </a:lnTo>
                <a:lnTo>
                  <a:pt x="3419" y="1389"/>
                </a:lnTo>
                <a:lnTo>
                  <a:pt x="3455" y="1341"/>
                </a:lnTo>
                <a:lnTo>
                  <a:pt x="3509" y="1274"/>
                </a:lnTo>
                <a:lnTo>
                  <a:pt x="3557" y="1226"/>
                </a:lnTo>
                <a:lnTo>
                  <a:pt x="3605" y="1178"/>
                </a:lnTo>
                <a:lnTo>
                  <a:pt x="3653" y="1136"/>
                </a:lnTo>
                <a:lnTo>
                  <a:pt x="3701" y="1106"/>
                </a:lnTo>
                <a:lnTo>
                  <a:pt x="3743" y="1076"/>
                </a:lnTo>
                <a:lnTo>
                  <a:pt x="3785" y="1046"/>
                </a:lnTo>
                <a:lnTo>
                  <a:pt x="3833" y="1016"/>
                </a:lnTo>
                <a:lnTo>
                  <a:pt x="3887" y="980"/>
                </a:lnTo>
                <a:lnTo>
                  <a:pt x="3936" y="938"/>
                </a:lnTo>
                <a:lnTo>
                  <a:pt x="3984" y="890"/>
                </a:lnTo>
                <a:lnTo>
                  <a:pt x="4038" y="836"/>
                </a:lnTo>
                <a:lnTo>
                  <a:pt x="4080" y="775"/>
                </a:lnTo>
                <a:lnTo>
                  <a:pt x="4122" y="715"/>
                </a:lnTo>
                <a:lnTo>
                  <a:pt x="4164" y="643"/>
                </a:lnTo>
                <a:lnTo>
                  <a:pt x="4212" y="559"/>
                </a:lnTo>
                <a:lnTo>
                  <a:pt x="4254" y="475"/>
                </a:lnTo>
                <a:lnTo>
                  <a:pt x="4290" y="379"/>
                </a:lnTo>
                <a:lnTo>
                  <a:pt x="4332" y="289"/>
                </a:lnTo>
                <a:lnTo>
                  <a:pt x="4374" y="186"/>
                </a:lnTo>
                <a:lnTo>
                  <a:pt x="4398" y="138"/>
                </a:lnTo>
                <a:lnTo>
                  <a:pt x="4422" y="90"/>
                </a:lnTo>
                <a:lnTo>
                  <a:pt x="4446" y="42"/>
                </a:lnTo>
                <a:lnTo>
                  <a:pt x="4470" y="0"/>
                </a:lnTo>
              </a:path>
            </a:pathLst>
          </a:custGeom>
          <a:noFill/>
          <a:ln w="25400" cmpd="sng">
            <a:solidFill>
              <a:schemeClr val="hlink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65" name="Oval 70"/>
          <p:cNvSpPr>
            <a:spLocks noChangeArrowheads="1"/>
          </p:cNvSpPr>
          <p:nvPr/>
        </p:nvSpPr>
        <p:spPr bwMode="auto">
          <a:xfrm>
            <a:off x="3482357" y="3895725"/>
            <a:ext cx="52387" cy="508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66" name="Oval 71"/>
          <p:cNvSpPr>
            <a:spLocks noChangeArrowheads="1"/>
          </p:cNvSpPr>
          <p:nvPr/>
        </p:nvSpPr>
        <p:spPr bwMode="auto">
          <a:xfrm>
            <a:off x="3517282" y="3832225"/>
            <a:ext cx="57150" cy="5715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67" name="Oval 72"/>
          <p:cNvSpPr>
            <a:spLocks noChangeArrowheads="1"/>
          </p:cNvSpPr>
          <p:nvPr/>
        </p:nvSpPr>
        <p:spPr bwMode="auto">
          <a:xfrm>
            <a:off x="3556969" y="3775075"/>
            <a:ext cx="57150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68" name="Oval 73"/>
          <p:cNvSpPr>
            <a:spLocks noChangeArrowheads="1"/>
          </p:cNvSpPr>
          <p:nvPr/>
        </p:nvSpPr>
        <p:spPr bwMode="auto">
          <a:xfrm>
            <a:off x="3596657" y="3717925"/>
            <a:ext cx="52387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69" name="Oval 74"/>
          <p:cNvSpPr>
            <a:spLocks noChangeArrowheads="1"/>
          </p:cNvSpPr>
          <p:nvPr/>
        </p:nvSpPr>
        <p:spPr bwMode="auto">
          <a:xfrm>
            <a:off x="3637932" y="3654425"/>
            <a:ext cx="50800" cy="5715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70" name="Oval 75"/>
          <p:cNvSpPr>
            <a:spLocks noChangeArrowheads="1"/>
          </p:cNvSpPr>
          <p:nvPr/>
        </p:nvSpPr>
        <p:spPr bwMode="auto">
          <a:xfrm>
            <a:off x="3745882" y="3487737"/>
            <a:ext cx="52387" cy="5715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71" name="Oval 76"/>
          <p:cNvSpPr>
            <a:spLocks noChangeArrowheads="1"/>
          </p:cNvSpPr>
          <p:nvPr/>
        </p:nvSpPr>
        <p:spPr bwMode="auto">
          <a:xfrm>
            <a:off x="3844307" y="3333750"/>
            <a:ext cx="50800" cy="5715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72" name="Oval 77"/>
          <p:cNvSpPr>
            <a:spLocks noChangeArrowheads="1"/>
          </p:cNvSpPr>
          <p:nvPr/>
        </p:nvSpPr>
        <p:spPr bwMode="auto">
          <a:xfrm>
            <a:off x="3952257" y="3197225"/>
            <a:ext cx="52387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73" name="Oval 78"/>
          <p:cNvSpPr>
            <a:spLocks noChangeArrowheads="1"/>
          </p:cNvSpPr>
          <p:nvPr/>
        </p:nvSpPr>
        <p:spPr bwMode="auto">
          <a:xfrm>
            <a:off x="4055444" y="3063875"/>
            <a:ext cx="57150" cy="52387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74" name="Oval 79"/>
          <p:cNvSpPr>
            <a:spLocks noChangeArrowheads="1"/>
          </p:cNvSpPr>
          <p:nvPr/>
        </p:nvSpPr>
        <p:spPr bwMode="auto">
          <a:xfrm>
            <a:off x="4158632" y="2960687"/>
            <a:ext cx="50800" cy="5715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75" name="Oval 80"/>
          <p:cNvSpPr>
            <a:spLocks noChangeArrowheads="1"/>
          </p:cNvSpPr>
          <p:nvPr/>
        </p:nvSpPr>
        <p:spPr bwMode="auto">
          <a:xfrm>
            <a:off x="4261819" y="2892425"/>
            <a:ext cx="50800" cy="52387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76" name="Oval 81"/>
          <p:cNvSpPr>
            <a:spLocks noChangeArrowheads="1"/>
          </p:cNvSpPr>
          <p:nvPr/>
        </p:nvSpPr>
        <p:spPr bwMode="auto">
          <a:xfrm>
            <a:off x="4358657" y="2852737"/>
            <a:ext cx="50800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77" name="Oval 82"/>
          <p:cNvSpPr>
            <a:spLocks noChangeArrowheads="1"/>
          </p:cNvSpPr>
          <p:nvPr/>
        </p:nvSpPr>
        <p:spPr bwMode="auto">
          <a:xfrm>
            <a:off x="4455494" y="2846387"/>
            <a:ext cx="52388" cy="52388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78" name="Oval 83"/>
          <p:cNvSpPr>
            <a:spLocks noChangeArrowheads="1"/>
          </p:cNvSpPr>
          <p:nvPr/>
        </p:nvSpPr>
        <p:spPr bwMode="auto">
          <a:xfrm>
            <a:off x="4536457" y="2870200"/>
            <a:ext cx="52387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79" name="Oval 84"/>
          <p:cNvSpPr>
            <a:spLocks noChangeArrowheads="1"/>
          </p:cNvSpPr>
          <p:nvPr/>
        </p:nvSpPr>
        <p:spPr bwMode="auto">
          <a:xfrm>
            <a:off x="4617419" y="2916237"/>
            <a:ext cx="50800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80" name="Oval 85"/>
          <p:cNvSpPr>
            <a:spLocks noChangeArrowheads="1"/>
          </p:cNvSpPr>
          <p:nvPr/>
        </p:nvSpPr>
        <p:spPr bwMode="auto">
          <a:xfrm>
            <a:off x="4696794" y="2989262"/>
            <a:ext cx="52388" cy="5715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81" name="Oval 86"/>
          <p:cNvSpPr>
            <a:spLocks noChangeArrowheads="1"/>
          </p:cNvSpPr>
          <p:nvPr/>
        </p:nvSpPr>
        <p:spPr bwMode="auto">
          <a:xfrm>
            <a:off x="4777757" y="3092450"/>
            <a:ext cx="50800" cy="52387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82" name="Oval 87"/>
          <p:cNvSpPr>
            <a:spLocks noChangeArrowheads="1"/>
          </p:cNvSpPr>
          <p:nvPr/>
        </p:nvSpPr>
        <p:spPr bwMode="auto">
          <a:xfrm>
            <a:off x="4846019" y="3208337"/>
            <a:ext cx="50800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83" name="Oval 88"/>
          <p:cNvSpPr>
            <a:spLocks noChangeArrowheads="1"/>
          </p:cNvSpPr>
          <p:nvPr/>
        </p:nvSpPr>
        <p:spPr bwMode="auto">
          <a:xfrm>
            <a:off x="4920632" y="3340100"/>
            <a:ext cx="57150" cy="5715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84" name="Oval 89"/>
          <p:cNvSpPr>
            <a:spLocks noChangeArrowheads="1"/>
          </p:cNvSpPr>
          <p:nvPr/>
        </p:nvSpPr>
        <p:spPr bwMode="auto">
          <a:xfrm>
            <a:off x="4993657" y="3487737"/>
            <a:ext cx="52387" cy="5715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85" name="Oval 90"/>
          <p:cNvSpPr>
            <a:spLocks noChangeArrowheads="1"/>
          </p:cNvSpPr>
          <p:nvPr/>
        </p:nvSpPr>
        <p:spPr bwMode="auto">
          <a:xfrm>
            <a:off x="5063507" y="3648075"/>
            <a:ext cx="57150" cy="58737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86" name="Oval 91"/>
          <p:cNvSpPr>
            <a:spLocks noChangeArrowheads="1"/>
          </p:cNvSpPr>
          <p:nvPr/>
        </p:nvSpPr>
        <p:spPr bwMode="auto">
          <a:xfrm>
            <a:off x="5114307" y="3768725"/>
            <a:ext cx="50800" cy="52387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87" name="Oval 92"/>
          <p:cNvSpPr>
            <a:spLocks noChangeArrowheads="1"/>
          </p:cNvSpPr>
          <p:nvPr/>
        </p:nvSpPr>
        <p:spPr bwMode="auto">
          <a:xfrm>
            <a:off x="5165107" y="3889375"/>
            <a:ext cx="52387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88" name="Oval 93"/>
          <p:cNvSpPr>
            <a:spLocks noChangeArrowheads="1"/>
          </p:cNvSpPr>
          <p:nvPr/>
        </p:nvSpPr>
        <p:spPr bwMode="auto">
          <a:xfrm>
            <a:off x="5212732" y="4003675"/>
            <a:ext cx="50800" cy="5715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89" name="Oval 94"/>
          <p:cNvSpPr>
            <a:spLocks noChangeArrowheads="1"/>
          </p:cNvSpPr>
          <p:nvPr/>
        </p:nvSpPr>
        <p:spPr bwMode="auto">
          <a:xfrm>
            <a:off x="5258769" y="4124325"/>
            <a:ext cx="57150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90" name="Oval 95"/>
          <p:cNvSpPr>
            <a:spLocks noChangeArrowheads="1"/>
          </p:cNvSpPr>
          <p:nvPr/>
        </p:nvSpPr>
        <p:spPr bwMode="auto">
          <a:xfrm>
            <a:off x="5315919" y="4238625"/>
            <a:ext cx="50800" cy="52387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91" name="Oval 96"/>
          <p:cNvSpPr>
            <a:spLocks noChangeArrowheads="1"/>
          </p:cNvSpPr>
          <p:nvPr/>
        </p:nvSpPr>
        <p:spPr bwMode="auto">
          <a:xfrm>
            <a:off x="5360369" y="4341812"/>
            <a:ext cx="52388" cy="5715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92" name="Oval 97"/>
          <p:cNvSpPr>
            <a:spLocks noChangeArrowheads="1"/>
          </p:cNvSpPr>
          <p:nvPr/>
        </p:nvSpPr>
        <p:spPr bwMode="auto">
          <a:xfrm>
            <a:off x="5412757" y="4445000"/>
            <a:ext cx="57150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93" name="Oval 98"/>
          <p:cNvSpPr>
            <a:spLocks noChangeArrowheads="1"/>
          </p:cNvSpPr>
          <p:nvPr/>
        </p:nvSpPr>
        <p:spPr bwMode="auto">
          <a:xfrm>
            <a:off x="5463557" y="4530725"/>
            <a:ext cx="52387" cy="5715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94" name="Oval 99"/>
          <p:cNvSpPr>
            <a:spLocks noChangeArrowheads="1"/>
          </p:cNvSpPr>
          <p:nvPr/>
        </p:nvSpPr>
        <p:spPr bwMode="auto">
          <a:xfrm>
            <a:off x="5509594" y="4605337"/>
            <a:ext cx="52388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95" name="Oval 100"/>
          <p:cNvSpPr>
            <a:spLocks noChangeArrowheads="1"/>
          </p:cNvSpPr>
          <p:nvPr/>
        </p:nvSpPr>
        <p:spPr bwMode="auto">
          <a:xfrm>
            <a:off x="5555632" y="4662487"/>
            <a:ext cx="50800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96" name="Oval 101"/>
          <p:cNvSpPr>
            <a:spLocks noChangeArrowheads="1"/>
          </p:cNvSpPr>
          <p:nvPr/>
        </p:nvSpPr>
        <p:spPr bwMode="auto">
          <a:xfrm>
            <a:off x="5601669" y="4713287"/>
            <a:ext cx="57150" cy="58738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97" name="Oval 102"/>
          <p:cNvSpPr>
            <a:spLocks noChangeArrowheads="1"/>
          </p:cNvSpPr>
          <p:nvPr/>
        </p:nvSpPr>
        <p:spPr bwMode="auto">
          <a:xfrm>
            <a:off x="5652469" y="4759325"/>
            <a:ext cx="52388" cy="52387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98" name="Oval 103"/>
          <p:cNvSpPr>
            <a:spLocks noChangeArrowheads="1"/>
          </p:cNvSpPr>
          <p:nvPr/>
        </p:nvSpPr>
        <p:spPr bwMode="auto">
          <a:xfrm>
            <a:off x="5704857" y="4794250"/>
            <a:ext cx="50800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99" name="Oval 104"/>
          <p:cNvSpPr>
            <a:spLocks noChangeArrowheads="1"/>
          </p:cNvSpPr>
          <p:nvPr/>
        </p:nvSpPr>
        <p:spPr bwMode="auto">
          <a:xfrm>
            <a:off x="5762007" y="4811712"/>
            <a:ext cx="57150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00" name="Oval 105"/>
          <p:cNvSpPr>
            <a:spLocks noChangeArrowheads="1"/>
          </p:cNvSpPr>
          <p:nvPr/>
        </p:nvSpPr>
        <p:spPr bwMode="auto">
          <a:xfrm>
            <a:off x="5819157" y="4811712"/>
            <a:ext cx="50800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01" name="Oval 106"/>
          <p:cNvSpPr>
            <a:spLocks noChangeArrowheads="1"/>
          </p:cNvSpPr>
          <p:nvPr/>
        </p:nvSpPr>
        <p:spPr bwMode="auto">
          <a:xfrm>
            <a:off x="5876307" y="4800600"/>
            <a:ext cx="52387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02" name="Oval 107"/>
          <p:cNvSpPr>
            <a:spLocks noChangeArrowheads="1"/>
          </p:cNvSpPr>
          <p:nvPr/>
        </p:nvSpPr>
        <p:spPr bwMode="auto">
          <a:xfrm>
            <a:off x="5939807" y="4765675"/>
            <a:ext cx="57150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03" name="Oval 108"/>
          <p:cNvSpPr>
            <a:spLocks noChangeArrowheads="1"/>
          </p:cNvSpPr>
          <p:nvPr/>
        </p:nvSpPr>
        <p:spPr bwMode="auto">
          <a:xfrm>
            <a:off x="6001719" y="4706937"/>
            <a:ext cx="52388" cy="58738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04" name="Oval 109"/>
          <p:cNvSpPr>
            <a:spLocks noChangeArrowheads="1"/>
          </p:cNvSpPr>
          <p:nvPr/>
        </p:nvSpPr>
        <p:spPr bwMode="auto">
          <a:xfrm>
            <a:off x="6065219" y="4638675"/>
            <a:ext cx="50800" cy="52387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05" name="Oval 110"/>
          <p:cNvSpPr>
            <a:spLocks noChangeArrowheads="1"/>
          </p:cNvSpPr>
          <p:nvPr/>
        </p:nvSpPr>
        <p:spPr bwMode="auto">
          <a:xfrm>
            <a:off x="6128719" y="4552950"/>
            <a:ext cx="57150" cy="52387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06" name="Oval 111"/>
          <p:cNvSpPr>
            <a:spLocks noChangeArrowheads="1"/>
          </p:cNvSpPr>
          <p:nvPr/>
        </p:nvSpPr>
        <p:spPr bwMode="auto">
          <a:xfrm>
            <a:off x="6190632" y="4438650"/>
            <a:ext cx="52387" cy="52387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07" name="Oval 112"/>
          <p:cNvSpPr>
            <a:spLocks noChangeArrowheads="1"/>
          </p:cNvSpPr>
          <p:nvPr/>
        </p:nvSpPr>
        <p:spPr bwMode="auto">
          <a:xfrm>
            <a:off x="6254132" y="4306887"/>
            <a:ext cx="50800" cy="52388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08" name="Oval 113"/>
          <p:cNvSpPr>
            <a:spLocks noChangeArrowheads="1"/>
          </p:cNvSpPr>
          <p:nvPr/>
        </p:nvSpPr>
        <p:spPr bwMode="auto">
          <a:xfrm>
            <a:off x="6322394" y="4157662"/>
            <a:ext cx="50800" cy="58738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09" name="Oval 114"/>
          <p:cNvSpPr>
            <a:spLocks noChangeArrowheads="1"/>
          </p:cNvSpPr>
          <p:nvPr/>
        </p:nvSpPr>
        <p:spPr bwMode="auto">
          <a:xfrm>
            <a:off x="6385894" y="3997325"/>
            <a:ext cx="50800" cy="5715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10" name="Oval 115"/>
          <p:cNvSpPr>
            <a:spLocks noChangeArrowheads="1"/>
          </p:cNvSpPr>
          <p:nvPr/>
        </p:nvSpPr>
        <p:spPr bwMode="auto">
          <a:xfrm>
            <a:off x="6414469" y="3911600"/>
            <a:ext cx="50800" cy="52387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11" name="Oval 116"/>
          <p:cNvSpPr>
            <a:spLocks noChangeArrowheads="1"/>
          </p:cNvSpPr>
          <p:nvPr/>
        </p:nvSpPr>
        <p:spPr bwMode="auto">
          <a:xfrm>
            <a:off x="6443044" y="3825875"/>
            <a:ext cx="57150" cy="5715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12" name="Oval 117"/>
          <p:cNvSpPr>
            <a:spLocks noChangeArrowheads="1"/>
          </p:cNvSpPr>
          <p:nvPr/>
        </p:nvSpPr>
        <p:spPr bwMode="auto">
          <a:xfrm>
            <a:off x="6476382" y="3746500"/>
            <a:ext cx="57150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13" name="Oval 118"/>
          <p:cNvSpPr>
            <a:spLocks noChangeArrowheads="1"/>
          </p:cNvSpPr>
          <p:nvPr/>
        </p:nvSpPr>
        <p:spPr bwMode="auto">
          <a:xfrm>
            <a:off x="6511307" y="3665537"/>
            <a:ext cx="50800" cy="58738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14" name="Oval 119"/>
          <p:cNvSpPr>
            <a:spLocks noChangeArrowheads="1"/>
          </p:cNvSpPr>
          <p:nvPr/>
        </p:nvSpPr>
        <p:spPr bwMode="auto">
          <a:xfrm>
            <a:off x="6539882" y="3590925"/>
            <a:ext cx="52387" cy="52387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15" name="Oval 120"/>
          <p:cNvSpPr>
            <a:spLocks noChangeArrowheads="1"/>
          </p:cNvSpPr>
          <p:nvPr/>
        </p:nvSpPr>
        <p:spPr bwMode="auto">
          <a:xfrm>
            <a:off x="6574807" y="3511550"/>
            <a:ext cx="52387" cy="5715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16" name="Oval 121"/>
          <p:cNvSpPr>
            <a:spLocks noChangeArrowheads="1"/>
          </p:cNvSpPr>
          <p:nvPr/>
        </p:nvSpPr>
        <p:spPr bwMode="auto">
          <a:xfrm>
            <a:off x="6603382" y="3441700"/>
            <a:ext cx="52387" cy="52387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17" name="Oval 122"/>
          <p:cNvSpPr>
            <a:spLocks noChangeArrowheads="1"/>
          </p:cNvSpPr>
          <p:nvPr/>
        </p:nvSpPr>
        <p:spPr bwMode="auto">
          <a:xfrm>
            <a:off x="6638307" y="3379787"/>
            <a:ext cx="57150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18" name="Oval 123"/>
          <p:cNvSpPr>
            <a:spLocks noChangeArrowheads="1"/>
          </p:cNvSpPr>
          <p:nvPr/>
        </p:nvSpPr>
        <p:spPr bwMode="auto">
          <a:xfrm>
            <a:off x="6671644" y="3311525"/>
            <a:ext cx="52388" cy="5715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19" name="Oval 124"/>
          <p:cNvSpPr>
            <a:spLocks noChangeArrowheads="1"/>
          </p:cNvSpPr>
          <p:nvPr/>
        </p:nvSpPr>
        <p:spPr bwMode="auto">
          <a:xfrm>
            <a:off x="6706569" y="3259137"/>
            <a:ext cx="50800" cy="52388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20" name="Oval 125"/>
          <p:cNvSpPr>
            <a:spLocks noChangeArrowheads="1"/>
          </p:cNvSpPr>
          <p:nvPr/>
        </p:nvSpPr>
        <p:spPr bwMode="auto">
          <a:xfrm>
            <a:off x="6741494" y="3208337"/>
            <a:ext cx="50800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21" name="Oval 126"/>
          <p:cNvSpPr>
            <a:spLocks noChangeArrowheads="1"/>
          </p:cNvSpPr>
          <p:nvPr/>
        </p:nvSpPr>
        <p:spPr bwMode="auto">
          <a:xfrm>
            <a:off x="6774832" y="3155950"/>
            <a:ext cx="52387" cy="5715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22" name="Oval 127"/>
          <p:cNvSpPr>
            <a:spLocks noChangeArrowheads="1"/>
          </p:cNvSpPr>
          <p:nvPr/>
        </p:nvSpPr>
        <p:spPr bwMode="auto">
          <a:xfrm>
            <a:off x="6820869" y="3098800"/>
            <a:ext cx="57150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23" name="Oval 128"/>
          <p:cNvSpPr>
            <a:spLocks noChangeArrowheads="1"/>
          </p:cNvSpPr>
          <p:nvPr/>
        </p:nvSpPr>
        <p:spPr bwMode="auto">
          <a:xfrm>
            <a:off x="6871669" y="3052762"/>
            <a:ext cx="52388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24" name="Oval 129"/>
          <p:cNvSpPr>
            <a:spLocks noChangeArrowheads="1"/>
          </p:cNvSpPr>
          <p:nvPr/>
        </p:nvSpPr>
        <p:spPr bwMode="auto">
          <a:xfrm>
            <a:off x="6917707" y="3006725"/>
            <a:ext cx="52387" cy="52387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25" name="Oval 130"/>
          <p:cNvSpPr>
            <a:spLocks noChangeArrowheads="1"/>
          </p:cNvSpPr>
          <p:nvPr/>
        </p:nvSpPr>
        <p:spPr bwMode="auto">
          <a:xfrm>
            <a:off x="6963744" y="2967037"/>
            <a:ext cx="57150" cy="5715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26" name="Oval 131"/>
          <p:cNvSpPr>
            <a:spLocks noChangeArrowheads="1"/>
          </p:cNvSpPr>
          <p:nvPr/>
        </p:nvSpPr>
        <p:spPr bwMode="auto">
          <a:xfrm>
            <a:off x="7009782" y="2938462"/>
            <a:ext cx="50800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27" name="Oval 132"/>
          <p:cNvSpPr>
            <a:spLocks noChangeArrowheads="1"/>
          </p:cNvSpPr>
          <p:nvPr/>
        </p:nvSpPr>
        <p:spPr bwMode="auto">
          <a:xfrm>
            <a:off x="7049469" y="2909887"/>
            <a:ext cx="50800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28" name="Oval 133"/>
          <p:cNvSpPr>
            <a:spLocks noChangeArrowheads="1"/>
          </p:cNvSpPr>
          <p:nvPr/>
        </p:nvSpPr>
        <p:spPr bwMode="auto">
          <a:xfrm>
            <a:off x="7089157" y="2881312"/>
            <a:ext cx="52387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29" name="Oval 134"/>
          <p:cNvSpPr>
            <a:spLocks noChangeArrowheads="1"/>
          </p:cNvSpPr>
          <p:nvPr/>
        </p:nvSpPr>
        <p:spPr bwMode="auto">
          <a:xfrm>
            <a:off x="7135194" y="2852737"/>
            <a:ext cx="57150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30" name="Oval 135"/>
          <p:cNvSpPr>
            <a:spLocks noChangeArrowheads="1"/>
          </p:cNvSpPr>
          <p:nvPr/>
        </p:nvSpPr>
        <p:spPr bwMode="auto">
          <a:xfrm>
            <a:off x="7185994" y="2813050"/>
            <a:ext cx="52388" cy="5715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31" name="Oval 136"/>
          <p:cNvSpPr>
            <a:spLocks noChangeArrowheads="1"/>
          </p:cNvSpPr>
          <p:nvPr/>
        </p:nvSpPr>
        <p:spPr bwMode="auto">
          <a:xfrm>
            <a:off x="7232032" y="2778125"/>
            <a:ext cx="52387" cy="52387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32" name="Oval 137"/>
          <p:cNvSpPr>
            <a:spLocks noChangeArrowheads="1"/>
          </p:cNvSpPr>
          <p:nvPr/>
        </p:nvSpPr>
        <p:spPr bwMode="auto">
          <a:xfrm>
            <a:off x="7279657" y="2732087"/>
            <a:ext cx="50800" cy="52388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33" name="Oval 138"/>
          <p:cNvSpPr>
            <a:spLocks noChangeArrowheads="1"/>
          </p:cNvSpPr>
          <p:nvPr/>
        </p:nvSpPr>
        <p:spPr bwMode="auto">
          <a:xfrm>
            <a:off x="7324107" y="2681287"/>
            <a:ext cx="57150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34" name="Oval 139"/>
          <p:cNvSpPr>
            <a:spLocks noChangeArrowheads="1"/>
          </p:cNvSpPr>
          <p:nvPr/>
        </p:nvSpPr>
        <p:spPr bwMode="auto">
          <a:xfrm>
            <a:off x="7370144" y="2622550"/>
            <a:ext cx="52388" cy="58737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35" name="Oval 140"/>
          <p:cNvSpPr>
            <a:spLocks noChangeArrowheads="1"/>
          </p:cNvSpPr>
          <p:nvPr/>
        </p:nvSpPr>
        <p:spPr bwMode="auto">
          <a:xfrm>
            <a:off x="7411419" y="2565400"/>
            <a:ext cx="50800" cy="52387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36" name="Oval 141"/>
          <p:cNvSpPr>
            <a:spLocks noChangeArrowheads="1"/>
          </p:cNvSpPr>
          <p:nvPr/>
        </p:nvSpPr>
        <p:spPr bwMode="auto">
          <a:xfrm>
            <a:off x="7451107" y="2497137"/>
            <a:ext cx="50800" cy="52388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37" name="Oval 142"/>
          <p:cNvSpPr>
            <a:spLocks noChangeArrowheads="1"/>
          </p:cNvSpPr>
          <p:nvPr/>
        </p:nvSpPr>
        <p:spPr bwMode="auto">
          <a:xfrm>
            <a:off x="7490794" y="2417762"/>
            <a:ext cx="57150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38" name="Oval 143"/>
          <p:cNvSpPr>
            <a:spLocks noChangeArrowheads="1"/>
          </p:cNvSpPr>
          <p:nvPr/>
        </p:nvSpPr>
        <p:spPr bwMode="auto">
          <a:xfrm>
            <a:off x="7536832" y="2336800"/>
            <a:ext cx="50800" cy="52387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39" name="Oval 144"/>
          <p:cNvSpPr>
            <a:spLocks noChangeArrowheads="1"/>
          </p:cNvSpPr>
          <p:nvPr/>
        </p:nvSpPr>
        <p:spPr bwMode="auto">
          <a:xfrm>
            <a:off x="7570169" y="2246312"/>
            <a:ext cx="52388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40" name="Oval 145"/>
          <p:cNvSpPr>
            <a:spLocks noChangeArrowheads="1"/>
          </p:cNvSpPr>
          <p:nvPr/>
        </p:nvSpPr>
        <p:spPr bwMode="auto">
          <a:xfrm>
            <a:off x="7611444" y="2160587"/>
            <a:ext cx="50800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41" name="Oval 146"/>
          <p:cNvSpPr>
            <a:spLocks noChangeArrowheads="1"/>
          </p:cNvSpPr>
          <p:nvPr/>
        </p:nvSpPr>
        <p:spPr bwMode="auto">
          <a:xfrm>
            <a:off x="7651132" y="2062162"/>
            <a:ext cx="57150" cy="50800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42" name="Oval 147"/>
          <p:cNvSpPr>
            <a:spLocks noChangeArrowheads="1"/>
          </p:cNvSpPr>
          <p:nvPr/>
        </p:nvSpPr>
        <p:spPr bwMode="auto">
          <a:xfrm>
            <a:off x="7668594" y="2016125"/>
            <a:ext cx="57150" cy="52387"/>
          </a:xfrm>
          <a:prstGeom prst="ellipse">
            <a:avLst/>
          </a:prstGeom>
          <a:noFill/>
          <a:ln w="1143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43" name="Oval 148"/>
          <p:cNvSpPr>
            <a:spLocks noChangeArrowheads="1"/>
          </p:cNvSpPr>
          <p:nvPr/>
        </p:nvSpPr>
        <p:spPr bwMode="auto">
          <a:xfrm>
            <a:off x="7697169" y="1965325"/>
            <a:ext cx="50800" cy="5715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44" name="Oval 149"/>
          <p:cNvSpPr>
            <a:spLocks noChangeArrowheads="1"/>
          </p:cNvSpPr>
          <p:nvPr/>
        </p:nvSpPr>
        <p:spPr bwMode="auto">
          <a:xfrm>
            <a:off x="7719394" y="1925637"/>
            <a:ext cx="50800" cy="5715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45" name="Oval 150"/>
          <p:cNvSpPr>
            <a:spLocks noChangeArrowheads="1"/>
          </p:cNvSpPr>
          <p:nvPr/>
        </p:nvSpPr>
        <p:spPr bwMode="auto">
          <a:xfrm>
            <a:off x="7741619" y="1884362"/>
            <a:ext cx="52388" cy="52388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46" name="Text Box 0"/>
          <p:cNvSpPr txBox="1">
            <a:spLocks noChangeArrowheads="1"/>
          </p:cNvSpPr>
          <p:nvPr/>
        </p:nvSpPr>
        <p:spPr bwMode="auto">
          <a:xfrm>
            <a:off x="4555507" y="1858962"/>
            <a:ext cx="938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sz="180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离散</a:t>
            </a:r>
            <a:endParaRPr lang="en-US" altLang="zh-CN" sz="1800">
              <a:solidFill>
                <a:schemeClr val="tx2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47" name="Text Box 1"/>
          <p:cNvSpPr txBox="1">
            <a:spLocks noChangeArrowheads="1"/>
          </p:cNvSpPr>
          <p:nvPr/>
        </p:nvSpPr>
        <p:spPr bwMode="auto">
          <a:xfrm>
            <a:off x="5493719" y="1858962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插值</a:t>
            </a:r>
            <a:endParaRPr lang="en-US" altLang="zh-CN" sz="18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48" name="Text Box 1"/>
          <p:cNvSpPr txBox="1">
            <a:spLocks noChangeArrowheads="1"/>
          </p:cNvSpPr>
          <p:nvPr/>
        </p:nvSpPr>
        <p:spPr bwMode="auto">
          <a:xfrm>
            <a:off x="6139832" y="1865312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AU" sz="180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近似</a:t>
            </a:r>
            <a:endParaRPr lang="zh-CN" altLang="en-US" sz="1800">
              <a:solidFill>
                <a:schemeClr val="tx2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0" animBg="1"/>
      <p:bldP spid="446" grpId="0"/>
      <p:bldP spid="447" grpId="0"/>
      <p:bldP spid="448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794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794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1538</TotalTime>
  <Words>1023</Words>
  <Application>Microsoft Office PowerPoint</Application>
  <PresentationFormat>自定义</PresentationFormat>
  <Paragraphs>247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Blends</vt:lpstr>
      <vt:lpstr>MathType 5.0 Equation</vt:lpstr>
      <vt:lpstr>Equation</vt:lpstr>
      <vt:lpstr>有限元分析 Finite Elemtent Analysis</vt:lpstr>
      <vt:lpstr>有限元分析</vt:lpstr>
      <vt:lpstr>1. 序论</vt:lpstr>
      <vt:lpstr>课程设置.教学目标</vt:lpstr>
      <vt:lpstr>课程设置.教学形式</vt:lpstr>
      <vt:lpstr>课程设置.成绩评定</vt:lpstr>
      <vt:lpstr>课程设置.参考资料与联系方式</vt:lpstr>
      <vt:lpstr>有限元法的核心概念：插值</vt:lpstr>
      <vt:lpstr>有限元法的核心概念：插值</vt:lpstr>
      <vt:lpstr>有限元法的核心概念：插值</vt:lpstr>
      <vt:lpstr>有限元法的核心概念：插值</vt:lpstr>
      <vt:lpstr>有限元法的核心概念：插值</vt:lpstr>
      <vt:lpstr>有限元法的历史与现状</vt:lpstr>
      <vt:lpstr>有限元分析的一般步骤</vt:lpstr>
      <vt:lpstr>有限元分析的一般步骤</vt:lpstr>
      <vt:lpstr>有限元分析的优势与局限</vt:lpstr>
      <vt:lpstr>有限元分析的优势与局限</vt:lpstr>
      <vt:lpstr>有限元分析的优势与局限</vt:lpstr>
      <vt:lpstr>ANSYS基本框架</vt:lpstr>
      <vt:lpstr>ANSYS基本框架</vt:lpstr>
      <vt:lpstr>ANSYS基本框架</vt:lpstr>
      <vt:lpstr>ANSYS基本框架</vt:lpstr>
      <vt:lpstr>ANSYS界面及实例演示</vt:lpstr>
      <vt:lpstr>ANSYS界面及实例演示(APDL)</vt:lpstr>
    </vt:vector>
  </TitlesOfParts>
  <Company>浙江大学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Element Analysis</dc:title>
  <dc:creator>李立新</dc:creator>
  <cp:lastModifiedBy>DELL</cp:lastModifiedBy>
  <cp:revision>316</cp:revision>
  <dcterms:created xsi:type="dcterms:W3CDTF">2008-02-10T13:40:41Z</dcterms:created>
  <dcterms:modified xsi:type="dcterms:W3CDTF">2023-11-06T01:45:17Z</dcterms:modified>
</cp:coreProperties>
</file>