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0" r:id="rId2"/>
    <p:sldId id="277" r:id="rId3"/>
    <p:sldId id="318" r:id="rId4"/>
    <p:sldId id="308" r:id="rId5"/>
    <p:sldId id="309" r:id="rId6"/>
    <p:sldId id="294" r:id="rId7"/>
    <p:sldId id="305" r:id="rId8"/>
    <p:sldId id="306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295" r:id="rId20"/>
    <p:sldId id="296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03" r:id="rId29"/>
    <p:sldId id="338" r:id="rId30"/>
    <p:sldId id="339" r:id="rId31"/>
    <p:sldId id="304" r:id="rId32"/>
    <p:sldId id="312" r:id="rId33"/>
    <p:sldId id="314" r:id="rId34"/>
    <p:sldId id="315" r:id="rId35"/>
    <p:sldId id="317" r:id="rId36"/>
    <p:sldId id="316" r:id="rId37"/>
  </p:sldIdLst>
  <p:sldSz cx="10369550" cy="58324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585" autoAdjust="0"/>
  </p:normalViewPr>
  <p:slideViewPr>
    <p:cSldViewPr>
      <p:cViewPr varScale="1">
        <p:scale>
          <a:sx n="109" d="100"/>
          <a:sy n="109" d="100"/>
        </p:scale>
        <p:origin x="-254" y="-168"/>
      </p:cViewPr>
      <p:guideLst>
        <p:guide orient="horz" pos="1837"/>
        <p:guide pos="3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2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072855"/>
            <a:ext cx="10215536" cy="8956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4" y="2640"/>
                <a:ext cx="381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4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24512" y="1850370"/>
            <a:ext cx="8812534" cy="81744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4906" y="3305492"/>
            <a:ext cx="7259739" cy="206494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0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9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78745" y="193045"/>
            <a:ext cx="1265551" cy="51868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7324" y="193045"/>
            <a:ext cx="6858883" cy="51868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1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594" y="3748544"/>
            <a:ext cx="8814644" cy="694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8594" y="2471603"/>
            <a:ext cx="8814644" cy="127694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96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324" y="1075986"/>
            <a:ext cx="456133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199" y="1075986"/>
            <a:ext cx="456344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8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6" y="572961"/>
            <a:ext cx="9331540" cy="63277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006" y="1305424"/>
            <a:ext cx="458032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9006" y="1849746"/>
            <a:ext cx="458032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68111" y="1305424"/>
            <a:ext cx="458243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68111" y="1849746"/>
            <a:ext cx="458243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1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31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5" y="833424"/>
            <a:ext cx="341150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4990" y="232604"/>
            <a:ext cx="5795556" cy="4978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005" y="1219979"/>
            <a:ext cx="3411509" cy="3990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27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716" y="4178474"/>
            <a:ext cx="622172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31716" y="520588"/>
            <a:ext cx="6221729" cy="3500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31716" y="4565028"/>
            <a:ext cx="6221729" cy="683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57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72590" y="308555"/>
            <a:ext cx="497907" cy="4050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907204" y="308555"/>
            <a:ext cx="373431" cy="40507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613945" y="667744"/>
            <a:ext cx="478919" cy="40507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33791" y="667744"/>
            <a:ext cx="417736" cy="40507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43466" y="606033"/>
            <a:ext cx="637152" cy="35918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65008" y="218362"/>
            <a:ext cx="35867" cy="8940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04238" y="889271"/>
            <a:ext cx="9327319" cy="2848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91183" y="185291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324" y="1075986"/>
            <a:ext cx="9327321" cy="43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292100" indent="-29210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folHlink"/>
          </a:solidFill>
          <a:latin typeface="+mn-lt"/>
          <a:ea typeface="+mn-ea"/>
          <a:cs typeface="+mn-cs"/>
        </a:defRPr>
      </a:lvl1pPr>
      <a:lvl2pPr marL="635000" indent="-244475" algn="l" defTabSz="7794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folHlink"/>
          </a:solidFill>
          <a:latin typeface="+mn-lt"/>
          <a:ea typeface="+mn-ea"/>
        </a:defRPr>
      </a:lvl2pPr>
      <a:lvl3pPr marL="976313" indent="-19685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folHlink"/>
          </a:solidFill>
          <a:latin typeface="+mn-lt"/>
          <a:ea typeface="+mn-ea"/>
        </a:defRPr>
      </a:lvl3pPr>
      <a:lvl4pPr marL="1365250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  <a:ea typeface="+mn-ea"/>
        </a:defRPr>
      </a:lvl4pPr>
      <a:lvl5pPr marL="1755775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5pPr>
      <a:lvl6pPr marL="22129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6pPr>
      <a:lvl7pPr marL="26701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7pPr>
      <a:lvl8pPr marL="31273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8pPr>
      <a:lvl9pPr marL="35845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1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348" y="1471569"/>
            <a:ext cx="8812535" cy="1243713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有限元分析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800" smtClean="0"/>
              <a:t>Finite Elemtent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8576" y="3275427"/>
            <a:ext cx="7259740" cy="206494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李立新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机械设计研究所</a:t>
            </a: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8148" y="156652"/>
            <a:ext cx="1397287" cy="4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87" tIns="41143" rIns="82287" bIns="41143"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+mn-lt"/>
                <a:ea typeface="+mn-ea"/>
              </a:rPr>
              <a:t>电子教案</a:t>
            </a:r>
            <a:endParaRPr lang="en-US" altLang="zh-CN" sz="240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6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800" smtClean="0"/>
              <a:t>应</a:t>
            </a:r>
            <a:r>
              <a:rPr lang="zh-CN" altLang="en-US" sz="2800" smtClean="0"/>
              <a:t>力</a:t>
            </a:r>
            <a:r>
              <a:rPr lang="zh-CN" altLang="zh-CN" sz="2800" smtClean="0"/>
              <a:t>张量</a:t>
            </a:r>
            <a:endParaRPr lang="zh-CN" altLang="en-US" sz="2800" smtClean="0"/>
          </a:p>
        </p:txBody>
      </p:sp>
      <p:sp>
        <p:nvSpPr>
          <p:cNvPr id="12292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5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6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46143"/>
              </p:ext>
            </p:extLst>
          </p:nvPr>
        </p:nvGraphicFramePr>
        <p:xfrm>
          <a:off x="1008311" y="1146517"/>
          <a:ext cx="436880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3" imgW="2730500" imgH="241300" progId="Equation.DSMT4">
                  <p:embed/>
                </p:oleObj>
              </mc:Choice>
              <mc:Fallback>
                <p:oleObj name="Equation" r:id="rId3" imgW="2730500" imgH="24130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311" y="1146517"/>
                        <a:ext cx="4368800" cy="38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3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186022"/>
              </p:ext>
            </p:extLst>
          </p:nvPr>
        </p:nvGraphicFramePr>
        <p:xfrm>
          <a:off x="5686871" y="1116037"/>
          <a:ext cx="39624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5" imgW="2476500" imgH="279400" progId="Equation.DSMT4">
                  <p:embed/>
                </p:oleObj>
              </mc:Choice>
              <mc:Fallback>
                <p:oleObj name="Equation" r:id="rId5" imgW="2476500" imgH="27940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871" y="1116037"/>
                        <a:ext cx="396240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0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007665"/>
              </p:ext>
            </p:extLst>
          </p:nvPr>
        </p:nvGraphicFramePr>
        <p:xfrm>
          <a:off x="2529622" y="2221805"/>
          <a:ext cx="436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7" imgW="2730240" imgH="253800" progId="Equation.DSMT4">
                  <p:embed/>
                </p:oleObj>
              </mc:Choice>
              <mc:Fallback>
                <p:oleObj name="Equation" r:id="rId7" imgW="2730240" imgH="2538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622" y="2221805"/>
                        <a:ext cx="436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354272"/>
              </p:ext>
            </p:extLst>
          </p:nvPr>
        </p:nvGraphicFramePr>
        <p:xfrm>
          <a:off x="3024535" y="2700213"/>
          <a:ext cx="382016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9" imgW="2387600" imgH="736600" progId="Equation.DSMT4">
                  <p:embed/>
                </p:oleObj>
              </mc:Choice>
              <mc:Fallback>
                <p:oleObj name="Equation" r:id="rId9" imgW="2387600" imgH="7366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535" y="2700213"/>
                        <a:ext cx="3820160" cy="117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17330"/>
              </p:ext>
            </p:extLst>
          </p:nvPr>
        </p:nvGraphicFramePr>
        <p:xfrm>
          <a:off x="3201444" y="3641253"/>
          <a:ext cx="593344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11" imgW="3708400" imgH="762000" progId="Equation.DSMT4">
                  <p:embed/>
                </p:oleObj>
              </mc:Choice>
              <mc:Fallback>
                <p:oleObj name="Equation" r:id="rId11" imgW="3708400" imgH="7620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444" y="3641253"/>
                        <a:ext cx="593344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616823" y="1653393"/>
            <a:ext cx="2088232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smtClean="0">
                <a:ea typeface="楷体_GB2312" pitchFamily="49" charset="-122"/>
              </a:rPr>
              <a:t>沿</a:t>
            </a:r>
            <a:r>
              <a:rPr lang="en-US" altLang="zh-CN" sz="1600" i="1" smtClean="0">
                <a:latin typeface="+mn-lt"/>
                <a:ea typeface="楷体_GB2312" pitchFamily="49" charset="-122"/>
              </a:rPr>
              <a:t>x</a:t>
            </a:r>
            <a:r>
              <a:rPr lang="zh-CN" altLang="en-US" sz="1600" smtClean="0">
                <a:ea typeface="楷体_GB2312" pitchFamily="49" charset="-122"/>
              </a:rPr>
              <a:t>方向</a:t>
            </a:r>
            <a:r>
              <a:rPr lang="zh-CN" altLang="en-US" sz="1600">
                <a:ea typeface="楷体_GB2312" pitchFamily="49" charset="-122"/>
              </a:rPr>
              <a:t>的</a:t>
            </a: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伸度度</a:t>
            </a:r>
          </a:p>
        </p:txBody>
      </p:sp>
      <p:graphicFrame>
        <p:nvGraphicFramePr>
          <p:cNvPr id="18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66075"/>
              </p:ext>
            </p:extLst>
          </p:nvPr>
        </p:nvGraphicFramePr>
        <p:xfrm>
          <a:off x="1780287" y="1677109"/>
          <a:ext cx="33324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13" imgW="2082600" imgH="279360" progId="Equation.DSMT4">
                  <p:embed/>
                </p:oleObj>
              </mc:Choice>
              <mc:Fallback>
                <p:oleObj name="Equation" r:id="rId13" imgW="2082600" imgH="27936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287" y="1677109"/>
                        <a:ext cx="333248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7200999" y="2239000"/>
            <a:ext cx="2636356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*</a:t>
            </a: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小拉伸（小应变）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451527" y="3093553"/>
            <a:ext cx="181862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应力张量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451527" y="4639397"/>
            <a:ext cx="181862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当前位形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3533875" y="4639397"/>
            <a:ext cx="3468472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真实应力或物理应力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7033993" y="4639397"/>
            <a:ext cx="1816518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柯西应力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1451527" y="5140996"/>
            <a:ext cx="181862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初始位形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3533875" y="5137832"/>
            <a:ext cx="3468472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000">
                <a:solidFill>
                  <a:schemeClr val="hlink"/>
                </a:solidFill>
                <a:ea typeface="楷体_GB2312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zh-CN" smtClean="0">
                <a:latin typeface="+mn-lt"/>
              </a:rPr>
              <a:t>第二</a:t>
            </a:r>
            <a:r>
              <a:rPr lang="en-US" altLang="zh-CN" smtClean="0">
                <a:latin typeface="+mn-lt"/>
              </a:rPr>
              <a:t>P-K</a:t>
            </a:r>
            <a:r>
              <a:rPr lang="zh-CN" altLang="zh-CN" smtClean="0">
                <a:latin typeface="+mn-lt"/>
              </a:rPr>
              <a:t>应力</a:t>
            </a:r>
            <a:endParaRPr lang="zh-CN" altLang="en-US" smtClean="0">
              <a:latin typeface="+mn-lt"/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7033993" y="5131502"/>
            <a:ext cx="1816518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000">
                <a:solidFill>
                  <a:schemeClr val="hlink"/>
                </a:solidFill>
                <a:ea typeface="楷体_GB2312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zh-CN" smtClean="0">
                <a:latin typeface="+mn-lt"/>
              </a:rPr>
              <a:t>用</a:t>
            </a:r>
            <a:r>
              <a:rPr lang="en-US" altLang="zh-CN" smtClean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CN" b="1" i="1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mtClean="0">
                <a:solidFill>
                  <a:schemeClr val="tx1"/>
                </a:solidFill>
                <a:latin typeface="+mn-lt"/>
              </a:rPr>
              <a:t>]</a:t>
            </a:r>
            <a:r>
              <a:rPr lang="zh-CN" altLang="zh-CN" smtClean="0">
                <a:latin typeface="+mn-lt"/>
              </a:rPr>
              <a:t>表示</a:t>
            </a:r>
            <a:endParaRPr lang="zh-CN" altLang="en-US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800" smtClean="0"/>
              <a:t>应变张量</a:t>
            </a:r>
            <a:endParaRPr lang="zh-CN" altLang="en-US" sz="2800" smtClean="0"/>
          </a:p>
        </p:txBody>
      </p:sp>
      <p:sp>
        <p:nvSpPr>
          <p:cNvPr id="13316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7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0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727374"/>
              </p:ext>
            </p:extLst>
          </p:nvPr>
        </p:nvGraphicFramePr>
        <p:xfrm>
          <a:off x="2952527" y="1520621"/>
          <a:ext cx="371856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3" imgW="2324100" imgH="736600" progId="Equation.DSMT4">
                  <p:embed/>
                </p:oleObj>
              </mc:Choice>
              <mc:Fallback>
                <p:oleObj name="Equation" r:id="rId3" imgW="2324100" imgH="7366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527" y="1520621"/>
                        <a:ext cx="3718560" cy="117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71442"/>
              </p:ext>
            </p:extLst>
          </p:nvPr>
        </p:nvGraphicFramePr>
        <p:xfrm>
          <a:off x="3096543" y="2701040"/>
          <a:ext cx="581152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5" imgW="3632200" imgH="762000" progId="Equation.DSMT4">
                  <p:embed/>
                </p:oleObj>
              </mc:Choice>
              <mc:Fallback>
                <p:oleObj name="Equation" r:id="rId5" imgW="3632200" imgH="7620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543" y="2701040"/>
                        <a:ext cx="581152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164596" y="1121874"/>
            <a:ext cx="1723688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应变</a:t>
            </a: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张量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400" smtClean="0"/>
              <a:t> </a:t>
            </a:r>
            <a:r>
              <a:rPr lang="zh-CN" altLang="en-US" sz="2800" smtClean="0"/>
              <a:t>工程</a:t>
            </a:r>
            <a:r>
              <a:rPr lang="zh-CN" altLang="zh-CN" sz="2800" smtClean="0"/>
              <a:t>应变张量</a:t>
            </a:r>
            <a:endParaRPr lang="zh-CN" altLang="en-US" sz="2800" smtClean="0"/>
          </a:p>
        </p:txBody>
      </p:sp>
      <p:sp>
        <p:nvSpPr>
          <p:cNvPr id="14340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2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683661"/>
              </p:ext>
            </p:extLst>
          </p:nvPr>
        </p:nvGraphicFramePr>
        <p:xfrm>
          <a:off x="1772167" y="1520620"/>
          <a:ext cx="696976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3" imgW="4356100" imgH="736600" progId="Equation.DSMT4">
                  <p:embed/>
                </p:oleObj>
              </mc:Choice>
              <mc:Fallback>
                <p:oleObj name="Equation" r:id="rId3" imgW="4356100" imgH="7366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167" y="1520620"/>
                        <a:ext cx="6969760" cy="117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3350324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zh-CN" sz="2000" smtClean="0">
                <a:solidFill>
                  <a:srgbClr val="FF0000"/>
                </a:solidFill>
                <a:latin typeface="+mn-ea"/>
                <a:ea typeface="+mn-ea"/>
              </a:rPr>
              <a:t>小位移假设成立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656383" y="2701041"/>
            <a:ext cx="1052778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反例</a:t>
            </a:r>
          </a:p>
        </p:txBody>
      </p:sp>
      <p:graphicFrame>
        <p:nvGraphicFramePr>
          <p:cNvPr id="1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28469"/>
              </p:ext>
            </p:extLst>
          </p:nvPr>
        </p:nvGraphicFramePr>
        <p:xfrm>
          <a:off x="2485767" y="3118776"/>
          <a:ext cx="298704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5" imgW="1866900" imgH="711200" progId="Equation.DSMT4">
                  <p:embed/>
                </p:oleObj>
              </mc:Choice>
              <mc:Fallback>
                <p:oleObj name="Equation" r:id="rId5" imgW="1866900" imgH="7112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767" y="3118776"/>
                        <a:ext cx="298704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49623"/>
              </p:ext>
            </p:extLst>
          </p:nvPr>
        </p:nvGraphicFramePr>
        <p:xfrm>
          <a:off x="1653282" y="4424363"/>
          <a:ext cx="38195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7" imgW="2387520" imgH="711000" progId="Equation.DSMT4">
                  <p:embed/>
                </p:oleObj>
              </mc:Choice>
              <mc:Fallback>
                <p:oleObj name="Equation" r:id="rId7" imgW="2387520" imgH="7110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282" y="4424363"/>
                        <a:ext cx="381952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77843"/>
              </p:ext>
            </p:extLst>
          </p:nvPr>
        </p:nvGraphicFramePr>
        <p:xfrm>
          <a:off x="5871919" y="4424199"/>
          <a:ext cx="312928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9" imgW="1955800" imgH="711200" progId="Equation.DSMT4">
                  <p:embed/>
                </p:oleObj>
              </mc:Choice>
              <mc:Fallback>
                <p:oleObj name="Equation" r:id="rId9" imgW="1955800" imgH="7112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919" y="4424199"/>
                        <a:ext cx="312928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67468"/>
              </p:ext>
            </p:extLst>
          </p:nvPr>
        </p:nvGraphicFramePr>
        <p:xfrm>
          <a:off x="6048871" y="3132261"/>
          <a:ext cx="294640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11" imgW="1841500" imgH="711200" progId="Equation.DSMT4">
                  <p:embed/>
                </p:oleObj>
              </mc:Choice>
              <mc:Fallback>
                <p:oleObj name="Equation" r:id="rId11" imgW="18415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871" y="3132261"/>
                        <a:ext cx="294640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800" smtClean="0"/>
              <a:t>格林</a:t>
            </a:r>
            <a:r>
              <a:rPr lang="en-US" altLang="zh-CN" sz="2800" smtClean="0"/>
              <a:t>-</a:t>
            </a:r>
            <a:r>
              <a:rPr lang="zh-CN" altLang="zh-CN" sz="2800" smtClean="0"/>
              <a:t>拉格朗日应变张量</a:t>
            </a:r>
            <a:endParaRPr lang="zh-CN" altLang="en-US" sz="2800" smtClean="0"/>
          </a:p>
        </p:txBody>
      </p:sp>
      <p:sp>
        <p:nvSpPr>
          <p:cNvPr id="15364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5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7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8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79054"/>
              </p:ext>
            </p:extLst>
          </p:nvPr>
        </p:nvGraphicFramePr>
        <p:xfrm>
          <a:off x="2177257" y="1528533"/>
          <a:ext cx="5344160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name="Equation" r:id="rId3" imgW="3340100" imgH="393700" progId="Equation.DSMT4">
                  <p:embed/>
                </p:oleObj>
              </mc:Choice>
              <mc:Fallback>
                <p:oleObj name="Equation" r:id="rId3" imgW="3340100" imgH="3937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257" y="1528533"/>
                        <a:ext cx="5344160" cy="62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164596" y="1121874"/>
            <a:ext cx="4211113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、小拉伸大转动假设成立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765883" y="3735144"/>
            <a:ext cx="1052778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前例</a:t>
            </a:r>
          </a:p>
        </p:txBody>
      </p:sp>
      <p:graphicFrame>
        <p:nvGraphicFramePr>
          <p:cNvPr id="1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61888"/>
              </p:ext>
            </p:extLst>
          </p:nvPr>
        </p:nvGraphicFramePr>
        <p:xfrm>
          <a:off x="3447374" y="3434501"/>
          <a:ext cx="298704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Equation" r:id="rId5" imgW="1866900" imgH="711200" progId="Equation.DSMT4">
                  <p:embed/>
                </p:oleObj>
              </mc:Choice>
              <mc:Fallback>
                <p:oleObj name="Equation" r:id="rId5" imgW="1866900" imgH="7112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374" y="3434501"/>
                        <a:ext cx="298704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85705"/>
              </p:ext>
            </p:extLst>
          </p:nvPr>
        </p:nvGraphicFramePr>
        <p:xfrm>
          <a:off x="2143533" y="4677373"/>
          <a:ext cx="1198360" cy="62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Equation" r:id="rId7" imgW="748975" imgH="393529" progId="Equation.DSMT4">
                  <p:embed/>
                </p:oleObj>
              </mc:Choice>
              <mc:Fallback>
                <p:oleObj name="Equation" r:id="rId7" imgW="748975" imgH="393529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533" y="4677373"/>
                        <a:ext cx="1198360" cy="629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31097"/>
              </p:ext>
            </p:extLst>
          </p:nvPr>
        </p:nvGraphicFramePr>
        <p:xfrm>
          <a:off x="4801851" y="4810288"/>
          <a:ext cx="792136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Equation" r:id="rId9" imgW="495085" imgH="228501" progId="Equation.DSMT4">
                  <p:embed/>
                </p:oleObj>
              </mc:Choice>
              <mc:Fallback>
                <p:oleObj name="Equation" r:id="rId9" imgW="495085" imgH="228501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851" y="4810288"/>
                        <a:ext cx="792136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53507"/>
              </p:ext>
            </p:extLst>
          </p:nvPr>
        </p:nvGraphicFramePr>
        <p:xfrm>
          <a:off x="2182951" y="2260277"/>
          <a:ext cx="674624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name="Equation" r:id="rId11" imgW="4216400" imgH="635000" progId="Equation.DSMT4">
                  <p:embed/>
                </p:oleObj>
              </mc:Choice>
              <mc:Fallback>
                <p:oleObj name="Equation" r:id="rId11" imgW="4216400" imgH="6350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951" y="2260277"/>
                        <a:ext cx="674624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82890"/>
              </p:ext>
            </p:extLst>
          </p:nvPr>
        </p:nvGraphicFramePr>
        <p:xfrm>
          <a:off x="7209106" y="4810288"/>
          <a:ext cx="8530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name="Equation" r:id="rId13" imgW="533169" imgH="228501" progId="Equation.DSMT4">
                  <p:embed/>
                </p:oleObj>
              </mc:Choice>
              <mc:Fallback>
                <p:oleObj name="Equation" r:id="rId13" imgW="533169" imgH="228501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106" y="4810288"/>
                        <a:ext cx="8530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en-US" sz="2400" smtClean="0"/>
              <a:t>对数</a:t>
            </a:r>
            <a:r>
              <a:rPr lang="zh-CN" altLang="zh-CN" sz="2400" smtClean="0"/>
              <a:t>应变张量</a:t>
            </a:r>
            <a:endParaRPr lang="zh-CN" altLang="en-US" sz="2400" smtClean="0"/>
          </a:p>
        </p:txBody>
      </p:sp>
      <p:sp>
        <p:nvSpPr>
          <p:cNvPr id="16388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9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03296"/>
              </p:ext>
            </p:extLst>
          </p:nvPr>
        </p:nvGraphicFramePr>
        <p:xfrm>
          <a:off x="3356655" y="1418277"/>
          <a:ext cx="483616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3" imgW="3022600" imgH="711200" progId="Equation.DSMT4">
                  <p:embed/>
                </p:oleObj>
              </mc:Choice>
              <mc:Fallback>
                <p:oleObj name="Equation" r:id="rId3" imgW="3022600" imgH="7112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55" y="1418277"/>
                        <a:ext cx="483616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2968456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、大拉伸条件下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164597" y="4004883"/>
            <a:ext cx="4976962" cy="4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容易证明：当小变形条件成立时</a:t>
            </a:r>
          </a:p>
        </p:txBody>
      </p:sp>
      <p:graphicFrame>
        <p:nvGraphicFramePr>
          <p:cNvPr id="1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140033"/>
              </p:ext>
            </p:extLst>
          </p:nvPr>
        </p:nvGraphicFramePr>
        <p:xfrm>
          <a:off x="3312567" y="4495405"/>
          <a:ext cx="357632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5" imgW="2235200" imgH="228600" progId="Equation.DSMT4">
                  <p:embed/>
                </p:oleObj>
              </mc:Choice>
              <mc:Fallback>
                <p:oleObj name="Equation" r:id="rId5" imgW="2235200" imgH="2286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567" y="4495405"/>
                        <a:ext cx="357632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00289"/>
              </p:ext>
            </p:extLst>
          </p:nvPr>
        </p:nvGraphicFramePr>
        <p:xfrm>
          <a:off x="3381439" y="2745789"/>
          <a:ext cx="633984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7" imgW="3962400" imgH="736600" progId="Equation.DSMT4">
                  <p:embed/>
                </p:oleObj>
              </mc:Choice>
              <mc:Fallback>
                <p:oleObj name="Equation" r:id="rId7" imgW="3962400" imgH="7366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439" y="2745789"/>
                        <a:ext cx="6339840" cy="117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1164596" y="1767465"/>
            <a:ext cx="229754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主坐标系中：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1164596" y="2341851"/>
            <a:ext cx="229754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原坐标系中：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164597" y="4997004"/>
            <a:ext cx="5550821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lt"/>
                <a:ea typeface="+mn-ea"/>
              </a:rPr>
              <a:t>说明：所谓真实与在</a:t>
            </a:r>
            <a:r>
              <a:rPr lang="en-US" altLang="zh-CN" sz="2000" smtClean="0">
                <a:solidFill>
                  <a:srgbClr val="FF0000"/>
                </a:solidFill>
                <a:latin typeface="+mn-lt"/>
                <a:ea typeface="+mn-ea"/>
              </a:rPr>
              <a:t>ANSYS</a:t>
            </a:r>
            <a:r>
              <a:rPr lang="zh-CN" altLang="en-US" sz="2000" smtClean="0">
                <a:solidFill>
                  <a:srgbClr val="FF0000"/>
                </a:solidFill>
                <a:latin typeface="+mn-lt"/>
                <a:ea typeface="+mn-ea"/>
              </a:rPr>
              <a:t>中的约定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9" grpId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400" smtClean="0"/>
              <a:t> </a:t>
            </a:r>
            <a:r>
              <a:rPr lang="zh-CN" altLang="en-US" sz="2400" smtClean="0"/>
              <a:t>应力与应</a:t>
            </a:r>
            <a:r>
              <a:rPr lang="zh-CN" altLang="zh-CN" sz="2400" smtClean="0"/>
              <a:t>变</a:t>
            </a:r>
            <a:r>
              <a:rPr lang="zh-CN" altLang="en-US" sz="2400" smtClean="0"/>
              <a:t>的关系</a:t>
            </a:r>
          </a:p>
        </p:txBody>
      </p:sp>
      <p:sp>
        <p:nvSpPr>
          <p:cNvPr id="17412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3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4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6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7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2968456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、小拉伸条件下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164596" y="4455846"/>
            <a:ext cx="1149829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其中</a:t>
            </a:r>
          </a:p>
        </p:txBody>
      </p:sp>
      <p:graphicFrame>
        <p:nvGraphicFramePr>
          <p:cNvPr id="15" name="Object 1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863486"/>
              </p:ext>
            </p:extLst>
          </p:nvPr>
        </p:nvGraphicFramePr>
        <p:xfrm>
          <a:off x="3080274" y="4352996"/>
          <a:ext cx="2153920" cy="121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3" imgW="1346200" imgH="762000" progId="Equation.DSMT4">
                  <p:embed/>
                </p:oleObj>
              </mc:Choice>
              <mc:Fallback>
                <p:oleObj name="Equation" r:id="rId3" imgW="1346200" imgH="7620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274" y="4352996"/>
                        <a:ext cx="2153920" cy="121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264522"/>
              </p:ext>
            </p:extLst>
          </p:nvPr>
        </p:nvGraphicFramePr>
        <p:xfrm>
          <a:off x="1296343" y="1974750"/>
          <a:ext cx="7437120" cy="223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5" imgW="4648200" imgH="1397000" progId="Equation.DSMT4">
                  <p:embed/>
                </p:oleObj>
              </mc:Choice>
              <mc:Fallback>
                <p:oleObj name="Equation" r:id="rId5" imgW="4648200" imgH="13970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343" y="1974750"/>
                        <a:ext cx="7437120" cy="223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1164597" y="1568091"/>
            <a:ext cx="4976962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各向同性弹性材料的虎克定律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164597" y="5069791"/>
            <a:ext cx="201061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称为角应变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400" smtClean="0"/>
              <a:t> </a:t>
            </a:r>
            <a:r>
              <a:rPr lang="zh-CN" altLang="en-US" sz="2400" smtClean="0"/>
              <a:t>应力与应</a:t>
            </a:r>
            <a:r>
              <a:rPr lang="zh-CN" altLang="zh-CN" sz="2400" smtClean="0"/>
              <a:t>变</a:t>
            </a:r>
            <a:r>
              <a:rPr lang="zh-CN" altLang="en-US" sz="2400" smtClean="0"/>
              <a:t>的关系</a:t>
            </a:r>
          </a:p>
        </p:txBody>
      </p:sp>
      <p:sp>
        <p:nvSpPr>
          <p:cNvPr id="18436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7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1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164597" y="4381477"/>
            <a:ext cx="201061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或者简写为</a:t>
            </a:r>
          </a:p>
        </p:txBody>
      </p:sp>
      <p:graphicFrame>
        <p:nvGraphicFramePr>
          <p:cNvPr id="1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43627"/>
              </p:ext>
            </p:extLst>
          </p:nvPr>
        </p:nvGraphicFramePr>
        <p:xfrm>
          <a:off x="3462143" y="3992223"/>
          <a:ext cx="298704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3" imgW="1866900" imgH="762000" progId="Equation.DSMT4">
                  <p:embed/>
                </p:oleObj>
              </mc:Choice>
              <mc:Fallback>
                <p:oleObj name="Equation" r:id="rId3" imgW="1866900" imgH="7620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143" y="3992223"/>
                        <a:ext cx="298704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68681"/>
              </p:ext>
            </p:extLst>
          </p:nvPr>
        </p:nvGraphicFramePr>
        <p:xfrm>
          <a:off x="1409005" y="900013"/>
          <a:ext cx="80962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5" imgW="5397500" imgH="2082800" progId="Equation.DSMT4">
                  <p:embed/>
                </p:oleObj>
              </mc:Choice>
              <mc:Fallback>
                <p:oleObj name="Equation" r:id="rId5" imgW="5397500" imgH="20828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005" y="900013"/>
                        <a:ext cx="809625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87152"/>
              </p:ext>
            </p:extLst>
          </p:nvPr>
        </p:nvGraphicFramePr>
        <p:xfrm>
          <a:off x="7960186" y="4495405"/>
          <a:ext cx="812448" cy="26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7" imgW="507780" imgH="165028" progId="Equation.DSMT4">
                  <p:embed/>
                </p:oleObj>
              </mc:Choice>
              <mc:Fallback>
                <p:oleObj name="Equation" r:id="rId7" imgW="507780" imgH="165028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186" y="4495405"/>
                        <a:ext cx="812448" cy="264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76106"/>
              </p:ext>
            </p:extLst>
          </p:nvPr>
        </p:nvGraphicFramePr>
        <p:xfrm>
          <a:off x="4981182" y="5212201"/>
          <a:ext cx="36169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9" imgW="2260600" imgH="228600" progId="Equation.DSMT4">
                  <p:embed/>
                </p:oleObj>
              </mc:Choice>
              <mc:Fallback>
                <p:oleObj name="Equation" r:id="rId9" imgW="2260600" imgH="2286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182" y="5212201"/>
                        <a:ext cx="36169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1164596" y="5212201"/>
            <a:ext cx="4019124" cy="40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考虑到大转动，合写成：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576206" y="4813453"/>
            <a:ext cx="2489536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弹性材料矩阵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400" smtClean="0"/>
              <a:t> </a:t>
            </a:r>
            <a:r>
              <a:rPr lang="zh-CN" altLang="en-US" sz="2400" smtClean="0"/>
              <a:t>应力与应</a:t>
            </a:r>
            <a:r>
              <a:rPr lang="zh-CN" altLang="zh-CN" sz="2400" smtClean="0"/>
              <a:t>变</a:t>
            </a:r>
            <a:r>
              <a:rPr lang="zh-CN" altLang="en-US" sz="2400" smtClean="0"/>
              <a:t>的关系</a:t>
            </a:r>
          </a:p>
        </p:txBody>
      </p:sp>
      <p:sp>
        <p:nvSpPr>
          <p:cNvPr id="19460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1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35881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、大拉伸弹性变形</a:t>
            </a:r>
            <a:r>
              <a:rPr lang="en-GB" altLang="zh-CN" sz="200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超弹性</a:t>
            </a:r>
            <a:r>
              <a:rPr lang="en-GB" altLang="zh-CN" sz="200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164596" y="2055449"/>
            <a:ext cx="6700649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zh-CN" sz="2000" smtClean="0">
                <a:solidFill>
                  <a:srgbClr val="FF0000"/>
                </a:solidFill>
                <a:latin typeface="+mn-lt"/>
                <a:ea typeface="+mn-ea"/>
              </a:rPr>
              <a:t>第二</a:t>
            </a:r>
            <a:r>
              <a:rPr lang="en-US" altLang="zh-CN" sz="2000" smtClean="0">
                <a:solidFill>
                  <a:srgbClr val="FF0000"/>
                </a:solidFill>
                <a:latin typeface="+mn-lt"/>
                <a:ea typeface="+mn-ea"/>
              </a:rPr>
              <a:t>P-K</a:t>
            </a:r>
            <a:r>
              <a:rPr lang="zh-CN" altLang="zh-CN" sz="2000" smtClean="0">
                <a:solidFill>
                  <a:srgbClr val="FF0000"/>
                </a:solidFill>
                <a:latin typeface="+mn-lt"/>
                <a:ea typeface="+mn-ea"/>
              </a:rPr>
              <a:t>应力张量</a:t>
            </a:r>
            <a:r>
              <a:rPr lang="en-US" altLang="zh-CN" sz="2000" smtClean="0">
                <a:latin typeface="+mn-lt"/>
                <a:ea typeface="+mn-ea"/>
              </a:rPr>
              <a:t>[</a:t>
            </a:r>
            <a:r>
              <a:rPr lang="en-US" altLang="zh-CN" sz="2000" b="1" i="1" smtClean="0">
                <a:latin typeface="+mn-lt"/>
                <a:ea typeface="+mn-ea"/>
              </a:rPr>
              <a:t>s</a:t>
            </a:r>
            <a:r>
              <a:rPr lang="en-US" altLang="zh-CN" sz="2000" smtClean="0">
                <a:latin typeface="+mn-lt"/>
                <a:ea typeface="+mn-ea"/>
              </a:rPr>
              <a:t>]</a:t>
            </a:r>
            <a:r>
              <a:rPr lang="zh-CN" altLang="zh-CN" sz="2000" smtClean="0">
                <a:solidFill>
                  <a:srgbClr val="FF0000"/>
                </a:solidFill>
                <a:latin typeface="+mn-lt"/>
                <a:ea typeface="+mn-ea"/>
              </a:rPr>
              <a:t>在主坐标系中的分量为</a:t>
            </a:r>
            <a:endParaRPr lang="zh-CN" altLang="en-US" sz="200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702981"/>
              </p:ext>
            </p:extLst>
          </p:nvPr>
        </p:nvGraphicFramePr>
        <p:xfrm>
          <a:off x="3041760" y="2341851"/>
          <a:ext cx="3921760" cy="8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3" imgW="2451100" imgH="546100" progId="Equation.DSMT4">
                  <p:embed/>
                </p:oleObj>
              </mc:Choice>
              <mc:Fallback>
                <p:oleObj name="Equation" r:id="rId3" imgW="2451100" imgH="5461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760" y="2341851"/>
                        <a:ext cx="3921760" cy="873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83822"/>
              </p:ext>
            </p:extLst>
          </p:nvPr>
        </p:nvGraphicFramePr>
        <p:xfrm>
          <a:off x="2457352" y="1625056"/>
          <a:ext cx="52019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5" imgW="3251200" imgH="266700" progId="Equation.DSMT4">
                  <p:embed/>
                </p:oleObj>
              </mc:Choice>
              <mc:Fallback>
                <p:oleObj name="Equation" r:id="rId5" imgW="3251200" imgH="2667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352" y="1625056"/>
                        <a:ext cx="5201920" cy="42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161858"/>
              </p:ext>
            </p:extLst>
          </p:nvPr>
        </p:nvGraphicFramePr>
        <p:xfrm>
          <a:off x="1366599" y="3275427"/>
          <a:ext cx="727456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7" imgW="4546600" imgH="317500" progId="Equation.DSMT4">
                  <p:embed/>
                </p:oleObj>
              </mc:Choice>
              <mc:Fallback>
                <p:oleObj name="Equation" r:id="rId7" imgW="4546600" imgH="3175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599" y="3275427"/>
                        <a:ext cx="727456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0621"/>
              </p:ext>
            </p:extLst>
          </p:nvPr>
        </p:nvGraphicFramePr>
        <p:xfrm>
          <a:off x="1636650" y="3946336"/>
          <a:ext cx="686816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9" imgW="4292600" imgH="736600" progId="Equation.DSMT4">
                  <p:embed/>
                </p:oleObj>
              </mc:Choice>
              <mc:Fallback>
                <p:oleObj name="Equation" r:id="rId9" imgW="4292600" imgH="7366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650" y="3946336"/>
                        <a:ext cx="6868160" cy="117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86183"/>
              </p:ext>
            </p:extLst>
          </p:nvPr>
        </p:nvGraphicFramePr>
        <p:xfrm>
          <a:off x="3892210" y="5239100"/>
          <a:ext cx="1868629" cy="40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11" imgW="1167893" imgH="253890" progId="Equation.DSMT4">
                  <p:embed/>
                </p:oleObj>
              </mc:Choice>
              <mc:Fallback>
                <p:oleObj name="Equation" r:id="rId11" imgW="1167893" imgH="25389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210" y="5239100"/>
                        <a:ext cx="1868629" cy="40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zh-CN" sz="2400" smtClean="0"/>
              <a:t> </a:t>
            </a:r>
            <a:r>
              <a:rPr lang="en-US" altLang="zh-CN" sz="2800" smtClean="0"/>
              <a:t>Von Mises</a:t>
            </a:r>
            <a:r>
              <a:rPr lang="zh-CN" altLang="zh-CN" sz="2800" smtClean="0"/>
              <a:t>应力</a:t>
            </a:r>
            <a:endParaRPr lang="zh-CN" altLang="en-US" sz="2800" smtClean="0"/>
          </a:p>
        </p:txBody>
      </p:sp>
      <p:sp>
        <p:nvSpPr>
          <p:cNvPr id="20484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5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181862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塑性材料</a:t>
            </a:r>
          </a:p>
        </p:txBody>
      </p:sp>
      <p:graphicFrame>
        <p:nvGraphicFramePr>
          <p:cNvPr id="16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73484"/>
              </p:ext>
            </p:extLst>
          </p:nvPr>
        </p:nvGraphicFramePr>
        <p:xfrm>
          <a:off x="4459503" y="1759180"/>
          <a:ext cx="1178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503" y="1759180"/>
                        <a:ext cx="11785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901224"/>
              </p:ext>
            </p:extLst>
          </p:nvPr>
        </p:nvGraphicFramePr>
        <p:xfrm>
          <a:off x="4147257" y="2404771"/>
          <a:ext cx="1706139" cy="48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5" imgW="1066337" imgH="304668" progId="Equation.DSMT4">
                  <p:embed/>
                </p:oleObj>
              </mc:Choice>
              <mc:Fallback>
                <p:oleObj name="Equation" r:id="rId5" imgW="1066337" imgH="304668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257" y="2404771"/>
                        <a:ext cx="1706139" cy="48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89728"/>
              </p:ext>
            </p:extLst>
          </p:nvPr>
        </p:nvGraphicFramePr>
        <p:xfrm>
          <a:off x="2828647" y="3214925"/>
          <a:ext cx="408432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7" imgW="2552700" imgH="533400" progId="Equation.DSMT4">
                  <p:embed/>
                </p:oleObj>
              </mc:Choice>
              <mc:Fallback>
                <p:oleObj name="Equation" r:id="rId7" imgW="2552700" imgH="5334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647" y="3214925"/>
                        <a:ext cx="408432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单元内各点位移、速度与加速度 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6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53535"/>
              </p:ext>
            </p:extLst>
          </p:nvPr>
        </p:nvGraphicFramePr>
        <p:xfrm>
          <a:off x="792287" y="900013"/>
          <a:ext cx="89376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3" imgW="5587920" imgH="838080" progId="Equation.DSMT4">
                  <p:embed/>
                </p:oleObj>
              </mc:Choice>
              <mc:Fallback>
                <p:oleObj name="Equation" r:id="rId3" imgW="5587920" imgH="8380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287" y="900013"/>
                        <a:ext cx="8937625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9" name="Rectangle 2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35584"/>
              </p:ext>
            </p:extLst>
          </p:nvPr>
        </p:nvGraphicFramePr>
        <p:xfrm>
          <a:off x="863775" y="3492301"/>
          <a:ext cx="5689152" cy="121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5" imgW="3555720" imgH="761760" progId="Equation.DSMT4">
                  <p:embed/>
                </p:oleObj>
              </mc:Choice>
              <mc:Fallback>
                <p:oleObj name="Equation" r:id="rId5" imgW="3555720" imgH="7617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75" y="3492301"/>
                        <a:ext cx="5689152" cy="1218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2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568433"/>
              </p:ext>
            </p:extLst>
          </p:nvPr>
        </p:nvGraphicFramePr>
        <p:xfrm>
          <a:off x="863775" y="4572421"/>
          <a:ext cx="5689152" cy="121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7" imgW="3555720" imgH="761760" progId="Equation.DSMT4">
                  <p:embed/>
                </p:oleObj>
              </mc:Choice>
              <mc:Fallback>
                <p:oleObj name="Equation" r:id="rId7" imgW="3555720" imgH="7617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75" y="4572421"/>
                        <a:ext cx="5689152" cy="1218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192887" y="2745808"/>
            <a:ext cx="2592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单元结点</a:t>
            </a:r>
            <a:r>
              <a:rPr lang="zh-CN" altLang="en-US" sz="2000" smtClean="0">
                <a:solidFill>
                  <a:schemeClr val="hlink"/>
                </a:solidFill>
                <a:ea typeface="楷体_GB2312" pitchFamily="49" charset="-122"/>
              </a:rPr>
              <a:t>矢量或列阵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  <p:graphicFrame>
        <p:nvGraphicFramePr>
          <p:cNvPr id="96258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25581"/>
              </p:ext>
            </p:extLst>
          </p:nvPr>
        </p:nvGraphicFramePr>
        <p:xfrm>
          <a:off x="830831" y="2196157"/>
          <a:ext cx="4713984" cy="134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9" imgW="2946240" imgH="838080" progId="Equation.DSMT4">
                  <p:embed/>
                </p:oleObj>
              </mc:Choice>
              <mc:Fallback>
                <p:oleObj name="Equation" r:id="rId9" imgW="2946240" imgH="83808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31" y="2196157"/>
                        <a:ext cx="4713984" cy="1340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3.</a:t>
            </a:r>
            <a:r>
              <a:rPr lang="zh-CN" altLang="en-US" smtClean="0">
                <a:solidFill>
                  <a:srgbClr val="FF0000"/>
                </a:solidFill>
              </a:rPr>
              <a:t>弹性结构分析的有限元格式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拉格朗日方程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弹性力学基本方程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单元内各点的位移、速度、加速度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单元内各点的应变能密度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小位移单元体内的能量与外力所做的功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小位移弹性体内的能量与外力所做总功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小位移结构分析有限元格式</a:t>
            </a:r>
            <a:r>
              <a:rPr lang="en-US" altLang="zh-CN" smtClean="0">
                <a:solidFill>
                  <a:schemeClr val="tx2"/>
                </a:solidFill>
              </a:rPr>
              <a:t>(</a:t>
            </a:r>
            <a:r>
              <a:rPr lang="zh-CN" altLang="zh-CN" smtClean="0">
                <a:solidFill>
                  <a:schemeClr val="tx2"/>
                </a:solidFill>
              </a:rPr>
              <a:t>线性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小拉伸大转动结构分析有限元格式</a:t>
            </a:r>
            <a:r>
              <a:rPr lang="en-US" altLang="zh-CN" smtClean="0">
                <a:solidFill>
                  <a:schemeClr val="tx2"/>
                </a:solidFill>
              </a:rPr>
              <a:t>(</a:t>
            </a:r>
            <a:r>
              <a:rPr lang="zh-CN" altLang="zh-CN" smtClean="0">
                <a:solidFill>
                  <a:schemeClr val="tx2"/>
                </a:solidFill>
              </a:rPr>
              <a:t>非线性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  <a:endParaRPr lang="zh-CN" altLang="en-AU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单元内各点的应变能密度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331948"/>
              </p:ext>
            </p:extLst>
          </p:nvPr>
        </p:nvGraphicFramePr>
        <p:xfrm>
          <a:off x="3456583" y="1188045"/>
          <a:ext cx="1990725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3" imgW="1244520" imgH="1473120" progId="Equation.DSMT4">
                  <p:embed/>
                </p:oleObj>
              </mc:Choice>
              <mc:Fallback>
                <p:oleObj name="Equation" r:id="rId3" imgW="124452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583" y="1188045"/>
                        <a:ext cx="1990725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3350324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zh-CN" sz="2000" smtClean="0">
                <a:solidFill>
                  <a:srgbClr val="FF0000"/>
                </a:solidFill>
                <a:latin typeface="+mn-ea"/>
                <a:ea typeface="+mn-ea"/>
              </a:rPr>
              <a:t>小位移假设成立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656383" y="3708325"/>
            <a:ext cx="720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因为</a:t>
            </a:r>
          </a:p>
        </p:txBody>
      </p:sp>
      <p:graphicFrame>
        <p:nvGraphicFramePr>
          <p:cNvPr id="26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55235"/>
              </p:ext>
            </p:extLst>
          </p:nvPr>
        </p:nvGraphicFramePr>
        <p:xfrm>
          <a:off x="5904855" y="1404069"/>
          <a:ext cx="30464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5" imgW="1904760" imgH="761760" progId="Equation.DSMT4">
                  <p:embed/>
                </p:oleObj>
              </mc:Choice>
              <mc:Fallback>
                <p:oleObj name="Equation" r:id="rId5" imgW="1904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855" y="1404069"/>
                        <a:ext cx="3046413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696123"/>
              </p:ext>
            </p:extLst>
          </p:nvPr>
        </p:nvGraphicFramePr>
        <p:xfrm>
          <a:off x="2698204" y="3636317"/>
          <a:ext cx="52228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7" imgW="3263760" imgH="431640" progId="Equation.DSMT4">
                  <p:embed/>
                </p:oleObj>
              </mc:Choice>
              <mc:Fallback>
                <p:oleObj name="Equation" r:id="rId7" imgW="326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04" y="3636317"/>
                        <a:ext cx="52228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88492"/>
              </p:ext>
            </p:extLst>
          </p:nvPr>
        </p:nvGraphicFramePr>
        <p:xfrm>
          <a:off x="2736503" y="4405313"/>
          <a:ext cx="51609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9" imgW="3225600" imgH="736560" progId="Equation.DSMT4">
                  <p:embed/>
                </p:oleObj>
              </mc:Choice>
              <mc:Fallback>
                <p:oleObj name="Equation" r:id="rId9" imgW="32256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03" y="4405313"/>
                        <a:ext cx="51609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877669"/>
              </p:ext>
            </p:extLst>
          </p:nvPr>
        </p:nvGraphicFramePr>
        <p:xfrm>
          <a:off x="6696943" y="2988245"/>
          <a:ext cx="14224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11" imgW="888840" imgH="164880" progId="Equation.DSMT4">
                  <p:embed/>
                </p:oleObj>
              </mc:Choice>
              <mc:Fallback>
                <p:oleObj name="Equation" r:id="rId11" imgW="8888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943" y="2988245"/>
                        <a:ext cx="14224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656383" y="4788445"/>
            <a:ext cx="720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所以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单元内各点的应变能密度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32730"/>
              </p:ext>
            </p:extLst>
          </p:nvPr>
        </p:nvGraphicFramePr>
        <p:xfrm>
          <a:off x="2736503" y="1486503"/>
          <a:ext cx="51609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Equation" r:id="rId3" imgW="3225600" imgH="736560" progId="Equation.DSMT4">
                  <p:embed/>
                </p:oleObj>
              </mc:Choice>
              <mc:Fallback>
                <p:oleObj name="Equation" r:id="rId3" imgW="32256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03" y="1486503"/>
                        <a:ext cx="51609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939954"/>
              </p:ext>
            </p:extLst>
          </p:nvPr>
        </p:nvGraphicFramePr>
        <p:xfrm>
          <a:off x="2503488" y="2681288"/>
          <a:ext cx="5627687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" name="Equation" r:id="rId5" imgW="3517560" imgH="761760" progId="Equation.DSMT4">
                  <p:embed/>
                </p:oleObj>
              </mc:Choice>
              <mc:Fallback>
                <p:oleObj name="Equation" r:id="rId5" imgW="35175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681288"/>
                        <a:ext cx="5627687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75874"/>
              </p:ext>
            </p:extLst>
          </p:nvPr>
        </p:nvGraphicFramePr>
        <p:xfrm>
          <a:off x="3168551" y="3999309"/>
          <a:ext cx="31083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7" imgW="1942920" imgH="761760" progId="Equation.DSMT4">
                  <p:embed/>
                </p:oleObj>
              </mc:Choice>
              <mc:Fallback>
                <p:oleObj name="Equation" r:id="rId7" imgW="19429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551" y="3999309"/>
                        <a:ext cx="31083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45938"/>
              </p:ext>
            </p:extLst>
          </p:nvPr>
        </p:nvGraphicFramePr>
        <p:xfrm>
          <a:off x="7129463" y="4429125"/>
          <a:ext cx="1177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4429125"/>
                        <a:ext cx="11779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0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单元内各点的应变能密度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38978"/>
              </p:ext>
            </p:extLst>
          </p:nvPr>
        </p:nvGraphicFramePr>
        <p:xfrm>
          <a:off x="1656383" y="1764109"/>
          <a:ext cx="19700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3" imgW="1231560" imgH="228600" progId="Equation.DSMT4">
                  <p:embed/>
                </p:oleObj>
              </mc:Choice>
              <mc:Fallback>
                <p:oleObj name="Equation" r:id="rId3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383" y="1764109"/>
                        <a:ext cx="19700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76531"/>
              </p:ext>
            </p:extLst>
          </p:nvPr>
        </p:nvGraphicFramePr>
        <p:xfrm>
          <a:off x="4608711" y="1338585"/>
          <a:ext cx="383857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Equation" r:id="rId5" imgW="2400120" imgH="761760" progId="Equation.DSMT4">
                  <p:embed/>
                </p:oleObj>
              </mc:Choice>
              <mc:Fallback>
                <p:oleObj name="Equation" r:id="rId5" imgW="24001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11" y="1338585"/>
                        <a:ext cx="383857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017710"/>
              </p:ext>
            </p:extLst>
          </p:nvPr>
        </p:nvGraphicFramePr>
        <p:xfrm>
          <a:off x="1512367" y="2844229"/>
          <a:ext cx="6685280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Equation" r:id="rId7" imgW="4178300" imgH="393700" progId="Equation.DSMT4">
                  <p:embed/>
                </p:oleObj>
              </mc:Choice>
              <mc:Fallback>
                <p:oleObj name="Equation" r:id="rId7" imgW="41783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7" y="2844229"/>
                        <a:ext cx="6685280" cy="62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23106"/>
              </p:ext>
            </p:extLst>
          </p:nvPr>
        </p:nvGraphicFramePr>
        <p:xfrm>
          <a:off x="2370167" y="3708325"/>
          <a:ext cx="526288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Equation" r:id="rId9" imgW="3289300" imgH="762000" progId="Equation.DSMT4">
                  <p:embed/>
                </p:oleObj>
              </mc:Choice>
              <mc:Fallback>
                <p:oleObj name="Equation" r:id="rId9" imgW="32893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67" y="3708325"/>
                        <a:ext cx="526288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94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单元内各点的应变能密度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3660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当小拉伸大转动假设成立时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48996"/>
              </p:ext>
            </p:extLst>
          </p:nvPr>
        </p:nvGraphicFramePr>
        <p:xfrm>
          <a:off x="1514475" y="1548085"/>
          <a:ext cx="22542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" name="Equation" r:id="rId3" imgW="1409400" imgH="241200" progId="Equation.DSMT4">
                  <p:embed/>
                </p:oleObj>
              </mc:Choice>
              <mc:Fallback>
                <p:oleObj name="Equation" r:id="rId3" imgW="1409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548085"/>
                        <a:ext cx="22542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65251"/>
              </p:ext>
            </p:extLst>
          </p:nvPr>
        </p:nvGraphicFramePr>
        <p:xfrm>
          <a:off x="1512367" y="2052141"/>
          <a:ext cx="69675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" name="Equation" r:id="rId5" imgW="4356000" imgH="749160" progId="Equation.DSMT4">
                  <p:embed/>
                </p:oleObj>
              </mc:Choice>
              <mc:Fallback>
                <p:oleObj name="Equation" r:id="rId5" imgW="43560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7" y="2052141"/>
                        <a:ext cx="696753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13203"/>
              </p:ext>
            </p:extLst>
          </p:nvPr>
        </p:nvGraphicFramePr>
        <p:xfrm>
          <a:off x="1535906" y="3294111"/>
          <a:ext cx="5953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" name="Equation" r:id="rId7" imgW="3720960" imgH="393480" progId="Equation.DSMT4">
                  <p:embed/>
                </p:oleObj>
              </mc:Choice>
              <mc:Fallback>
                <p:oleObj name="Equation" r:id="rId7" imgW="3720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906" y="3294111"/>
                        <a:ext cx="59531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363568"/>
              </p:ext>
            </p:extLst>
          </p:nvPr>
        </p:nvGraphicFramePr>
        <p:xfrm>
          <a:off x="1555948" y="4001293"/>
          <a:ext cx="76612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9" name="Equation" r:id="rId9" imgW="4787640" imgH="761760" progId="Equation.DSMT4">
                  <p:embed/>
                </p:oleObj>
              </mc:Choice>
              <mc:Fallback>
                <p:oleObj name="Equation" r:id="rId9" imgW="47876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48" y="4001293"/>
                        <a:ext cx="766127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2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单元内各点的应变能密度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164597" y="1121874"/>
            <a:ext cx="3660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、大拉伸弹性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变形即超弹性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589176"/>
              </p:ext>
            </p:extLst>
          </p:nvPr>
        </p:nvGraphicFramePr>
        <p:xfrm>
          <a:off x="1391270" y="1554683"/>
          <a:ext cx="4873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3" imgW="3047760" imgH="266400" progId="Equation.DSMT4">
                  <p:embed/>
                </p:oleObj>
              </mc:Choice>
              <mc:Fallback>
                <p:oleObj name="Equation" r:id="rId3" imgW="3047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270" y="1554683"/>
                        <a:ext cx="4873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53958"/>
              </p:ext>
            </p:extLst>
          </p:nvPr>
        </p:nvGraphicFramePr>
        <p:xfrm>
          <a:off x="1440359" y="2043113"/>
          <a:ext cx="8856663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Equation" r:id="rId5" imgW="5537160" imgH="761760" progId="Equation.DSMT4">
                  <p:embed/>
                </p:oleObj>
              </mc:Choice>
              <mc:Fallback>
                <p:oleObj name="Equation" r:id="rId5" imgW="55371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59" y="2043113"/>
                        <a:ext cx="8856663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754579"/>
              </p:ext>
            </p:extLst>
          </p:nvPr>
        </p:nvGraphicFramePr>
        <p:xfrm>
          <a:off x="1462087" y="3351634"/>
          <a:ext cx="83312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Equation" r:id="rId7" imgW="5206680" imgH="761760" progId="Equation.DSMT4">
                  <p:embed/>
                </p:oleObj>
              </mc:Choice>
              <mc:Fallback>
                <p:oleObj name="Equation" r:id="rId7" imgW="52066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7" y="3351634"/>
                        <a:ext cx="8331200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小位移单元体内的能量与外力所做的功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419173"/>
              </p:ext>
            </p:extLst>
          </p:nvPr>
        </p:nvGraphicFramePr>
        <p:xfrm>
          <a:off x="1080319" y="1116037"/>
          <a:ext cx="42021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3" imgW="2628720" imgH="393480" progId="Equation.DSMT4">
                  <p:embed/>
                </p:oleObj>
              </mc:Choice>
              <mc:Fallback>
                <p:oleObj name="Equation" r:id="rId3" imgW="2628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319" y="1116037"/>
                        <a:ext cx="42021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931"/>
              </p:ext>
            </p:extLst>
          </p:nvPr>
        </p:nvGraphicFramePr>
        <p:xfrm>
          <a:off x="1063104" y="1692101"/>
          <a:ext cx="50577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5" imgW="3162240" imgH="1041120" progId="Equation.DSMT4">
                  <p:embed/>
                </p:oleObj>
              </mc:Choice>
              <mc:Fallback>
                <p:oleObj name="Equation" r:id="rId5" imgW="316224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104" y="1692101"/>
                        <a:ext cx="50577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653533"/>
              </p:ext>
            </p:extLst>
          </p:nvPr>
        </p:nvGraphicFramePr>
        <p:xfrm>
          <a:off x="1058490" y="3348285"/>
          <a:ext cx="80867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8" name="Equation" r:id="rId7" imgW="5054400" imgH="393480" progId="Equation.DSMT4">
                  <p:embed/>
                </p:oleObj>
              </mc:Choice>
              <mc:Fallback>
                <p:oleObj name="Equation" r:id="rId7" imgW="505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90" y="3348285"/>
                        <a:ext cx="8086725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6912967" y="2340173"/>
            <a:ext cx="18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单元质量矩阵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637715"/>
              </p:ext>
            </p:extLst>
          </p:nvPr>
        </p:nvGraphicFramePr>
        <p:xfrm>
          <a:off x="1062285" y="3924349"/>
          <a:ext cx="91630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9" name="Equation" r:id="rId9" imgW="5727600" imgH="1041120" progId="Equation.DSMT4">
                  <p:embed/>
                </p:oleObj>
              </mc:Choice>
              <mc:Fallback>
                <p:oleObj name="Equation" r:id="rId9" imgW="57276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285" y="3924349"/>
                        <a:ext cx="916305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936303" y="5076477"/>
            <a:ext cx="18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单元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刚度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8922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小位移单元体内的能量与外力所做的功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45081"/>
              </p:ext>
            </p:extLst>
          </p:nvPr>
        </p:nvGraphicFramePr>
        <p:xfrm>
          <a:off x="1944415" y="1116037"/>
          <a:ext cx="629602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3" imgW="3936960" imgH="1574640" progId="Equation.DSMT4">
                  <p:embed/>
                </p:oleObj>
              </mc:Choice>
              <mc:Fallback>
                <p:oleObj name="Equation" r:id="rId3" imgW="393696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415" y="1116037"/>
                        <a:ext cx="6296025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376691"/>
              </p:ext>
            </p:extLst>
          </p:nvPr>
        </p:nvGraphicFramePr>
        <p:xfrm>
          <a:off x="792287" y="3852341"/>
          <a:ext cx="8228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5" imgW="5143320" imgH="304560" progId="Equation.DSMT4">
                  <p:embed/>
                </p:oleObj>
              </mc:Choice>
              <mc:Fallback>
                <p:oleObj name="Equation" r:id="rId5" imgW="5143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287" y="3852341"/>
                        <a:ext cx="822801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667372" y="4500413"/>
            <a:ext cx="81369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单元等效体积载荷列阵、单元等效面积载荷列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阵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单元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等效载荷列阵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小位移弹性体内的能量与外力所做总功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461116"/>
              </p:ext>
            </p:extLst>
          </p:nvPr>
        </p:nvGraphicFramePr>
        <p:xfrm>
          <a:off x="2088431" y="1044029"/>
          <a:ext cx="55245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3" imgW="3454200" imgH="812520" progId="Equation.DSMT4">
                  <p:embed/>
                </p:oleObj>
              </mc:Choice>
              <mc:Fallback>
                <p:oleObj name="Equation" r:id="rId3" imgW="34542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431" y="1044029"/>
                        <a:ext cx="55245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81126"/>
              </p:ext>
            </p:extLst>
          </p:nvPr>
        </p:nvGraphicFramePr>
        <p:xfrm>
          <a:off x="1296343" y="2412181"/>
          <a:ext cx="79041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5" imgW="4940280" imgH="393480" progId="Equation.DSMT4">
                  <p:embed/>
                </p:oleObj>
              </mc:Choice>
              <mc:Fallback>
                <p:oleObj name="Equation" r:id="rId5" imgW="4940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343" y="2412181"/>
                        <a:ext cx="79041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053865" y="1116037"/>
            <a:ext cx="772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装配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373765"/>
              </p:ext>
            </p:extLst>
          </p:nvPr>
        </p:nvGraphicFramePr>
        <p:xfrm>
          <a:off x="1263650" y="3294063"/>
          <a:ext cx="75390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7" imgW="4711680" imgH="279360" progId="Equation.DSMT4">
                  <p:embed/>
                </p:oleObj>
              </mc:Choice>
              <mc:Fallback>
                <p:oleObj name="Equation" r:id="rId7" imgW="4711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294063"/>
                        <a:ext cx="753903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099420" y="4428405"/>
            <a:ext cx="6029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 i="1" smtClean="0">
                <a:latin typeface="+mn-lt"/>
              </a:rPr>
              <a:t>M 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全局质量矩阵  </a:t>
            </a:r>
            <a:r>
              <a:rPr lang="en-US" altLang="zh-CN" sz="2000" b="1" i="1" smtClean="0">
                <a:solidFill>
                  <a:srgbClr val="000000"/>
                </a:solidFill>
                <a:latin typeface="Times New Roman"/>
              </a:rPr>
              <a:t> K 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全局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刚度矩阵  </a:t>
            </a:r>
            <a:r>
              <a:rPr lang="en-US" altLang="zh-CN" sz="2000" b="1" i="1" smtClean="0">
                <a:solidFill>
                  <a:srgbClr val="000000"/>
                </a:solidFill>
                <a:latin typeface="Times New Roman"/>
              </a:rPr>
              <a:t>F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全局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载荷列阵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152327" y="3924349"/>
            <a:ext cx="40324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 i="1" smtClean="0">
                <a:latin typeface="+mn-lt"/>
                <a:ea typeface="+mn-ea"/>
              </a:rPr>
              <a:t>Q 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全局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结点向量或全局自由度列阵</a:t>
            </a:r>
            <a:endParaRPr lang="zh-CN" altLang="en-US" sz="20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9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小位移结构分析有限元格式</a:t>
            </a:r>
            <a:r>
              <a:rPr lang="zh-CN" altLang="en-US" sz="2800" smtClean="0"/>
              <a:t>（线性）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注意到以下事实，对完成网格划分的弹性体而言</a:t>
            </a:r>
          </a:p>
          <a:p>
            <a:pPr marL="742950" lvl="1" indent="-285750" eaLnBrk="1" hangingPunct="1"/>
            <a:r>
              <a:rPr lang="zh-CN" altLang="en-US" sz="2000" smtClean="0"/>
              <a:t>可视为质点系</a:t>
            </a:r>
            <a:r>
              <a:rPr lang="zh-CN" altLang="en-US" sz="2000"/>
              <a:t>，</a:t>
            </a:r>
            <a:r>
              <a:rPr lang="zh-CN" altLang="zh-CN" sz="2000" smtClean="0"/>
              <a:t>每个</a:t>
            </a:r>
            <a:r>
              <a:rPr lang="zh-CN" altLang="zh-CN" sz="2000"/>
              <a:t>质点就是一个微元体</a:t>
            </a:r>
            <a:endParaRPr lang="zh-CN" altLang="en-US" sz="2000" smtClean="0"/>
          </a:p>
          <a:p>
            <a:pPr marL="742950" lvl="1" indent="-285750" eaLnBrk="1" hangingPunct="1"/>
            <a:r>
              <a:rPr lang="zh-CN" altLang="en-US" sz="2000" smtClean="0"/>
              <a:t>位移场</a:t>
            </a:r>
            <a:r>
              <a:rPr lang="en-AU" altLang="zh-CN" sz="2000" b="1" i="1" smtClean="0">
                <a:solidFill>
                  <a:schemeClr val="tx1"/>
                </a:solidFill>
              </a:rPr>
              <a:t>u</a:t>
            </a:r>
            <a:r>
              <a:rPr lang="en-AU" altLang="zh-CN" sz="2000" smtClean="0">
                <a:solidFill>
                  <a:schemeClr val="tx1"/>
                </a:solidFill>
              </a:rPr>
              <a:t>(</a:t>
            </a:r>
            <a:r>
              <a:rPr lang="en-AU" altLang="zh-CN" sz="2000" i="1" smtClean="0">
                <a:solidFill>
                  <a:schemeClr val="tx1"/>
                </a:solidFill>
              </a:rPr>
              <a:t>t</a:t>
            </a:r>
            <a:r>
              <a:rPr lang="en-AU" altLang="zh-CN" sz="2000" smtClean="0">
                <a:solidFill>
                  <a:schemeClr val="tx1"/>
                </a:solidFill>
              </a:rPr>
              <a:t>)</a:t>
            </a:r>
            <a:r>
              <a:rPr lang="zh-CN" altLang="en-US" sz="2000" smtClean="0"/>
              <a:t>，</a:t>
            </a:r>
            <a:r>
              <a:rPr lang="zh-CN" altLang="en-AU" sz="2000" smtClean="0"/>
              <a:t>可用作质点系的位置坐标</a:t>
            </a:r>
          </a:p>
          <a:p>
            <a:pPr marL="742950" lvl="1" indent="-285750" eaLnBrk="1" hangingPunct="1"/>
            <a:r>
              <a:rPr lang="en-AU" altLang="zh-CN" sz="2000" b="1" i="1" smtClean="0">
                <a:solidFill>
                  <a:schemeClr val="tx1"/>
                </a:solidFill>
              </a:rPr>
              <a:t>Q</a:t>
            </a:r>
            <a:r>
              <a:rPr lang="en-AU" altLang="zh-CN" sz="2000" smtClean="0">
                <a:solidFill>
                  <a:schemeClr val="tx1"/>
                </a:solidFill>
              </a:rPr>
              <a:t>(</a:t>
            </a:r>
            <a:r>
              <a:rPr lang="en-AU" altLang="zh-CN" sz="2000" i="1" smtClean="0">
                <a:solidFill>
                  <a:schemeClr val="tx1"/>
                </a:solidFill>
              </a:rPr>
              <a:t>t</a:t>
            </a:r>
            <a:r>
              <a:rPr lang="en-AU" altLang="zh-CN" sz="2000" smtClean="0">
                <a:solidFill>
                  <a:schemeClr val="tx1"/>
                </a:solidFill>
              </a:rPr>
              <a:t>)</a:t>
            </a:r>
            <a:r>
              <a:rPr lang="zh-CN" altLang="en-AU" sz="2000" smtClean="0"/>
              <a:t>可视为广义坐标，而基于形函数的</a:t>
            </a:r>
            <a:r>
              <a:rPr lang="en-AU" altLang="zh-CN" sz="2000" b="1" i="1" smtClean="0">
                <a:solidFill>
                  <a:schemeClr val="tx1"/>
                </a:solidFill>
              </a:rPr>
              <a:t>u</a:t>
            </a:r>
            <a:r>
              <a:rPr lang="en-AU" altLang="zh-CN" sz="2000" smtClean="0">
                <a:solidFill>
                  <a:schemeClr val="tx1"/>
                </a:solidFill>
              </a:rPr>
              <a:t>(</a:t>
            </a:r>
            <a:r>
              <a:rPr lang="en-AU" altLang="zh-CN" sz="2000" i="1" smtClean="0">
                <a:solidFill>
                  <a:schemeClr val="tx1"/>
                </a:solidFill>
              </a:rPr>
              <a:t>t</a:t>
            </a:r>
            <a:r>
              <a:rPr lang="en-AU" altLang="zh-CN" sz="2000" smtClean="0">
                <a:solidFill>
                  <a:schemeClr val="tx1"/>
                </a:solidFill>
              </a:rPr>
              <a:t>)</a:t>
            </a:r>
            <a:r>
              <a:rPr lang="zh-CN" altLang="en-AU" sz="2000" smtClean="0"/>
              <a:t>的估计正是一个线性约束</a:t>
            </a:r>
          </a:p>
          <a:p>
            <a:pPr marL="742950" lvl="1" indent="-285750" eaLnBrk="1" hangingPunct="1"/>
            <a:r>
              <a:rPr lang="zh-CN" altLang="en-AU" sz="2000" smtClean="0"/>
              <a:t>弹性体的动能、势能与外力之功可用各单元之和估计</a:t>
            </a:r>
          </a:p>
          <a:p>
            <a:pPr marL="742950" lvl="1" indent="-285750" eaLnBrk="1" hangingPunct="1"/>
            <a:endParaRPr lang="zh-CN" altLang="en-US" sz="200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1" name="Rectangle 2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914610"/>
              </p:ext>
            </p:extLst>
          </p:nvPr>
        </p:nvGraphicFramePr>
        <p:xfrm>
          <a:off x="2403475" y="3132261"/>
          <a:ext cx="4549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3" imgW="2844720" imgH="419040" progId="Equation.DSMT4">
                  <p:embed/>
                </p:oleObj>
              </mc:Choice>
              <mc:Fallback>
                <p:oleObj name="Equation" r:id="rId3" imgW="2844720" imgH="419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132261"/>
                        <a:ext cx="4549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Rectangle 3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59320"/>
              </p:ext>
            </p:extLst>
          </p:nvPr>
        </p:nvGraphicFramePr>
        <p:xfrm>
          <a:off x="2432050" y="3945724"/>
          <a:ext cx="26622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945724"/>
                        <a:ext cx="266223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Rectangle 3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628660"/>
              </p:ext>
            </p:extLst>
          </p:nvPr>
        </p:nvGraphicFramePr>
        <p:xfrm>
          <a:off x="6384183" y="3924349"/>
          <a:ext cx="219456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7" imgW="1371600" imgH="419100" progId="Equation.DSMT4">
                  <p:embed/>
                </p:oleObj>
              </mc:Choice>
              <mc:Fallback>
                <p:oleObj name="Equation" r:id="rId7" imgW="1371600" imgH="419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183" y="3924349"/>
                        <a:ext cx="219456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Rectangle 3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50202"/>
              </p:ext>
            </p:extLst>
          </p:nvPr>
        </p:nvGraphicFramePr>
        <p:xfrm>
          <a:off x="4031783" y="4788445"/>
          <a:ext cx="20929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Equation" r:id="rId9" imgW="1308100" imgH="228600" progId="Equation.DSMT4">
                  <p:embed/>
                </p:oleObj>
              </mc:Choice>
              <mc:Fallback>
                <p:oleObj name="Equation" r:id="rId9" imgW="13081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83" y="4788445"/>
                        <a:ext cx="2092960" cy="36576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1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小拉伸大转动结构分析有限元格式</a:t>
            </a:r>
            <a:r>
              <a:rPr lang="zh-CN" altLang="en-US" sz="2800" smtClean="0"/>
              <a:t>（非线性）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1" name="Rectangle 2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53925"/>
              </p:ext>
            </p:extLst>
          </p:nvPr>
        </p:nvGraphicFramePr>
        <p:xfrm>
          <a:off x="3394892" y="1133871"/>
          <a:ext cx="33718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3" imgW="2108160" imgH="393480" progId="Equation.DSMT4">
                  <p:embed/>
                </p:oleObj>
              </mc:Choice>
              <mc:Fallback>
                <p:oleObj name="Equation" r:id="rId3" imgW="2108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892" y="1133871"/>
                        <a:ext cx="33718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Rectangle 3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28767"/>
              </p:ext>
            </p:extLst>
          </p:nvPr>
        </p:nvGraphicFramePr>
        <p:xfrm>
          <a:off x="1273001" y="1751831"/>
          <a:ext cx="7296150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5" imgW="4559040" imgH="1041120" progId="Equation.DSMT4">
                  <p:embed/>
                </p:oleObj>
              </mc:Choice>
              <mc:Fallback>
                <p:oleObj name="Equation" r:id="rId5" imgW="455904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001" y="1751831"/>
                        <a:ext cx="7296150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Rectangle 3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7" name="Rectangle 3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48585"/>
              </p:ext>
            </p:extLst>
          </p:nvPr>
        </p:nvGraphicFramePr>
        <p:xfrm>
          <a:off x="3168551" y="4140373"/>
          <a:ext cx="31480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7" imgW="1968480" imgH="279360" progId="Equation.DSMT4">
                  <p:embed/>
                </p:oleObj>
              </mc:Choice>
              <mc:Fallback>
                <p:oleObj name="Equation" r:id="rId7" imgW="1968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551" y="4140373"/>
                        <a:ext cx="3148013" cy="446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864295" y="1188045"/>
            <a:ext cx="2520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单元内增加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应变能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864295" y="3492301"/>
            <a:ext cx="2520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单元应力刚化矩阵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232447" y="4716437"/>
            <a:ext cx="49685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全局应力刚化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矩阵   全局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大位移刚度矩阵</a:t>
            </a:r>
          </a:p>
        </p:txBody>
      </p:sp>
    </p:spTree>
    <p:extLst>
      <p:ext uri="{BB962C8B-B14F-4D97-AF65-F5344CB8AC3E}">
        <p14:creationId xmlns:p14="http://schemas.microsoft.com/office/powerpoint/2010/main" val="33720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3.</a:t>
            </a:r>
            <a:r>
              <a:rPr lang="zh-CN" altLang="en-US" smtClean="0">
                <a:solidFill>
                  <a:srgbClr val="FF0000"/>
                </a:solidFill>
              </a:rPr>
              <a:t>弹性结构分析的有限元格式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大拉伸弹性结构分析有限元格式</a:t>
            </a:r>
            <a:r>
              <a:rPr lang="en-US" altLang="zh-CN" smtClean="0">
                <a:solidFill>
                  <a:schemeClr val="tx2"/>
                </a:solidFill>
              </a:rPr>
              <a:t>(</a:t>
            </a:r>
            <a:r>
              <a:rPr lang="zh-CN" altLang="zh-CN" smtClean="0">
                <a:solidFill>
                  <a:schemeClr val="tx2"/>
                </a:solidFill>
              </a:rPr>
              <a:t>超弹性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  <a:endParaRPr lang="zh-CN" altLang="en-AU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二维和一维问题</a:t>
            </a:r>
            <a:r>
              <a:rPr lang="zh-CN" altLang="en-US" smtClean="0">
                <a:solidFill>
                  <a:schemeClr val="tx2"/>
                </a:solidFill>
              </a:rPr>
              <a:t>（从略）</a:t>
            </a:r>
            <a:endParaRPr lang="zh-CN" altLang="en-AU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阻尼矩阵的讨论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边界条件的引入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装配示例</a:t>
            </a:r>
            <a:endParaRPr lang="zh-CN" altLang="en-AU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1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en-US" smtClean="0"/>
              <a:t>大拉伸弹性结构分析有限元格式</a:t>
            </a:r>
            <a:r>
              <a:rPr lang="zh-CN" altLang="en-US" sz="2800" smtClean="0"/>
              <a:t>（超弹性）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1" name="Rectangle 2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3" name="Rectangle 3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5" name="Rectangle 3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27" name="Rectangle 3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21874"/>
              </p:ext>
            </p:extLst>
          </p:nvPr>
        </p:nvGraphicFramePr>
        <p:xfrm>
          <a:off x="3528591" y="4212381"/>
          <a:ext cx="2498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91" y="4212381"/>
                        <a:ext cx="2498725" cy="365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8341"/>
              </p:ext>
            </p:extLst>
          </p:nvPr>
        </p:nvGraphicFramePr>
        <p:xfrm>
          <a:off x="1203325" y="1116013"/>
          <a:ext cx="782478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5" imgW="4889160" imgH="685800" progId="Equation.DSMT4">
                  <p:embed/>
                </p:oleObj>
              </mc:Choice>
              <mc:Fallback>
                <p:oleObj name="Equation" r:id="rId5" imgW="488916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116013"/>
                        <a:ext cx="7824788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10369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330588"/>
              </p:ext>
            </p:extLst>
          </p:nvPr>
        </p:nvGraphicFramePr>
        <p:xfrm>
          <a:off x="1893143" y="2412181"/>
          <a:ext cx="660400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7" imgW="4127500" imgH="711200" progId="Equation.DSMT4">
                  <p:embed/>
                </p:oleObj>
              </mc:Choice>
              <mc:Fallback>
                <p:oleObj name="Equation" r:id="rId7" imgW="41275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143" y="2412181"/>
                        <a:ext cx="6604000" cy="1137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2448471" y="3668255"/>
            <a:ext cx="4392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单元超弹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刚度矩阵   单元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超弹力列阵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448471" y="4716437"/>
            <a:ext cx="4392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全局超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弹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刚度矩阵   全局超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弹力列阵</a:t>
            </a:r>
          </a:p>
        </p:txBody>
      </p:sp>
    </p:spTree>
    <p:extLst>
      <p:ext uri="{BB962C8B-B14F-4D97-AF65-F5344CB8AC3E}">
        <p14:creationId xmlns:p14="http://schemas.microsoft.com/office/powerpoint/2010/main" val="35903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关于阻尼矩阵的讨论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AU" sz="2400" smtClean="0">
                <a:solidFill>
                  <a:schemeClr val="tx2"/>
                </a:solidFill>
              </a:rPr>
              <a:t>假设</a:t>
            </a:r>
            <a:r>
              <a:rPr lang="zh-CN" altLang="en-AU" sz="2400" smtClean="0">
                <a:solidFill>
                  <a:schemeClr val="tx2"/>
                </a:solidFill>
              </a:rPr>
              <a:t>弹性体</a:t>
            </a:r>
            <a:r>
              <a:rPr lang="zh-CN" altLang="en-AU" sz="2400" smtClean="0">
                <a:solidFill>
                  <a:schemeClr val="tx2"/>
                </a:solidFill>
              </a:rPr>
              <a:t>内</a:t>
            </a:r>
            <a:r>
              <a:rPr lang="zh-CN" altLang="en-US" sz="2400">
                <a:solidFill>
                  <a:schemeClr val="tx2"/>
                </a:solidFill>
              </a:rPr>
              <a:t>各</a:t>
            </a:r>
            <a:r>
              <a:rPr lang="zh-CN" altLang="en-AU" sz="2400" smtClean="0">
                <a:solidFill>
                  <a:schemeClr val="tx2"/>
                </a:solidFill>
              </a:rPr>
              <a:t>质点</a:t>
            </a:r>
            <a:r>
              <a:rPr lang="zh-CN" altLang="en-US" sz="2400" smtClean="0">
                <a:solidFill>
                  <a:schemeClr val="tx2"/>
                </a:solidFill>
              </a:rPr>
              <a:t>所受速度阻尼系数与该质点的质量成正比，称为</a:t>
            </a:r>
            <a:r>
              <a:rPr lang="zh-CN" altLang="en-AU" sz="2400" smtClean="0">
                <a:solidFill>
                  <a:schemeClr val="tx2"/>
                </a:solidFill>
              </a:rPr>
              <a:t>介质阻尼</a:t>
            </a:r>
            <a:r>
              <a:rPr lang="zh-CN" altLang="en-US" sz="2400" smtClean="0">
                <a:solidFill>
                  <a:schemeClr val="tx2"/>
                </a:solidFill>
              </a:rPr>
              <a:t>假设</a:t>
            </a:r>
            <a:r>
              <a:rPr lang="zh-CN" altLang="en-AU" sz="2400" smtClean="0">
                <a:solidFill>
                  <a:schemeClr val="tx2"/>
                </a:solidFill>
              </a:rPr>
              <a:t>，</a:t>
            </a:r>
            <a:r>
              <a:rPr lang="zh-CN" altLang="en-US" sz="2400" smtClean="0">
                <a:solidFill>
                  <a:schemeClr val="tx2"/>
                </a:solidFill>
              </a:rPr>
              <a:t>即</a:t>
            </a:r>
            <a:endParaRPr lang="zh-CN" altLang="en-AU" sz="2400" smtClean="0">
              <a:solidFill>
                <a:schemeClr val="tx2"/>
              </a:solidFill>
            </a:endParaRPr>
          </a:p>
          <a:p>
            <a:pPr eaLnBrk="1" hangingPunct="1"/>
            <a:endParaRPr lang="zh-CN" altLang="en-US" sz="2400" smtClean="0">
              <a:solidFill>
                <a:schemeClr val="tx2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6" name="Rectangle 2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7" name="Rectangle 2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8" name="Rectangle 3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9" name="Rectangle 3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54494"/>
              </p:ext>
            </p:extLst>
          </p:nvPr>
        </p:nvGraphicFramePr>
        <p:xfrm>
          <a:off x="3843338" y="2892425"/>
          <a:ext cx="9128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2892425"/>
                        <a:ext cx="912812" cy="284163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Rectangle 36"/>
          <p:cNvSpPr>
            <a:spLocks noChangeArrowheads="1"/>
          </p:cNvSpPr>
          <p:nvPr/>
        </p:nvSpPr>
        <p:spPr bwMode="auto">
          <a:xfrm>
            <a:off x="1" y="2664463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3385"/>
              </p:ext>
            </p:extLst>
          </p:nvPr>
        </p:nvGraphicFramePr>
        <p:xfrm>
          <a:off x="3844013" y="3488212"/>
          <a:ext cx="873002" cy="32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013" y="3488212"/>
                        <a:ext cx="873002" cy="32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26423"/>
              </p:ext>
            </p:extLst>
          </p:nvPr>
        </p:nvGraphicFramePr>
        <p:xfrm>
          <a:off x="3571853" y="3991395"/>
          <a:ext cx="1503027" cy="32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Equation" r:id="rId7" imgW="939392" imgH="203112" progId="Equation.DSMT4">
                  <p:embed/>
                </p:oleObj>
              </mc:Choice>
              <mc:Fallback>
                <p:oleObj name="Equation" r:id="rId7" imgW="939392" imgH="203112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53" y="3991395"/>
                        <a:ext cx="1503027" cy="32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680721" y="3417010"/>
            <a:ext cx="2392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smtClean="0">
                <a:solidFill>
                  <a:schemeClr val="hlink"/>
                </a:solidFill>
                <a:ea typeface="楷体_GB2312" pitchFamily="49" charset="-122"/>
              </a:rPr>
              <a:t>结构阻尼系数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6333549" y="3920191"/>
            <a:ext cx="35402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比例阻尼或振型阻尼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30853"/>
              </p:ext>
            </p:extLst>
          </p:nvPr>
        </p:nvGraphicFramePr>
        <p:xfrm>
          <a:off x="3711575" y="2174875"/>
          <a:ext cx="11366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2174875"/>
                        <a:ext cx="11366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6680721" y="2124149"/>
            <a:ext cx="2392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smtClean="0">
                <a:solidFill>
                  <a:schemeClr val="hlink"/>
                </a:solidFill>
                <a:ea typeface="楷体_GB2312" pitchFamily="49" charset="-122"/>
              </a:rPr>
              <a:t>介质阻尼系数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2" grpId="0"/>
      <p:bldP spid="2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将相关矩阵分块表示：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91183" y="185290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 anchor="b">
            <a:spAutoFit/>
          </a:bodyPr>
          <a:lstStyle/>
          <a:p>
            <a:pPr defTabSz="779463"/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边界条件的引入</a:t>
            </a:r>
            <a:endParaRPr lang="en-US" altLang="zh-CN" sz="36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" y="260275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8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64299"/>
              </p:ext>
            </p:extLst>
          </p:nvPr>
        </p:nvGraphicFramePr>
        <p:xfrm>
          <a:off x="2584571" y="1481062"/>
          <a:ext cx="489712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3" name="Equation" r:id="rId3" imgW="3060700" imgH="533400" progId="Equation.DSMT4">
                  <p:embed/>
                </p:oleObj>
              </mc:Choice>
              <mc:Fallback>
                <p:oleObj name="Equation" r:id="rId3" imgW="3060700" imgH="53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571" y="1481062"/>
                        <a:ext cx="489712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19029"/>
              </p:ext>
            </p:extLst>
          </p:nvPr>
        </p:nvGraphicFramePr>
        <p:xfrm>
          <a:off x="2447436" y="2451032"/>
          <a:ext cx="526288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4" name="Equation" r:id="rId5" imgW="3289300" imgH="533400" progId="Equation.DSMT4">
                  <p:embed/>
                </p:oleObj>
              </mc:Choice>
              <mc:Fallback>
                <p:oleObj name="Equation" r:id="rId5" imgW="32893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436" y="2451032"/>
                        <a:ext cx="526288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8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96670"/>
              </p:ext>
            </p:extLst>
          </p:nvPr>
        </p:nvGraphicFramePr>
        <p:xfrm>
          <a:off x="2102063" y="3439989"/>
          <a:ext cx="603504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5" name="Equation" r:id="rId7" imgW="3771900" imgH="558800" progId="Equation.DSMT4">
                  <p:embed/>
                </p:oleObj>
              </mc:Choice>
              <mc:Fallback>
                <p:oleObj name="Equation" r:id="rId7" imgW="3771900" imgH="55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063" y="3439989"/>
                        <a:ext cx="6035040" cy="89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151275"/>
              </p:ext>
            </p:extLst>
          </p:nvPr>
        </p:nvGraphicFramePr>
        <p:xfrm>
          <a:off x="2532727" y="4549204"/>
          <a:ext cx="510032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6" name="Equation" r:id="rId9" imgW="3187700" imgH="241300" progId="Equation.DSMT4">
                  <p:embed/>
                </p:oleObj>
              </mc:Choice>
              <mc:Fallback>
                <p:oleObj name="Equation" r:id="rId9" imgW="31877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27" y="4549204"/>
                        <a:ext cx="5100320" cy="3860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80871"/>
              </p:ext>
            </p:extLst>
          </p:nvPr>
        </p:nvGraphicFramePr>
        <p:xfrm>
          <a:off x="2232447" y="5107766"/>
          <a:ext cx="558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Equation" r:id="rId11" imgW="3492500" imgH="254000" progId="Equation.DSMT4">
                  <p:embed/>
                </p:oleObj>
              </mc:Choice>
              <mc:Fallback>
                <p:oleObj name="Equation" r:id="rId11" imgW="34925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447" y="5107766"/>
                        <a:ext cx="55880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291183" y="185290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 anchor="b">
            <a:spAutoFit/>
          </a:bodyPr>
          <a:lstStyle/>
          <a:p>
            <a:pPr defTabSz="779463"/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装配示例</a:t>
            </a:r>
            <a:endParaRPr lang="en-US" altLang="zh-CN" sz="36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0" name="Rectangle 1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1" name="矩形 40"/>
          <p:cNvSpPr>
            <a:spLocks noChangeArrowheads="1"/>
          </p:cNvSpPr>
          <p:nvPr/>
        </p:nvSpPr>
        <p:spPr bwMode="auto">
          <a:xfrm>
            <a:off x="11804199" y="9829445"/>
            <a:ext cx="2457888" cy="186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59661"/>
              </p:ext>
            </p:extLst>
          </p:nvPr>
        </p:nvGraphicFramePr>
        <p:xfrm>
          <a:off x="485249" y="2629836"/>
          <a:ext cx="6847840" cy="28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3" imgW="4279900" imgH="1803400" progId="Equation.DSMT4">
                  <p:embed/>
                </p:oleObj>
              </mc:Choice>
              <mc:Fallback>
                <p:oleObj name="Equation" r:id="rId3" imgW="4279900" imgH="1803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49" y="2629836"/>
                        <a:ext cx="6847840" cy="288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"/>
          <p:cNvGrpSpPr>
            <a:grpSpLocks noChangeAspect="1"/>
          </p:cNvGrpSpPr>
          <p:nvPr/>
        </p:nvGrpSpPr>
        <p:grpSpPr bwMode="auto">
          <a:xfrm>
            <a:off x="7446599" y="267393"/>
            <a:ext cx="2822575" cy="2417762"/>
            <a:chOff x="6045312" y="2835120"/>
            <a:chExt cx="1881539" cy="1612344"/>
          </a:xfrm>
        </p:grpSpPr>
        <p:cxnSp>
          <p:nvCxnSpPr>
            <p:cNvPr id="35" name="Line 2576"/>
            <p:cNvCxnSpPr>
              <a:cxnSpLocks noChangeShapeType="1"/>
            </p:cNvCxnSpPr>
            <p:nvPr/>
          </p:nvCxnSpPr>
          <p:spPr bwMode="auto">
            <a:xfrm flipV="1">
              <a:off x="6338381" y="3090390"/>
              <a:ext cx="563880" cy="685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2577"/>
            <p:cNvCxnSpPr>
              <a:cxnSpLocks noChangeShapeType="1"/>
            </p:cNvCxnSpPr>
            <p:nvPr/>
          </p:nvCxnSpPr>
          <p:spPr bwMode="auto">
            <a:xfrm>
              <a:off x="6902261" y="3090390"/>
              <a:ext cx="762000" cy="603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2578"/>
            <p:cNvCxnSpPr>
              <a:cxnSpLocks noChangeShapeType="1"/>
            </p:cNvCxnSpPr>
            <p:nvPr/>
          </p:nvCxnSpPr>
          <p:spPr bwMode="auto">
            <a:xfrm flipH="1">
              <a:off x="6904166" y="3699990"/>
              <a:ext cx="764540" cy="511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579"/>
            <p:cNvCxnSpPr>
              <a:cxnSpLocks noChangeShapeType="1"/>
            </p:cNvCxnSpPr>
            <p:nvPr/>
          </p:nvCxnSpPr>
          <p:spPr bwMode="auto">
            <a:xfrm flipH="1" flipV="1">
              <a:off x="6333301" y="3775555"/>
              <a:ext cx="570865" cy="4337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2580"/>
            <p:cNvCxnSpPr>
              <a:cxnSpLocks noChangeShapeType="1"/>
            </p:cNvCxnSpPr>
            <p:nvPr/>
          </p:nvCxnSpPr>
          <p:spPr bwMode="auto">
            <a:xfrm>
              <a:off x="6904166" y="3087215"/>
              <a:ext cx="635" cy="11182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581"/>
            <p:cNvSpPr txBox="1">
              <a:spLocks noChangeArrowheads="1"/>
            </p:cNvSpPr>
            <p:nvPr/>
          </p:nvSpPr>
          <p:spPr bwMode="auto">
            <a:xfrm>
              <a:off x="6045312" y="3653466"/>
              <a:ext cx="265617" cy="20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1" name="Text Box 2582"/>
            <p:cNvSpPr txBox="1">
              <a:spLocks noChangeArrowheads="1"/>
            </p:cNvSpPr>
            <p:nvPr/>
          </p:nvSpPr>
          <p:spPr bwMode="auto">
            <a:xfrm>
              <a:off x="6787134" y="4242083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2" name="Text Box 2583"/>
            <p:cNvSpPr txBox="1">
              <a:spLocks noChangeArrowheads="1"/>
            </p:cNvSpPr>
            <p:nvPr/>
          </p:nvSpPr>
          <p:spPr bwMode="auto">
            <a:xfrm>
              <a:off x="7661235" y="3592064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3" name="Text Box 2584"/>
            <p:cNvSpPr txBox="1">
              <a:spLocks noChangeArrowheads="1"/>
            </p:cNvSpPr>
            <p:nvPr/>
          </p:nvSpPr>
          <p:spPr bwMode="auto">
            <a:xfrm>
              <a:off x="6832638" y="2835120"/>
              <a:ext cx="266675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7,8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4" name="Text Box 2585"/>
            <p:cNvSpPr txBox="1">
              <a:spLocks noChangeArrowheads="1"/>
            </p:cNvSpPr>
            <p:nvPr/>
          </p:nvSpPr>
          <p:spPr bwMode="auto">
            <a:xfrm>
              <a:off x="6389238" y="3632293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5" name="Text Box 2586"/>
            <p:cNvSpPr txBox="1">
              <a:spLocks noChangeArrowheads="1"/>
            </p:cNvSpPr>
            <p:nvPr/>
          </p:nvSpPr>
          <p:spPr bwMode="auto">
            <a:xfrm>
              <a:off x="6436858" y="4069522"/>
              <a:ext cx="3619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6" name="Text Box 2587"/>
            <p:cNvSpPr txBox="1">
              <a:spLocks noChangeArrowheads="1"/>
            </p:cNvSpPr>
            <p:nvPr/>
          </p:nvSpPr>
          <p:spPr bwMode="auto">
            <a:xfrm>
              <a:off x="6483421" y="298227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59" name="Text Box 2588"/>
            <p:cNvSpPr txBox="1">
              <a:spLocks noChangeArrowheads="1"/>
            </p:cNvSpPr>
            <p:nvPr/>
          </p:nvSpPr>
          <p:spPr bwMode="auto">
            <a:xfrm>
              <a:off x="7016770" y="407481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0" name="Text Box 2589"/>
            <p:cNvSpPr txBox="1">
              <a:spLocks noChangeArrowheads="1"/>
            </p:cNvSpPr>
            <p:nvPr/>
          </p:nvSpPr>
          <p:spPr bwMode="auto">
            <a:xfrm>
              <a:off x="7194553" y="3597358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1" name="Text Box 2590"/>
            <p:cNvSpPr txBox="1">
              <a:spLocks noChangeArrowheads="1"/>
            </p:cNvSpPr>
            <p:nvPr/>
          </p:nvSpPr>
          <p:spPr bwMode="auto">
            <a:xfrm>
              <a:off x="7013596" y="2982274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2" name="Text Box 2591"/>
            <p:cNvSpPr txBox="1">
              <a:spLocks noChangeArrowheads="1"/>
            </p:cNvSpPr>
            <p:nvPr/>
          </p:nvSpPr>
          <p:spPr bwMode="auto">
            <a:xfrm>
              <a:off x="6663320" y="3444910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3" name="Text Box 2592"/>
            <p:cNvSpPr txBox="1">
              <a:spLocks noChangeArrowheads="1"/>
            </p:cNvSpPr>
            <p:nvPr/>
          </p:nvSpPr>
          <p:spPr bwMode="auto">
            <a:xfrm>
              <a:off x="6988198" y="3465024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291183" y="185290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 anchor="b">
            <a:spAutoFit/>
          </a:bodyPr>
          <a:lstStyle/>
          <a:p>
            <a:pPr defTabSz="779463"/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装配示例</a:t>
            </a:r>
            <a:endParaRPr lang="en-US" altLang="zh-CN" sz="36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5" name="矩形 40"/>
          <p:cNvSpPr>
            <a:spLocks noChangeArrowheads="1"/>
          </p:cNvSpPr>
          <p:nvPr/>
        </p:nvSpPr>
        <p:spPr bwMode="auto">
          <a:xfrm>
            <a:off x="11804199" y="9829445"/>
            <a:ext cx="2457888" cy="186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8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29695"/>
              </p:ext>
            </p:extLst>
          </p:nvPr>
        </p:nvGraphicFramePr>
        <p:xfrm>
          <a:off x="354443" y="1966839"/>
          <a:ext cx="7091680" cy="361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3" imgW="4432300" imgH="2260600" progId="Equation.DSMT4">
                  <p:embed/>
                </p:oleObj>
              </mc:Choice>
              <mc:Fallback>
                <p:oleObj name="Equation" r:id="rId3" imgW="4432300" imgH="2260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43" y="1966839"/>
                        <a:ext cx="7091680" cy="361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"/>
          <p:cNvGrpSpPr>
            <a:grpSpLocks noChangeAspect="1"/>
          </p:cNvGrpSpPr>
          <p:nvPr/>
        </p:nvGrpSpPr>
        <p:grpSpPr bwMode="auto">
          <a:xfrm>
            <a:off x="7446599" y="267393"/>
            <a:ext cx="2822575" cy="2417762"/>
            <a:chOff x="6045312" y="2835120"/>
            <a:chExt cx="1881539" cy="1612344"/>
          </a:xfrm>
        </p:grpSpPr>
        <p:cxnSp>
          <p:nvCxnSpPr>
            <p:cNvPr id="36" name="Line 2576"/>
            <p:cNvCxnSpPr>
              <a:cxnSpLocks noChangeShapeType="1"/>
            </p:cNvCxnSpPr>
            <p:nvPr/>
          </p:nvCxnSpPr>
          <p:spPr bwMode="auto">
            <a:xfrm flipV="1">
              <a:off x="6338381" y="3090390"/>
              <a:ext cx="563880" cy="685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2577"/>
            <p:cNvCxnSpPr>
              <a:cxnSpLocks noChangeShapeType="1"/>
            </p:cNvCxnSpPr>
            <p:nvPr/>
          </p:nvCxnSpPr>
          <p:spPr bwMode="auto">
            <a:xfrm>
              <a:off x="6902261" y="3090390"/>
              <a:ext cx="762000" cy="603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578"/>
            <p:cNvCxnSpPr>
              <a:cxnSpLocks noChangeShapeType="1"/>
            </p:cNvCxnSpPr>
            <p:nvPr/>
          </p:nvCxnSpPr>
          <p:spPr bwMode="auto">
            <a:xfrm flipH="1">
              <a:off x="6904166" y="3699990"/>
              <a:ext cx="764540" cy="511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2579"/>
            <p:cNvCxnSpPr>
              <a:cxnSpLocks noChangeShapeType="1"/>
            </p:cNvCxnSpPr>
            <p:nvPr/>
          </p:nvCxnSpPr>
          <p:spPr bwMode="auto">
            <a:xfrm flipH="1" flipV="1">
              <a:off x="6333301" y="3775555"/>
              <a:ext cx="570865" cy="4337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2580"/>
            <p:cNvCxnSpPr>
              <a:cxnSpLocks noChangeShapeType="1"/>
            </p:cNvCxnSpPr>
            <p:nvPr/>
          </p:nvCxnSpPr>
          <p:spPr bwMode="auto">
            <a:xfrm>
              <a:off x="6904166" y="3087215"/>
              <a:ext cx="635" cy="11182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2581"/>
            <p:cNvSpPr txBox="1">
              <a:spLocks noChangeArrowheads="1"/>
            </p:cNvSpPr>
            <p:nvPr/>
          </p:nvSpPr>
          <p:spPr bwMode="auto">
            <a:xfrm>
              <a:off x="6045312" y="3653466"/>
              <a:ext cx="265617" cy="20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2" name="Text Box 2582"/>
            <p:cNvSpPr txBox="1">
              <a:spLocks noChangeArrowheads="1"/>
            </p:cNvSpPr>
            <p:nvPr/>
          </p:nvSpPr>
          <p:spPr bwMode="auto">
            <a:xfrm>
              <a:off x="6787134" y="4242083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3" name="Text Box 2583"/>
            <p:cNvSpPr txBox="1">
              <a:spLocks noChangeArrowheads="1"/>
            </p:cNvSpPr>
            <p:nvPr/>
          </p:nvSpPr>
          <p:spPr bwMode="auto">
            <a:xfrm>
              <a:off x="7661235" y="3592064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4" name="Text Box 2584"/>
            <p:cNvSpPr txBox="1">
              <a:spLocks noChangeArrowheads="1"/>
            </p:cNvSpPr>
            <p:nvPr/>
          </p:nvSpPr>
          <p:spPr bwMode="auto">
            <a:xfrm>
              <a:off x="6832638" y="2835120"/>
              <a:ext cx="266675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7,8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5" name="Text Box 2585"/>
            <p:cNvSpPr txBox="1">
              <a:spLocks noChangeArrowheads="1"/>
            </p:cNvSpPr>
            <p:nvPr/>
          </p:nvSpPr>
          <p:spPr bwMode="auto">
            <a:xfrm>
              <a:off x="6389238" y="3632293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6" name="Text Box 2586"/>
            <p:cNvSpPr txBox="1">
              <a:spLocks noChangeArrowheads="1"/>
            </p:cNvSpPr>
            <p:nvPr/>
          </p:nvSpPr>
          <p:spPr bwMode="auto">
            <a:xfrm>
              <a:off x="6436858" y="4069522"/>
              <a:ext cx="3619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59" name="Text Box 2587"/>
            <p:cNvSpPr txBox="1">
              <a:spLocks noChangeArrowheads="1"/>
            </p:cNvSpPr>
            <p:nvPr/>
          </p:nvSpPr>
          <p:spPr bwMode="auto">
            <a:xfrm>
              <a:off x="6483421" y="298227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0" name="Text Box 2588"/>
            <p:cNvSpPr txBox="1">
              <a:spLocks noChangeArrowheads="1"/>
            </p:cNvSpPr>
            <p:nvPr/>
          </p:nvSpPr>
          <p:spPr bwMode="auto">
            <a:xfrm>
              <a:off x="7016770" y="407481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1" name="Text Box 2589"/>
            <p:cNvSpPr txBox="1">
              <a:spLocks noChangeArrowheads="1"/>
            </p:cNvSpPr>
            <p:nvPr/>
          </p:nvSpPr>
          <p:spPr bwMode="auto">
            <a:xfrm>
              <a:off x="7194553" y="3597358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2" name="Text Box 2590"/>
            <p:cNvSpPr txBox="1">
              <a:spLocks noChangeArrowheads="1"/>
            </p:cNvSpPr>
            <p:nvPr/>
          </p:nvSpPr>
          <p:spPr bwMode="auto">
            <a:xfrm>
              <a:off x="7013596" y="2982274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3" name="Text Box 2591"/>
            <p:cNvSpPr txBox="1">
              <a:spLocks noChangeArrowheads="1"/>
            </p:cNvSpPr>
            <p:nvPr/>
          </p:nvSpPr>
          <p:spPr bwMode="auto">
            <a:xfrm>
              <a:off x="6663320" y="3444910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4" name="Text Box 2592"/>
            <p:cNvSpPr txBox="1">
              <a:spLocks noChangeArrowheads="1"/>
            </p:cNvSpPr>
            <p:nvPr/>
          </p:nvSpPr>
          <p:spPr bwMode="auto">
            <a:xfrm>
              <a:off x="6988198" y="3465024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1291183" y="185290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 anchor="b">
            <a:spAutoFit/>
          </a:bodyPr>
          <a:lstStyle/>
          <a:p>
            <a:pPr defTabSz="779463"/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装配示例</a:t>
            </a:r>
            <a:endParaRPr lang="en-US" altLang="zh-CN" sz="36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2" name="矩形 40"/>
          <p:cNvSpPr>
            <a:spLocks noChangeArrowheads="1"/>
          </p:cNvSpPr>
          <p:nvPr/>
        </p:nvSpPr>
        <p:spPr bwMode="auto">
          <a:xfrm>
            <a:off x="11804199" y="9829445"/>
            <a:ext cx="2457888" cy="186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5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6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57674"/>
              </p:ext>
            </p:extLst>
          </p:nvPr>
        </p:nvGraphicFramePr>
        <p:xfrm>
          <a:off x="860789" y="2691548"/>
          <a:ext cx="6339840" cy="28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3" imgW="3962400" imgH="1803400" progId="Equation.DSMT4">
                  <p:embed/>
                </p:oleObj>
              </mc:Choice>
              <mc:Fallback>
                <p:oleObj name="Equation" r:id="rId3" imgW="3962400" imgH="1803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789" y="2691548"/>
                        <a:ext cx="6339840" cy="288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7727527"/>
              </p:ext>
            </p:extLst>
          </p:nvPr>
        </p:nvGraphicFramePr>
        <p:xfrm>
          <a:off x="1080319" y="1295458"/>
          <a:ext cx="5040560" cy="98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268"/>
                <a:gridCol w="684382"/>
                <a:gridCol w="684382"/>
                <a:gridCol w="684382"/>
                <a:gridCol w="684382"/>
                <a:gridCol w="684382"/>
                <a:gridCol w="684382"/>
              </a:tblGrid>
              <a:tr h="328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zh-CN" sz="1800" b="0" i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1800" b="0" i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1800" b="0" i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b="0" i="0" kern="1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1800" b="0" i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1800" b="0" i="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136" marR="911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6" name="组合 3"/>
          <p:cNvGrpSpPr>
            <a:grpSpLocks noChangeAspect="1"/>
          </p:cNvGrpSpPr>
          <p:nvPr/>
        </p:nvGrpSpPr>
        <p:grpSpPr bwMode="auto">
          <a:xfrm>
            <a:off x="7446599" y="267393"/>
            <a:ext cx="2822575" cy="2417762"/>
            <a:chOff x="6045312" y="2835120"/>
            <a:chExt cx="1881539" cy="1612344"/>
          </a:xfrm>
        </p:grpSpPr>
        <p:cxnSp>
          <p:nvCxnSpPr>
            <p:cNvPr id="37" name="Line 2576"/>
            <p:cNvCxnSpPr>
              <a:cxnSpLocks noChangeShapeType="1"/>
            </p:cNvCxnSpPr>
            <p:nvPr/>
          </p:nvCxnSpPr>
          <p:spPr bwMode="auto">
            <a:xfrm flipV="1">
              <a:off x="6338381" y="3090390"/>
              <a:ext cx="563880" cy="685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577"/>
            <p:cNvCxnSpPr>
              <a:cxnSpLocks noChangeShapeType="1"/>
            </p:cNvCxnSpPr>
            <p:nvPr/>
          </p:nvCxnSpPr>
          <p:spPr bwMode="auto">
            <a:xfrm>
              <a:off x="6902261" y="3090390"/>
              <a:ext cx="762000" cy="603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2578"/>
            <p:cNvCxnSpPr>
              <a:cxnSpLocks noChangeShapeType="1"/>
            </p:cNvCxnSpPr>
            <p:nvPr/>
          </p:nvCxnSpPr>
          <p:spPr bwMode="auto">
            <a:xfrm flipH="1">
              <a:off x="6904166" y="3699990"/>
              <a:ext cx="764540" cy="511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2579"/>
            <p:cNvCxnSpPr>
              <a:cxnSpLocks noChangeShapeType="1"/>
            </p:cNvCxnSpPr>
            <p:nvPr/>
          </p:nvCxnSpPr>
          <p:spPr bwMode="auto">
            <a:xfrm flipH="1" flipV="1">
              <a:off x="6333301" y="3775555"/>
              <a:ext cx="570865" cy="4337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2580"/>
            <p:cNvCxnSpPr>
              <a:cxnSpLocks noChangeShapeType="1"/>
            </p:cNvCxnSpPr>
            <p:nvPr/>
          </p:nvCxnSpPr>
          <p:spPr bwMode="auto">
            <a:xfrm>
              <a:off x="6904166" y="3087215"/>
              <a:ext cx="635" cy="11182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581"/>
            <p:cNvSpPr txBox="1">
              <a:spLocks noChangeArrowheads="1"/>
            </p:cNvSpPr>
            <p:nvPr/>
          </p:nvSpPr>
          <p:spPr bwMode="auto">
            <a:xfrm>
              <a:off x="6045312" y="3653466"/>
              <a:ext cx="265617" cy="20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3" name="Text Box 2582"/>
            <p:cNvSpPr txBox="1">
              <a:spLocks noChangeArrowheads="1"/>
            </p:cNvSpPr>
            <p:nvPr/>
          </p:nvSpPr>
          <p:spPr bwMode="auto">
            <a:xfrm>
              <a:off x="6787134" y="4242083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4" name="Text Box 2583"/>
            <p:cNvSpPr txBox="1">
              <a:spLocks noChangeArrowheads="1"/>
            </p:cNvSpPr>
            <p:nvPr/>
          </p:nvSpPr>
          <p:spPr bwMode="auto">
            <a:xfrm>
              <a:off x="7661235" y="3592064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5" name="Text Box 2584"/>
            <p:cNvSpPr txBox="1">
              <a:spLocks noChangeArrowheads="1"/>
            </p:cNvSpPr>
            <p:nvPr/>
          </p:nvSpPr>
          <p:spPr bwMode="auto">
            <a:xfrm>
              <a:off x="6832638" y="2835120"/>
              <a:ext cx="266675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7,8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6" name="Text Box 2585"/>
            <p:cNvSpPr txBox="1">
              <a:spLocks noChangeArrowheads="1"/>
            </p:cNvSpPr>
            <p:nvPr/>
          </p:nvSpPr>
          <p:spPr bwMode="auto">
            <a:xfrm>
              <a:off x="6389238" y="3632293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59" name="Text Box 2586"/>
            <p:cNvSpPr txBox="1">
              <a:spLocks noChangeArrowheads="1"/>
            </p:cNvSpPr>
            <p:nvPr/>
          </p:nvSpPr>
          <p:spPr bwMode="auto">
            <a:xfrm>
              <a:off x="6436858" y="4069522"/>
              <a:ext cx="3619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0" name="Text Box 2587"/>
            <p:cNvSpPr txBox="1">
              <a:spLocks noChangeArrowheads="1"/>
            </p:cNvSpPr>
            <p:nvPr/>
          </p:nvSpPr>
          <p:spPr bwMode="auto">
            <a:xfrm>
              <a:off x="6483421" y="298227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1" name="Text Box 2588"/>
            <p:cNvSpPr txBox="1">
              <a:spLocks noChangeArrowheads="1"/>
            </p:cNvSpPr>
            <p:nvPr/>
          </p:nvSpPr>
          <p:spPr bwMode="auto">
            <a:xfrm>
              <a:off x="7016770" y="407481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2" name="Text Box 2589"/>
            <p:cNvSpPr txBox="1">
              <a:spLocks noChangeArrowheads="1"/>
            </p:cNvSpPr>
            <p:nvPr/>
          </p:nvSpPr>
          <p:spPr bwMode="auto">
            <a:xfrm>
              <a:off x="7194553" y="3597358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3" name="Text Box 2590"/>
            <p:cNvSpPr txBox="1">
              <a:spLocks noChangeArrowheads="1"/>
            </p:cNvSpPr>
            <p:nvPr/>
          </p:nvSpPr>
          <p:spPr bwMode="auto">
            <a:xfrm>
              <a:off x="7013596" y="2982274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4" name="Text Box 2591"/>
            <p:cNvSpPr txBox="1">
              <a:spLocks noChangeArrowheads="1"/>
            </p:cNvSpPr>
            <p:nvPr/>
          </p:nvSpPr>
          <p:spPr bwMode="auto">
            <a:xfrm>
              <a:off x="6663320" y="3444910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5" name="Text Box 2592"/>
            <p:cNvSpPr txBox="1">
              <a:spLocks noChangeArrowheads="1"/>
            </p:cNvSpPr>
            <p:nvPr/>
          </p:nvSpPr>
          <p:spPr bwMode="auto">
            <a:xfrm>
              <a:off x="6988198" y="3465024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291183" y="185290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16" tIns="39008" rIns="78016" bIns="39008" anchor="b">
            <a:spAutoFit/>
          </a:bodyPr>
          <a:lstStyle/>
          <a:p>
            <a:pPr defTabSz="779463"/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装配示例</a:t>
            </a:r>
            <a:endParaRPr lang="en-US" altLang="zh-CN" sz="36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1" y="247774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1" y="264072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1" y="26296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7" name="Rectangle 1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8" name="矩形 40"/>
          <p:cNvSpPr>
            <a:spLocks noChangeArrowheads="1"/>
          </p:cNvSpPr>
          <p:nvPr/>
        </p:nvSpPr>
        <p:spPr bwMode="auto">
          <a:xfrm>
            <a:off x="11804199" y="9829445"/>
            <a:ext cx="2457888" cy="186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1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2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797013"/>
              </p:ext>
            </p:extLst>
          </p:nvPr>
        </p:nvGraphicFramePr>
        <p:xfrm>
          <a:off x="860789" y="2691548"/>
          <a:ext cx="6339840" cy="28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3" imgW="3962400" imgH="1803400" progId="Equation.DSMT4">
                  <p:embed/>
                </p:oleObj>
              </mc:Choice>
              <mc:Fallback>
                <p:oleObj name="Equation" r:id="rId3" imgW="3962400" imgH="1803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789" y="2691548"/>
                        <a:ext cx="6339840" cy="288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"/>
          <p:cNvGrpSpPr>
            <a:grpSpLocks noChangeAspect="1"/>
          </p:cNvGrpSpPr>
          <p:nvPr/>
        </p:nvGrpSpPr>
        <p:grpSpPr bwMode="auto">
          <a:xfrm>
            <a:off x="7446599" y="267393"/>
            <a:ext cx="2822575" cy="2417762"/>
            <a:chOff x="6045312" y="2835120"/>
            <a:chExt cx="1881539" cy="1612344"/>
          </a:xfrm>
        </p:grpSpPr>
        <p:cxnSp>
          <p:nvCxnSpPr>
            <p:cNvPr id="36" name="Line 2576"/>
            <p:cNvCxnSpPr>
              <a:cxnSpLocks noChangeShapeType="1"/>
            </p:cNvCxnSpPr>
            <p:nvPr/>
          </p:nvCxnSpPr>
          <p:spPr bwMode="auto">
            <a:xfrm flipV="1">
              <a:off x="6338381" y="3090390"/>
              <a:ext cx="563880" cy="685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2577"/>
            <p:cNvCxnSpPr>
              <a:cxnSpLocks noChangeShapeType="1"/>
            </p:cNvCxnSpPr>
            <p:nvPr/>
          </p:nvCxnSpPr>
          <p:spPr bwMode="auto">
            <a:xfrm>
              <a:off x="6902261" y="3090390"/>
              <a:ext cx="762000" cy="603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578"/>
            <p:cNvCxnSpPr>
              <a:cxnSpLocks noChangeShapeType="1"/>
            </p:cNvCxnSpPr>
            <p:nvPr/>
          </p:nvCxnSpPr>
          <p:spPr bwMode="auto">
            <a:xfrm flipH="1">
              <a:off x="6904166" y="3699990"/>
              <a:ext cx="764540" cy="511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2579"/>
            <p:cNvCxnSpPr>
              <a:cxnSpLocks noChangeShapeType="1"/>
            </p:cNvCxnSpPr>
            <p:nvPr/>
          </p:nvCxnSpPr>
          <p:spPr bwMode="auto">
            <a:xfrm flipH="1" flipV="1">
              <a:off x="6333301" y="3775555"/>
              <a:ext cx="570865" cy="4337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2580"/>
            <p:cNvCxnSpPr>
              <a:cxnSpLocks noChangeShapeType="1"/>
            </p:cNvCxnSpPr>
            <p:nvPr/>
          </p:nvCxnSpPr>
          <p:spPr bwMode="auto">
            <a:xfrm>
              <a:off x="6904166" y="3087215"/>
              <a:ext cx="635" cy="11182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2581"/>
            <p:cNvSpPr txBox="1">
              <a:spLocks noChangeArrowheads="1"/>
            </p:cNvSpPr>
            <p:nvPr/>
          </p:nvSpPr>
          <p:spPr bwMode="auto">
            <a:xfrm>
              <a:off x="6045312" y="3653466"/>
              <a:ext cx="265617" cy="20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2" name="Text Box 2582"/>
            <p:cNvSpPr txBox="1">
              <a:spLocks noChangeArrowheads="1"/>
            </p:cNvSpPr>
            <p:nvPr/>
          </p:nvSpPr>
          <p:spPr bwMode="auto">
            <a:xfrm>
              <a:off x="6787134" y="4242083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3" name="Text Box 2583"/>
            <p:cNvSpPr txBox="1">
              <a:spLocks noChangeArrowheads="1"/>
            </p:cNvSpPr>
            <p:nvPr/>
          </p:nvSpPr>
          <p:spPr bwMode="auto">
            <a:xfrm>
              <a:off x="7661235" y="3592064"/>
              <a:ext cx="2656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4" name="Text Box 2584"/>
            <p:cNvSpPr txBox="1">
              <a:spLocks noChangeArrowheads="1"/>
            </p:cNvSpPr>
            <p:nvPr/>
          </p:nvSpPr>
          <p:spPr bwMode="auto">
            <a:xfrm>
              <a:off x="6832638" y="2835120"/>
              <a:ext cx="266675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7,8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5" name="Text Box 2585"/>
            <p:cNvSpPr txBox="1">
              <a:spLocks noChangeArrowheads="1"/>
            </p:cNvSpPr>
            <p:nvPr/>
          </p:nvSpPr>
          <p:spPr bwMode="auto">
            <a:xfrm>
              <a:off x="6389238" y="3632293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6" name="Text Box 2586"/>
            <p:cNvSpPr txBox="1">
              <a:spLocks noChangeArrowheads="1"/>
            </p:cNvSpPr>
            <p:nvPr/>
          </p:nvSpPr>
          <p:spPr bwMode="auto">
            <a:xfrm>
              <a:off x="6436858" y="4069522"/>
              <a:ext cx="361916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59" name="Text Box 2587"/>
            <p:cNvSpPr txBox="1">
              <a:spLocks noChangeArrowheads="1"/>
            </p:cNvSpPr>
            <p:nvPr/>
          </p:nvSpPr>
          <p:spPr bwMode="auto">
            <a:xfrm>
              <a:off x="6483421" y="298227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0" name="Text Box 2588"/>
            <p:cNvSpPr txBox="1">
              <a:spLocks noChangeArrowheads="1"/>
            </p:cNvSpPr>
            <p:nvPr/>
          </p:nvSpPr>
          <p:spPr bwMode="auto">
            <a:xfrm>
              <a:off x="7016770" y="4074814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3,4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1" name="Text Box 2589"/>
            <p:cNvSpPr txBox="1">
              <a:spLocks noChangeArrowheads="1"/>
            </p:cNvSpPr>
            <p:nvPr/>
          </p:nvSpPr>
          <p:spPr bwMode="auto">
            <a:xfrm>
              <a:off x="7194553" y="3597358"/>
              <a:ext cx="36085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5,6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2" name="Text Box 2590"/>
            <p:cNvSpPr txBox="1">
              <a:spLocks noChangeArrowheads="1"/>
            </p:cNvSpPr>
            <p:nvPr/>
          </p:nvSpPr>
          <p:spPr bwMode="auto">
            <a:xfrm>
              <a:off x="7013596" y="2982274"/>
              <a:ext cx="360857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q</a:t>
              </a:r>
              <a:r>
                <a:rPr lang="en-US" sz="20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1,2</a:t>
              </a:r>
              <a:r>
                <a:rPr lang="en-US" sz="2000" kern="100" baseline="30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3" name="Text Box 2591"/>
            <p:cNvSpPr txBox="1">
              <a:spLocks noChangeArrowheads="1"/>
            </p:cNvSpPr>
            <p:nvPr/>
          </p:nvSpPr>
          <p:spPr bwMode="auto">
            <a:xfrm>
              <a:off x="6663320" y="3444910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(1)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64" name="Text Box 2592"/>
            <p:cNvSpPr txBox="1">
              <a:spLocks noChangeArrowheads="1"/>
            </p:cNvSpPr>
            <p:nvPr/>
          </p:nvSpPr>
          <p:spPr bwMode="auto">
            <a:xfrm>
              <a:off x="6988198" y="3465024"/>
              <a:ext cx="198948" cy="20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20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(2)</a:t>
              </a:r>
              <a:endParaRPr lang="zh-CN" sz="20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拉格朗日方程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56650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3044719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" y="21881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910153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0" y="636410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62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64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6166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7" name="Rectangle 29"/>
          <p:cNvSpPr>
            <a:spLocks noChangeArrowheads="1"/>
          </p:cNvSpPr>
          <p:nvPr/>
        </p:nvSpPr>
        <p:spPr bwMode="auto">
          <a:xfrm>
            <a:off x="0" y="378489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576207" y="1337071"/>
            <a:ext cx="2105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几何约束</a:t>
            </a:r>
          </a:p>
        </p:txBody>
      </p:sp>
      <p:sp>
        <p:nvSpPr>
          <p:cNvPr id="6169" name="Rectangle 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7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555045"/>
              </p:ext>
            </p:extLst>
          </p:nvPr>
        </p:nvGraphicFramePr>
        <p:xfrm>
          <a:off x="2122436" y="1337072"/>
          <a:ext cx="40436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3" imgW="2527300" imgH="228600" progId="Equation.DSMT4">
                  <p:embed/>
                </p:oleObj>
              </mc:Choice>
              <mc:Fallback>
                <p:oleObj name="Equation" r:id="rId3" imgW="252730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36" y="1337072"/>
                        <a:ext cx="404368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Rectangle 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51774"/>
              </p:ext>
            </p:extLst>
          </p:nvPr>
        </p:nvGraphicFramePr>
        <p:xfrm>
          <a:off x="2217376" y="1992155"/>
          <a:ext cx="398272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5" imgW="2489200" imgH="533400" progId="Equation.DSMT4">
                  <p:embed/>
                </p:oleObj>
              </mc:Choice>
              <mc:Fallback>
                <p:oleObj name="Equation" r:id="rId5" imgW="24892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376" y="1992155"/>
                        <a:ext cx="398272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81675"/>
              </p:ext>
            </p:extLst>
          </p:nvPr>
        </p:nvGraphicFramePr>
        <p:xfrm>
          <a:off x="2774357" y="3049155"/>
          <a:ext cx="341376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7" imgW="2133600" imgH="457200" progId="Equation.DSMT4">
                  <p:embed/>
                </p:oleObj>
              </mc:Choice>
              <mc:Fallback>
                <p:oleObj name="Equation" r:id="rId7" imgW="2133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357" y="3049155"/>
                        <a:ext cx="341376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" name="Rectangle 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30562"/>
              </p:ext>
            </p:extLst>
          </p:nvPr>
        </p:nvGraphicFramePr>
        <p:xfrm>
          <a:off x="2356621" y="4136216"/>
          <a:ext cx="3860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9" imgW="2413000" imgH="228600" progId="Equation.DSMT4">
                  <p:embed/>
                </p:oleObj>
              </mc:Choice>
              <mc:Fallback>
                <p:oleObj name="Equation" r:id="rId9" imgW="2413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621" y="4136216"/>
                        <a:ext cx="38608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Rectangle 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72261"/>
              </p:ext>
            </p:extLst>
          </p:nvPr>
        </p:nvGraphicFramePr>
        <p:xfrm>
          <a:off x="2341852" y="4710602"/>
          <a:ext cx="404368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11" imgW="2527300" imgH="431800" progId="Equation.DSMT4">
                  <p:embed/>
                </p:oleObj>
              </mc:Choice>
              <mc:Fallback>
                <p:oleObj name="Equation" r:id="rId11" imgW="25273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852" y="4710602"/>
                        <a:ext cx="4043680" cy="69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7673257" y="4065011"/>
            <a:ext cx="2105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介质阻尼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拉格朗日方程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256650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3044719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0" y="910153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83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4" name="Rectangle 20"/>
          <p:cNvSpPr>
            <a:spLocks noChangeArrowheads="1"/>
          </p:cNvSpPr>
          <p:nvPr/>
        </p:nvSpPr>
        <p:spPr bwMode="auto">
          <a:xfrm>
            <a:off x="0" y="636410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8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7189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0" name="Rectangle 29"/>
          <p:cNvSpPr>
            <a:spLocks noChangeArrowheads="1"/>
          </p:cNvSpPr>
          <p:nvPr/>
        </p:nvSpPr>
        <p:spPr bwMode="auto">
          <a:xfrm>
            <a:off x="0" y="378489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002348" y="1050669"/>
            <a:ext cx="2392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线性约束</a:t>
            </a:r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3" name="Rectangle 2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4" name="Rectangle 2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5" name="Rectangle 3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6" name="Rectangle 3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7002348" y="4566610"/>
            <a:ext cx="2392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介质阻尼矩阵</a:t>
            </a:r>
          </a:p>
        </p:txBody>
      </p:sp>
      <p:sp>
        <p:nvSpPr>
          <p:cNvPr id="7198" name="Rectangle 37"/>
          <p:cNvSpPr>
            <a:spLocks noChangeArrowheads="1"/>
          </p:cNvSpPr>
          <p:nvPr/>
        </p:nvSpPr>
        <p:spPr bwMode="auto">
          <a:xfrm>
            <a:off x="1" y="255686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17514"/>
              </p:ext>
            </p:extLst>
          </p:nvPr>
        </p:nvGraphicFramePr>
        <p:xfrm>
          <a:off x="2656209" y="906676"/>
          <a:ext cx="3127922" cy="71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3" imgW="1954951" imgH="444307" progId="Equation.DSMT4">
                  <p:embed/>
                </p:oleObj>
              </mc:Choice>
              <mc:Fallback>
                <p:oleObj name="Equation" r:id="rId3" imgW="1954951" imgH="444307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209" y="906676"/>
                        <a:ext cx="3127922" cy="71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Rectangle 3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085470"/>
              </p:ext>
            </p:extLst>
          </p:nvPr>
        </p:nvGraphicFramePr>
        <p:xfrm>
          <a:off x="1356587" y="1552268"/>
          <a:ext cx="3066989" cy="71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5" imgW="1916868" imgH="444307" progId="Equation.DSMT4">
                  <p:embed/>
                </p:oleObj>
              </mc:Choice>
              <mc:Fallback>
                <p:oleObj name="Equation" r:id="rId5" imgW="1916868" imgH="444307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587" y="1552268"/>
                        <a:ext cx="3066989" cy="71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Rectangle 41"/>
          <p:cNvSpPr>
            <a:spLocks noChangeArrowheads="1"/>
          </p:cNvSpPr>
          <p:nvPr/>
        </p:nvSpPr>
        <p:spPr bwMode="auto">
          <a:xfrm>
            <a:off x="1" y="2553699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29374"/>
              </p:ext>
            </p:extLst>
          </p:nvPr>
        </p:nvGraphicFramePr>
        <p:xfrm>
          <a:off x="6715419" y="1552268"/>
          <a:ext cx="853070" cy="71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Equation" r:id="rId7" imgW="533169" imgH="444307" progId="Equation.DSMT4">
                  <p:embed/>
                </p:oleObj>
              </mc:Choice>
              <mc:Fallback>
                <p:oleObj name="Equation" r:id="rId7" imgW="533169" imgH="444307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419" y="1552268"/>
                        <a:ext cx="853070" cy="71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Rectangle 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921079"/>
              </p:ext>
            </p:extLst>
          </p:nvPr>
        </p:nvGraphicFramePr>
        <p:xfrm>
          <a:off x="715215" y="2413057"/>
          <a:ext cx="705104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Equation" r:id="rId9" imgW="4406900" imgH="457200" progId="Equation.DSMT4">
                  <p:embed/>
                </p:oleObj>
              </mc:Choice>
              <mc:Fallback>
                <p:oleObj name="Equation" r:id="rId9" imgW="4406900" imgH="457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15" y="2413057"/>
                        <a:ext cx="705104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6" name="Rectangle 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338959"/>
              </p:ext>
            </p:extLst>
          </p:nvPr>
        </p:nvGraphicFramePr>
        <p:xfrm>
          <a:off x="3080274" y="3262767"/>
          <a:ext cx="270256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11" imgW="1689100" imgH="457200" progId="Equation.DSMT4">
                  <p:embed/>
                </p:oleObj>
              </mc:Choice>
              <mc:Fallback>
                <p:oleObj name="Equation" r:id="rId11" imgW="1689100" imgH="457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274" y="3262767"/>
                        <a:ext cx="2702560" cy="73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8" name="Rectangle 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14422"/>
              </p:ext>
            </p:extLst>
          </p:nvPr>
        </p:nvGraphicFramePr>
        <p:xfrm>
          <a:off x="1643517" y="4136215"/>
          <a:ext cx="4632960" cy="138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Equation" r:id="rId13" imgW="2895600" imgH="863600" progId="Equation.DSMT4">
                  <p:embed/>
                </p:oleObj>
              </mc:Choice>
              <mc:Fallback>
                <p:oleObj name="Equation" r:id="rId13" imgW="2895600" imgH="863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17" y="4136215"/>
                        <a:ext cx="4632960" cy="1381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5472807" y="1773238"/>
            <a:ext cx="287337" cy="28892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2" grpId="0"/>
      <p:bldP spid="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拉格朗日方程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7787" y="1050669"/>
            <a:ext cx="9327321" cy="4303942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例：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400" smtClean="0">
              <a:solidFill>
                <a:schemeClr val="tx2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56650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3044719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0" y="910153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7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8" name="Rectangle 20"/>
          <p:cNvSpPr>
            <a:spLocks noChangeArrowheads="1"/>
          </p:cNvSpPr>
          <p:nvPr/>
        </p:nvSpPr>
        <p:spPr bwMode="auto">
          <a:xfrm>
            <a:off x="0" y="636410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9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0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11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13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4" name="Rectangle 29"/>
          <p:cNvSpPr>
            <a:spLocks noChangeArrowheads="1"/>
          </p:cNvSpPr>
          <p:nvPr/>
        </p:nvSpPr>
        <p:spPr bwMode="auto">
          <a:xfrm>
            <a:off x="0" y="378489"/>
            <a:ext cx="2535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15" name="Rectangle 2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7" name="Rectangle 2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8" name="Rectangle 2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9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0" name="Rectangle 30"/>
          <p:cNvSpPr>
            <a:spLocks noChangeArrowheads="1"/>
          </p:cNvSpPr>
          <p:nvPr/>
        </p:nvSpPr>
        <p:spPr bwMode="auto">
          <a:xfrm>
            <a:off x="1" y="255686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1" name="Rectangle 3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2" name="Rectangle 34"/>
          <p:cNvSpPr>
            <a:spLocks noChangeArrowheads="1"/>
          </p:cNvSpPr>
          <p:nvPr/>
        </p:nvSpPr>
        <p:spPr bwMode="auto">
          <a:xfrm>
            <a:off x="1" y="2553699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3" name="Rectangle 3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4" name="Rectangle 3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5" name="Rectangle 4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7" name="Rectangle 6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0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97479"/>
              </p:ext>
            </p:extLst>
          </p:nvPr>
        </p:nvGraphicFramePr>
        <p:xfrm>
          <a:off x="1354167" y="2841625"/>
          <a:ext cx="361632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3" imgW="2260440" imgH="1066680" progId="Equation.DSMT4">
                  <p:embed/>
                </p:oleObj>
              </mc:Choice>
              <mc:Fallback>
                <p:oleObj name="Equation" r:id="rId3" imgW="2260440" imgH="10666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67" y="2841625"/>
                        <a:ext cx="3616325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Rectangle 6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0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333416"/>
              </p:ext>
            </p:extLst>
          </p:nvPr>
        </p:nvGraphicFramePr>
        <p:xfrm>
          <a:off x="1368351" y="4728007"/>
          <a:ext cx="615696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5" imgW="3848100" imgH="482600" progId="Equation.DSMT4">
                  <p:embed/>
                </p:oleObj>
              </mc:Choice>
              <mc:Fallback>
                <p:oleObj name="Equation" r:id="rId5" imgW="3848100" imgH="4826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351" y="4728007"/>
                        <a:ext cx="615696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43"/>
          <p:cNvGrpSpPr>
            <a:grpSpLocks noChangeAspect="1"/>
          </p:cNvGrpSpPr>
          <p:nvPr/>
        </p:nvGrpSpPr>
        <p:grpSpPr bwMode="auto">
          <a:xfrm>
            <a:off x="1872407" y="972021"/>
            <a:ext cx="7518400" cy="1944687"/>
            <a:chOff x="1790" y="9800"/>
            <a:chExt cx="7398" cy="1913"/>
          </a:xfrm>
        </p:grpSpPr>
        <p:sp>
          <p:nvSpPr>
            <p:cNvPr id="60" name="AutoShape 44"/>
            <p:cNvSpPr>
              <a:spLocks noChangeAspect="1" noChangeArrowheads="1"/>
            </p:cNvSpPr>
            <p:nvPr/>
          </p:nvSpPr>
          <p:spPr bwMode="auto">
            <a:xfrm>
              <a:off x="1790" y="9800"/>
              <a:ext cx="7398" cy="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1" name="Rectangle 11"/>
            <p:cNvSpPr>
              <a:spLocks noChangeAspect="1" noChangeArrowheads="1"/>
            </p:cNvSpPr>
            <p:nvPr/>
          </p:nvSpPr>
          <p:spPr bwMode="auto">
            <a:xfrm>
              <a:off x="4018" y="10429"/>
              <a:ext cx="411" cy="57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m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1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62" name="Rectangle 12"/>
            <p:cNvSpPr>
              <a:spLocks noChangeAspect="1" noChangeArrowheads="1"/>
            </p:cNvSpPr>
            <p:nvPr/>
          </p:nvSpPr>
          <p:spPr bwMode="auto">
            <a:xfrm>
              <a:off x="6236" y="10415"/>
              <a:ext cx="564" cy="59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tIns="72000" bIns="0"/>
            <a:lstStyle/>
            <a:p>
              <a:pPr algn="ctr">
                <a:defRPr/>
              </a:pP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m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2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63" name="Line 13"/>
            <p:cNvSpPr>
              <a:spLocks noChangeAspect="1" noChangeShapeType="1"/>
            </p:cNvSpPr>
            <p:nvPr/>
          </p:nvSpPr>
          <p:spPr bwMode="auto">
            <a:xfrm>
              <a:off x="4502" y="10760"/>
              <a:ext cx="17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4" name="Rectangle 14" descr="浅色上对角线"/>
            <p:cNvSpPr>
              <a:spLocks noChangeAspect="1" noChangeArrowheads="1"/>
            </p:cNvSpPr>
            <p:nvPr/>
          </p:nvSpPr>
          <p:spPr bwMode="auto">
            <a:xfrm>
              <a:off x="1790" y="10561"/>
              <a:ext cx="469" cy="49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65" name="Line 15"/>
            <p:cNvSpPr>
              <a:spLocks noChangeAspect="1" noChangeShapeType="1"/>
            </p:cNvSpPr>
            <p:nvPr/>
          </p:nvSpPr>
          <p:spPr bwMode="auto">
            <a:xfrm>
              <a:off x="2288" y="10760"/>
              <a:ext cx="173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6" name="Rectangle 18" descr="浅色上对角线"/>
            <p:cNvSpPr>
              <a:spLocks noChangeAspect="1" noChangeArrowheads="1"/>
            </p:cNvSpPr>
            <p:nvPr/>
          </p:nvSpPr>
          <p:spPr bwMode="auto">
            <a:xfrm>
              <a:off x="1790" y="11051"/>
              <a:ext cx="7398" cy="28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67" name="Line 19"/>
            <p:cNvSpPr>
              <a:spLocks noChangeAspect="1" noChangeShapeType="1"/>
            </p:cNvSpPr>
            <p:nvPr/>
          </p:nvSpPr>
          <p:spPr bwMode="auto">
            <a:xfrm flipV="1">
              <a:off x="2249" y="10587"/>
              <a:ext cx="0" cy="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4249" y="10261"/>
              <a:ext cx="6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6495" y="10261"/>
              <a:ext cx="6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6536" y="9808"/>
              <a:ext cx="105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x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G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2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4253" y="9800"/>
              <a:ext cx="109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x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G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1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2751" y="10268"/>
              <a:ext cx="69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k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1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5041" y="10275"/>
              <a:ext cx="6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k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2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4" name="Line 13"/>
            <p:cNvSpPr>
              <a:spLocks noChangeAspect="1" noChangeShapeType="1"/>
            </p:cNvSpPr>
            <p:nvPr/>
          </p:nvSpPr>
          <p:spPr bwMode="auto">
            <a:xfrm>
              <a:off x="6806" y="10760"/>
              <a:ext cx="1906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75" name="Rectangle 14" descr="浅色上对角线"/>
            <p:cNvSpPr>
              <a:spLocks noChangeAspect="1" noChangeArrowheads="1"/>
            </p:cNvSpPr>
            <p:nvPr/>
          </p:nvSpPr>
          <p:spPr bwMode="auto">
            <a:xfrm>
              <a:off x="8716" y="10561"/>
              <a:ext cx="470" cy="49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76" name="Line 19"/>
            <p:cNvSpPr>
              <a:spLocks noChangeAspect="1" noChangeShapeType="1"/>
            </p:cNvSpPr>
            <p:nvPr/>
          </p:nvSpPr>
          <p:spPr bwMode="auto">
            <a:xfrm flipV="1">
              <a:off x="8712" y="10587"/>
              <a:ext cx="3" cy="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77" name="Line 61"/>
            <p:cNvSpPr>
              <a:spLocks noChangeShapeType="1"/>
            </p:cNvSpPr>
            <p:nvPr/>
          </p:nvSpPr>
          <p:spPr bwMode="auto">
            <a:xfrm>
              <a:off x="2240" y="11024"/>
              <a:ext cx="64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7568" y="10283"/>
              <a:ext cx="69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solidFill>
                    <a:srgbClr val="000000"/>
                  </a:solidFill>
                  <a:latin typeface="+mn-lt"/>
                </a:rPr>
                <a:t>k</a:t>
              </a:r>
              <a:r>
                <a:rPr lang="en-US" altLang="zh-CN" sz="1600" baseline="-25000">
                  <a:solidFill>
                    <a:srgbClr val="000000"/>
                  </a:solidFill>
                  <a:latin typeface="+mn-lt"/>
                </a:rPr>
                <a:t>3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9" name="Text Box 63"/>
            <p:cNvSpPr txBox="1">
              <a:spLocks noChangeArrowheads="1"/>
            </p:cNvSpPr>
            <p:nvPr/>
          </p:nvSpPr>
          <p:spPr bwMode="auto">
            <a:xfrm>
              <a:off x="4264" y="11410"/>
              <a:ext cx="2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zh-CN" altLang="en-US" sz="1600">
                  <a:latin typeface="+mn-lt"/>
                </a:rPr>
                <a:t>两自由度系统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en-US" sz="2800" smtClean="0"/>
              <a:t>变形梯度</a:t>
            </a:r>
          </a:p>
        </p:txBody>
      </p:sp>
      <p:sp>
        <p:nvSpPr>
          <p:cNvPr id="9221" name="Rectangle 14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931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92403"/>
              </p:ext>
            </p:extLst>
          </p:nvPr>
        </p:nvGraphicFramePr>
        <p:xfrm>
          <a:off x="872745" y="1238966"/>
          <a:ext cx="237744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" name="Equation" r:id="rId3" imgW="1485900" imgH="711200" progId="Equation.DSMT4">
                  <p:embed/>
                </p:oleObj>
              </mc:Choice>
              <mc:Fallback>
                <p:oleObj name="Equation" r:id="rId3" imgW="1485900" imgH="7112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45" y="1238966"/>
                        <a:ext cx="237744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4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933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810500"/>
              </p:ext>
            </p:extLst>
          </p:nvPr>
        </p:nvGraphicFramePr>
        <p:xfrm>
          <a:off x="4604940" y="1577585"/>
          <a:ext cx="1299915" cy="32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940" y="1577585"/>
                        <a:ext cx="1299915" cy="32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4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935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75480"/>
              </p:ext>
            </p:extLst>
          </p:nvPr>
        </p:nvGraphicFramePr>
        <p:xfrm>
          <a:off x="1011990" y="2939973"/>
          <a:ext cx="4632960" cy="227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0" name="Equation" r:id="rId7" imgW="2895600" imgH="1422400" progId="Equation.DSMT4">
                  <p:embed/>
                </p:oleObj>
              </mc:Choice>
              <mc:Fallback>
                <p:oleObj name="Equation" r:id="rId7" imgW="2895600" imgH="142240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990" y="2939973"/>
                        <a:ext cx="4632960" cy="227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3844013" y="1917786"/>
            <a:ext cx="323850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*</a:t>
            </a: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小位移（小变形）</a:t>
            </a:r>
          </a:p>
        </p:txBody>
      </p:sp>
      <p:sp>
        <p:nvSpPr>
          <p:cNvPr id="151" name="Text Box 30"/>
          <p:cNvSpPr txBox="1">
            <a:spLocks noChangeArrowheads="1"/>
          </p:cNvSpPr>
          <p:nvPr/>
        </p:nvSpPr>
        <p:spPr bwMode="auto">
          <a:xfrm>
            <a:off x="590737" y="2517490"/>
            <a:ext cx="4019124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变换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          </a:t>
            </a: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的雅可比矩阵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  <p:graphicFrame>
        <p:nvGraphicFramePr>
          <p:cNvPr id="15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438711"/>
              </p:ext>
            </p:extLst>
          </p:nvPr>
        </p:nvGraphicFramePr>
        <p:xfrm>
          <a:off x="1746191" y="2563377"/>
          <a:ext cx="710582" cy="28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" name="Equation" r:id="rId9" imgW="444114" imgH="177646" progId="Equation.DSMT4">
                  <p:embed/>
                </p:oleObj>
              </mc:Choice>
              <mc:Fallback>
                <p:oleObj name="Equation" r:id="rId9" imgW="444114" imgH="177646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191" y="2563377"/>
                        <a:ext cx="710582" cy="284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 Box 30"/>
          <p:cNvSpPr txBox="1">
            <a:spLocks noChangeArrowheads="1"/>
          </p:cNvSpPr>
          <p:nvPr/>
        </p:nvSpPr>
        <p:spPr bwMode="auto">
          <a:xfrm>
            <a:off x="4704800" y="2517490"/>
            <a:ext cx="1723688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变形梯度</a:t>
            </a:r>
          </a:p>
        </p:txBody>
      </p:sp>
      <p:sp>
        <p:nvSpPr>
          <p:cNvPr id="156" name="Text Box 30"/>
          <p:cNvSpPr txBox="1">
            <a:spLocks noChangeArrowheads="1"/>
          </p:cNvSpPr>
          <p:nvPr/>
        </p:nvSpPr>
        <p:spPr bwMode="auto">
          <a:xfrm>
            <a:off x="590737" y="5212201"/>
            <a:ext cx="4019124" cy="40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变换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          </a:t>
            </a: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的雅可比矩阵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  <p:graphicFrame>
        <p:nvGraphicFramePr>
          <p:cNvPr id="157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94316"/>
              </p:ext>
            </p:extLst>
          </p:nvPr>
        </p:nvGraphicFramePr>
        <p:xfrm>
          <a:off x="1758851" y="5292501"/>
          <a:ext cx="690581" cy="24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" name="Equation" r:id="rId11" imgW="431613" imgH="152334" progId="Equation.DSMT4">
                  <p:embed/>
                </p:oleObj>
              </mc:Choice>
              <mc:Fallback>
                <p:oleObj name="Equation" r:id="rId11" imgW="431613" imgH="152334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51" y="5292501"/>
                        <a:ext cx="690581" cy="243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Text Box 30"/>
          <p:cNvSpPr txBox="1">
            <a:spLocks noChangeArrowheads="1"/>
          </p:cNvSpPr>
          <p:nvPr/>
        </p:nvSpPr>
        <p:spPr bwMode="auto">
          <a:xfrm>
            <a:off x="4704800" y="5212201"/>
            <a:ext cx="1723688" cy="40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位移梯度</a:t>
            </a:r>
          </a:p>
        </p:txBody>
      </p:sp>
      <p:sp>
        <p:nvSpPr>
          <p:cNvPr id="159" name="Text Box 30"/>
          <p:cNvSpPr txBox="1">
            <a:spLocks noChangeArrowheads="1"/>
          </p:cNvSpPr>
          <p:nvPr/>
        </p:nvSpPr>
        <p:spPr bwMode="auto">
          <a:xfrm>
            <a:off x="6652125" y="5212201"/>
            <a:ext cx="2774355" cy="40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二阶非对称张量</a:t>
            </a:r>
          </a:p>
        </p:txBody>
      </p:sp>
      <p:grpSp>
        <p:nvGrpSpPr>
          <p:cNvPr id="160" name="Group 0"/>
          <p:cNvGrpSpPr>
            <a:grpSpLocks noChangeAspect="1"/>
          </p:cNvGrpSpPr>
          <p:nvPr/>
        </p:nvGrpSpPr>
        <p:grpSpPr bwMode="auto">
          <a:xfrm>
            <a:off x="7270303" y="1079968"/>
            <a:ext cx="2667000" cy="3794125"/>
            <a:chOff x="4671" y="998"/>
            <a:chExt cx="2624" cy="3732"/>
          </a:xfrm>
        </p:grpSpPr>
        <p:sp>
          <p:nvSpPr>
            <p:cNvPr id="161" name="AutoShape 1"/>
            <p:cNvSpPr>
              <a:spLocks noChangeAspect="1" noChangeArrowheads="1"/>
            </p:cNvSpPr>
            <p:nvPr/>
          </p:nvSpPr>
          <p:spPr bwMode="auto">
            <a:xfrm>
              <a:off x="4671" y="998"/>
              <a:ext cx="2624" cy="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2" name="Line 2"/>
            <p:cNvSpPr>
              <a:spLocks noChangeShapeType="1"/>
            </p:cNvSpPr>
            <p:nvPr/>
          </p:nvSpPr>
          <p:spPr bwMode="auto">
            <a:xfrm flipV="1">
              <a:off x="6536" y="3001"/>
              <a:ext cx="564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3" name="Line 3"/>
            <p:cNvSpPr>
              <a:spLocks noChangeShapeType="1"/>
            </p:cNvSpPr>
            <p:nvPr/>
          </p:nvSpPr>
          <p:spPr bwMode="auto">
            <a:xfrm flipH="1">
              <a:off x="5711" y="4227"/>
              <a:ext cx="62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 flipH="1">
              <a:off x="5596" y="4183"/>
              <a:ext cx="62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 flipH="1">
              <a:off x="5516" y="4152"/>
              <a:ext cx="62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6" name="Line 6"/>
            <p:cNvSpPr>
              <a:spLocks noChangeShapeType="1"/>
            </p:cNvSpPr>
            <p:nvPr/>
          </p:nvSpPr>
          <p:spPr bwMode="auto">
            <a:xfrm flipH="1">
              <a:off x="5439" y="4123"/>
              <a:ext cx="61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7" name="Line 7"/>
            <p:cNvSpPr>
              <a:spLocks noChangeShapeType="1"/>
            </p:cNvSpPr>
            <p:nvPr/>
          </p:nvSpPr>
          <p:spPr bwMode="auto">
            <a:xfrm flipH="1">
              <a:off x="5354" y="4094"/>
              <a:ext cx="62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8" name="Line 8"/>
            <p:cNvSpPr>
              <a:spLocks noChangeShapeType="1"/>
            </p:cNvSpPr>
            <p:nvPr/>
          </p:nvSpPr>
          <p:spPr bwMode="auto">
            <a:xfrm flipH="1">
              <a:off x="5258" y="4074"/>
              <a:ext cx="62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69" name="Line 9"/>
            <p:cNvSpPr>
              <a:spLocks noChangeShapeType="1"/>
            </p:cNvSpPr>
            <p:nvPr/>
          </p:nvSpPr>
          <p:spPr bwMode="auto">
            <a:xfrm flipH="1">
              <a:off x="5165" y="4062"/>
              <a:ext cx="61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 flipH="1">
              <a:off x="5071" y="4051"/>
              <a:ext cx="62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>
              <a:off x="5980" y="2299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2" name="Line 12"/>
            <p:cNvSpPr>
              <a:spLocks noChangeShapeType="1"/>
            </p:cNvSpPr>
            <p:nvPr/>
          </p:nvSpPr>
          <p:spPr bwMode="auto">
            <a:xfrm>
              <a:off x="6099" y="2299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3" name="Line 13"/>
            <p:cNvSpPr>
              <a:spLocks noChangeShapeType="1"/>
            </p:cNvSpPr>
            <p:nvPr/>
          </p:nvSpPr>
          <p:spPr bwMode="auto">
            <a:xfrm>
              <a:off x="5935" y="2358"/>
              <a:ext cx="1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4" name="Line 14"/>
            <p:cNvSpPr>
              <a:spLocks noChangeShapeType="1"/>
            </p:cNvSpPr>
            <p:nvPr/>
          </p:nvSpPr>
          <p:spPr bwMode="auto">
            <a:xfrm>
              <a:off x="6039" y="2358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5" name="Line 15"/>
            <p:cNvSpPr>
              <a:spLocks noChangeShapeType="1"/>
            </p:cNvSpPr>
            <p:nvPr/>
          </p:nvSpPr>
          <p:spPr bwMode="auto">
            <a:xfrm>
              <a:off x="6159" y="2358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6" name="Line 16"/>
            <p:cNvSpPr>
              <a:spLocks noChangeShapeType="1"/>
            </p:cNvSpPr>
            <p:nvPr/>
          </p:nvSpPr>
          <p:spPr bwMode="auto">
            <a:xfrm>
              <a:off x="5980" y="2417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7" name="Line 17"/>
            <p:cNvSpPr>
              <a:spLocks noChangeShapeType="1"/>
            </p:cNvSpPr>
            <p:nvPr/>
          </p:nvSpPr>
          <p:spPr bwMode="auto">
            <a:xfrm>
              <a:off x="6099" y="2417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8" name="Line 18"/>
            <p:cNvSpPr>
              <a:spLocks noChangeShapeType="1"/>
            </p:cNvSpPr>
            <p:nvPr/>
          </p:nvSpPr>
          <p:spPr bwMode="auto">
            <a:xfrm>
              <a:off x="6219" y="2417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9" name="Line 19"/>
            <p:cNvSpPr>
              <a:spLocks noChangeShapeType="1"/>
            </p:cNvSpPr>
            <p:nvPr/>
          </p:nvSpPr>
          <p:spPr bwMode="auto">
            <a:xfrm>
              <a:off x="5921" y="2478"/>
              <a:ext cx="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0" name="Line 20"/>
            <p:cNvSpPr>
              <a:spLocks noChangeShapeType="1"/>
            </p:cNvSpPr>
            <p:nvPr/>
          </p:nvSpPr>
          <p:spPr bwMode="auto">
            <a:xfrm>
              <a:off x="6039" y="2478"/>
              <a:ext cx="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1" name="Line 21"/>
            <p:cNvSpPr>
              <a:spLocks noChangeShapeType="1"/>
            </p:cNvSpPr>
            <p:nvPr/>
          </p:nvSpPr>
          <p:spPr bwMode="auto">
            <a:xfrm>
              <a:off x="6159" y="247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2" name="Line 22"/>
            <p:cNvSpPr>
              <a:spLocks noChangeShapeType="1"/>
            </p:cNvSpPr>
            <p:nvPr/>
          </p:nvSpPr>
          <p:spPr bwMode="auto">
            <a:xfrm>
              <a:off x="5881" y="253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3" name="Line 23"/>
            <p:cNvSpPr>
              <a:spLocks noChangeShapeType="1"/>
            </p:cNvSpPr>
            <p:nvPr/>
          </p:nvSpPr>
          <p:spPr bwMode="auto">
            <a:xfrm>
              <a:off x="5980" y="253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4" name="Line 24"/>
            <p:cNvSpPr>
              <a:spLocks noChangeShapeType="1"/>
            </p:cNvSpPr>
            <p:nvPr/>
          </p:nvSpPr>
          <p:spPr bwMode="auto">
            <a:xfrm>
              <a:off x="6099" y="253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5" name="Line 25"/>
            <p:cNvSpPr>
              <a:spLocks noChangeShapeType="1"/>
            </p:cNvSpPr>
            <p:nvPr/>
          </p:nvSpPr>
          <p:spPr bwMode="auto">
            <a:xfrm>
              <a:off x="6219" y="253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6" name="Line 26"/>
            <p:cNvSpPr>
              <a:spLocks noChangeShapeType="1"/>
            </p:cNvSpPr>
            <p:nvPr/>
          </p:nvSpPr>
          <p:spPr bwMode="auto">
            <a:xfrm>
              <a:off x="5921" y="2597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7" name="Line 27"/>
            <p:cNvSpPr>
              <a:spLocks noChangeShapeType="1"/>
            </p:cNvSpPr>
            <p:nvPr/>
          </p:nvSpPr>
          <p:spPr bwMode="auto">
            <a:xfrm>
              <a:off x="6039" y="2597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8" name="Line 28"/>
            <p:cNvSpPr>
              <a:spLocks noChangeShapeType="1"/>
            </p:cNvSpPr>
            <p:nvPr/>
          </p:nvSpPr>
          <p:spPr bwMode="auto">
            <a:xfrm>
              <a:off x="6159" y="2597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89" name="Line 29"/>
            <p:cNvSpPr>
              <a:spLocks noChangeShapeType="1"/>
            </p:cNvSpPr>
            <p:nvPr/>
          </p:nvSpPr>
          <p:spPr bwMode="auto">
            <a:xfrm>
              <a:off x="5864" y="2656"/>
              <a:ext cx="2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0" name="Line 30"/>
            <p:cNvSpPr>
              <a:spLocks noChangeShapeType="1"/>
            </p:cNvSpPr>
            <p:nvPr/>
          </p:nvSpPr>
          <p:spPr bwMode="auto">
            <a:xfrm>
              <a:off x="5980" y="2656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1" name="Line 31"/>
            <p:cNvSpPr>
              <a:spLocks noChangeShapeType="1"/>
            </p:cNvSpPr>
            <p:nvPr/>
          </p:nvSpPr>
          <p:spPr bwMode="auto">
            <a:xfrm>
              <a:off x="6099" y="2656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2" name="Line 32"/>
            <p:cNvSpPr>
              <a:spLocks noChangeShapeType="1"/>
            </p:cNvSpPr>
            <p:nvPr/>
          </p:nvSpPr>
          <p:spPr bwMode="auto">
            <a:xfrm>
              <a:off x="6219" y="2656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3" name="Line 33"/>
            <p:cNvSpPr>
              <a:spLocks noChangeShapeType="1"/>
            </p:cNvSpPr>
            <p:nvPr/>
          </p:nvSpPr>
          <p:spPr bwMode="auto">
            <a:xfrm>
              <a:off x="5921" y="2717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4" name="Line 34"/>
            <p:cNvSpPr>
              <a:spLocks noChangeShapeType="1"/>
            </p:cNvSpPr>
            <p:nvPr/>
          </p:nvSpPr>
          <p:spPr bwMode="auto">
            <a:xfrm>
              <a:off x="6039" y="2717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5" name="Line 35"/>
            <p:cNvSpPr>
              <a:spLocks noChangeShapeType="1"/>
            </p:cNvSpPr>
            <p:nvPr/>
          </p:nvSpPr>
          <p:spPr bwMode="auto">
            <a:xfrm>
              <a:off x="6159" y="2717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6" name="Line 36"/>
            <p:cNvSpPr>
              <a:spLocks noChangeShapeType="1"/>
            </p:cNvSpPr>
            <p:nvPr/>
          </p:nvSpPr>
          <p:spPr bwMode="auto">
            <a:xfrm>
              <a:off x="6280" y="2717"/>
              <a:ext cx="12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7" name="Line 37"/>
            <p:cNvSpPr>
              <a:spLocks noChangeShapeType="1"/>
            </p:cNvSpPr>
            <p:nvPr/>
          </p:nvSpPr>
          <p:spPr bwMode="auto">
            <a:xfrm>
              <a:off x="5863" y="2777"/>
              <a:ext cx="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8" name="Line 38"/>
            <p:cNvSpPr>
              <a:spLocks noChangeShapeType="1"/>
            </p:cNvSpPr>
            <p:nvPr/>
          </p:nvSpPr>
          <p:spPr bwMode="auto">
            <a:xfrm>
              <a:off x="5980" y="2777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99" name="Line 39"/>
            <p:cNvSpPr>
              <a:spLocks noChangeShapeType="1"/>
            </p:cNvSpPr>
            <p:nvPr/>
          </p:nvSpPr>
          <p:spPr bwMode="auto">
            <a:xfrm>
              <a:off x="6099" y="2777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0" name="Line 40"/>
            <p:cNvSpPr>
              <a:spLocks noChangeShapeType="1"/>
            </p:cNvSpPr>
            <p:nvPr/>
          </p:nvSpPr>
          <p:spPr bwMode="auto">
            <a:xfrm>
              <a:off x="6219" y="2777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1" name="Line 41"/>
            <p:cNvSpPr>
              <a:spLocks noChangeShapeType="1"/>
            </p:cNvSpPr>
            <p:nvPr/>
          </p:nvSpPr>
          <p:spPr bwMode="auto">
            <a:xfrm>
              <a:off x="5921" y="2836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2" name="Line 42"/>
            <p:cNvSpPr>
              <a:spLocks noChangeShapeType="1"/>
            </p:cNvSpPr>
            <p:nvPr/>
          </p:nvSpPr>
          <p:spPr bwMode="auto">
            <a:xfrm>
              <a:off x="6039" y="2836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3" name="Line 43"/>
            <p:cNvSpPr>
              <a:spLocks noChangeShapeType="1"/>
            </p:cNvSpPr>
            <p:nvPr/>
          </p:nvSpPr>
          <p:spPr bwMode="auto">
            <a:xfrm>
              <a:off x="6159" y="2836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4" name="Line 44"/>
            <p:cNvSpPr>
              <a:spLocks noChangeShapeType="1"/>
            </p:cNvSpPr>
            <p:nvPr/>
          </p:nvSpPr>
          <p:spPr bwMode="auto">
            <a:xfrm>
              <a:off x="6106" y="2895"/>
              <a:ext cx="22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5" name="Line 45"/>
            <p:cNvSpPr>
              <a:spLocks noChangeShapeType="1"/>
            </p:cNvSpPr>
            <p:nvPr/>
          </p:nvSpPr>
          <p:spPr bwMode="auto">
            <a:xfrm flipV="1">
              <a:off x="5875" y="2761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6" name="Line 46"/>
            <p:cNvSpPr>
              <a:spLocks noChangeShapeType="1"/>
            </p:cNvSpPr>
            <p:nvPr/>
          </p:nvSpPr>
          <p:spPr bwMode="auto">
            <a:xfrm flipV="1">
              <a:off x="5875" y="2642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7" name="Line 47"/>
            <p:cNvSpPr>
              <a:spLocks noChangeShapeType="1"/>
            </p:cNvSpPr>
            <p:nvPr/>
          </p:nvSpPr>
          <p:spPr bwMode="auto">
            <a:xfrm flipV="1">
              <a:off x="5935" y="2820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8" name="Line 48"/>
            <p:cNvSpPr>
              <a:spLocks noChangeShapeType="1"/>
            </p:cNvSpPr>
            <p:nvPr/>
          </p:nvSpPr>
          <p:spPr bwMode="auto">
            <a:xfrm flipV="1">
              <a:off x="5935" y="2702"/>
              <a:ext cx="3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09" name="Line 49"/>
            <p:cNvSpPr>
              <a:spLocks noChangeShapeType="1"/>
            </p:cNvSpPr>
            <p:nvPr/>
          </p:nvSpPr>
          <p:spPr bwMode="auto">
            <a:xfrm flipV="1">
              <a:off x="5935" y="2581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0" name="Line 50"/>
            <p:cNvSpPr>
              <a:spLocks noChangeShapeType="1"/>
            </p:cNvSpPr>
            <p:nvPr/>
          </p:nvSpPr>
          <p:spPr bwMode="auto">
            <a:xfrm flipV="1">
              <a:off x="5935" y="2463"/>
              <a:ext cx="3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1" name="Line 51"/>
            <p:cNvSpPr>
              <a:spLocks noChangeShapeType="1"/>
            </p:cNvSpPr>
            <p:nvPr/>
          </p:nvSpPr>
          <p:spPr bwMode="auto">
            <a:xfrm flipV="1">
              <a:off x="5935" y="2357"/>
              <a:ext cx="3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2" name="Line 52"/>
            <p:cNvSpPr>
              <a:spLocks noChangeShapeType="1"/>
            </p:cNvSpPr>
            <p:nvPr/>
          </p:nvSpPr>
          <p:spPr bwMode="auto">
            <a:xfrm flipV="1">
              <a:off x="5995" y="2761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3" name="Line 53"/>
            <p:cNvSpPr>
              <a:spLocks noChangeShapeType="1"/>
            </p:cNvSpPr>
            <p:nvPr/>
          </p:nvSpPr>
          <p:spPr bwMode="auto">
            <a:xfrm flipV="1">
              <a:off x="5995" y="2642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 flipV="1">
              <a:off x="5995" y="2522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5" name="Line 55"/>
            <p:cNvSpPr>
              <a:spLocks noChangeShapeType="1"/>
            </p:cNvSpPr>
            <p:nvPr/>
          </p:nvSpPr>
          <p:spPr bwMode="auto">
            <a:xfrm flipV="1">
              <a:off x="5995" y="240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6" name="Line 56"/>
            <p:cNvSpPr>
              <a:spLocks noChangeShapeType="1"/>
            </p:cNvSpPr>
            <p:nvPr/>
          </p:nvSpPr>
          <p:spPr bwMode="auto">
            <a:xfrm flipV="1">
              <a:off x="5995" y="228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7" name="Line 57"/>
            <p:cNvSpPr>
              <a:spLocks noChangeShapeType="1"/>
            </p:cNvSpPr>
            <p:nvPr/>
          </p:nvSpPr>
          <p:spPr bwMode="auto">
            <a:xfrm flipV="1">
              <a:off x="6055" y="2820"/>
              <a:ext cx="2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8" name="Line 58"/>
            <p:cNvSpPr>
              <a:spLocks noChangeShapeType="1"/>
            </p:cNvSpPr>
            <p:nvPr/>
          </p:nvSpPr>
          <p:spPr bwMode="auto">
            <a:xfrm flipV="1">
              <a:off x="6055" y="2702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 flipV="1">
              <a:off x="6055" y="2581"/>
              <a:ext cx="2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0" name="Line 60"/>
            <p:cNvSpPr>
              <a:spLocks noChangeShapeType="1"/>
            </p:cNvSpPr>
            <p:nvPr/>
          </p:nvSpPr>
          <p:spPr bwMode="auto">
            <a:xfrm flipV="1">
              <a:off x="6055" y="2463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1" name="Line 61"/>
            <p:cNvSpPr>
              <a:spLocks noChangeShapeType="1"/>
            </p:cNvSpPr>
            <p:nvPr/>
          </p:nvSpPr>
          <p:spPr bwMode="auto">
            <a:xfrm flipV="1">
              <a:off x="6055" y="2342"/>
              <a:ext cx="2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2" name="Line 62"/>
            <p:cNvSpPr>
              <a:spLocks noChangeShapeType="1"/>
            </p:cNvSpPr>
            <p:nvPr/>
          </p:nvSpPr>
          <p:spPr bwMode="auto">
            <a:xfrm flipV="1">
              <a:off x="6114" y="2881"/>
              <a:ext cx="2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3" name="Line 63"/>
            <p:cNvSpPr>
              <a:spLocks noChangeShapeType="1"/>
            </p:cNvSpPr>
            <p:nvPr/>
          </p:nvSpPr>
          <p:spPr bwMode="auto">
            <a:xfrm flipV="1">
              <a:off x="6114" y="2761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4" name="Line 64"/>
            <p:cNvSpPr>
              <a:spLocks noChangeShapeType="1"/>
            </p:cNvSpPr>
            <p:nvPr/>
          </p:nvSpPr>
          <p:spPr bwMode="auto">
            <a:xfrm flipV="1">
              <a:off x="6114" y="2642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 flipV="1">
              <a:off x="6114" y="2522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 flipV="1">
              <a:off x="6114" y="2403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V="1">
              <a:off x="6114" y="2283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 flipV="1">
              <a:off x="6174" y="2820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 flipV="1">
              <a:off x="6174" y="2702"/>
              <a:ext cx="3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 flipV="1">
              <a:off x="6174" y="2581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 flipV="1">
              <a:off x="6174" y="2463"/>
              <a:ext cx="3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 flipV="1">
              <a:off x="6174" y="2342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 flipV="1">
              <a:off x="6234" y="2761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 flipV="1">
              <a:off x="6234" y="2642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V="1">
              <a:off x="6234" y="2522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6" name="Line 76"/>
            <p:cNvSpPr>
              <a:spLocks noChangeShapeType="1"/>
            </p:cNvSpPr>
            <p:nvPr/>
          </p:nvSpPr>
          <p:spPr bwMode="auto">
            <a:xfrm flipV="1">
              <a:off x="6234" y="240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7" name="Freeform 77"/>
            <p:cNvSpPr>
              <a:spLocks/>
            </p:cNvSpPr>
            <p:nvPr/>
          </p:nvSpPr>
          <p:spPr bwMode="auto">
            <a:xfrm>
              <a:off x="5877" y="2563"/>
              <a:ext cx="397" cy="103"/>
            </a:xfrm>
            <a:custGeom>
              <a:avLst/>
              <a:gdLst>
                <a:gd name="T0" fmla="*/ 4 w 1981"/>
                <a:gd name="T1" fmla="*/ 14 h 515"/>
                <a:gd name="T2" fmla="*/ 0 w 1981"/>
                <a:gd name="T3" fmla="*/ 100 h 515"/>
                <a:gd name="T4" fmla="*/ 4 w 1981"/>
                <a:gd name="T5" fmla="*/ 186 h 515"/>
                <a:gd name="T6" fmla="*/ 9 w 1981"/>
                <a:gd name="T7" fmla="*/ 226 h 515"/>
                <a:gd name="T8" fmla="*/ 18 w 1981"/>
                <a:gd name="T9" fmla="*/ 264 h 515"/>
                <a:gd name="T10" fmla="*/ 29 w 1981"/>
                <a:gd name="T11" fmla="*/ 298 h 515"/>
                <a:gd name="T12" fmla="*/ 42 w 1981"/>
                <a:gd name="T13" fmla="*/ 331 h 515"/>
                <a:gd name="T14" fmla="*/ 61 w 1981"/>
                <a:gd name="T15" fmla="*/ 358 h 515"/>
                <a:gd name="T16" fmla="*/ 81 w 1981"/>
                <a:gd name="T17" fmla="*/ 382 h 515"/>
                <a:gd name="T18" fmla="*/ 105 w 1981"/>
                <a:gd name="T19" fmla="*/ 400 h 515"/>
                <a:gd name="T20" fmla="*/ 132 w 1981"/>
                <a:gd name="T21" fmla="*/ 415 h 515"/>
                <a:gd name="T22" fmla="*/ 162 w 1981"/>
                <a:gd name="T23" fmla="*/ 427 h 515"/>
                <a:gd name="T24" fmla="*/ 194 w 1981"/>
                <a:gd name="T25" fmla="*/ 434 h 515"/>
                <a:gd name="T26" fmla="*/ 230 w 1981"/>
                <a:gd name="T27" fmla="*/ 440 h 515"/>
                <a:gd name="T28" fmla="*/ 266 w 1981"/>
                <a:gd name="T29" fmla="*/ 442 h 515"/>
                <a:gd name="T30" fmla="*/ 347 w 1981"/>
                <a:gd name="T31" fmla="*/ 441 h 515"/>
                <a:gd name="T32" fmla="*/ 431 w 1981"/>
                <a:gd name="T33" fmla="*/ 433 h 515"/>
                <a:gd name="T34" fmla="*/ 611 w 1981"/>
                <a:gd name="T35" fmla="*/ 413 h 515"/>
                <a:gd name="T36" fmla="*/ 702 w 1981"/>
                <a:gd name="T37" fmla="*/ 405 h 515"/>
                <a:gd name="T38" fmla="*/ 790 w 1981"/>
                <a:gd name="T39" fmla="*/ 403 h 515"/>
                <a:gd name="T40" fmla="*/ 874 w 1981"/>
                <a:gd name="T41" fmla="*/ 410 h 515"/>
                <a:gd name="T42" fmla="*/ 955 w 1981"/>
                <a:gd name="T43" fmla="*/ 425 h 515"/>
                <a:gd name="T44" fmla="*/ 1106 w 1981"/>
                <a:gd name="T45" fmla="*/ 469 h 515"/>
                <a:gd name="T46" fmla="*/ 1179 w 1981"/>
                <a:gd name="T47" fmla="*/ 490 h 515"/>
                <a:gd name="T48" fmla="*/ 1253 w 1981"/>
                <a:gd name="T49" fmla="*/ 506 h 515"/>
                <a:gd name="T50" fmla="*/ 1329 w 1981"/>
                <a:gd name="T51" fmla="*/ 515 h 515"/>
                <a:gd name="T52" fmla="*/ 1368 w 1981"/>
                <a:gd name="T53" fmla="*/ 515 h 515"/>
                <a:gd name="T54" fmla="*/ 1408 w 1981"/>
                <a:gd name="T55" fmla="*/ 512 h 515"/>
                <a:gd name="T56" fmla="*/ 1447 w 1981"/>
                <a:gd name="T57" fmla="*/ 504 h 515"/>
                <a:gd name="T58" fmla="*/ 1488 w 1981"/>
                <a:gd name="T59" fmla="*/ 494 h 515"/>
                <a:gd name="T60" fmla="*/ 1569 w 1981"/>
                <a:gd name="T61" fmla="*/ 467 h 515"/>
                <a:gd name="T62" fmla="*/ 1648 w 1981"/>
                <a:gd name="T63" fmla="*/ 428 h 515"/>
                <a:gd name="T64" fmla="*/ 1724 w 1981"/>
                <a:gd name="T65" fmla="*/ 382 h 515"/>
                <a:gd name="T66" fmla="*/ 1794 w 1981"/>
                <a:gd name="T67" fmla="*/ 327 h 515"/>
                <a:gd name="T68" fmla="*/ 1856 w 1981"/>
                <a:gd name="T69" fmla="*/ 268 h 515"/>
                <a:gd name="T70" fmla="*/ 1908 w 1981"/>
                <a:gd name="T71" fmla="*/ 204 h 515"/>
                <a:gd name="T72" fmla="*/ 1929 w 1981"/>
                <a:gd name="T73" fmla="*/ 171 h 515"/>
                <a:gd name="T74" fmla="*/ 1947 w 1981"/>
                <a:gd name="T75" fmla="*/ 137 h 515"/>
                <a:gd name="T76" fmla="*/ 1962 w 1981"/>
                <a:gd name="T77" fmla="*/ 102 h 515"/>
                <a:gd name="T78" fmla="*/ 1973 w 1981"/>
                <a:gd name="T79" fmla="*/ 68 h 515"/>
                <a:gd name="T80" fmla="*/ 1979 w 1981"/>
                <a:gd name="T81" fmla="*/ 34 h 515"/>
                <a:gd name="T82" fmla="*/ 1981 w 1981"/>
                <a:gd name="T83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1" h="515">
                  <a:moveTo>
                    <a:pt x="4" y="14"/>
                  </a:moveTo>
                  <a:lnTo>
                    <a:pt x="0" y="100"/>
                  </a:lnTo>
                  <a:lnTo>
                    <a:pt x="4" y="186"/>
                  </a:lnTo>
                  <a:lnTo>
                    <a:pt x="9" y="226"/>
                  </a:lnTo>
                  <a:lnTo>
                    <a:pt x="18" y="264"/>
                  </a:lnTo>
                  <a:lnTo>
                    <a:pt x="29" y="298"/>
                  </a:lnTo>
                  <a:lnTo>
                    <a:pt x="42" y="331"/>
                  </a:lnTo>
                  <a:lnTo>
                    <a:pt x="61" y="358"/>
                  </a:lnTo>
                  <a:lnTo>
                    <a:pt x="81" y="382"/>
                  </a:lnTo>
                  <a:lnTo>
                    <a:pt x="105" y="400"/>
                  </a:lnTo>
                  <a:lnTo>
                    <a:pt x="132" y="415"/>
                  </a:lnTo>
                  <a:lnTo>
                    <a:pt x="162" y="427"/>
                  </a:lnTo>
                  <a:lnTo>
                    <a:pt x="194" y="434"/>
                  </a:lnTo>
                  <a:lnTo>
                    <a:pt x="230" y="440"/>
                  </a:lnTo>
                  <a:lnTo>
                    <a:pt x="266" y="442"/>
                  </a:lnTo>
                  <a:lnTo>
                    <a:pt x="347" y="441"/>
                  </a:lnTo>
                  <a:lnTo>
                    <a:pt x="431" y="433"/>
                  </a:lnTo>
                  <a:lnTo>
                    <a:pt x="611" y="413"/>
                  </a:lnTo>
                  <a:lnTo>
                    <a:pt x="702" y="405"/>
                  </a:lnTo>
                  <a:lnTo>
                    <a:pt x="790" y="403"/>
                  </a:lnTo>
                  <a:lnTo>
                    <a:pt x="874" y="410"/>
                  </a:lnTo>
                  <a:lnTo>
                    <a:pt x="955" y="425"/>
                  </a:lnTo>
                  <a:lnTo>
                    <a:pt x="1106" y="469"/>
                  </a:lnTo>
                  <a:lnTo>
                    <a:pt x="1179" y="490"/>
                  </a:lnTo>
                  <a:lnTo>
                    <a:pt x="1253" y="506"/>
                  </a:lnTo>
                  <a:lnTo>
                    <a:pt x="1329" y="515"/>
                  </a:lnTo>
                  <a:lnTo>
                    <a:pt x="1368" y="515"/>
                  </a:lnTo>
                  <a:lnTo>
                    <a:pt x="1408" y="512"/>
                  </a:lnTo>
                  <a:lnTo>
                    <a:pt x="1447" y="504"/>
                  </a:lnTo>
                  <a:lnTo>
                    <a:pt x="1488" y="494"/>
                  </a:lnTo>
                  <a:lnTo>
                    <a:pt x="1569" y="467"/>
                  </a:lnTo>
                  <a:lnTo>
                    <a:pt x="1648" y="428"/>
                  </a:lnTo>
                  <a:lnTo>
                    <a:pt x="1724" y="382"/>
                  </a:lnTo>
                  <a:lnTo>
                    <a:pt x="1794" y="327"/>
                  </a:lnTo>
                  <a:lnTo>
                    <a:pt x="1856" y="268"/>
                  </a:lnTo>
                  <a:lnTo>
                    <a:pt x="1908" y="204"/>
                  </a:lnTo>
                  <a:lnTo>
                    <a:pt x="1929" y="171"/>
                  </a:lnTo>
                  <a:lnTo>
                    <a:pt x="1947" y="137"/>
                  </a:lnTo>
                  <a:lnTo>
                    <a:pt x="1962" y="102"/>
                  </a:lnTo>
                  <a:lnTo>
                    <a:pt x="1973" y="68"/>
                  </a:lnTo>
                  <a:lnTo>
                    <a:pt x="1979" y="34"/>
                  </a:lnTo>
                  <a:lnTo>
                    <a:pt x="19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8" name="Freeform 78"/>
            <p:cNvSpPr>
              <a:spLocks/>
            </p:cNvSpPr>
            <p:nvPr/>
          </p:nvSpPr>
          <p:spPr bwMode="auto">
            <a:xfrm>
              <a:off x="5860" y="2255"/>
              <a:ext cx="433" cy="642"/>
            </a:xfrm>
            <a:custGeom>
              <a:avLst/>
              <a:gdLst>
                <a:gd name="T0" fmla="*/ 131 w 2174"/>
                <a:gd name="T1" fmla="*/ 1292 h 3212"/>
                <a:gd name="T2" fmla="*/ 181 w 2174"/>
                <a:gd name="T3" fmla="*/ 1036 h 3212"/>
                <a:gd name="T4" fmla="*/ 257 w 2174"/>
                <a:gd name="T5" fmla="*/ 783 h 3212"/>
                <a:gd name="T6" fmla="*/ 372 w 2174"/>
                <a:gd name="T7" fmla="*/ 533 h 3212"/>
                <a:gd name="T8" fmla="*/ 446 w 2174"/>
                <a:gd name="T9" fmla="*/ 410 h 3212"/>
                <a:gd name="T10" fmla="*/ 532 w 2174"/>
                <a:gd name="T11" fmla="*/ 295 h 3212"/>
                <a:gd name="T12" fmla="*/ 626 w 2174"/>
                <a:gd name="T13" fmla="*/ 192 h 3212"/>
                <a:gd name="T14" fmla="*/ 729 w 2174"/>
                <a:gd name="T15" fmla="*/ 107 h 3212"/>
                <a:gd name="T16" fmla="*/ 839 w 2174"/>
                <a:gd name="T17" fmla="*/ 43 h 3212"/>
                <a:gd name="T18" fmla="*/ 956 w 2174"/>
                <a:gd name="T19" fmla="*/ 6 h 3212"/>
                <a:gd name="T20" fmla="*/ 1078 w 2174"/>
                <a:gd name="T21" fmla="*/ 1 h 3212"/>
                <a:gd name="T22" fmla="*/ 1202 w 2174"/>
                <a:gd name="T23" fmla="*/ 22 h 3212"/>
                <a:gd name="T24" fmla="*/ 1327 w 2174"/>
                <a:gd name="T25" fmla="*/ 69 h 3212"/>
                <a:gd name="T26" fmla="*/ 1449 w 2174"/>
                <a:gd name="T27" fmla="*/ 139 h 3212"/>
                <a:gd name="T28" fmla="*/ 1568 w 2174"/>
                <a:gd name="T29" fmla="*/ 227 h 3212"/>
                <a:gd name="T30" fmla="*/ 1681 w 2174"/>
                <a:gd name="T31" fmla="*/ 331 h 3212"/>
                <a:gd name="T32" fmla="*/ 1783 w 2174"/>
                <a:gd name="T33" fmla="*/ 448 h 3212"/>
                <a:gd name="T34" fmla="*/ 1874 w 2174"/>
                <a:gd name="T35" fmla="*/ 576 h 3212"/>
                <a:gd name="T36" fmla="*/ 1952 w 2174"/>
                <a:gd name="T37" fmla="*/ 710 h 3212"/>
                <a:gd name="T38" fmla="*/ 2015 w 2174"/>
                <a:gd name="T39" fmla="*/ 848 h 3212"/>
                <a:gd name="T40" fmla="*/ 2057 w 2174"/>
                <a:gd name="T41" fmla="*/ 987 h 3212"/>
                <a:gd name="T42" fmla="*/ 2080 w 2174"/>
                <a:gd name="T43" fmla="*/ 1124 h 3212"/>
                <a:gd name="T44" fmla="*/ 2083 w 2174"/>
                <a:gd name="T45" fmla="*/ 1257 h 3212"/>
                <a:gd name="T46" fmla="*/ 2072 w 2174"/>
                <a:gd name="T47" fmla="*/ 1519 h 3212"/>
                <a:gd name="T48" fmla="*/ 2080 w 2174"/>
                <a:gd name="T49" fmla="*/ 1651 h 3212"/>
                <a:gd name="T50" fmla="*/ 2146 w 2174"/>
                <a:gd name="T51" fmla="*/ 2052 h 3212"/>
                <a:gd name="T52" fmla="*/ 2171 w 2174"/>
                <a:gd name="T53" fmla="*/ 2252 h 3212"/>
                <a:gd name="T54" fmla="*/ 2173 w 2174"/>
                <a:gd name="T55" fmla="*/ 2383 h 3212"/>
                <a:gd name="T56" fmla="*/ 2158 w 2174"/>
                <a:gd name="T57" fmla="*/ 2512 h 3212"/>
                <a:gd name="T58" fmla="*/ 2121 w 2174"/>
                <a:gd name="T59" fmla="*/ 2637 h 3212"/>
                <a:gd name="T60" fmla="*/ 2058 w 2174"/>
                <a:gd name="T61" fmla="*/ 2758 h 3212"/>
                <a:gd name="T62" fmla="*/ 1974 w 2174"/>
                <a:gd name="T63" fmla="*/ 2872 h 3212"/>
                <a:gd name="T64" fmla="*/ 1872 w 2174"/>
                <a:gd name="T65" fmla="*/ 2974 h 3212"/>
                <a:gd name="T66" fmla="*/ 1757 w 2174"/>
                <a:gd name="T67" fmla="*/ 3063 h 3212"/>
                <a:gd name="T68" fmla="*/ 1632 w 2174"/>
                <a:gd name="T69" fmla="*/ 3134 h 3212"/>
                <a:gd name="T70" fmla="*/ 1502 w 2174"/>
                <a:gd name="T71" fmla="*/ 3184 h 3212"/>
                <a:gd name="T72" fmla="*/ 1370 w 2174"/>
                <a:gd name="T73" fmla="*/ 3210 h 3212"/>
                <a:gd name="T74" fmla="*/ 1242 w 2174"/>
                <a:gd name="T75" fmla="*/ 3208 h 3212"/>
                <a:gd name="T76" fmla="*/ 1116 w 2174"/>
                <a:gd name="T77" fmla="*/ 3180 h 3212"/>
                <a:gd name="T78" fmla="*/ 932 w 2174"/>
                <a:gd name="T79" fmla="*/ 3111 h 3212"/>
                <a:gd name="T80" fmla="*/ 742 w 2174"/>
                <a:gd name="T81" fmla="*/ 3042 h 3212"/>
                <a:gd name="T82" fmla="*/ 606 w 2174"/>
                <a:gd name="T83" fmla="*/ 3014 h 3212"/>
                <a:gd name="T84" fmla="*/ 401 w 2174"/>
                <a:gd name="T85" fmla="*/ 2990 h 3212"/>
                <a:gd name="T86" fmla="*/ 278 w 2174"/>
                <a:gd name="T87" fmla="*/ 2966 h 3212"/>
                <a:gd name="T88" fmla="*/ 177 w 2174"/>
                <a:gd name="T89" fmla="*/ 2918 h 3212"/>
                <a:gd name="T90" fmla="*/ 103 w 2174"/>
                <a:gd name="T91" fmla="*/ 2842 h 3212"/>
                <a:gd name="T92" fmla="*/ 51 w 2174"/>
                <a:gd name="T93" fmla="*/ 2742 h 3212"/>
                <a:gd name="T94" fmla="*/ 18 w 2174"/>
                <a:gd name="T95" fmla="*/ 2623 h 3212"/>
                <a:gd name="T96" fmla="*/ 2 w 2174"/>
                <a:gd name="T97" fmla="*/ 2488 h 3212"/>
                <a:gd name="T98" fmla="*/ 0 w 2174"/>
                <a:gd name="T99" fmla="*/ 2340 h 3212"/>
                <a:gd name="T100" fmla="*/ 25 w 2174"/>
                <a:gd name="T101" fmla="*/ 2026 h 3212"/>
                <a:gd name="T102" fmla="*/ 71 w 2174"/>
                <a:gd name="T103" fmla="*/ 1709 h 3212"/>
                <a:gd name="T104" fmla="*/ 105 w 2174"/>
                <a:gd name="T105" fmla="*/ 1489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4" h="3212">
                  <a:moveTo>
                    <a:pt x="114" y="1422"/>
                  </a:moveTo>
                  <a:lnTo>
                    <a:pt x="131" y="1292"/>
                  </a:lnTo>
                  <a:lnTo>
                    <a:pt x="154" y="1164"/>
                  </a:lnTo>
                  <a:lnTo>
                    <a:pt x="181" y="1036"/>
                  </a:lnTo>
                  <a:lnTo>
                    <a:pt x="215" y="910"/>
                  </a:lnTo>
                  <a:lnTo>
                    <a:pt x="257" y="783"/>
                  </a:lnTo>
                  <a:lnTo>
                    <a:pt x="309" y="658"/>
                  </a:lnTo>
                  <a:lnTo>
                    <a:pt x="372" y="533"/>
                  </a:lnTo>
                  <a:lnTo>
                    <a:pt x="408" y="471"/>
                  </a:lnTo>
                  <a:lnTo>
                    <a:pt x="446" y="410"/>
                  </a:lnTo>
                  <a:lnTo>
                    <a:pt x="488" y="351"/>
                  </a:lnTo>
                  <a:lnTo>
                    <a:pt x="532" y="295"/>
                  </a:lnTo>
                  <a:lnTo>
                    <a:pt x="578" y="242"/>
                  </a:lnTo>
                  <a:lnTo>
                    <a:pt x="626" y="192"/>
                  </a:lnTo>
                  <a:lnTo>
                    <a:pt x="676" y="146"/>
                  </a:lnTo>
                  <a:lnTo>
                    <a:pt x="729" y="107"/>
                  </a:lnTo>
                  <a:lnTo>
                    <a:pt x="783" y="71"/>
                  </a:lnTo>
                  <a:lnTo>
                    <a:pt x="839" y="43"/>
                  </a:lnTo>
                  <a:lnTo>
                    <a:pt x="897" y="21"/>
                  </a:lnTo>
                  <a:lnTo>
                    <a:pt x="956" y="6"/>
                  </a:lnTo>
                  <a:lnTo>
                    <a:pt x="1016" y="0"/>
                  </a:lnTo>
                  <a:lnTo>
                    <a:pt x="1078" y="1"/>
                  </a:lnTo>
                  <a:lnTo>
                    <a:pt x="1140" y="8"/>
                  </a:lnTo>
                  <a:lnTo>
                    <a:pt x="1202" y="22"/>
                  </a:lnTo>
                  <a:lnTo>
                    <a:pt x="1264" y="43"/>
                  </a:lnTo>
                  <a:lnTo>
                    <a:pt x="1327" y="69"/>
                  </a:lnTo>
                  <a:lnTo>
                    <a:pt x="1388" y="101"/>
                  </a:lnTo>
                  <a:lnTo>
                    <a:pt x="1449" y="139"/>
                  </a:lnTo>
                  <a:lnTo>
                    <a:pt x="1509" y="181"/>
                  </a:lnTo>
                  <a:lnTo>
                    <a:pt x="1568" y="227"/>
                  </a:lnTo>
                  <a:lnTo>
                    <a:pt x="1625" y="277"/>
                  </a:lnTo>
                  <a:lnTo>
                    <a:pt x="1681" y="331"/>
                  </a:lnTo>
                  <a:lnTo>
                    <a:pt x="1733" y="388"/>
                  </a:lnTo>
                  <a:lnTo>
                    <a:pt x="1783" y="448"/>
                  </a:lnTo>
                  <a:lnTo>
                    <a:pt x="1830" y="510"/>
                  </a:lnTo>
                  <a:lnTo>
                    <a:pt x="1874" y="576"/>
                  </a:lnTo>
                  <a:lnTo>
                    <a:pt x="1916" y="642"/>
                  </a:lnTo>
                  <a:lnTo>
                    <a:pt x="1952" y="710"/>
                  </a:lnTo>
                  <a:lnTo>
                    <a:pt x="1986" y="778"/>
                  </a:lnTo>
                  <a:lnTo>
                    <a:pt x="2015" y="848"/>
                  </a:lnTo>
                  <a:lnTo>
                    <a:pt x="2038" y="917"/>
                  </a:lnTo>
                  <a:lnTo>
                    <a:pt x="2057" y="987"/>
                  </a:lnTo>
                  <a:lnTo>
                    <a:pt x="2071" y="1055"/>
                  </a:lnTo>
                  <a:lnTo>
                    <a:pt x="2080" y="1124"/>
                  </a:lnTo>
                  <a:lnTo>
                    <a:pt x="2083" y="1191"/>
                  </a:lnTo>
                  <a:lnTo>
                    <a:pt x="2083" y="1257"/>
                  </a:lnTo>
                  <a:lnTo>
                    <a:pt x="2076" y="1388"/>
                  </a:lnTo>
                  <a:lnTo>
                    <a:pt x="2072" y="1519"/>
                  </a:lnTo>
                  <a:lnTo>
                    <a:pt x="2075" y="1584"/>
                  </a:lnTo>
                  <a:lnTo>
                    <a:pt x="2080" y="1651"/>
                  </a:lnTo>
                  <a:lnTo>
                    <a:pt x="2098" y="1785"/>
                  </a:lnTo>
                  <a:lnTo>
                    <a:pt x="2146" y="2052"/>
                  </a:lnTo>
                  <a:lnTo>
                    <a:pt x="2164" y="2186"/>
                  </a:lnTo>
                  <a:lnTo>
                    <a:pt x="2171" y="2252"/>
                  </a:lnTo>
                  <a:lnTo>
                    <a:pt x="2174" y="2318"/>
                  </a:lnTo>
                  <a:lnTo>
                    <a:pt x="2173" y="2383"/>
                  </a:lnTo>
                  <a:lnTo>
                    <a:pt x="2168" y="2447"/>
                  </a:lnTo>
                  <a:lnTo>
                    <a:pt x="2158" y="2512"/>
                  </a:lnTo>
                  <a:lnTo>
                    <a:pt x="2142" y="2575"/>
                  </a:lnTo>
                  <a:lnTo>
                    <a:pt x="2121" y="2637"/>
                  </a:lnTo>
                  <a:lnTo>
                    <a:pt x="2093" y="2698"/>
                  </a:lnTo>
                  <a:lnTo>
                    <a:pt x="2058" y="2758"/>
                  </a:lnTo>
                  <a:lnTo>
                    <a:pt x="2019" y="2816"/>
                  </a:lnTo>
                  <a:lnTo>
                    <a:pt x="1974" y="2872"/>
                  </a:lnTo>
                  <a:lnTo>
                    <a:pt x="1926" y="2924"/>
                  </a:lnTo>
                  <a:lnTo>
                    <a:pt x="1872" y="2974"/>
                  </a:lnTo>
                  <a:lnTo>
                    <a:pt x="1817" y="3020"/>
                  </a:lnTo>
                  <a:lnTo>
                    <a:pt x="1757" y="3063"/>
                  </a:lnTo>
                  <a:lnTo>
                    <a:pt x="1696" y="3101"/>
                  </a:lnTo>
                  <a:lnTo>
                    <a:pt x="1632" y="3134"/>
                  </a:lnTo>
                  <a:lnTo>
                    <a:pt x="1567" y="3162"/>
                  </a:lnTo>
                  <a:lnTo>
                    <a:pt x="1502" y="3184"/>
                  </a:lnTo>
                  <a:lnTo>
                    <a:pt x="1435" y="3200"/>
                  </a:lnTo>
                  <a:lnTo>
                    <a:pt x="1370" y="3210"/>
                  </a:lnTo>
                  <a:lnTo>
                    <a:pt x="1305" y="3212"/>
                  </a:lnTo>
                  <a:lnTo>
                    <a:pt x="1242" y="3208"/>
                  </a:lnTo>
                  <a:lnTo>
                    <a:pt x="1178" y="3197"/>
                  </a:lnTo>
                  <a:lnTo>
                    <a:pt x="1116" y="3180"/>
                  </a:lnTo>
                  <a:lnTo>
                    <a:pt x="1055" y="3160"/>
                  </a:lnTo>
                  <a:lnTo>
                    <a:pt x="932" y="3111"/>
                  </a:lnTo>
                  <a:lnTo>
                    <a:pt x="807" y="3063"/>
                  </a:lnTo>
                  <a:lnTo>
                    <a:pt x="742" y="3042"/>
                  </a:lnTo>
                  <a:lnTo>
                    <a:pt x="675" y="3026"/>
                  </a:lnTo>
                  <a:lnTo>
                    <a:pt x="606" y="3014"/>
                  </a:lnTo>
                  <a:lnTo>
                    <a:pt x="537" y="3005"/>
                  </a:lnTo>
                  <a:lnTo>
                    <a:pt x="401" y="2990"/>
                  </a:lnTo>
                  <a:lnTo>
                    <a:pt x="337" y="2981"/>
                  </a:lnTo>
                  <a:lnTo>
                    <a:pt x="278" y="2966"/>
                  </a:lnTo>
                  <a:lnTo>
                    <a:pt x="224" y="2945"/>
                  </a:lnTo>
                  <a:lnTo>
                    <a:pt x="177" y="2918"/>
                  </a:lnTo>
                  <a:lnTo>
                    <a:pt x="138" y="2883"/>
                  </a:lnTo>
                  <a:lnTo>
                    <a:pt x="103" y="2842"/>
                  </a:lnTo>
                  <a:lnTo>
                    <a:pt x="75" y="2794"/>
                  </a:lnTo>
                  <a:lnTo>
                    <a:pt x="51" y="2742"/>
                  </a:lnTo>
                  <a:lnTo>
                    <a:pt x="32" y="2685"/>
                  </a:lnTo>
                  <a:lnTo>
                    <a:pt x="18" y="2623"/>
                  </a:lnTo>
                  <a:lnTo>
                    <a:pt x="8" y="2557"/>
                  </a:lnTo>
                  <a:lnTo>
                    <a:pt x="2" y="2488"/>
                  </a:lnTo>
                  <a:lnTo>
                    <a:pt x="0" y="2415"/>
                  </a:lnTo>
                  <a:lnTo>
                    <a:pt x="0" y="2340"/>
                  </a:lnTo>
                  <a:lnTo>
                    <a:pt x="9" y="2185"/>
                  </a:lnTo>
                  <a:lnTo>
                    <a:pt x="25" y="2026"/>
                  </a:lnTo>
                  <a:lnTo>
                    <a:pt x="47" y="1865"/>
                  </a:lnTo>
                  <a:lnTo>
                    <a:pt x="71" y="1709"/>
                  </a:lnTo>
                  <a:lnTo>
                    <a:pt x="94" y="1560"/>
                  </a:lnTo>
                  <a:lnTo>
                    <a:pt x="105" y="1489"/>
                  </a:lnTo>
                  <a:lnTo>
                    <a:pt x="114" y="142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39" name="Freeform 79"/>
            <p:cNvSpPr>
              <a:spLocks/>
            </p:cNvSpPr>
            <p:nvPr/>
          </p:nvSpPr>
          <p:spPr bwMode="auto">
            <a:xfrm>
              <a:off x="5881" y="2438"/>
              <a:ext cx="392" cy="125"/>
            </a:xfrm>
            <a:custGeom>
              <a:avLst/>
              <a:gdLst>
                <a:gd name="T0" fmla="*/ 1958 w 1958"/>
                <a:gd name="T1" fmla="*/ 633 h 633"/>
                <a:gd name="T2" fmla="*/ 1957 w 1958"/>
                <a:gd name="T3" fmla="*/ 603 h 633"/>
                <a:gd name="T4" fmla="*/ 1953 w 1958"/>
                <a:gd name="T5" fmla="*/ 573 h 633"/>
                <a:gd name="T6" fmla="*/ 1935 w 1958"/>
                <a:gd name="T7" fmla="*/ 514 h 633"/>
                <a:gd name="T8" fmla="*/ 1906 w 1958"/>
                <a:gd name="T9" fmla="*/ 456 h 633"/>
                <a:gd name="T10" fmla="*/ 1867 w 1958"/>
                <a:gd name="T11" fmla="*/ 399 h 633"/>
                <a:gd name="T12" fmla="*/ 1819 w 1958"/>
                <a:gd name="T13" fmla="*/ 346 h 633"/>
                <a:gd name="T14" fmla="*/ 1762 w 1958"/>
                <a:gd name="T15" fmla="*/ 295 h 633"/>
                <a:gd name="T16" fmla="*/ 1699 w 1958"/>
                <a:gd name="T17" fmla="*/ 247 h 633"/>
                <a:gd name="T18" fmla="*/ 1630 w 1958"/>
                <a:gd name="T19" fmla="*/ 202 h 633"/>
                <a:gd name="T20" fmla="*/ 1556 w 1958"/>
                <a:gd name="T21" fmla="*/ 162 h 633"/>
                <a:gd name="T22" fmla="*/ 1478 w 1958"/>
                <a:gd name="T23" fmla="*/ 124 h 633"/>
                <a:gd name="T24" fmla="*/ 1396 w 1958"/>
                <a:gd name="T25" fmla="*/ 92 h 633"/>
                <a:gd name="T26" fmla="*/ 1313 w 1958"/>
                <a:gd name="T27" fmla="*/ 64 h 633"/>
                <a:gd name="T28" fmla="*/ 1227 w 1958"/>
                <a:gd name="T29" fmla="*/ 42 h 633"/>
                <a:gd name="T30" fmla="*/ 1141 w 1958"/>
                <a:gd name="T31" fmla="*/ 23 h 633"/>
                <a:gd name="T32" fmla="*/ 1055 w 1958"/>
                <a:gd name="T33" fmla="*/ 11 h 633"/>
                <a:gd name="T34" fmla="*/ 968 w 1958"/>
                <a:gd name="T35" fmla="*/ 3 h 633"/>
                <a:gd name="T36" fmla="*/ 882 w 1958"/>
                <a:gd name="T37" fmla="*/ 0 h 633"/>
                <a:gd name="T38" fmla="*/ 798 w 1958"/>
                <a:gd name="T39" fmla="*/ 1 h 633"/>
                <a:gd name="T40" fmla="*/ 714 w 1958"/>
                <a:gd name="T41" fmla="*/ 7 h 633"/>
                <a:gd name="T42" fmla="*/ 633 w 1958"/>
                <a:gd name="T43" fmla="*/ 19 h 633"/>
                <a:gd name="T44" fmla="*/ 555 w 1958"/>
                <a:gd name="T45" fmla="*/ 34 h 633"/>
                <a:gd name="T46" fmla="*/ 479 w 1958"/>
                <a:gd name="T47" fmla="*/ 56 h 633"/>
                <a:gd name="T48" fmla="*/ 407 w 1958"/>
                <a:gd name="T49" fmla="*/ 80 h 633"/>
                <a:gd name="T50" fmla="*/ 339 w 1958"/>
                <a:gd name="T51" fmla="*/ 110 h 633"/>
                <a:gd name="T52" fmla="*/ 275 w 1958"/>
                <a:gd name="T53" fmla="*/ 144 h 633"/>
                <a:gd name="T54" fmla="*/ 216 w 1958"/>
                <a:gd name="T55" fmla="*/ 183 h 633"/>
                <a:gd name="T56" fmla="*/ 164 w 1958"/>
                <a:gd name="T57" fmla="*/ 227 h 633"/>
                <a:gd name="T58" fmla="*/ 117 w 1958"/>
                <a:gd name="T59" fmla="*/ 275 h 633"/>
                <a:gd name="T60" fmla="*/ 76 w 1958"/>
                <a:gd name="T61" fmla="*/ 327 h 633"/>
                <a:gd name="T62" fmla="*/ 43 w 1958"/>
                <a:gd name="T63" fmla="*/ 384 h 633"/>
                <a:gd name="T64" fmla="*/ 17 w 1958"/>
                <a:gd name="T65" fmla="*/ 446 h 633"/>
                <a:gd name="T66" fmla="*/ 0 w 1958"/>
                <a:gd name="T67" fmla="*/ 51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8" h="633">
                  <a:moveTo>
                    <a:pt x="1958" y="633"/>
                  </a:moveTo>
                  <a:lnTo>
                    <a:pt x="1957" y="603"/>
                  </a:lnTo>
                  <a:lnTo>
                    <a:pt x="1953" y="573"/>
                  </a:lnTo>
                  <a:lnTo>
                    <a:pt x="1935" y="514"/>
                  </a:lnTo>
                  <a:lnTo>
                    <a:pt x="1906" y="456"/>
                  </a:lnTo>
                  <a:lnTo>
                    <a:pt x="1867" y="399"/>
                  </a:lnTo>
                  <a:lnTo>
                    <a:pt x="1819" y="346"/>
                  </a:lnTo>
                  <a:lnTo>
                    <a:pt x="1762" y="295"/>
                  </a:lnTo>
                  <a:lnTo>
                    <a:pt x="1699" y="247"/>
                  </a:lnTo>
                  <a:lnTo>
                    <a:pt x="1630" y="202"/>
                  </a:lnTo>
                  <a:lnTo>
                    <a:pt x="1556" y="162"/>
                  </a:lnTo>
                  <a:lnTo>
                    <a:pt x="1478" y="124"/>
                  </a:lnTo>
                  <a:lnTo>
                    <a:pt x="1396" y="92"/>
                  </a:lnTo>
                  <a:lnTo>
                    <a:pt x="1313" y="64"/>
                  </a:lnTo>
                  <a:lnTo>
                    <a:pt x="1227" y="42"/>
                  </a:lnTo>
                  <a:lnTo>
                    <a:pt x="1141" y="23"/>
                  </a:lnTo>
                  <a:lnTo>
                    <a:pt x="1055" y="11"/>
                  </a:lnTo>
                  <a:lnTo>
                    <a:pt x="968" y="3"/>
                  </a:lnTo>
                  <a:lnTo>
                    <a:pt x="882" y="0"/>
                  </a:lnTo>
                  <a:lnTo>
                    <a:pt x="798" y="1"/>
                  </a:lnTo>
                  <a:lnTo>
                    <a:pt x="714" y="7"/>
                  </a:lnTo>
                  <a:lnTo>
                    <a:pt x="633" y="19"/>
                  </a:lnTo>
                  <a:lnTo>
                    <a:pt x="555" y="34"/>
                  </a:lnTo>
                  <a:lnTo>
                    <a:pt x="479" y="56"/>
                  </a:lnTo>
                  <a:lnTo>
                    <a:pt x="407" y="80"/>
                  </a:lnTo>
                  <a:lnTo>
                    <a:pt x="339" y="110"/>
                  </a:lnTo>
                  <a:lnTo>
                    <a:pt x="275" y="144"/>
                  </a:lnTo>
                  <a:lnTo>
                    <a:pt x="216" y="183"/>
                  </a:lnTo>
                  <a:lnTo>
                    <a:pt x="164" y="227"/>
                  </a:lnTo>
                  <a:lnTo>
                    <a:pt x="117" y="275"/>
                  </a:lnTo>
                  <a:lnTo>
                    <a:pt x="76" y="327"/>
                  </a:lnTo>
                  <a:lnTo>
                    <a:pt x="43" y="384"/>
                  </a:lnTo>
                  <a:lnTo>
                    <a:pt x="17" y="446"/>
                  </a:lnTo>
                  <a:lnTo>
                    <a:pt x="0" y="51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0" name="Line 80"/>
            <p:cNvSpPr>
              <a:spLocks noChangeShapeType="1"/>
            </p:cNvSpPr>
            <p:nvPr/>
          </p:nvSpPr>
          <p:spPr bwMode="auto">
            <a:xfrm flipV="1">
              <a:off x="6531" y="1626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1" name="Line 81"/>
            <p:cNvSpPr>
              <a:spLocks noChangeShapeType="1"/>
            </p:cNvSpPr>
            <p:nvPr/>
          </p:nvSpPr>
          <p:spPr bwMode="auto">
            <a:xfrm flipV="1">
              <a:off x="6473" y="1566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2" name="Line 82"/>
            <p:cNvSpPr>
              <a:spLocks noChangeShapeType="1"/>
            </p:cNvSpPr>
            <p:nvPr/>
          </p:nvSpPr>
          <p:spPr bwMode="auto">
            <a:xfrm flipV="1">
              <a:off x="6473" y="1687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3" name="Line 83"/>
            <p:cNvSpPr>
              <a:spLocks noChangeShapeType="1"/>
            </p:cNvSpPr>
            <p:nvPr/>
          </p:nvSpPr>
          <p:spPr bwMode="auto">
            <a:xfrm flipV="1">
              <a:off x="6444" y="1499"/>
              <a:ext cx="2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4" name="Line 84"/>
            <p:cNvSpPr>
              <a:spLocks noChangeShapeType="1"/>
            </p:cNvSpPr>
            <p:nvPr/>
          </p:nvSpPr>
          <p:spPr bwMode="auto">
            <a:xfrm flipV="1">
              <a:off x="6405" y="1612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5" name="Line 85"/>
            <p:cNvSpPr>
              <a:spLocks noChangeShapeType="1"/>
            </p:cNvSpPr>
            <p:nvPr/>
          </p:nvSpPr>
          <p:spPr bwMode="auto">
            <a:xfrm flipV="1">
              <a:off x="6381" y="1431"/>
              <a:ext cx="2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6" name="Line 86"/>
            <p:cNvSpPr>
              <a:spLocks noChangeShapeType="1"/>
            </p:cNvSpPr>
            <p:nvPr/>
          </p:nvSpPr>
          <p:spPr bwMode="auto">
            <a:xfrm flipV="1">
              <a:off x="6380" y="1694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7" name="Line 87"/>
            <p:cNvSpPr>
              <a:spLocks noChangeShapeType="1"/>
            </p:cNvSpPr>
            <p:nvPr/>
          </p:nvSpPr>
          <p:spPr bwMode="auto">
            <a:xfrm flipV="1">
              <a:off x="6317" y="1367"/>
              <a:ext cx="2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8" name="Line 88"/>
            <p:cNvSpPr>
              <a:spLocks noChangeShapeType="1"/>
            </p:cNvSpPr>
            <p:nvPr/>
          </p:nvSpPr>
          <p:spPr bwMode="auto">
            <a:xfrm flipV="1">
              <a:off x="6334" y="1524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9" name="Line 89"/>
            <p:cNvSpPr>
              <a:spLocks noChangeShapeType="1"/>
            </p:cNvSpPr>
            <p:nvPr/>
          </p:nvSpPr>
          <p:spPr bwMode="auto">
            <a:xfrm flipV="1">
              <a:off x="6294" y="1626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0" name="Line 90"/>
            <p:cNvSpPr>
              <a:spLocks noChangeShapeType="1"/>
            </p:cNvSpPr>
            <p:nvPr/>
          </p:nvSpPr>
          <p:spPr bwMode="auto">
            <a:xfrm flipV="1">
              <a:off x="6250" y="1310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1" name="Line 91"/>
            <p:cNvSpPr>
              <a:spLocks noChangeShapeType="1"/>
            </p:cNvSpPr>
            <p:nvPr/>
          </p:nvSpPr>
          <p:spPr bwMode="auto">
            <a:xfrm flipV="1">
              <a:off x="6274" y="1462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2" name="Line 92"/>
            <p:cNvSpPr>
              <a:spLocks noChangeShapeType="1"/>
            </p:cNvSpPr>
            <p:nvPr/>
          </p:nvSpPr>
          <p:spPr bwMode="auto">
            <a:xfrm flipV="1">
              <a:off x="6220" y="1551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3" name="Line 93"/>
            <p:cNvSpPr>
              <a:spLocks noChangeShapeType="1"/>
            </p:cNvSpPr>
            <p:nvPr/>
          </p:nvSpPr>
          <p:spPr bwMode="auto">
            <a:xfrm flipV="1">
              <a:off x="6174" y="1267"/>
              <a:ext cx="3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4" name="Line 94"/>
            <p:cNvSpPr>
              <a:spLocks noChangeShapeType="1"/>
            </p:cNvSpPr>
            <p:nvPr/>
          </p:nvSpPr>
          <p:spPr bwMode="auto">
            <a:xfrm flipV="1">
              <a:off x="6203" y="1388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5" name="Line 95"/>
            <p:cNvSpPr>
              <a:spLocks noChangeShapeType="1"/>
            </p:cNvSpPr>
            <p:nvPr/>
          </p:nvSpPr>
          <p:spPr bwMode="auto">
            <a:xfrm flipV="1">
              <a:off x="6164" y="1470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6" name="Line 96"/>
            <p:cNvSpPr>
              <a:spLocks noChangeShapeType="1"/>
            </p:cNvSpPr>
            <p:nvPr/>
          </p:nvSpPr>
          <p:spPr bwMode="auto">
            <a:xfrm flipV="1">
              <a:off x="6114" y="1213"/>
              <a:ext cx="2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7" name="Line 97"/>
            <p:cNvSpPr>
              <a:spLocks noChangeShapeType="1"/>
            </p:cNvSpPr>
            <p:nvPr/>
          </p:nvSpPr>
          <p:spPr bwMode="auto">
            <a:xfrm flipV="1">
              <a:off x="6114" y="1327"/>
              <a:ext cx="2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8" name="Line 98"/>
            <p:cNvSpPr>
              <a:spLocks noChangeShapeType="1"/>
            </p:cNvSpPr>
            <p:nvPr/>
          </p:nvSpPr>
          <p:spPr bwMode="auto">
            <a:xfrm>
              <a:off x="6458" y="1701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9" name="Line 99"/>
            <p:cNvSpPr>
              <a:spLocks noChangeShapeType="1"/>
            </p:cNvSpPr>
            <p:nvPr/>
          </p:nvSpPr>
          <p:spPr bwMode="auto">
            <a:xfrm>
              <a:off x="6366" y="1708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0" name="Line 100"/>
            <p:cNvSpPr>
              <a:spLocks noChangeShapeType="1"/>
            </p:cNvSpPr>
            <p:nvPr/>
          </p:nvSpPr>
          <p:spPr bwMode="auto">
            <a:xfrm>
              <a:off x="6517" y="1641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1" name="Line 101"/>
            <p:cNvSpPr>
              <a:spLocks noChangeShapeType="1"/>
            </p:cNvSpPr>
            <p:nvPr/>
          </p:nvSpPr>
          <p:spPr bwMode="auto">
            <a:xfrm>
              <a:off x="6391" y="1626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2" name="Line 102"/>
            <p:cNvSpPr>
              <a:spLocks noChangeShapeType="1"/>
            </p:cNvSpPr>
            <p:nvPr/>
          </p:nvSpPr>
          <p:spPr bwMode="auto">
            <a:xfrm>
              <a:off x="6280" y="1641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3" name="Line 103"/>
            <p:cNvSpPr>
              <a:spLocks noChangeShapeType="1"/>
            </p:cNvSpPr>
            <p:nvPr/>
          </p:nvSpPr>
          <p:spPr bwMode="auto">
            <a:xfrm>
              <a:off x="6458" y="1580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4" name="Line 104"/>
            <p:cNvSpPr>
              <a:spLocks noChangeShapeType="1"/>
            </p:cNvSpPr>
            <p:nvPr/>
          </p:nvSpPr>
          <p:spPr bwMode="auto">
            <a:xfrm>
              <a:off x="6205" y="1565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5" name="Line 105"/>
            <p:cNvSpPr>
              <a:spLocks noChangeShapeType="1"/>
            </p:cNvSpPr>
            <p:nvPr/>
          </p:nvSpPr>
          <p:spPr bwMode="auto">
            <a:xfrm>
              <a:off x="6430" y="1515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6" name="Line 106"/>
            <p:cNvSpPr>
              <a:spLocks noChangeShapeType="1"/>
            </p:cNvSpPr>
            <p:nvPr/>
          </p:nvSpPr>
          <p:spPr bwMode="auto">
            <a:xfrm>
              <a:off x="6320" y="1540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7" name="Line 107"/>
            <p:cNvSpPr>
              <a:spLocks noChangeShapeType="1"/>
            </p:cNvSpPr>
            <p:nvPr/>
          </p:nvSpPr>
          <p:spPr bwMode="auto">
            <a:xfrm>
              <a:off x="6149" y="1484"/>
              <a:ext cx="3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8" name="Line 108"/>
            <p:cNvSpPr>
              <a:spLocks noChangeShapeType="1"/>
            </p:cNvSpPr>
            <p:nvPr/>
          </p:nvSpPr>
          <p:spPr bwMode="auto">
            <a:xfrm>
              <a:off x="6367" y="1445"/>
              <a:ext cx="3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9" name="Line 109"/>
            <p:cNvSpPr>
              <a:spLocks noChangeShapeType="1"/>
            </p:cNvSpPr>
            <p:nvPr/>
          </p:nvSpPr>
          <p:spPr bwMode="auto">
            <a:xfrm>
              <a:off x="6258" y="1476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0" name="Line 110"/>
            <p:cNvSpPr>
              <a:spLocks noChangeShapeType="1"/>
            </p:cNvSpPr>
            <p:nvPr/>
          </p:nvSpPr>
          <p:spPr bwMode="auto">
            <a:xfrm>
              <a:off x="6303" y="1381"/>
              <a:ext cx="3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1" name="Line 111"/>
            <p:cNvSpPr>
              <a:spLocks noChangeShapeType="1"/>
            </p:cNvSpPr>
            <p:nvPr/>
          </p:nvSpPr>
          <p:spPr bwMode="auto">
            <a:xfrm>
              <a:off x="6188" y="1404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2" name="Line 112"/>
            <p:cNvSpPr>
              <a:spLocks noChangeShapeType="1"/>
            </p:cNvSpPr>
            <p:nvPr/>
          </p:nvSpPr>
          <p:spPr bwMode="auto">
            <a:xfrm>
              <a:off x="6234" y="1324"/>
              <a:ext cx="3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3" name="Line 113"/>
            <p:cNvSpPr>
              <a:spLocks noChangeShapeType="1"/>
            </p:cNvSpPr>
            <p:nvPr/>
          </p:nvSpPr>
          <p:spPr bwMode="auto">
            <a:xfrm>
              <a:off x="6099" y="1342"/>
              <a:ext cx="3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4" name="Line 114"/>
            <p:cNvSpPr>
              <a:spLocks noChangeShapeType="1"/>
            </p:cNvSpPr>
            <p:nvPr/>
          </p:nvSpPr>
          <p:spPr bwMode="auto">
            <a:xfrm>
              <a:off x="6159" y="1282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5" name="Line 115"/>
            <p:cNvSpPr>
              <a:spLocks noChangeShapeType="1"/>
            </p:cNvSpPr>
            <p:nvPr/>
          </p:nvSpPr>
          <p:spPr bwMode="auto">
            <a:xfrm>
              <a:off x="6099" y="1221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6" name="Freeform 116"/>
            <p:cNvSpPr>
              <a:spLocks/>
            </p:cNvSpPr>
            <p:nvPr/>
          </p:nvSpPr>
          <p:spPr bwMode="auto">
            <a:xfrm>
              <a:off x="6069" y="1213"/>
              <a:ext cx="492" cy="548"/>
            </a:xfrm>
            <a:custGeom>
              <a:avLst/>
              <a:gdLst>
                <a:gd name="T0" fmla="*/ 1246 w 2461"/>
                <a:gd name="T1" fmla="*/ 498 h 2735"/>
                <a:gd name="T2" fmla="*/ 1081 w 2461"/>
                <a:gd name="T3" fmla="*/ 363 h 2735"/>
                <a:gd name="T4" fmla="*/ 898 w 2461"/>
                <a:gd name="T5" fmla="*/ 237 h 2735"/>
                <a:gd name="T6" fmla="*/ 709 w 2461"/>
                <a:gd name="T7" fmla="*/ 130 h 2735"/>
                <a:gd name="T8" fmla="*/ 525 w 2461"/>
                <a:gd name="T9" fmla="*/ 50 h 2735"/>
                <a:gd name="T10" fmla="*/ 396 w 2461"/>
                <a:gd name="T11" fmla="*/ 12 h 2735"/>
                <a:gd name="T12" fmla="*/ 319 w 2461"/>
                <a:gd name="T13" fmla="*/ 2 h 2735"/>
                <a:gd name="T14" fmla="*/ 248 w 2461"/>
                <a:gd name="T15" fmla="*/ 2 h 2735"/>
                <a:gd name="T16" fmla="*/ 186 w 2461"/>
                <a:gd name="T17" fmla="*/ 15 h 2735"/>
                <a:gd name="T18" fmla="*/ 134 w 2461"/>
                <a:gd name="T19" fmla="*/ 39 h 2735"/>
                <a:gd name="T20" fmla="*/ 90 w 2461"/>
                <a:gd name="T21" fmla="*/ 77 h 2735"/>
                <a:gd name="T22" fmla="*/ 56 w 2461"/>
                <a:gd name="T23" fmla="*/ 124 h 2735"/>
                <a:gd name="T24" fmla="*/ 29 w 2461"/>
                <a:gd name="T25" fmla="*/ 182 h 2735"/>
                <a:gd name="T26" fmla="*/ 5 w 2461"/>
                <a:gd name="T27" fmla="*/ 285 h 2735"/>
                <a:gd name="T28" fmla="*/ 2 w 2461"/>
                <a:gd name="T29" fmla="*/ 453 h 2735"/>
                <a:gd name="T30" fmla="*/ 29 w 2461"/>
                <a:gd name="T31" fmla="*/ 645 h 2735"/>
                <a:gd name="T32" fmla="*/ 85 w 2461"/>
                <a:gd name="T33" fmla="*/ 858 h 2735"/>
                <a:gd name="T34" fmla="*/ 167 w 2461"/>
                <a:gd name="T35" fmla="*/ 1084 h 2735"/>
                <a:gd name="T36" fmla="*/ 276 w 2461"/>
                <a:gd name="T37" fmla="*/ 1318 h 2735"/>
                <a:gd name="T38" fmla="*/ 409 w 2461"/>
                <a:gd name="T39" fmla="*/ 1552 h 2735"/>
                <a:gd name="T40" fmla="*/ 564 w 2461"/>
                <a:gd name="T41" fmla="*/ 1780 h 2735"/>
                <a:gd name="T42" fmla="*/ 740 w 2461"/>
                <a:gd name="T43" fmla="*/ 1998 h 2735"/>
                <a:gd name="T44" fmla="*/ 936 w 2461"/>
                <a:gd name="T45" fmla="*/ 2197 h 2735"/>
                <a:gd name="T46" fmla="*/ 1149 w 2461"/>
                <a:gd name="T47" fmla="*/ 2371 h 2735"/>
                <a:gd name="T48" fmla="*/ 1376 w 2461"/>
                <a:gd name="T49" fmla="*/ 2516 h 2735"/>
                <a:gd name="T50" fmla="*/ 1605 w 2461"/>
                <a:gd name="T51" fmla="*/ 2627 h 2735"/>
                <a:gd name="T52" fmla="*/ 1828 w 2461"/>
                <a:gd name="T53" fmla="*/ 2701 h 2735"/>
                <a:gd name="T54" fmla="*/ 1983 w 2461"/>
                <a:gd name="T55" fmla="*/ 2730 h 2735"/>
                <a:gd name="T56" fmla="*/ 2078 w 2461"/>
                <a:gd name="T57" fmla="*/ 2735 h 2735"/>
                <a:gd name="T58" fmla="*/ 2166 w 2461"/>
                <a:gd name="T59" fmla="*/ 2729 h 2735"/>
                <a:gd name="T60" fmla="*/ 2245 w 2461"/>
                <a:gd name="T61" fmla="*/ 2711 h 2735"/>
                <a:gd name="T62" fmla="*/ 2313 w 2461"/>
                <a:gd name="T63" fmla="*/ 2681 h 2735"/>
                <a:gd name="T64" fmla="*/ 2369 w 2461"/>
                <a:gd name="T65" fmla="*/ 2638 h 2735"/>
                <a:gd name="T66" fmla="*/ 2412 w 2461"/>
                <a:gd name="T67" fmla="*/ 2581 h 2735"/>
                <a:gd name="T68" fmla="*/ 2442 w 2461"/>
                <a:gd name="T69" fmla="*/ 2512 h 2735"/>
                <a:gd name="T70" fmla="*/ 2458 w 2461"/>
                <a:gd name="T71" fmla="*/ 2430 h 2735"/>
                <a:gd name="T72" fmla="*/ 2461 w 2461"/>
                <a:gd name="T73" fmla="*/ 2339 h 2735"/>
                <a:gd name="T74" fmla="*/ 2446 w 2461"/>
                <a:gd name="T75" fmla="*/ 2191 h 2735"/>
                <a:gd name="T76" fmla="*/ 2393 w 2461"/>
                <a:gd name="T77" fmla="*/ 1982 h 2735"/>
                <a:gd name="T78" fmla="*/ 2309 w 2461"/>
                <a:gd name="T79" fmla="*/ 1774 h 2735"/>
                <a:gd name="T80" fmla="*/ 2204 w 2461"/>
                <a:gd name="T81" fmla="*/ 1585 h 2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61" h="2735">
                  <a:moveTo>
                    <a:pt x="1319" y="565"/>
                  </a:moveTo>
                  <a:lnTo>
                    <a:pt x="1246" y="498"/>
                  </a:lnTo>
                  <a:lnTo>
                    <a:pt x="1167" y="429"/>
                  </a:lnTo>
                  <a:lnTo>
                    <a:pt x="1081" y="363"/>
                  </a:lnTo>
                  <a:lnTo>
                    <a:pt x="991" y="298"/>
                  </a:lnTo>
                  <a:lnTo>
                    <a:pt x="898" y="237"/>
                  </a:lnTo>
                  <a:lnTo>
                    <a:pt x="804" y="181"/>
                  </a:lnTo>
                  <a:lnTo>
                    <a:pt x="709" y="130"/>
                  </a:lnTo>
                  <a:lnTo>
                    <a:pt x="616" y="86"/>
                  </a:lnTo>
                  <a:lnTo>
                    <a:pt x="525" y="50"/>
                  </a:lnTo>
                  <a:lnTo>
                    <a:pt x="438" y="23"/>
                  </a:lnTo>
                  <a:lnTo>
                    <a:pt x="396" y="12"/>
                  </a:lnTo>
                  <a:lnTo>
                    <a:pt x="357" y="6"/>
                  </a:lnTo>
                  <a:lnTo>
                    <a:pt x="319" y="2"/>
                  </a:lnTo>
                  <a:lnTo>
                    <a:pt x="283" y="0"/>
                  </a:lnTo>
                  <a:lnTo>
                    <a:pt x="248" y="2"/>
                  </a:lnTo>
                  <a:lnTo>
                    <a:pt x="216" y="6"/>
                  </a:lnTo>
                  <a:lnTo>
                    <a:pt x="186" y="15"/>
                  </a:lnTo>
                  <a:lnTo>
                    <a:pt x="160" y="25"/>
                  </a:lnTo>
                  <a:lnTo>
                    <a:pt x="134" y="39"/>
                  </a:lnTo>
                  <a:lnTo>
                    <a:pt x="111" y="56"/>
                  </a:lnTo>
                  <a:lnTo>
                    <a:pt x="90" y="77"/>
                  </a:lnTo>
                  <a:lnTo>
                    <a:pt x="72" y="99"/>
                  </a:lnTo>
                  <a:lnTo>
                    <a:pt x="56" y="124"/>
                  </a:lnTo>
                  <a:lnTo>
                    <a:pt x="42" y="152"/>
                  </a:lnTo>
                  <a:lnTo>
                    <a:pt x="29" y="182"/>
                  </a:lnTo>
                  <a:lnTo>
                    <a:pt x="19" y="215"/>
                  </a:lnTo>
                  <a:lnTo>
                    <a:pt x="5" y="285"/>
                  </a:lnTo>
                  <a:lnTo>
                    <a:pt x="0" y="366"/>
                  </a:lnTo>
                  <a:lnTo>
                    <a:pt x="2" y="453"/>
                  </a:lnTo>
                  <a:lnTo>
                    <a:pt x="12" y="546"/>
                  </a:lnTo>
                  <a:lnTo>
                    <a:pt x="29" y="645"/>
                  </a:lnTo>
                  <a:lnTo>
                    <a:pt x="52" y="749"/>
                  </a:lnTo>
                  <a:lnTo>
                    <a:pt x="85" y="858"/>
                  </a:lnTo>
                  <a:lnTo>
                    <a:pt x="122" y="970"/>
                  </a:lnTo>
                  <a:lnTo>
                    <a:pt x="167" y="1084"/>
                  </a:lnTo>
                  <a:lnTo>
                    <a:pt x="218" y="1200"/>
                  </a:lnTo>
                  <a:lnTo>
                    <a:pt x="276" y="1318"/>
                  </a:lnTo>
                  <a:lnTo>
                    <a:pt x="339" y="1434"/>
                  </a:lnTo>
                  <a:lnTo>
                    <a:pt x="409" y="1552"/>
                  </a:lnTo>
                  <a:lnTo>
                    <a:pt x="484" y="1667"/>
                  </a:lnTo>
                  <a:lnTo>
                    <a:pt x="564" y="1780"/>
                  </a:lnTo>
                  <a:lnTo>
                    <a:pt x="650" y="1891"/>
                  </a:lnTo>
                  <a:lnTo>
                    <a:pt x="740" y="1998"/>
                  </a:lnTo>
                  <a:lnTo>
                    <a:pt x="835" y="2099"/>
                  </a:lnTo>
                  <a:lnTo>
                    <a:pt x="936" y="2197"/>
                  </a:lnTo>
                  <a:lnTo>
                    <a:pt x="1041" y="2288"/>
                  </a:lnTo>
                  <a:lnTo>
                    <a:pt x="1149" y="2371"/>
                  </a:lnTo>
                  <a:lnTo>
                    <a:pt x="1261" y="2448"/>
                  </a:lnTo>
                  <a:lnTo>
                    <a:pt x="1376" y="2516"/>
                  </a:lnTo>
                  <a:lnTo>
                    <a:pt x="1490" y="2577"/>
                  </a:lnTo>
                  <a:lnTo>
                    <a:pt x="1605" y="2627"/>
                  </a:lnTo>
                  <a:lnTo>
                    <a:pt x="1717" y="2669"/>
                  </a:lnTo>
                  <a:lnTo>
                    <a:pt x="1828" y="2701"/>
                  </a:lnTo>
                  <a:lnTo>
                    <a:pt x="1933" y="2723"/>
                  </a:lnTo>
                  <a:lnTo>
                    <a:pt x="1983" y="2730"/>
                  </a:lnTo>
                  <a:lnTo>
                    <a:pt x="2031" y="2734"/>
                  </a:lnTo>
                  <a:lnTo>
                    <a:pt x="2078" y="2735"/>
                  </a:lnTo>
                  <a:lnTo>
                    <a:pt x="2123" y="2733"/>
                  </a:lnTo>
                  <a:lnTo>
                    <a:pt x="2166" y="2729"/>
                  </a:lnTo>
                  <a:lnTo>
                    <a:pt x="2207" y="2722"/>
                  </a:lnTo>
                  <a:lnTo>
                    <a:pt x="2245" y="2711"/>
                  </a:lnTo>
                  <a:lnTo>
                    <a:pt x="2280" y="2698"/>
                  </a:lnTo>
                  <a:lnTo>
                    <a:pt x="2313" y="2681"/>
                  </a:lnTo>
                  <a:lnTo>
                    <a:pt x="2343" y="2660"/>
                  </a:lnTo>
                  <a:lnTo>
                    <a:pt x="2369" y="2638"/>
                  </a:lnTo>
                  <a:lnTo>
                    <a:pt x="2393" y="2611"/>
                  </a:lnTo>
                  <a:lnTo>
                    <a:pt x="2412" y="2581"/>
                  </a:lnTo>
                  <a:lnTo>
                    <a:pt x="2429" y="2548"/>
                  </a:lnTo>
                  <a:lnTo>
                    <a:pt x="2442" y="2512"/>
                  </a:lnTo>
                  <a:lnTo>
                    <a:pt x="2452" y="2472"/>
                  </a:lnTo>
                  <a:lnTo>
                    <a:pt x="2458" y="2430"/>
                  </a:lnTo>
                  <a:lnTo>
                    <a:pt x="2461" y="2385"/>
                  </a:lnTo>
                  <a:lnTo>
                    <a:pt x="2461" y="2339"/>
                  </a:lnTo>
                  <a:lnTo>
                    <a:pt x="2459" y="2291"/>
                  </a:lnTo>
                  <a:lnTo>
                    <a:pt x="2446" y="2191"/>
                  </a:lnTo>
                  <a:lnTo>
                    <a:pt x="2424" y="2087"/>
                  </a:lnTo>
                  <a:lnTo>
                    <a:pt x="2393" y="1982"/>
                  </a:lnTo>
                  <a:lnTo>
                    <a:pt x="2354" y="1876"/>
                  </a:lnTo>
                  <a:lnTo>
                    <a:pt x="2309" y="1774"/>
                  </a:lnTo>
                  <a:lnTo>
                    <a:pt x="2259" y="1676"/>
                  </a:lnTo>
                  <a:lnTo>
                    <a:pt x="2204" y="1585"/>
                  </a:lnTo>
                  <a:lnTo>
                    <a:pt x="2146" y="1505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7" name="Freeform 117"/>
            <p:cNvSpPr>
              <a:spLocks/>
            </p:cNvSpPr>
            <p:nvPr/>
          </p:nvSpPr>
          <p:spPr bwMode="auto">
            <a:xfrm>
              <a:off x="5133" y="4051"/>
              <a:ext cx="640" cy="176"/>
            </a:xfrm>
            <a:custGeom>
              <a:avLst/>
              <a:gdLst>
                <a:gd name="T0" fmla="*/ 3202 w 3202"/>
                <a:gd name="T1" fmla="*/ 879 h 879"/>
                <a:gd name="T2" fmla="*/ 3008 w 3202"/>
                <a:gd name="T3" fmla="*/ 811 h 879"/>
                <a:gd name="T4" fmla="*/ 2815 w 3202"/>
                <a:gd name="T5" fmla="*/ 738 h 879"/>
                <a:gd name="T6" fmla="*/ 2433 w 3202"/>
                <a:gd name="T7" fmla="*/ 586 h 879"/>
                <a:gd name="T8" fmla="*/ 2048 w 3202"/>
                <a:gd name="T9" fmla="*/ 434 h 879"/>
                <a:gd name="T10" fmla="*/ 1855 w 3202"/>
                <a:gd name="T11" fmla="*/ 361 h 879"/>
                <a:gd name="T12" fmla="*/ 1659 w 3202"/>
                <a:gd name="T13" fmla="*/ 294 h 879"/>
                <a:gd name="T14" fmla="*/ 1462 w 3202"/>
                <a:gd name="T15" fmla="*/ 233 h 879"/>
                <a:gd name="T16" fmla="*/ 1261 w 3202"/>
                <a:gd name="T17" fmla="*/ 180 h 879"/>
                <a:gd name="T18" fmla="*/ 1058 w 3202"/>
                <a:gd name="T19" fmla="*/ 135 h 879"/>
                <a:gd name="T20" fmla="*/ 850 w 3202"/>
                <a:gd name="T21" fmla="*/ 99 h 879"/>
                <a:gd name="T22" fmla="*/ 638 w 3202"/>
                <a:gd name="T23" fmla="*/ 70 h 879"/>
                <a:gd name="T24" fmla="*/ 425 w 3202"/>
                <a:gd name="T25" fmla="*/ 45 h 879"/>
                <a:gd name="T26" fmla="*/ 0 w 3202"/>
                <a:gd name="T27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2" h="879">
                  <a:moveTo>
                    <a:pt x="3202" y="879"/>
                  </a:moveTo>
                  <a:lnTo>
                    <a:pt x="3008" y="811"/>
                  </a:lnTo>
                  <a:lnTo>
                    <a:pt x="2815" y="738"/>
                  </a:lnTo>
                  <a:lnTo>
                    <a:pt x="2433" y="586"/>
                  </a:lnTo>
                  <a:lnTo>
                    <a:pt x="2048" y="434"/>
                  </a:lnTo>
                  <a:lnTo>
                    <a:pt x="1855" y="361"/>
                  </a:lnTo>
                  <a:lnTo>
                    <a:pt x="1659" y="294"/>
                  </a:lnTo>
                  <a:lnTo>
                    <a:pt x="1462" y="233"/>
                  </a:lnTo>
                  <a:lnTo>
                    <a:pt x="1261" y="180"/>
                  </a:lnTo>
                  <a:lnTo>
                    <a:pt x="1058" y="135"/>
                  </a:lnTo>
                  <a:lnTo>
                    <a:pt x="850" y="99"/>
                  </a:lnTo>
                  <a:lnTo>
                    <a:pt x="638" y="70"/>
                  </a:lnTo>
                  <a:lnTo>
                    <a:pt x="425" y="45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8" name="Line 118"/>
            <p:cNvSpPr>
              <a:spLocks noChangeShapeType="1"/>
            </p:cNvSpPr>
            <p:nvPr/>
          </p:nvSpPr>
          <p:spPr bwMode="auto">
            <a:xfrm flipH="1">
              <a:off x="4860" y="3254"/>
              <a:ext cx="448" cy="3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9" name="Line 119"/>
            <p:cNvSpPr>
              <a:spLocks noChangeShapeType="1"/>
            </p:cNvSpPr>
            <p:nvPr/>
          </p:nvSpPr>
          <p:spPr bwMode="auto">
            <a:xfrm>
              <a:off x="5308" y="3254"/>
              <a:ext cx="90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80" name="Line 120"/>
            <p:cNvSpPr>
              <a:spLocks noChangeShapeType="1"/>
            </p:cNvSpPr>
            <p:nvPr/>
          </p:nvSpPr>
          <p:spPr bwMode="auto">
            <a:xfrm>
              <a:off x="5308" y="2349"/>
              <a:ext cx="2" cy="9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81" name="Freeform 121"/>
            <p:cNvSpPr>
              <a:spLocks/>
            </p:cNvSpPr>
            <p:nvPr/>
          </p:nvSpPr>
          <p:spPr bwMode="auto">
            <a:xfrm>
              <a:off x="4801" y="1940"/>
              <a:ext cx="1959" cy="634"/>
            </a:xfrm>
            <a:custGeom>
              <a:avLst/>
              <a:gdLst>
                <a:gd name="T0" fmla="*/ 9795 w 9796"/>
                <a:gd name="T1" fmla="*/ 3090 h 3166"/>
                <a:gd name="T2" fmla="*/ 9780 w 9796"/>
                <a:gd name="T3" fmla="*/ 2939 h 3166"/>
                <a:gd name="T4" fmla="*/ 9750 w 9796"/>
                <a:gd name="T5" fmla="*/ 2789 h 3166"/>
                <a:gd name="T6" fmla="*/ 9705 w 9796"/>
                <a:gd name="T7" fmla="*/ 2641 h 3166"/>
                <a:gd name="T8" fmla="*/ 9646 w 9796"/>
                <a:gd name="T9" fmla="*/ 2494 h 3166"/>
                <a:gd name="T10" fmla="*/ 9573 w 9796"/>
                <a:gd name="T11" fmla="*/ 2350 h 3166"/>
                <a:gd name="T12" fmla="*/ 9488 w 9796"/>
                <a:gd name="T13" fmla="*/ 2209 h 3166"/>
                <a:gd name="T14" fmla="*/ 9338 w 9796"/>
                <a:gd name="T15" fmla="*/ 2000 h 3166"/>
                <a:gd name="T16" fmla="*/ 9097 w 9796"/>
                <a:gd name="T17" fmla="*/ 1731 h 3166"/>
                <a:gd name="T18" fmla="*/ 8816 w 9796"/>
                <a:gd name="T19" fmla="*/ 1476 h 3166"/>
                <a:gd name="T20" fmla="*/ 8500 w 9796"/>
                <a:gd name="T21" fmla="*/ 1235 h 3166"/>
                <a:gd name="T22" fmla="*/ 8153 w 9796"/>
                <a:gd name="T23" fmla="*/ 1011 h 3166"/>
                <a:gd name="T24" fmla="*/ 7782 w 9796"/>
                <a:gd name="T25" fmla="*/ 807 h 3166"/>
                <a:gd name="T26" fmla="*/ 7389 w 9796"/>
                <a:gd name="T27" fmla="*/ 622 h 3166"/>
                <a:gd name="T28" fmla="*/ 6982 w 9796"/>
                <a:gd name="T29" fmla="*/ 460 h 3166"/>
                <a:gd name="T30" fmla="*/ 6565 w 9796"/>
                <a:gd name="T31" fmla="*/ 322 h 3166"/>
                <a:gd name="T32" fmla="*/ 6140 w 9796"/>
                <a:gd name="T33" fmla="*/ 209 h 3166"/>
                <a:gd name="T34" fmla="*/ 5709 w 9796"/>
                <a:gd name="T35" fmla="*/ 121 h 3166"/>
                <a:gd name="T36" fmla="*/ 5277 w 9796"/>
                <a:gd name="T37" fmla="*/ 56 h 3166"/>
                <a:gd name="T38" fmla="*/ 4845 w 9796"/>
                <a:gd name="T39" fmla="*/ 16 h 3166"/>
                <a:gd name="T40" fmla="*/ 4416 w 9796"/>
                <a:gd name="T41" fmla="*/ 0 h 3166"/>
                <a:gd name="T42" fmla="*/ 3992 w 9796"/>
                <a:gd name="T43" fmla="*/ 8 h 3166"/>
                <a:gd name="T44" fmla="*/ 3575 w 9796"/>
                <a:gd name="T45" fmla="*/ 39 h 3166"/>
                <a:gd name="T46" fmla="*/ 3170 w 9796"/>
                <a:gd name="T47" fmla="*/ 95 h 3166"/>
                <a:gd name="T48" fmla="*/ 2776 w 9796"/>
                <a:gd name="T49" fmla="*/ 174 h 3166"/>
                <a:gd name="T50" fmla="*/ 2398 w 9796"/>
                <a:gd name="T51" fmla="*/ 276 h 3166"/>
                <a:gd name="T52" fmla="*/ 2037 w 9796"/>
                <a:gd name="T53" fmla="*/ 402 h 3166"/>
                <a:gd name="T54" fmla="*/ 1697 w 9796"/>
                <a:gd name="T55" fmla="*/ 551 h 3166"/>
                <a:gd name="T56" fmla="*/ 1379 w 9796"/>
                <a:gd name="T57" fmla="*/ 723 h 3166"/>
                <a:gd name="T58" fmla="*/ 1087 w 9796"/>
                <a:gd name="T59" fmla="*/ 918 h 3166"/>
                <a:gd name="T60" fmla="*/ 822 w 9796"/>
                <a:gd name="T61" fmla="*/ 1136 h 3166"/>
                <a:gd name="T62" fmla="*/ 587 w 9796"/>
                <a:gd name="T63" fmla="*/ 1377 h 3166"/>
                <a:gd name="T64" fmla="*/ 386 w 9796"/>
                <a:gd name="T65" fmla="*/ 1639 h 3166"/>
                <a:gd name="T66" fmla="*/ 219 w 9796"/>
                <a:gd name="T67" fmla="*/ 1924 h 3166"/>
                <a:gd name="T68" fmla="*/ 89 w 9796"/>
                <a:gd name="T69" fmla="*/ 2232 h 3166"/>
                <a:gd name="T70" fmla="*/ 0 w 9796"/>
                <a:gd name="T71" fmla="*/ 2562 h 3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96" h="3166">
                  <a:moveTo>
                    <a:pt x="9796" y="3166"/>
                  </a:moveTo>
                  <a:lnTo>
                    <a:pt x="9795" y="3090"/>
                  </a:lnTo>
                  <a:lnTo>
                    <a:pt x="9789" y="3014"/>
                  </a:lnTo>
                  <a:lnTo>
                    <a:pt x="9780" y="2939"/>
                  </a:lnTo>
                  <a:lnTo>
                    <a:pt x="9767" y="2864"/>
                  </a:lnTo>
                  <a:lnTo>
                    <a:pt x="9750" y="2789"/>
                  </a:lnTo>
                  <a:lnTo>
                    <a:pt x="9729" y="2715"/>
                  </a:lnTo>
                  <a:lnTo>
                    <a:pt x="9705" y="2641"/>
                  </a:lnTo>
                  <a:lnTo>
                    <a:pt x="9677" y="2567"/>
                  </a:lnTo>
                  <a:lnTo>
                    <a:pt x="9646" y="2494"/>
                  </a:lnTo>
                  <a:lnTo>
                    <a:pt x="9612" y="2423"/>
                  </a:lnTo>
                  <a:lnTo>
                    <a:pt x="9573" y="2350"/>
                  </a:lnTo>
                  <a:lnTo>
                    <a:pt x="9532" y="2279"/>
                  </a:lnTo>
                  <a:lnTo>
                    <a:pt x="9488" y="2209"/>
                  </a:lnTo>
                  <a:lnTo>
                    <a:pt x="9440" y="2138"/>
                  </a:lnTo>
                  <a:lnTo>
                    <a:pt x="9338" y="2000"/>
                  </a:lnTo>
                  <a:lnTo>
                    <a:pt x="9222" y="1864"/>
                  </a:lnTo>
                  <a:lnTo>
                    <a:pt x="9097" y="1731"/>
                  </a:lnTo>
                  <a:lnTo>
                    <a:pt x="8961" y="1601"/>
                  </a:lnTo>
                  <a:lnTo>
                    <a:pt x="8816" y="1476"/>
                  </a:lnTo>
                  <a:lnTo>
                    <a:pt x="8662" y="1353"/>
                  </a:lnTo>
                  <a:lnTo>
                    <a:pt x="8500" y="1235"/>
                  </a:lnTo>
                  <a:lnTo>
                    <a:pt x="8330" y="1121"/>
                  </a:lnTo>
                  <a:lnTo>
                    <a:pt x="8153" y="1011"/>
                  </a:lnTo>
                  <a:lnTo>
                    <a:pt x="7970" y="907"/>
                  </a:lnTo>
                  <a:lnTo>
                    <a:pt x="7782" y="807"/>
                  </a:lnTo>
                  <a:lnTo>
                    <a:pt x="7588" y="712"/>
                  </a:lnTo>
                  <a:lnTo>
                    <a:pt x="7389" y="622"/>
                  </a:lnTo>
                  <a:lnTo>
                    <a:pt x="7188" y="538"/>
                  </a:lnTo>
                  <a:lnTo>
                    <a:pt x="6982" y="460"/>
                  </a:lnTo>
                  <a:lnTo>
                    <a:pt x="6774" y="388"/>
                  </a:lnTo>
                  <a:lnTo>
                    <a:pt x="6565" y="322"/>
                  </a:lnTo>
                  <a:lnTo>
                    <a:pt x="6353" y="263"/>
                  </a:lnTo>
                  <a:lnTo>
                    <a:pt x="6140" y="209"/>
                  </a:lnTo>
                  <a:lnTo>
                    <a:pt x="5924" y="161"/>
                  </a:lnTo>
                  <a:lnTo>
                    <a:pt x="5709" y="121"/>
                  </a:lnTo>
                  <a:lnTo>
                    <a:pt x="5493" y="85"/>
                  </a:lnTo>
                  <a:lnTo>
                    <a:pt x="5277" y="56"/>
                  </a:lnTo>
                  <a:lnTo>
                    <a:pt x="5060" y="33"/>
                  </a:lnTo>
                  <a:lnTo>
                    <a:pt x="4845" y="16"/>
                  </a:lnTo>
                  <a:lnTo>
                    <a:pt x="4630" y="5"/>
                  </a:lnTo>
                  <a:lnTo>
                    <a:pt x="4416" y="0"/>
                  </a:lnTo>
                  <a:lnTo>
                    <a:pt x="4203" y="1"/>
                  </a:lnTo>
                  <a:lnTo>
                    <a:pt x="3992" y="8"/>
                  </a:lnTo>
                  <a:lnTo>
                    <a:pt x="3783" y="21"/>
                  </a:lnTo>
                  <a:lnTo>
                    <a:pt x="3575" y="39"/>
                  </a:lnTo>
                  <a:lnTo>
                    <a:pt x="3371" y="64"/>
                  </a:lnTo>
                  <a:lnTo>
                    <a:pt x="3170" y="95"/>
                  </a:lnTo>
                  <a:lnTo>
                    <a:pt x="2971" y="131"/>
                  </a:lnTo>
                  <a:lnTo>
                    <a:pt x="2776" y="174"/>
                  </a:lnTo>
                  <a:lnTo>
                    <a:pt x="2585" y="222"/>
                  </a:lnTo>
                  <a:lnTo>
                    <a:pt x="2398" y="276"/>
                  </a:lnTo>
                  <a:lnTo>
                    <a:pt x="2216" y="337"/>
                  </a:lnTo>
                  <a:lnTo>
                    <a:pt x="2037" y="402"/>
                  </a:lnTo>
                  <a:lnTo>
                    <a:pt x="1864" y="474"/>
                  </a:lnTo>
                  <a:lnTo>
                    <a:pt x="1697" y="551"/>
                  </a:lnTo>
                  <a:lnTo>
                    <a:pt x="1535" y="635"/>
                  </a:lnTo>
                  <a:lnTo>
                    <a:pt x="1379" y="723"/>
                  </a:lnTo>
                  <a:lnTo>
                    <a:pt x="1230" y="818"/>
                  </a:lnTo>
                  <a:lnTo>
                    <a:pt x="1087" y="918"/>
                  </a:lnTo>
                  <a:lnTo>
                    <a:pt x="951" y="1024"/>
                  </a:lnTo>
                  <a:lnTo>
                    <a:pt x="822" y="1136"/>
                  </a:lnTo>
                  <a:lnTo>
                    <a:pt x="701" y="1253"/>
                  </a:lnTo>
                  <a:lnTo>
                    <a:pt x="587" y="1377"/>
                  </a:lnTo>
                  <a:lnTo>
                    <a:pt x="482" y="1505"/>
                  </a:lnTo>
                  <a:lnTo>
                    <a:pt x="386" y="1639"/>
                  </a:lnTo>
                  <a:lnTo>
                    <a:pt x="297" y="1779"/>
                  </a:lnTo>
                  <a:lnTo>
                    <a:pt x="219" y="1924"/>
                  </a:lnTo>
                  <a:lnTo>
                    <a:pt x="149" y="2075"/>
                  </a:lnTo>
                  <a:lnTo>
                    <a:pt x="89" y="2232"/>
                  </a:lnTo>
                  <a:lnTo>
                    <a:pt x="40" y="2394"/>
                  </a:lnTo>
                  <a:lnTo>
                    <a:pt x="0" y="2562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82" name="Freeform 122"/>
            <p:cNvSpPr>
              <a:spLocks/>
            </p:cNvSpPr>
            <p:nvPr/>
          </p:nvSpPr>
          <p:spPr bwMode="auto">
            <a:xfrm>
              <a:off x="4687" y="1029"/>
              <a:ext cx="2173" cy="3212"/>
            </a:xfrm>
            <a:custGeom>
              <a:avLst/>
              <a:gdLst>
                <a:gd name="T0" fmla="*/ 713 w 10871"/>
                <a:gd name="T1" fmla="*/ 6142 h 16066"/>
                <a:gd name="T2" fmla="*/ 986 w 10871"/>
                <a:gd name="T3" fmla="*/ 4867 h 16066"/>
                <a:gd name="T4" fmla="*/ 1347 w 10871"/>
                <a:gd name="T5" fmla="*/ 3764 h 16066"/>
                <a:gd name="T6" fmla="*/ 1620 w 10871"/>
                <a:gd name="T7" fmla="*/ 3137 h 16066"/>
                <a:gd name="T8" fmla="*/ 1950 w 10871"/>
                <a:gd name="T9" fmla="*/ 2513 h 16066"/>
                <a:gd name="T10" fmla="*/ 2336 w 10871"/>
                <a:gd name="T11" fmla="*/ 1906 h 16066"/>
                <a:gd name="T12" fmla="*/ 2774 w 10871"/>
                <a:gd name="T13" fmla="*/ 1342 h 16066"/>
                <a:gd name="T14" fmla="*/ 3258 w 10871"/>
                <a:gd name="T15" fmla="*/ 848 h 16066"/>
                <a:gd name="T16" fmla="*/ 3781 w 10871"/>
                <a:gd name="T17" fmla="*/ 444 h 16066"/>
                <a:gd name="T18" fmla="*/ 4341 w 10871"/>
                <a:gd name="T19" fmla="*/ 159 h 16066"/>
                <a:gd name="T20" fmla="*/ 4931 w 10871"/>
                <a:gd name="T21" fmla="*/ 15 h 16066"/>
                <a:gd name="T22" fmla="*/ 5545 w 10871"/>
                <a:gd name="T23" fmla="*/ 21 h 16066"/>
                <a:gd name="T24" fmla="*/ 6168 w 10871"/>
                <a:gd name="T25" fmla="*/ 163 h 16066"/>
                <a:gd name="T26" fmla="*/ 6791 w 10871"/>
                <a:gd name="T27" fmla="*/ 428 h 16066"/>
                <a:gd name="T28" fmla="*/ 7401 w 10871"/>
                <a:gd name="T29" fmla="*/ 798 h 16066"/>
                <a:gd name="T30" fmla="*/ 7987 w 10871"/>
                <a:gd name="T31" fmla="*/ 1261 h 16066"/>
                <a:gd name="T32" fmla="*/ 8537 w 10871"/>
                <a:gd name="T33" fmla="*/ 1800 h 16066"/>
                <a:gd name="T34" fmla="*/ 9038 w 10871"/>
                <a:gd name="T35" fmla="*/ 2399 h 16066"/>
                <a:gd name="T36" fmla="*/ 9480 w 10871"/>
                <a:gd name="T37" fmla="*/ 3046 h 16066"/>
                <a:gd name="T38" fmla="*/ 9851 w 10871"/>
                <a:gd name="T39" fmla="*/ 3723 h 16066"/>
                <a:gd name="T40" fmla="*/ 10137 w 10871"/>
                <a:gd name="T41" fmla="*/ 4417 h 16066"/>
                <a:gd name="T42" fmla="*/ 10328 w 10871"/>
                <a:gd name="T43" fmla="*/ 5111 h 16066"/>
                <a:gd name="T44" fmla="*/ 10413 w 10871"/>
                <a:gd name="T45" fmla="*/ 5791 h 16066"/>
                <a:gd name="T46" fmla="*/ 10401 w 10871"/>
                <a:gd name="T47" fmla="*/ 6618 h 16066"/>
                <a:gd name="T48" fmla="*/ 10363 w 10871"/>
                <a:gd name="T49" fmla="*/ 7599 h 16066"/>
                <a:gd name="T50" fmla="*/ 10403 w 10871"/>
                <a:gd name="T51" fmla="*/ 8260 h 16066"/>
                <a:gd name="T52" fmla="*/ 10612 w 10871"/>
                <a:gd name="T53" fmla="*/ 9597 h 16066"/>
                <a:gd name="T54" fmla="*/ 10842 w 10871"/>
                <a:gd name="T55" fmla="*/ 11099 h 16066"/>
                <a:gd name="T56" fmla="*/ 10871 w 10871"/>
                <a:gd name="T57" fmla="*/ 11756 h 16066"/>
                <a:gd name="T58" fmla="*/ 10821 w 10871"/>
                <a:gd name="T59" fmla="*/ 12402 h 16066"/>
                <a:gd name="T60" fmla="*/ 10664 w 10871"/>
                <a:gd name="T61" fmla="*/ 13033 h 16066"/>
                <a:gd name="T62" fmla="*/ 10383 w 10871"/>
                <a:gd name="T63" fmla="*/ 13646 h 16066"/>
                <a:gd name="T64" fmla="*/ 9988 w 10871"/>
                <a:gd name="T65" fmla="*/ 14224 h 16066"/>
                <a:gd name="T66" fmla="*/ 9500 w 10871"/>
                <a:gd name="T67" fmla="*/ 14753 h 16066"/>
                <a:gd name="T68" fmla="*/ 8938 w 10871"/>
                <a:gd name="T69" fmla="*/ 15214 h 16066"/>
                <a:gd name="T70" fmla="*/ 8322 w 10871"/>
                <a:gd name="T71" fmla="*/ 15593 h 16066"/>
                <a:gd name="T72" fmla="*/ 7675 w 10871"/>
                <a:gd name="T73" fmla="*/ 15871 h 16066"/>
                <a:gd name="T74" fmla="*/ 7017 w 10871"/>
                <a:gd name="T75" fmla="*/ 16031 h 16066"/>
                <a:gd name="T76" fmla="*/ 6367 w 10871"/>
                <a:gd name="T77" fmla="*/ 16059 h 16066"/>
                <a:gd name="T78" fmla="*/ 5739 w 10871"/>
                <a:gd name="T79" fmla="*/ 15948 h 16066"/>
                <a:gd name="T80" fmla="*/ 4972 w 10871"/>
                <a:gd name="T81" fmla="*/ 15682 h 16066"/>
                <a:gd name="T82" fmla="*/ 4035 w 10871"/>
                <a:gd name="T83" fmla="*/ 15318 h 16066"/>
                <a:gd name="T84" fmla="*/ 3376 w 10871"/>
                <a:gd name="T85" fmla="*/ 15132 h 16066"/>
                <a:gd name="T86" fmla="*/ 2341 w 10871"/>
                <a:gd name="T87" fmla="*/ 14995 h 16066"/>
                <a:gd name="T88" fmla="*/ 1687 w 10871"/>
                <a:gd name="T89" fmla="*/ 14906 h 16066"/>
                <a:gd name="T90" fmla="*/ 1188 w 10871"/>
                <a:gd name="T91" fmla="*/ 14760 h 16066"/>
                <a:gd name="T92" fmla="*/ 892 w 10871"/>
                <a:gd name="T93" fmla="*/ 14592 h 16066"/>
                <a:gd name="T94" fmla="*/ 518 w 10871"/>
                <a:gd name="T95" fmla="*/ 14213 h 16066"/>
                <a:gd name="T96" fmla="*/ 257 w 10871"/>
                <a:gd name="T97" fmla="*/ 13715 h 16066"/>
                <a:gd name="T98" fmla="*/ 93 w 10871"/>
                <a:gd name="T99" fmla="*/ 13119 h 16066"/>
                <a:gd name="T100" fmla="*/ 14 w 10871"/>
                <a:gd name="T101" fmla="*/ 12442 h 16066"/>
                <a:gd name="T102" fmla="*/ 2 w 10871"/>
                <a:gd name="T103" fmla="*/ 11706 h 16066"/>
                <a:gd name="T104" fmla="*/ 46 w 10871"/>
                <a:gd name="T105" fmla="*/ 10929 h 16066"/>
                <a:gd name="T106" fmla="*/ 237 w 10871"/>
                <a:gd name="T107" fmla="*/ 9330 h 16066"/>
                <a:gd name="T108" fmla="*/ 445 w 10871"/>
                <a:gd name="T109" fmla="*/ 7984 h 16066"/>
                <a:gd name="T110" fmla="*/ 549 w 10871"/>
                <a:gd name="T111" fmla="*/ 7280 h 1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871" h="16066">
                  <a:moveTo>
                    <a:pt x="570" y="7115"/>
                  </a:moveTo>
                  <a:lnTo>
                    <a:pt x="613" y="6788"/>
                  </a:lnTo>
                  <a:lnTo>
                    <a:pt x="660" y="6465"/>
                  </a:lnTo>
                  <a:lnTo>
                    <a:pt x="713" y="6142"/>
                  </a:lnTo>
                  <a:lnTo>
                    <a:pt x="771" y="5821"/>
                  </a:lnTo>
                  <a:lnTo>
                    <a:pt x="834" y="5502"/>
                  </a:lnTo>
                  <a:lnTo>
                    <a:pt x="906" y="5184"/>
                  </a:lnTo>
                  <a:lnTo>
                    <a:pt x="986" y="4867"/>
                  </a:lnTo>
                  <a:lnTo>
                    <a:pt x="1076" y="4551"/>
                  </a:lnTo>
                  <a:lnTo>
                    <a:pt x="1175" y="4236"/>
                  </a:lnTo>
                  <a:lnTo>
                    <a:pt x="1287" y="3922"/>
                  </a:lnTo>
                  <a:lnTo>
                    <a:pt x="1347" y="3764"/>
                  </a:lnTo>
                  <a:lnTo>
                    <a:pt x="1410" y="3608"/>
                  </a:lnTo>
                  <a:lnTo>
                    <a:pt x="1476" y="3451"/>
                  </a:lnTo>
                  <a:lnTo>
                    <a:pt x="1546" y="3294"/>
                  </a:lnTo>
                  <a:lnTo>
                    <a:pt x="1620" y="3137"/>
                  </a:lnTo>
                  <a:lnTo>
                    <a:pt x="1697" y="2981"/>
                  </a:lnTo>
                  <a:lnTo>
                    <a:pt x="1777" y="2824"/>
                  </a:lnTo>
                  <a:lnTo>
                    <a:pt x="1862" y="2668"/>
                  </a:lnTo>
                  <a:lnTo>
                    <a:pt x="1950" y="2513"/>
                  </a:lnTo>
                  <a:lnTo>
                    <a:pt x="2041" y="2359"/>
                  </a:lnTo>
                  <a:lnTo>
                    <a:pt x="2137" y="2205"/>
                  </a:lnTo>
                  <a:lnTo>
                    <a:pt x="2235" y="2054"/>
                  </a:lnTo>
                  <a:lnTo>
                    <a:pt x="2336" y="1906"/>
                  </a:lnTo>
                  <a:lnTo>
                    <a:pt x="2441" y="1760"/>
                  </a:lnTo>
                  <a:lnTo>
                    <a:pt x="2549" y="1618"/>
                  </a:lnTo>
                  <a:lnTo>
                    <a:pt x="2660" y="1478"/>
                  </a:lnTo>
                  <a:lnTo>
                    <a:pt x="2774" y="1342"/>
                  </a:lnTo>
                  <a:lnTo>
                    <a:pt x="2890" y="1212"/>
                  </a:lnTo>
                  <a:lnTo>
                    <a:pt x="3010" y="1085"/>
                  </a:lnTo>
                  <a:lnTo>
                    <a:pt x="3132" y="963"/>
                  </a:lnTo>
                  <a:lnTo>
                    <a:pt x="3258" y="848"/>
                  </a:lnTo>
                  <a:lnTo>
                    <a:pt x="3385" y="736"/>
                  </a:lnTo>
                  <a:lnTo>
                    <a:pt x="3515" y="632"/>
                  </a:lnTo>
                  <a:lnTo>
                    <a:pt x="3647" y="535"/>
                  </a:lnTo>
                  <a:lnTo>
                    <a:pt x="3781" y="444"/>
                  </a:lnTo>
                  <a:lnTo>
                    <a:pt x="3918" y="360"/>
                  </a:lnTo>
                  <a:lnTo>
                    <a:pt x="4058" y="285"/>
                  </a:lnTo>
                  <a:lnTo>
                    <a:pt x="4198" y="218"/>
                  </a:lnTo>
                  <a:lnTo>
                    <a:pt x="4341" y="159"/>
                  </a:lnTo>
                  <a:lnTo>
                    <a:pt x="4486" y="109"/>
                  </a:lnTo>
                  <a:lnTo>
                    <a:pt x="4632" y="67"/>
                  </a:lnTo>
                  <a:lnTo>
                    <a:pt x="4781" y="36"/>
                  </a:lnTo>
                  <a:lnTo>
                    <a:pt x="4931" y="15"/>
                  </a:lnTo>
                  <a:lnTo>
                    <a:pt x="5083" y="3"/>
                  </a:lnTo>
                  <a:lnTo>
                    <a:pt x="5235" y="0"/>
                  </a:lnTo>
                  <a:lnTo>
                    <a:pt x="5389" y="6"/>
                  </a:lnTo>
                  <a:lnTo>
                    <a:pt x="5545" y="21"/>
                  </a:lnTo>
                  <a:lnTo>
                    <a:pt x="5700" y="43"/>
                  </a:lnTo>
                  <a:lnTo>
                    <a:pt x="5855" y="76"/>
                  </a:lnTo>
                  <a:lnTo>
                    <a:pt x="6011" y="115"/>
                  </a:lnTo>
                  <a:lnTo>
                    <a:pt x="6168" y="163"/>
                  </a:lnTo>
                  <a:lnTo>
                    <a:pt x="6324" y="218"/>
                  </a:lnTo>
                  <a:lnTo>
                    <a:pt x="6480" y="281"/>
                  </a:lnTo>
                  <a:lnTo>
                    <a:pt x="6636" y="351"/>
                  </a:lnTo>
                  <a:lnTo>
                    <a:pt x="6791" y="428"/>
                  </a:lnTo>
                  <a:lnTo>
                    <a:pt x="6945" y="510"/>
                  </a:lnTo>
                  <a:lnTo>
                    <a:pt x="7098" y="600"/>
                  </a:lnTo>
                  <a:lnTo>
                    <a:pt x="7250" y="697"/>
                  </a:lnTo>
                  <a:lnTo>
                    <a:pt x="7401" y="798"/>
                  </a:lnTo>
                  <a:lnTo>
                    <a:pt x="7551" y="905"/>
                  </a:lnTo>
                  <a:lnTo>
                    <a:pt x="7698" y="1019"/>
                  </a:lnTo>
                  <a:lnTo>
                    <a:pt x="7843" y="1138"/>
                  </a:lnTo>
                  <a:lnTo>
                    <a:pt x="7987" y="1261"/>
                  </a:lnTo>
                  <a:lnTo>
                    <a:pt x="8128" y="1388"/>
                  </a:lnTo>
                  <a:lnTo>
                    <a:pt x="8267" y="1521"/>
                  </a:lnTo>
                  <a:lnTo>
                    <a:pt x="8403" y="1658"/>
                  </a:lnTo>
                  <a:lnTo>
                    <a:pt x="8537" y="1800"/>
                  </a:lnTo>
                  <a:lnTo>
                    <a:pt x="8668" y="1944"/>
                  </a:lnTo>
                  <a:lnTo>
                    <a:pt x="8794" y="2093"/>
                  </a:lnTo>
                  <a:lnTo>
                    <a:pt x="8918" y="2244"/>
                  </a:lnTo>
                  <a:lnTo>
                    <a:pt x="9038" y="2399"/>
                  </a:lnTo>
                  <a:lnTo>
                    <a:pt x="9155" y="2557"/>
                  </a:lnTo>
                  <a:lnTo>
                    <a:pt x="9267" y="2717"/>
                  </a:lnTo>
                  <a:lnTo>
                    <a:pt x="9376" y="2880"/>
                  </a:lnTo>
                  <a:lnTo>
                    <a:pt x="9480" y="3046"/>
                  </a:lnTo>
                  <a:lnTo>
                    <a:pt x="9580" y="3213"/>
                  </a:lnTo>
                  <a:lnTo>
                    <a:pt x="9675" y="3381"/>
                  </a:lnTo>
                  <a:lnTo>
                    <a:pt x="9765" y="3551"/>
                  </a:lnTo>
                  <a:lnTo>
                    <a:pt x="9851" y="3723"/>
                  </a:lnTo>
                  <a:lnTo>
                    <a:pt x="9930" y="3895"/>
                  </a:lnTo>
                  <a:lnTo>
                    <a:pt x="10005" y="4069"/>
                  </a:lnTo>
                  <a:lnTo>
                    <a:pt x="10073" y="4242"/>
                  </a:lnTo>
                  <a:lnTo>
                    <a:pt x="10137" y="4417"/>
                  </a:lnTo>
                  <a:lnTo>
                    <a:pt x="10194" y="4591"/>
                  </a:lnTo>
                  <a:lnTo>
                    <a:pt x="10245" y="4765"/>
                  </a:lnTo>
                  <a:lnTo>
                    <a:pt x="10290" y="4938"/>
                  </a:lnTo>
                  <a:lnTo>
                    <a:pt x="10328" y="5111"/>
                  </a:lnTo>
                  <a:lnTo>
                    <a:pt x="10359" y="5283"/>
                  </a:lnTo>
                  <a:lnTo>
                    <a:pt x="10384" y="5454"/>
                  </a:lnTo>
                  <a:lnTo>
                    <a:pt x="10402" y="5623"/>
                  </a:lnTo>
                  <a:lnTo>
                    <a:pt x="10413" y="5791"/>
                  </a:lnTo>
                  <a:lnTo>
                    <a:pt x="10418" y="5958"/>
                  </a:lnTo>
                  <a:lnTo>
                    <a:pt x="10418" y="6124"/>
                  </a:lnTo>
                  <a:lnTo>
                    <a:pt x="10415" y="6289"/>
                  </a:lnTo>
                  <a:lnTo>
                    <a:pt x="10401" y="6618"/>
                  </a:lnTo>
                  <a:lnTo>
                    <a:pt x="10383" y="6945"/>
                  </a:lnTo>
                  <a:lnTo>
                    <a:pt x="10368" y="7271"/>
                  </a:lnTo>
                  <a:lnTo>
                    <a:pt x="10364" y="7435"/>
                  </a:lnTo>
                  <a:lnTo>
                    <a:pt x="10363" y="7599"/>
                  </a:lnTo>
                  <a:lnTo>
                    <a:pt x="10367" y="7763"/>
                  </a:lnTo>
                  <a:lnTo>
                    <a:pt x="10375" y="7928"/>
                  </a:lnTo>
                  <a:lnTo>
                    <a:pt x="10387" y="8094"/>
                  </a:lnTo>
                  <a:lnTo>
                    <a:pt x="10403" y="8260"/>
                  </a:lnTo>
                  <a:lnTo>
                    <a:pt x="10444" y="8593"/>
                  </a:lnTo>
                  <a:lnTo>
                    <a:pt x="10495" y="8927"/>
                  </a:lnTo>
                  <a:lnTo>
                    <a:pt x="10552" y="9262"/>
                  </a:lnTo>
                  <a:lnTo>
                    <a:pt x="10612" y="9597"/>
                  </a:lnTo>
                  <a:lnTo>
                    <a:pt x="10731" y="10267"/>
                  </a:lnTo>
                  <a:lnTo>
                    <a:pt x="10782" y="10600"/>
                  </a:lnTo>
                  <a:lnTo>
                    <a:pt x="10825" y="10933"/>
                  </a:lnTo>
                  <a:lnTo>
                    <a:pt x="10842" y="11099"/>
                  </a:lnTo>
                  <a:lnTo>
                    <a:pt x="10856" y="11264"/>
                  </a:lnTo>
                  <a:lnTo>
                    <a:pt x="10866" y="11429"/>
                  </a:lnTo>
                  <a:lnTo>
                    <a:pt x="10871" y="11593"/>
                  </a:lnTo>
                  <a:lnTo>
                    <a:pt x="10871" y="11756"/>
                  </a:lnTo>
                  <a:lnTo>
                    <a:pt x="10868" y="11918"/>
                  </a:lnTo>
                  <a:lnTo>
                    <a:pt x="10857" y="12080"/>
                  </a:lnTo>
                  <a:lnTo>
                    <a:pt x="10842" y="12242"/>
                  </a:lnTo>
                  <a:lnTo>
                    <a:pt x="10821" y="12402"/>
                  </a:lnTo>
                  <a:lnTo>
                    <a:pt x="10792" y="12561"/>
                  </a:lnTo>
                  <a:lnTo>
                    <a:pt x="10758" y="12719"/>
                  </a:lnTo>
                  <a:lnTo>
                    <a:pt x="10715" y="12877"/>
                  </a:lnTo>
                  <a:lnTo>
                    <a:pt x="10664" y="13033"/>
                  </a:lnTo>
                  <a:lnTo>
                    <a:pt x="10606" y="13188"/>
                  </a:lnTo>
                  <a:lnTo>
                    <a:pt x="10539" y="13343"/>
                  </a:lnTo>
                  <a:lnTo>
                    <a:pt x="10465" y="13495"/>
                  </a:lnTo>
                  <a:lnTo>
                    <a:pt x="10383" y="13646"/>
                  </a:lnTo>
                  <a:lnTo>
                    <a:pt x="10294" y="13794"/>
                  </a:lnTo>
                  <a:lnTo>
                    <a:pt x="10199" y="13940"/>
                  </a:lnTo>
                  <a:lnTo>
                    <a:pt x="10096" y="14084"/>
                  </a:lnTo>
                  <a:lnTo>
                    <a:pt x="9988" y="14224"/>
                  </a:lnTo>
                  <a:lnTo>
                    <a:pt x="9873" y="14362"/>
                  </a:lnTo>
                  <a:lnTo>
                    <a:pt x="9754" y="14496"/>
                  </a:lnTo>
                  <a:lnTo>
                    <a:pt x="9629" y="14626"/>
                  </a:lnTo>
                  <a:lnTo>
                    <a:pt x="9500" y="14753"/>
                  </a:lnTo>
                  <a:lnTo>
                    <a:pt x="9365" y="14875"/>
                  </a:lnTo>
                  <a:lnTo>
                    <a:pt x="9226" y="14993"/>
                  </a:lnTo>
                  <a:lnTo>
                    <a:pt x="9083" y="15106"/>
                  </a:lnTo>
                  <a:lnTo>
                    <a:pt x="8938" y="15214"/>
                  </a:lnTo>
                  <a:lnTo>
                    <a:pt x="8788" y="15318"/>
                  </a:lnTo>
                  <a:lnTo>
                    <a:pt x="8635" y="15416"/>
                  </a:lnTo>
                  <a:lnTo>
                    <a:pt x="8479" y="15507"/>
                  </a:lnTo>
                  <a:lnTo>
                    <a:pt x="8322" y="15593"/>
                  </a:lnTo>
                  <a:lnTo>
                    <a:pt x="8162" y="15673"/>
                  </a:lnTo>
                  <a:lnTo>
                    <a:pt x="8002" y="15745"/>
                  </a:lnTo>
                  <a:lnTo>
                    <a:pt x="7839" y="15812"/>
                  </a:lnTo>
                  <a:lnTo>
                    <a:pt x="7675" y="15871"/>
                  </a:lnTo>
                  <a:lnTo>
                    <a:pt x="7511" y="15923"/>
                  </a:lnTo>
                  <a:lnTo>
                    <a:pt x="7347" y="15967"/>
                  </a:lnTo>
                  <a:lnTo>
                    <a:pt x="7182" y="16004"/>
                  </a:lnTo>
                  <a:lnTo>
                    <a:pt x="7017" y="16031"/>
                  </a:lnTo>
                  <a:lnTo>
                    <a:pt x="6853" y="16052"/>
                  </a:lnTo>
                  <a:lnTo>
                    <a:pt x="6689" y="16063"/>
                  </a:lnTo>
                  <a:lnTo>
                    <a:pt x="6527" y="16066"/>
                  </a:lnTo>
                  <a:lnTo>
                    <a:pt x="6367" y="16059"/>
                  </a:lnTo>
                  <a:lnTo>
                    <a:pt x="6207" y="16043"/>
                  </a:lnTo>
                  <a:lnTo>
                    <a:pt x="6050" y="16019"/>
                  </a:lnTo>
                  <a:lnTo>
                    <a:pt x="5895" y="15986"/>
                  </a:lnTo>
                  <a:lnTo>
                    <a:pt x="5739" y="15948"/>
                  </a:lnTo>
                  <a:lnTo>
                    <a:pt x="5585" y="15903"/>
                  </a:lnTo>
                  <a:lnTo>
                    <a:pt x="5431" y="15854"/>
                  </a:lnTo>
                  <a:lnTo>
                    <a:pt x="5278" y="15799"/>
                  </a:lnTo>
                  <a:lnTo>
                    <a:pt x="4972" y="15682"/>
                  </a:lnTo>
                  <a:lnTo>
                    <a:pt x="4663" y="15558"/>
                  </a:lnTo>
                  <a:lnTo>
                    <a:pt x="4352" y="15435"/>
                  </a:lnTo>
                  <a:lnTo>
                    <a:pt x="4193" y="15375"/>
                  </a:lnTo>
                  <a:lnTo>
                    <a:pt x="4035" y="15318"/>
                  </a:lnTo>
                  <a:lnTo>
                    <a:pt x="3873" y="15265"/>
                  </a:lnTo>
                  <a:lnTo>
                    <a:pt x="3710" y="15214"/>
                  </a:lnTo>
                  <a:lnTo>
                    <a:pt x="3545" y="15170"/>
                  </a:lnTo>
                  <a:lnTo>
                    <a:pt x="3376" y="15132"/>
                  </a:lnTo>
                  <a:lnTo>
                    <a:pt x="3205" y="15101"/>
                  </a:lnTo>
                  <a:lnTo>
                    <a:pt x="3033" y="15073"/>
                  </a:lnTo>
                  <a:lnTo>
                    <a:pt x="2685" y="15031"/>
                  </a:lnTo>
                  <a:lnTo>
                    <a:pt x="2341" y="14995"/>
                  </a:lnTo>
                  <a:lnTo>
                    <a:pt x="2172" y="14977"/>
                  </a:lnTo>
                  <a:lnTo>
                    <a:pt x="2006" y="14956"/>
                  </a:lnTo>
                  <a:lnTo>
                    <a:pt x="1844" y="14933"/>
                  </a:lnTo>
                  <a:lnTo>
                    <a:pt x="1687" y="14906"/>
                  </a:lnTo>
                  <a:lnTo>
                    <a:pt x="1536" y="14873"/>
                  </a:lnTo>
                  <a:lnTo>
                    <a:pt x="1392" y="14834"/>
                  </a:lnTo>
                  <a:lnTo>
                    <a:pt x="1255" y="14787"/>
                  </a:lnTo>
                  <a:lnTo>
                    <a:pt x="1188" y="14760"/>
                  </a:lnTo>
                  <a:lnTo>
                    <a:pt x="1125" y="14731"/>
                  </a:lnTo>
                  <a:lnTo>
                    <a:pt x="1063" y="14699"/>
                  </a:lnTo>
                  <a:lnTo>
                    <a:pt x="1004" y="14666"/>
                  </a:lnTo>
                  <a:lnTo>
                    <a:pt x="892" y="14592"/>
                  </a:lnTo>
                  <a:lnTo>
                    <a:pt x="787" y="14510"/>
                  </a:lnTo>
                  <a:lnTo>
                    <a:pt x="689" y="14419"/>
                  </a:lnTo>
                  <a:lnTo>
                    <a:pt x="599" y="14319"/>
                  </a:lnTo>
                  <a:lnTo>
                    <a:pt x="518" y="14213"/>
                  </a:lnTo>
                  <a:lnTo>
                    <a:pt x="442" y="14099"/>
                  </a:lnTo>
                  <a:lnTo>
                    <a:pt x="373" y="13978"/>
                  </a:lnTo>
                  <a:lnTo>
                    <a:pt x="311" y="13849"/>
                  </a:lnTo>
                  <a:lnTo>
                    <a:pt x="257" y="13715"/>
                  </a:lnTo>
                  <a:lnTo>
                    <a:pt x="206" y="13575"/>
                  </a:lnTo>
                  <a:lnTo>
                    <a:pt x="164" y="13428"/>
                  </a:lnTo>
                  <a:lnTo>
                    <a:pt x="125" y="13276"/>
                  </a:lnTo>
                  <a:lnTo>
                    <a:pt x="93" y="13119"/>
                  </a:lnTo>
                  <a:lnTo>
                    <a:pt x="66" y="12956"/>
                  </a:lnTo>
                  <a:lnTo>
                    <a:pt x="44" y="12789"/>
                  </a:lnTo>
                  <a:lnTo>
                    <a:pt x="27" y="12618"/>
                  </a:lnTo>
                  <a:lnTo>
                    <a:pt x="14" y="12442"/>
                  </a:lnTo>
                  <a:lnTo>
                    <a:pt x="5" y="12263"/>
                  </a:lnTo>
                  <a:lnTo>
                    <a:pt x="0" y="12080"/>
                  </a:lnTo>
                  <a:lnTo>
                    <a:pt x="0" y="11895"/>
                  </a:lnTo>
                  <a:lnTo>
                    <a:pt x="2" y="11706"/>
                  </a:lnTo>
                  <a:lnTo>
                    <a:pt x="8" y="11515"/>
                  </a:lnTo>
                  <a:lnTo>
                    <a:pt x="18" y="11321"/>
                  </a:lnTo>
                  <a:lnTo>
                    <a:pt x="31" y="11126"/>
                  </a:lnTo>
                  <a:lnTo>
                    <a:pt x="46" y="10929"/>
                  </a:lnTo>
                  <a:lnTo>
                    <a:pt x="83" y="10532"/>
                  </a:lnTo>
                  <a:lnTo>
                    <a:pt x="129" y="10130"/>
                  </a:lnTo>
                  <a:lnTo>
                    <a:pt x="182" y="9730"/>
                  </a:lnTo>
                  <a:lnTo>
                    <a:pt x="237" y="9330"/>
                  </a:lnTo>
                  <a:lnTo>
                    <a:pt x="297" y="8936"/>
                  </a:lnTo>
                  <a:lnTo>
                    <a:pt x="357" y="8549"/>
                  </a:lnTo>
                  <a:lnTo>
                    <a:pt x="416" y="8170"/>
                  </a:lnTo>
                  <a:lnTo>
                    <a:pt x="445" y="7984"/>
                  </a:lnTo>
                  <a:lnTo>
                    <a:pt x="473" y="7803"/>
                  </a:lnTo>
                  <a:lnTo>
                    <a:pt x="500" y="7625"/>
                  </a:lnTo>
                  <a:lnTo>
                    <a:pt x="525" y="7450"/>
                  </a:lnTo>
                  <a:lnTo>
                    <a:pt x="549" y="7280"/>
                  </a:lnTo>
                  <a:lnTo>
                    <a:pt x="570" y="7115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83" name="Freeform 123"/>
            <p:cNvSpPr>
              <a:spLocks/>
            </p:cNvSpPr>
            <p:nvPr/>
          </p:nvSpPr>
          <p:spPr bwMode="auto">
            <a:xfrm>
              <a:off x="4777" y="2574"/>
              <a:ext cx="1982" cy="514"/>
            </a:xfrm>
            <a:custGeom>
              <a:avLst/>
              <a:gdLst>
                <a:gd name="T0" fmla="*/ 5 w 9910"/>
                <a:gd name="T1" fmla="*/ 286 h 2575"/>
                <a:gd name="T2" fmla="*/ 5 w 9910"/>
                <a:gd name="T3" fmla="*/ 718 h 2575"/>
                <a:gd name="T4" fmla="*/ 21 w 9910"/>
                <a:gd name="T5" fmla="*/ 928 h 2575"/>
                <a:gd name="T6" fmla="*/ 49 w 9910"/>
                <a:gd name="T7" fmla="*/ 1128 h 2575"/>
                <a:gd name="T8" fmla="*/ 90 w 9910"/>
                <a:gd name="T9" fmla="*/ 1319 h 2575"/>
                <a:gd name="T10" fmla="*/ 144 w 9910"/>
                <a:gd name="T11" fmla="*/ 1495 h 2575"/>
                <a:gd name="T12" fmla="*/ 215 w 9910"/>
                <a:gd name="T13" fmla="*/ 1653 h 2575"/>
                <a:gd name="T14" fmla="*/ 302 w 9910"/>
                <a:gd name="T15" fmla="*/ 1792 h 2575"/>
                <a:gd name="T16" fmla="*/ 406 w 9910"/>
                <a:gd name="T17" fmla="*/ 1908 h 2575"/>
                <a:gd name="T18" fmla="*/ 526 w 9910"/>
                <a:gd name="T19" fmla="*/ 2003 h 2575"/>
                <a:gd name="T20" fmla="*/ 662 w 9910"/>
                <a:gd name="T21" fmla="*/ 2077 h 2575"/>
                <a:gd name="T22" fmla="*/ 811 w 9910"/>
                <a:gd name="T23" fmla="*/ 2134 h 2575"/>
                <a:gd name="T24" fmla="*/ 974 w 9910"/>
                <a:gd name="T25" fmla="*/ 2174 h 2575"/>
                <a:gd name="T26" fmla="*/ 1150 w 9910"/>
                <a:gd name="T27" fmla="*/ 2198 h 2575"/>
                <a:gd name="T28" fmla="*/ 1335 w 9910"/>
                <a:gd name="T29" fmla="*/ 2211 h 2575"/>
                <a:gd name="T30" fmla="*/ 1530 w 9910"/>
                <a:gd name="T31" fmla="*/ 2212 h 2575"/>
                <a:gd name="T32" fmla="*/ 1943 w 9910"/>
                <a:gd name="T33" fmla="*/ 2189 h 2575"/>
                <a:gd name="T34" fmla="*/ 2379 w 9910"/>
                <a:gd name="T35" fmla="*/ 2142 h 2575"/>
                <a:gd name="T36" fmla="*/ 3057 w 9910"/>
                <a:gd name="T37" fmla="*/ 2063 h 2575"/>
                <a:gd name="T38" fmla="*/ 3509 w 9910"/>
                <a:gd name="T39" fmla="*/ 2025 h 2575"/>
                <a:gd name="T40" fmla="*/ 3952 w 9910"/>
                <a:gd name="T41" fmla="*/ 2015 h 2575"/>
                <a:gd name="T42" fmla="*/ 4166 w 9910"/>
                <a:gd name="T43" fmla="*/ 2025 h 2575"/>
                <a:gd name="T44" fmla="*/ 4375 w 9910"/>
                <a:gd name="T45" fmla="*/ 2047 h 2575"/>
                <a:gd name="T46" fmla="*/ 4775 w 9910"/>
                <a:gd name="T47" fmla="*/ 2124 h 2575"/>
                <a:gd name="T48" fmla="*/ 5158 w 9910"/>
                <a:gd name="T49" fmla="*/ 2228 h 2575"/>
                <a:gd name="T50" fmla="*/ 5715 w 9910"/>
                <a:gd name="T51" fmla="*/ 2398 h 2575"/>
                <a:gd name="T52" fmla="*/ 6083 w 9910"/>
                <a:gd name="T53" fmla="*/ 2496 h 2575"/>
                <a:gd name="T54" fmla="*/ 6456 w 9910"/>
                <a:gd name="T55" fmla="*/ 2559 h 2575"/>
                <a:gd name="T56" fmla="*/ 6646 w 9910"/>
                <a:gd name="T57" fmla="*/ 2573 h 2575"/>
                <a:gd name="T58" fmla="*/ 6840 w 9910"/>
                <a:gd name="T59" fmla="*/ 2573 h 2575"/>
                <a:gd name="T60" fmla="*/ 7038 w 9910"/>
                <a:gd name="T61" fmla="*/ 2555 h 2575"/>
                <a:gd name="T62" fmla="*/ 7240 w 9910"/>
                <a:gd name="T63" fmla="*/ 2522 h 2575"/>
                <a:gd name="T64" fmla="*/ 7442 w 9910"/>
                <a:gd name="T65" fmla="*/ 2472 h 2575"/>
                <a:gd name="T66" fmla="*/ 7645 w 9910"/>
                <a:gd name="T67" fmla="*/ 2409 h 2575"/>
                <a:gd name="T68" fmla="*/ 7848 w 9910"/>
                <a:gd name="T69" fmla="*/ 2332 h 2575"/>
                <a:gd name="T70" fmla="*/ 8048 w 9910"/>
                <a:gd name="T71" fmla="*/ 2243 h 2575"/>
                <a:gd name="T72" fmla="*/ 8438 w 9910"/>
                <a:gd name="T73" fmla="*/ 2030 h 2575"/>
                <a:gd name="T74" fmla="*/ 8803 w 9910"/>
                <a:gd name="T75" fmla="*/ 1777 h 2575"/>
                <a:gd name="T76" fmla="*/ 8972 w 9910"/>
                <a:gd name="T77" fmla="*/ 1638 h 2575"/>
                <a:gd name="T78" fmla="*/ 9132 w 9910"/>
                <a:gd name="T79" fmla="*/ 1491 h 2575"/>
                <a:gd name="T80" fmla="*/ 9281 w 9910"/>
                <a:gd name="T81" fmla="*/ 1339 h 2575"/>
                <a:gd name="T82" fmla="*/ 9417 w 9910"/>
                <a:gd name="T83" fmla="*/ 1182 h 2575"/>
                <a:gd name="T84" fmla="*/ 9539 w 9910"/>
                <a:gd name="T85" fmla="*/ 1019 h 2575"/>
                <a:gd name="T86" fmla="*/ 9646 w 9910"/>
                <a:gd name="T87" fmla="*/ 853 h 2575"/>
                <a:gd name="T88" fmla="*/ 9737 w 9910"/>
                <a:gd name="T89" fmla="*/ 684 h 2575"/>
                <a:gd name="T90" fmla="*/ 9810 w 9910"/>
                <a:gd name="T91" fmla="*/ 514 h 2575"/>
                <a:gd name="T92" fmla="*/ 9864 w 9910"/>
                <a:gd name="T93" fmla="*/ 341 h 2575"/>
                <a:gd name="T94" fmla="*/ 9897 w 9910"/>
                <a:gd name="T95" fmla="*/ 170 h 2575"/>
                <a:gd name="T96" fmla="*/ 9910 w 9910"/>
                <a:gd name="T97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10" h="2575">
                  <a:moveTo>
                    <a:pt x="19" y="68"/>
                  </a:moveTo>
                  <a:lnTo>
                    <a:pt x="5" y="286"/>
                  </a:lnTo>
                  <a:lnTo>
                    <a:pt x="0" y="503"/>
                  </a:lnTo>
                  <a:lnTo>
                    <a:pt x="5" y="718"/>
                  </a:lnTo>
                  <a:lnTo>
                    <a:pt x="12" y="824"/>
                  </a:lnTo>
                  <a:lnTo>
                    <a:pt x="21" y="928"/>
                  </a:lnTo>
                  <a:lnTo>
                    <a:pt x="33" y="1030"/>
                  </a:lnTo>
                  <a:lnTo>
                    <a:pt x="49" y="1128"/>
                  </a:lnTo>
                  <a:lnTo>
                    <a:pt x="67" y="1225"/>
                  </a:lnTo>
                  <a:lnTo>
                    <a:pt x="90" y="1319"/>
                  </a:lnTo>
                  <a:lnTo>
                    <a:pt x="115" y="1408"/>
                  </a:lnTo>
                  <a:lnTo>
                    <a:pt x="144" y="1495"/>
                  </a:lnTo>
                  <a:lnTo>
                    <a:pt x="178" y="1576"/>
                  </a:lnTo>
                  <a:lnTo>
                    <a:pt x="215" y="1653"/>
                  </a:lnTo>
                  <a:lnTo>
                    <a:pt x="257" y="1725"/>
                  </a:lnTo>
                  <a:lnTo>
                    <a:pt x="302" y="1792"/>
                  </a:lnTo>
                  <a:lnTo>
                    <a:pt x="351" y="1853"/>
                  </a:lnTo>
                  <a:lnTo>
                    <a:pt x="406" y="1908"/>
                  </a:lnTo>
                  <a:lnTo>
                    <a:pt x="463" y="1958"/>
                  </a:lnTo>
                  <a:lnTo>
                    <a:pt x="526" y="2003"/>
                  </a:lnTo>
                  <a:lnTo>
                    <a:pt x="592" y="2043"/>
                  </a:lnTo>
                  <a:lnTo>
                    <a:pt x="662" y="2077"/>
                  </a:lnTo>
                  <a:lnTo>
                    <a:pt x="735" y="2108"/>
                  </a:lnTo>
                  <a:lnTo>
                    <a:pt x="811" y="2134"/>
                  </a:lnTo>
                  <a:lnTo>
                    <a:pt x="892" y="2155"/>
                  </a:lnTo>
                  <a:lnTo>
                    <a:pt x="974" y="2174"/>
                  </a:lnTo>
                  <a:lnTo>
                    <a:pt x="1061" y="2187"/>
                  </a:lnTo>
                  <a:lnTo>
                    <a:pt x="1150" y="2198"/>
                  </a:lnTo>
                  <a:lnTo>
                    <a:pt x="1241" y="2206"/>
                  </a:lnTo>
                  <a:lnTo>
                    <a:pt x="1335" y="2211"/>
                  </a:lnTo>
                  <a:lnTo>
                    <a:pt x="1431" y="2212"/>
                  </a:lnTo>
                  <a:lnTo>
                    <a:pt x="1530" y="2212"/>
                  </a:lnTo>
                  <a:lnTo>
                    <a:pt x="1732" y="2204"/>
                  </a:lnTo>
                  <a:lnTo>
                    <a:pt x="1943" y="2189"/>
                  </a:lnTo>
                  <a:lnTo>
                    <a:pt x="2158" y="2167"/>
                  </a:lnTo>
                  <a:lnTo>
                    <a:pt x="2379" y="2142"/>
                  </a:lnTo>
                  <a:lnTo>
                    <a:pt x="2603" y="2116"/>
                  </a:lnTo>
                  <a:lnTo>
                    <a:pt x="3057" y="2063"/>
                  </a:lnTo>
                  <a:lnTo>
                    <a:pt x="3284" y="2041"/>
                  </a:lnTo>
                  <a:lnTo>
                    <a:pt x="3509" y="2025"/>
                  </a:lnTo>
                  <a:lnTo>
                    <a:pt x="3732" y="2015"/>
                  </a:lnTo>
                  <a:lnTo>
                    <a:pt x="3952" y="2015"/>
                  </a:lnTo>
                  <a:lnTo>
                    <a:pt x="4060" y="2018"/>
                  </a:lnTo>
                  <a:lnTo>
                    <a:pt x="4166" y="2025"/>
                  </a:lnTo>
                  <a:lnTo>
                    <a:pt x="4271" y="2035"/>
                  </a:lnTo>
                  <a:lnTo>
                    <a:pt x="4375" y="2047"/>
                  </a:lnTo>
                  <a:lnTo>
                    <a:pt x="4577" y="2081"/>
                  </a:lnTo>
                  <a:lnTo>
                    <a:pt x="4775" y="2124"/>
                  </a:lnTo>
                  <a:lnTo>
                    <a:pt x="4968" y="2175"/>
                  </a:lnTo>
                  <a:lnTo>
                    <a:pt x="5158" y="2228"/>
                  </a:lnTo>
                  <a:lnTo>
                    <a:pt x="5531" y="2343"/>
                  </a:lnTo>
                  <a:lnTo>
                    <a:pt x="5715" y="2398"/>
                  </a:lnTo>
                  <a:lnTo>
                    <a:pt x="5898" y="2450"/>
                  </a:lnTo>
                  <a:lnTo>
                    <a:pt x="6083" y="2496"/>
                  </a:lnTo>
                  <a:lnTo>
                    <a:pt x="6268" y="2533"/>
                  </a:lnTo>
                  <a:lnTo>
                    <a:pt x="6456" y="2559"/>
                  </a:lnTo>
                  <a:lnTo>
                    <a:pt x="6551" y="2568"/>
                  </a:lnTo>
                  <a:lnTo>
                    <a:pt x="6646" y="2573"/>
                  </a:lnTo>
                  <a:lnTo>
                    <a:pt x="6743" y="2575"/>
                  </a:lnTo>
                  <a:lnTo>
                    <a:pt x="6840" y="2573"/>
                  </a:lnTo>
                  <a:lnTo>
                    <a:pt x="6939" y="2565"/>
                  </a:lnTo>
                  <a:lnTo>
                    <a:pt x="7038" y="2555"/>
                  </a:lnTo>
                  <a:lnTo>
                    <a:pt x="7139" y="2540"/>
                  </a:lnTo>
                  <a:lnTo>
                    <a:pt x="7240" y="2522"/>
                  </a:lnTo>
                  <a:lnTo>
                    <a:pt x="7340" y="2499"/>
                  </a:lnTo>
                  <a:lnTo>
                    <a:pt x="7442" y="2472"/>
                  </a:lnTo>
                  <a:lnTo>
                    <a:pt x="7544" y="2442"/>
                  </a:lnTo>
                  <a:lnTo>
                    <a:pt x="7645" y="2409"/>
                  </a:lnTo>
                  <a:lnTo>
                    <a:pt x="7747" y="2373"/>
                  </a:lnTo>
                  <a:lnTo>
                    <a:pt x="7848" y="2332"/>
                  </a:lnTo>
                  <a:lnTo>
                    <a:pt x="7948" y="2289"/>
                  </a:lnTo>
                  <a:lnTo>
                    <a:pt x="8048" y="2243"/>
                  </a:lnTo>
                  <a:lnTo>
                    <a:pt x="8245" y="2141"/>
                  </a:lnTo>
                  <a:lnTo>
                    <a:pt x="8438" y="2030"/>
                  </a:lnTo>
                  <a:lnTo>
                    <a:pt x="8624" y="1908"/>
                  </a:lnTo>
                  <a:lnTo>
                    <a:pt x="8803" y="1777"/>
                  </a:lnTo>
                  <a:lnTo>
                    <a:pt x="8888" y="1709"/>
                  </a:lnTo>
                  <a:lnTo>
                    <a:pt x="8972" y="1638"/>
                  </a:lnTo>
                  <a:lnTo>
                    <a:pt x="9053" y="1565"/>
                  </a:lnTo>
                  <a:lnTo>
                    <a:pt x="9132" y="1491"/>
                  </a:lnTo>
                  <a:lnTo>
                    <a:pt x="9208" y="1417"/>
                  </a:lnTo>
                  <a:lnTo>
                    <a:pt x="9281" y="1339"/>
                  </a:lnTo>
                  <a:lnTo>
                    <a:pt x="9351" y="1261"/>
                  </a:lnTo>
                  <a:lnTo>
                    <a:pt x="9417" y="1182"/>
                  </a:lnTo>
                  <a:lnTo>
                    <a:pt x="9480" y="1101"/>
                  </a:lnTo>
                  <a:lnTo>
                    <a:pt x="9539" y="1019"/>
                  </a:lnTo>
                  <a:lnTo>
                    <a:pt x="9595" y="937"/>
                  </a:lnTo>
                  <a:lnTo>
                    <a:pt x="9646" y="853"/>
                  </a:lnTo>
                  <a:lnTo>
                    <a:pt x="9695" y="769"/>
                  </a:lnTo>
                  <a:lnTo>
                    <a:pt x="9737" y="684"/>
                  </a:lnTo>
                  <a:lnTo>
                    <a:pt x="9776" y="599"/>
                  </a:lnTo>
                  <a:lnTo>
                    <a:pt x="9810" y="514"/>
                  </a:lnTo>
                  <a:lnTo>
                    <a:pt x="9840" y="428"/>
                  </a:lnTo>
                  <a:lnTo>
                    <a:pt x="9864" y="341"/>
                  </a:lnTo>
                  <a:lnTo>
                    <a:pt x="9883" y="256"/>
                  </a:lnTo>
                  <a:lnTo>
                    <a:pt x="9897" y="170"/>
                  </a:lnTo>
                  <a:lnTo>
                    <a:pt x="9907" y="84"/>
                  </a:lnTo>
                  <a:lnTo>
                    <a:pt x="991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84" name="Text Box 124"/>
            <p:cNvSpPr txBox="1">
              <a:spLocks noChangeArrowheads="1"/>
            </p:cNvSpPr>
            <p:nvPr/>
          </p:nvSpPr>
          <p:spPr bwMode="auto">
            <a:xfrm>
              <a:off x="6119" y="3044"/>
              <a:ext cx="36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latin typeface="+mj-lt"/>
                </a:rPr>
                <a:t>y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85" name="Text Box 125"/>
            <p:cNvSpPr txBox="1">
              <a:spLocks noChangeArrowheads="1"/>
            </p:cNvSpPr>
            <p:nvPr/>
          </p:nvSpPr>
          <p:spPr bwMode="auto">
            <a:xfrm>
              <a:off x="4927" y="3371"/>
              <a:ext cx="36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latin typeface="+mj-lt"/>
                </a:rPr>
                <a:t>x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86" name="Text Box 126"/>
            <p:cNvSpPr txBox="1">
              <a:spLocks noChangeArrowheads="1"/>
            </p:cNvSpPr>
            <p:nvPr/>
          </p:nvSpPr>
          <p:spPr bwMode="auto">
            <a:xfrm>
              <a:off x="5247" y="2275"/>
              <a:ext cx="36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i="1">
                  <a:latin typeface="+mj-lt"/>
                </a:rPr>
                <a:t>z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87" name="Text Box 127"/>
            <p:cNvSpPr txBox="1">
              <a:spLocks noChangeArrowheads="1"/>
            </p:cNvSpPr>
            <p:nvPr/>
          </p:nvSpPr>
          <p:spPr bwMode="auto">
            <a:xfrm>
              <a:off x="6926" y="2723"/>
              <a:ext cx="36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b="1" i="1">
                  <a:latin typeface="+mj-lt"/>
                </a:rPr>
                <a:t>P</a:t>
              </a:r>
              <a:r>
                <a:rPr lang="en-US" altLang="zh-CN" sz="1600" i="1" baseline="-25000">
                  <a:latin typeface="+mj-lt"/>
                </a:rPr>
                <a:t>i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88" name="Text Box 128"/>
            <p:cNvSpPr txBox="1">
              <a:spLocks noChangeArrowheads="1"/>
            </p:cNvSpPr>
            <p:nvPr/>
          </p:nvSpPr>
          <p:spPr bwMode="auto">
            <a:xfrm>
              <a:off x="6319" y="1181"/>
              <a:ext cx="36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b="1" i="1">
                  <a:latin typeface="+mj-lt"/>
                </a:rPr>
                <a:t>S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89" name="Text Box 129"/>
            <p:cNvSpPr txBox="1">
              <a:spLocks noChangeArrowheads="1"/>
            </p:cNvSpPr>
            <p:nvPr/>
          </p:nvSpPr>
          <p:spPr bwMode="auto">
            <a:xfrm>
              <a:off x="5671" y="2157"/>
              <a:ext cx="36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b="1" i="1">
                  <a:latin typeface="+mj-lt"/>
                </a:rPr>
                <a:t>V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90" name="Text Box 130"/>
            <p:cNvSpPr txBox="1">
              <a:spLocks noChangeArrowheads="1"/>
            </p:cNvSpPr>
            <p:nvPr/>
          </p:nvSpPr>
          <p:spPr bwMode="auto">
            <a:xfrm>
              <a:off x="4894" y="4427"/>
              <a:ext cx="2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zh-CN" altLang="en-US" sz="1600">
                  <a:latin typeface="+mj-lt"/>
                </a:rPr>
                <a:t>弹性结构</a:t>
              </a:r>
            </a:p>
          </p:txBody>
        </p:sp>
        <p:sp>
          <p:nvSpPr>
            <p:cNvPr id="291" name="Text Box 131"/>
            <p:cNvSpPr txBox="1">
              <a:spLocks noChangeArrowheads="1"/>
            </p:cNvSpPr>
            <p:nvPr/>
          </p:nvSpPr>
          <p:spPr bwMode="auto">
            <a:xfrm>
              <a:off x="5439" y="2603"/>
              <a:ext cx="36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W</a:t>
              </a:r>
            </a:p>
          </p:txBody>
        </p:sp>
        <p:sp>
          <p:nvSpPr>
            <p:cNvPr id="292" name="Text Box 132"/>
            <p:cNvSpPr txBox="1">
              <a:spLocks noChangeArrowheads="1"/>
            </p:cNvSpPr>
            <p:nvPr/>
          </p:nvSpPr>
          <p:spPr bwMode="auto">
            <a:xfrm>
              <a:off x="4702" y="1491"/>
              <a:ext cx="36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S</a:t>
              </a:r>
            </a:p>
          </p:txBody>
        </p:sp>
        <p:sp>
          <p:nvSpPr>
            <p:cNvPr id="293" name="Text Box 133"/>
            <p:cNvSpPr txBox="1">
              <a:spLocks noChangeArrowheads="1"/>
            </p:cNvSpPr>
            <p:nvPr/>
          </p:nvSpPr>
          <p:spPr bwMode="auto">
            <a:xfrm>
              <a:off x="4887" y="4165"/>
              <a:ext cx="37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b="1" i="1">
                  <a:latin typeface="+mj-lt"/>
                </a:rPr>
                <a:t>u</a:t>
              </a:r>
              <a:r>
                <a:rPr lang="en-US" altLang="zh-CN" sz="1600" i="1" baseline="-25000">
                  <a:latin typeface="+mj-lt"/>
                </a:rPr>
                <a:t>j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94" name="Text Box 134"/>
            <p:cNvSpPr txBox="1">
              <a:spLocks noChangeArrowheads="1"/>
            </p:cNvSpPr>
            <p:nvPr/>
          </p:nvSpPr>
          <p:spPr bwMode="auto">
            <a:xfrm>
              <a:off x="6519" y="2900"/>
              <a:ext cx="36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b="1" i="1">
                  <a:latin typeface="+mj-lt"/>
                </a:rPr>
                <a:t>u</a:t>
              </a:r>
              <a:r>
                <a:rPr lang="en-US" altLang="zh-CN" sz="1600" i="1" baseline="-25000">
                  <a:latin typeface="+mj-lt"/>
                </a:rPr>
                <a:t>i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95" name="Line 135"/>
            <p:cNvSpPr>
              <a:spLocks noChangeShapeType="1"/>
            </p:cNvSpPr>
            <p:nvPr/>
          </p:nvSpPr>
          <p:spPr bwMode="auto">
            <a:xfrm flipV="1">
              <a:off x="5344" y="3593"/>
              <a:ext cx="564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96" name="Text Box 136"/>
            <p:cNvSpPr txBox="1">
              <a:spLocks noChangeArrowheads="1"/>
            </p:cNvSpPr>
            <p:nvPr/>
          </p:nvSpPr>
          <p:spPr bwMode="auto">
            <a:xfrm>
              <a:off x="5750" y="3315"/>
              <a:ext cx="36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600" b="1" i="1">
                  <a:latin typeface="+mj-lt"/>
                </a:rPr>
                <a:t>R</a:t>
              </a:r>
              <a:r>
                <a:rPr lang="en-US" altLang="zh-CN" sz="1600" i="1" baseline="-25000">
                  <a:latin typeface="+mj-lt"/>
                </a:rPr>
                <a:t>j</a:t>
              </a:r>
              <a:endParaRPr lang="en-US" altLang="zh-CN" sz="1600">
                <a:latin typeface="+mj-lt"/>
              </a:endParaRPr>
            </a:p>
          </p:txBody>
        </p:sp>
        <p:sp>
          <p:nvSpPr>
            <p:cNvPr id="297" name="Line 137"/>
            <p:cNvSpPr>
              <a:spLocks noChangeShapeType="1"/>
            </p:cNvSpPr>
            <p:nvPr/>
          </p:nvSpPr>
          <p:spPr bwMode="auto">
            <a:xfrm flipV="1">
              <a:off x="6536" y="3170"/>
              <a:ext cx="187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98" name="Line 138"/>
            <p:cNvSpPr>
              <a:spLocks noChangeShapeType="1"/>
            </p:cNvSpPr>
            <p:nvPr/>
          </p:nvSpPr>
          <p:spPr bwMode="auto">
            <a:xfrm flipH="1">
              <a:off x="5140" y="4062"/>
              <a:ext cx="189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3" grpId="0"/>
      <p:bldP spid="156" grpId="0"/>
      <p:bldP spid="158" grpId="0"/>
      <p:bldP spid="1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en-US" sz="2800" smtClean="0"/>
              <a:t>位移梯度</a:t>
            </a:r>
          </a:p>
        </p:txBody>
      </p:sp>
      <p:sp>
        <p:nvSpPr>
          <p:cNvPr id="10244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8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31003"/>
              </p:ext>
            </p:extLst>
          </p:nvPr>
        </p:nvGraphicFramePr>
        <p:xfrm>
          <a:off x="1873876" y="1050669"/>
          <a:ext cx="538480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Equation" r:id="rId3" imgW="3365500" imgH="711200" progId="Equation.DSMT4">
                  <p:embed/>
                </p:oleObj>
              </mc:Choice>
              <mc:Fallback>
                <p:oleObj name="Equation" r:id="rId3" imgW="3365500" imgH="71120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876" y="1050669"/>
                        <a:ext cx="538480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3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81052"/>
              </p:ext>
            </p:extLst>
          </p:nvPr>
        </p:nvGraphicFramePr>
        <p:xfrm>
          <a:off x="2076415" y="2129085"/>
          <a:ext cx="562864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Equation" r:id="rId5" imgW="3517900" imgH="762000" progId="Equation.DSMT4">
                  <p:embed/>
                </p:oleObj>
              </mc:Choice>
              <mc:Fallback>
                <p:oleObj name="Equation" r:id="rId5" imgW="3517900" imgH="76200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15" y="2129085"/>
                        <a:ext cx="562864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0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88393"/>
              </p:ext>
            </p:extLst>
          </p:nvPr>
        </p:nvGraphicFramePr>
        <p:xfrm>
          <a:off x="872991" y="3348285"/>
          <a:ext cx="481584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Equation" r:id="rId7" imgW="3009900" imgH="266700" progId="Equation.DSMT4">
                  <p:embed/>
                </p:oleObj>
              </mc:Choice>
              <mc:Fallback>
                <p:oleObj name="Equation" r:id="rId7" imgW="3009900" imgH="2667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91" y="3348285"/>
                        <a:ext cx="4815840" cy="42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7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49026"/>
              </p:ext>
            </p:extLst>
          </p:nvPr>
        </p:nvGraphicFramePr>
        <p:xfrm>
          <a:off x="5832847" y="3420293"/>
          <a:ext cx="12598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Equation" r:id="rId9" imgW="787400" imgH="228600" progId="Equation.DSMT4">
                  <p:embed/>
                </p:oleObj>
              </mc:Choice>
              <mc:Fallback>
                <p:oleObj name="Equation" r:id="rId9" imgW="787400" imgH="2286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847" y="3420293"/>
                        <a:ext cx="125984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273008" y="3381585"/>
            <a:ext cx="2304256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变形梯度的行列式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356587" y="3996357"/>
            <a:ext cx="3637254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根据矩阵的极分解定理</a:t>
            </a:r>
          </a:p>
        </p:txBody>
      </p:sp>
      <p:graphicFrame>
        <p:nvGraphicFramePr>
          <p:cNvPr id="1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56316"/>
              </p:ext>
            </p:extLst>
          </p:nvPr>
        </p:nvGraphicFramePr>
        <p:xfrm>
          <a:off x="4837599" y="4015345"/>
          <a:ext cx="995248" cy="32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Equation" r:id="rId11" imgW="622030" imgH="203112" progId="Equation.DSMT4">
                  <p:embed/>
                </p:oleObj>
              </mc:Choice>
              <mc:Fallback>
                <p:oleObj name="Equation" r:id="rId11" imgW="622030" imgH="203112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599" y="4015345"/>
                        <a:ext cx="995248" cy="32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85745"/>
              </p:ext>
            </p:extLst>
          </p:nvPr>
        </p:nvGraphicFramePr>
        <p:xfrm>
          <a:off x="3888631" y="4566609"/>
          <a:ext cx="2783840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Equation" r:id="rId13" imgW="1739900" imgH="203200" progId="Equation.DSMT4">
                  <p:embed/>
                </p:oleObj>
              </mc:Choice>
              <mc:Fallback>
                <p:oleObj name="Equation" r:id="rId13" imgW="1739900" imgH="2032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631" y="4566609"/>
                        <a:ext cx="2783840" cy="32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392292" y="4997004"/>
            <a:ext cx="200850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旋转矩阵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328791" y="4997004"/>
            <a:ext cx="2008507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拉伸</a:t>
            </a: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矩阵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en-US" smtClean="0"/>
              <a:t>弹性力学基本方程</a:t>
            </a:r>
            <a:r>
              <a:rPr lang="en-US" altLang="zh-CN" smtClean="0"/>
              <a:t>.</a:t>
            </a:r>
            <a:r>
              <a:rPr lang="zh-CN" altLang="en-US" sz="2800" smtClean="0"/>
              <a:t>变形张量</a:t>
            </a:r>
          </a:p>
        </p:txBody>
      </p:sp>
      <p:sp>
        <p:nvSpPr>
          <p:cNvPr id="11268" name="Rectangle 14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9" name="Rectangle 14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14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150"/>
          <p:cNvSpPr>
            <a:spLocks noChangeArrowheads="1"/>
          </p:cNvSpPr>
          <p:nvPr/>
        </p:nvSpPr>
        <p:spPr bwMode="auto">
          <a:xfrm>
            <a:off x="1" y="227679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2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74812"/>
              </p:ext>
            </p:extLst>
          </p:nvPr>
        </p:nvGraphicFramePr>
        <p:xfrm>
          <a:off x="1728391" y="1050669"/>
          <a:ext cx="2112363" cy="113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3" imgW="1320227" imgH="710891" progId="Equation.DSMT4">
                  <p:embed/>
                </p:oleObj>
              </mc:Choice>
              <mc:Fallback>
                <p:oleObj name="Equation" r:id="rId3" imgW="1320227" imgH="710891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391" y="1050669"/>
                        <a:ext cx="2112363" cy="113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15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303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56748"/>
              </p:ext>
            </p:extLst>
          </p:nvPr>
        </p:nvGraphicFramePr>
        <p:xfrm>
          <a:off x="4886725" y="1193078"/>
          <a:ext cx="375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5" imgW="2349500" imgH="508000" progId="Equation.DSMT4">
                  <p:embed/>
                </p:oleObj>
              </mc:Choice>
              <mc:Fallback>
                <p:oleObj name="Equation" r:id="rId5" imgW="2349500" imgH="50800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725" y="1193078"/>
                        <a:ext cx="3759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0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132955"/>
              </p:ext>
            </p:extLst>
          </p:nvPr>
        </p:nvGraphicFramePr>
        <p:xfrm>
          <a:off x="1512367" y="2332285"/>
          <a:ext cx="599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7" imgW="3746500" imgH="635000" progId="Equation.DSMT4">
                  <p:embed/>
                </p:oleObj>
              </mc:Choice>
              <mc:Fallback>
                <p:oleObj name="Equation" r:id="rId7" imgW="3746500" imgH="63500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7" y="2332285"/>
                        <a:ext cx="599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56"/>
          <p:cNvSpPr>
            <a:spLocks noChangeArrowheads="1"/>
          </p:cNvSpPr>
          <p:nvPr/>
        </p:nvSpPr>
        <p:spPr bwMode="auto">
          <a:xfrm>
            <a:off x="1" y="268345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32886"/>
              </p:ext>
            </p:extLst>
          </p:nvPr>
        </p:nvGraphicFramePr>
        <p:xfrm>
          <a:off x="366583" y="3348285"/>
          <a:ext cx="957072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Equation" r:id="rId9" imgW="5981700" imgH="736600" progId="Equation.DSMT4">
                  <p:embed/>
                </p:oleObj>
              </mc:Choice>
              <mc:Fallback>
                <p:oleObj name="Equation" r:id="rId9" imgW="5981700" imgH="7366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83" y="3348285"/>
                        <a:ext cx="9570720" cy="117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40672"/>
              </p:ext>
            </p:extLst>
          </p:nvPr>
        </p:nvGraphicFramePr>
        <p:xfrm>
          <a:off x="1656383" y="4469259"/>
          <a:ext cx="627888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11" imgW="3924300" imgH="762000" progId="Equation.DSMT4">
                  <p:embed/>
                </p:oleObj>
              </mc:Choice>
              <mc:Fallback>
                <p:oleObj name="Equation" r:id="rId11" imgW="3924300" imgH="7620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383" y="4469259"/>
                        <a:ext cx="627888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166843" y="2039626"/>
            <a:ext cx="2966345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*</a:t>
            </a: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小转动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561039" y="2616979"/>
            <a:ext cx="2664296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柯西</a:t>
            </a:r>
            <a:r>
              <a:rPr lang="en-GB" altLang="zh-CN" sz="2000">
                <a:solidFill>
                  <a:schemeClr val="hlink"/>
                </a:solidFill>
                <a:ea typeface="楷体_GB2312" pitchFamily="49" charset="-122"/>
              </a:rPr>
              <a:t>-</a:t>
            </a:r>
            <a:r>
              <a:rPr lang="zh-CN" altLang="zh-CN" sz="2000">
                <a:solidFill>
                  <a:schemeClr val="hlink"/>
                </a:solidFill>
                <a:ea typeface="楷体_GB2312" pitchFamily="49" charset="-122"/>
              </a:rPr>
              <a:t>格林变形张量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3162</TotalTime>
  <Words>863</Words>
  <Application>Microsoft Office PowerPoint</Application>
  <PresentationFormat>自定义</PresentationFormat>
  <Paragraphs>245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Blends</vt:lpstr>
      <vt:lpstr>Equation</vt:lpstr>
      <vt:lpstr>MathType 5.0 Equation</vt:lpstr>
      <vt:lpstr>有限元分析 Finite Elemtent Analysis</vt:lpstr>
      <vt:lpstr>3.弹性结构分析的有限元格式</vt:lpstr>
      <vt:lpstr>3.弹性结构分析的有限元格式</vt:lpstr>
      <vt:lpstr>拉格朗日方程</vt:lpstr>
      <vt:lpstr>拉格朗日方程</vt:lpstr>
      <vt:lpstr>拉格朗日方程</vt:lpstr>
      <vt:lpstr>弹性力学基本方程.变形梯度</vt:lpstr>
      <vt:lpstr>弹性力学基本方程.位移梯度</vt:lpstr>
      <vt:lpstr>弹性力学基本方程.变形张量</vt:lpstr>
      <vt:lpstr>弹性力学基本方程.应力张量</vt:lpstr>
      <vt:lpstr>弹性力学基本方程.应变张量</vt:lpstr>
      <vt:lpstr>弹性力学基本方程. 工程应变张量</vt:lpstr>
      <vt:lpstr>弹性力学基本方程.格林-拉格朗日应变张量</vt:lpstr>
      <vt:lpstr>弹性力学基本方程.对数应变张量</vt:lpstr>
      <vt:lpstr>弹性力学基本方程. 应力与应变的关系</vt:lpstr>
      <vt:lpstr>弹性力学基本方程. 应力与应变的关系</vt:lpstr>
      <vt:lpstr>弹性力学基本方程. 应力与应变的关系</vt:lpstr>
      <vt:lpstr>弹性力学基本方程. Von Mises应力</vt:lpstr>
      <vt:lpstr>单元内各点位移、速度与加速度 </vt:lpstr>
      <vt:lpstr>单元内各点的应变能密度</vt:lpstr>
      <vt:lpstr>单元内各点的应变能密度</vt:lpstr>
      <vt:lpstr>单元内各点的应变能密度</vt:lpstr>
      <vt:lpstr>单元内各点的应变能密度</vt:lpstr>
      <vt:lpstr>单元内各点的应变能密度</vt:lpstr>
      <vt:lpstr>小位移单元体内的能量与外力所做的功</vt:lpstr>
      <vt:lpstr>小位移单元体内的能量与外力所做的功</vt:lpstr>
      <vt:lpstr>小位移弹性体内的能量与外力所做总功</vt:lpstr>
      <vt:lpstr>小位移结构分析有限元格式（线性）</vt:lpstr>
      <vt:lpstr>小拉伸大转动结构分析有限元格式（非线性）</vt:lpstr>
      <vt:lpstr>大拉伸弹性结构分析有限元格式（超弹性）</vt:lpstr>
      <vt:lpstr>关于阻尼矩阵的讨论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浙江大学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Analysis</dc:title>
  <dc:creator>李立新</dc:creator>
  <cp:lastModifiedBy>DELL</cp:lastModifiedBy>
  <cp:revision>363</cp:revision>
  <dcterms:created xsi:type="dcterms:W3CDTF">2008-02-10T13:40:41Z</dcterms:created>
  <dcterms:modified xsi:type="dcterms:W3CDTF">2023-11-12T08:45:03Z</dcterms:modified>
</cp:coreProperties>
</file>