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427" r:id="rId2"/>
    <p:sldId id="370" r:id="rId3"/>
    <p:sldId id="393" r:id="rId4"/>
    <p:sldId id="371" r:id="rId5"/>
    <p:sldId id="376" r:id="rId6"/>
    <p:sldId id="377" r:id="rId7"/>
    <p:sldId id="378" r:id="rId8"/>
    <p:sldId id="379" r:id="rId9"/>
    <p:sldId id="380" r:id="rId10"/>
    <p:sldId id="383" r:id="rId11"/>
    <p:sldId id="384" r:id="rId12"/>
    <p:sldId id="386" r:id="rId13"/>
    <p:sldId id="428" r:id="rId14"/>
    <p:sldId id="429" r:id="rId15"/>
    <p:sldId id="395" r:id="rId16"/>
    <p:sldId id="409" r:id="rId17"/>
    <p:sldId id="413" r:id="rId18"/>
    <p:sldId id="430" r:id="rId19"/>
    <p:sldId id="431" r:id="rId20"/>
    <p:sldId id="419" r:id="rId21"/>
    <p:sldId id="420" r:id="rId22"/>
    <p:sldId id="421" r:id="rId23"/>
    <p:sldId id="425" r:id="rId24"/>
  </p:sldIdLst>
  <p:sldSz cx="10369550" cy="5832475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Tahom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Tahom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Tahom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Tahom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Tahoma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Tahoma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Tahoma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Tahoma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Tahoma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4" autoAdjust="0"/>
    <p:restoredTop sz="54745" autoAdjust="0"/>
  </p:normalViewPr>
  <p:slideViewPr>
    <p:cSldViewPr snapToGrid="0">
      <p:cViewPr varScale="1">
        <p:scale>
          <a:sx n="109" d="100"/>
          <a:sy n="109" d="100"/>
        </p:scale>
        <p:origin x="-230" y="-67"/>
      </p:cViewPr>
      <p:guideLst>
        <p:guide orient="horz" pos="1837"/>
        <p:guide pos="32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072855"/>
            <a:ext cx="10215536" cy="895600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124512" y="1850370"/>
            <a:ext cx="8812534" cy="817442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554906" y="3305492"/>
            <a:ext cx="7259739" cy="206494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51264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254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78745" y="193045"/>
            <a:ext cx="1265551" cy="51868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7324" y="193045"/>
            <a:ext cx="6858883" cy="51868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113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1183" y="185291"/>
            <a:ext cx="8839962" cy="63277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17324" y="1075986"/>
            <a:ext cx="4561336" cy="430394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81199" y="1075986"/>
            <a:ext cx="4563446" cy="430394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5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254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8594" y="3748544"/>
            <a:ext cx="8814644" cy="6943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8594" y="2471603"/>
            <a:ext cx="8814644" cy="127694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6087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7324" y="1075986"/>
            <a:ext cx="4561336" cy="43039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81199" y="1075986"/>
            <a:ext cx="4563446" cy="43039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0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9006" y="572961"/>
            <a:ext cx="9331540" cy="63277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9006" y="1305424"/>
            <a:ext cx="4580324" cy="5443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9006" y="1849746"/>
            <a:ext cx="4580324" cy="336087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68111" y="1305424"/>
            <a:ext cx="4582434" cy="5443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68111" y="1849746"/>
            <a:ext cx="4582434" cy="336087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00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17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550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9005" y="833424"/>
            <a:ext cx="3411509" cy="3865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54990" y="232604"/>
            <a:ext cx="5795556" cy="4978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9005" y="1219979"/>
            <a:ext cx="3411509" cy="399064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0339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1716" y="4178474"/>
            <a:ext cx="6221729" cy="3865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31716" y="520588"/>
            <a:ext cx="6221729" cy="350011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31716" y="4565028"/>
            <a:ext cx="6221729" cy="683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0174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72590" y="308555"/>
            <a:ext cx="497907" cy="4050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016" tIns="39008" rIns="78016" bIns="39008" anchor="ctr"/>
          <a:lstStyle/>
          <a:p>
            <a:pPr algn="ctr" defTabSz="779463"/>
            <a:endParaRPr kumimoji="1" lang="zh-CN" altLang="zh-CN" sz="21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907204" y="308555"/>
            <a:ext cx="373431" cy="40507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016" tIns="39008" rIns="78016" bIns="39008" anchor="ctr"/>
          <a:lstStyle/>
          <a:p>
            <a:pPr algn="ctr" defTabSz="779463"/>
            <a:endParaRPr kumimoji="1" lang="zh-CN" altLang="zh-CN" sz="21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613945" y="667744"/>
            <a:ext cx="478919" cy="405077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016" tIns="39008" rIns="78016" bIns="39008" anchor="ctr"/>
          <a:lstStyle/>
          <a:p>
            <a:pPr algn="ctr" defTabSz="779463"/>
            <a:endParaRPr kumimoji="1" lang="zh-CN" altLang="zh-CN" sz="21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033791" y="667744"/>
            <a:ext cx="417736" cy="405077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016" tIns="39008" rIns="78016" bIns="39008" anchor="ctr"/>
          <a:lstStyle/>
          <a:p>
            <a:pPr algn="ctr" defTabSz="779463"/>
            <a:endParaRPr kumimoji="1" lang="zh-CN" altLang="zh-CN" sz="21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43466" y="606033"/>
            <a:ext cx="637152" cy="359189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016" tIns="39008" rIns="78016" bIns="39008" anchor="ctr"/>
          <a:lstStyle/>
          <a:p>
            <a:pPr algn="ctr" defTabSz="779463"/>
            <a:endParaRPr kumimoji="1" lang="zh-CN" altLang="zh-CN" sz="21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865008" y="218362"/>
            <a:ext cx="35867" cy="89401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016" tIns="39008" rIns="78016" bIns="39008" anchor="ctr"/>
          <a:lstStyle/>
          <a:p>
            <a:pPr algn="ctr" defTabSz="779463"/>
            <a:endParaRPr kumimoji="1" lang="zh-CN" altLang="zh-CN" sz="21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504238" y="889271"/>
            <a:ext cx="9327319" cy="2848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016" tIns="39008" rIns="78016" bIns="39008" anchor="ctr"/>
          <a:lstStyle/>
          <a:p>
            <a:pPr algn="ctr" defTabSz="779463"/>
            <a:endParaRPr kumimoji="1" lang="zh-CN" altLang="zh-CN" sz="21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291183" y="185291"/>
            <a:ext cx="8839962" cy="632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8016" tIns="39008" rIns="78016" bIns="39008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7324" y="1075986"/>
            <a:ext cx="9327321" cy="4303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8016" tIns="39008" rIns="78016" bIns="39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timing>
    <p:tnLst>
      <p:par>
        <p:cTn id="1" dur="indefinite" restart="never" nodeType="tmRoot"/>
      </p:par>
    </p:tnLst>
  </p:timing>
  <p:txStyles>
    <p:titleStyle>
      <a:lvl1pPr algn="l" defTabSz="7794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7794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2pPr>
      <a:lvl3pPr algn="l" defTabSz="7794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3pPr>
      <a:lvl4pPr algn="l" defTabSz="7794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4pPr>
      <a:lvl5pPr algn="l" defTabSz="7794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5pPr>
      <a:lvl6pPr marL="457200" algn="l" defTabSz="779463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6pPr>
      <a:lvl7pPr marL="914400" algn="l" defTabSz="779463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7pPr>
      <a:lvl8pPr marL="1371600" algn="l" defTabSz="779463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8pPr>
      <a:lvl9pPr marL="1828800" algn="l" defTabSz="779463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292100" indent="-292100" algn="l" defTabSz="779463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folHlink"/>
          </a:solidFill>
          <a:latin typeface="+mn-lt"/>
          <a:ea typeface="+mn-ea"/>
          <a:cs typeface="+mn-cs"/>
        </a:defRPr>
      </a:lvl1pPr>
      <a:lvl2pPr marL="635000" indent="-244475" algn="l" defTabSz="779463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folHlink"/>
          </a:solidFill>
          <a:latin typeface="+mn-lt"/>
          <a:ea typeface="+mn-ea"/>
        </a:defRPr>
      </a:lvl2pPr>
      <a:lvl3pPr marL="976313" indent="-196850" algn="l" defTabSz="779463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200">
          <a:solidFill>
            <a:schemeClr val="folHlink"/>
          </a:solidFill>
          <a:latin typeface="+mn-lt"/>
          <a:ea typeface="+mn-ea"/>
        </a:defRPr>
      </a:lvl3pPr>
      <a:lvl4pPr marL="1365250" indent="-195263" algn="l" defTabSz="77946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folHlink"/>
          </a:solidFill>
          <a:latin typeface="+mn-lt"/>
          <a:ea typeface="+mn-ea"/>
        </a:defRPr>
      </a:lvl4pPr>
      <a:lvl5pPr marL="1755775" indent="-195263" algn="l" defTabSz="7794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folHlink"/>
          </a:solidFill>
          <a:latin typeface="+mn-lt"/>
          <a:ea typeface="+mn-ea"/>
        </a:defRPr>
      </a:lvl5pPr>
      <a:lvl6pPr marL="2212975" indent="-195263" algn="l" defTabSz="779463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folHlink"/>
          </a:solidFill>
          <a:latin typeface="+mn-lt"/>
          <a:ea typeface="+mn-ea"/>
        </a:defRPr>
      </a:lvl6pPr>
      <a:lvl7pPr marL="2670175" indent="-195263" algn="l" defTabSz="779463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folHlink"/>
          </a:solidFill>
          <a:latin typeface="+mn-lt"/>
          <a:ea typeface="+mn-ea"/>
        </a:defRPr>
      </a:lvl7pPr>
      <a:lvl8pPr marL="3127375" indent="-195263" algn="l" defTabSz="779463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folHlink"/>
          </a:solidFill>
          <a:latin typeface="+mn-lt"/>
          <a:ea typeface="+mn-ea"/>
        </a:defRPr>
      </a:lvl8pPr>
      <a:lvl9pPr marL="3584575" indent="-195263" algn="l" defTabSz="779463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folHlink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7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9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9348" y="1471569"/>
            <a:ext cx="8812535" cy="1243713"/>
          </a:xfrm>
        </p:spPr>
        <p:txBody>
          <a:bodyPr/>
          <a:lstStyle/>
          <a:p>
            <a:pPr algn="ctr" eaLnBrk="1" hangingPunct="1"/>
            <a:r>
              <a:rPr lang="zh-CN" altLang="en-US" smtClean="0"/>
              <a:t>有限元分析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2800" smtClean="0"/>
              <a:t>Finite Elemtent Analysis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8576" y="3275427"/>
            <a:ext cx="7259740" cy="2064943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chemeClr val="tx2"/>
                </a:solidFill>
              </a:rPr>
              <a:t>李立新</a:t>
            </a:r>
            <a:endParaRPr lang="en-US" altLang="zh-CN" sz="2400" smtClean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sz="2400" smtClean="0">
                <a:solidFill>
                  <a:schemeClr val="tx2"/>
                </a:solidFill>
              </a:rPr>
              <a:t>机械设计研究所</a:t>
            </a:r>
          </a:p>
          <a:p>
            <a:pPr eaLnBrk="1" hangingPunct="1"/>
            <a:r>
              <a:rPr lang="en-US" altLang="zh-CN" sz="2400" smtClean="0">
                <a:solidFill>
                  <a:schemeClr val="tx2"/>
                </a:solidFill>
              </a:rPr>
              <a:t>2023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18148" y="156652"/>
            <a:ext cx="1397287" cy="45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87" tIns="41143" rIns="82287" bIns="41143">
            <a:spAutoFit/>
          </a:bodyPr>
          <a:lstStyle>
            <a:lvl1pPr defTabSz="779463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defTabSz="779463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defTabSz="779463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defTabSz="779463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defTabSz="779463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2"/>
                </a:solidFill>
                <a:latin typeface="+mn-lt"/>
                <a:ea typeface="+mn-ea"/>
              </a:rPr>
              <a:t>电子教案</a:t>
            </a:r>
            <a:endParaRPr lang="en-US" altLang="zh-CN" sz="2400">
              <a:solidFill>
                <a:schemeClr val="tx2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709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桁架中的杆单元</a:t>
            </a:r>
            <a:endParaRPr lang="en-US" altLang="zh-CN" smtClean="0"/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17324" y="1075986"/>
            <a:ext cx="9242930" cy="4303942"/>
          </a:xfrm>
        </p:spPr>
        <p:txBody>
          <a:bodyPr/>
          <a:lstStyle/>
          <a:p>
            <a:pPr lvl="1" eaLnBrk="1" hangingPunct="1">
              <a:defRPr/>
            </a:pPr>
            <a:r>
              <a:rPr lang="zh-CN" altLang="en-US" smtClean="0"/>
              <a:t>单元应力：</a:t>
            </a:r>
            <a:endParaRPr lang="en-US" altLang="zh-CN" b="1" i="1" smtClean="0"/>
          </a:p>
          <a:p>
            <a:pPr lvl="1" eaLnBrk="1" hangingPunct="1">
              <a:defRPr/>
            </a:pPr>
            <a:endParaRPr lang="en-US" altLang="zh-CN" sz="1600" b="1" i="1" smtClean="0"/>
          </a:p>
          <a:p>
            <a:pPr lvl="1" eaLnBrk="1" hangingPunct="1">
              <a:defRPr/>
            </a:pPr>
            <a:endParaRPr lang="en-US" altLang="zh-CN" b="1" i="1" smtClean="0"/>
          </a:p>
          <a:p>
            <a:pPr marL="390525" lvl="1" indent="0" eaLnBrk="1" hangingPunct="1">
              <a:buFont typeface="Wingdings" pitchFamily="2" charset="2"/>
              <a:buNone/>
              <a:defRPr/>
            </a:pPr>
            <a:endParaRPr lang="en-US" altLang="zh-CN" b="1" i="1" smtClean="0"/>
          </a:p>
          <a:p>
            <a:pPr lvl="1" eaLnBrk="1" hangingPunct="1">
              <a:defRPr/>
            </a:pPr>
            <a:endParaRPr lang="en-GB" altLang="zh-CN" smtClean="0"/>
          </a:p>
          <a:p>
            <a:pPr lvl="1" eaLnBrk="1" hangingPunct="1">
              <a:defRPr/>
            </a:pPr>
            <a:r>
              <a:rPr lang="zh-CN" altLang="en-US" smtClean="0"/>
              <a:t>对二维桁架：</a:t>
            </a:r>
            <a:r>
              <a:rPr lang="en-US" altLang="zh-CN" b="1" i="1" smtClean="0"/>
              <a:t> </a:t>
            </a:r>
          </a:p>
          <a:p>
            <a:pPr lvl="1" eaLnBrk="1" hangingPunct="1">
              <a:defRPr/>
            </a:pPr>
            <a:endParaRPr lang="en-US" altLang="zh-CN" b="1" i="1" smtClean="0"/>
          </a:p>
          <a:p>
            <a:pPr lvl="1" eaLnBrk="1" hangingPunct="1">
              <a:defRPr/>
            </a:pPr>
            <a:endParaRPr lang="en-US" altLang="zh-CN" b="1" i="1" smtClean="0"/>
          </a:p>
          <a:p>
            <a:pPr lvl="1" eaLnBrk="1" hangingPunct="1">
              <a:defRPr/>
            </a:pPr>
            <a:r>
              <a:rPr lang="zh-CN" altLang="en-US" smtClean="0"/>
              <a:t>单元应力：</a:t>
            </a:r>
            <a:endParaRPr lang="en-US" altLang="zh-CN" smtClean="0"/>
          </a:p>
        </p:txBody>
      </p:sp>
      <p:graphicFrame>
        <p:nvGraphicFramePr>
          <p:cNvPr id="3123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752971"/>
              </p:ext>
            </p:extLst>
          </p:nvPr>
        </p:nvGraphicFramePr>
        <p:xfrm>
          <a:off x="2675581" y="3265371"/>
          <a:ext cx="3596640" cy="1300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6" name="Equation" r:id="rId3" imgW="2247900" imgH="812800" progId="Equation.DSMT4">
                  <p:embed/>
                </p:oleObj>
              </mc:Choice>
              <mc:Fallback>
                <p:oleObj name="Equation" r:id="rId3" imgW="2247900" imgH="812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5581" y="3265371"/>
                        <a:ext cx="3596640" cy="1300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678692"/>
              </p:ext>
            </p:extLst>
          </p:nvPr>
        </p:nvGraphicFramePr>
        <p:xfrm>
          <a:off x="2594692" y="1562506"/>
          <a:ext cx="4734144" cy="1422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7" name="Equation" r:id="rId5" imgW="2958840" imgH="888840" progId="Equation.DSMT4">
                  <p:embed/>
                </p:oleObj>
              </mc:Choice>
              <mc:Fallback>
                <p:oleObj name="Equation" r:id="rId5" imgW="2958840" imgH="8888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4692" y="1562506"/>
                        <a:ext cx="4734144" cy="14221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733638"/>
              </p:ext>
            </p:extLst>
          </p:nvPr>
        </p:nvGraphicFramePr>
        <p:xfrm>
          <a:off x="2695435" y="4829217"/>
          <a:ext cx="2865120" cy="690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8" name="Equation" r:id="rId7" imgW="1790700" imgH="431800" progId="Equation.DSMT4">
                  <p:embed/>
                </p:oleObj>
              </mc:Choice>
              <mc:Fallback>
                <p:oleObj name="Equation" r:id="rId7" imgW="1790700" imgH="431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435" y="4829217"/>
                        <a:ext cx="2865120" cy="690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p" bldLvl="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324" y="1075986"/>
            <a:ext cx="9297784" cy="4303942"/>
          </a:xfrm>
        </p:spPr>
        <p:txBody>
          <a:bodyPr/>
          <a:lstStyle/>
          <a:p>
            <a:pPr marL="847725" lvl="1" indent="-457200" eaLnBrk="1" hangingPunct="1"/>
            <a:r>
              <a:rPr lang="en-US" altLang="zh-CN" i="1" smtClean="0">
                <a:solidFill>
                  <a:schemeClr val="tx1"/>
                </a:solidFill>
              </a:rPr>
              <a:t>E</a:t>
            </a:r>
            <a:r>
              <a:rPr lang="en-US" altLang="zh-CN" smtClean="0">
                <a:solidFill>
                  <a:schemeClr val="tx1"/>
                </a:solidFill>
              </a:rPr>
              <a:t>=29.5</a:t>
            </a:r>
            <a:r>
              <a:rPr lang="en-US" altLang="zh-CN" smtClean="0">
                <a:solidFill>
                  <a:schemeClr val="tx1"/>
                </a:solidFill>
                <a:sym typeface="Symbol" pitchFamily="18" charset="2"/>
              </a:rPr>
              <a:t></a:t>
            </a:r>
            <a:r>
              <a:rPr lang="en-US" altLang="zh-CN" smtClean="0">
                <a:solidFill>
                  <a:schemeClr val="tx1"/>
                </a:solidFill>
              </a:rPr>
              <a:t>10</a:t>
            </a:r>
            <a:r>
              <a:rPr lang="en-US" altLang="zh-CN" baseline="30000" smtClean="0">
                <a:solidFill>
                  <a:schemeClr val="tx1"/>
                </a:solidFill>
              </a:rPr>
              <a:t>6</a:t>
            </a:r>
            <a:r>
              <a:rPr lang="en-US" altLang="zh-CN" smtClean="0">
                <a:solidFill>
                  <a:schemeClr val="tx1"/>
                </a:solidFill>
              </a:rPr>
              <a:t>psi </a:t>
            </a:r>
          </a:p>
          <a:p>
            <a:pPr marL="847725" lvl="1" indent="-457200" eaLnBrk="1" hangingPunct="1"/>
            <a:r>
              <a:rPr lang="en-US" altLang="zh-CN" i="1" smtClean="0">
                <a:solidFill>
                  <a:schemeClr val="tx1"/>
                </a:solidFill>
              </a:rPr>
              <a:t>A</a:t>
            </a:r>
            <a:r>
              <a:rPr lang="en-US" altLang="zh-CN" i="1" baseline="-25000" smtClean="0">
                <a:solidFill>
                  <a:schemeClr val="tx1"/>
                </a:solidFill>
              </a:rPr>
              <a:t>e</a:t>
            </a:r>
            <a:r>
              <a:rPr lang="en-US" altLang="zh-CN" smtClean="0">
                <a:solidFill>
                  <a:schemeClr val="tx1"/>
                </a:solidFill>
              </a:rPr>
              <a:t>=1in</a:t>
            </a:r>
            <a:r>
              <a:rPr lang="en-US" altLang="zh-CN" baseline="30000" smtClean="0">
                <a:solidFill>
                  <a:schemeClr val="tx1"/>
                </a:solidFill>
              </a:rPr>
              <a:t>2</a:t>
            </a:r>
            <a:endParaRPr lang="en-US" altLang="zh-CN" smtClean="0">
              <a:solidFill>
                <a:schemeClr val="tx1"/>
              </a:solidFill>
            </a:endParaRPr>
          </a:p>
          <a:p>
            <a:pPr marL="847725" lvl="1" indent="-457200" eaLnBrk="1" hangingPunct="1"/>
            <a:r>
              <a:rPr lang="zh-CN" altLang="en-US" b="1" smtClean="0">
                <a:solidFill>
                  <a:schemeClr val="tx1"/>
                </a:solidFill>
              </a:rPr>
              <a:t>解：</a:t>
            </a:r>
            <a:endParaRPr lang="en-US" altLang="zh-CN" b="1" smtClean="0">
              <a:solidFill>
                <a:schemeClr val="tx1"/>
              </a:solidFill>
            </a:endParaRPr>
          </a:p>
          <a:p>
            <a:pPr marL="847725" lvl="1" indent="-457200" eaLnBrk="1" hangingPunct="1">
              <a:buNone/>
            </a:pPr>
            <a:r>
              <a:rPr lang="en-US" altLang="zh-CN" smtClean="0"/>
              <a:t>1) </a:t>
            </a:r>
            <a:r>
              <a:rPr lang="zh-CN" altLang="zh-CN" smtClean="0"/>
              <a:t>列出</a:t>
            </a:r>
            <a:r>
              <a:rPr lang="zh-CN" altLang="zh-CN"/>
              <a:t>邻接表与各单元的参数表</a:t>
            </a:r>
            <a:endParaRPr lang="en-US" altLang="zh-CN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1183" y="185290"/>
            <a:ext cx="8839962" cy="632776"/>
          </a:xfrm>
        </p:spPr>
        <p:txBody>
          <a:bodyPr/>
          <a:lstStyle/>
          <a:p>
            <a:pPr eaLnBrk="1" hangingPunct="1"/>
            <a:r>
              <a:rPr lang="zh-CN" altLang="en-US" smtClean="0"/>
              <a:t>桁架中的杆单元</a:t>
            </a:r>
            <a:endParaRPr lang="en-US" altLang="zh-CN" smtClean="0"/>
          </a:p>
        </p:txBody>
      </p:sp>
      <p:sp>
        <p:nvSpPr>
          <p:cNvPr id="118" name="Freeform 58"/>
          <p:cNvSpPr>
            <a:spLocks/>
          </p:cNvSpPr>
          <p:nvPr/>
        </p:nvSpPr>
        <p:spPr bwMode="auto">
          <a:xfrm>
            <a:off x="9008090" y="2934143"/>
            <a:ext cx="57150" cy="57150"/>
          </a:xfrm>
          <a:custGeom>
            <a:avLst/>
            <a:gdLst>
              <a:gd name="T0" fmla="*/ 2147483647 w 303"/>
              <a:gd name="T1" fmla="*/ 2147483647 h 303"/>
              <a:gd name="T2" fmla="*/ 2147483647 w 303"/>
              <a:gd name="T3" fmla="*/ 2147483647 h 303"/>
              <a:gd name="T4" fmla="*/ 2147483647 w 303"/>
              <a:gd name="T5" fmla="*/ 2147483647 h 303"/>
              <a:gd name="T6" fmla="*/ 2147483647 w 303"/>
              <a:gd name="T7" fmla="*/ 2147483647 h 303"/>
              <a:gd name="T8" fmla="*/ 2147483647 w 303"/>
              <a:gd name="T9" fmla="*/ 2147483647 h 303"/>
              <a:gd name="T10" fmla="*/ 2147483647 w 303"/>
              <a:gd name="T11" fmla="*/ 2147483647 h 303"/>
              <a:gd name="T12" fmla="*/ 2147483647 w 303"/>
              <a:gd name="T13" fmla="*/ 0 h 303"/>
              <a:gd name="T14" fmla="*/ 2147483647 w 303"/>
              <a:gd name="T15" fmla="*/ 2147483647 h 303"/>
              <a:gd name="T16" fmla="*/ 2147483647 w 303"/>
              <a:gd name="T17" fmla="*/ 2147483647 h 303"/>
              <a:gd name="T18" fmla="*/ 2147483647 w 303"/>
              <a:gd name="T19" fmla="*/ 2147483647 h 303"/>
              <a:gd name="T20" fmla="*/ 2147483647 w 303"/>
              <a:gd name="T21" fmla="*/ 2147483647 h 303"/>
              <a:gd name="T22" fmla="*/ 2147483647 w 303"/>
              <a:gd name="T23" fmla="*/ 2147483647 h 303"/>
              <a:gd name="T24" fmla="*/ 0 w 303"/>
              <a:gd name="T25" fmla="*/ 2147483647 h 303"/>
              <a:gd name="T26" fmla="*/ 2147483647 w 303"/>
              <a:gd name="T27" fmla="*/ 2147483647 h 303"/>
              <a:gd name="T28" fmla="*/ 2147483647 w 303"/>
              <a:gd name="T29" fmla="*/ 2147483647 h 303"/>
              <a:gd name="T30" fmla="*/ 2147483647 w 303"/>
              <a:gd name="T31" fmla="*/ 2147483647 h 303"/>
              <a:gd name="T32" fmla="*/ 2147483647 w 303"/>
              <a:gd name="T33" fmla="*/ 2147483647 h 303"/>
              <a:gd name="T34" fmla="*/ 2147483647 w 303"/>
              <a:gd name="T35" fmla="*/ 2147483647 h 303"/>
              <a:gd name="T36" fmla="*/ 2147483647 w 303"/>
              <a:gd name="T37" fmla="*/ 2147483647 h 303"/>
              <a:gd name="T38" fmla="*/ 2147483647 w 303"/>
              <a:gd name="T39" fmla="*/ 2147483647 h 303"/>
              <a:gd name="T40" fmla="*/ 2147483647 w 303"/>
              <a:gd name="T41" fmla="*/ 2147483647 h 303"/>
              <a:gd name="T42" fmla="*/ 2147483647 w 303"/>
              <a:gd name="T43" fmla="*/ 2147483647 h 303"/>
              <a:gd name="T44" fmla="*/ 2147483647 w 303"/>
              <a:gd name="T45" fmla="*/ 2147483647 h 303"/>
              <a:gd name="T46" fmla="*/ 2147483647 w 303"/>
              <a:gd name="T47" fmla="*/ 2147483647 h 303"/>
              <a:gd name="T48" fmla="*/ 2147483647 w 303"/>
              <a:gd name="T49" fmla="*/ 2147483647 h 30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3" h="303">
                <a:moveTo>
                  <a:pt x="303" y="152"/>
                </a:moveTo>
                <a:lnTo>
                  <a:pt x="298" y="112"/>
                </a:lnTo>
                <a:lnTo>
                  <a:pt x="283" y="76"/>
                </a:lnTo>
                <a:lnTo>
                  <a:pt x="259" y="44"/>
                </a:lnTo>
                <a:lnTo>
                  <a:pt x="227" y="20"/>
                </a:lnTo>
                <a:lnTo>
                  <a:pt x="191" y="5"/>
                </a:lnTo>
                <a:lnTo>
                  <a:pt x="152" y="0"/>
                </a:lnTo>
                <a:lnTo>
                  <a:pt x="113" y="5"/>
                </a:lnTo>
                <a:lnTo>
                  <a:pt x="76" y="20"/>
                </a:lnTo>
                <a:lnTo>
                  <a:pt x="44" y="44"/>
                </a:lnTo>
                <a:lnTo>
                  <a:pt x="20" y="76"/>
                </a:lnTo>
                <a:lnTo>
                  <a:pt x="5" y="112"/>
                </a:lnTo>
                <a:lnTo>
                  <a:pt x="0" y="152"/>
                </a:lnTo>
                <a:lnTo>
                  <a:pt x="5" y="191"/>
                </a:lnTo>
                <a:lnTo>
                  <a:pt x="20" y="227"/>
                </a:lnTo>
                <a:lnTo>
                  <a:pt x="44" y="259"/>
                </a:lnTo>
                <a:lnTo>
                  <a:pt x="76" y="283"/>
                </a:lnTo>
                <a:lnTo>
                  <a:pt x="113" y="298"/>
                </a:lnTo>
                <a:lnTo>
                  <a:pt x="152" y="303"/>
                </a:lnTo>
                <a:lnTo>
                  <a:pt x="191" y="298"/>
                </a:lnTo>
                <a:lnTo>
                  <a:pt x="227" y="283"/>
                </a:lnTo>
                <a:lnTo>
                  <a:pt x="259" y="259"/>
                </a:lnTo>
                <a:lnTo>
                  <a:pt x="283" y="227"/>
                </a:lnTo>
                <a:lnTo>
                  <a:pt x="298" y="191"/>
                </a:lnTo>
                <a:lnTo>
                  <a:pt x="303" y="152"/>
                </a:lnTo>
                <a:close/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" name="Freeform 59"/>
          <p:cNvSpPr>
            <a:spLocks/>
          </p:cNvSpPr>
          <p:nvPr/>
        </p:nvSpPr>
        <p:spPr bwMode="auto">
          <a:xfrm>
            <a:off x="8930303" y="2934143"/>
            <a:ext cx="57150" cy="57150"/>
          </a:xfrm>
          <a:custGeom>
            <a:avLst/>
            <a:gdLst>
              <a:gd name="T0" fmla="*/ 2147483647 w 304"/>
              <a:gd name="T1" fmla="*/ 2147483647 h 303"/>
              <a:gd name="T2" fmla="*/ 2147483647 w 304"/>
              <a:gd name="T3" fmla="*/ 2147483647 h 303"/>
              <a:gd name="T4" fmla="*/ 2147483647 w 304"/>
              <a:gd name="T5" fmla="*/ 2147483647 h 303"/>
              <a:gd name="T6" fmla="*/ 2147483647 w 304"/>
              <a:gd name="T7" fmla="*/ 2147483647 h 303"/>
              <a:gd name="T8" fmla="*/ 2147483647 w 304"/>
              <a:gd name="T9" fmla="*/ 2147483647 h 303"/>
              <a:gd name="T10" fmla="*/ 2147483647 w 304"/>
              <a:gd name="T11" fmla="*/ 2147483647 h 303"/>
              <a:gd name="T12" fmla="*/ 2147483647 w 304"/>
              <a:gd name="T13" fmla="*/ 0 h 303"/>
              <a:gd name="T14" fmla="*/ 2147483647 w 304"/>
              <a:gd name="T15" fmla="*/ 2147483647 h 303"/>
              <a:gd name="T16" fmla="*/ 2147483647 w 304"/>
              <a:gd name="T17" fmla="*/ 2147483647 h 303"/>
              <a:gd name="T18" fmla="*/ 2147483647 w 304"/>
              <a:gd name="T19" fmla="*/ 2147483647 h 303"/>
              <a:gd name="T20" fmla="*/ 2147483647 w 304"/>
              <a:gd name="T21" fmla="*/ 2147483647 h 303"/>
              <a:gd name="T22" fmla="*/ 2147483647 w 304"/>
              <a:gd name="T23" fmla="*/ 2147483647 h 303"/>
              <a:gd name="T24" fmla="*/ 0 w 304"/>
              <a:gd name="T25" fmla="*/ 2147483647 h 303"/>
              <a:gd name="T26" fmla="*/ 2147483647 w 304"/>
              <a:gd name="T27" fmla="*/ 2147483647 h 303"/>
              <a:gd name="T28" fmla="*/ 2147483647 w 304"/>
              <a:gd name="T29" fmla="*/ 2147483647 h 303"/>
              <a:gd name="T30" fmla="*/ 2147483647 w 304"/>
              <a:gd name="T31" fmla="*/ 2147483647 h 303"/>
              <a:gd name="T32" fmla="*/ 2147483647 w 304"/>
              <a:gd name="T33" fmla="*/ 2147483647 h 303"/>
              <a:gd name="T34" fmla="*/ 2147483647 w 304"/>
              <a:gd name="T35" fmla="*/ 2147483647 h 303"/>
              <a:gd name="T36" fmla="*/ 2147483647 w 304"/>
              <a:gd name="T37" fmla="*/ 2147483647 h 303"/>
              <a:gd name="T38" fmla="*/ 2147483647 w 304"/>
              <a:gd name="T39" fmla="*/ 2147483647 h 303"/>
              <a:gd name="T40" fmla="*/ 2147483647 w 304"/>
              <a:gd name="T41" fmla="*/ 2147483647 h 303"/>
              <a:gd name="T42" fmla="*/ 2147483647 w 304"/>
              <a:gd name="T43" fmla="*/ 2147483647 h 303"/>
              <a:gd name="T44" fmla="*/ 2147483647 w 304"/>
              <a:gd name="T45" fmla="*/ 2147483647 h 303"/>
              <a:gd name="T46" fmla="*/ 2147483647 w 304"/>
              <a:gd name="T47" fmla="*/ 2147483647 h 303"/>
              <a:gd name="T48" fmla="*/ 2147483647 w 304"/>
              <a:gd name="T49" fmla="*/ 2147483647 h 30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4" h="303">
                <a:moveTo>
                  <a:pt x="304" y="152"/>
                </a:moveTo>
                <a:lnTo>
                  <a:pt x="299" y="112"/>
                </a:lnTo>
                <a:lnTo>
                  <a:pt x="283" y="76"/>
                </a:lnTo>
                <a:lnTo>
                  <a:pt x="260" y="44"/>
                </a:lnTo>
                <a:lnTo>
                  <a:pt x="228" y="20"/>
                </a:lnTo>
                <a:lnTo>
                  <a:pt x="192" y="5"/>
                </a:lnTo>
                <a:lnTo>
                  <a:pt x="152" y="0"/>
                </a:lnTo>
                <a:lnTo>
                  <a:pt x="113" y="5"/>
                </a:lnTo>
                <a:lnTo>
                  <a:pt x="77" y="20"/>
                </a:lnTo>
                <a:lnTo>
                  <a:pt x="45" y="44"/>
                </a:lnTo>
                <a:lnTo>
                  <a:pt x="21" y="76"/>
                </a:lnTo>
                <a:lnTo>
                  <a:pt x="6" y="112"/>
                </a:lnTo>
                <a:lnTo>
                  <a:pt x="0" y="152"/>
                </a:lnTo>
                <a:lnTo>
                  <a:pt x="6" y="191"/>
                </a:lnTo>
                <a:lnTo>
                  <a:pt x="21" y="227"/>
                </a:lnTo>
                <a:lnTo>
                  <a:pt x="45" y="259"/>
                </a:lnTo>
                <a:lnTo>
                  <a:pt x="77" y="283"/>
                </a:lnTo>
                <a:lnTo>
                  <a:pt x="113" y="298"/>
                </a:lnTo>
                <a:lnTo>
                  <a:pt x="152" y="303"/>
                </a:lnTo>
                <a:lnTo>
                  <a:pt x="192" y="298"/>
                </a:lnTo>
                <a:lnTo>
                  <a:pt x="228" y="283"/>
                </a:lnTo>
                <a:lnTo>
                  <a:pt x="260" y="259"/>
                </a:lnTo>
                <a:lnTo>
                  <a:pt x="283" y="227"/>
                </a:lnTo>
                <a:lnTo>
                  <a:pt x="299" y="191"/>
                </a:lnTo>
                <a:lnTo>
                  <a:pt x="304" y="152"/>
                </a:lnTo>
                <a:close/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" name="Line 60"/>
          <p:cNvSpPr>
            <a:spLocks noChangeShapeType="1"/>
          </p:cNvSpPr>
          <p:nvPr/>
        </p:nvSpPr>
        <p:spPr bwMode="auto">
          <a:xfrm>
            <a:off x="8917603" y="2991293"/>
            <a:ext cx="160337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" name="Rectangle 61" descr="浅色上对角线"/>
          <p:cNvSpPr>
            <a:spLocks noChangeArrowheads="1"/>
          </p:cNvSpPr>
          <p:nvPr/>
        </p:nvSpPr>
        <p:spPr bwMode="auto">
          <a:xfrm>
            <a:off x="8917603" y="3007168"/>
            <a:ext cx="160337" cy="5715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" name="Rectangle 62" descr="浅色上对角线"/>
          <p:cNvSpPr>
            <a:spLocks noChangeArrowheads="1"/>
          </p:cNvSpPr>
          <p:nvPr/>
        </p:nvSpPr>
        <p:spPr bwMode="auto">
          <a:xfrm>
            <a:off x="7057053" y="2716655"/>
            <a:ext cx="57150" cy="15875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" name="Rectangle 63" descr="浅色上对角线"/>
          <p:cNvSpPr>
            <a:spLocks noChangeArrowheads="1"/>
          </p:cNvSpPr>
          <p:nvPr/>
        </p:nvSpPr>
        <p:spPr bwMode="auto">
          <a:xfrm>
            <a:off x="7057053" y="1419668"/>
            <a:ext cx="57150" cy="15875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" name="Line 70"/>
          <p:cNvSpPr>
            <a:spLocks noChangeShapeType="1"/>
          </p:cNvSpPr>
          <p:nvPr/>
        </p:nvSpPr>
        <p:spPr bwMode="auto">
          <a:xfrm flipH="1">
            <a:off x="7301528" y="1522855"/>
            <a:ext cx="1663700" cy="12493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" name="Line 71"/>
          <p:cNvSpPr>
            <a:spLocks noChangeShapeType="1"/>
          </p:cNvSpPr>
          <p:nvPr/>
        </p:nvSpPr>
        <p:spPr bwMode="auto">
          <a:xfrm>
            <a:off x="8996978" y="1540318"/>
            <a:ext cx="1587" cy="1214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" name="Line 72"/>
          <p:cNvSpPr>
            <a:spLocks noChangeShapeType="1"/>
          </p:cNvSpPr>
          <p:nvPr/>
        </p:nvSpPr>
        <p:spPr bwMode="auto">
          <a:xfrm>
            <a:off x="7309465" y="1497455"/>
            <a:ext cx="164623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" name="Freeform 73"/>
          <p:cNvSpPr>
            <a:spLocks/>
          </p:cNvSpPr>
          <p:nvPr/>
        </p:nvSpPr>
        <p:spPr bwMode="auto">
          <a:xfrm>
            <a:off x="8955703" y="1456180"/>
            <a:ext cx="84137" cy="84138"/>
          </a:xfrm>
          <a:custGeom>
            <a:avLst/>
            <a:gdLst>
              <a:gd name="T0" fmla="*/ 2147483647 w 444"/>
              <a:gd name="T1" fmla="*/ 2147483647 h 444"/>
              <a:gd name="T2" fmla="*/ 2147483647 w 444"/>
              <a:gd name="T3" fmla="*/ 2147483647 h 444"/>
              <a:gd name="T4" fmla="*/ 2147483647 w 444"/>
              <a:gd name="T5" fmla="*/ 2147483647 h 444"/>
              <a:gd name="T6" fmla="*/ 2147483647 w 444"/>
              <a:gd name="T7" fmla="*/ 2147483647 h 444"/>
              <a:gd name="T8" fmla="*/ 2147483647 w 444"/>
              <a:gd name="T9" fmla="*/ 2147483647 h 444"/>
              <a:gd name="T10" fmla="*/ 2147483647 w 444"/>
              <a:gd name="T11" fmla="*/ 2147483647 h 444"/>
              <a:gd name="T12" fmla="*/ 2147483647 w 444"/>
              <a:gd name="T13" fmla="*/ 2147483647 h 444"/>
              <a:gd name="T14" fmla="*/ 2147483647 w 444"/>
              <a:gd name="T15" fmla="*/ 0 h 444"/>
              <a:gd name="T16" fmla="*/ 2147483647 w 444"/>
              <a:gd name="T17" fmla="*/ 2147483647 h 444"/>
              <a:gd name="T18" fmla="*/ 2147483647 w 444"/>
              <a:gd name="T19" fmla="*/ 2147483647 h 444"/>
              <a:gd name="T20" fmla="*/ 2147483647 w 444"/>
              <a:gd name="T21" fmla="*/ 2147483647 h 444"/>
              <a:gd name="T22" fmla="*/ 2147483647 w 444"/>
              <a:gd name="T23" fmla="*/ 2147483647 h 444"/>
              <a:gd name="T24" fmla="*/ 2147483647 w 444"/>
              <a:gd name="T25" fmla="*/ 2147483647 h 444"/>
              <a:gd name="T26" fmla="*/ 2147483647 w 444"/>
              <a:gd name="T27" fmla="*/ 2147483647 h 444"/>
              <a:gd name="T28" fmla="*/ 0 w 444"/>
              <a:gd name="T29" fmla="*/ 2147483647 h 444"/>
              <a:gd name="T30" fmla="*/ 2147483647 w 444"/>
              <a:gd name="T31" fmla="*/ 2147483647 h 444"/>
              <a:gd name="T32" fmla="*/ 2147483647 w 444"/>
              <a:gd name="T33" fmla="*/ 2147483647 h 444"/>
              <a:gd name="T34" fmla="*/ 2147483647 w 444"/>
              <a:gd name="T35" fmla="*/ 2147483647 h 444"/>
              <a:gd name="T36" fmla="*/ 2147483647 w 444"/>
              <a:gd name="T37" fmla="*/ 2147483647 h 444"/>
              <a:gd name="T38" fmla="*/ 2147483647 w 444"/>
              <a:gd name="T39" fmla="*/ 2147483647 h 444"/>
              <a:gd name="T40" fmla="*/ 2147483647 w 444"/>
              <a:gd name="T41" fmla="*/ 2147483647 h 444"/>
              <a:gd name="T42" fmla="*/ 2147483647 w 444"/>
              <a:gd name="T43" fmla="*/ 2147483647 h 444"/>
              <a:gd name="T44" fmla="*/ 2147483647 w 444"/>
              <a:gd name="T45" fmla="*/ 2147483647 h 444"/>
              <a:gd name="T46" fmla="*/ 2147483647 w 444"/>
              <a:gd name="T47" fmla="*/ 2147483647 h 444"/>
              <a:gd name="T48" fmla="*/ 2147483647 w 444"/>
              <a:gd name="T49" fmla="*/ 2147483647 h 444"/>
              <a:gd name="T50" fmla="*/ 2147483647 w 444"/>
              <a:gd name="T51" fmla="*/ 2147483647 h 444"/>
              <a:gd name="T52" fmla="*/ 2147483647 w 444"/>
              <a:gd name="T53" fmla="*/ 2147483647 h 444"/>
              <a:gd name="T54" fmla="*/ 2147483647 w 444"/>
              <a:gd name="T55" fmla="*/ 2147483647 h 444"/>
              <a:gd name="T56" fmla="*/ 2147483647 w 444"/>
              <a:gd name="T57" fmla="*/ 2147483647 h 44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444" h="444">
                <a:moveTo>
                  <a:pt x="444" y="222"/>
                </a:moveTo>
                <a:lnTo>
                  <a:pt x="438" y="173"/>
                </a:lnTo>
                <a:lnTo>
                  <a:pt x="422" y="125"/>
                </a:lnTo>
                <a:lnTo>
                  <a:pt x="396" y="83"/>
                </a:lnTo>
                <a:lnTo>
                  <a:pt x="361" y="48"/>
                </a:lnTo>
                <a:lnTo>
                  <a:pt x="319" y="22"/>
                </a:lnTo>
                <a:lnTo>
                  <a:pt x="272" y="6"/>
                </a:lnTo>
                <a:lnTo>
                  <a:pt x="222" y="0"/>
                </a:lnTo>
                <a:lnTo>
                  <a:pt x="173" y="6"/>
                </a:lnTo>
                <a:lnTo>
                  <a:pt x="126" y="22"/>
                </a:lnTo>
                <a:lnTo>
                  <a:pt x="85" y="48"/>
                </a:lnTo>
                <a:lnTo>
                  <a:pt x="49" y="83"/>
                </a:lnTo>
                <a:lnTo>
                  <a:pt x="23" y="125"/>
                </a:lnTo>
                <a:lnTo>
                  <a:pt x="6" y="173"/>
                </a:lnTo>
                <a:lnTo>
                  <a:pt x="0" y="222"/>
                </a:lnTo>
                <a:lnTo>
                  <a:pt x="6" y="271"/>
                </a:lnTo>
                <a:lnTo>
                  <a:pt x="23" y="319"/>
                </a:lnTo>
                <a:lnTo>
                  <a:pt x="49" y="361"/>
                </a:lnTo>
                <a:lnTo>
                  <a:pt x="85" y="396"/>
                </a:lnTo>
                <a:lnTo>
                  <a:pt x="126" y="421"/>
                </a:lnTo>
                <a:lnTo>
                  <a:pt x="173" y="438"/>
                </a:lnTo>
                <a:lnTo>
                  <a:pt x="222" y="444"/>
                </a:lnTo>
                <a:lnTo>
                  <a:pt x="272" y="438"/>
                </a:lnTo>
                <a:lnTo>
                  <a:pt x="319" y="421"/>
                </a:lnTo>
                <a:lnTo>
                  <a:pt x="361" y="396"/>
                </a:lnTo>
                <a:lnTo>
                  <a:pt x="396" y="361"/>
                </a:lnTo>
                <a:lnTo>
                  <a:pt x="422" y="319"/>
                </a:lnTo>
                <a:lnTo>
                  <a:pt x="438" y="271"/>
                </a:lnTo>
                <a:lnTo>
                  <a:pt x="444" y="222"/>
                </a:lnTo>
                <a:close/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" name="Freeform 74"/>
          <p:cNvSpPr>
            <a:spLocks/>
          </p:cNvSpPr>
          <p:nvPr/>
        </p:nvSpPr>
        <p:spPr bwMode="auto">
          <a:xfrm>
            <a:off x="8917603" y="2832543"/>
            <a:ext cx="160337" cy="101600"/>
          </a:xfrm>
          <a:custGeom>
            <a:avLst/>
            <a:gdLst>
              <a:gd name="T0" fmla="*/ 2147483647 w 837"/>
              <a:gd name="T1" fmla="*/ 0 h 533"/>
              <a:gd name="T2" fmla="*/ 0 w 837"/>
              <a:gd name="T3" fmla="*/ 2147483647 h 533"/>
              <a:gd name="T4" fmla="*/ 2147483647 w 837"/>
              <a:gd name="T5" fmla="*/ 2147483647 h 533"/>
              <a:gd name="T6" fmla="*/ 2147483647 w 837"/>
              <a:gd name="T7" fmla="*/ 0 h 5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37" h="533">
                <a:moveTo>
                  <a:pt x="307" y="0"/>
                </a:moveTo>
                <a:lnTo>
                  <a:pt x="0" y="533"/>
                </a:lnTo>
                <a:lnTo>
                  <a:pt x="837" y="533"/>
                </a:lnTo>
                <a:lnTo>
                  <a:pt x="529" y="0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9" name="Freeform 75"/>
          <p:cNvSpPr>
            <a:spLocks/>
          </p:cNvSpPr>
          <p:nvPr/>
        </p:nvSpPr>
        <p:spPr bwMode="auto">
          <a:xfrm>
            <a:off x="8955703" y="2754755"/>
            <a:ext cx="84137" cy="82550"/>
          </a:xfrm>
          <a:custGeom>
            <a:avLst/>
            <a:gdLst>
              <a:gd name="T0" fmla="*/ 2147483647 w 444"/>
              <a:gd name="T1" fmla="*/ 2147483647 h 444"/>
              <a:gd name="T2" fmla="*/ 2147483647 w 444"/>
              <a:gd name="T3" fmla="*/ 2147483647 h 444"/>
              <a:gd name="T4" fmla="*/ 2147483647 w 444"/>
              <a:gd name="T5" fmla="*/ 2147483647 h 444"/>
              <a:gd name="T6" fmla="*/ 2147483647 w 444"/>
              <a:gd name="T7" fmla="*/ 2147483647 h 444"/>
              <a:gd name="T8" fmla="*/ 2147483647 w 444"/>
              <a:gd name="T9" fmla="*/ 2147483647 h 444"/>
              <a:gd name="T10" fmla="*/ 2147483647 w 444"/>
              <a:gd name="T11" fmla="*/ 2147483647 h 444"/>
              <a:gd name="T12" fmla="*/ 2147483647 w 444"/>
              <a:gd name="T13" fmla="*/ 2147483647 h 444"/>
              <a:gd name="T14" fmla="*/ 2147483647 w 444"/>
              <a:gd name="T15" fmla="*/ 0 h 444"/>
              <a:gd name="T16" fmla="*/ 2147483647 w 444"/>
              <a:gd name="T17" fmla="*/ 2147483647 h 444"/>
              <a:gd name="T18" fmla="*/ 2147483647 w 444"/>
              <a:gd name="T19" fmla="*/ 2147483647 h 444"/>
              <a:gd name="T20" fmla="*/ 2147483647 w 444"/>
              <a:gd name="T21" fmla="*/ 2147483647 h 444"/>
              <a:gd name="T22" fmla="*/ 2147483647 w 444"/>
              <a:gd name="T23" fmla="*/ 2147483647 h 444"/>
              <a:gd name="T24" fmla="*/ 2147483647 w 444"/>
              <a:gd name="T25" fmla="*/ 2147483647 h 444"/>
              <a:gd name="T26" fmla="*/ 2147483647 w 444"/>
              <a:gd name="T27" fmla="*/ 2147483647 h 444"/>
              <a:gd name="T28" fmla="*/ 0 w 444"/>
              <a:gd name="T29" fmla="*/ 2147483647 h 444"/>
              <a:gd name="T30" fmla="*/ 2147483647 w 444"/>
              <a:gd name="T31" fmla="*/ 2147483647 h 444"/>
              <a:gd name="T32" fmla="*/ 2147483647 w 444"/>
              <a:gd name="T33" fmla="*/ 2147483647 h 444"/>
              <a:gd name="T34" fmla="*/ 2147483647 w 444"/>
              <a:gd name="T35" fmla="*/ 2147483647 h 444"/>
              <a:gd name="T36" fmla="*/ 2147483647 w 444"/>
              <a:gd name="T37" fmla="*/ 2147483647 h 444"/>
              <a:gd name="T38" fmla="*/ 2147483647 w 444"/>
              <a:gd name="T39" fmla="*/ 2147483647 h 444"/>
              <a:gd name="T40" fmla="*/ 2147483647 w 444"/>
              <a:gd name="T41" fmla="*/ 2147483647 h 444"/>
              <a:gd name="T42" fmla="*/ 2147483647 w 444"/>
              <a:gd name="T43" fmla="*/ 2147483647 h 444"/>
              <a:gd name="T44" fmla="*/ 2147483647 w 444"/>
              <a:gd name="T45" fmla="*/ 2147483647 h 444"/>
              <a:gd name="T46" fmla="*/ 2147483647 w 444"/>
              <a:gd name="T47" fmla="*/ 2147483647 h 444"/>
              <a:gd name="T48" fmla="*/ 2147483647 w 444"/>
              <a:gd name="T49" fmla="*/ 2147483647 h 444"/>
              <a:gd name="T50" fmla="*/ 2147483647 w 444"/>
              <a:gd name="T51" fmla="*/ 2147483647 h 444"/>
              <a:gd name="T52" fmla="*/ 2147483647 w 444"/>
              <a:gd name="T53" fmla="*/ 2147483647 h 444"/>
              <a:gd name="T54" fmla="*/ 2147483647 w 444"/>
              <a:gd name="T55" fmla="*/ 2147483647 h 444"/>
              <a:gd name="T56" fmla="*/ 2147483647 w 444"/>
              <a:gd name="T57" fmla="*/ 2147483647 h 44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444" h="444">
                <a:moveTo>
                  <a:pt x="444" y="222"/>
                </a:moveTo>
                <a:lnTo>
                  <a:pt x="438" y="173"/>
                </a:lnTo>
                <a:lnTo>
                  <a:pt x="422" y="125"/>
                </a:lnTo>
                <a:lnTo>
                  <a:pt x="396" y="84"/>
                </a:lnTo>
                <a:lnTo>
                  <a:pt x="361" y="48"/>
                </a:lnTo>
                <a:lnTo>
                  <a:pt x="319" y="22"/>
                </a:lnTo>
                <a:lnTo>
                  <a:pt x="272" y="6"/>
                </a:lnTo>
                <a:lnTo>
                  <a:pt x="222" y="0"/>
                </a:lnTo>
                <a:lnTo>
                  <a:pt x="173" y="6"/>
                </a:lnTo>
                <a:lnTo>
                  <a:pt x="126" y="22"/>
                </a:lnTo>
                <a:lnTo>
                  <a:pt x="85" y="48"/>
                </a:lnTo>
                <a:lnTo>
                  <a:pt x="49" y="84"/>
                </a:lnTo>
                <a:lnTo>
                  <a:pt x="23" y="125"/>
                </a:lnTo>
                <a:lnTo>
                  <a:pt x="6" y="173"/>
                </a:lnTo>
                <a:lnTo>
                  <a:pt x="0" y="222"/>
                </a:lnTo>
                <a:lnTo>
                  <a:pt x="6" y="271"/>
                </a:lnTo>
                <a:lnTo>
                  <a:pt x="23" y="319"/>
                </a:lnTo>
                <a:lnTo>
                  <a:pt x="49" y="361"/>
                </a:lnTo>
                <a:lnTo>
                  <a:pt x="85" y="396"/>
                </a:lnTo>
                <a:lnTo>
                  <a:pt x="126" y="422"/>
                </a:lnTo>
                <a:lnTo>
                  <a:pt x="173" y="439"/>
                </a:lnTo>
                <a:lnTo>
                  <a:pt x="222" y="444"/>
                </a:lnTo>
                <a:lnTo>
                  <a:pt x="272" y="439"/>
                </a:lnTo>
                <a:lnTo>
                  <a:pt x="319" y="422"/>
                </a:lnTo>
                <a:lnTo>
                  <a:pt x="361" y="396"/>
                </a:lnTo>
                <a:lnTo>
                  <a:pt x="396" y="361"/>
                </a:lnTo>
                <a:lnTo>
                  <a:pt x="422" y="319"/>
                </a:lnTo>
                <a:lnTo>
                  <a:pt x="438" y="271"/>
                </a:lnTo>
                <a:lnTo>
                  <a:pt x="444" y="222"/>
                </a:lnTo>
                <a:close/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" name="Line 76"/>
          <p:cNvSpPr>
            <a:spLocks noChangeShapeType="1"/>
          </p:cNvSpPr>
          <p:nvPr/>
        </p:nvSpPr>
        <p:spPr bwMode="auto">
          <a:xfrm>
            <a:off x="7309465" y="2796030"/>
            <a:ext cx="164623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1" name="Freeform 77"/>
          <p:cNvSpPr>
            <a:spLocks/>
          </p:cNvSpPr>
          <p:nvPr/>
        </p:nvSpPr>
        <p:spPr bwMode="auto">
          <a:xfrm>
            <a:off x="7225328" y="2754755"/>
            <a:ext cx="84137" cy="82550"/>
          </a:xfrm>
          <a:custGeom>
            <a:avLst/>
            <a:gdLst>
              <a:gd name="T0" fmla="*/ 2147483647 w 443"/>
              <a:gd name="T1" fmla="*/ 2147483647 h 444"/>
              <a:gd name="T2" fmla="*/ 2147483647 w 443"/>
              <a:gd name="T3" fmla="*/ 2147483647 h 444"/>
              <a:gd name="T4" fmla="*/ 2147483647 w 443"/>
              <a:gd name="T5" fmla="*/ 2147483647 h 444"/>
              <a:gd name="T6" fmla="*/ 2147483647 w 443"/>
              <a:gd name="T7" fmla="*/ 2147483647 h 444"/>
              <a:gd name="T8" fmla="*/ 2147483647 w 443"/>
              <a:gd name="T9" fmla="*/ 2147483647 h 444"/>
              <a:gd name="T10" fmla="*/ 2147483647 w 443"/>
              <a:gd name="T11" fmla="*/ 2147483647 h 444"/>
              <a:gd name="T12" fmla="*/ 2147483647 w 443"/>
              <a:gd name="T13" fmla="*/ 2147483647 h 444"/>
              <a:gd name="T14" fmla="*/ 2147483647 w 443"/>
              <a:gd name="T15" fmla="*/ 0 h 444"/>
              <a:gd name="T16" fmla="*/ 2147483647 w 443"/>
              <a:gd name="T17" fmla="*/ 2147483647 h 444"/>
              <a:gd name="T18" fmla="*/ 2147483647 w 443"/>
              <a:gd name="T19" fmla="*/ 2147483647 h 444"/>
              <a:gd name="T20" fmla="*/ 2147483647 w 443"/>
              <a:gd name="T21" fmla="*/ 2147483647 h 444"/>
              <a:gd name="T22" fmla="*/ 2147483647 w 443"/>
              <a:gd name="T23" fmla="*/ 2147483647 h 444"/>
              <a:gd name="T24" fmla="*/ 2147483647 w 443"/>
              <a:gd name="T25" fmla="*/ 2147483647 h 444"/>
              <a:gd name="T26" fmla="*/ 2147483647 w 443"/>
              <a:gd name="T27" fmla="*/ 2147483647 h 444"/>
              <a:gd name="T28" fmla="*/ 0 w 443"/>
              <a:gd name="T29" fmla="*/ 2147483647 h 444"/>
              <a:gd name="T30" fmla="*/ 2147483647 w 443"/>
              <a:gd name="T31" fmla="*/ 2147483647 h 444"/>
              <a:gd name="T32" fmla="*/ 2147483647 w 443"/>
              <a:gd name="T33" fmla="*/ 2147483647 h 444"/>
              <a:gd name="T34" fmla="*/ 2147483647 w 443"/>
              <a:gd name="T35" fmla="*/ 2147483647 h 444"/>
              <a:gd name="T36" fmla="*/ 2147483647 w 443"/>
              <a:gd name="T37" fmla="*/ 2147483647 h 444"/>
              <a:gd name="T38" fmla="*/ 2147483647 w 443"/>
              <a:gd name="T39" fmla="*/ 2147483647 h 444"/>
              <a:gd name="T40" fmla="*/ 2147483647 w 443"/>
              <a:gd name="T41" fmla="*/ 2147483647 h 444"/>
              <a:gd name="T42" fmla="*/ 2147483647 w 443"/>
              <a:gd name="T43" fmla="*/ 2147483647 h 444"/>
              <a:gd name="T44" fmla="*/ 2147483647 w 443"/>
              <a:gd name="T45" fmla="*/ 2147483647 h 444"/>
              <a:gd name="T46" fmla="*/ 2147483647 w 443"/>
              <a:gd name="T47" fmla="*/ 2147483647 h 444"/>
              <a:gd name="T48" fmla="*/ 2147483647 w 443"/>
              <a:gd name="T49" fmla="*/ 2147483647 h 444"/>
              <a:gd name="T50" fmla="*/ 2147483647 w 443"/>
              <a:gd name="T51" fmla="*/ 2147483647 h 444"/>
              <a:gd name="T52" fmla="*/ 2147483647 w 443"/>
              <a:gd name="T53" fmla="*/ 2147483647 h 444"/>
              <a:gd name="T54" fmla="*/ 2147483647 w 443"/>
              <a:gd name="T55" fmla="*/ 2147483647 h 444"/>
              <a:gd name="T56" fmla="*/ 2147483647 w 443"/>
              <a:gd name="T57" fmla="*/ 2147483647 h 44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443" h="444">
                <a:moveTo>
                  <a:pt x="443" y="222"/>
                </a:moveTo>
                <a:lnTo>
                  <a:pt x="438" y="173"/>
                </a:lnTo>
                <a:lnTo>
                  <a:pt x="421" y="125"/>
                </a:lnTo>
                <a:lnTo>
                  <a:pt x="394" y="84"/>
                </a:lnTo>
                <a:lnTo>
                  <a:pt x="359" y="48"/>
                </a:lnTo>
                <a:lnTo>
                  <a:pt x="317" y="22"/>
                </a:lnTo>
                <a:lnTo>
                  <a:pt x="271" y="6"/>
                </a:lnTo>
                <a:lnTo>
                  <a:pt x="222" y="0"/>
                </a:lnTo>
                <a:lnTo>
                  <a:pt x="172" y="6"/>
                </a:lnTo>
                <a:lnTo>
                  <a:pt x="125" y="22"/>
                </a:lnTo>
                <a:lnTo>
                  <a:pt x="83" y="48"/>
                </a:lnTo>
                <a:lnTo>
                  <a:pt x="48" y="84"/>
                </a:lnTo>
                <a:lnTo>
                  <a:pt x="21" y="125"/>
                </a:lnTo>
                <a:lnTo>
                  <a:pt x="5" y="173"/>
                </a:lnTo>
                <a:lnTo>
                  <a:pt x="0" y="222"/>
                </a:lnTo>
                <a:lnTo>
                  <a:pt x="5" y="271"/>
                </a:lnTo>
                <a:lnTo>
                  <a:pt x="21" y="319"/>
                </a:lnTo>
                <a:lnTo>
                  <a:pt x="48" y="361"/>
                </a:lnTo>
                <a:lnTo>
                  <a:pt x="83" y="396"/>
                </a:lnTo>
                <a:lnTo>
                  <a:pt x="125" y="422"/>
                </a:lnTo>
                <a:lnTo>
                  <a:pt x="172" y="439"/>
                </a:lnTo>
                <a:lnTo>
                  <a:pt x="222" y="444"/>
                </a:lnTo>
                <a:lnTo>
                  <a:pt x="271" y="439"/>
                </a:lnTo>
                <a:lnTo>
                  <a:pt x="317" y="422"/>
                </a:lnTo>
                <a:lnTo>
                  <a:pt x="359" y="396"/>
                </a:lnTo>
                <a:lnTo>
                  <a:pt x="394" y="361"/>
                </a:lnTo>
                <a:lnTo>
                  <a:pt x="421" y="319"/>
                </a:lnTo>
                <a:lnTo>
                  <a:pt x="438" y="271"/>
                </a:lnTo>
                <a:lnTo>
                  <a:pt x="443" y="222"/>
                </a:lnTo>
                <a:close/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" name="Freeform 78"/>
          <p:cNvSpPr>
            <a:spLocks/>
          </p:cNvSpPr>
          <p:nvPr/>
        </p:nvSpPr>
        <p:spPr bwMode="auto">
          <a:xfrm>
            <a:off x="7130078" y="2716655"/>
            <a:ext cx="101600" cy="158750"/>
          </a:xfrm>
          <a:custGeom>
            <a:avLst/>
            <a:gdLst>
              <a:gd name="T0" fmla="*/ 2147483647 w 532"/>
              <a:gd name="T1" fmla="*/ 2147483647 h 837"/>
              <a:gd name="T2" fmla="*/ 0 w 532"/>
              <a:gd name="T3" fmla="*/ 0 h 837"/>
              <a:gd name="T4" fmla="*/ 0 w 532"/>
              <a:gd name="T5" fmla="*/ 2147483647 h 837"/>
              <a:gd name="T6" fmla="*/ 2147483647 w 532"/>
              <a:gd name="T7" fmla="*/ 2147483647 h 83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32" h="837">
                <a:moveTo>
                  <a:pt x="532" y="308"/>
                </a:moveTo>
                <a:lnTo>
                  <a:pt x="0" y="0"/>
                </a:lnTo>
                <a:lnTo>
                  <a:pt x="0" y="837"/>
                </a:lnTo>
                <a:lnTo>
                  <a:pt x="532" y="530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" name="Freeform 79"/>
          <p:cNvSpPr>
            <a:spLocks/>
          </p:cNvSpPr>
          <p:nvPr/>
        </p:nvSpPr>
        <p:spPr bwMode="auto">
          <a:xfrm>
            <a:off x="7130078" y="1419668"/>
            <a:ext cx="101600" cy="158750"/>
          </a:xfrm>
          <a:custGeom>
            <a:avLst/>
            <a:gdLst>
              <a:gd name="T0" fmla="*/ 2147483647 w 532"/>
              <a:gd name="T1" fmla="*/ 2147483647 h 837"/>
              <a:gd name="T2" fmla="*/ 0 w 532"/>
              <a:gd name="T3" fmla="*/ 0 h 837"/>
              <a:gd name="T4" fmla="*/ 0 w 532"/>
              <a:gd name="T5" fmla="*/ 2147483647 h 837"/>
              <a:gd name="T6" fmla="*/ 2147483647 w 532"/>
              <a:gd name="T7" fmla="*/ 2147483647 h 83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32" h="837">
                <a:moveTo>
                  <a:pt x="532" y="308"/>
                </a:moveTo>
                <a:lnTo>
                  <a:pt x="0" y="0"/>
                </a:lnTo>
                <a:lnTo>
                  <a:pt x="0" y="837"/>
                </a:lnTo>
                <a:lnTo>
                  <a:pt x="532" y="530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" name="Freeform 80"/>
          <p:cNvSpPr>
            <a:spLocks/>
          </p:cNvSpPr>
          <p:nvPr/>
        </p:nvSpPr>
        <p:spPr bwMode="auto">
          <a:xfrm>
            <a:off x="7225328" y="1456180"/>
            <a:ext cx="84137" cy="84138"/>
          </a:xfrm>
          <a:custGeom>
            <a:avLst/>
            <a:gdLst>
              <a:gd name="T0" fmla="*/ 2147483647 w 443"/>
              <a:gd name="T1" fmla="*/ 2147483647 h 444"/>
              <a:gd name="T2" fmla="*/ 2147483647 w 443"/>
              <a:gd name="T3" fmla="*/ 2147483647 h 444"/>
              <a:gd name="T4" fmla="*/ 2147483647 w 443"/>
              <a:gd name="T5" fmla="*/ 2147483647 h 444"/>
              <a:gd name="T6" fmla="*/ 2147483647 w 443"/>
              <a:gd name="T7" fmla="*/ 2147483647 h 444"/>
              <a:gd name="T8" fmla="*/ 2147483647 w 443"/>
              <a:gd name="T9" fmla="*/ 2147483647 h 444"/>
              <a:gd name="T10" fmla="*/ 2147483647 w 443"/>
              <a:gd name="T11" fmla="*/ 2147483647 h 444"/>
              <a:gd name="T12" fmla="*/ 2147483647 w 443"/>
              <a:gd name="T13" fmla="*/ 2147483647 h 444"/>
              <a:gd name="T14" fmla="*/ 2147483647 w 443"/>
              <a:gd name="T15" fmla="*/ 0 h 444"/>
              <a:gd name="T16" fmla="*/ 2147483647 w 443"/>
              <a:gd name="T17" fmla="*/ 2147483647 h 444"/>
              <a:gd name="T18" fmla="*/ 2147483647 w 443"/>
              <a:gd name="T19" fmla="*/ 2147483647 h 444"/>
              <a:gd name="T20" fmla="*/ 2147483647 w 443"/>
              <a:gd name="T21" fmla="*/ 2147483647 h 444"/>
              <a:gd name="T22" fmla="*/ 2147483647 w 443"/>
              <a:gd name="T23" fmla="*/ 2147483647 h 444"/>
              <a:gd name="T24" fmla="*/ 2147483647 w 443"/>
              <a:gd name="T25" fmla="*/ 2147483647 h 444"/>
              <a:gd name="T26" fmla="*/ 2147483647 w 443"/>
              <a:gd name="T27" fmla="*/ 2147483647 h 444"/>
              <a:gd name="T28" fmla="*/ 0 w 443"/>
              <a:gd name="T29" fmla="*/ 2147483647 h 444"/>
              <a:gd name="T30" fmla="*/ 2147483647 w 443"/>
              <a:gd name="T31" fmla="*/ 2147483647 h 444"/>
              <a:gd name="T32" fmla="*/ 2147483647 w 443"/>
              <a:gd name="T33" fmla="*/ 2147483647 h 444"/>
              <a:gd name="T34" fmla="*/ 2147483647 w 443"/>
              <a:gd name="T35" fmla="*/ 2147483647 h 444"/>
              <a:gd name="T36" fmla="*/ 2147483647 w 443"/>
              <a:gd name="T37" fmla="*/ 2147483647 h 444"/>
              <a:gd name="T38" fmla="*/ 2147483647 w 443"/>
              <a:gd name="T39" fmla="*/ 2147483647 h 444"/>
              <a:gd name="T40" fmla="*/ 2147483647 w 443"/>
              <a:gd name="T41" fmla="*/ 2147483647 h 444"/>
              <a:gd name="T42" fmla="*/ 2147483647 w 443"/>
              <a:gd name="T43" fmla="*/ 2147483647 h 444"/>
              <a:gd name="T44" fmla="*/ 2147483647 w 443"/>
              <a:gd name="T45" fmla="*/ 2147483647 h 444"/>
              <a:gd name="T46" fmla="*/ 2147483647 w 443"/>
              <a:gd name="T47" fmla="*/ 2147483647 h 444"/>
              <a:gd name="T48" fmla="*/ 2147483647 w 443"/>
              <a:gd name="T49" fmla="*/ 2147483647 h 444"/>
              <a:gd name="T50" fmla="*/ 2147483647 w 443"/>
              <a:gd name="T51" fmla="*/ 2147483647 h 444"/>
              <a:gd name="T52" fmla="*/ 2147483647 w 443"/>
              <a:gd name="T53" fmla="*/ 2147483647 h 444"/>
              <a:gd name="T54" fmla="*/ 2147483647 w 443"/>
              <a:gd name="T55" fmla="*/ 2147483647 h 444"/>
              <a:gd name="T56" fmla="*/ 2147483647 w 443"/>
              <a:gd name="T57" fmla="*/ 2147483647 h 44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443" h="444">
                <a:moveTo>
                  <a:pt x="443" y="222"/>
                </a:moveTo>
                <a:lnTo>
                  <a:pt x="438" y="173"/>
                </a:lnTo>
                <a:lnTo>
                  <a:pt x="421" y="125"/>
                </a:lnTo>
                <a:lnTo>
                  <a:pt x="394" y="83"/>
                </a:lnTo>
                <a:lnTo>
                  <a:pt x="359" y="48"/>
                </a:lnTo>
                <a:lnTo>
                  <a:pt x="317" y="22"/>
                </a:lnTo>
                <a:lnTo>
                  <a:pt x="271" y="6"/>
                </a:lnTo>
                <a:lnTo>
                  <a:pt x="222" y="0"/>
                </a:lnTo>
                <a:lnTo>
                  <a:pt x="172" y="6"/>
                </a:lnTo>
                <a:lnTo>
                  <a:pt x="125" y="22"/>
                </a:lnTo>
                <a:lnTo>
                  <a:pt x="83" y="48"/>
                </a:lnTo>
                <a:lnTo>
                  <a:pt x="48" y="83"/>
                </a:lnTo>
                <a:lnTo>
                  <a:pt x="21" y="125"/>
                </a:lnTo>
                <a:lnTo>
                  <a:pt x="5" y="173"/>
                </a:lnTo>
                <a:lnTo>
                  <a:pt x="0" y="222"/>
                </a:lnTo>
                <a:lnTo>
                  <a:pt x="5" y="271"/>
                </a:lnTo>
                <a:lnTo>
                  <a:pt x="21" y="319"/>
                </a:lnTo>
                <a:lnTo>
                  <a:pt x="48" y="361"/>
                </a:lnTo>
                <a:lnTo>
                  <a:pt x="83" y="396"/>
                </a:lnTo>
                <a:lnTo>
                  <a:pt x="125" y="421"/>
                </a:lnTo>
                <a:lnTo>
                  <a:pt x="172" y="438"/>
                </a:lnTo>
                <a:lnTo>
                  <a:pt x="222" y="444"/>
                </a:lnTo>
                <a:lnTo>
                  <a:pt x="271" y="438"/>
                </a:lnTo>
                <a:lnTo>
                  <a:pt x="317" y="421"/>
                </a:lnTo>
                <a:lnTo>
                  <a:pt x="359" y="396"/>
                </a:lnTo>
                <a:lnTo>
                  <a:pt x="394" y="361"/>
                </a:lnTo>
                <a:lnTo>
                  <a:pt x="421" y="319"/>
                </a:lnTo>
                <a:lnTo>
                  <a:pt x="438" y="271"/>
                </a:lnTo>
                <a:lnTo>
                  <a:pt x="443" y="222"/>
                </a:lnTo>
                <a:close/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" name="Text Box 81"/>
          <p:cNvSpPr txBox="1">
            <a:spLocks noChangeArrowheads="1"/>
          </p:cNvSpPr>
          <p:nvPr/>
        </p:nvSpPr>
        <p:spPr bwMode="auto">
          <a:xfrm>
            <a:off x="7215803" y="2794443"/>
            <a:ext cx="1524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779463" eaLnBrk="0" hangingPunct="0"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779463" eaLnBrk="0" hangingPunct="0"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79463" eaLnBrk="0" hangingPunct="0"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79463" eaLnBrk="0" hangingPunct="0"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79463" eaLnBrk="0" hangingPunct="0"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itchFamily="18" charset="0"/>
              </a:rPr>
              <a:t>1</a:t>
            </a:r>
            <a:endParaRPr lang="en-US" altLang="zh-CN" sz="1800"/>
          </a:p>
        </p:txBody>
      </p:sp>
      <p:sp>
        <p:nvSpPr>
          <p:cNvPr id="136" name="Text Box 82"/>
          <p:cNvSpPr txBox="1">
            <a:spLocks noChangeArrowheads="1"/>
          </p:cNvSpPr>
          <p:nvPr/>
        </p:nvSpPr>
        <p:spPr bwMode="auto">
          <a:xfrm>
            <a:off x="8793778" y="2519805"/>
            <a:ext cx="1524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779463" eaLnBrk="0" hangingPunct="0"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779463" eaLnBrk="0" hangingPunct="0"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79463" eaLnBrk="0" hangingPunct="0"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79463" eaLnBrk="0" hangingPunct="0"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79463" eaLnBrk="0" hangingPunct="0"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itchFamily="18" charset="0"/>
              </a:rPr>
              <a:t>2</a:t>
            </a:r>
            <a:endParaRPr lang="en-US" altLang="zh-CN" sz="1800"/>
          </a:p>
        </p:txBody>
      </p:sp>
      <p:sp>
        <p:nvSpPr>
          <p:cNvPr id="137" name="Text Box 83"/>
          <p:cNvSpPr txBox="1">
            <a:spLocks noChangeArrowheads="1"/>
          </p:cNvSpPr>
          <p:nvPr/>
        </p:nvSpPr>
        <p:spPr bwMode="auto">
          <a:xfrm>
            <a:off x="9052540" y="1438718"/>
            <a:ext cx="1524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779463" eaLnBrk="0" hangingPunct="0"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779463" eaLnBrk="0" hangingPunct="0"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79463" eaLnBrk="0" hangingPunct="0"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79463" eaLnBrk="0" hangingPunct="0"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79463" eaLnBrk="0" hangingPunct="0"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itchFamily="18" charset="0"/>
              </a:rPr>
              <a:t>3</a:t>
            </a:r>
            <a:endParaRPr lang="en-US" altLang="zh-CN" sz="1800"/>
          </a:p>
        </p:txBody>
      </p:sp>
      <p:sp>
        <p:nvSpPr>
          <p:cNvPr id="138" name="Text Box 84"/>
          <p:cNvSpPr txBox="1">
            <a:spLocks noChangeArrowheads="1"/>
          </p:cNvSpPr>
          <p:nvPr/>
        </p:nvSpPr>
        <p:spPr bwMode="auto">
          <a:xfrm>
            <a:off x="7201515" y="1492693"/>
            <a:ext cx="1524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779463" eaLnBrk="0" hangingPunct="0"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779463" eaLnBrk="0" hangingPunct="0"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79463" eaLnBrk="0" hangingPunct="0"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79463" eaLnBrk="0" hangingPunct="0"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79463" eaLnBrk="0" hangingPunct="0"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itchFamily="18" charset="0"/>
              </a:rPr>
              <a:t>4</a:t>
            </a:r>
            <a:endParaRPr lang="en-US" altLang="zh-CN" sz="1800"/>
          </a:p>
        </p:txBody>
      </p:sp>
      <p:sp>
        <p:nvSpPr>
          <p:cNvPr id="139" name="Text Box 85"/>
          <p:cNvSpPr txBox="1">
            <a:spLocks noChangeArrowheads="1"/>
          </p:cNvSpPr>
          <p:nvPr/>
        </p:nvSpPr>
        <p:spPr bwMode="auto">
          <a:xfrm>
            <a:off x="8161953" y="2764280"/>
            <a:ext cx="1968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779463" eaLnBrk="0" hangingPunct="0"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779463" eaLnBrk="0" hangingPunct="0"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79463" eaLnBrk="0" hangingPunct="0"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79463" eaLnBrk="0" hangingPunct="0"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79463" eaLnBrk="0" hangingPunct="0"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宋体" pitchFamily="2" charset="-122"/>
              </a:rPr>
              <a:t>①</a:t>
            </a:r>
            <a:endParaRPr lang="en-US" altLang="zh-CN" sz="1800"/>
          </a:p>
        </p:txBody>
      </p:sp>
      <p:sp>
        <p:nvSpPr>
          <p:cNvPr id="140" name="Text Box 86"/>
          <p:cNvSpPr txBox="1">
            <a:spLocks noChangeArrowheads="1"/>
          </p:cNvSpPr>
          <p:nvPr/>
        </p:nvSpPr>
        <p:spPr bwMode="auto">
          <a:xfrm>
            <a:off x="9022378" y="1773680"/>
            <a:ext cx="198437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779463" eaLnBrk="0" hangingPunct="0"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779463" eaLnBrk="0" hangingPunct="0"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79463" eaLnBrk="0" hangingPunct="0"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79463" eaLnBrk="0" hangingPunct="0"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79463" eaLnBrk="0" hangingPunct="0"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宋体" pitchFamily="2" charset="-122"/>
              </a:rPr>
              <a:t>②</a:t>
            </a:r>
            <a:endParaRPr lang="en-US" altLang="zh-CN" sz="1800"/>
          </a:p>
        </p:txBody>
      </p:sp>
      <p:sp>
        <p:nvSpPr>
          <p:cNvPr id="141" name="Text Box 87"/>
          <p:cNvSpPr txBox="1">
            <a:spLocks noChangeArrowheads="1"/>
          </p:cNvSpPr>
          <p:nvPr/>
        </p:nvSpPr>
        <p:spPr bwMode="auto">
          <a:xfrm>
            <a:off x="8192115" y="2070543"/>
            <a:ext cx="1968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779463" eaLnBrk="0" hangingPunct="0"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779463" eaLnBrk="0" hangingPunct="0"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79463" eaLnBrk="0" hangingPunct="0"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79463" eaLnBrk="0" hangingPunct="0"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79463" eaLnBrk="0" hangingPunct="0"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宋体" pitchFamily="2" charset="-122"/>
              </a:rPr>
              <a:t>③</a:t>
            </a:r>
            <a:endParaRPr lang="en-US" altLang="zh-CN" sz="1800"/>
          </a:p>
        </p:txBody>
      </p:sp>
      <p:sp>
        <p:nvSpPr>
          <p:cNvPr id="142" name="Text Box 88"/>
          <p:cNvSpPr txBox="1">
            <a:spLocks noChangeArrowheads="1"/>
          </p:cNvSpPr>
          <p:nvPr/>
        </p:nvSpPr>
        <p:spPr bwMode="auto">
          <a:xfrm>
            <a:off x="8176240" y="1210118"/>
            <a:ext cx="2286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779463" eaLnBrk="0" hangingPunct="0"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779463" eaLnBrk="0" hangingPunct="0"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79463" eaLnBrk="0" hangingPunct="0"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79463" eaLnBrk="0" hangingPunct="0"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79463" eaLnBrk="0" hangingPunct="0"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宋体" pitchFamily="2" charset="-122"/>
              </a:rPr>
              <a:t>④</a:t>
            </a:r>
            <a:endParaRPr lang="en-US" altLang="zh-CN" sz="1800"/>
          </a:p>
        </p:txBody>
      </p:sp>
      <p:grpSp>
        <p:nvGrpSpPr>
          <p:cNvPr id="143" name="Group 142"/>
          <p:cNvGrpSpPr>
            <a:grpSpLocks/>
          </p:cNvGrpSpPr>
          <p:nvPr/>
        </p:nvGrpSpPr>
        <p:grpSpPr bwMode="auto">
          <a:xfrm>
            <a:off x="6545878" y="1497455"/>
            <a:ext cx="2452687" cy="2062163"/>
            <a:chOff x="2767" y="1100"/>
            <a:chExt cx="1545" cy="1299"/>
          </a:xfrm>
        </p:grpSpPr>
        <p:sp>
          <p:nvSpPr>
            <p:cNvPr id="144" name="Line 64"/>
            <p:cNvSpPr>
              <a:spLocks noChangeShapeType="1"/>
            </p:cNvSpPr>
            <p:nvPr/>
          </p:nvSpPr>
          <p:spPr bwMode="auto">
            <a:xfrm>
              <a:off x="4311" y="2121"/>
              <a:ext cx="1" cy="27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65"/>
            <p:cNvSpPr>
              <a:spLocks noChangeShapeType="1"/>
            </p:cNvSpPr>
            <p:nvPr/>
          </p:nvSpPr>
          <p:spPr bwMode="auto">
            <a:xfrm>
              <a:off x="3222" y="2121"/>
              <a:ext cx="0" cy="27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66"/>
            <p:cNvSpPr>
              <a:spLocks noChangeShapeType="1"/>
            </p:cNvSpPr>
            <p:nvPr/>
          </p:nvSpPr>
          <p:spPr bwMode="auto">
            <a:xfrm flipH="1">
              <a:off x="2767" y="1918"/>
              <a:ext cx="23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67"/>
            <p:cNvSpPr>
              <a:spLocks noChangeShapeType="1"/>
            </p:cNvSpPr>
            <p:nvPr/>
          </p:nvSpPr>
          <p:spPr bwMode="auto">
            <a:xfrm flipH="1">
              <a:off x="2767" y="1100"/>
              <a:ext cx="23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68"/>
            <p:cNvSpPr>
              <a:spLocks noChangeShapeType="1"/>
            </p:cNvSpPr>
            <p:nvPr/>
          </p:nvSpPr>
          <p:spPr bwMode="auto">
            <a:xfrm>
              <a:off x="3222" y="2311"/>
              <a:ext cx="1089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69"/>
            <p:cNvSpPr>
              <a:spLocks noChangeShapeType="1"/>
            </p:cNvSpPr>
            <p:nvPr/>
          </p:nvSpPr>
          <p:spPr bwMode="auto">
            <a:xfrm>
              <a:off x="2863" y="1100"/>
              <a:ext cx="0" cy="8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Text Box 89"/>
            <p:cNvSpPr txBox="1">
              <a:spLocks noChangeArrowheads="1"/>
            </p:cNvSpPr>
            <p:nvPr/>
          </p:nvSpPr>
          <p:spPr bwMode="auto">
            <a:xfrm>
              <a:off x="2892" y="1389"/>
              <a:ext cx="329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Times New Roman" pitchFamily="18" charset="0"/>
                </a:rPr>
                <a:t>30in</a:t>
              </a:r>
              <a:endParaRPr lang="en-US" altLang="zh-CN" sz="1800"/>
            </a:p>
          </p:txBody>
        </p:sp>
        <p:sp>
          <p:nvSpPr>
            <p:cNvPr id="151" name="Text Box 90"/>
            <p:cNvSpPr txBox="1">
              <a:spLocks noChangeArrowheads="1"/>
            </p:cNvSpPr>
            <p:nvPr/>
          </p:nvSpPr>
          <p:spPr bwMode="auto">
            <a:xfrm>
              <a:off x="3645" y="2152"/>
              <a:ext cx="34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Times New Roman" pitchFamily="18" charset="0"/>
                </a:rPr>
                <a:t>40in</a:t>
              </a:r>
              <a:endParaRPr lang="en-US" altLang="zh-CN" sz="1800"/>
            </a:p>
          </p:txBody>
        </p:sp>
      </p:grpSp>
      <p:grpSp>
        <p:nvGrpSpPr>
          <p:cNvPr id="152" name="Group 144"/>
          <p:cNvGrpSpPr>
            <a:grpSpLocks/>
          </p:cNvGrpSpPr>
          <p:nvPr/>
        </p:nvGrpSpPr>
        <p:grpSpPr bwMode="auto">
          <a:xfrm>
            <a:off x="8996978" y="2796030"/>
            <a:ext cx="938212" cy="323850"/>
            <a:chOff x="4311" y="1918"/>
            <a:chExt cx="591" cy="204"/>
          </a:xfrm>
        </p:grpSpPr>
        <p:sp>
          <p:nvSpPr>
            <p:cNvPr id="153" name="Line 49"/>
            <p:cNvSpPr>
              <a:spLocks noChangeShapeType="1"/>
            </p:cNvSpPr>
            <p:nvPr/>
          </p:nvSpPr>
          <p:spPr bwMode="auto">
            <a:xfrm>
              <a:off x="4311" y="1918"/>
              <a:ext cx="347" cy="1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Text Box 91"/>
            <p:cNvSpPr txBox="1">
              <a:spLocks noChangeArrowheads="1"/>
            </p:cNvSpPr>
            <p:nvPr/>
          </p:nvSpPr>
          <p:spPr bwMode="auto">
            <a:xfrm>
              <a:off x="4384" y="1954"/>
              <a:ext cx="518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solidFill>
                    <a:schemeClr val="hlink"/>
                  </a:solidFill>
                  <a:latin typeface="Times New Roman" pitchFamily="18" charset="0"/>
                </a:rPr>
                <a:t>20000</a:t>
              </a:r>
              <a:r>
                <a:rPr lang="en-US" altLang="zh-CN" sz="1800">
                  <a:latin typeface="Times New Roman" pitchFamily="18" charset="0"/>
                </a:rPr>
                <a:t>lb</a:t>
              </a:r>
              <a:endParaRPr lang="en-US" altLang="zh-CN" sz="1800"/>
            </a:p>
          </p:txBody>
        </p:sp>
      </p:grpSp>
      <p:grpSp>
        <p:nvGrpSpPr>
          <p:cNvPr id="155" name="Group 143"/>
          <p:cNvGrpSpPr>
            <a:grpSpLocks/>
          </p:cNvGrpSpPr>
          <p:nvPr/>
        </p:nvGrpSpPr>
        <p:grpSpPr bwMode="auto">
          <a:xfrm>
            <a:off x="8147665" y="967230"/>
            <a:ext cx="882650" cy="530225"/>
            <a:chOff x="3776" y="766"/>
            <a:chExt cx="556" cy="334"/>
          </a:xfrm>
        </p:grpSpPr>
        <p:sp>
          <p:nvSpPr>
            <p:cNvPr id="156" name="Line 48"/>
            <p:cNvSpPr>
              <a:spLocks noChangeShapeType="1"/>
            </p:cNvSpPr>
            <p:nvPr/>
          </p:nvSpPr>
          <p:spPr bwMode="auto">
            <a:xfrm flipV="1">
              <a:off x="4311" y="773"/>
              <a:ext cx="1" cy="327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Text Box 92"/>
            <p:cNvSpPr txBox="1">
              <a:spLocks noChangeArrowheads="1"/>
            </p:cNvSpPr>
            <p:nvPr/>
          </p:nvSpPr>
          <p:spPr bwMode="auto">
            <a:xfrm>
              <a:off x="3776" y="766"/>
              <a:ext cx="55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solidFill>
                    <a:schemeClr val="hlink"/>
                  </a:solidFill>
                  <a:latin typeface="Times New Roman" pitchFamily="18" charset="0"/>
                </a:rPr>
                <a:t>25000</a:t>
              </a:r>
              <a:r>
                <a:rPr lang="en-US" altLang="zh-CN" sz="1800">
                  <a:latin typeface="Times New Roman" pitchFamily="18" charset="0"/>
                </a:rPr>
                <a:t>lb</a:t>
              </a:r>
              <a:endParaRPr lang="en-US" altLang="zh-CN" sz="1800"/>
            </a:p>
          </p:txBody>
        </p:sp>
      </p:grpSp>
      <p:grpSp>
        <p:nvGrpSpPr>
          <p:cNvPr id="158" name="Group 145"/>
          <p:cNvGrpSpPr>
            <a:grpSpLocks/>
          </p:cNvGrpSpPr>
          <p:nvPr/>
        </p:nvGrpSpPr>
        <p:grpSpPr bwMode="auto">
          <a:xfrm>
            <a:off x="7285653" y="768793"/>
            <a:ext cx="2468562" cy="2003425"/>
            <a:chOff x="3233" y="641"/>
            <a:chExt cx="1555" cy="1262"/>
          </a:xfrm>
        </p:grpSpPr>
        <p:sp>
          <p:nvSpPr>
            <p:cNvPr id="159" name="Line 50"/>
            <p:cNvSpPr>
              <a:spLocks noChangeShapeType="1"/>
            </p:cNvSpPr>
            <p:nvPr/>
          </p:nvSpPr>
          <p:spPr bwMode="auto">
            <a:xfrm>
              <a:off x="3287" y="1843"/>
              <a:ext cx="2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51"/>
            <p:cNvSpPr>
              <a:spLocks noChangeShapeType="1"/>
            </p:cNvSpPr>
            <p:nvPr/>
          </p:nvSpPr>
          <p:spPr bwMode="auto">
            <a:xfrm flipV="1">
              <a:off x="3287" y="1633"/>
              <a:ext cx="1" cy="21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52"/>
            <p:cNvSpPr>
              <a:spLocks noChangeShapeType="1"/>
            </p:cNvSpPr>
            <p:nvPr/>
          </p:nvSpPr>
          <p:spPr bwMode="auto">
            <a:xfrm>
              <a:off x="4377" y="1843"/>
              <a:ext cx="23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53"/>
            <p:cNvSpPr>
              <a:spLocks noChangeShapeType="1"/>
            </p:cNvSpPr>
            <p:nvPr/>
          </p:nvSpPr>
          <p:spPr bwMode="auto">
            <a:xfrm flipV="1">
              <a:off x="4377" y="1633"/>
              <a:ext cx="1" cy="21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54"/>
            <p:cNvSpPr>
              <a:spLocks noChangeShapeType="1"/>
            </p:cNvSpPr>
            <p:nvPr/>
          </p:nvSpPr>
          <p:spPr bwMode="auto">
            <a:xfrm>
              <a:off x="4377" y="1025"/>
              <a:ext cx="23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55"/>
            <p:cNvSpPr>
              <a:spLocks noChangeShapeType="1"/>
            </p:cNvSpPr>
            <p:nvPr/>
          </p:nvSpPr>
          <p:spPr bwMode="auto">
            <a:xfrm flipV="1">
              <a:off x="4377" y="815"/>
              <a:ext cx="1" cy="21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56"/>
            <p:cNvSpPr>
              <a:spLocks noChangeShapeType="1"/>
            </p:cNvSpPr>
            <p:nvPr/>
          </p:nvSpPr>
          <p:spPr bwMode="auto">
            <a:xfrm>
              <a:off x="3287" y="1025"/>
              <a:ext cx="2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57"/>
            <p:cNvSpPr>
              <a:spLocks noChangeShapeType="1"/>
            </p:cNvSpPr>
            <p:nvPr/>
          </p:nvSpPr>
          <p:spPr bwMode="auto">
            <a:xfrm flipV="1">
              <a:off x="3287" y="815"/>
              <a:ext cx="1" cy="21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Text Box 93"/>
            <p:cNvSpPr txBox="1">
              <a:spLocks noChangeArrowheads="1"/>
            </p:cNvSpPr>
            <p:nvPr/>
          </p:nvSpPr>
          <p:spPr bwMode="auto">
            <a:xfrm>
              <a:off x="3242" y="1452"/>
              <a:ext cx="163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 smtClean="0">
                  <a:latin typeface="Times New Roman" pitchFamily="18" charset="0"/>
                </a:rPr>
                <a:t>Q</a:t>
              </a:r>
              <a:r>
                <a:rPr lang="en-US" altLang="zh-CN" sz="1800" baseline="-25000" smtClean="0">
                  <a:latin typeface="Times New Roman" pitchFamily="18" charset="0"/>
                </a:rPr>
                <a:t>2</a:t>
              </a:r>
              <a:endParaRPr lang="en-US" altLang="zh-CN" sz="1800"/>
            </a:p>
          </p:txBody>
        </p:sp>
        <p:sp>
          <p:nvSpPr>
            <p:cNvPr id="168" name="Text Box 94"/>
            <p:cNvSpPr txBox="1">
              <a:spLocks noChangeArrowheads="1"/>
            </p:cNvSpPr>
            <p:nvPr/>
          </p:nvSpPr>
          <p:spPr bwMode="auto">
            <a:xfrm>
              <a:off x="3530" y="1735"/>
              <a:ext cx="163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 smtClean="0">
                  <a:latin typeface="Times New Roman" pitchFamily="18" charset="0"/>
                </a:rPr>
                <a:t>Q</a:t>
              </a:r>
              <a:r>
                <a:rPr lang="en-US" altLang="zh-CN" sz="1800" baseline="-25000" smtClean="0">
                  <a:latin typeface="Times New Roman" pitchFamily="18" charset="0"/>
                </a:rPr>
                <a:t>1</a:t>
              </a:r>
              <a:endParaRPr lang="en-US" altLang="zh-CN" sz="1800"/>
            </a:p>
          </p:txBody>
        </p:sp>
        <p:sp>
          <p:nvSpPr>
            <p:cNvPr id="169" name="Text Box 95"/>
            <p:cNvSpPr txBox="1">
              <a:spLocks noChangeArrowheads="1"/>
            </p:cNvSpPr>
            <p:nvPr/>
          </p:nvSpPr>
          <p:spPr bwMode="auto">
            <a:xfrm>
              <a:off x="3233" y="641"/>
              <a:ext cx="163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 smtClean="0">
                  <a:latin typeface="Times New Roman" pitchFamily="18" charset="0"/>
                </a:rPr>
                <a:t>Q</a:t>
              </a:r>
              <a:r>
                <a:rPr lang="en-US" altLang="zh-CN" sz="1800" baseline="-25000" smtClean="0">
                  <a:latin typeface="Times New Roman" pitchFamily="18" charset="0"/>
                </a:rPr>
                <a:t>8</a:t>
              </a:r>
              <a:endParaRPr lang="en-US" altLang="zh-CN" sz="1800"/>
            </a:p>
          </p:txBody>
        </p:sp>
        <p:sp>
          <p:nvSpPr>
            <p:cNvPr id="170" name="Text Box 96"/>
            <p:cNvSpPr txBox="1">
              <a:spLocks noChangeArrowheads="1"/>
            </p:cNvSpPr>
            <p:nvPr/>
          </p:nvSpPr>
          <p:spPr bwMode="auto">
            <a:xfrm>
              <a:off x="3525" y="900"/>
              <a:ext cx="164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 smtClean="0">
                  <a:latin typeface="Times New Roman" pitchFamily="18" charset="0"/>
                </a:rPr>
                <a:t>Q</a:t>
              </a:r>
              <a:r>
                <a:rPr lang="en-US" altLang="zh-CN" sz="1800" baseline="-25000" smtClean="0">
                  <a:latin typeface="Times New Roman" pitchFamily="18" charset="0"/>
                </a:rPr>
                <a:t>7</a:t>
              </a:r>
              <a:endParaRPr lang="en-US" altLang="zh-CN" sz="1800"/>
            </a:p>
          </p:txBody>
        </p:sp>
        <p:sp>
          <p:nvSpPr>
            <p:cNvPr id="171" name="Text Box 97"/>
            <p:cNvSpPr txBox="1">
              <a:spLocks noChangeArrowheads="1"/>
            </p:cNvSpPr>
            <p:nvPr/>
          </p:nvSpPr>
          <p:spPr bwMode="auto">
            <a:xfrm>
              <a:off x="4336" y="1452"/>
              <a:ext cx="164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 smtClean="0">
                  <a:latin typeface="Times New Roman" pitchFamily="18" charset="0"/>
                </a:rPr>
                <a:t>Q</a:t>
              </a:r>
              <a:r>
                <a:rPr lang="en-US" altLang="zh-CN" sz="1800" baseline="-25000" smtClean="0">
                  <a:latin typeface="Times New Roman" pitchFamily="18" charset="0"/>
                </a:rPr>
                <a:t>4</a:t>
              </a:r>
              <a:endParaRPr lang="en-US" altLang="zh-CN" sz="1800"/>
            </a:p>
          </p:txBody>
        </p:sp>
        <p:sp>
          <p:nvSpPr>
            <p:cNvPr id="172" name="Text Box 98"/>
            <p:cNvSpPr txBox="1">
              <a:spLocks noChangeArrowheads="1"/>
            </p:cNvSpPr>
            <p:nvPr/>
          </p:nvSpPr>
          <p:spPr bwMode="auto">
            <a:xfrm>
              <a:off x="4624" y="1735"/>
              <a:ext cx="164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 smtClean="0">
                  <a:latin typeface="Times New Roman" pitchFamily="18" charset="0"/>
                </a:rPr>
                <a:t>Q</a:t>
              </a:r>
              <a:r>
                <a:rPr lang="en-US" altLang="zh-CN" sz="1800" baseline="-25000" smtClean="0">
                  <a:latin typeface="Times New Roman" pitchFamily="18" charset="0"/>
                </a:rPr>
                <a:t>3</a:t>
              </a:r>
              <a:endParaRPr lang="en-US" altLang="zh-CN" sz="1800"/>
            </a:p>
          </p:txBody>
        </p:sp>
        <p:sp>
          <p:nvSpPr>
            <p:cNvPr id="173" name="Text Box 99"/>
            <p:cNvSpPr txBox="1">
              <a:spLocks noChangeArrowheads="1"/>
            </p:cNvSpPr>
            <p:nvPr/>
          </p:nvSpPr>
          <p:spPr bwMode="auto">
            <a:xfrm>
              <a:off x="4336" y="641"/>
              <a:ext cx="164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 smtClean="0">
                  <a:latin typeface="Times New Roman" pitchFamily="18" charset="0"/>
                </a:rPr>
                <a:t>Q</a:t>
              </a:r>
              <a:r>
                <a:rPr lang="en-US" altLang="zh-CN" sz="1800" baseline="-25000" smtClean="0">
                  <a:latin typeface="Times New Roman" pitchFamily="18" charset="0"/>
                </a:rPr>
                <a:t>6</a:t>
              </a:r>
              <a:endParaRPr lang="en-US" altLang="zh-CN" sz="1800"/>
            </a:p>
          </p:txBody>
        </p:sp>
        <p:sp>
          <p:nvSpPr>
            <p:cNvPr id="174" name="Text Box 100"/>
            <p:cNvSpPr txBox="1">
              <a:spLocks noChangeArrowheads="1"/>
            </p:cNvSpPr>
            <p:nvPr/>
          </p:nvSpPr>
          <p:spPr bwMode="auto">
            <a:xfrm>
              <a:off x="4624" y="924"/>
              <a:ext cx="164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 smtClean="0">
                  <a:latin typeface="Times New Roman" pitchFamily="18" charset="0"/>
                </a:rPr>
                <a:t>Q</a:t>
              </a:r>
              <a:r>
                <a:rPr lang="en-US" altLang="zh-CN" sz="1800" baseline="-25000" smtClean="0">
                  <a:latin typeface="Times New Roman" pitchFamily="18" charset="0"/>
                </a:rPr>
                <a:t>5</a:t>
              </a:r>
              <a:endParaRPr lang="en-US" altLang="zh-CN" sz="1800"/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3722"/>
              </p:ext>
            </p:extLst>
          </p:nvPr>
        </p:nvGraphicFramePr>
        <p:xfrm>
          <a:off x="1228544" y="3167505"/>
          <a:ext cx="4845385" cy="165919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835164"/>
                <a:gridCol w="869921"/>
                <a:gridCol w="880142"/>
                <a:gridCol w="753386"/>
                <a:gridCol w="753386"/>
                <a:gridCol w="753386"/>
              </a:tblGrid>
              <a:tr h="3820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/>
                          <a:ea typeface="宋体"/>
                        </a:rPr>
                        <a:t>单元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/>
                          <a:ea typeface="宋体"/>
                        </a:rPr>
                        <a:t>结点</a:t>
                      </a: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 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/>
                          <a:ea typeface="宋体"/>
                        </a:rPr>
                        <a:t>结点</a:t>
                      </a: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 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effectLst/>
                          <a:latin typeface="Times New Roman"/>
                          <a:ea typeface="宋体"/>
                        </a:rPr>
                        <a:t>l</a:t>
                      </a:r>
                      <a:r>
                        <a:rPr lang="en-US" sz="2000" i="1" kern="100" baseline="-25000">
                          <a:effectLst/>
                          <a:latin typeface="Times New Roman"/>
                          <a:ea typeface="宋体"/>
                        </a:rPr>
                        <a:t>e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effectLst/>
                          <a:latin typeface="Times New Roman"/>
                          <a:ea typeface="宋体"/>
                        </a:rPr>
                        <a:t>l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effectLst/>
                          <a:latin typeface="Times New Roman"/>
                          <a:ea typeface="宋体"/>
                        </a:rPr>
                        <a:t>m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40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19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3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30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9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3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3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50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0.8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0.6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9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4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4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3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40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桁架中的杆单元</a:t>
            </a:r>
            <a:endParaRPr lang="en-US" altLang="zh-CN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17324" y="1075986"/>
            <a:ext cx="3493341" cy="406227"/>
          </a:xfrm>
        </p:spPr>
        <p:txBody>
          <a:bodyPr/>
          <a:lstStyle/>
          <a:p>
            <a:pPr marL="847725" lvl="1" indent="-457200" eaLnBrk="1" hangingPunct="1">
              <a:buNone/>
            </a:pPr>
            <a:r>
              <a:rPr lang="en-US" altLang="zh-CN" sz="2100" smtClean="0"/>
              <a:t>2)</a:t>
            </a:r>
            <a:r>
              <a:rPr lang="zh-CN" altLang="zh-CN" sz="2000"/>
              <a:t>列出各单元的刚度矩阵</a:t>
            </a:r>
            <a:endParaRPr lang="en-US" altLang="zh-CN" sz="2100" baseline="30000" smtClean="0">
              <a:solidFill>
                <a:schemeClr val="tx1"/>
              </a:solidFill>
            </a:endParaRPr>
          </a:p>
        </p:txBody>
      </p:sp>
      <p:graphicFrame>
        <p:nvGraphicFramePr>
          <p:cNvPr id="317561" name="Object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867999"/>
              </p:ext>
            </p:extLst>
          </p:nvPr>
        </p:nvGraphicFramePr>
        <p:xfrm>
          <a:off x="1271183" y="2202714"/>
          <a:ext cx="7944768" cy="2275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0" name="Equation" r:id="rId3" imgW="4965480" imgH="1422360" progId="Equation.DSMT4">
                  <p:embed/>
                </p:oleObj>
              </mc:Choice>
              <mc:Fallback>
                <p:oleObj name="Equation" r:id="rId3" imgW="4965480" imgH="1422360" progId="Equation.DSMT4">
                  <p:embed/>
                  <p:pic>
                    <p:nvPicPr>
                      <p:cNvPr id="0" name="Object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183" y="2202714"/>
                        <a:ext cx="7944768" cy="22757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桁架中的杆单元</a:t>
            </a:r>
            <a:endParaRPr lang="en-US" altLang="zh-CN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17323" y="1075986"/>
            <a:ext cx="4960805" cy="406227"/>
          </a:xfrm>
        </p:spPr>
        <p:txBody>
          <a:bodyPr/>
          <a:lstStyle/>
          <a:p>
            <a:pPr marL="847725" lvl="1" indent="-457200" eaLnBrk="1" hangingPunct="1">
              <a:buNone/>
            </a:pPr>
            <a:r>
              <a:rPr lang="en-US" altLang="zh-CN" sz="2100"/>
              <a:t>3</a:t>
            </a:r>
            <a:r>
              <a:rPr lang="zh-CN" altLang="en-US" sz="2100"/>
              <a:t>）	利用邻接表，构造全局刚度矩阵</a:t>
            </a:r>
            <a:endParaRPr lang="en-US" altLang="zh-CN" sz="2100" baseline="30000" smtClean="0">
              <a:solidFill>
                <a:schemeClr val="tx1"/>
              </a:solidFill>
            </a:endParaRPr>
          </a:p>
        </p:txBody>
      </p:sp>
      <p:graphicFrame>
        <p:nvGraphicFramePr>
          <p:cNvPr id="317561" name="Object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703451"/>
              </p:ext>
            </p:extLst>
          </p:nvPr>
        </p:nvGraphicFramePr>
        <p:xfrm>
          <a:off x="1535113" y="1493535"/>
          <a:ext cx="7415212" cy="207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7" name="Equation" r:id="rId3" imgW="4635360" imgH="1295280" progId="Equation.DSMT4">
                  <p:embed/>
                </p:oleObj>
              </mc:Choice>
              <mc:Fallback>
                <p:oleObj name="Equation" r:id="rId3" imgW="4635360" imgH="1295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1493535"/>
                        <a:ext cx="7415212" cy="207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17323" y="3612709"/>
            <a:ext cx="6516761" cy="406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8016" tIns="39008" rIns="78016" bIns="39008" numCol="1" anchor="t" anchorCtr="0" compatLnSpc="1">
            <a:prstTxWarp prst="textNoShape">
              <a:avLst/>
            </a:prstTxWarp>
          </a:bodyPr>
          <a:lstStyle>
            <a:lvl1pPr marL="292100" indent="-292100" algn="l" defTabSz="7794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1pPr>
            <a:lvl2pPr marL="635000" indent="-244475" algn="l" defTabSz="7794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976313" indent="-196850" algn="l" defTabSz="7794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200">
                <a:solidFill>
                  <a:schemeClr val="folHlink"/>
                </a:solidFill>
                <a:latin typeface="+mn-lt"/>
                <a:ea typeface="+mn-ea"/>
              </a:defRPr>
            </a:lvl3pPr>
            <a:lvl4pPr marL="1365250" indent="-195263" algn="l" defTabSz="7794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folHlink"/>
                </a:solidFill>
                <a:latin typeface="+mn-lt"/>
                <a:ea typeface="+mn-ea"/>
              </a:defRPr>
            </a:lvl4pPr>
            <a:lvl5pPr marL="1755775" indent="-195263" algn="l" defTabSz="7794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folHlink"/>
                </a:solidFill>
                <a:latin typeface="+mn-lt"/>
                <a:ea typeface="+mn-ea"/>
              </a:defRPr>
            </a:lvl5pPr>
            <a:lvl6pPr marL="2212975" indent="-195263" algn="l" defTabSz="779463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folHlink"/>
                </a:solidFill>
                <a:latin typeface="+mn-lt"/>
                <a:ea typeface="+mn-ea"/>
              </a:defRPr>
            </a:lvl6pPr>
            <a:lvl7pPr marL="2670175" indent="-195263" algn="l" defTabSz="779463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folHlink"/>
                </a:solidFill>
                <a:latin typeface="+mn-lt"/>
                <a:ea typeface="+mn-ea"/>
              </a:defRPr>
            </a:lvl7pPr>
            <a:lvl8pPr marL="3127375" indent="-195263" algn="l" defTabSz="779463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folHlink"/>
                </a:solidFill>
                <a:latin typeface="+mn-lt"/>
                <a:ea typeface="+mn-ea"/>
              </a:defRPr>
            </a:lvl8pPr>
            <a:lvl9pPr marL="3584575" indent="-195263" algn="l" defTabSz="779463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folHlink"/>
                </a:solidFill>
                <a:latin typeface="+mn-lt"/>
                <a:ea typeface="+mn-ea"/>
              </a:defRPr>
            </a:lvl9pPr>
          </a:lstStyle>
          <a:p>
            <a:pPr marL="847725" lvl="1" indent="-457200" eaLnBrk="1" hangingPunct="1">
              <a:buNone/>
            </a:pPr>
            <a:r>
              <a:rPr lang="en-US" altLang="zh-CN" sz="2100" smtClean="0"/>
              <a:t>4</a:t>
            </a:r>
            <a:r>
              <a:rPr lang="zh-CN" altLang="en-US" sz="2100"/>
              <a:t>）	从</a:t>
            </a:r>
            <a:r>
              <a:rPr lang="en-US" altLang="zh-CN" sz="2100" b="1" i="1">
                <a:solidFill>
                  <a:schemeClr val="tx1"/>
                </a:solidFill>
              </a:rPr>
              <a:t>K</a:t>
            </a:r>
            <a:r>
              <a:rPr lang="zh-CN" altLang="en-US" sz="2100"/>
              <a:t>选出第</a:t>
            </a:r>
            <a:r>
              <a:rPr lang="en-US" altLang="zh-CN" sz="2100"/>
              <a:t>3</a:t>
            </a:r>
            <a:r>
              <a:rPr lang="zh-CN" altLang="en-US" sz="2100"/>
              <a:t>、</a:t>
            </a:r>
            <a:r>
              <a:rPr lang="en-US" altLang="zh-CN" sz="2100"/>
              <a:t>5</a:t>
            </a:r>
            <a:r>
              <a:rPr lang="zh-CN" altLang="en-US" sz="2100"/>
              <a:t>和</a:t>
            </a:r>
            <a:r>
              <a:rPr lang="en-US" altLang="zh-CN" sz="2100"/>
              <a:t>6</a:t>
            </a:r>
            <a:r>
              <a:rPr lang="zh-CN" altLang="en-US" sz="2100" smtClean="0"/>
              <a:t>行</a:t>
            </a:r>
            <a:r>
              <a:rPr lang="zh-CN" altLang="en-US" sz="2000" smtClean="0"/>
              <a:t>，构造</a:t>
            </a:r>
            <a:r>
              <a:rPr lang="zh-CN" altLang="zh-CN" sz="2000" smtClean="0"/>
              <a:t>刚度矩阵</a:t>
            </a:r>
            <a:r>
              <a:rPr lang="en-US" altLang="zh-CN" sz="2000" b="1" i="1" smtClean="0">
                <a:solidFill>
                  <a:schemeClr val="tx1"/>
                </a:solidFill>
              </a:rPr>
              <a:t>K</a:t>
            </a:r>
            <a:r>
              <a:rPr lang="en-US" altLang="zh-CN" sz="2000" i="1" baseline="-25000" smtClean="0">
                <a:solidFill>
                  <a:schemeClr val="tx1"/>
                </a:solidFill>
              </a:rPr>
              <a:t>u</a:t>
            </a:r>
            <a:r>
              <a:rPr lang="zh-CN" altLang="en-US" sz="2000"/>
              <a:t>并求解</a:t>
            </a:r>
            <a:endParaRPr lang="en-US" altLang="zh-CN" sz="2100" baseline="30000" smtClean="0">
              <a:solidFill>
                <a:schemeClr val="tx1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3695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520269"/>
              </p:ext>
            </p:extLst>
          </p:nvPr>
        </p:nvGraphicFramePr>
        <p:xfrm>
          <a:off x="1659197" y="4173795"/>
          <a:ext cx="8168640" cy="1056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8" name="Equation" r:id="rId5" imgW="5105400" imgH="660400" progId="Equation.DSMT4">
                  <p:embed/>
                </p:oleObj>
              </mc:Choice>
              <mc:Fallback>
                <p:oleObj name="Equation" r:id="rId5" imgW="5105400" imgH="660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9197" y="4173795"/>
                        <a:ext cx="8168640" cy="1056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128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桁架中的杆单元</a:t>
            </a:r>
            <a:endParaRPr lang="en-US" altLang="zh-CN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17323" y="1075986"/>
            <a:ext cx="4960805" cy="406227"/>
          </a:xfrm>
        </p:spPr>
        <p:txBody>
          <a:bodyPr/>
          <a:lstStyle/>
          <a:p>
            <a:pPr marL="847725" lvl="1" indent="-457200" eaLnBrk="1" hangingPunct="1">
              <a:buNone/>
            </a:pPr>
            <a:r>
              <a:rPr lang="en-US" altLang="zh-CN" sz="2100" smtClean="0"/>
              <a:t>5</a:t>
            </a:r>
            <a:r>
              <a:rPr lang="zh-CN" altLang="en-US" sz="2100"/>
              <a:t>）	计算桁架单元的应力</a:t>
            </a:r>
            <a:endParaRPr lang="en-US" altLang="zh-CN" sz="2100" baseline="30000" smtClean="0">
              <a:solidFill>
                <a:schemeClr val="tx1"/>
              </a:solidFill>
            </a:endParaRPr>
          </a:p>
        </p:txBody>
      </p:sp>
      <p:graphicFrame>
        <p:nvGraphicFramePr>
          <p:cNvPr id="317561" name="Object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802576"/>
              </p:ext>
            </p:extLst>
          </p:nvPr>
        </p:nvGraphicFramePr>
        <p:xfrm>
          <a:off x="1559010" y="1509567"/>
          <a:ext cx="8694738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6" name="Equation" r:id="rId3" imgW="5435280" imgH="888840" progId="Equation.DSMT4">
                  <p:embed/>
                </p:oleObj>
              </mc:Choice>
              <mc:Fallback>
                <p:oleObj name="Equation" r:id="rId3" imgW="543528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010" y="1509567"/>
                        <a:ext cx="8694738" cy="142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17323" y="3612709"/>
            <a:ext cx="6516761" cy="406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8016" tIns="39008" rIns="78016" bIns="39008" numCol="1" anchor="t" anchorCtr="0" compatLnSpc="1">
            <a:prstTxWarp prst="textNoShape">
              <a:avLst/>
            </a:prstTxWarp>
          </a:bodyPr>
          <a:lstStyle>
            <a:lvl1pPr marL="292100" indent="-292100" algn="l" defTabSz="7794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1pPr>
            <a:lvl2pPr marL="635000" indent="-244475" algn="l" defTabSz="7794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976313" indent="-196850" algn="l" defTabSz="7794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200">
                <a:solidFill>
                  <a:schemeClr val="folHlink"/>
                </a:solidFill>
                <a:latin typeface="+mn-lt"/>
                <a:ea typeface="+mn-ea"/>
              </a:defRPr>
            </a:lvl3pPr>
            <a:lvl4pPr marL="1365250" indent="-195263" algn="l" defTabSz="7794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folHlink"/>
                </a:solidFill>
                <a:latin typeface="+mn-lt"/>
                <a:ea typeface="+mn-ea"/>
              </a:defRPr>
            </a:lvl4pPr>
            <a:lvl5pPr marL="1755775" indent="-195263" algn="l" defTabSz="7794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folHlink"/>
                </a:solidFill>
                <a:latin typeface="+mn-lt"/>
                <a:ea typeface="+mn-ea"/>
              </a:defRPr>
            </a:lvl5pPr>
            <a:lvl6pPr marL="2212975" indent="-195263" algn="l" defTabSz="779463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folHlink"/>
                </a:solidFill>
                <a:latin typeface="+mn-lt"/>
                <a:ea typeface="+mn-ea"/>
              </a:defRPr>
            </a:lvl6pPr>
            <a:lvl7pPr marL="2670175" indent="-195263" algn="l" defTabSz="779463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folHlink"/>
                </a:solidFill>
                <a:latin typeface="+mn-lt"/>
                <a:ea typeface="+mn-ea"/>
              </a:defRPr>
            </a:lvl7pPr>
            <a:lvl8pPr marL="3127375" indent="-195263" algn="l" defTabSz="779463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folHlink"/>
                </a:solidFill>
                <a:latin typeface="+mn-lt"/>
                <a:ea typeface="+mn-ea"/>
              </a:defRPr>
            </a:lvl8pPr>
            <a:lvl9pPr marL="3584575" indent="-195263" algn="l" defTabSz="779463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folHlink"/>
                </a:solidFill>
                <a:latin typeface="+mn-lt"/>
                <a:ea typeface="+mn-ea"/>
              </a:defRPr>
            </a:lvl9pPr>
          </a:lstStyle>
          <a:p>
            <a:pPr marL="847725" lvl="1" indent="-457200" eaLnBrk="1" hangingPunct="1">
              <a:buNone/>
            </a:pPr>
            <a:r>
              <a:rPr lang="en-US" altLang="zh-CN" sz="2100" smtClean="0"/>
              <a:t>6</a:t>
            </a:r>
            <a:r>
              <a:rPr lang="zh-CN" altLang="en-US" sz="2100" smtClean="0"/>
              <a:t>）</a:t>
            </a:r>
            <a:r>
              <a:rPr lang="zh-CN" altLang="en-US" sz="2100"/>
              <a:t>	计算反力</a:t>
            </a:r>
            <a:endParaRPr lang="en-US" altLang="zh-CN" sz="2100" baseline="30000" smtClean="0">
              <a:solidFill>
                <a:schemeClr val="tx1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3695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728535"/>
              </p:ext>
            </p:extLst>
          </p:nvPr>
        </p:nvGraphicFramePr>
        <p:xfrm>
          <a:off x="1908684" y="4041109"/>
          <a:ext cx="7905750" cy="138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7" name="Equation" r:id="rId5" imgW="4940280" imgH="863280" progId="Equation.DSMT4">
                  <p:embed/>
                </p:oleObj>
              </mc:Choice>
              <mc:Fallback>
                <p:oleObj name="Equation" r:id="rId5" imgW="494028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684" y="4041109"/>
                        <a:ext cx="7905750" cy="1382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03695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442467"/>
              </p:ext>
            </p:extLst>
          </p:nvPr>
        </p:nvGraphicFramePr>
        <p:xfrm>
          <a:off x="1747681" y="3097160"/>
          <a:ext cx="3779520" cy="38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8" name="Equation" r:id="rId7" imgW="2362200" imgH="241300" progId="Equation.DSMT4">
                  <p:embed/>
                </p:oleObj>
              </mc:Choice>
              <mc:Fallback>
                <p:oleObj name="Equation" r:id="rId7" imgW="2362200" imgH="241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681" y="3097160"/>
                        <a:ext cx="3779520" cy="386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200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1183" y="185290"/>
            <a:ext cx="8839962" cy="632776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小</a:t>
            </a:r>
            <a:r>
              <a:rPr lang="zh-CN" altLang="en-US"/>
              <a:t>位移条件下的二维单元</a:t>
            </a:r>
            <a:endParaRPr lang="en-US" altLang="zh-CN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/>
              <a:t>对二维单元，有</a:t>
            </a:r>
            <a:endParaRPr lang="en-US" altLang="zh-CN" sz="2400" smtClean="0"/>
          </a:p>
        </p:txBody>
      </p:sp>
      <p:sp>
        <p:nvSpPr>
          <p:cNvPr id="2" name="Rectangle 53"/>
          <p:cNvSpPr>
            <a:spLocks noChangeArrowheads="1"/>
          </p:cNvSpPr>
          <p:nvPr/>
        </p:nvSpPr>
        <p:spPr bwMode="auto">
          <a:xfrm>
            <a:off x="0" y="0"/>
            <a:ext cx="103695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455981"/>
              </p:ext>
            </p:extLst>
          </p:nvPr>
        </p:nvGraphicFramePr>
        <p:xfrm>
          <a:off x="1911862" y="1437971"/>
          <a:ext cx="5729288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8" name="Equation" r:id="rId3" imgW="3581280" imgH="685800" progId="Equation.DSMT4">
                  <p:embed/>
                </p:oleObj>
              </mc:Choice>
              <mc:Fallback>
                <p:oleObj name="Equation" r:id="rId3" imgW="3581280" imgH="68580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862" y="1437971"/>
                        <a:ext cx="5729288" cy="109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253296"/>
              </p:ext>
            </p:extLst>
          </p:nvPr>
        </p:nvGraphicFramePr>
        <p:xfrm>
          <a:off x="440004" y="2465443"/>
          <a:ext cx="9469438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9" name="Equation" r:id="rId5" imgW="5918040" imgH="711000" progId="Equation.DSMT4">
                  <p:embed/>
                </p:oleObj>
              </mc:Choice>
              <mc:Fallback>
                <p:oleObj name="Equation" r:id="rId5" imgW="59180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04" y="2465443"/>
                        <a:ext cx="9469438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44264"/>
              </p:ext>
            </p:extLst>
          </p:nvPr>
        </p:nvGraphicFramePr>
        <p:xfrm>
          <a:off x="444966" y="3551907"/>
          <a:ext cx="9854784" cy="113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0" name="Equation" r:id="rId7" imgW="6159240" imgH="711000" progId="Equation.DSMT4">
                  <p:embed/>
                </p:oleObj>
              </mc:Choice>
              <mc:Fallback>
                <p:oleObj name="Equation" r:id="rId7" imgW="6159240" imgH="71100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966" y="3551907"/>
                        <a:ext cx="9854784" cy="113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494655"/>
              </p:ext>
            </p:extLst>
          </p:nvPr>
        </p:nvGraphicFramePr>
        <p:xfrm>
          <a:off x="442770" y="4635883"/>
          <a:ext cx="9468864" cy="113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1" name="Equation" r:id="rId9" imgW="5918040" imgH="711000" progId="Equation.DSMT4">
                  <p:embed/>
                </p:oleObj>
              </mc:Choice>
              <mc:Fallback>
                <p:oleObj name="Equation" r:id="rId9" imgW="5918040" imgH="71100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70" y="4635883"/>
                        <a:ext cx="9468864" cy="113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6"/>
          <p:cNvSpPr>
            <a:spLocks noChangeArrowheads="1"/>
          </p:cNvSpPr>
          <p:nvPr/>
        </p:nvSpPr>
        <p:spPr bwMode="auto">
          <a:xfrm>
            <a:off x="0" y="0"/>
            <a:ext cx="1036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7324" y="1075986"/>
            <a:ext cx="9297784" cy="4303942"/>
          </a:xfrm>
        </p:spPr>
        <p:txBody>
          <a:bodyPr/>
          <a:lstStyle/>
          <a:p>
            <a:pPr marL="847725" lvl="1" indent="-457200" eaLnBrk="1" hangingPunct="1"/>
            <a:r>
              <a:rPr lang="en-US" altLang="zh-CN" i="1" smtClean="0">
                <a:solidFill>
                  <a:schemeClr val="tx1"/>
                </a:solidFill>
              </a:rPr>
              <a:t>E</a:t>
            </a:r>
            <a:r>
              <a:rPr lang="en-US" altLang="zh-CN" smtClean="0">
                <a:solidFill>
                  <a:schemeClr val="tx1"/>
                </a:solidFill>
              </a:rPr>
              <a:t>=30</a:t>
            </a:r>
            <a:r>
              <a:rPr lang="en-US" altLang="zh-CN" smtClean="0">
                <a:solidFill>
                  <a:schemeClr val="tx1"/>
                </a:solidFill>
                <a:sym typeface="Symbol" pitchFamily="18" charset="2"/>
              </a:rPr>
              <a:t></a:t>
            </a:r>
            <a:r>
              <a:rPr lang="en-US" altLang="zh-CN" smtClean="0">
                <a:solidFill>
                  <a:schemeClr val="tx1"/>
                </a:solidFill>
              </a:rPr>
              <a:t>10</a:t>
            </a:r>
            <a:r>
              <a:rPr lang="en-US" altLang="zh-CN" baseline="30000" smtClean="0">
                <a:solidFill>
                  <a:schemeClr val="tx1"/>
                </a:solidFill>
              </a:rPr>
              <a:t>6</a:t>
            </a:r>
            <a:r>
              <a:rPr lang="en-US" altLang="zh-CN" smtClean="0">
                <a:solidFill>
                  <a:schemeClr val="tx1"/>
                </a:solidFill>
              </a:rPr>
              <a:t>psi </a:t>
            </a:r>
          </a:p>
          <a:p>
            <a:pPr marL="847725" lvl="1" indent="-457200" eaLnBrk="1" hangingPunct="1"/>
            <a:r>
              <a:rPr lang="en-US" altLang="zh-CN" i="1" smtClean="0">
                <a:solidFill>
                  <a:schemeClr val="tx1"/>
                </a:solidFill>
              </a:rPr>
              <a:t>v</a:t>
            </a:r>
            <a:r>
              <a:rPr lang="en-US" altLang="zh-CN" smtClean="0">
                <a:solidFill>
                  <a:schemeClr val="tx1"/>
                </a:solidFill>
              </a:rPr>
              <a:t>=0.25, </a:t>
            </a:r>
            <a:r>
              <a:rPr lang="en-US" altLang="zh-CN" i="1" smtClean="0">
                <a:solidFill>
                  <a:schemeClr val="tx1"/>
                </a:solidFill>
              </a:rPr>
              <a:t>t</a:t>
            </a:r>
            <a:r>
              <a:rPr lang="en-US" altLang="zh-CN" smtClean="0">
                <a:solidFill>
                  <a:schemeClr val="tx1"/>
                </a:solidFill>
              </a:rPr>
              <a:t>=0.5in</a:t>
            </a:r>
          </a:p>
          <a:p>
            <a:pPr marL="847725" lvl="1" indent="-457200" eaLnBrk="1" hangingPunct="1">
              <a:buFont typeface="Wingdings" pitchFamily="2" charset="2"/>
              <a:buNone/>
            </a:pPr>
            <a:r>
              <a:rPr lang="zh-CN" altLang="en-US" b="1" smtClean="0">
                <a:solidFill>
                  <a:schemeClr val="tx1"/>
                </a:solidFill>
              </a:rPr>
              <a:t>解：</a:t>
            </a:r>
            <a:endParaRPr lang="en-US" altLang="zh-CN" b="1" smtClean="0">
              <a:solidFill>
                <a:schemeClr val="tx1"/>
              </a:solidFill>
            </a:endParaRPr>
          </a:p>
          <a:p>
            <a:pPr marL="847725" lvl="1" indent="-457200" eaLnBrk="1" hangingPunct="1">
              <a:buFont typeface="Wingdings" pitchFamily="2" charset="2"/>
              <a:buNone/>
            </a:pPr>
            <a:r>
              <a:rPr lang="en-US" altLang="zh-CN" smtClean="0"/>
              <a:t>1) </a:t>
            </a:r>
            <a:r>
              <a:rPr lang="zh-CN" altLang="en-US" smtClean="0"/>
              <a:t>邻接表</a:t>
            </a:r>
            <a:endParaRPr lang="en-US" altLang="zh-CN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1183" y="185290"/>
            <a:ext cx="8839962" cy="632776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333399"/>
                </a:solidFill>
              </a:rPr>
              <a:t>小位移条件下的二维单元</a:t>
            </a:r>
            <a:endParaRPr lang="en-US" altLang="zh-CN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574022"/>
              </p:ext>
            </p:extLst>
          </p:nvPr>
        </p:nvGraphicFramePr>
        <p:xfrm>
          <a:off x="1392581" y="3390842"/>
          <a:ext cx="3643992" cy="1195905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10998"/>
                <a:gridCol w="910998"/>
                <a:gridCol w="910998"/>
                <a:gridCol w="910998"/>
              </a:tblGrid>
              <a:tr h="3986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/>
                          <a:ea typeface="宋体"/>
                        </a:rPr>
                        <a:t>单元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/>
                          <a:ea typeface="宋体"/>
                        </a:rPr>
                        <a:t>结点</a:t>
                      </a: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 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/>
                          <a:ea typeface="宋体"/>
                        </a:rPr>
                        <a:t>结点</a:t>
                      </a: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 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/>
                          <a:ea typeface="宋体"/>
                        </a:rPr>
                        <a:t>结点</a:t>
                      </a: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 3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6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4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986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3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4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19" name="Group 146"/>
          <p:cNvGrpSpPr>
            <a:grpSpLocks noChangeAspect="1"/>
          </p:cNvGrpSpPr>
          <p:nvPr/>
        </p:nvGrpSpPr>
        <p:grpSpPr bwMode="auto">
          <a:xfrm>
            <a:off x="6708969" y="944889"/>
            <a:ext cx="3113088" cy="2874963"/>
            <a:chOff x="3139" y="1152"/>
            <a:chExt cx="3269" cy="3020"/>
          </a:xfrm>
        </p:grpSpPr>
        <p:sp>
          <p:nvSpPr>
            <p:cNvPr id="120" name="AutoShape 147"/>
            <p:cNvSpPr>
              <a:spLocks noChangeAspect="1" noChangeArrowheads="1"/>
            </p:cNvSpPr>
            <p:nvPr/>
          </p:nvSpPr>
          <p:spPr bwMode="auto">
            <a:xfrm>
              <a:off x="3139" y="1152"/>
              <a:ext cx="3269" cy="3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148"/>
            <p:cNvSpPr>
              <a:spLocks noChangeShapeType="1"/>
            </p:cNvSpPr>
            <p:nvPr/>
          </p:nvSpPr>
          <p:spPr bwMode="auto">
            <a:xfrm flipV="1">
              <a:off x="5614" y="1372"/>
              <a:ext cx="1" cy="546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149"/>
            <p:cNvSpPr>
              <a:spLocks noChangeShapeType="1"/>
            </p:cNvSpPr>
            <p:nvPr/>
          </p:nvSpPr>
          <p:spPr bwMode="auto">
            <a:xfrm>
              <a:off x="5614" y="3282"/>
              <a:ext cx="578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150"/>
            <p:cNvSpPr>
              <a:spLocks noChangeShapeType="1"/>
            </p:cNvSpPr>
            <p:nvPr/>
          </p:nvSpPr>
          <p:spPr bwMode="auto">
            <a:xfrm>
              <a:off x="3907" y="3157"/>
              <a:ext cx="38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151"/>
            <p:cNvSpPr>
              <a:spLocks noChangeShapeType="1"/>
            </p:cNvSpPr>
            <p:nvPr/>
          </p:nvSpPr>
          <p:spPr bwMode="auto">
            <a:xfrm flipV="1">
              <a:off x="3907" y="2807"/>
              <a:ext cx="1" cy="3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152"/>
            <p:cNvSpPr>
              <a:spLocks noChangeShapeType="1"/>
            </p:cNvSpPr>
            <p:nvPr/>
          </p:nvSpPr>
          <p:spPr bwMode="auto">
            <a:xfrm>
              <a:off x="5724" y="3157"/>
              <a:ext cx="3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153"/>
            <p:cNvSpPr>
              <a:spLocks noChangeShapeType="1"/>
            </p:cNvSpPr>
            <p:nvPr/>
          </p:nvSpPr>
          <p:spPr bwMode="auto">
            <a:xfrm flipV="1">
              <a:off x="5724" y="2807"/>
              <a:ext cx="1" cy="3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154"/>
            <p:cNvSpPr>
              <a:spLocks noChangeShapeType="1"/>
            </p:cNvSpPr>
            <p:nvPr/>
          </p:nvSpPr>
          <p:spPr bwMode="auto">
            <a:xfrm>
              <a:off x="5724" y="1793"/>
              <a:ext cx="3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155"/>
            <p:cNvSpPr>
              <a:spLocks noChangeShapeType="1"/>
            </p:cNvSpPr>
            <p:nvPr/>
          </p:nvSpPr>
          <p:spPr bwMode="auto">
            <a:xfrm flipV="1">
              <a:off x="5724" y="1443"/>
              <a:ext cx="1" cy="3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156"/>
            <p:cNvSpPr>
              <a:spLocks noChangeShapeType="1"/>
            </p:cNvSpPr>
            <p:nvPr/>
          </p:nvSpPr>
          <p:spPr bwMode="auto">
            <a:xfrm>
              <a:off x="3907" y="1793"/>
              <a:ext cx="38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157"/>
            <p:cNvSpPr>
              <a:spLocks noChangeShapeType="1"/>
            </p:cNvSpPr>
            <p:nvPr/>
          </p:nvSpPr>
          <p:spPr bwMode="auto">
            <a:xfrm flipV="1">
              <a:off x="3907" y="1443"/>
              <a:ext cx="1" cy="3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158"/>
            <p:cNvSpPr>
              <a:spLocks/>
            </p:cNvSpPr>
            <p:nvPr/>
          </p:nvSpPr>
          <p:spPr bwMode="auto">
            <a:xfrm>
              <a:off x="5626" y="3427"/>
              <a:ext cx="60" cy="60"/>
            </a:xfrm>
            <a:custGeom>
              <a:avLst/>
              <a:gdLst>
                <a:gd name="T0" fmla="*/ 0 w 303"/>
                <a:gd name="T1" fmla="*/ 0 h 303"/>
                <a:gd name="T2" fmla="*/ 0 w 303"/>
                <a:gd name="T3" fmla="*/ 0 h 303"/>
                <a:gd name="T4" fmla="*/ 0 w 303"/>
                <a:gd name="T5" fmla="*/ 0 h 303"/>
                <a:gd name="T6" fmla="*/ 0 w 303"/>
                <a:gd name="T7" fmla="*/ 0 h 303"/>
                <a:gd name="T8" fmla="*/ 0 w 303"/>
                <a:gd name="T9" fmla="*/ 0 h 303"/>
                <a:gd name="T10" fmla="*/ 0 w 303"/>
                <a:gd name="T11" fmla="*/ 0 h 303"/>
                <a:gd name="T12" fmla="*/ 0 w 303"/>
                <a:gd name="T13" fmla="*/ 0 h 303"/>
                <a:gd name="T14" fmla="*/ 0 w 303"/>
                <a:gd name="T15" fmla="*/ 0 h 303"/>
                <a:gd name="T16" fmla="*/ 0 w 303"/>
                <a:gd name="T17" fmla="*/ 0 h 303"/>
                <a:gd name="T18" fmla="*/ 0 w 303"/>
                <a:gd name="T19" fmla="*/ 0 h 303"/>
                <a:gd name="T20" fmla="*/ 0 w 303"/>
                <a:gd name="T21" fmla="*/ 0 h 303"/>
                <a:gd name="T22" fmla="*/ 0 w 303"/>
                <a:gd name="T23" fmla="*/ 0 h 303"/>
                <a:gd name="T24" fmla="*/ 0 w 303"/>
                <a:gd name="T25" fmla="*/ 0 h 303"/>
                <a:gd name="T26" fmla="*/ 0 w 303"/>
                <a:gd name="T27" fmla="*/ 0 h 303"/>
                <a:gd name="T28" fmla="*/ 0 w 303"/>
                <a:gd name="T29" fmla="*/ 0 h 303"/>
                <a:gd name="T30" fmla="*/ 0 w 303"/>
                <a:gd name="T31" fmla="*/ 0 h 303"/>
                <a:gd name="T32" fmla="*/ 0 w 303"/>
                <a:gd name="T33" fmla="*/ 0 h 303"/>
                <a:gd name="T34" fmla="*/ 0 w 303"/>
                <a:gd name="T35" fmla="*/ 0 h 303"/>
                <a:gd name="T36" fmla="*/ 0 w 303"/>
                <a:gd name="T37" fmla="*/ 0 h 303"/>
                <a:gd name="T38" fmla="*/ 0 w 303"/>
                <a:gd name="T39" fmla="*/ 0 h 303"/>
                <a:gd name="T40" fmla="*/ 0 w 303"/>
                <a:gd name="T41" fmla="*/ 0 h 303"/>
                <a:gd name="T42" fmla="*/ 0 w 303"/>
                <a:gd name="T43" fmla="*/ 0 h 303"/>
                <a:gd name="T44" fmla="*/ 0 w 303"/>
                <a:gd name="T45" fmla="*/ 0 h 303"/>
                <a:gd name="T46" fmla="*/ 0 w 303"/>
                <a:gd name="T47" fmla="*/ 0 h 303"/>
                <a:gd name="T48" fmla="*/ 0 w 303"/>
                <a:gd name="T49" fmla="*/ 0 h 30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03" h="303">
                  <a:moveTo>
                    <a:pt x="303" y="152"/>
                  </a:moveTo>
                  <a:lnTo>
                    <a:pt x="298" y="112"/>
                  </a:lnTo>
                  <a:lnTo>
                    <a:pt x="283" y="76"/>
                  </a:lnTo>
                  <a:lnTo>
                    <a:pt x="259" y="44"/>
                  </a:lnTo>
                  <a:lnTo>
                    <a:pt x="227" y="20"/>
                  </a:lnTo>
                  <a:lnTo>
                    <a:pt x="191" y="5"/>
                  </a:lnTo>
                  <a:lnTo>
                    <a:pt x="152" y="0"/>
                  </a:lnTo>
                  <a:lnTo>
                    <a:pt x="113" y="5"/>
                  </a:lnTo>
                  <a:lnTo>
                    <a:pt x="76" y="20"/>
                  </a:lnTo>
                  <a:lnTo>
                    <a:pt x="44" y="44"/>
                  </a:lnTo>
                  <a:lnTo>
                    <a:pt x="20" y="76"/>
                  </a:lnTo>
                  <a:lnTo>
                    <a:pt x="5" y="112"/>
                  </a:lnTo>
                  <a:lnTo>
                    <a:pt x="0" y="152"/>
                  </a:lnTo>
                  <a:lnTo>
                    <a:pt x="5" y="191"/>
                  </a:lnTo>
                  <a:lnTo>
                    <a:pt x="20" y="227"/>
                  </a:lnTo>
                  <a:lnTo>
                    <a:pt x="44" y="259"/>
                  </a:lnTo>
                  <a:lnTo>
                    <a:pt x="76" y="283"/>
                  </a:lnTo>
                  <a:lnTo>
                    <a:pt x="113" y="298"/>
                  </a:lnTo>
                  <a:lnTo>
                    <a:pt x="152" y="303"/>
                  </a:lnTo>
                  <a:lnTo>
                    <a:pt x="191" y="298"/>
                  </a:lnTo>
                  <a:lnTo>
                    <a:pt x="227" y="283"/>
                  </a:lnTo>
                  <a:lnTo>
                    <a:pt x="259" y="259"/>
                  </a:lnTo>
                  <a:lnTo>
                    <a:pt x="283" y="227"/>
                  </a:lnTo>
                  <a:lnTo>
                    <a:pt x="298" y="191"/>
                  </a:lnTo>
                  <a:lnTo>
                    <a:pt x="303" y="152"/>
                  </a:lnTo>
                  <a:close/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159"/>
            <p:cNvSpPr>
              <a:spLocks/>
            </p:cNvSpPr>
            <p:nvPr/>
          </p:nvSpPr>
          <p:spPr bwMode="auto">
            <a:xfrm>
              <a:off x="5543" y="3427"/>
              <a:ext cx="61" cy="60"/>
            </a:xfrm>
            <a:custGeom>
              <a:avLst/>
              <a:gdLst>
                <a:gd name="T0" fmla="*/ 0 w 304"/>
                <a:gd name="T1" fmla="*/ 0 h 303"/>
                <a:gd name="T2" fmla="*/ 0 w 304"/>
                <a:gd name="T3" fmla="*/ 0 h 303"/>
                <a:gd name="T4" fmla="*/ 0 w 304"/>
                <a:gd name="T5" fmla="*/ 0 h 303"/>
                <a:gd name="T6" fmla="*/ 0 w 304"/>
                <a:gd name="T7" fmla="*/ 0 h 303"/>
                <a:gd name="T8" fmla="*/ 0 w 304"/>
                <a:gd name="T9" fmla="*/ 0 h 303"/>
                <a:gd name="T10" fmla="*/ 0 w 304"/>
                <a:gd name="T11" fmla="*/ 0 h 303"/>
                <a:gd name="T12" fmla="*/ 0 w 304"/>
                <a:gd name="T13" fmla="*/ 0 h 303"/>
                <a:gd name="T14" fmla="*/ 0 w 304"/>
                <a:gd name="T15" fmla="*/ 0 h 303"/>
                <a:gd name="T16" fmla="*/ 0 w 304"/>
                <a:gd name="T17" fmla="*/ 0 h 303"/>
                <a:gd name="T18" fmla="*/ 0 w 304"/>
                <a:gd name="T19" fmla="*/ 0 h 303"/>
                <a:gd name="T20" fmla="*/ 0 w 304"/>
                <a:gd name="T21" fmla="*/ 0 h 303"/>
                <a:gd name="T22" fmla="*/ 0 w 304"/>
                <a:gd name="T23" fmla="*/ 0 h 303"/>
                <a:gd name="T24" fmla="*/ 0 w 304"/>
                <a:gd name="T25" fmla="*/ 0 h 303"/>
                <a:gd name="T26" fmla="*/ 0 w 304"/>
                <a:gd name="T27" fmla="*/ 0 h 303"/>
                <a:gd name="T28" fmla="*/ 0 w 304"/>
                <a:gd name="T29" fmla="*/ 0 h 303"/>
                <a:gd name="T30" fmla="*/ 0 w 304"/>
                <a:gd name="T31" fmla="*/ 0 h 303"/>
                <a:gd name="T32" fmla="*/ 0 w 304"/>
                <a:gd name="T33" fmla="*/ 0 h 303"/>
                <a:gd name="T34" fmla="*/ 0 w 304"/>
                <a:gd name="T35" fmla="*/ 0 h 303"/>
                <a:gd name="T36" fmla="*/ 0 w 304"/>
                <a:gd name="T37" fmla="*/ 0 h 303"/>
                <a:gd name="T38" fmla="*/ 0 w 304"/>
                <a:gd name="T39" fmla="*/ 0 h 303"/>
                <a:gd name="T40" fmla="*/ 0 w 304"/>
                <a:gd name="T41" fmla="*/ 0 h 303"/>
                <a:gd name="T42" fmla="*/ 0 w 304"/>
                <a:gd name="T43" fmla="*/ 0 h 303"/>
                <a:gd name="T44" fmla="*/ 0 w 304"/>
                <a:gd name="T45" fmla="*/ 0 h 303"/>
                <a:gd name="T46" fmla="*/ 0 w 304"/>
                <a:gd name="T47" fmla="*/ 0 h 303"/>
                <a:gd name="T48" fmla="*/ 0 w 304"/>
                <a:gd name="T49" fmla="*/ 0 h 30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04" h="303">
                  <a:moveTo>
                    <a:pt x="304" y="152"/>
                  </a:moveTo>
                  <a:lnTo>
                    <a:pt x="299" y="112"/>
                  </a:lnTo>
                  <a:lnTo>
                    <a:pt x="283" y="76"/>
                  </a:lnTo>
                  <a:lnTo>
                    <a:pt x="260" y="44"/>
                  </a:lnTo>
                  <a:lnTo>
                    <a:pt x="228" y="20"/>
                  </a:lnTo>
                  <a:lnTo>
                    <a:pt x="192" y="5"/>
                  </a:lnTo>
                  <a:lnTo>
                    <a:pt x="152" y="0"/>
                  </a:lnTo>
                  <a:lnTo>
                    <a:pt x="113" y="5"/>
                  </a:lnTo>
                  <a:lnTo>
                    <a:pt x="77" y="20"/>
                  </a:lnTo>
                  <a:lnTo>
                    <a:pt x="45" y="44"/>
                  </a:lnTo>
                  <a:lnTo>
                    <a:pt x="21" y="76"/>
                  </a:lnTo>
                  <a:lnTo>
                    <a:pt x="6" y="112"/>
                  </a:lnTo>
                  <a:lnTo>
                    <a:pt x="0" y="152"/>
                  </a:lnTo>
                  <a:lnTo>
                    <a:pt x="6" y="191"/>
                  </a:lnTo>
                  <a:lnTo>
                    <a:pt x="21" y="227"/>
                  </a:lnTo>
                  <a:lnTo>
                    <a:pt x="45" y="259"/>
                  </a:lnTo>
                  <a:lnTo>
                    <a:pt x="77" y="283"/>
                  </a:lnTo>
                  <a:lnTo>
                    <a:pt x="113" y="298"/>
                  </a:lnTo>
                  <a:lnTo>
                    <a:pt x="152" y="303"/>
                  </a:lnTo>
                  <a:lnTo>
                    <a:pt x="192" y="298"/>
                  </a:lnTo>
                  <a:lnTo>
                    <a:pt x="228" y="283"/>
                  </a:lnTo>
                  <a:lnTo>
                    <a:pt x="260" y="259"/>
                  </a:lnTo>
                  <a:lnTo>
                    <a:pt x="283" y="227"/>
                  </a:lnTo>
                  <a:lnTo>
                    <a:pt x="299" y="191"/>
                  </a:lnTo>
                  <a:lnTo>
                    <a:pt x="304" y="152"/>
                  </a:lnTo>
                  <a:close/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160"/>
            <p:cNvSpPr>
              <a:spLocks noChangeShapeType="1"/>
            </p:cNvSpPr>
            <p:nvPr/>
          </p:nvSpPr>
          <p:spPr bwMode="auto">
            <a:xfrm>
              <a:off x="5531" y="3487"/>
              <a:ext cx="16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Rectangle 161" descr="浅色上对角线"/>
            <p:cNvSpPr>
              <a:spLocks noChangeArrowheads="1"/>
            </p:cNvSpPr>
            <p:nvPr/>
          </p:nvSpPr>
          <p:spPr bwMode="auto">
            <a:xfrm>
              <a:off x="5531" y="3503"/>
              <a:ext cx="167" cy="61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Rectangle 162" descr="浅色上对角线"/>
            <p:cNvSpPr>
              <a:spLocks noChangeArrowheads="1"/>
            </p:cNvSpPr>
            <p:nvPr/>
          </p:nvSpPr>
          <p:spPr bwMode="auto">
            <a:xfrm>
              <a:off x="3576" y="3199"/>
              <a:ext cx="61" cy="167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Rectangle 163" descr="浅色上对角线"/>
            <p:cNvSpPr>
              <a:spLocks noChangeArrowheads="1"/>
            </p:cNvSpPr>
            <p:nvPr/>
          </p:nvSpPr>
          <p:spPr bwMode="auto">
            <a:xfrm>
              <a:off x="3576" y="1835"/>
              <a:ext cx="61" cy="167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164"/>
            <p:cNvSpPr>
              <a:spLocks noChangeShapeType="1"/>
            </p:cNvSpPr>
            <p:nvPr/>
          </p:nvSpPr>
          <p:spPr bwMode="auto">
            <a:xfrm>
              <a:off x="5614" y="3572"/>
              <a:ext cx="1" cy="27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165"/>
            <p:cNvSpPr>
              <a:spLocks noChangeShapeType="1"/>
            </p:cNvSpPr>
            <p:nvPr/>
          </p:nvSpPr>
          <p:spPr bwMode="auto">
            <a:xfrm>
              <a:off x="3798" y="3580"/>
              <a:ext cx="1" cy="26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166"/>
            <p:cNvSpPr>
              <a:spLocks noChangeShapeType="1"/>
            </p:cNvSpPr>
            <p:nvPr/>
          </p:nvSpPr>
          <p:spPr bwMode="auto">
            <a:xfrm flipH="1">
              <a:off x="3144" y="3282"/>
              <a:ext cx="395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167"/>
            <p:cNvSpPr>
              <a:spLocks noChangeShapeType="1"/>
            </p:cNvSpPr>
            <p:nvPr/>
          </p:nvSpPr>
          <p:spPr bwMode="auto">
            <a:xfrm flipH="1">
              <a:off x="3144" y="1918"/>
              <a:ext cx="395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168"/>
            <p:cNvSpPr>
              <a:spLocks noChangeShapeType="1"/>
            </p:cNvSpPr>
            <p:nvPr/>
          </p:nvSpPr>
          <p:spPr bwMode="auto">
            <a:xfrm>
              <a:off x="3798" y="3697"/>
              <a:ext cx="1816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169"/>
            <p:cNvSpPr>
              <a:spLocks noChangeShapeType="1"/>
            </p:cNvSpPr>
            <p:nvPr/>
          </p:nvSpPr>
          <p:spPr bwMode="auto">
            <a:xfrm>
              <a:off x="3304" y="1918"/>
              <a:ext cx="1" cy="136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170"/>
            <p:cNvSpPr>
              <a:spLocks noChangeShapeType="1"/>
            </p:cNvSpPr>
            <p:nvPr/>
          </p:nvSpPr>
          <p:spPr bwMode="auto">
            <a:xfrm flipH="1">
              <a:off x="3833" y="1945"/>
              <a:ext cx="1747" cy="131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171"/>
            <p:cNvSpPr>
              <a:spLocks noChangeShapeType="1"/>
            </p:cNvSpPr>
            <p:nvPr/>
          </p:nvSpPr>
          <p:spPr bwMode="auto">
            <a:xfrm>
              <a:off x="5614" y="1963"/>
              <a:ext cx="1" cy="12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172"/>
            <p:cNvSpPr>
              <a:spLocks noChangeShapeType="1"/>
            </p:cNvSpPr>
            <p:nvPr/>
          </p:nvSpPr>
          <p:spPr bwMode="auto">
            <a:xfrm>
              <a:off x="3842" y="1918"/>
              <a:ext cx="172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173"/>
            <p:cNvSpPr>
              <a:spLocks/>
            </p:cNvSpPr>
            <p:nvPr/>
          </p:nvSpPr>
          <p:spPr bwMode="auto">
            <a:xfrm>
              <a:off x="5570" y="1874"/>
              <a:ext cx="89" cy="89"/>
            </a:xfrm>
            <a:custGeom>
              <a:avLst/>
              <a:gdLst>
                <a:gd name="T0" fmla="*/ 0 w 444"/>
                <a:gd name="T1" fmla="*/ 0 h 444"/>
                <a:gd name="T2" fmla="*/ 0 w 444"/>
                <a:gd name="T3" fmla="*/ 0 h 444"/>
                <a:gd name="T4" fmla="*/ 0 w 444"/>
                <a:gd name="T5" fmla="*/ 0 h 444"/>
                <a:gd name="T6" fmla="*/ 0 w 444"/>
                <a:gd name="T7" fmla="*/ 0 h 444"/>
                <a:gd name="T8" fmla="*/ 0 w 444"/>
                <a:gd name="T9" fmla="*/ 0 h 444"/>
                <a:gd name="T10" fmla="*/ 0 w 444"/>
                <a:gd name="T11" fmla="*/ 0 h 444"/>
                <a:gd name="T12" fmla="*/ 0 w 444"/>
                <a:gd name="T13" fmla="*/ 0 h 444"/>
                <a:gd name="T14" fmla="*/ 0 w 444"/>
                <a:gd name="T15" fmla="*/ 0 h 444"/>
                <a:gd name="T16" fmla="*/ 0 w 444"/>
                <a:gd name="T17" fmla="*/ 0 h 444"/>
                <a:gd name="T18" fmla="*/ 0 w 444"/>
                <a:gd name="T19" fmla="*/ 0 h 444"/>
                <a:gd name="T20" fmla="*/ 0 w 444"/>
                <a:gd name="T21" fmla="*/ 0 h 444"/>
                <a:gd name="T22" fmla="*/ 0 w 444"/>
                <a:gd name="T23" fmla="*/ 0 h 444"/>
                <a:gd name="T24" fmla="*/ 0 w 444"/>
                <a:gd name="T25" fmla="*/ 0 h 444"/>
                <a:gd name="T26" fmla="*/ 0 w 444"/>
                <a:gd name="T27" fmla="*/ 0 h 444"/>
                <a:gd name="T28" fmla="*/ 0 w 444"/>
                <a:gd name="T29" fmla="*/ 0 h 444"/>
                <a:gd name="T30" fmla="*/ 0 w 444"/>
                <a:gd name="T31" fmla="*/ 0 h 444"/>
                <a:gd name="T32" fmla="*/ 0 w 444"/>
                <a:gd name="T33" fmla="*/ 0 h 444"/>
                <a:gd name="T34" fmla="*/ 0 w 444"/>
                <a:gd name="T35" fmla="*/ 0 h 444"/>
                <a:gd name="T36" fmla="*/ 0 w 444"/>
                <a:gd name="T37" fmla="*/ 0 h 444"/>
                <a:gd name="T38" fmla="*/ 0 w 444"/>
                <a:gd name="T39" fmla="*/ 0 h 444"/>
                <a:gd name="T40" fmla="*/ 0 w 444"/>
                <a:gd name="T41" fmla="*/ 0 h 444"/>
                <a:gd name="T42" fmla="*/ 0 w 444"/>
                <a:gd name="T43" fmla="*/ 0 h 444"/>
                <a:gd name="T44" fmla="*/ 0 w 444"/>
                <a:gd name="T45" fmla="*/ 0 h 444"/>
                <a:gd name="T46" fmla="*/ 0 w 444"/>
                <a:gd name="T47" fmla="*/ 0 h 444"/>
                <a:gd name="T48" fmla="*/ 0 w 444"/>
                <a:gd name="T49" fmla="*/ 0 h 444"/>
                <a:gd name="T50" fmla="*/ 0 w 444"/>
                <a:gd name="T51" fmla="*/ 0 h 444"/>
                <a:gd name="T52" fmla="*/ 0 w 444"/>
                <a:gd name="T53" fmla="*/ 0 h 444"/>
                <a:gd name="T54" fmla="*/ 0 w 444"/>
                <a:gd name="T55" fmla="*/ 0 h 444"/>
                <a:gd name="T56" fmla="*/ 0 w 444"/>
                <a:gd name="T57" fmla="*/ 0 h 44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44" h="444">
                  <a:moveTo>
                    <a:pt x="444" y="222"/>
                  </a:moveTo>
                  <a:lnTo>
                    <a:pt x="438" y="173"/>
                  </a:lnTo>
                  <a:lnTo>
                    <a:pt x="422" y="125"/>
                  </a:lnTo>
                  <a:lnTo>
                    <a:pt x="396" y="83"/>
                  </a:lnTo>
                  <a:lnTo>
                    <a:pt x="361" y="48"/>
                  </a:lnTo>
                  <a:lnTo>
                    <a:pt x="319" y="22"/>
                  </a:lnTo>
                  <a:lnTo>
                    <a:pt x="272" y="6"/>
                  </a:lnTo>
                  <a:lnTo>
                    <a:pt x="222" y="0"/>
                  </a:lnTo>
                  <a:lnTo>
                    <a:pt x="173" y="6"/>
                  </a:lnTo>
                  <a:lnTo>
                    <a:pt x="126" y="22"/>
                  </a:lnTo>
                  <a:lnTo>
                    <a:pt x="85" y="48"/>
                  </a:lnTo>
                  <a:lnTo>
                    <a:pt x="49" y="83"/>
                  </a:lnTo>
                  <a:lnTo>
                    <a:pt x="23" y="125"/>
                  </a:lnTo>
                  <a:lnTo>
                    <a:pt x="6" y="173"/>
                  </a:lnTo>
                  <a:lnTo>
                    <a:pt x="0" y="222"/>
                  </a:lnTo>
                  <a:lnTo>
                    <a:pt x="6" y="271"/>
                  </a:lnTo>
                  <a:lnTo>
                    <a:pt x="23" y="319"/>
                  </a:lnTo>
                  <a:lnTo>
                    <a:pt x="49" y="361"/>
                  </a:lnTo>
                  <a:lnTo>
                    <a:pt x="85" y="396"/>
                  </a:lnTo>
                  <a:lnTo>
                    <a:pt x="126" y="421"/>
                  </a:lnTo>
                  <a:lnTo>
                    <a:pt x="173" y="438"/>
                  </a:lnTo>
                  <a:lnTo>
                    <a:pt x="222" y="444"/>
                  </a:lnTo>
                  <a:lnTo>
                    <a:pt x="272" y="438"/>
                  </a:lnTo>
                  <a:lnTo>
                    <a:pt x="319" y="421"/>
                  </a:lnTo>
                  <a:lnTo>
                    <a:pt x="361" y="396"/>
                  </a:lnTo>
                  <a:lnTo>
                    <a:pt x="396" y="361"/>
                  </a:lnTo>
                  <a:lnTo>
                    <a:pt x="422" y="319"/>
                  </a:lnTo>
                  <a:lnTo>
                    <a:pt x="438" y="271"/>
                  </a:lnTo>
                  <a:lnTo>
                    <a:pt x="444" y="222"/>
                  </a:lnTo>
                  <a:close/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174"/>
            <p:cNvSpPr>
              <a:spLocks/>
            </p:cNvSpPr>
            <p:nvPr/>
          </p:nvSpPr>
          <p:spPr bwMode="auto">
            <a:xfrm>
              <a:off x="5531" y="3320"/>
              <a:ext cx="167" cy="107"/>
            </a:xfrm>
            <a:custGeom>
              <a:avLst/>
              <a:gdLst>
                <a:gd name="T0" fmla="*/ 0 w 837"/>
                <a:gd name="T1" fmla="*/ 0 h 533"/>
                <a:gd name="T2" fmla="*/ 0 w 837"/>
                <a:gd name="T3" fmla="*/ 0 h 533"/>
                <a:gd name="T4" fmla="*/ 0 w 837"/>
                <a:gd name="T5" fmla="*/ 0 h 533"/>
                <a:gd name="T6" fmla="*/ 0 w 837"/>
                <a:gd name="T7" fmla="*/ 0 h 5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37" h="533">
                  <a:moveTo>
                    <a:pt x="307" y="0"/>
                  </a:moveTo>
                  <a:lnTo>
                    <a:pt x="0" y="533"/>
                  </a:lnTo>
                  <a:lnTo>
                    <a:pt x="837" y="533"/>
                  </a:lnTo>
                  <a:lnTo>
                    <a:pt x="529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175"/>
            <p:cNvSpPr>
              <a:spLocks/>
            </p:cNvSpPr>
            <p:nvPr/>
          </p:nvSpPr>
          <p:spPr bwMode="auto">
            <a:xfrm>
              <a:off x="5570" y="3238"/>
              <a:ext cx="89" cy="88"/>
            </a:xfrm>
            <a:custGeom>
              <a:avLst/>
              <a:gdLst>
                <a:gd name="T0" fmla="*/ 0 w 444"/>
                <a:gd name="T1" fmla="*/ 0 h 444"/>
                <a:gd name="T2" fmla="*/ 0 w 444"/>
                <a:gd name="T3" fmla="*/ 0 h 444"/>
                <a:gd name="T4" fmla="*/ 0 w 444"/>
                <a:gd name="T5" fmla="*/ 0 h 444"/>
                <a:gd name="T6" fmla="*/ 0 w 444"/>
                <a:gd name="T7" fmla="*/ 0 h 444"/>
                <a:gd name="T8" fmla="*/ 0 w 444"/>
                <a:gd name="T9" fmla="*/ 0 h 444"/>
                <a:gd name="T10" fmla="*/ 0 w 444"/>
                <a:gd name="T11" fmla="*/ 0 h 444"/>
                <a:gd name="T12" fmla="*/ 0 w 444"/>
                <a:gd name="T13" fmla="*/ 0 h 444"/>
                <a:gd name="T14" fmla="*/ 0 w 444"/>
                <a:gd name="T15" fmla="*/ 0 h 444"/>
                <a:gd name="T16" fmla="*/ 0 w 444"/>
                <a:gd name="T17" fmla="*/ 0 h 444"/>
                <a:gd name="T18" fmla="*/ 0 w 444"/>
                <a:gd name="T19" fmla="*/ 0 h 444"/>
                <a:gd name="T20" fmla="*/ 0 w 444"/>
                <a:gd name="T21" fmla="*/ 0 h 444"/>
                <a:gd name="T22" fmla="*/ 0 w 444"/>
                <a:gd name="T23" fmla="*/ 0 h 444"/>
                <a:gd name="T24" fmla="*/ 0 w 444"/>
                <a:gd name="T25" fmla="*/ 0 h 444"/>
                <a:gd name="T26" fmla="*/ 0 w 444"/>
                <a:gd name="T27" fmla="*/ 0 h 444"/>
                <a:gd name="T28" fmla="*/ 0 w 444"/>
                <a:gd name="T29" fmla="*/ 0 h 444"/>
                <a:gd name="T30" fmla="*/ 0 w 444"/>
                <a:gd name="T31" fmla="*/ 0 h 444"/>
                <a:gd name="T32" fmla="*/ 0 w 444"/>
                <a:gd name="T33" fmla="*/ 0 h 444"/>
                <a:gd name="T34" fmla="*/ 0 w 444"/>
                <a:gd name="T35" fmla="*/ 0 h 444"/>
                <a:gd name="T36" fmla="*/ 0 w 444"/>
                <a:gd name="T37" fmla="*/ 0 h 444"/>
                <a:gd name="T38" fmla="*/ 0 w 444"/>
                <a:gd name="T39" fmla="*/ 0 h 444"/>
                <a:gd name="T40" fmla="*/ 0 w 444"/>
                <a:gd name="T41" fmla="*/ 0 h 444"/>
                <a:gd name="T42" fmla="*/ 0 w 444"/>
                <a:gd name="T43" fmla="*/ 0 h 444"/>
                <a:gd name="T44" fmla="*/ 0 w 444"/>
                <a:gd name="T45" fmla="*/ 0 h 444"/>
                <a:gd name="T46" fmla="*/ 0 w 444"/>
                <a:gd name="T47" fmla="*/ 0 h 444"/>
                <a:gd name="T48" fmla="*/ 0 w 444"/>
                <a:gd name="T49" fmla="*/ 0 h 444"/>
                <a:gd name="T50" fmla="*/ 0 w 444"/>
                <a:gd name="T51" fmla="*/ 0 h 444"/>
                <a:gd name="T52" fmla="*/ 0 w 444"/>
                <a:gd name="T53" fmla="*/ 0 h 444"/>
                <a:gd name="T54" fmla="*/ 0 w 444"/>
                <a:gd name="T55" fmla="*/ 0 h 444"/>
                <a:gd name="T56" fmla="*/ 0 w 444"/>
                <a:gd name="T57" fmla="*/ 0 h 44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44" h="444">
                  <a:moveTo>
                    <a:pt x="444" y="222"/>
                  </a:moveTo>
                  <a:lnTo>
                    <a:pt x="438" y="173"/>
                  </a:lnTo>
                  <a:lnTo>
                    <a:pt x="422" y="125"/>
                  </a:lnTo>
                  <a:lnTo>
                    <a:pt x="396" y="84"/>
                  </a:lnTo>
                  <a:lnTo>
                    <a:pt x="361" y="48"/>
                  </a:lnTo>
                  <a:lnTo>
                    <a:pt x="319" y="22"/>
                  </a:lnTo>
                  <a:lnTo>
                    <a:pt x="272" y="6"/>
                  </a:lnTo>
                  <a:lnTo>
                    <a:pt x="222" y="0"/>
                  </a:lnTo>
                  <a:lnTo>
                    <a:pt x="173" y="6"/>
                  </a:lnTo>
                  <a:lnTo>
                    <a:pt x="126" y="22"/>
                  </a:lnTo>
                  <a:lnTo>
                    <a:pt x="85" y="48"/>
                  </a:lnTo>
                  <a:lnTo>
                    <a:pt x="49" y="84"/>
                  </a:lnTo>
                  <a:lnTo>
                    <a:pt x="23" y="125"/>
                  </a:lnTo>
                  <a:lnTo>
                    <a:pt x="6" y="173"/>
                  </a:lnTo>
                  <a:lnTo>
                    <a:pt x="0" y="222"/>
                  </a:lnTo>
                  <a:lnTo>
                    <a:pt x="6" y="271"/>
                  </a:lnTo>
                  <a:lnTo>
                    <a:pt x="23" y="319"/>
                  </a:lnTo>
                  <a:lnTo>
                    <a:pt x="49" y="361"/>
                  </a:lnTo>
                  <a:lnTo>
                    <a:pt x="85" y="396"/>
                  </a:lnTo>
                  <a:lnTo>
                    <a:pt x="126" y="422"/>
                  </a:lnTo>
                  <a:lnTo>
                    <a:pt x="173" y="439"/>
                  </a:lnTo>
                  <a:lnTo>
                    <a:pt x="222" y="444"/>
                  </a:lnTo>
                  <a:lnTo>
                    <a:pt x="272" y="439"/>
                  </a:lnTo>
                  <a:lnTo>
                    <a:pt x="319" y="422"/>
                  </a:lnTo>
                  <a:lnTo>
                    <a:pt x="361" y="396"/>
                  </a:lnTo>
                  <a:lnTo>
                    <a:pt x="396" y="361"/>
                  </a:lnTo>
                  <a:lnTo>
                    <a:pt x="422" y="319"/>
                  </a:lnTo>
                  <a:lnTo>
                    <a:pt x="438" y="271"/>
                  </a:lnTo>
                  <a:lnTo>
                    <a:pt x="444" y="222"/>
                  </a:lnTo>
                  <a:close/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176"/>
            <p:cNvSpPr>
              <a:spLocks noChangeShapeType="1"/>
            </p:cNvSpPr>
            <p:nvPr/>
          </p:nvSpPr>
          <p:spPr bwMode="auto">
            <a:xfrm>
              <a:off x="3842" y="3282"/>
              <a:ext cx="172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Freeform 177"/>
            <p:cNvSpPr>
              <a:spLocks/>
            </p:cNvSpPr>
            <p:nvPr/>
          </p:nvSpPr>
          <p:spPr bwMode="auto">
            <a:xfrm>
              <a:off x="3754" y="3238"/>
              <a:ext cx="88" cy="88"/>
            </a:xfrm>
            <a:custGeom>
              <a:avLst/>
              <a:gdLst>
                <a:gd name="T0" fmla="*/ 0 w 443"/>
                <a:gd name="T1" fmla="*/ 0 h 444"/>
                <a:gd name="T2" fmla="*/ 0 w 443"/>
                <a:gd name="T3" fmla="*/ 0 h 444"/>
                <a:gd name="T4" fmla="*/ 0 w 443"/>
                <a:gd name="T5" fmla="*/ 0 h 444"/>
                <a:gd name="T6" fmla="*/ 0 w 443"/>
                <a:gd name="T7" fmla="*/ 0 h 444"/>
                <a:gd name="T8" fmla="*/ 0 w 443"/>
                <a:gd name="T9" fmla="*/ 0 h 444"/>
                <a:gd name="T10" fmla="*/ 0 w 443"/>
                <a:gd name="T11" fmla="*/ 0 h 444"/>
                <a:gd name="T12" fmla="*/ 0 w 443"/>
                <a:gd name="T13" fmla="*/ 0 h 444"/>
                <a:gd name="T14" fmla="*/ 0 w 443"/>
                <a:gd name="T15" fmla="*/ 0 h 444"/>
                <a:gd name="T16" fmla="*/ 0 w 443"/>
                <a:gd name="T17" fmla="*/ 0 h 444"/>
                <a:gd name="T18" fmla="*/ 0 w 443"/>
                <a:gd name="T19" fmla="*/ 0 h 444"/>
                <a:gd name="T20" fmla="*/ 0 w 443"/>
                <a:gd name="T21" fmla="*/ 0 h 444"/>
                <a:gd name="T22" fmla="*/ 0 w 443"/>
                <a:gd name="T23" fmla="*/ 0 h 444"/>
                <a:gd name="T24" fmla="*/ 0 w 443"/>
                <a:gd name="T25" fmla="*/ 0 h 444"/>
                <a:gd name="T26" fmla="*/ 0 w 443"/>
                <a:gd name="T27" fmla="*/ 0 h 444"/>
                <a:gd name="T28" fmla="*/ 0 w 443"/>
                <a:gd name="T29" fmla="*/ 0 h 444"/>
                <a:gd name="T30" fmla="*/ 0 w 443"/>
                <a:gd name="T31" fmla="*/ 0 h 444"/>
                <a:gd name="T32" fmla="*/ 0 w 443"/>
                <a:gd name="T33" fmla="*/ 0 h 444"/>
                <a:gd name="T34" fmla="*/ 0 w 443"/>
                <a:gd name="T35" fmla="*/ 0 h 444"/>
                <a:gd name="T36" fmla="*/ 0 w 443"/>
                <a:gd name="T37" fmla="*/ 0 h 444"/>
                <a:gd name="T38" fmla="*/ 0 w 443"/>
                <a:gd name="T39" fmla="*/ 0 h 444"/>
                <a:gd name="T40" fmla="*/ 0 w 443"/>
                <a:gd name="T41" fmla="*/ 0 h 444"/>
                <a:gd name="T42" fmla="*/ 0 w 443"/>
                <a:gd name="T43" fmla="*/ 0 h 444"/>
                <a:gd name="T44" fmla="*/ 0 w 443"/>
                <a:gd name="T45" fmla="*/ 0 h 444"/>
                <a:gd name="T46" fmla="*/ 0 w 443"/>
                <a:gd name="T47" fmla="*/ 0 h 444"/>
                <a:gd name="T48" fmla="*/ 0 w 443"/>
                <a:gd name="T49" fmla="*/ 0 h 444"/>
                <a:gd name="T50" fmla="*/ 0 w 443"/>
                <a:gd name="T51" fmla="*/ 0 h 444"/>
                <a:gd name="T52" fmla="*/ 0 w 443"/>
                <a:gd name="T53" fmla="*/ 0 h 444"/>
                <a:gd name="T54" fmla="*/ 0 w 443"/>
                <a:gd name="T55" fmla="*/ 0 h 444"/>
                <a:gd name="T56" fmla="*/ 0 w 443"/>
                <a:gd name="T57" fmla="*/ 0 h 44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43" h="444">
                  <a:moveTo>
                    <a:pt x="443" y="222"/>
                  </a:moveTo>
                  <a:lnTo>
                    <a:pt x="438" y="173"/>
                  </a:lnTo>
                  <a:lnTo>
                    <a:pt x="421" y="125"/>
                  </a:lnTo>
                  <a:lnTo>
                    <a:pt x="394" y="84"/>
                  </a:lnTo>
                  <a:lnTo>
                    <a:pt x="359" y="48"/>
                  </a:lnTo>
                  <a:lnTo>
                    <a:pt x="317" y="22"/>
                  </a:lnTo>
                  <a:lnTo>
                    <a:pt x="271" y="6"/>
                  </a:lnTo>
                  <a:lnTo>
                    <a:pt x="222" y="0"/>
                  </a:lnTo>
                  <a:lnTo>
                    <a:pt x="172" y="6"/>
                  </a:lnTo>
                  <a:lnTo>
                    <a:pt x="125" y="22"/>
                  </a:lnTo>
                  <a:lnTo>
                    <a:pt x="83" y="48"/>
                  </a:lnTo>
                  <a:lnTo>
                    <a:pt x="48" y="84"/>
                  </a:lnTo>
                  <a:lnTo>
                    <a:pt x="21" y="125"/>
                  </a:lnTo>
                  <a:lnTo>
                    <a:pt x="5" y="173"/>
                  </a:lnTo>
                  <a:lnTo>
                    <a:pt x="0" y="222"/>
                  </a:lnTo>
                  <a:lnTo>
                    <a:pt x="5" y="271"/>
                  </a:lnTo>
                  <a:lnTo>
                    <a:pt x="21" y="319"/>
                  </a:lnTo>
                  <a:lnTo>
                    <a:pt x="48" y="361"/>
                  </a:lnTo>
                  <a:lnTo>
                    <a:pt x="83" y="396"/>
                  </a:lnTo>
                  <a:lnTo>
                    <a:pt x="125" y="422"/>
                  </a:lnTo>
                  <a:lnTo>
                    <a:pt x="172" y="439"/>
                  </a:lnTo>
                  <a:lnTo>
                    <a:pt x="222" y="444"/>
                  </a:lnTo>
                  <a:lnTo>
                    <a:pt x="271" y="439"/>
                  </a:lnTo>
                  <a:lnTo>
                    <a:pt x="317" y="422"/>
                  </a:lnTo>
                  <a:lnTo>
                    <a:pt x="359" y="396"/>
                  </a:lnTo>
                  <a:lnTo>
                    <a:pt x="394" y="361"/>
                  </a:lnTo>
                  <a:lnTo>
                    <a:pt x="421" y="319"/>
                  </a:lnTo>
                  <a:lnTo>
                    <a:pt x="438" y="271"/>
                  </a:lnTo>
                  <a:lnTo>
                    <a:pt x="443" y="222"/>
                  </a:lnTo>
                  <a:close/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Freeform 178"/>
            <p:cNvSpPr>
              <a:spLocks/>
            </p:cNvSpPr>
            <p:nvPr/>
          </p:nvSpPr>
          <p:spPr bwMode="auto">
            <a:xfrm>
              <a:off x="3653" y="3199"/>
              <a:ext cx="107" cy="167"/>
            </a:xfrm>
            <a:custGeom>
              <a:avLst/>
              <a:gdLst>
                <a:gd name="T0" fmla="*/ 0 w 532"/>
                <a:gd name="T1" fmla="*/ 0 h 837"/>
                <a:gd name="T2" fmla="*/ 0 w 532"/>
                <a:gd name="T3" fmla="*/ 0 h 837"/>
                <a:gd name="T4" fmla="*/ 0 w 532"/>
                <a:gd name="T5" fmla="*/ 0 h 837"/>
                <a:gd name="T6" fmla="*/ 0 w 532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2" h="837">
                  <a:moveTo>
                    <a:pt x="532" y="308"/>
                  </a:moveTo>
                  <a:lnTo>
                    <a:pt x="0" y="0"/>
                  </a:lnTo>
                  <a:lnTo>
                    <a:pt x="0" y="837"/>
                  </a:lnTo>
                  <a:lnTo>
                    <a:pt x="532" y="53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Freeform 179"/>
            <p:cNvSpPr>
              <a:spLocks/>
            </p:cNvSpPr>
            <p:nvPr/>
          </p:nvSpPr>
          <p:spPr bwMode="auto">
            <a:xfrm>
              <a:off x="3653" y="1835"/>
              <a:ext cx="107" cy="167"/>
            </a:xfrm>
            <a:custGeom>
              <a:avLst/>
              <a:gdLst>
                <a:gd name="T0" fmla="*/ 0 w 532"/>
                <a:gd name="T1" fmla="*/ 0 h 837"/>
                <a:gd name="T2" fmla="*/ 0 w 532"/>
                <a:gd name="T3" fmla="*/ 0 h 837"/>
                <a:gd name="T4" fmla="*/ 0 w 532"/>
                <a:gd name="T5" fmla="*/ 0 h 837"/>
                <a:gd name="T6" fmla="*/ 0 w 532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2" h="837">
                  <a:moveTo>
                    <a:pt x="532" y="308"/>
                  </a:moveTo>
                  <a:lnTo>
                    <a:pt x="0" y="0"/>
                  </a:lnTo>
                  <a:lnTo>
                    <a:pt x="0" y="837"/>
                  </a:lnTo>
                  <a:lnTo>
                    <a:pt x="532" y="53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Freeform 180"/>
            <p:cNvSpPr>
              <a:spLocks/>
            </p:cNvSpPr>
            <p:nvPr/>
          </p:nvSpPr>
          <p:spPr bwMode="auto">
            <a:xfrm>
              <a:off x="3754" y="1874"/>
              <a:ext cx="88" cy="89"/>
            </a:xfrm>
            <a:custGeom>
              <a:avLst/>
              <a:gdLst>
                <a:gd name="T0" fmla="*/ 0 w 443"/>
                <a:gd name="T1" fmla="*/ 0 h 444"/>
                <a:gd name="T2" fmla="*/ 0 w 443"/>
                <a:gd name="T3" fmla="*/ 0 h 444"/>
                <a:gd name="T4" fmla="*/ 0 w 443"/>
                <a:gd name="T5" fmla="*/ 0 h 444"/>
                <a:gd name="T6" fmla="*/ 0 w 443"/>
                <a:gd name="T7" fmla="*/ 0 h 444"/>
                <a:gd name="T8" fmla="*/ 0 w 443"/>
                <a:gd name="T9" fmla="*/ 0 h 444"/>
                <a:gd name="T10" fmla="*/ 0 w 443"/>
                <a:gd name="T11" fmla="*/ 0 h 444"/>
                <a:gd name="T12" fmla="*/ 0 w 443"/>
                <a:gd name="T13" fmla="*/ 0 h 444"/>
                <a:gd name="T14" fmla="*/ 0 w 443"/>
                <a:gd name="T15" fmla="*/ 0 h 444"/>
                <a:gd name="T16" fmla="*/ 0 w 443"/>
                <a:gd name="T17" fmla="*/ 0 h 444"/>
                <a:gd name="T18" fmla="*/ 0 w 443"/>
                <a:gd name="T19" fmla="*/ 0 h 444"/>
                <a:gd name="T20" fmla="*/ 0 w 443"/>
                <a:gd name="T21" fmla="*/ 0 h 444"/>
                <a:gd name="T22" fmla="*/ 0 w 443"/>
                <a:gd name="T23" fmla="*/ 0 h 444"/>
                <a:gd name="T24" fmla="*/ 0 w 443"/>
                <a:gd name="T25" fmla="*/ 0 h 444"/>
                <a:gd name="T26" fmla="*/ 0 w 443"/>
                <a:gd name="T27" fmla="*/ 0 h 444"/>
                <a:gd name="T28" fmla="*/ 0 w 443"/>
                <a:gd name="T29" fmla="*/ 0 h 444"/>
                <a:gd name="T30" fmla="*/ 0 w 443"/>
                <a:gd name="T31" fmla="*/ 0 h 444"/>
                <a:gd name="T32" fmla="*/ 0 w 443"/>
                <a:gd name="T33" fmla="*/ 0 h 444"/>
                <a:gd name="T34" fmla="*/ 0 w 443"/>
                <a:gd name="T35" fmla="*/ 0 h 444"/>
                <a:gd name="T36" fmla="*/ 0 w 443"/>
                <a:gd name="T37" fmla="*/ 0 h 444"/>
                <a:gd name="T38" fmla="*/ 0 w 443"/>
                <a:gd name="T39" fmla="*/ 0 h 444"/>
                <a:gd name="T40" fmla="*/ 0 w 443"/>
                <a:gd name="T41" fmla="*/ 0 h 444"/>
                <a:gd name="T42" fmla="*/ 0 w 443"/>
                <a:gd name="T43" fmla="*/ 0 h 444"/>
                <a:gd name="T44" fmla="*/ 0 w 443"/>
                <a:gd name="T45" fmla="*/ 0 h 444"/>
                <a:gd name="T46" fmla="*/ 0 w 443"/>
                <a:gd name="T47" fmla="*/ 0 h 444"/>
                <a:gd name="T48" fmla="*/ 0 w 443"/>
                <a:gd name="T49" fmla="*/ 0 h 444"/>
                <a:gd name="T50" fmla="*/ 0 w 443"/>
                <a:gd name="T51" fmla="*/ 0 h 444"/>
                <a:gd name="T52" fmla="*/ 0 w 443"/>
                <a:gd name="T53" fmla="*/ 0 h 444"/>
                <a:gd name="T54" fmla="*/ 0 w 443"/>
                <a:gd name="T55" fmla="*/ 0 h 444"/>
                <a:gd name="T56" fmla="*/ 0 w 443"/>
                <a:gd name="T57" fmla="*/ 0 h 44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43" h="444">
                  <a:moveTo>
                    <a:pt x="443" y="222"/>
                  </a:moveTo>
                  <a:lnTo>
                    <a:pt x="438" y="173"/>
                  </a:lnTo>
                  <a:lnTo>
                    <a:pt x="421" y="125"/>
                  </a:lnTo>
                  <a:lnTo>
                    <a:pt x="394" y="83"/>
                  </a:lnTo>
                  <a:lnTo>
                    <a:pt x="359" y="48"/>
                  </a:lnTo>
                  <a:lnTo>
                    <a:pt x="317" y="22"/>
                  </a:lnTo>
                  <a:lnTo>
                    <a:pt x="271" y="6"/>
                  </a:lnTo>
                  <a:lnTo>
                    <a:pt x="222" y="0"/>
                  </a:lnTo>
                  <a:lnTo>
                    <a:pt x="172" y="6"/>
                  </a:lnTo>
                  <a:lnTo>
                    <a:pt x="125" y="22"/>
                  </a:lnTo>
                  <a:lnTo>
                    <a:pt x="83" y="48"/>
                  </a:lnTo>
                  <a:lnTo>
                    <a:pt x="48" y="83"/>
                  </a:lnTo>
                  <a:lnTo>
                    <a:pt x="21" y="125"/>
                  </a:lnTo>
                  <a:lnTo>
                    <a:pt x="5" y="173"/>
                  </a:lnTo>
                  <a:lnTo>
                    <a:pt x="0" y="222"/>
                  </a:lnTo>
                  <a:lnTo>
                    <a:pt x="5" y="271"/>
                  </a:lnTo>
                  <a:lnTo>
                    <a:pt x="21" y="319"/>
                  </a:lnTo>
                  <a:lnTo>
                    <a:pt x="48" y="361"/>
                  </a:lnTo>
                  <a:lnTo>
                    <a:pt x="83" y="396"/>
                  </a:lnTo>
                  <a:lnTo>
                    <a:pt x="125" y="421"/>
                  </a:lnTo>
                  <a:lnTo>
                    <a:pt x="172" y="438"/>
                  </a:lnTo>
                  <a:lnTo>
                    <a:pt x="222" y="444"/>
                  </a:lnTo>
                  <a:lnTo>
                    <a:pt x="271" y="438"/>
                  </a:lnTo>
                  <a:lnTo>
                    <a:pt x="317" y="421"/>
                  </a:lnTo>
                  <a:lnTo>
                    <a:pt x="359" y="396"/>
                  </a:lnTo>
                  <a:lnTo>
                    <a:pt x="394" y="361"/>
                  </a:lnTo>
                  <a:lnTo>
                    <a:pt x="421" y="319"/>
                  </a:lnTo>
                  <a:lnTo>
                    <a:pt x="438" y="271"/>
                  </a:lnTo>
                  <a:lnTo>
                    <a:pt x="443" y="222"/>
                  </a:lnTo>
                  <a:close/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Text Box 181"/>
            <p:cNvSpPr txBox="1">
              <a:spLocks noChangeArrowheads="1"/>
            </p:cNvSpPr>
            <p:nvPr/>
          </p:nvSpPr>
          <p:spPr bwMode="auto">
            <a:xfrm>
              <a:off x="3744" y="3280"/>
              <a:ext cx="16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Times New Roman" pitchFamily="18" charset="0"/>
                </a:rPr>
                <a:t>4</a:t>
              </a:r>
              <a:endParaRPr lang="en-US" altLang="zh-CN" sz="1800"/>
            </a:p>
          </p:txBody>
        </p:sp>
        <p:sp>
          <p:nvSpPr>
            <p:cNvPr id="155" name="Text Box 182"/>
            <p:cNvSpPr txBox="1">
              <a:spLocks noChangeArrowheads="1"/>
            </p:cNvSpPr>
            <p:nvPr/>
          </p:nvSpPr>
          <p:spPr bwMode="auto">
            <a:xfrm>
              <a:off x="5400" y="2992"/>
              <a:ext cx="16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Times New Roman" pitchFamily="18" charset="0"/>
                </a:rPr>
                <a:t>1</a:t>
              </a:r>
              <a:endParaRPr lang="en-US" altLang="zh-CN" sz="1800"/>
            </a:p>
          </p:txBody>
        </p:sp>
        <p:sp>
          <p:nvSpPr>
            <p:cNvPr id="156" name="Text Box 183"/>
            <p:cNvSpPr txBox="1">
              <a:spLocks noChangeArrowheads="1"/>
            </p:cNvSpPr>
            <p:nvPr/>
          </p:nvSpPr>
          <p:spPr bwMode="auto">
            <a:xfrm>
              <a:off x="5672" y="1856"/>
              <a:ext cx="16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Times New Roman" pitchFamily="18" charset="0"/>
                </a:rPr>
                <a:t>2</a:t>
              </a:r>
              <a:endParaRPr lang="en-US" altLang="zh-CN" sz="1800"/>
            </a:p>
          </p:txBody>
        </p:sp>
        <p:sp>
          <p:nvSpPr>
            <p:cNvPr id="157" name="Text Box 184"/>
            <p:cNvSpPr txBox="1">
              <a:spLocks noChangeArrowheads="1"/>
            </p:cNvSpPr>
            <p:nvPr/>
          </p:nvSpPr>
          <p:spPr bwMode="auto">
            <a:xfrm>
              <a:off x="3840" y="1912"/>
              <a:ext cx="16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Times New Roman" pitchFamily="18" charset="0"/>
                </a:rPr>
                <a:t>3</a:t>
              </a:r>
              <a:endParaRPr lang="en-US" altLang="zh-CN" sz="1800"/>
            </a:p>
          </p:txBody>
        </p:sp>
        <p:sp>
          <p:nvSpPr>
            <p:cNvPr id="158" name="Text Box 185"/>
            <p:cNvSpPr txBox="1">
              <a:spLocks noChangeArrowheads="1"/>
            </p:cNvSpPr>
            <p:nvPr/>
          </p:nvSpPr>
          <p:spPr bwMode="auto">
            <a:xfrm>
              <a:off x="4896" y="2712"/>
              <a:ext cx="208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宋体" pitchFamily="2" charset="-122"/>
                </a:rPr>
                <a:t>①</a:t>
              </a:r>
              <a:endParaRPr lang="en-US" altLang="zh-CN" sz="1800"/>
            </a:p>
          </p:txBody>
        </p:sp>
        <p:sp>
          <p:nvSpPr>
            <p:cNvPr id="159" name="Text Box 186"/>
            <p:cNvSpPr txBox="1">
              <a:spLocks noChangeArrowheads="1"/>
            </p:cNvSpPr>
            <p:nvPr/>
          </p:nvSpPr>
          <p:spPr bwMode="auto">
            <a:xfrm>
              <a:off x="4352" y="2152"/>
              <a:ext cx="208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宋体" pitchFamily="2" charset="-122"/>
                </a:rPr>
                <a:t>②</a:t>
              </a:r>
              <a:endParaRPr lang="en-US" altLang="zh-CN" sz="1800"/>
            </a:p>
          </p:txBody>
        </p:sp>
        <p:sp>
          <p:nvSpPr>
            <p:cNvPr id="160" name="Text Box 187"/>
            <p:cNvSpPr txBox="1">
              <a:spLocks noChangeArrowheads="1"/>
            </p:cNvSpPr>
            <p:nvPr/>
          </p:nvSpPr>
          <p:spPr bwMode="auto">
            <a:xfrm>
              <a:off x="3352" y="2400"/>
              <a:ext cx="384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Times New Roman" pitchFamily="18" charset="0"/>
                </a:rPr>
                <a:t>2in</a:t>
              </a:r>
              <a:endParaRPr lang="en-US" altLang="zh-CN" sz="1800"/>
            </a:p>
          </p:txBody>
        </p:sp>
        <p:sp>
          <p:nvSpPr>
            <p:cNvPr id="161" name="Text Box 188"/>
            <p:cNvSpPr txBox="1">
              <a:spLocks noChangeArrowheads="1"/>
            </p:cNvSpPr>
            <p:nvPr/>
          </p:nvSpPr>
          <p:spPr bwMode="auto">
            <a:xfrm>
              <a:off x="4504" y="3432"/>
              <a:ext cx="384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Times New Roman" pitchFamily="18" charset="0"/>
                </a:rPr>
                <a:t>3in</a:t>
              </a:r>
              <a:endParaRPr lang="en-US" altLang="zh-CN" sz="1800"/>
            </a:p>
          </p:txBody>
        </p:sp>
        <p:sp>
          <p:nvSpPr>
            <p:cNvPr id="162" name="Text Box 189"/>
            <p:cNvSpPr txBox="1">
              <a:spLocks noChangeArrowheads="1"/>
            </p:cNvSpPr>
            <p:nvPr/>
          </p:nvSpPr>
          <p:spPr bwMode="auto">
            <a:xfrm>
              <a:off x="4904" y="1360"/>
              <a:ext cx="776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solidFill>
                    <a:schemeClr val="hlink"/>
                  </a:solidFill>
                  <a:latin typeface="Times New Roman" pitchFamily="18" charset="0"/>
                </a:rPr>
                <a:t>1000</a:t>
              </a:r>
              <a:r>
                <a:rPr lang="en-US" altLang="zh-CN" sz="1800">
                  <a:latin typeface="Times New Roman" pitchFamily="18" charset="0"/>
                </a:rPr>
                <a:t>lb</a:t>
              </a:r>
              <a:endParaRPr lang="en-US" altLang="zh-CN" sz="1800"/>
            </a:p>
          </p:txBody>
        </p:sp>
        <p:sp>
          <p:nvSpPr>
            <p:cNvPr id="163" name="Text Box 190"/>
            <p:cNvSpPr txBox="1">
              <a:spLocks noChangeArrowheads="1"/>
            </p:cNvSpPr>
            <p:nvPr/>
          </p:nvSpPr>
          <p:spPr bwMode="auto">
            <a:xfrm>
              <a:off x="3848" y="2504"/>
              <a:ext cx="272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Q</a:t>
              </a:r>
              <a:r>
                <a:rPr lang="en-US" altLang="zh-CN" sz="1800" baseline="-25000" smtClean="0">
                  <a:latin typeface="Times New Roman" pitchFamily="18" charset="0"/>
                </a:rPr>
                <a:t>8</a:t>
              </a:r>
              <a:endParaRPr lang="en-US" altLang="zh-CN" sz="1800"/>
            </a:p>
          </p:txBody>
        </p:sp>
        <p:sp>
          <p:nvSpPr>
            <p:cNvPr id="164" name="Text Box 191"/>
            <p:cNvSpPr txBox="1">
              <a:spLocks noChangeArrowheads="1"/>
            </p:cNvSpPr>
            <p:nvPr/>
          </p:nvSpPr>
          <p:spPr bwMode="auto">
            <a:xfrm>
              <a:off x="4312" y="2976"/>
              <a:ext cx="272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Q</a:t>
              </a:r>
              <a:r>
                <a:rPr lang="en-US" altLang="zh-CN" sz="1800" baseline="-25000" smtClean="0">
                  <a:latin typeface="Times New Roman" pitchFamily="18" charset="0"/>
                </a:rPr>
                <a:t>7</a:t>
              </a:r>
              <a:endParaRPr lang="en-US" altLang="zh-CN" sz="1800"/>
            </a:p>
          </p:txBody>
        </p:sp>
        <p:sp>
          <p:nvSpPr>
            <p:cNvPr id="165" name="Text Box 192"/>
            <p:cNvSpPr txBox="1">
              <a:spLocks noChangeArrowheads="1"/>
            </p:cNvSpPr>
            <p:nvPr/>
          </p:nvSpPr>
          <p:spPr bwMode="auto">
            <a:xfrm>
              <a:off x="3816" y="1152"/>
              <a:ext cx="272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Q</a:t>
              </a:r>
              <a:r>
                <a:rPr lang="en-US" altLang="zh-CN" sz="1800" baseline="-25000" smtClean="0">
                  <a:latin typeface="Times New Roman" pitchFamily="18" charset="0"/>
                </a:rPr>
                <a:t>6</a:t>
              </a:r>
              <a:endParaRPr lang="en-US" altLang="zh-CN" sz="1800"/>
            </a:p>
          </p:txBody>
        </p:sp>
        <p:sp>
          <p:nvSpPr>
            <p:cNvPr id="166" name="Text Box 193"/>
            <p:cNvSpPr txBox="1">
              <a:spLocks noChangeArrowheads="1"/>
            </p:cNvSpPr>
            <p:nvPr/>
          </p:nvSpPr>
          <p:spPr bwMode="auto">
            <a:xfrm>
              <a:off x="4304" y="1584"/>
              <a:ext cx="272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Q</a:t>
              </a:r>
              <a:r>
                <a:rPr lang="en-US" altLang="zh-CN" sz="1800" baseline="-25000" smtClean="0">
                  <a:latin typeface="Times New Roman" pitchFamily="18" charset="0"/>
                </a:rPr>
                <a:t>5</a:t>
              </a:r>
              <a:endParaRPr lang="en-US" altLang="zh-CN" sz="1800"/>
            </a:p>
          </p:txBody>
        </p:sp>
        <p:sp>
          <p:nvSpPr>
            <p:cNvPr id="167" name="Text Box 194"/>
            <p:cNvSpPr txBox="1">
              <a:spLocks noChangeArrowheads="1"/>
            </p:cNvSpPr>
            <p:nvPr/>
          </p:nvSpPr>
          <p:spPr bwMode="auto">
            <a:xfrm>
              <a:off x="5656" y="2504"/>
              <a:ext cx="272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Q</a:t>
              </a:r>
              <a:r>
                <a:rPr lang="en-US" altLang="zh-CN" sz="1800" baseline="-25000" smtClean="0">
                  <a:latin typeface="Times New Roman" pitchFamily="18" charset="0"/>
                </a:rPr>
                <a:t>2</a:t>
              </a:r>
              <a:endParaRPr lang="en-US" altLang="zh-CN" sz="1800"/>
            </a:p>
          </p:txBody>
        </p:sp>
        <p:sp>
          <p:nvSpPr>
            <p:cNvPr id="168" name="Text Box 195"/>
            <p:cNvSpPr txBox="1">
              <a:spLocks noChangeArrowheads="1"/>
            </p:cNvSpPr>
            <p:nvPr/>
          </p:nvSpPr>
          <p:spPr bwMode="auto">
            <a:xfrm>
              <a:off x="6136" y="2976"/>
              <a:ext cx="272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 smtClean="0">
                  <a:latin typeface="Times New Roman" pitchFamily="18" charset="0"/>
                </a:rPr>
                <a:t>Q</a:t>
              </a:r>
              <a:r>
                <a:rPr lang="en-US" altLang="zh-CN" sz="1800" baseline="-25000" smtClean="0">
                  <a:latin typeface="Times New Roman" pitchFamily="18" charset="0"/>
                </a:rPr>
                <a:t>1</a:t>
              </a:r>
              <a:endParaRPr lang="en-US" altLang="zh-CN" sz="1800"/>
            </a:p>
          </p:txBody>
        </p:sp>
        <p:sp>
          <p:nvSpPr>
            <p:cNvPr id="169" name="Text Box 196"/>
            <p:cNvSpPr txBox="1">
              <a:spLocks noChangeArrowheads="1"/>
            </p:cNvSpPr>
            <p:nvPr/>
          </p:nvSpPr>
          <p:spPr bwMode="auto">
            <a:xfrm>
              <a:off x="5656" y="1152"/>
              <a:ext cx="272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Q</a:t>
              </a:r>
              <a:r>
                <a:rPr lang="en-US" altLang="zh-CN" sz="1800" baseline="-25000" smtClean="0">
                  <a:latin typeface="Times New Roman" pitchFamily="18" charset="0"/>
                </a:rPr>
                <a:t>4</a:t>
              </a:r>
              <a:endParaRPr lang="en-US" altLang="zh-CN" sz="1800"/>
            </a:p>
          </p:txBody>
        </p:sp>
        <p:sp>
          <p:nvSpPr>
            <p:cNvPr id="170" name="Text Box 197"/>
            <p:cNvSpPr txBox="1">
              <a:spLocks noChangeArrowheads="1"/>
            </p:cNvSpPr>
            <p:nvPr/>
          </p:nvSpPr>
          <p:spPr bwMode="auto">
            <a:xfrm>
              <a:off x="6136" y="1624"/>
              <a:ext cx="272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Q</a:t>
              </a:r>
              <a:r>
                <a:rPr lang="en-US" altLang="zh-CN" sz="1800" baseline="-25000" smtClean="0">
                  <a:latin typeface="Times New Roman" pitchFamily="18" charset="0"/>
                </a:rPr>
                <a:t>3</a:t>
              </a:r>
              <a:endParaRPr lang="en-US" altLang="zh-CN" sz="1800"/>
            </a:p>
          </p:txBody>
        </p:sp>
        <p:sp>
          <p:nvSpPr>
            <p:cNvPr id="171" name="Text Box 198"/>
            <p:cNvSpPr txBox="1">
              <a:spLocks noChangeArrowheads="1"/>
            </p:cNvSpPr>
            <p:nvPr/>
          </p:nvSpPr>
          <p:spPr bwMode="auto">
            <a:xfrm>
              <a:off x="3640" y="3837"/>
              <a:ext cx="2268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ts val="750"/>
                </a:spcBef>
                <a:spcAft>
                  <a:spcPts val="800"/>
                </a:spcAft>
              </a:pPr>
              <a:r>
                <a:rPr lang="zh-CN" altLang="en-US" sz="1800">
                  <a:latin typeface="楷体" pitchFamily="49" charset="-122"/>
                  <a:ea typeface="楷体" pitchFamily="49" charset="-122"/>
                </a:rPr>
                <a:t>平面应力实例</a:t>
              </a:r>
              <a:endParaRPr lang="en-US" altLang="zh-CN" sz="18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72" name="Line 199"/>
            <p:cNvSpPr>
              <a:spLocks noChangeShapeType="1"/>
            </p:cNvSpPr>
            <p:nvPr/>
          </p:nvSpPr>
          <p:spPr bwMode="auto">
            <a:xfrm>
              <a:off x="3798" y="1963"/>
              <a:ext cx="1" cy="12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200"/>
            <p:cNvSpPr>
              <a:spLocks noChangeShapeType="1"/>
            </p:cNvSpPr>
            <p:nvPr/>
          </p:nvSpPr>
          <p:spPr bwMode="auto">
            <a:xfrm flipV="1">
              <a:off x="3798" y="1372"/>
              <a:ext cx="1" cy="54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Text Box 201"/>
            <p:cNvSpPr txBox="1">
              <a:spLocks noChangeArrowheads="1"/>
            </p:cNvSpPr>
            <p:nvPr/>
          </p:nvSpPr>
          <p:spPr bwMode="auto">
            <a:xfrm>
              <a:off x="3642" y="1296"/>
              <a:ext cx="188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y</a:t>
              </a:r>
              <a:endParaRPr lang="en-US" altLang="zh-CN" sz="1800"/>
            </a:p>
          </p:txBody>
        </p:sp>
        <p:sp>
          <p:nvSpPr>
            <p:cNvPr id="175" name="Text Box 202"/>
            <p:cNvSpPr txBox="1">
              <a:spLocks noChangeArrowheads="1"/>
            </p:cNvSpPr>
            <p:nvPr/>
          </p:nvSpPr>
          <p:spPr bwMode="auto">
            <a:xfrm>
              <a:off x="6070" y="3216"/>
              <a:ext cx="272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x</a:t>
              </a:r>
              <a:endParaRPr lang="en-US" altLang="zh-CN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333399"/>
                </a:solidFill>
              </a:rPr>
              <a:t>二维单元</a:t>
            </a:r>
            <a:endParaRPr lang="en-US" altLang="zh-CN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7324" y="1075986"/>
            <a:ext cx="3006644" cy="546337"/>
          </a:xfrm>
        </p:spPr>
        <p:txBody>
          <a:bodyPr/>
          <a:lstStyle/>
          <a:p>
            <a:pPr marL="847725" lvl="1" indent="-457200" eaLnBrk="1" hangingPunct="1">
              <a:buNone/>
            </a:pPr>
            <a:r>
              <a:rPr lang="en-US" altLang="zh-CN" smtClean="0"/>
              <a:t>2)</a:t>
            </a:r>
            <a:r>
              <a:rPr lang="zh-CN" altLang="en-US"/>
              <a:t>单元的刚度矩阵</a:t>
            </a:r>
            <a:endParaRPr lang="en-US" altLang="zh-CN" baseline="30000" smtClean="0">
              <a:solidFill>
                <a:schemeClr val="tx1"/>
              </a:solidFill>
            </a:endParaRPr>
          </a:p>
        </p:txBody>
      </p:sp>
      <p:graphicFrame>
        <p:nvGraphicFramePr>
          <p:cNvPr id="336900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73254067"/>
              </p:ext>
            </p:extLst>
          </p:nvPr>
        </p:nvGraphicFramePr>
        <p:xfrm>
          <a:off x="1416463" y="1619453"/>
          <a:ext cx="5099904" cy="3413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2" name="Equation" r:id="rId3" imgW="3187440" imgH="2133360" progId="Equation.DSMT4">
                  <p:embed/>
                </p:oleObj>
              </mc:Choice>
              <mc:Fallback>
                <p:oleObj name="Equation" r:id="rId3" imgW="3187440" imgH="2133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463" y="1619453"/>
                        <a:ext cx="5099904" cy="3413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" name="Group 146"/>
          <p:cNvGrpSpPr>
            <a:grpSpLocks noChangeAspect="1"/>
          </p:cNvGrpSpPr>
          <p:nvPr/>
        </p:nvGrpSpPr>
        <p:grpSpPr bwMode="auto">
          <a:xfrm>
            <a:off x="6708969" y="944889"/>
            <a:ext cx="3113088" cy="2874963"/>
            <a:chOff x="3139" y="1152"/>
            <a:chExt cx="3269" cy="3020"/>
          </a:xfrm>
        </p:grpSpPr>
        <p:sp>
          <p:nvSpPr>
            <p:cNvPr id="63" name="AutoShape 147"/>
            <p:cNvSpPr>
              <a:spLocks noChangeAspect="1" noChangeArrowheads="1"/>
            </p:cNvSpPr>
            <p:nvPr/>
          </p:nvSpPr>
          <p:spPr bwMode="auto">
            <a:xfrm>
              <a:off x="3139" y="1152"/>
              <a:ext cx="3269" cy="3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148"/>
            <p:cNvSpPr>
              <a:spLocks noChangeShapeType="1"/>
            </p:cNvSpPr>
            <p:nvPr/>
          </p:nvSpPr>
          <p:spPr bwMode="auto">
            <a:xfrm flipV="1">
              <a:off x="5614" y="1372"/>
              <a:ext cx="1" cy="546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149"/>
            <p:cNvSpPr>
              <a:spLocks noChangeShapeType="1"/>
            </p:cNvSpPr>
            <p:nvPr/>
          </p:nvSpPr>
          <p:spPr bwMode="auto">
            <a:xfrm>
              <a:off x="5614" y="3282"/>
              <a:ext cx="578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150"/>
            <p:cNvSpPr>
              <a:spLocks noChangeShapeType="1"/>
            </p:cNvSpPr>
            <p:nvPr/>
          </p:nvSpPr>
          <p:spPr bwMode="auto">
            <a:xfrm>
              <a:off x="3907" y="3157"/>
              <a:ext cx="38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151"/>
            <p:cNvSpPr>
              <a:spLocks noChangeShapeType="1"/>
            </p:cNvSpPr>
            <p:nvPr/>
          </p:nvSpPr>
          <p:spPr bwMode="auto">
            <a:xfrm flipV="1">
              <a:off x="3907" y="2807"/>
              <a:ext cx="1" cy="3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152"/>
            <p:cNvSpPr>
              <a:spLocks noChangeShapeType="1"/>
            </p:cNvSpPr>
            <p:nvPr/>
          </p:nvSpPr>
          <p:spPr bwMode="auto">
            <a:xfrm>
              <a:off x="5724" y="3157"/>
              <a:ext cx="3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153"/>
            <p:cNvSpPr>
              <a:spLocks noChangeShapeType="1"/>
            </p:cNvSpPr>
            <p:nvPr/>
          </p:nvSpPr>
          <p:spPr bwMode="auto">
            <a:xfrm flipV="1">
              <a:off x="5724" y="2807"/>
              <a:ext cx="1" cy="3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154"/>
            <p:cNvSpPr>
              <a:spLocks noChangeShapeType="1"/>
            </p:cNvSpPr>
            <p:nvPr/>
          </p:nvSpPr>
          <p:spPr bwMode="auto">
            <a:xfrm>
              <a:off x="5724" y="1793"/>
              <a:ext cx="3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155"/>
            <p:cNvSpPr>
              <a:spLocks noChangeShapeType="1"/>
            </p:cNvSpPr>
            <p:nvPr/>
          </p:nvSpPr>
          <p:spPr bwMode="auto">
            <a:xfrm flipV="1">
              <a:off x="5724" y="1443"/>
              <a:ext cx="1" cy="3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156"/>
            <p:cNvSpPr>
              <a:spLocks noChangeShapeType="1"/>
            </p:cNvSpPr>
            <p:nvPr/>
          </p:nvSpPr>
          <p:spPr bwMode="auto">
            <a:xfrm>
              <a:off x="3907" y="1793"/>
              <a:ext cx="38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157"/>
            <p:cNvSpPr>
              <a:spLocks noChangeShapeType="1"/>
            </p:cNvSpPr>
            <p:nvPr/>
          </p:nvSpPr>
          <p:spPr bwMode="auto">
            <a:xfrm flipV="1">
              <a:off x="3907" y="1443"/>
              <a:ext cx="1" cy="3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158"/>
            <p:cNvSpPr>
              <a:spLocks/>
            </p:cNvSpPr>
            <p:nvPr/>
          </p:nvSpPr>
          <p:spPr bwMode="auto">
            <a:xfrm>
              <a:off x="5626" y="3427"/>
              <a:ext cx="60" cy="60"/>
            </a:xfrm>
            <a:custGeom>
              <a:avLst/>
              <a:gdLst>
                <a:gd name="T0" fmla="*/ 0 w 303"/>
                <a:gd name="T1" fmla="*/ 0 h 303"/>
                <a:gd name="T2" fmla="*/ 0 w 303"/>
                <a:gd name="T3" fmla="*/ 0 h 303"/>
                <a:gd name="T4" fmla="*/ 0 w 303"/>
                <a:gd name="T5" fmla="*/ 0 h 303"/>
                <a:gd name="T6" fmla="*/ 0 w 303"/>
                <a:gd name="T7" fmla="*/ 0 h 303"/>
                <a:gd name="T8" fmla="*/ 0 w 303"/>
                <a:gd name="T9" fmla="*/ 0 h 303"/>
                <a:gd name="T10" fmla="*/ 0 w 303"/>
                <a:gd name="T11" fmla="*/ 0 h 303"/>
                <a:gd name="T12" fmla="*/ 0 w 303"/>
                <a:gd name="T13" fmla="*/ 0 h 303"/>
                <a:gd name="T14" fmla="*/ 0 w 303"/>
                <a:gd name="T15" fmla="*/ 0 h 303"/>
                <a:gd name="T16" fmla="*/ 0 w 303"/>
                <a:gd name="T17" fmla="*/ 0 h 303"/>
                <a:gd name="T18" fmla="*/ 0 w 303"/>
                <a:gd name="T19" fmla="*/ 0 h 303"/>
                <a:gd name="T20" fmla="*/ 0 w 303"/>
                <a:gd name="T21" fmla="*/ 0 h 303"/>
                <a:gd name="T22" fmla="*/ 0 w 303"/>
                <a:gd name="T23" fmla="*/ 0 h 303"/>
                <a:gd name="T24" fmla="*/ 0 w 303"/>
                <a:gd name="T25" fmla="*/ 0 h 303"/>
                <a:gd name="T26" fmla="*/ 0 w 303"/>
                <a:gd name="T27" fmla="*/ 0 h 303"/>
                <a:gd name="T28" fmla="*/ 0 w 303"/>
                <a:gd name="T29" fmla="*/ 0 h 303"/>
                <a:gd name="T30" fmla="*/ 0 w 303"/>
                <a:gd name="T31" fmla="*/ 0 h 303"/>
                <a:gd name="T32" fmla="*/ 0 w 303"/>
                <a:gd name="T33" fmla="*/ 0 h 303"/>
                <a:gd name="T34" fmla="*/ 0 w 303"/>
                <a:gd name="T35" fmla="*/ 0 h 303"/>
                <a:gd name="T36" fmla="*/ 0 w 303"/>
                <a:gd name="T37" fmla="*/ 0 h 303"/>
                <a:gd name="T38" fmla="*/ 0 w 303"/>
                <a:gd name="T39" fmla="*/ 0 h 303"/>
                <a:gd name="T40" fmla="*/ 0 w 303"/>
                <a:gd name="T41" fmla="*/ 0 h 303"/>
                <a:gd name="T42" fmla="*/ 0 w 303"/>
                <a:gd name="T43" fmla="*/ 0 h 303"/>
                <a:gd name="T44" fmla="*/ 0 w 303"/>
                <a:gd name="T45" fmla="*/ 0 h 303"/>
                <a:gd name="T46" fmla="*/ 0 w 303"/>
                <a:gd name="T47" fmla="*/ 0 h 303"/>
                <a:gd name="T48" fmla="*/ 0 w 303"/>
                <a:gd name="T49" fmla="*/ 0 h 30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03" h="303">
                  <a:moveTo>
                    <a:pt x="303" y="152"/>
                  </a:moveTo>
                  <a:lnTo>
                    <a:pt x="298" y="112"/>
                  </a:lnTo>
                  <a:lnTo>
                    <a:pt x="283" y="76"/>
                  </a:lnTo>
                  <a:lnTo>
                    <a:pt x="259" y="44"/>
                  </a:lnTo>
                  <a:lnTo>
                    <a:pt x="227" y="20"/>
                  </a:lnTo>
                  <a:lnTo>
                    <a:pt x="191" y="5"/>
                  </a:lnTo>
                  <a:lnTo>
                    <a:pt x="152" y="0"/>
                  </a:lnTo>
                  <a:lnTo>
                    <a:pt x="113" y="5"/>
                  </a:lnTo>
                  <a:lnTo>
                    <a:pt x="76" y="20"/>
                  </a:lnTo>
                  <a:lnTo>
                    <a:pt x="44" y="44"/>
                  </a:lnTo>
                  <a:lnTo>
                    <a:pt x="20" y="76"/>
                  </a:lnTo>
                  <a:lnTo>
                    <a:pt x="5" y="112"/>
                  </a:lnTo>
                  <a:lnTo>
                    <a:pt x="0" y="152"/>
                  </a:lnTo>
                  <a:lnTo>
                    <a:pt x="5" y="191"/>
                  </a:lnTo>
                  <a:lnTo>
                    <a:pt x="20" y="227"/>
                  </a:lnTo>
                  <a:lnTo>
                    <a:pt x="44" y="259"/>
                  </a:lnTo>
                  <a:lnTo>
                    <a:pt x="76" y="283"/>
                  </a:lnTo>
                  <a:lnTo>
                    <a:pt x="113" y="298"/>
                  </a:lnTo>
                  <a:lnTo>
                    <a:pt x="152" y="303"/>
                  </a:lnTo>
                  <a:lnTo>
                    <a:pt x="191" y="298"/>
                  </a:lnTo>
                  <a:lnTo>
                    <a:pt x="227" y="283"/>
                  </a:lnTo>
                  <a:lnTo>
                    <a:pt x="259" y="259"/>
                  </a:lnTo>
                  <a:lnTo>
                    <a:pt x="283" y="227"/>
                  </a:lnTo>
                  <a:lnTo>
                    <a:pt x="298" y="191"/>
                  </a:lnTo>
                  <a:lnTo>
                    <a:pt x="303" y="152"/>
                  </a:lnTo>
                  <a:close/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159"/>
            <p:cNvSpPr>
              <a:spLocks/>
            </p:cNvSpPr>
            <p:nvPr/>
          </p:nvSpPr>
          <p:spPr bwMode="auto">
            <a:xfrm>
              <a:off x="5543" y="3427"/>
              <a:ext cx="61" cy="60"/>
            </a:xfrm>
            <a:custGeom>
              <a:avLst/>
              <a:gdLst>
                <a:gd name="T0" fmla="*/ 0 w 304"/>
                <a:gd name="T1" fmla="*/ 0 h 303"/>
                <a:gd name="T2" fmla="*/ 0 w 304"/>
                <a:gd name="T3" fmla="*/ 0 h 303"/>
                <a:gd name="T4" fmla="*/ 0 w 304"/>
                <a:gd name="T5" fmla="*/ 0 h 303"/>
                <a:gd name="T6" fmla="*/ 0 w 304"/>
                <a:gd name="T7" fmla="*/ 0 h 303"/>
                <a:gd name="T8" fmla="*/ 0 w 304"/>
                <a:gd name="T9" fmla="*/ 0 h 303"/>
                <a:gd name="T10" fmla="*/ 0 w 304"/>
                <a:gd name="T11" fmla="*/ 0 h 303"/>
                <a:gd name="T12" fmla="*/ 0 w 304"/>
                <a:gd name="T13" fmla="*/ 0 h 303"/>
                <a:gd name="T14" fmla="*/ 0 w 304"/>
                <a:gd name="T15" fmla="*/ 0 h 303"/>
                <a:gd name="T16" fmla="*/ 0 w 304"/>
                <a:gd name="T17" fmla="*/ 0 h 303"/>
                <a:gd name="T18" fmla="*/ 0 w 304"/>
                <a:gd name="T19" fmla="*/ 0 h 303"/>
                <a:gd name="T20" fmla="*/ 0 w 304"/>
                <a:gd name="T21" fmla="*/ 0 h 303"/>
                <a:gd name="T22" fmla="*/ 0 w 304"/>
                <a:gd name="T23" fmla="*/ 0 h 303"/>
                <a:gd name="T24" fmla="*/ 0 w 304"/>
                <a:gd name="T25" fmla="*/ 0 h 303"/>
                <a:gd name="T26" fmla="*/ 0 w 304"/>
                <a:gd name="T27" fmla="*/ 0 h 303"/>
                <a:gd name="T28" fmla="*/ 0 w 304"/>
                <a:gd name="T29" fmla="*/ 0 h 303"/>
                <a:gd name="T30" fmla="*/ 0 w 304"/>
                <a:gd name="T31" fmla="*/ 0 h 303"/>
                <a:gd name="T32" fmla="*/ 0 w 304"/>
                <a:gd name="T33" fmla="*/ 0 h 303"/>
                <a:gd name="T34" fmla="*/ 0 w 304"/>
                <a:gd name="T35" fmla="*/ 0 h 303"/>
                <a:gd name="T36" fmla="*/ 0 w 304"/>
                <a:gd name="T37" fmla="*/ 0 h 303"/>
                <a:gd name="T38" fmla="*/ 0 w 304"/>
                <a:gd name="T39" fmla="*/ 0 h 303"/>
                <a:gd name="T40" fmla="*/ 0 w 304"/>
                <a:gd name="T41" fmla="*/ 0 h 303"/>
                <a:gd name="T42" fmla="*/ 0 w 304"/>
                <a:gd name="T43" fmla="*/ 0 h 303"/>
                <a:gd name="T44" fmla="*/ 0 w 304"/>
                <a:gd name="T45" fmla="*/ 0 h 303"/>
                <a:gd name="T46" fmla="*/ 0 w 304"/>
                <a:gd name="T47" fmla="*/ 0 h 303"/>
                <a:gd name="T48" fmla="*/ 0 w 304"/>
                <a:gd name="T49" fmla="*/ 0 h 30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04" h="303">
                  <a:moveTo>
                    <a:pt x="304" y="152"/>
                  </a:moveTo>
                  <a:lnTo>
                    <a:pt x="299" y="112"/>
                  </a:lnTo>
                  <a:lnTo>
                    <a:pt x="283" y="76"/>
                  </a:lnTo>
                  <a:lnTo>
                    <a:pt x="260" y="44"/>
                  </a:lnTo>
                  <a:lnTo>
                    <a:pt x="228" y="20"/>
                  </a:lnTo>
                  <a:lnTo>
                    <a:pt x="192" y="5"/>
                  </a:lnTo>
                  <a:lnTo>
                    <a:pt x="152" y="0"/>
                  </a:lnTo>
                  <a:lnTo>
                    <a:pt x="113" y="5"/>
                  </a:lnTo>
                  <a:lnTo>
                    <a:pt x="77" y="20"/>
                  </a:lnTo>
                  <a:lnTo>
                    <a:pt x="45" y="44"/>
                  </a:lnTo>
                  <a:lnTo>
                    <a:pt x="21" y="76"/>
                  </a:lnTo>
                  <a:lnTo>
                    <a:pt x="6" y="112"/>
                  </a:lnTo>
                  <a:lnTo>
                    <a:pt x="0" y="152"/>
                  </a:lnTo>
                  <a:lnTo>
                    <a:pt x="6" y="191"/>
                  </a:lnTo>
                  <a:lnTo>
                    <a:pt x="21" y="227"/>
                  </a:lnTo>
                  <a:lnTo>
                    <a:pt x="45" y="259"/>
                  </a:lnTo>
                  <a:lnTo>
                    <a:pt x="77" y="283"/>
                  </a:lnTo>
                  <a:lnTo>
                    <a:pt x="113" y="298"/>
                  </a:lnTo>
                  <a:lnTo>
                    <a:pt x="152" y="303"/>
                  </a:lnTo>
                  <a:lnTo>
                    <a:pt x="192" y="298"/>
                  </a:lnTo>
                  <a:lnTo>
                    <a:pt x="228" y="283"/>
                  </a:lnTo>
                  <a:lnTo>
                    <a:pt x="260" y="259"/>
                  </a:lnTo>
                  <a:lnTo>
                    <a:pt x="283" y="227"/>
                  </a:lnTo>
                  <a:lnTo>
                    <a:pt x="299" y="191"/>
                  </a:lnTo>
                  <a:lnTo>
                    <a:pt x="304" y="152"/>
                  </a:lnTo>
                  <a:close/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160"/>
            <p:cNvSpPr>
              <a:spLocks noChangeShapeType="1"/>
            </p:cNvSpPr>
            <p:nvPr/>
          </p:nvSpPr>
          <p:spPr bwMode="auto">
            <a:xfrm>
              <a:off x="5531" y="3487"/>
              <a:ext cx="16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Rectangle 161" descr="浅色上对角线"/>
            <p:cNvSpPr>
              <a:spLocks noChangeArrowheads="1"/>
            </p:cNvSpPr>
            <p:nvPr/>
          </p:nvSpPr>
          <p:spPr bwMode="auto">
            <a:xfrm>
              <a:off x="5531" y="3503"/>
              <a:ext cx="167" cy="61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Rectangle 162" descr="浅色上对角线"/>
            <p:cNvSpPr>
              <a:spLocks noChangeArrowheads="1"/>
            </p:cNvSpPr>
            <p:nvPr/>
          </p:nvSpPr>
          <p:spPr bwMode="auto">
            <a:xfrm>
              <a:off x="3576" y="3199"/>
              <a:ext cx="61" cy="167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Rectangle 163" descr="浅色上对角线"/>
            <p:cNvSpPr>
              <a:spLocks noChangeArrowheads="1"/>
            </p:cNvSpPr>
            <p:nvPr/>
          </p:nvSpPr>
          <p:spPr bwMode="auto">
            <a:xfrm>
              <a:off x="3576" y="1835"/>
              <a:ext cx="61" cy="167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164"/>
            <p:cNvSpPr>
              <a:spLocks noChangeShapeType="1"/>
            </p:cNvSpPr>
            <p:nvPr/>
          </p:nvSpPr>
          <p:spPr bwMode="auto">
            <a:xfrm>
              <a:off x="5614" y="3572"/>
              <a:ext cx="1" cy="27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165"/>
            <p:cNvSpPr>
              <a:spLocks noChangeShapeType="1"/>
            </p:cNvSpPr>
            <p:nvPr/>
          </p:nvSpPr>
          <p:spPr bwMode="auto">
            <a:xfrm>
              <a:off x="3798" y="3580"/>
              <a:ext cx="1" cy="26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166"/>
            <p:cNvSpPr>
              <a:spLocks noChangeShapeType="1"/>
            </p:cNvSpPr>
            <p:nvPr/>
          </p:nvSpPr>
          <p:spPr bwMode="auto">
            <a:xfrm flipH="1">
              <a:off x="3144" y="3282"/>
              <a:ext cx="395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167"/>
            <p:cNvSpPr>
              <a:spLocks noChangeShapeType="1"/>
            </p:cNvSpPr>
            <p:nvPr/>
          </p:nvSpPr>
          <p:spPr bwMode="auto">
            <a:xfrm flipH="1">
              <a:off x="3144" y="1918"/>
              <a:ext cx="395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168"/>
            <p:cNvSpPr>
              <a:spLocks noChangeShapeType="1"/>
            </p:cNvSpPr>
            <p:nvPr/>
          </p:nvSpPr>
          <p:spPr bwMode="auto">
            <a:xfrm>
              <a:off x="3798" y="3697"/>
              <a:ext cx="1816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169"/>
            <p:cNvSpPr>
              <a:spLocks noChangeShapeType="1"/>
            </p:cNvSpPr>
            <p:nvPr/>
          </p:nvSpPr>
          <p:spPr bwMode="auto">
            <a:xfrm>
              <a:off x="3304" y="1918"/>
              <a:ext cx="1" cy="136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170"/>
            <p:cNvSpPr>
              <a:spLocks noChangeShapeType="1"/>
            </p:cNvSpPr>
            <p:nvPr/>
          </p:nvSpPr>
          <p:spPr bwMode="auto">
            <a:xfrm flipH="1">
              <a:off x="3833" y="1945"/>
              <a:ext cx="1747" cy="131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171"/>
            <p:cNvSpPr>
              <a:spLocks noChangeShapeType="1"/>
            </p:cNvSpPr>
            <p:nvPr/>
          </p:nvSpPr>
          <p:spPr bwMode="auto">
            <a:xfrm>
              <a:off x="5614" y="1963"/>
              <a:ext cx="1" cy="12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172"/>
            <p:cNvSpPr>
              <a:spLocks noChangeShapeType="1"/>
            </p:cNvSpPr>
            <p:nvPr/>
          </p:nvSpPr>
          <p:spPr bwMode="auto">
            <a:xfrm>
              <a:off x="3842" y="1918"/>
              <a:ext cx="172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173"/>
            <p:cNvSpPr>
              <a:spLocks/>
            </p:cNvSpPr>
            <p:nvPr/>
          </p:nvSpPr>
          <p:spPr bwMode="auto">
            <a:xfrm>
              <a:off x="5570" y="1874"/>
              <a:ext cx="89" cy="89"/>
            </a:xfrm>
            <a:custGeom>
              <a:avLst/>
              <a:gdLst>
                <a:gd name="T0" fmla="*/ 0 w 444"/>
                <a:gd name="T1" fmla="*/ 0 h 444"/>
                <a:gd name="T2" fmla="*/ 0 w 444"/>
                <a:gd name="T3" fmla="*/ 0 h 444"/>
                <a:gd name="T4" fmla="*/ 0 w 444"/>
                <a:gd name="T5" fmla="*/ 0 h 444"/>
                <a:gd name="T6" fmla="*/ 0 w 444"/>
                <a:gd name="T7" fmla="*/ 0 h 444"/>
                <a:gd name="T8" fmla="*/ 0 w 444"/>
                <a:gd name="T9" fmla="*/ 0 h 444"/>
                <a:gd name="T10" fmla="*/ 0 w 444"/>
                <a:gd name="T11" fmla="*/ 0 h 444"/>
                <a:gd name="T12" fmla="*/ 0 w 444"/>
                <a:gd name="T13" fmla="*/ 0 h 444"/>
                <a:gd name="T14" fmla="*/ 0 w 444"/>
                <a:gd name="T15" fmla="*/ 0 h 444"/>
                <a:gd name="T16" fmla="*/ 0 w 444"/>
                <a:gd name="T17" fmla="*/ 0 h 444"/>
                <a:gd name="T18" fmla="*/ 0 w 444"/>
                <a:gd name="T19" fmla="*/ 0 h 444"/>
                <a:gd name="T20" fmla="*/ 0 w 444"/>
                <a:gd name="T21" fmla="*/ 0 h 444"/>
                <a:gd name="T22" fmla="*/ 0 w 444"/>
                <a:gd name="T23" fmla="*/ 0 h 444"/>
                <a:gd name="T24" fmla="*/ 0 w 444"/>
                <a:gd name="T25" fmla="*/ 0 h 444"/>
                <a:gd name="T26" fmla="*/ 0 w 444"/>
                <a:gd name="T27" fmla="*/ 0 h 444"/>
                <a:gd name="T28" fmla="*/ 0 w 444"/>
                <a:gd name="T29" fmla="*/ 0 h 444"/>
                <a:gd name="T30" fmla="*/ 0 w 444"/>
                <a:gd name="T31" fmla="*/ 0 h 444"/>
                <a:gd name="T32" fmla="*/ 0 w 444"/>
                <a:gd name="T33" fmla="*/ 0 h 444"/>
                <a:gd name="T34" fmla="*/ 0 w 444"/>
                <a:gd name="T35" fmla="*/ 0 h 444"/>
                <a:gd name="T36" fmla="*/ 0 w 444"/>
                <a:gd name="T37" fmla="*/ 0 h 444"/>
                <a:gd name="T38" fmla="*/ 0 w 444"/>
                <a:gd name="T39" fmla="*/ 0 h 444"/>
                <a:gd name="T40" fmla="*/ 0 w 444"/>
                <a:gd name="T41" fmla="*/ 0 h 444"/>
                <a:gd name="T42" fmla="*/ 0 w 444"/>
                <a:gd name="T43" fmla="*/ 0 h 444"/>
                <a:gd name="T44" fmla="*/ 0 w 444"/>
                <a:gd name="T45" fmla="*/ 0 h 444"/>
                <a:gd name="T46" fmla="*/ 0 w 444"/>
                <a:gd name="T47" fmla="*/ 0 h 444"/>
                <a:gd name="T48" fmla="*/ 0 w 444"/>
                <a:gd name="T49" fmla="*/ 0 h 444"/>
                <a:gd name="T50" fmla="*/ 0 w 444"/>
                <a:gd name="T51" fmla="*/ 0 h 444"/>
                <a:gd name="T52" fmla="*/ 0 w 444"/>
                <a:gd name="T53" fmla="*/ 0 h 444"/>
                <a:gd name="T54" fmla="*/ 0 w 444"/>
                <a:gd name="T55" fmla="*/ 0 h 444"/>
                <a:gd name="T56" fmla="*/ 0 w 444"/>
                <a:gd name="T57" fmla="*/ 0 h 44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44" h="444">
                  <a:moveTo>
                    <a:pt x="444" y="222"/>
                  </a:moveTo>
                  <a:lnTo>
                    <a:pt x="438" y="173"/>
                  </a:lnTo>
                  <a:lnTo>
                    <a:pt x="422" y="125"/>
                  </a:lnTo>
                  <a:lnTo>
                    <a:pt x="396" y="83"/>
                  </a:lnTo>
                  <a:lnTo>
                    <a:pt x="361" y="48"/>
                  </a:lnTo>
                  <a:lnTo>
                    <a:pt x="319" y="22"/>
                  </a:lnTo>
                  <a:lnTo>
                    <a:pt x="272" y="6"/>
                  </a:lnTo>
                  <a:lnTo>
                    <a:pt x="222" y="0"/>
                  </a:lnTo>
                  <a:lnTo>
                    <a:pt x="173" y="6"/>
                  </a:lnTo>
                  <a:lnTo>
                    <a:pt x="126" y="22"/>
                  </a:lnTo>
                  <a:lnTo>
                    <a:pt x="85" y="48"/>
                  </a:lnTo>
                  <a:lnTo>
                    <a:pt x="49" y="83"/>
                  </a:lnTo>
                  <a:lnTo>
                    <a:pt x="23" y="125"/>
                  </a:lnTo>
                  <a:lnTo>
                    <a:pt x="6" y="173"/>
                  </a:lnTo>
                  <a:lnTo>
                    <a:pt x="0" y="222"/>
                  </a:lnTo>
                  <a:lnTo>
                    <a:pt x="6" y="271"/>
                  </a:lnTo>
                  <a:lnTo>
                    <a:pt x="23" y="319"/>
                  </a:lnTo>
                  <a:lnTo>
                    <a:pt x="49" y="361"/>
                  </a:lnTo>
                  <a:lnTo>
                    <a:pt x="85" y="396"/>
                  </a:lnTo>
                  <a:lnTo>
                    <a:pt x="126" y="421"/>
                  </a:lnTo>
                  <a:lnTo>
                    <a:pt x="173" y="438"/>
                  </a:lnTo>
                  <a:lnTo>
                    <a:pt x="222" y="444"/>
                  </a:lnTo>
                  <a:lnTo>
                    <a:pt x="272" y="438"/>
                  </a:lnTo>
                  <a:lnTo>
                    <a:pt x="319" y="421"/>
                  </a:lnTo>
                  <a:lnTo>
                    <a:pt x="361" y="396"/>
                  </a:lnTo>
                  <a:lnTo>
                    <a:pt x="396" y="361"/>
                  </a:lnTo>
                  <a:lnTo>
                    <a:pt x="422" y="319"/>
                  </a:lnTo>
                  <a:lnTo>
                    <a:pt x="438" y="271"/>
                  </a:lnTo>
                  <a:lnTo>
                    <a:pt x="444" y="222"/>
                  </a:lnTo>
                  <a:close/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174"/>
            <p:cNvSpPr>
              <a:spLocks/>
            </p:cNvSpPr>
            <p:nvPr/>
          </p:nvSpPr>
          <p:spPr bwMode="auto">
            <a:xfrm>
              <a:off x="5531" y="3320"/>
              <a:ext cx="167" cy="107"/>
            </a:xfrm>
            <a:custGeom>
              <a:avLst/>
              <a:gdLst>
                <a:gd name="T0" fmla="*/ 0 w 837"/>
                <a:gd name="T1" fmla="*/ 0 h 533"/>
                <a:gd name="T2" fmla="*/ 0 w 837"/>
                <a:gd name="T3" fmla="*/ 0 h 533"/>
                <a:gd name="T4" fmla="*/ 0 w 837"/>
                <a:gd name="T5" fmla="*/ 0 h 533"/>
                <a:gd name="T6" fmla="*/ 0 w 837"/>
                <a:gd name="T7" fmla="*/ 0 h 5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37" h="533">
                  <a:moveTo>
                    <a:pt x="307" y="0"/>
                  </a:moveTo>
                  <a:lnTo>
                    <a:pt x="0" y="533"/>
                  </a:lnTo>
                  <a:lnTo>
                    <a:pt x="837" y="533"/>
                  </a:lnTo>
                  <a:lnTo>
                    <a:pt x="529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175"/>
            <p:cNvSpPr>
              <a:spLocks/>
            </p:cNvSpPr>
            <p:nvPr/>
          </p:nvSpPr>
          <p:spPr bwMode="auto">
            <a:xfrm>
              <a:off x="5570" y="3238"/>
              <a:ext cx="89" cy="88"/>
            </a:xfrm>
            <a:custGeom>
              <a:avLst/>
              <a:gdLst>
                <a:gd name="T0" fmla="*/ 0 w 444"/>
                <a:gd name="T1" fmla="*/ 0 h 444"/>
                <a:gd name="T2" fmla="*/ 0 w 444"/>
                <a:gd name="T3" fmla="*/ 0 h 444"/>
                <a:gd name="T4" fmla="*/ 0 w 444"/>
                <a:gd name="T5" fmla="*/ 0 h 444"/>
                <a:gd name="T6" fmla="*/ 0 w 444"/>
                <a:gd name="T7" fmla="*/ 0 h 444"/>
                <a:gd name="T8" fmla="*/ 0 w 444"/>
                <a:gd name="T9" fmla="*/ 0 h 444"/>
                <a:gd name="T10" fmla="*/ 0 w 444"/>
                <a:gd name="T11" fmla="*/ 0 h 444"/>
                <a:gd name="T12" fmla="*/ 0 w 444"/>
                <a:gd name="T13" fmla="*/ 0 h 444"/>
                <a:gd name="T14" fmla="*/ 0 w 444"/>
                <a:gd name="T15" fmla="*/ 0 h 444"/>
                <a:gd name="T16" fmla="*/ 0 w 444"/>
                <a:gd name="T17" fmla="*/ 0 h 444"/>
                <a:gd name="T18" fmla="*/ 0 w 444"/>
                <a:gd name="T19" fmla="*/ 0 h 444"/>
                <a:gd name="T20" fmla="*/ 0 w 444"/>
                <a:gd name="T21" fmla="*/ 0 h 444"/>
                <a:gd name="T22" fmla="*/ 0 w 444"/>
                <a:gd name="T23" fmla="*/ 0 h 444"/>
                <a:gd name="T24" fmla="*/ 0 w 444"/>
                <a:gd name="T25" fmla="*/ 0 h 444"/>
                <a:gd name="T26" fmla="*/ 0 w 444"/>
                <a:gd name="T27" fmla="*/ 0 h 444"/>
                <a:gd name="T28" fmla="*/ 0 w 444"/>
                <a:gd name="T29" fmla="*/ 0 h 444"/>
                <a:gd name="T30" fmla="*/ 0 w 444"/>
                <a:gd name="T31" fmla="*/ 0 h 444"/>
                <a:gd name="T32" fmla="*/ 0 w 444"/>
                <a:gd name="T33" fmla="*/ 0 h 444"/>
                <a:gd name="T34" fmla="*/ 0 w 444"/>
                <a:gd name="T35" fmla="*/ 0 h 444"/>
                <a:gd name="T36" fmla="*/ 0 w 444"/>
                <a:gd name="T37" fmla="*/ 0 h 444"/>
                <a:gd name="T38" fmla="*/ 0 w 444"/>
                <a:gd name="T39" fmla="*/ 0 h 444"/>
                <a:gd name="T40" fmla="*/ 0 w 444"/>
                <a:gd name="T41" fmla="*/ 0 h 444"/>
                <a:gd name="T42" fmla="*/ 0 w 444"/>
                <a:gd name="T43" fmla="*/ 0 h 444"/>
                <a:gd name="T44" fmla="*/ 0 w 444"/>
                <a:gd name="T45" fmla="*/ 0 h 444"/>
                <a:gd name="T46" fmla="*/ 0 w 444"/>
                <a:gd name="T47" fmla="*/ 0 h 444"/>
                <a:gd name="T48" fmla="*/ 0 w 444"/>
                <a:gd name="T49" fmla="*/ 0 h 444"/>
                <a:gd name="T50" fmla="*/ 0 w 444"/>
                <a:gd name="T51" fmla="*/ 0 h 444"/>
                <a:gd name="T52" fmla="*/ 0 w 444"/>
                <a:gd name="T53" fmla="*/ 0 h 444"/>
                <a:gd name="T54" fmla="*/ 0 w 444"/>
                <a:gd name="T55" fmla="*/ 0 h 444"/>
                <a:gd name="T56" fmla="*/ 0 w 444"/>
                <a:gd name="T57" fmla="*/ 0 h 44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44" h="444">
                  <a:moveTo>
                    <a:pt x="444" y="222"/>
                  </a:moveTo>
                  <a:lnTo>
                    <a:pt x="438" y="173"/>
                  </a:lnTo>
                  <a:lnTo>
                    <a:pt x="422" y="125"/>
                  </a:lnTo>
                  <a:lnTo>
                    <a:pt x="396" y="84"/>
                  </a:lnTo>
                  <a:lnTo>
                    <a:pt x="361" y="48"/>
                  </a:lnTo>
                  <a:lnTo>
                    <a:pt x="319" y="22"/>
                  </a:lnTo>
                  <a:lnTo>
                    <a:pt x="272" y="6"/>
                  </a:lnTo>
                  <a:lnTo>
                    <a:pt x="222" y="0"/>
                  </a:lnTo>
                  <a:lnTo>
                    <a:pt x="173" y="6"/>
                  </a:lnTo>
                  <a:lnTo>
                    <a:pt x="126" y="22"/>
                  </a:lnTo>
                  <a:lnTo>
                    <a:pt x="85" y="48"/>
                  </a:lnTo>
                  <a:lnTo>
                    <a:pt x="49" y="84"/>
                  </a:lnTo>
                  <a:lnTo>
                    <a:pt x="23" y="125"/>
                  </a:lnTo>
                  <a:lnTo>
                    <a:pt x="6" y="173"/>
                  </a:lnTo>
                  <a:lnTo>
                    <a:pt x="0" y="222"/>
                  </a:lnTo>
                  <a:lnTo>
                    <a:pt x="6" y="271"/>
                  </a:lnTo>
                  <a:lnTo>
                    <a:pt x="23" y="319"/>
                  </a:lnTo>
                  <a:lnTo>
                    <a:pt x="49" y="361"/>
                  </a:lnTo>
                  <a:lnTo>
                    <a:pt x="85" y="396"/>
                  </a:lnTo>
                  <a:lnTo>
                    <a:pt x="126" y="422"/>
                  </a:lnTo>
                  <a:lnTo>
                    <a:pt x="173" y="439"/>
                  </a:lnTo>
                  <a:lnTo>
                    <a:pt x="222" y="444"/>
                  </a:lnTo>
                  <a:lnTo>
                    <a:pt x="272" y="439"/>
                  </a:lnTo>
                  <a:lnTo>
                    <a:pt x="319" y="422"/>
                  </a:lnTo>
                  <a:lnTo>
                    <a:pt x="361" y="396"/>
                  </a:lnTo>
                  <a:lnTo>
                    <a:pt x="396" y="361"/>
                  </a:lnTo>
                  <a:lnTo>
                    <a:pt x="422" y="319"/>
                  </a:lnTo>
                  <a:lnTo>
                    <a:pt x="438" y="271"/>
                  </a:lnTo>
                  <a:lnTo>
                    <a:pt x="444" y="222"/>
                  </a:lnTo>
                  <a:close/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176"/>
            <p:cNvSpPr>
              <a:spLocks noChangeShapeType="1"/>
            </p:cNvSpPr>
            <p:nvPr/>
          </p:nvSpPr>
          <p:spPr bwMode="auto">
            <a:xfrm>
              <a:off x="3842" y="3282"/>
              <a:ext cx="172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177"/>
            <p:cNvSpPr>
              <a:spLocks/>
            </p:cNvSpPr>
            <p:nvPr/>
          </p:nvSpPr>
          <p:spPr bwMode="auto">
            <a:xfrm>
              <a:off x="3754" y="3238"/>
              <a:ext cx="88" cy="88"/>
            </a:xfrm>
            <a:custGeom>
              <a:avLst/>
              <a:gdLst>
                <a:gd name="T0" fmla="*/ 0 w 443"/>
                <a:gd name="T1" fmla="*/ 0 h 444"/>
                <a:gd name="T2" fmla="*/ 0 w 443"/>
                <a:gd name="T3" fmla="*/ 0 h 444"/>
                <a:gd name="T4" fmla="*/ 0 w 443"/>
                <a:gd name="T5" fmla="*/ 0 h 444"/>
                <a:gd name="T6" fmla="*/ 0 w 443"/>
                <a:gd name="T7" fmla="*/ 0 h 444"/>
                <a:gd name="T8" fmla="*/ 0 w 443"/>
                <a:gd name="T9" fmla="*/ 0 h 444"/>
                <a:gd name="T10" fmla="*/ 0 w 443"/>
                <a:gd name="T11" fmla="*/ 0 h 444"/>
                <a:gd name="T12" fmla="*/ 0 w 443"/>
                <a:gd name="T13" fmla="*/ 0 h 444"/>
                <a:gd name="T14" fmla="*/ 0 w 443"/>
                <a:gd name="T15" fmla="*/ 0 h 444"/>
                <a:gd name="T16" fmla="*/ 0 w 443"/>
                <a:gd name="T17" fmla="*/ 0 h 444"/>
                <a:gd name="T18" fmla="*/ 0 w 443"/>
                <a:gd name="T19" fmla="*/ 0 h 444"/>
                <a:gd name="T20" fmla="*/ 0 w 443"/>
                <a:gd name="T21" fmla="*/ 0 h 444"/>
                <a:gd name="T22" fmla="*/ 0 w 443"/>
                <a:gd name="T23" fmla="*/ 0 h 444"/>
                <a:gd name="T24" fmla="*/ 0 w 443"/>
                <a:gd name="T25" fmla="*/ 0 h 444"/>
                <a:gd name="T26" fmla="*/ 0 w 443"/>
                <a:gd name="T27" fmla="*/ 0 h 444"/>
                <a:gd name="T28" fmla="*/ 0 w 443"/>
                <a:gd name="T29" fmla="*/ 0 h 444"/>
                <a:gd name="T30" fmla="*/ 0 w 443"/>
                <a:gd name="T31" fmla="*/ 0 h 444"/>
                <a:gd name="T32" fmla="*/ 0 w 443"/>
                <a:gd name="T33" fmla="*/ 0 h 444"/>
                <a:gd name="T34" fmla="*/ 0 w 443"/>
                <a:gd name="T35" fmla="*/ 0 h 444"/>
                <a:gd name="T36" fmla="*/ 0 w 443"/>
                <a:gd name="T37" fmla="*/ 0 h 444"/>
                <a:gd name="T38" fmla="*/ 0 w 443"/>
                <a:gd name="T39" fmla="*/ 0 h 444"/>
                <a:gd name="T40" fmla="*/ 0 w 443"/>
                <a:gd name="T41" fmla="*/ 0 h 444"/>
                <a:gd name="T42" fmla="*/ 0 w 443"/>
                <a:gd name="T43" fmla="*/ 0 h 444"/>
                <a:gd name="T44" fmla="*/ 0 w 443"/>
                <a:gd name="T45" fmla="*/ 0 h 444"/>
                <a:gd name="T46" fmla="*/ 0 w 443"/>
                <a:gd name="T47" fmla="*/ 0 h 444"/>
                <a:gd name="T48" fmla="*/ 0 w 443"/>
                <a:gd name="T49" fmla="*/ 0 h 444"/>
                <a:gd name="T50" fmla="*/ 0 w 443"/>
                <a:gd name="T51" fmla="*/ 0 h 444"/>
                <a:gd name="T52" fmla="*/ 0 w 443"/>
                <a:gd name="T53" fmla="*/ 0 h 444"/>
                <a:gd name="T54" fmla="*/ 0 w 443"/>
                <a:gd name="T55" fmla="*/ 0 h 444"/>
                <a:gd name="T56" fmla="*/ 0 w 443"/>
                <a:gd name="T57" fmla="*/ 0 h 44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43" h="444">
                  <a:moveTo>
                    <a:pt x="443" y="222"/>
                  </a:moveTo>
                  <a:lnTo>
                    <a:pt x="438" y="173"/>
                  </a:lnTo>
                  <a:lnTo>
                    <a:pt x="421" y="125"/>
                  </a:lnTo>
                  <a:lnTo>
                    <a:pt x="394" y="84"/>
                  </a:lnTo>
                  <a:lnTo>
                    <a:pt x="359" y="48"/>
                  </a:lnTo>
                  <a:lnTo>
                    <a:pt x="317" y="22"/>
                  </a:lnTo>
                  <a:lnTo>
                    <a:pt x="271" y="6"/>
                  </a:lnTo>
                  <a:lnTo>
                    <a:pt x="222" y="0"/>
                  </a:lnTo>
                  <a:lnTo>
                    <a:pt x="172" y="6"/>
                  </a:lnTo>
                  <a:lnTo>
                    <a:pt x="125" y="22"/>
                  </a:lnTo>
                  <a:lnTo>
                    <a:pt x="83" y="48"/>
                  </a:lnTo>
                  <a:lnTo>
                    <a:pt x="48" y="84"/>
                  </a:lnTo>
                  <a:lnTo>
                    <a:pt x="21" y="125"/>
                  </a:lnTo>
                  <a:lnTo>
                    <a:pt x="5" y="173"/>
                  </a:lnTo>
                  <a:lnTo>
                    <a:pt x="0" y="222"/>
                  </a:lnTo>
                  <a:lnTo>
                    <a:pt x="5" y="271"/>
                  </a:lnTo>
                  <a:lnTo>
                    <a:pt x="21" y="319"/>
                  </a:lnTo>
                  <a:lnTo>
                    <a:pt x="48" y="361"/>
                  </a:lnTo>
                  <a:lnTo>
                    <a:pt x="83" y="396"/>
                  </a:lnTo>
                  <a:lnTo>
                    <a:pt x="125" y="422"/>
                  </a:lnTo>
                  <a:lnTo>
                    <a:pt x="172" y="439"/>
                  </a:lnTo>
                  <a:lnTo>
                    <a:pt x="222" y="444"/>
                  </a:lnTo>
                  <a:lnTo>
                    <a:pt x="271" y="439"/>
                  </a:lnTo>
                  <a:lnTo>
                    <a:pt x="317" y="422"/>
                  </a:lnTo>
                  <a:lnTo>
                    <a:pt x="359" y="396"/>
                  </a:lnTo>
                  <a:lnTo>
                    <a:pt x="394" y="361"/>
                  </a:lnTo>
                  <a:lnTo>
                    <a:pt x="421" y="319"/>
                  </a:lnTo>
                  <a:lnTo>
                    <a:pt x="438" y="271"/>
                  </a:lnTo>
                  <a:lnTo>
                    <a:pt x="443" y="222"/>
                  </a:lnTo>
                  <a:close/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178"/>
            <p:cNvSpPr>
              <a:spLocks/>
            </p:cNvSpPr>
            <p:nvPr/>
          </p:nvSpPr>
          <p:spPr bwMode="auto">
            <a:xfrm>
              <a:off x="3653" y="3199"/>
              <a:ext cx="107" cy="167"/>
            </a:xfrm>
            <a:custGeom>
              <a:avLst/>
              <a:gdLst>
                <a:gd name="T0" fmla="*/ 0 w 532"/>
                <a:gd name="T1" fmla="*/ 0 h 837"/>
                <a:gd name="T2" fmla="*/ 0 w 532"/>
                <a:gd name="T3" fmla="*/ 0 h 837"/>
                <a:gd name="T4" fmla="*/ 0 w 532"/>
                <a:gd name="T5" fmla="*/ 0 h 837"/>
                <a:gd name="T6" fmla="*/ 0 w 532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2" h="837">
                  <a:moveTo>
                    <a:pt x="532" y="308"/>
                  </a:moveTo>
                  <a:lnTo>
                    <a:pt x="0" y="0"/>
                  </a:lnTo>
                  <a:lnTo>
                    <a:pt x="0" y="837"/>
                  </a:lnTo>
                  <a:lnTo>
                    <a:pt x="532" y="53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179"/>
            <p:cNvSpPr>
              <a:spLocks/>
            </p:cNvSpPr>
            <p:nvPr/>
          </p:nvSpPr>
          <p:spPr bwMode="auto">
            <a:xfrm>
              <a:off x="3653" y="1835"/>
              <a:ext cx="107" cy="167"/>
            </a:xfrm>
            <a:custGeom>
              <a:avLst/>
              <a:gdLst>
                <a:gd name="T0" fmla="*/ 0 w 532"/>
                <a:gd name="T1" fmla="*/ 0 h 837"/>
                <a:gd name="T2" fmla="*/ 0 w 532"/>
                <a:gd name="T3" fmla="*/ 0 h 837"/>
                <a:gd name="T4" fmla="*/ 0 w 532"/>
                <a:gd name="T5" fmla="*/ 0 h 837"/>
                <a:gd name="T6" fmla="*/ 0 w 532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2" h="837">
                  <a:moveTo>
                    <a:pt x="532" y="308"/>
                  </a:moveTo>
                  <a:lnTo>
                    <a:pt x="0" y="0"/>
                  </a:lnTo>
                  <a:lnTo>
                    <a:pt x="0" y="837"/>
                  </a:lnTo>
                  <a:lnTo>
                    <a:pt x="532" y="53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180"/>
            <p:cNvSpPr>
              <a:spLocks/>
            </p:cNvSpPr>
            <p:nvPr/>
          </p:nvSpPr>
          <p:spPr bwMode="auto">
            <a:xfrm>
              <a:off x="3754" y="1874"/>
              <a:ext cx="88" cy="89"/>
            </a:xfrm>
            <a:custGeom>
              <a:avLst/>
              <a:gdLst>
                <a:gd name="T0" fmla="*/ 0 w 443"/>
                <a:gd name="T1" fmla="*/ 0 h 444"/>
                <a:gd name="T2" fmla="*/ 0 w 443"/>
                <a:gd name="T3" fmla="*/ 0 h 444"/>
                <a:gd name="T4" fmla="*/ 0 w 443"/>
                <a:gd name="T5" fmla="*/ 0 h 444"/>
                <a:gd name="T6" fmla="*/ 0 w 443"/>
                <a:gd name="T7" fmla="*/ 0 h 444"/>
                <a:gd name="T8" fmla="*/ 0 w 443"/>
                <a:gd name="T9" fmla="*/ 0 h 444"/>
                <a:gd name="T10" fmla="*/ 0 w 443"/>
                <a:gd name="T11" fmla="*/ 0 h 444"/>
                <a:gd name="T12" fmla="*/ 0 w 443"/>
                <a:gd name="T13" fmla="*/ 0 h 444"/>
                <a:gd name="T14" fmla="*/ 0 w 443"/>
                <a:gd name="T15" fmla="*/ 0 h 444"/>
                <a:gd name="T16" fmla="*/ 0 w 443"/>
                <a:gd name="T17" fmla="*/ 0 h 444"/>
                <a:gd name="T18" fmla="*/ 0 w 443"/>
                <a:gd name="T19" fmla="*/ 0 h 444"/>
                <a:gd name="T20" fmla="*/ 0 w 443"/>
                <a:gd name="T21" fmla="*/ 0 h 444"/>
                <a:gd name="T22" fmla="*/ 0 w 443"/>
                <a:gd name="T23" fmla="*/ 0 h 444"/>
                <a:gd name="T24" fmla="*/ 0 w 443"/>
                <a:gd name="T25" fmla="*/ 0 h 444"/>
                <a:gd name="T26" fmla="*/ 0 w 443"/>
                <a:gd name="T27" fmla="*/ 0 h 444"/>
                <a:gd name="T28" fmla="*/ 0 w 443"/>
                <a:gd name="T29" fmla="*/ 0 h 444"/>
                <a:gd name="T30" fmla="*/ 0 w 443"/>
                <a:gd name="T31" fmla="*/ 0 h 444"/>
                <a:gd name="T32" fmla="*/ 0 w 443"/>
                <a:gd name="T33" fmla="*/ 0 h 444"/>
                <a:gd name="T34" fmla="*/ 0 w 443"/>
                <a:gd name="T35" fmla="*/ 0 h 444"/>
                <a:gd name="T36" fmla="*/ 0 w 443"/>
                <a:gd name="T37" fmla="*/ 0 h 444"/>
                <a:gd name="T38" fmla="*/ 0 w 443"/>
                <a:gd name="T39" fmla="*/ 0 h 444"/>
                <a:gd name="T40" fmla="*/ 0 w 443"/>
                <a:gd name="T41" fmla="*/ 0 h 444"/>
                <a:gd name="T42" fmla="*/ 0 w 443"/>
                <a:gd name="T43" fmla="*/ 0 h 444"/>
                <a:gd name="T44" fmla="*/ 0 w 443"/>
                <a:gd name="T45" fmla="*/ 0 h 444"/>
                <a:gd name="T46" fmla="*/ 0 w 443"/>
                <a:gd name="T47" fmla="*/ 0 h 444"/>
                <a:gd name="T48" fmla="*/ 0 w 443"/>
                <a:gd name="T49" fmla="*/ 0 h 444"/>
                <a:gd name="T50" fmla="*/ 0 w 443"/>
                <a:gd name="T51" fmla="*/ 0 h 444"/>
                <a:gd name="T52" fmla="*/ 0 w 443"/>
                <a:gd name="T53" fmla="*/ 0 h 444"/>
                <a:gd name="T54" fmla="*/ 0 w 443"/>
                <a:gd name="T55" fmla="*/ 0 h 444"/>
                <a:gd name="T56" fmla="*/ 0 w 443"/>
                <a:gd name="T57" fmla="*/ 0 h 44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43" h="444">
                  <a:moveTo>
                    <a:pt x="443" y="222"/>
                  </a:moveTo>
                  <a:lnTo>
                    <a:pt x="438" y="173"/>
                  </a:lnTo>
                  <a:lnTo>
                    <a:pt x="421" y="125"/>
                  </a:lnTo>
                  <a:lnTo>
                    <a:pt x="394" y="83"/>
                  </a:lnTo>
                  <a:lnTo>
                    <a:pt x="359" y="48"/>
                  </a:lnTo>
                  <a:lnTo>
                    <a:pt x="317" y="22"/>
                  </a:lnTo>
                  <a:lnTo>
                    <a:pt x="271" y="6"/>
                  </a:lnTo>
                  <a:lnTo>
                    <a:pt x="222" y="0"/>
                  </a:lnTo>
                  <a:lnTo>
                    <a:pt x="172" y="6"/>
                  </a:lnTo>
                  <a:lnTo>
                    <a:pt x="125" y="22"/>
                  </a:lnTo>
                  <a:lnTo>
                    <a:pt x="83" y="48"/>
                  </a:lnTo>
                  <a:lnTo>
                    <a:pt x="48" y="83"/>
                  </a:lnTo>
                  <a:lnTo>
                    <a:pt x="21" y="125"/>
                  </a:lnTo>
                  <a:lnTo>
                    <a:pt x="5" y="173"/>
                  </a:lnTo>
                  <a:lnTo>
                    <a:pt x="0" y="222"/>
                  </a:lnTo>
                  <a:lnTo>
                    <a:pt x="5" y="271"/>
                  </a:lnTo>
                  <a:lnTo>
                    <a:pt x="21" y="319"/>
                  </a:lnTo>
                  <a:lnTo>
                    <a:pt x="48" y="361"/>
                  </a:lnTo>
                  <a:lnTo>
                    <a:pt x="83" y="396"/>
                  </a:lnTo>
                  <a:lnTo>
                    <a:pt x="125" y="421"/>
                  </a:lnTo>
                  <a:lnTo>
                    <a:pt x="172" y="438"/>
                  </a:lnTo>
                  <a:lnTo>
                    <a:pt x="222" y="444"/>
                  </a:lnTo>
                  <a:lnTo>
                    <a:pt x="271" y="438"/>
                  </a:lnTo>
                  <a:lnTo>
                    <a:pt x="317" y="421"/>
                  </a:lnTo>
                  <a:lnTo>
                    <a:pt x="359" y="396"/>
                  </a:lnTo>
                  <a:lnTo>
                    <a:pt x="394" y="361"/>
                  </a:lnTo>
                  <a:lnTo>
                    <a:pt x="421" y="319"/>
                  </a:lnTo>
                  <a:lnTo>
                    <a:pt x="438" y="271"/>
                  </a:lnTo>
                  <a:lnTo>
                    <a:pt x="443" y="222"/>
                  </a:lnTo>
                  <a:close/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Text Box 181"/>
            <p:cNvSpPr txBox="1">
              <a:spLocks noChangeArrowheads="1"/>
            </p:cNvSpPr>
            <p:nvPr/>
          </p:nvSpPr>
          <p:spPr bwMode="auto">
            <a:xfrm>
              <a:off x="3744" y="3280"/>
              <a:ext cx="16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Times New Roman" pitchFamily="18" charset="0"/>
                </a:rPr>
                <a:t>4</a:t>
              </a:r>
              <a:endParaRPr lang="en-US" altLang="zh-CN" sz="1800"/>
            </a:p>
          </p:txBody>
        </p:sp>
        <p:sp>
          <p:nvSpPr>
            <p:cNvPr id="98" name="Text Box 182"/>
            <p:cNvSpPr txBox="1">
              <a:spLocks noChangeArrowheads="1"/>
            </p:cNvSpPr>
            <p:nvPr/>
          </p:nvSpPr>
          <p:spPr bwMode="auto">
            <a:xfrm>
              <a:off x="5400" y="2992"/>
              <a:ext cx="16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Times New Roman" pitchFamily="18" charset="0"/>
                </a:rPr>
                <a:t>1</a:t>
              </a:r>
              <a:endParaRPr lang="en-US" altLang="zh-CN" sz="1800"/>
            </a:p>
          </p:txBody>
        </p:sp>
        <p:sp>
          <p:nvSpPr>
            <p:cNvPr id="99" name="Text Box 183"/>
            <p:cNvSpPr txBox="1">
              <a:spLocks noChangeArrowheads="1"/>
            </p:cNvSpPr>
            <p:nvPr/>
          </p:nvSpPr>
          <p:spPr bwMode="auto">
            <a:xfrm>
              <a:off x="5672" y="1856"/>
              <a:ext cx="16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Times New Roman" pitchFamily="18" charset="0"/>
                </a:rPr>
                <a:t>2</a:t>
              </a:r>
              <a:endParaRPr lang="en-US" altLang="zh-CN" sz="1800"/>
            </a:p>
          </p:txBody>
        </p:sp>
        <p:sp>
          <p:nvSpPr>
            <p:cNvPr id="100" name="Text Box 184"/>
            <p:cNvSpPr txBox="1">
              <a:spLocks noChangeArrowheads="1"/>
            </p:cNvSpPr>
            <p:nvPr/>
          </p:nvSpPr>
          <p:spPr bwMode="auto">
            <a:xfrm>
              <a:off x="3840" y="1912"/>
              <a:ext cx="16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Times New Roman" pitchFamily="18" charset="0"/>
                </a:rPr>
                <a:t>3</a:t>
              </a:r>
              <a:endParaRPr lang="en-US" altLang="zh-CN" sz="1800"/>
            </a:p>
          </p:txBody>
        </p:sp>
        <p:sp>
          <p:nvSpPr>
            <p:cNvPr id="101" name="Text Box 185"/>
            <p:cNvSpPr txBox="1">
              <a:spLocks noChangeArrowheads="1"/>
            </p:cNvSpPr>
            <p:nvPr/>
          </p:nvSpPr>
          <p:spPr bwMode="auto">
            <a:xfrm>
              <a:off x="4896" y="2712"/>
              <a:ext cx="208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宋体" pitchFamily="2" charset="-122"/>
                </a:rPr>
                <a:t>①</a:t>
              </a:r>
              <a:endParaRPr lang="en-US" altLang="zh-CN" sz="1800"/>
            </a:p>
          </p:txBody>
        </p:sp>
        <p:sp>
          <p:nvSpPr>
            <p:cNvPr id="102" name="Text Box 186"/>
            <p:cNvSpPr txBox="1">
              <a:spLocks noChangeArrowheads="1"/>
            </p:cNvSpPr>
            <p:nvPr/>
          </p:nvSpPr>
          <p:spPr bwMode="auto">
            <a:xfrm>
              <a:off x="4352" y="2152"/>
              <a:ext cx="208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宋体" pitchFamily="2" charset="-122"/>
                </a:rPr>
                <a:t>②</a:t>
              </a:r>
              <a:endParaRPr lang="en-US" altLang="zh-CN" sz="1800"/>
            </a:p>
          </p:txBody>
        </p:sp>
        <p:sp>
          <p:nvSpPr>
            <p:cNvPr id="103" name="Text Box 187"/>
            <p:cNvSpPr txBox="1">
              <a:spLocks noChangeArrowheads="1"/>
            </p:cNvSpPr>
            <p:nvPr/>
          </p:nvSpPr>
          <p:spPr bwMode="auto">
            <a:xfrm>
              <a:off x="3352" y="2400"/>
              <a:ext cx="384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Times New Roman" pitchFamily="18" charset="0"/>
                </a:rPr>
                <a:t>2in</a:t>
              </a:r>
              <a:endParaRPr lang="en-US" altLang="zh-CN" sz="1800"/>
            </a:p>
          </p:txBody>
        </p:sp>
        <p:sp>
          <p:nvSpPr>
            <p:cNvPr id="104" name="Text Box 188"/>
            <p:cNvSpPr txBox="1">
              <a:spLocks noChangeArrowheads="1"/>
            </p:cNvSpPr>
            <p:nvPr/>
          </p:nvSpPr>
          <p:spPr bwMode="auto">
            <a:xfrm>
              <a:off x="4504" y="3432"/>
              <a:ext cx="384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Times New Roman" pitchFamily="18" charset="0"/>
                </a:rPr>
                <a:t>3in</a:t>
              </a:r>
              <a:endParaRPr lang="en-US" altLang="zh-CN" sz="1800"/>
            </a:p>
          </p:txBody>
        </p:sp>
        <p:sp>
          <p:nvSpPr>
            <p:cNvPr id="105" name="Text Box 189"/>
            <p:cNvSpPr txBox="1">
              <a:spLocks noChangeArrowheads="1"/>
            </p:cNvSpPr>
            <p:nvPr/>
          </p:nvSpPr>
          <p:spPr bwMode="auto">
            <a:xfrm>
              <a:off x="4904" y="1360"/>
              <a:ext cx="776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solidFill>
                    <a:schemeClr val="hlink"/>
                  </a:solidFill>
                  <a:latin typeface="Times New Roman" pitchFamily="18" charset="0"/>
                </a:rPr>
                <a:t>1000</a:t>
              </a:r>
              <a:r>
                <a:rPr lang="en-US" altLang="zh-CN" sz="1800">
                  <a:latin typeface="Times New Roman" pitchFamily="18" charset="0"/>
                </a:rPr>
                <a:t>lb</a:t>
              </a:r>
              <a:endParaRPr lang="en-US" altLang="zh-CN" sz="1800"/>
            </a:p>
          </p:txBody>
        </p:sp>
        <p:sp>
          <p:nvSpPr>
            <p:cNvPr id="106" name="Text Box 190"/>
            <p:cNvSpPr txBox="1">
              <a:spLocks noChangeArrowheads="1"/>
            </p:cNvSpPr>
            <p:nvPr/>
          </p:nvSpPr>
          <p:spPr bwMode="auto">
            <a:xfrm>
              <a:off x="3848" y="2504"/>
              <a:ext cx="272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Q</a:t>
              </a:r>
              <a:r>
                <a:rPr lang="en-US" altLang="zh-CN" sz="1800" baseline="-25000" smtClean="0">
                  <a:latin typeface="Times New Roman" pitchFamily="18" charset="0"/>
                </a:rPr>
                <a:t>8</a:t>
              </a:r>
              <a:endParaRPr lang="en-US" altLang="zh-CN" sz="1800"/>
            </a:p>
          </p:txBody>
        </p:sp>
        <p:sp>
          <p:nvSpPr>
            <p:cNvPr id="107" name="Text Box 191"/>
            <p:cNvSpPr txBox="1">
              <a:spLocks noChangeArrowheads="1"/>
            </p:cNvSpPr>
            <p:nvPr/>
          </p:nvSpPr>
          <p:spPr bwMode="auto">
            <a:xfrm>
              <a:off x="4312" y="2976"/>
              <a:ext cx="272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Q</a:t>
              </a:r>
              <a:r>
                <a:rPr lang="en-US" altLang="zh-CN" sz="1800" baseline="-25000" smtClean="0">
                  <a:latin typeface="Times New Roman" pitchFamily="18" charset="0"/>
                </a:rPr>
                <a:t>7</a:t>
              </a:r>
              <a:endParaRPr lang="en-US" altLang="zh-CN" sz="1800"/>
            </a:p>
          </p:txBody>
        </p:sp>
        <p:sp>
          <p:nvSpPr>
            <p:cNvPr id="108" name="Text Box 192"/>
            <p:cNvSpPr txBox="1">
              <a:spLocks noChangeArrowheads="1"/>
            </p:cNvSpPr>
            <p:nvPr/>
          </p:nvSpPr>
          <p:spPr bwMode="auto">
            <a:xfrm>
              <a:off x="3816" y="1152"/>
              <a:ext cx="272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Q</a:t>
              </a:r>
              <a:r>
                <a:rPr lang="en-US" altLang="zh-CN" sz="1800" baseline="-25000" smtClean="0">
                  <a:latin typeface="Times New Roman" pitchFamily="18" charset="0"/>
                </a:rPr>
                <a:t>6</a:t>
              </a:r>
              <a:endParaRPr lang="en-US" altLang="zh-CN" sz="1800"/>
            </a:p>
          </p:txBody>
        </p:sp>
        <p:sp>
          <p:nvSpPr>
            <p:cNvPr id="109" name="Text Box 193"/>
            <p:cNvSpPr txBox="1">
              <a:spLocks noChangeArrowheads="1"/>
            </p:cNvSpPr>
            <p:nvPr/>
          </p:nvSpPr>
          <p:spPr bwMode="auto">
            <a:xfrm>
              <a:off x="4304" y="1584"/>
              <a:ext cx="272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Q</a:t>
              </a:r>
              <a:r>
                <a:rPr lang="en-US" altLang="zh-CN" sz="1800" baseline="-25000" smtClean="0">
                  <a:latin typeface="Times New Roman" pitchFamily="18" charset="0"/>
                </a:rPr>
                <a:t>5</a:t>
              </a:r>
              <a:endParaRPr lang="en-US" altLang="zh-CN" sz="1800"/>
            </a:p>
          </p:txBody>
        </p:sp>
        <p:sp>
          <p:nvSpPr>
            <p:cNvPr id="110" name="Text Box 194"/>
            <p:cNvSpPr txBox="1">
              <a:spLocks noChangeArrowheads="1"/>
            </p:cNvSpPr>
            <p:nvPr/>
          </p:nvSpPr>
          <p:spPr bwMode="auto">
            <a:xfrm>
              <a:off x="5656" y="2504"/>
              <a:ext cx="272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Q</a:t>
              </a:r>
              <a:r>
                <a:rPr lang="en-US" altLang="zh-CN" sz="1800" baseline="-25000" smtClean="0">
                  <a:latin typeface="Times New Roman" pitchFamily="18" charset="0"/>
                </a:rPr>
                <a:t>2</a:t>
              </a:r>
              <a:endParaRPr lang="en-US" altLang="zh-CN" sz="1800"/>
            </a:p>
          </p:txBody>
        </p:sp>
        <p:sp>
          <p:nvSpPr>
            <p:cNvPr id="111" name="Text Box 195"/>
            <p:cNvSpPr txBox="1">
              <a:spLocks noChangeArrowheads="1"/>
            </p:cNvSpPr>
            <p:nvPr/>
          </p:nvSpPr>
          <p:spPr bwMode="auto">
            <a:xfrm>
              <a:off x="6136" y="2976"/>
              <a:ext cx="272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 smtClean="0">
                  <a:latin typeface="Times New Roman" pitchFamily="18" charset="0"/>
                </a:rPr>
                <a:t>Q</a:t>
              </a:r>
              <a:r>
                <a:rPr lang="en-US" altLang="zh-CN" sz="1800" baseline="-25000" smtClean="0">
                  <a:latin typeface="Times New Roman" pitchFamily="18" charset="0"/>
                </a:rPr>
                <a:t>1</a:t>
              </a:r>
              <a:endParaRPr lang="en-US" altLang="zh-CN" sz="1800"/>
            </a:p>
          </p:txBody>
        </p:sp>
        <p:sp>
          <p:nvSpPr>
            <p:cNvPr id="112" name="Text Box 196"/>
            <p:cNvSpPr txBox="1">
              <a:spLocks noChangeArrowheads="1"/>
            </p:cNvSpPr>
            <p:nvPr/>
          </p:nvSpPr>
          <p:spPr bwMode="auto">
            <a:xfrm>
              <a:off x="5656" y="1152"/>
              <a:ext cx="272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Q</a:t>
              </a:r>
              <a:r>
                <a:rPr lang="en-US" altLang="zh-CN" sz="1800" baseline="-25000" smtClean="0">
                  <a:latin typeface="Times New Roman" pitchFamily="18" charset="0"/>
                </a:rPr>
                <a:t>4</a:t>
              </a:r>
              <a:endParaRPr lang="en-US" altLang="zh-CN" sz="1800"/>
            </a:p>
          </p:txBody>
        </p:sp>
        <p:sp>
          <p:nvSpPr>
            <p:cNvPr id="113" name="Text Box 197"/>
            <p:cNvSpPr txBox="1">
              <a:spLocks noChangeArrowheads="1"/>
            </p:cNvSpPr>
            <p:nvPr/>
          </p:nvSpPr>
          <p:spPr bwMode="auto">
            <a:xfrm>
              <a:off x="6136" y="1624"/>
              <a:ext cx="272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Q</a:t>
              </a:r>
              <a:r>
                <a:rPr lang="en-US" altLang="zh-CN" sz="1800" baseline="-25000" smtClean="0">
                  <a:latin typeface="Times New Roman" pitchFamily="18" charset="0"/>
                </a:rPr>
                <a:t>3</a:t>
              </a:r>
              <a:endParaRPr lang="en-US" altLang="zh-CN" sz="1800"/>
            </a:p>
          </p:txBody>
        </p:sp>
        <p:sp>
          <p:nvSpPr>
            <p:cNvPr id="114" name="Text Box 198"/>
            <p:cNvSpPr txBox="1">
              <a:spLocks noChangeArrowheads="1"/>
            </p:cNvSpPr>
            <p:nvPr/>
          </p:nvSpPr>
          <p:spPr bwMode="auto">
            <a:xfrm>
              <a:off x="3640" y="3837"/>
              <a:ext cx="2268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ts val="750"/>
                </a:spcBef>
                <a:spcAft>
                  <a:spcPts val="800"/>
                </a:spcAft>
              </a:pPr>
              <a:r>
                <a:rPr lang="zh-CN" altLang="en-US" sz="1800">
                  <a:latin typeface="楷体" pitchFamily="49" charset="-122"/>
                  <a:ea typeface="楷体" pitchFamily="49" charset="-122"/>
                </a:rPr>
                <a:t>平面应力实例</a:t>
              </a:r>
              <a:endParaRPr lang="en-US" altLang="zh-CN" sz="18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15" name="Line 199"/>
            <p:cNvSpPr>
              <a:spLocks noChangeShapeType="1"/>
            </p:cNvSpPr>
            <p:nvPr/>
          </p:nvSpPr>
          <p:spPr bwMode="auto">
            <a:xfrm>
              <a:off x="3798" y="1963"/>
              <a:ext cx="1" cy="12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200"/>
            <p:cNvSpPr>
              <a:spLocks noChangeShapeType="1"/>
            </p:cNvSpPr>
            <p:nvPr/>
          </p:nvSpPr>
          <p:spPr bwMode="auto">
            <a:xfrm flipV="1">
              <a:off x="3798" y="1372"/>
              <a:ext cx="1" cy="54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Text Box 201"/>
            <p:cNvSpPr txBox="1">
              <a:spLocks noChangeArrowheads="1"/>
            </p:cNvSpPr>
            <p:nvPr/>
          </p:nvSpPr>
          <p:spPr bwMode="auto">
            <a:xfrm>
              <a:off x="3642" y="1296"/>
              <a:ext cx="188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y</a:t>
              </a:r>
              <a:endParaRPr lang="en-US" altLang="zh-CN" sz="1800"/>
            </a:p>
          </p:txBody>
        </p:sp>
        <p:sp>
          <p:nvSpPr>
            <p:cNvPr id="118" name="Text Box 202"/>
            <p:cNvSpPr txBox="1">
              <a:spLocks noChangeArrowheads="1"/>
            </p:cNvSpPr>
            <p:nvPr/>
          </p:nvSpPr>
          <p:spPr bwMode="auto">
            <a:xfrm>
              <a:off x="6070" y="3216"/>
              <a:ext cx="272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x</a:t>
              </a:r>
              <a:endParaRPr lang="en-US" altLang="zh-CN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333399"/>
                </a:solidFill>
              </a:rPr>
              <a:t>二维单元</a:t>
            </a:r>
            <a:endParaRPr lang="en-US" altLang="zh-CN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7324" y="1075986"/>
            <a:ext cx="3006644" cy="546337"/>
          </a:xfrm>
        </p:spPr>
        <p:txBody>
          <a:bodyPr/>
          <a:lstStyle/>
          <a:p>
            <a:pPr marL="847725" lvl="1" indent="-457200" eaLnBrk="1" hangingPunct="1">
              <a:buNone/>
            </a:pPr>
            <a:r>
              <a:rPr lang="en-US" altLang="zh-CN" smtClean="0"/>
              <a:t>3)</a:t>
            </a:r>
            <a:r>
              <a:rPr lang="zh-CN" altLang="en-US" smtClean="0"/>
              <a:t>计算未知自由度</a:t>
            </a:r>
            <a:endParaRPr lang="en-US" altLang="zh-CN" baseline="30000" smtClean="0">
              <a:solidFill>
                <a:schemeClr val="tx1"/>
              </a:solidFill>
            </a:endParaRPr>
          </a:p>
        </p:txBody>
      </p:sp>
      <p:graphicFrame>
        <p:nvGraphicFramePr>
          <p:cNvPr id="336900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95776532"/>
              </p:ext>
            </p:extLst>
          </p:nvPr>
        </p:nvGraphicFramePr>
        <p:xfrm>
          <a:off x="1576388" y="1677813"/>
          <a:ext cx="4104576" cy="1787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1" name="Equation" r:id="rId3" imgW="2565360" imgH="1117440" progId="Equation.DSMT4">
                  <p:embed/>
                </p:oleObj>
              </mc:Choice>
              <mc:Fallback>
                <p:oleObj name="Equation" r:id="rId3" imgW="256536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388" y="1677813"/>
                        <a:ext cx="4104576" cy="1787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46"/>
          <p:cNvGrpSpPr>
            <a:grpSpLocks noChangeAspect="1"/>
          </p:cNvGrpSpPr>
          <p:nvPr/>
        </p:nvGrpSpPr>
        <p:grpSpPr bwMode="auto">
          <a:xfrm>
            <a:off x="6708969" y="944889"/>
            <a:ext cx="3113088" cy="2874963"/>
            <a:chOff x="3139" y="1152"/>
            <a:chExt cx="3269" cy="3020"/>
          </a:xfrm>
        </p:grpSpPr>
        <p:sp>
          <p:nvSpPr>
            <p:cNvPr id="6" name="AutoShape 147"/>
            <p:cNvSpPr>
              <a:spLocks noChangeAspect="1" noChangeArrowheads="1"/>
            </p:cNvSpPr>
            <p:nvPr/>
          </p:nvSpPr>
          <p:spPr bwMode="auto">
            <a:xfrm>
              <a:off x="3139" y="1152"/>
              <a:ext cx="3269" cy="3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148"/>
            <p:cNvSpPr>
              <a:spLocks noChangeShapeType="1"/>
            </p:cNvSpPr>
            <p:nvPr/>
          </p:nvSpPr>
          <p:spPr bwMode="auto">
            <a:xfrm flipV="1">
              <a:off x="5614" y="1372"/>
              <a:ext cx="1" cy="546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149"/>
            <p:cNvSpPr>
              <a:spLocks noChangeShapeType="1"/>
            </p:cNvSpPr>
            <p:nvPr/>
          </p:nvSpPr>
          <p:spPr bwMode="auto">
            <a:xfrm>
              <a:off x="5614" y="3282"/>
              <a:ext cx="578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50"/>
            <p:cNvSpPr>
              <a:spLocks noChangeShapeType="1"/>
            </p:cNvSpPr>
            <p:nvPr/>
          </p:nvSpPr>
          <p:spPr bwMode="auto">
            <a:xfrm>
              <a:off x="3907" y="3157"/>
              <a:ext cx="38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51"/>
            <p:cNvSpPr>
              <a:spLocks noChangeShapeType="1"/>
            </p:cNvSpPr>
            <p:nvPr/>
          </p:nvSpPr>
          <p:spPr bwMode="auto">
            <a:xfrm flipV="1">
              <a:off x="3907" y="2807"/>
              <a:ext cx="1" cy="3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52"/>
            <p:cNvSpPr>
              <a:spLocks noChangeShapeType="1"/>
            </p:cNvSpPr>
            <p:nvPr/>
          </p:nvSpPr>
          <p:spPr bwMode="auto">
            <a:xfrm>
              <a:off x="5724" y="3157"/>
              <a:ext cx="3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53"/>
            <p:cNvSpPr>
              <a:spLocks noChangeShapeType="1"/>
            </p:cNvSpPr>
            <p:nvPr/>
          </p:nvSpPr>
          <p:spPr bwMode="auto">
            <a:xfrm flipV="1">
              <a:off x="5724" y="2807"/>
              <a:ext cx="1" cy="3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54"/>
            <p:cNvSpPr>
              <a:spLocks noChangeShapeType="1"/>
            </p:cNvSpPr>
            <p:nvPr/>
          </p:nvSpPr>
          <p:spPr bwMode="auto">
            <a:xfrm>
              <a:off x="5724" y="1793"/>
              <a:ext cx="3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55"/>
            <p:cNvSpPr>
              <a:spLocks noChangeShapeType="1"/>
            </p:cNvSpPr>
            <p:nvPr/>
          </p:nvSpPr>
          <p:spPr bwMode="auto">
            <a:xfrm flipV="1">
              <a:off x="5724" y="1443"/>
              <a:ext cx="1" cy="3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56"/>
            <p:cNvSpPr>
              <a:spLocks noChangeShapeType="1"/>
            </p:cNvSpPr>
            <p:nvPr/>
          </p:nvSpPr>
          <p:spPr bwMode="auto">
            <a:xfrm>
              <a:off x="3907" y="1793"/>
              <a:ext cx="38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57"/>
            <p:cNvSpPr>
              <a:spLocks noChangeShapeType="1"/>
            </p:cNvSpPr>
            <p:nvPr/>
          </p:nvSpPr>
          <p:spPr bwMode="auto">
            <a:xfrm flipV="1">
              <a:off x="3907" y="1443"/>
              <a:ext cx="1" cy="3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58"/>
            <p:cNvSpPr>
              <a:spLocks/>
            </p:cNvSpPr>
            <p:nvPr/>
          </p:nvSpPr>
          <p:spPr bwMode="auto">
            <a:xfrm>
              <a:off x="5626" y="3427"/>
              <a:ext cx="60" cy="60"/>
            </a:xfrm>
            <a:custGeom>
              <a:avLst/>
              <a:gdLst>
                <a:gd name="T0" fmla="*/ 0 w 303"/>
                <a:gd name="T1" fmla="*/ 0 h 303"/>
                <a:gd name="T2" fmla="*/ 0 w 303"/>
                <a:gd name="T3" fmla="*/ 0 h 303"/>
                <a:gd name="T4" fmla="*/ 0 w 303"/>
                <a:gd name="T5" fmla="*/ 0 h 303"/>
                <a:gd name="T6" fmla="*/ 0 w 303"/>
                <a:gd name="T7" fmla="*/ 0 h 303"/>
                <a:gd name="T8" fmla="*/ 0 w 303"/>
                <a:gd name="T9" fmla="*/ 0 h 303"/>
                <a:gd name="T10" fmla="*/ 0 w 303"/>
                <a:gd name="T11" fmla="*/ 0 h 303"/>
                <a:gd name="T12" fmla="*/ 0 w 303"/>
                <a:gd name="T13" fmla="*/ 0 h 303"/>
                <a:gd name="T14" fmla="*/ 0 w 303"/>
                <a:gd name="T15" fmla="*/ 0 h 303"/>
                <a:gd name="T16" fmla="*/ 0 w 303"/>
                <a:gd name="T17" fmla="*/ 0 h 303"/>
                <a:gd name="T18" fmla="*/ 0 w 303"/>
                <a:gd name="T19" fmla="*/ 0 h 303"/>
                <a:gd name="T20" fmla="*/ 0 w 303"/>
                <a:gd name="T21" fmla="*/ 0 h 303"/>
                <a:gd name="T22" fmla="*/ 0 w 303"/>
                <a:gd name="T23" fmla="*/ 0 h 303"/>
                <a:gd name="T24" fmla="*/ 0 w 303"/>
                <a:gd name="T25" fmla="*/ 0 h 303"/>
                <a:gd name="T26" fmla="*/ 0 w 303"/>
                <a:gd name="T27" fmla="*/ 0 h 303"/>
                <a:gd name="T28" fmla="*/ 0 w 303"/>
                <a:gd name="T29" fmla="*/ 0 h 303"/>
                <a:gd name="T30" fmla="*/ 0 w 303"/>
                <a:gd name="T31" fmla="*/ 0 h 303"/>
                <a:gd name="T32" fmla="*/ 0 w 303"/>
                <a:gd name="T33" fmla="*/ 0 h 303"/>
                <a:gd name="T34" fmla="*/ 0 w 303"/>
                <a:gd name="T35" fmla="*/ 0 h 303"/>
                <a:gd name="T36" fmla="*/ 0 w 303"/>
                <a:gd name="T37" fmla="*/ 0 h 303"/>
                <a:gd name="T38" fmla="*/ 0 w 303"/>
                <a:gd name="T39" fmla="*/ 0 h 303"/>
                <a:gd name="T40" fmla="*/ 0 w 303"/>
                <a:gd name="T41" fmla="*/ 0 h 303"/>
                <a:gd name="T42" fmla="*/ 0 w 303"/>
                <a:gd name="T43" fmla="*/ 0 h 303"/>
                <a:gd name="T44" fmla="*/ 0 w 303"/>
                <a:gd name="T45" fmla="*/ 0 h 303"/>
                <a:gd name="T46" fmla="*/ 0 w 303"/>
                <a:gd name="T47" fmla="*/ 0 h 303"/>
                <a:gd name="T48" fmla="*/ 0 w 303"/>
                <a:gd name="T49" fmla="*/ 0 h 30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03" h="303">
                  <a:moveTo>
                    <a:pt x="303" y="152"/>
                  </a:moveTo>
                  <a:lnTo>
                    <a:pt x="298" y="112"/>
                  </a:lnTo>
                  <a:lnTo>
                    <a:pt x="283" y="76"/>
                  </a:lnTo>
                  <a:lnTo>
                    <a:pt x="259" y="44"/>
                  </a:lnTo>
                  <a:lnTo>
                    <a:pt x="227" y="20"/>
                  </a:lnTo>
                  <a:lnTo>
                    <a:pt x="191" y="5"/>
                  </a:lnTo>
                  <a:lnTo>
                    <a:pt x="152" y="0"/>
                  </a:lnTo>
                  <a:lnTo>
                    <a:pt x="113" y="5"/>
                  </a:lnTo>
                  <a:lnTo>
                    <a:pt x="76" y="20"/>
                  </a:lnTo>
                  <a:lnTo>
                    <a:pt x="44" y="44"/>
                  </a:lnTo>
                  <a:lnTo>
                    <a:pt x="20" y="76"/>
                  </a:lnTo>
                  <a:lnTo>
                    <a:pt x="5" y="112"/>
                  </a:lnTo>
                  <a:lnTo>
                    <a:pt x="0" y="152"/>
                  </a:lnTo>
                  <a:lnTo>
                    <a:pt x="5" y="191"/>
                  </a:lnTo>
                  <a:lnTo>
                    <a:pt x="20" y="227"/>
                  </a:lnTo>
                  <a:lnTo>
                    <a:pt x="44" y="259"/>
                  </a:lnTo>
                  <a:lnTo>
                    <a:pt x="76" y="283"/>
                  </a:lnTo>
                  <a:lnTo>
                    <a:pt x="113" y="298"/>
                  </a:lnTo>
                  <a:lnTo>
                    <a:pt x="152" y="303"/>
                  </a:lnTo>
                  <a:lnTo>
                    <a:pt x="191" y="298"/>
                  </a:lnTo>
                  <a:lnTo>
                    <a:pt x="227" y="283"/>
                  </a:lnTo>
                  <a:lnTo>
                    <a:pt x="259" y="259"/>
                  </a:lnTo>
                  <a:lnTo>
                    <a:pt x="283" y="227"/>
                  </a:lnTo>
                  <a:lnTo>
                    <a:pt x="298" y="191"/>
                  </a:lnTo>
                  <a:lnTo>
                    <a:pt x="303" y="152"/>
                  </a:lnTo>
                  <a:close/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59"/>
            <p:cNvSpPr>
              <a:spLocks/>
            </p:cNvSpPr>
            <p:nvPr/>
          </p:nvSpPr>
          <p:spPr bwMode="auto">
            <a:xfrm>
              <a:off x="5543" y="3427"/>
              <a:ext cx="61" cy="60"/>
            </a:xfrm>
            <a:custGeom>
              <a:avLst/>
              <a:gdLst>
                <a:gd name="T0" fmla="*/ 0 w 304"/>
                <a:gd name="T1" fmla="*/ 0 h 303"/>
                <a:gd name="T2" fmla="*/ 0 w 304"/>
                <a:gd name="T3" fmla="*/ 0 h 303"/>
                <a:gd name="T4" fmla="*/ 0 w 304"/>
                <a:gd name="T5" fmla="*/ 0 h 303"/>
                <a:gd name="T6" fmla="*/ 0 w 304"/>
                <a:gd name="T7" fmla="*/ 0 h 303"/>
                <a:gd name="T8" fmla="*/ 0 w 304"/>
                <a:gd name="T9" fmla="*/ 0 h 303"/>
                <a:gd name="T10" fmla="*/ 0 w 304"/>
                <a:gd name="T11" fmla="*/ 0 h 303"/>
                <a:gd name="T12" fmla="*/ 0 w 304"/>
                <a:gd name="T13" fmla="*/ 0 h 303"/>
                <a:gd name="T14" fmla="*/ 0 w 304"/>
                <a:gd name="T15" fmla="*/ 0 h 303"/>
                <a:gd name="T16" fmla="*/ 0 w 304"/>
                <a:gd name="T17" fmla="*/ 0 h 303"/>
                <a:gd name="T18" fmla="*/ 0 w 304"/>
                <a:gd name="T19" fmla="*/ 0 h 303"/>
                <a:gd name="T20" fmla="*/ 0 w 304"/>
                <a:gd name="T21" fmla="*/ 0 h 303"/>
                <a:gd name="T22" fmla="*/ 0 w 304"/>
                <a:gd name="T23" fmla="*/ 0 h 303"/>
                <a:gd name="T24" fmla="*/ 0 w 304"/>
                <a:gd name="T25" fmla="*/ 0 h 303"/>
                <a:gd name="T26" fmla="*/ 0 w 304"/>
                <a:gd name="T27" fmla="*/ 0 h 303"/>
                <a:gd name="T28" fmla="*/ 0 w 304"/>
                <a:gd name="T29" fmla="*/ 0 h 303"/>
                <a:gd name="T30" fmla="*/ 0 w 304"/>
                <a:gd name="T31" fmla="*/ 0 h 303"/>
                <a:gd name="T32" fmla="*/ 0 w 304"/>
                <a:gd name="T33" fmla="*/ 0 h 303"/>
                <a:gd name="T34" fmla="*/ 0 w 304"/>
                <a:gd name="T35" fmla="*/ 0 h 303"/>
                <a:gd name="T36" fmla="*/ 0 w 304"/>
                <a:gd name="T37" fmla="*/ 0 h 303"/>
                <a:gd name="T38" fmla="*/ 0 w 304"/>
                <a:gd name="T39" fmla="*/ 0 h 303"/>
                <a:gd name="T40" fmla="*/ 0 w 304"/>
                <a:gd name="T41" fmla="*/ 0 h 303"/>
                <a:gd name="T42" fmla="*/ 0 w 304"/>
                <a:gd name="T43" fmla="*/ 0 h 303"/>
                <a:gd name="T44" fmla="*/ 0 w 304"/>
                <a:gd name="T45" fmla="*/ 0 h 303"/>
                <a:gd name="T46" fmla="*/ 0 w 304"/>
                <a:gd name="T47" fmla="*/ 0 h 303"/>
                <a:gd name="T48" fmla="*/ 0 w 304"/>
                <a:gd name="T49" fmla="*/ 0 h 30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04" h="303">
                  <a:moveTo>
                    <a:pt x="304" y="152"/>
                  </a:moveTo>
                  <a:lnTo>
                    <a:pt x="299" y="112"/>
                  </a:lnTo>
                  <a:lnTo>
                    <a:pt x="283" y="76"/>
                  </a:lnTo>
                  <a:lnTo>
                    <a:pt x="260" y="44"/>
                  </a:lnTo>
                  <a:lnTo>
                    <a:pt x="228" y="20"/>
                  </a:lnTo>
                  <a:lnTo>
                    <a:pt x="192" y="5"/>
                  </a:lnTo>
                  <a:lnTo>
                    <a:pt x="152" y="0"/>
                  </a:lnTo>
                  <a:lnTo>
                    <a:pt x="113" y="5"/>
                  </a:lnTo>
                  <a:lnTo>
                    <a:pt x="77" y="20"/>
                  </a:lnTo>
                  <a:lnTo>
                    <a:pt x="45" y="44"/>
                  </a:lnTo>
                  <a:lnTo>
                    <a:pt x="21" y="76"/>
                  </a:lnTo>
                  <a:lnTo>
                    <a:pt x="6" y="112"/>
                  </a:lnTo>
                  <a:lnTo>
                    <a:pt x="0" y="152"/>
                  </a:lnTo>
                  <a:lnTo>
                    <a:pt x="6" y="191"/>
                  </a:lnTo>
                  <a:lnTo>
                    <a:pt x="21" y="227"/>
                  </a:lnTo>
                  <a:lnTo>
                    <a:pt x="45" y="259"/>
                  </a:lnTo>
                  <a:lnTo>
                    <a:pt x="77" y="283"/>
                  </a:lnTo>
                  <a:lnTo>
                    <a:pt x="113" y="298"/>
                  </a:lnTo>
                  <a:lnTo>
                    <a:pt x="152" y="303"/>
                  </a:lnTo>
                  <a:lnTo>
                    <a:pt x="192" y="298"/>
                  </a:lnTo>
                  <a:lnTo>
                    <a:pt x="228" y="283"/>
                  </a:lnTo>
                  <a:lnTo>
                    <a:pt x="260" y="259"/>
                  </a:lnTo>
                  <a:lnTo>
                    <a:pt x="283" y="227"/>
                  </a:lnTo>
                  <a:lnTo>
                    <a:pt x="299" y="191"/>
                  </a:lnTo>
                  <a:lnTo>
                    <a:pt x="304" y="152"/>
                  </a:lnTo>
                  <a:close/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60"/>
            <p:cNvSpPr>
              <a:spLocks noChangeShapeType="1"/>
            </p:cNvSpPr>
            <p:nvPr/>
          </p:nvSpPr>
          <p:spPr bwMode="auto">
            <a:xfrm>
              <a:off x="5531" y="3487"/>
              <a:ext cx="16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161" descr="浅色上对角线"/>
            <p:cNvSpPr>
              <a:spLocks noChangeArrowheads="1"/>
            </p:cNvSpPr>
            <p:nvPr/>
          </p:nvSpPr>
          <p:spPr bwMode="auto">
            <a:xfrm>
              <a:off x="5531" y="3503"/>
              <a:ext cx="167" cy="61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162" descr="浅色上对角线"/>
            <p:cNvSpPr>
              <a:spLocks noChangeArrowheads="1"/>
            </p:cNvSpPr>
            <p:nvPr/>
          </p:nvSpPr>
          <p:spPr bwMode="auto">
            <a:xfrm>
              <a:off x="3576" y="3199"/>
              <a:ext cx="61" cy="167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Rectangle 163" descr="浅色上对角线"/>
            <p:cNvSpPr>
              <a:spLocks noChangeArrowheads="1"/>
            </p:cNvSpPr>
            <p:nvPr/>
          </p:nvSpPr>
          <p:spPr bwMode="auto">
            <a:xfrm>
              <a:off x="3576" y="1835"/>
              <a:ext cx="61" cy="167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64"/>
            <p:cNvSpPr>
              <a:spLocks noChangeShapeType="1"/>
            </p:cNvSpPr>
            <p:nvPr/>
          </p:nvSpPr>
          <p:spPr bwMode="auto">
            <a:xfrm>
              <a:off x="5614" y="3572"/>
              <a:ext cx="1" cy="27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65"/>
            <p:cNvSpPr>
              <a:spLocks noChangeShapeType="1"/>
            </p:cNvSpPr>
            <p:nvPr/>
          </p:nvSpPr>
          <p:spPr bwMode="auto">
            <a:xfrm>
              <a:off x="3798" y="3580"/>
              <a:ext cx="1" cy="26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66"/>
            <p:cNvSpPr>
              <a:spLocks noChangeShapeType="1"/>
            </p:cNvSpPr>
            <p:nvPr/>
          </p:nvSpPr>
          <p:spPr bwMode="auto">
            <a:xfrm flipH="1">
              <a:off x="3144" y="3282"/>
              <a:ext cx="395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67"/>
            <p:cNvSpPr>
              <a:spLocks noChangeShapeType="1"/>
            </p:cNvSpPr>
            <p:nvPr/>
          </p:nvSpPr>
          <p:spPr bwMode="auto">
            <a:xfrm flipH="1">
              <a:off x="3144" y="1918"/>
              <a:ext cx="395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68"/>
            <p:cNvSpPr>
              <a:spLocks noChangeShapeType="1"/>
            </p:cNvSpPr>
            <p:nvPr/>
          </p:nvSpPr>
          <p:spPr bwMode="auto">
            <a:xfrm>
              <a:off x="3798" y="3697"/>
              <a:ext cx="1816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69"/>
            <p:cNvSpPr>
              <a:spLocks noChangeShapeType="1"/>
            </p:cNvSpPr>
            <p:nvPr/>
          </p:nvSpPr>
          <p:spPr bwMode="auto">
            <a:xfrm>
              <a:off x="3304" y="1918"/>
              <a:ext cx="1" cy="136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70"/>
            <p:cNvSpPr>
              <a:spLocks noChangeShapeType="1"/>
            </p:cNvSpPr>
            <p:nvPr/>
          </p:nvSpPr>
          <p:spPr bwMode="auto">
            <a:xfrm flipH="1">
              <a:off x="3833" y="1945"/>
              <a:ext cx="1747" cy="131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71"/>
            <p:cNvSpPr>
              <a:spLocks noChangeShapeType="1"/>
            </p:cNvSpPr>
            <p:nvPr/>
          </p:nvSpPr>
          <p:spPr bwMode="auto">
            <a:xfrm>
              <a:off x="5614" y="1963"/>
              <a:ext cx="1" cy="12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72"/>
            <p:cNvSpPr>
              <a:spLocks noChangeShapeType="1"/>
            </p:cNvSpPr>
            <p:nvPr/>
          </p:nvSpPr>
          <p:spPr bwMode="auto">
            <a:xfrm>
              <a:off x="3842" y="1918"/>
              <a:ext cx="172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173"/>
            <p:cNvSpPr>
              <a:spLocks/>
            </p:cNvSpPr>
            <p:nvPr/>
          </p:nvSpPr>
          <p:spPr bwMode="auto">
            <a:xfrm>
              <a:off x="5570" y="1874"/>
              <a:ext cx="89" cy="89"/>
            </a:xfrm>
            <a:custGeom>
              <a:avLst/>
              <a:gdLst>
                <a:gd name="T0" fmla="*/ 0 w 444"/>
                <a:gd name="T1" fmla="*/ 0 h 444"/>
                <a:gd name="T2" fmla="*/ 0 w 444"/>
                <a:gd name="T3" fmla="*/ 0 h 444"/>
                <a:gd name="T4" fmla="*/ 0 w 444"/>
                <a:gd name="T5" fmla="*/ 0 h 444"/>
                <a:gd name="T6" fmla="*/ 0 w 444"/>
                <a:gd name="T7" fmla="*/ 0 h 444"/>
                <a:gd name="T8" fmla="*/ 0 w 444"/>
                <a:gd name="T9" fmla="*/ 0 h 444"/>
                <a:gd name="T10" fmla="*/ 0 w 444"/>
                <a:gd name="T11" fmla="*/ 0 h 444"/>
                <a:gd name="T12" fmla="*/ 0 w 444"/>
                <a:gd name="T13" fmla="*/ 0 h 444"/>
                <a:gd name="T14" fmla="*/ 0 w 444"/>
                <a:gd name="T15" fmla="*/ 0 h 444"/>
                <a:gd name="T16" fmla="*/ 0 w 444"/>
                <a:gd name="T17" fmla="*/ 0 h 444"/>
                <a:gd name="T18" fmla="*/ 0 w 444"/>
                <a:gd name="T19" fmla="*/ 0 h 444"/>
                <a:gd name="T20" fmla="*/ 0 w 444"/>
                <a:gd name="T21" fmla="*/ 0 h 444"/>
                <a:gd name="T22" fmla="*/ 0 w 444"/>
                <a:gd name="T23" fmla="*/ 0 h 444"/>
                <a:gd name="T24" fmla="*/ 0 w 444"/>
                <a:gd name="T25" fmla="*/ 0 h 444"/>
                <a:gd name="T26" fmla="*/ 0 w 444"/>
                <a:gd name="T27" fmla="*/ 0 h 444"/>
                <a:gd name="T28" fmla="*/ 0 w 444"/>
                <a:gd name="T29" fmla="*/ 0 h 444"/>
                <a:gd name="T30" fmla="*/ 0 w 444"/>
                <a:gd name="T31" fmla="*/ 0 h 444"/>
                <a:gd name="T32" fmla="*/ 0 w 444"/>
                <a:gd name="T33" fmla="*/ 0 h 444"/>
                <a:gd name="T34" fmla="*/ 0 w 444"/>
                <a:gd name="T35" fmla="*/ 0 h 444"/>
                <a:gd name="T36" fmla="*/ 0 w 444"/>
                <a:gd name="T37" fmla="*/ 0 h 444"/>
                <a:gd name="T38" fmla="*/ 0 w 444"/>
                <a:gd name="T39" fmla="*/ 0 h 444"/>
                <a:gd name="T40" fmla="*/ 0 w 444"/>
                <a:gd name="T41" fmla="*/ 0 h 444"/>
                <a:gd name="T42" fmla="*/ 0 w 444"/>
                <a:gd name="T43" fmla="*/ 0 h 444"/>
                <a:gd name="T44" fmla="*/ 0 w 444"/>
                <a:gd name="T45" fmla="*/ 0 h 444"/>
                <a:gd name="T46" fmla="*/ 0 w 444"/>
                <a:gd name="T47" fmla="*/ 0 h 444"/>
                <a:gd name="T48" fmla="*/ 0 w 444"/>
                <a:gd name="T49" fmla="*/ 0 h 444"/>
                <a:gd name="T50" fmla="*/ 0 w 444"/>
                <a:gd name="T51" fmla="*/ 0 h 444"/>
                <a:gd name="T52" fmla="*/ 0 w 444"/>
                <a:gd name="T53" fmla="*/ 0 h 444"/>
                <a:gd name="T54" fmla="*/ 0 w 444"/>
                <a:gd name="T55" fmla="*/ 0 h 444"/>
                <a:gd name="T56" fmla="*/ 0 w 444"/>
                <a:gd name="T57" fmla="*/ 0 h 44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44" h="444">
                  <a:moveTo>
                    <a:pt x="444" y="222"/>
                  </a:moveTo>
                  <a:lnTo>
                    <a:pt x="438" y="173"/>
                  </a:lnTo>
                  <a:lnTo>
                    <a:pt x="422" y="125"/>
                  </a:lnTo>
                  <a:lnTo>
                    <a:pt x="396" y="83"/>
                  </a:lnTo>
                  <a:lnTo>
                    <a:pt x="361" y="48"/>
                  </a:lnTo>
                  <a:lnTo>
                    <a:pt x="319" y="22"/>
                  </a:lnTo>
                  <a:lnTo>
                    <a:pt x="272" y="6"/>
                  </a:lnTo>
                  <a:lnTo>
                    <a:pt x="222" y="0"/>
                  </a:lnTo>
                  <a:lnTo>
                    <a:pt x="173" y="6"/>
                  </a:lnTo>
                  <a:lnTo>
                    <a:pt x="126" y="22"/>
                  </a:lnTo>
                  <a:lnTo>
                    <a:pt x="85" y="48"/>
                  </a:lnTo>
                  <a:lnTo>
                    <a:pt x="49" y="83"/>
                  </a:lnTo>
                  <a:lnTo>
                    <a:pt x="23" y="125"/>
                  </a:lnTo>
                  <a:lnTo>
                    <a:pt x="6" y="173"/>
                  </a:lnTo>
                  <a:lnTo>
                    <a:pt x="0" y="222"/>
                  </a:lnTo>
                  <a:lnTo>
                    <a:pt x="6" y="271"/>
                  </a:lnTo>
                  <a:lnTo>
                    <a:pt x="23" y="319"/>
                  </a:lnTo>
                  <a:lnTo>
                    <a:pt x="49" y="361"/>
                  </a:lnTo>
                  <a:lnTo>
                    <a:pt x="85" y="396"/>
                  </a:lnTo>
                  <a:lnTo>
                    <a:pt x="126" y="421"/>
                  </a:lnTo>
                  <a:lnTo>
                    <a:pt x="173" y="438"/>
                  </a:lnTo>
                  <a:lnTo>
                    <a:pt x="222" y="444"/>
                  </a:lnTo>
                  <a:lnTo>
                    <a:pt x="272" y="438"/>
                  </a:lnTo>
                  <a:lnTo>
                    <a:pt x="319" y="421"/>
                  </a:lnTo>
                  <a:lnTo>
                    <a:pt x="361" y="396"/>
                  </a:lnTo>
                  <a:lnTo>
                    <a:pt x="396" y="361"/>
                  </a:lnTo>
                  <a:lnTo>
                    <a:pt x="422" y="319"/>
                  </a:lnTo>
                  <a:lnTo>
                    <a:pt x="438" y="271"/>
                  </a:lnTo>
                  <a:lnTo>
                    <a:pt x="444" y="222"/>
                  </a:lnTo>
                  <a:close/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74"/>
            <p:cNvSpPr>
              <a:spLocks/>
            </p:cNvSpPr>
            <p:nvPr/>
          </p:nvSpPr>
          <p:spPr bwMode="auto">
            <a:xfrm>
              <a:off x="5531" y="3320"/>
              <a:ext cx="167" cy="107"/>
            </a:xfrm>
            <a:custGeom>
              <a:avLst/>
              <a:gdLst>
                <a:gd name="T0" fmla="*/ 0 w 837"/>
                <a:gd name="T1" fmla="*/ 0 h 533"/>
                <a:gd name="T2" fmla="*/ 0 w 837"/>
                <a:gd name="T3" fmla="*/ 0 h 533"/>
                <a:gd name="T4" fmla="*/ 0 w 837"/>
                <a:gd name="T5" fmla="*/ 0 h 533"/>
                <a:gd name="T6" fmla="*/ 0 w 837"/>
                <a:gd name="T7" fmla="*/ 0 h 5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37" h="533">
                  <a:moveTo>
                    <a:pt x="307" y="0"/>
                  </a:moveTo>
                  <a:lnTo>
                    <a:pt x="0" y="533"/>
                  </a:lnTo>
                  <a:lnTo>
                    <a:pt x="837" y="533"/>
                  </a:lnTo>
                  <a:lnTo>
                    <a:pt x="529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175"/>
            <p:cNvSpPr>
              <a:spLocks/>
            </p:cNvSpPr>
            <p:nvPr/>
          </p:nvSpPr>
          <p:spPr bwMode="auto">
            <a:xfrm>
              <a:off x="5570" y="3238"/>
              <a:ext cx="89" cy="88"/>
            </a:xfrm>
            <a:custGeom>
              <a:avLst/>
              <a:gdLst>
                <a:gd name="T0" fmla="*/ 0 w 444"/>
                <a:gd name="T1" fmla="*/ 0 h 444"/>
                <a:gd name="T2" fmla="*/ 0 w 444"/>
                <a:gd name="T3" fmla="*/ 0 h 444"/>
                <a:gd name="T4" fmla="*/ 0 w 444"/>
                <a:gd name="T5" fmla="*/ 0 h 444"/>
                <a:gd name="T6" fmla="*/ 0 w 444"/>
                <a:gd name="T7" fmla="*/ 0 h 444"/>
                <a:gd name="T8" fmla="*/ 0 w 444"/>
                <a:gd name="T9" fmla="*/ 0 h 444"/>
                <a:gd name="T10" fmla="*/ 0 w 444"/>
                <a:gd name="T11" fmla="*/ 0 h 444"/>
                <a:gd name="T12" fmla="*/ 0 w 444"/>
                <a:gd name="T13" fmla="*/ 0 h 444"/>
                <a:gd name="T14" fmla="*/ 0 w 444"/>
                <a:gd name="T15" fmla="*/ 0 h 444"/>
                <a:gd name="T16" fmla="*/ 0 w 444"/>
                <a:gd name="T17" fmla="*/ 0 h 444"/>
                <a:gd name="T18" fmla="*/ 0 w 444"/>
                <a:gd name="T19" fmla="*/ 0 h 444"/>
                <a:gd name="T20" fmla="*/ 0 w 444"/>
                <a:gd name="T21" fmla="*/ 0 h 444"/>
                <a:gd name="T22" fmla="*/ 0 w 444"/>
                <a:gd name="T23" fmla="*/ 0 h 444"/>
                <a:gd name="T24" fmla="*/ 0 w 444"/>
                <a:gd name="T25" fmla="*/ 0 h 444"/>
                <a:gd name="T26" fmla="*/ 0 w 444"/>
                <a:gd name="T27" fmla="*/ 0 h 444"/>
                <a:gd name="T28" fmla="*/ 0 w 444"/>
                <a:gd name="T29" fmla="*/ 0 h 444"/>
                <a:gd name="T30" fmla="*/ 0 w 444"/>
                <a:gd name="T31" fmla="*/ 0 h 444"/>
                <a:gd name="T32" fmla="*/ 0 w 444"/>
                <a:gd name="T33" fmla="*/ 0 h 444"/>
                <a:gd name="T34" fmla="*/ 0 w 444"/>
                <a:gd name="T35" fmla="*/ 0 h 444"/>
                <a:gd name="T36" fmla="*/ 0 w 444"/>
                <a:gd name="T37" fmla="*/ 0 h 444"/>
                <a:gd name="T38" fmla="*/ 0 w 444"/>
                <a:gd name="T39" fmla="*/ 0 h 444"/>
                <a:gd name="T40" fmla="*/ 0 w 444"/>
                <a:gd name="T41" fmla="*/ 0 h 444"/>
                <a:gd name="T42" fmla="*/ 0 w 444"/>
                <a:gd name="T43" fmla="*/ 0 h 444"/>
                <a:gd name="T44" fmla="*/ 0 w 444"/>
                <a:gd name="T45" fmla="*/ 0 h 444"/>
                <a:gd name="T46" fmla="*/ 0 w 444"/>
                <a:gd name="T47" fmla="*/ 0 h 444"/>
                <a:gd name="T48" fmla="*/ 0 w 444"/>
                <a:gd name="T49" fmla="*/ 0 h 444"/>
                <a:gd name="T50" fmla="*/ 0 w 444"/>
                <a:gd name="T51" fmla="*/ 0 h 444"/>
                <a:gd name="T52" fmla="*/ 0 w 444"/>
                <a:gd name="T53" fmla="*/ 0 h 444"/>
                <a:gd name="T54" fmla="*/ 0 w 444"/>
                <a:gd name="T55" fmla="*/ 0 h 444"/>
                <a:gd name="T56" fmla="*/ 0 w 444"/>
                <a:gd name="T57" fmla="*/ 0 h 44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44" h="444">
                  <a:moveTo>
                    <a:pt x="444" y="222"/>
                  </a:moveTo>
                  <a:lnTo>
                    <a:pt x="438" y="173"/>
                  </a:lnTo>
                  <a:lnTo>
                    <a:pt x="422" y="125"/>
                  </a:lnTo>
                  <a:lnTo>
                    <a:pt x="396" y="84"/>
                  </a:lnTo>
                  <a:lnTo>
                    <a:pt x="361" y="48"/>
                  </a:lnTo>
                  <a:lnTo>
                    <a:pt x="319" y="22"/>
                  </a:lnTo>
                  <a:lnTo>
                    <a:pt x="272" y="6"/>
                  </a:lnTo>
                  <a:lnTo>
                    <a:pt x="222" y="0"/>
                  </a:lnTo>
                  <a:lnTo>
                    <a:pt x="173" y="6"/>
                  </a:lnTo>
                  <a:lnTo>
                    <a:pt x="126" y="22"/>
                  </a:lnTo>
                  <a:lnTo>
                    <a:pt x="85" y="48"/>
                  </a:lnTo>
                  <a:lnTo>
                    <a:pt x="49" y="84"/>
                  </a:lnTo>
                  <a:lnTo>
                    <a:pt x="23" y="125"/>
                  </a:lnTo>
                  <a:lnTo>
                    <a:pt x="6" y="173"/>
                  </a:lnTo>
                  <a:lnTo>
                    <a:pt x="0" y="222"/>
                  </a:lnTo>
                  <a:lnTo>
                    <a:pt x="6" y="271"/>
                  </a:lnTo>
                  <a:lnTo>
                    <a:pt x="23" y="319"/>
                  </a:lnTo>
                  <a:lnTo>
                    <a:pt x="49" y="361"/>
                  </a:lnTo>
                  <a:lnTo>
                    <a:pt x="85" y="396"/>
                  </a:lnTo>
                  <a:lnTo>
                    <a:pt x="126" y="422"/>
                  </a:lnTo>
                  <a:lnTo>
                    <a:pt x="173" y="439"/>
                  </a:lnTo>
                  <a:lnTo>
                    <a:pt x="222" y="444"/>
                  </a:lnTo>
                  <a:lnTo>
                    <a:pt x="272" y="439"/>
                  </a:lnTo>
                  <a:lnTo>
                    <a:pt x="319" y="422"/>
                  </a:lnTo>
                  <a:lnTo>
                    <a:pt x="361" y="396"/>
                  </a:lnTo>
                  <a:lnTo>
                    <a:pt x="396" y="361"/>
                  </a:lnTo>
                  <a:lnTo>
                    <a:pt x="422" y="319"/>
                  </a:lnTo>
                  <a:lnTo>
                    <a:pt x="438" y="271"/>
                  </a:lnTo>
                  <a:lnTo>
                    <a:pt x="444" y="222"/>
                  </a:lnTo>
                  <a:close/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176"/>
            <p:cNvSpPr>
              <a:spLocks noChangeShapeType="1"/>
            </p:cNvSpPr>
            <p:nvPr/>
          </p:nvSpPr>
          <p:spPr bwMode="auto">
            <a:xfrm>
              <a:off x="3842" y="3282"/>
              <a:ext cx="172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177"/>
            <p:cNvSpPr>
              <a:spLocks/>
            </p:cNvSpPr>
            <p:nvPr/>
          </p:nvSpPr>
          <p:spPr bwMode="auto">
            <a:xfrm>
              <a:off x="3754" y="3238"/>
              <a:ext cx="88" cy="88"/>
            </a:xfrm>
            <a:custGeom>
              <a:avLst/>
              <a:gdLst>
                <a:gd name="T0" fmla="*/ 0 w 443"/>
                <a:gd name="T1" fmla="*/ 0 h 444"/>
                <a:gd name="T2" fmla="*/ 0 w 443"/>
                <a:gd name="T3" fmla="*/ 0 h 444"/>
                <a:gd name="T4" fmla="*/ 0 w 443"/>
                <a:gd name="T5" fmla="*/ 0 h 444"/>
                <a:gd name="T6" fmla="*/ 0 w 443"/>
                <a:gd name="T7" fmla="*/ 0 h 444"/>
                <a:gd name="T8" fmla="*/ 0 w 443"/>
                <a:gd name="T9" fmla="*/ 0 h 444"/>
                <a:gd name="T10" fmla="*/ 0 w 443"/>
                <a:gd name="T11" fmla="*/ 0 h 444"/>
                <a:gd name="T12" fmla="*/ 0 w 443"/>
                <a:gd name="T13" fmla="*/ 0 h 444"/>
                <a:gd name="T14" fmla="*/ 0 w 443"/>
                <a:gd name="T15" fmla="*/ 0 h 444"/>
                <a:gd name="T16" fmla="*/ 0 w 443"/>
                <a:gd name="T17" fmla="*/ 0 h 444"/>
                <a:gd name="T18" fmla="*/ 0 w 443"/>
                <a:gd name="T19" fmla="*/ 0 h 444"/>
                <a:gd name="T20" fmla="*/ 0 w 443"/>
                <a:gd name="T21" fmla="*/ 0 h 444"/>
                <a:gd name="T22" fmla="*/ 0 w 443"/>
                <a:gd name="T23" fmla="*/ 0 h 444"/>
                <a:gd name="T24" fmla="*/ 0 w 443"/>
                <a:gd name="T25" fmla="*/ 0 h 444"/>
                <a:gd name="T26" fmla="*/ 0 w 443"/>
                <a:gd name="T27" fmla="*/ 0 h 444"/>
                <a:gd name="T28" fmla="*/ 0 w 443"/>
                <a:gd name="T29" fmla="*/ 0 h 444"/>
                <a:gd name="T30" fmla="*/ 0 w 443"/>
                <a:gd name="T31" fmla="*/ 0 h 444"/>
                <a:gd name="T32" fmla="*/ 0 w 443"/>
                <a:gd name="T33" fmla="*/ 0 h 444"/>
                <a:gd name="T34" fmla="*/ 0 w 443"/>
                <a:gd name="T35" fmla="*/ 0 h 444"/>
                <a:gd name="T36" fmla="*/ 0 w 443"/>
                <a:gd name="T37" fmla="*/ 0 h 444"/>
                <a:gd name="T38" fmla="*/ 0 w 443"/>
                <a:gd name="T39" fmla="*/ 0 h 444"/>
                <a:gd name="T40" fmla="*/ 0 w 443"/>
                <a:gd name="T41" fmla="*/ 0 h 444"/>
                <a:gd name="T42" fmla="*/ 0 w 443"/>
                <a:gd name="T43" fmla="*/ 0 h 444"/>
                <a:gd name="T44" fmla="*/ 0 w 443"/>
                <a:gd name="T45" fmla="*/ 0 h 444"/>
                <a:gd name="T46" fmla="*/ 0 w 443"/>
                <a:gd name="T47" fmla="*/ 0 h 444"/>
                <a:gd name="T48" fmla="*/ 0 w 443"/>
                <a:gd name="T49" fmla="*/ 0 h 444"/>
                <a:gd name="T50" fmla="*/ 0 w 443"/>
                <a:gd name="T51" fmla="*/ 0 h 444"/>
                <a:gd name="T52" fmla="*/ 0 w 443"/>
                <a:gd name="T53" fmla="*/ 0 h 444"/>
                <a:gd name="T54" fmla="*/ 0 w 443"/>
                <a:gd name="T55" fmla="*/ 0 h 444"/>
                <a:gd name="T56" fmla="*/ 0 w 443"/>
                <a:gd name="T57" fmla="*/ 0 h 44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43" h="444">
                  <a:moveTo>
                    <a:pt x="443" y="222"/>
                  </a:moveTo>
                  <a:lnTo>
                    <a:pt x="438" y="173"/>
                  </a:lnTo>
                  <a:lnTo>
                    <a:pt x="421" y="125"/>
                  </a:lnTo>
                  <a:lnTo>
                    <a:pt x="394" y="84"/>
                  </a:lnTo>
                  <a:lnTo>
                    <a:pt x="359" y="48"/>
                  </a:lnTo>
                  <a:lnTo>
                    <a:pt x="317" y="22"/>
                  </a:lnTo>
                  <a:lnTo>
                    <a:pt x="271" y="6"/>
                  </a:lnTo>
                  <a:lnTo>
                    <a:pt x="222" y="0"/>
                  </a:lnTo>
                  <a:lnTo>
                    <a:pt x="172" y="6"/>
                  </a:lnTo>
                  <a:lnTo>
                    <a:pt x="125" y="22"/>
                  </a:lnTo>
                  <a:lnTo>
                    <a:pt x="83" y="48"/>
                  </a:lnTo>
                  <a:lnTo>
                    <a:pt x="48" y="84"/>
                  </a:lnTo>
                  <a:lnTo>
                    <a:pt x="21" y="125"/>
                  </a:lnTo>
                  <a:lnTo>
                    <a:pt x="5" y="173"/>
                  </a:lnTo>
                  <a:lnTo>
                    <a:pt x="0" y="222"/>
                  </a:lnTo>
                  <a:lnTo>
                    <a:pt x="5" y="271"/>
                  </a:lnTo>
                  <a:lnTo>
                    <a:pt x="21" y="319"/>
                  </a:lnTo>
                  <a:lnTo>
                    <a:pt x="48" y="361"/>
                  </a:lnTo>
                  <a:lnTo>
                    <a:pt x="83" y="396"/>
                  </a:lnTo>
                  <a:lnTo>
                    <a:pt x="125" y="422"/>
                  </a:lnTo>
                  <a:lnTo>
                    <a:pt x="172" y="439"/>
                  </a:lnTo>
                  <a:lnTo>
                    <a:pt x="222" y="444"/>
                  </a:lnTo>
                  <a:lnTo>
                    <a:pt x="271" y="439"/>
                  </a:lnTo>
                  <a:lnTo>
                    <a:pt x="317" y="422"/>
                  </a:lnTo>
                  <a:lnTo>
                    <a:pt x="359" y="396"/>
                  </a:lnTo>
                  <a:lnTo>
                    <a:pt x="394" y="361"/>
                  </a:lnTo>
                  <a:lnTo>
                    <a:pt x="421" y="319"/>
                  </a:lnTo>
                  <a:lnTo>
                    <a:pt x="438" y="271"/>
                  </a:lnTo>
                  <a:lnTo>
                    <a:pt x="443" y="222"/>
                  </a:lnTo>
                  <a:close/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178"/>
            <p:cNvSpPr>
              <a:spLocks/>
            </p:cNvSpPr>
            <p:nvPr/>
          </p:nvSpPr>
          <p:spPr bwMode="auto">
            <a:xfrm>
              <a:off x="3653" y="3199"/>
              <a:ext cx="107" cy="167"/>
            </a:xfrm>
            <a:custGeom>
              <a:avLst/>
              <a:gdLst>
                <a:gd name="T0" fmla="*/ 0 w 532"/>
                <a:gd name="T1" fmla="*/ 0 h 837"/>
                <a:gd name="T2" fmla="*/ 0 w 532"/>
                <a:gd name="T3" fmla="*/ 0 h 837"/>
                <a:gd name="T4" fmla="*/ 0 w 532"/>
                <a:gd name="T5" fmla="*/ 0 h 837"/>
                <a:gd name="T6" fmla="*/ 0 w 532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2" h="837">
                  <a:moveTo>
                    <a:pt x="532" y="308"/>
                  </a:moveTo>
                  <a:lnTo>
                    <a:pt x="0" y="0"/>
                  </a:lnTo>
                  <a:lnTo>
                    <a:pt x="0" y="837"/>
                  </a:lnTo>
                  <a:lnTo>
                    <a:pt x="532" y="53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179"/>
            <p:cNvSpPr>
              <a:spLocks/>
            </p:cNvSpPr>
            <p:nvPr/>
          </p:nvSpPr>
          <p:spPr bwMode="auto">
            <a:xfrm>
              <a:off x="3653" y="1835"/>
              <a:ext cx="107" cy="167"/>
            </a:xfrm>
            <a:custGeom>
              <a:avLst/>
              <a:gdLst>
                <a:gd name="T0" fmla="*/ 0 w 532"/>
                <a:gd name="T1" fmla="*/ 0 h 837"/>
                <a:gd name="T2" fmla="*/ 0 w 532"/>
                <a:gd name="T3" fmla="*/ 0 h 837"/>
                <a:gd name="T4" fmla="*/ 0 w 532"/>
                <a:gd name="T5" fmla="*/ 0 h 837"/>
                <a:gd name="T6" fmla="*/ 0 w 532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2" h="837">
                  <a:moveTo>
                    <a:pt x="532" y="308"/>
                  </a:moveTo>
                  <a:lnTo>
                    <a:pt x="0" y="0"/>
                  </a:lnTo>
                  <a:lnTo>
                    <a:pt x="0" y="837"/>
                  </a:lnTo>
                  <a:lnTo>
                    <a:pt x="532" y="53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180"/>
            <p:cNvSpPr>
              <a:spLocks/>
            </p:cNvSpPr>
            <p:nvPr/>
          </p:nvSpPr>
          <p:spPr bwMode="auto">
            <a:xfrm>
              <a:off x="3754" y="1874"/>
              <a:ext cx="88" cy="89"/>
            </a:xfrm>
            <a:custGeom>
              <a:avLst/>
              <a:gdLst>
                <a:gd name="T0" fmla="*/ 0 w 443"/>
                <a:gd name="T1" fmla="*/ 0 h 444"/>
                <a:gd name="T2" fmla="*/ 0 w 443"/>
                <a:gd name="T3" fmla="*/ 0 h 444"/>
                <a:gd name="T4" fmla="*/ 0 w 443"/>
                <a:gd name="T5" fmla="*/ 0 h 444"/>
                <a:gd name="T6" fmla="*/ 0 w 443"/>
                <a:gd name="T7" fmla="*/ 0 h 444"/>
                <a:gd name="T8" fmla="*/ 0 w 443"/>
                <a:gd name="T9" fmla="*/ 0 h 444"/>
                <a:gd name="T10" fmla="*/ 0 w 443"/>
                <a:gd name="T11" fmla="*/ 0 h 444"/>
                <a:gd name="T12" fmla="*/ 0 w 443"/>
                <a:gd name="T13" fmla="*/ 0 h 444"/>
                <a:gd name="T14" fmla="*/ 0 w 443"/>
                <a:gd name="T15" fmla="*/ 0 h 444"/>
                <a:gd name="T16" fmla="*/ 0 w 443"/>
                <a:gd name="T17" fmla="*/ 0 h 444"/>
                <a:gd name="T18" fmla="*/ 0 w 443"/>
                <a:gd name="T19" fmla="*/ 0 h 444"/>
                <a:gd name="T20" fmla="*/ 0 w 443"/>
                <a:gd name="T21" fmla="*/ 0 h 444"/>
                <a:gd name="T22" fmla="*/ 0 w 443"/>
                <a:gd name="T23" fmla="*/ 0 h 444"/>
                <a:gd name="T24" fmla="*/ 0 w 443"/>
                <a:gd name="T25" fmla="*/ 0 h 444"/>
                <a:gd name="T26" fmla="*/ 0 w 443"/>
                <a:gd name="T27" fmla="*/ 0 h 444"/>
                <a:gd name="T28" fmla="*/ 0 w 443"/>
                <a:gd name="T29" fmla="*/ 0 h 444"/>
                <a:gd name="T30" fmla="*/ 0 w 443"/>
                <a:gd name="T31" fmla="*/ 0 h 444"/>
                <a:gd name="T32" fmla="*/ 0 w 443"/>
                <a:gd name="T33" fmla="*/ 0 h 444"/>
                <a:gd name="T34" fmla="*/ 0 w 443"/>
                <a:gd name="T35" fmla="*/ 0 h 444"/>
                <a:gd name="T36" fmla="*/ 0 w 443"/>
                <a:gd name="T37" fmla="*/ 0 h 444"/>
                <a:gd name="T38" fmla="*/ 0 w 443"/>
                <a:gd name="T39" fmla="*/ 0 h 444"/>
                <a:gd name="T40" fmla="*/ 0 w 443"/>
                <a:gd name="T41" fmla="*/ 0 h 444"/>
                <a:gd name="T42" fmla="*/ 0 w 443"/>
                <a:gd name="T43" fmla="*/ 0 h 444"/>
                <a:gd name="T44" fmla="*/ 0 w 443"/>
                <a:gd name="T45" fmla="*/ 0 h 444"/>
                <a:gd name="T46" fmla="*/ 0 w 443"/>
                <a:gd name="T47" fmla="*/ 0 h 444"/>
                <a:gd name="T48" fmla="*/ 0 w 443"/>
                <a:gd name="T49" fmla="*/ 0 h 444"/>
                <a:gd name="T50" fmla="*/ 0 w 443"/>
                <a:gd name="T51" fmla="*/ 0 h 444"/>
                <a:gd name="T52" fmla="*/ 0 w 443"/>
                <a:gd name="T53" fmla="*/ 0 h 444"/>
                <a:gd name="T54" fmla="*/ 0 w 443"/>
                <a:gd name="T55" fmla="*/ 0 h 444"/>
                <a:gd name="T56" fmla="*/ 0 w 443"/>
                <a:gd name="T57" fmla="*/ 0 h 44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43" h="444">
                  <a:moveTo>
                    <a:pt x="443" y="222"/>
                  </a:moveTo>
                  <a:lnTo>
                    <a:pt x="438" y="173"/>
                  </a:lnTo>
                  <a:lnTo>
                    <a:pt x="421" y="125"/>
                  </a:lnTo>
                  <a:lnTo>
                    <a:pt x="394" y="83"/>
                  </a:lnTo>
                  <a:lnTo>
                    <a:pt x="359" y="48"/>
                  </a:lnTo>
                  <a:lnTo>
                    <a:pt x="317" y="22"/>
                  </a:lnTo>
                  <a:lnTo>
                    <a:pt x="271" y="6"/>
                  </a:lnTo>
                  <a:lnTo>
                    <a:pt x="222" y="0"/>
                  </a:lnTo>
                  <a:lnTo>
                    <a:pt x="172" y="6"/>
                  </a:lnTo>
                  <a:lnTo>
                    <a:pt x="125" y="22"/>
                  </a:lnTo>
                  <a:lnTo>
                    <a:pt x="83" y="48"/>
                  </a:lnTo>
                  <a:lnTo>
                    <a:pt x="48" y="83"/>
                  </a:lnTo>
                  <a:lnTo>
                    <a:pt x="21" y="125"/>
                  </a:lnTo>
                  <a:lnTo>
                    <a:pt x="5" y="173"/>
                  </a:lnTo>
                  <a:lnTo>
                    <a:pt x="0" y="222"/>
                  </a:lnTo>
                  <a:lnTo>
                    <a:pt x="5" y="271"/>
                  </a:lnTo>
                  <a:lnTo>
                    <a:pt x="21" y="319"/>
                  </a:lnTo>
                  <a:lnTo>
                    <a:pt x="48" y="361"/>
                  </a:lnTo>
                  <a:lnTo>
                    <a:pt x="83" y="396"/>
                  </a:lnTo>
                  <a:lnTo>
                    <a:pt x="125" y="421"/>
                  </a:lnTo>
                  <a:lnTo>
                    <a:pt x="172" y="438"/>
                  </a:lnTo>
                  <a:lnTo>
                    <a:pt x="222" y="444"/>
                  </a:lnTo>
                  <a:lnTo>
                    <a:pt x="271" y="438"/>
                  </a:lnTo>
                  <a:lnTo>
                    <a:pt x="317" y="421"/>
                  </a:lnTo>
                  <a:lnTo>
                    <a:pt x="359" y="396"/>
                  </a:lnTo>
                  <a:lnTo>
                    <a:pt x="394" y="361"/>
                  </a:lnTo>
                  <a:lnTo>
                    <a:pt x="421" y="319"/>
                  </a:lnTo>
                  <a:lnTo>
                    <a:pt x="438" y="271"/>
                  </a:lnTo>
                  <a:lnTo>
                    <a:pt x="443" y="222"/>
                  </a:lnTo>
                  <a:close/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Text Box 181"/>
            <p:cNvSpPr txBox="1">
              <a:spLocks noChangeArrowheads="1"/>
            </p:cNvSpPr>
            <p:nvPr/>
          </p:nvSpPr>
          <p:spPr bwMode="auto">
            <a:xfrm>
              <a:off x="3744" y="3280"/>
              <a:ext cx="16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Times New Roman" pitchFamily="18" charset="0"/>
                </a:rPr>
                <a:t>4</a:t>
              </a:r>
              <a:endParaRPr lang="en-US" altLang="zh-CN" sz="1800"/>
            </a:p>
          </p:txBody>
        </p:sp>
        <p:sp>
          <p:nvSpPr>
            <p:cNvPr id="41" name="Text Box 182"/>
            <p:cNvSpPr txBox="1">
              <a:spLocks noChangeArrowheads="1"/>
            </p:cNvSpPr>
            <p:nvPr/>
          </p:nvSpPr>
          <p:spPr bwMode="auto">
            <a:xfrm>
              <a:off x="5400" y="2992"/>
              <a:ext cx="16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Times New Roman" pitchFamily="18" charset="0"/>
                </a:rPr>
                <a:t>1</a:t>
              </a:r>
              <a:endParaRPr lang="en-US" altLang="zh-CN" sz="1800"/>
            </a:p>
          </p:txBody>
        </p:sp>
        <p:sp>
          <p:nvSpPr>
            <p:cNvPr id="42" name="Text Box 183"/>
            <p:cNvSpPr txBox="1">
              <a:spLocks noChangeArrowheads="1"/>
            </p:cNvSpPr>
            <p:nvPr/>
          </p:nvSpPr>
          <p:spPr bwMode="auto">
            <a:xfrm>
              <a:off x="5672" y="1856"/>
              <a:ext cx="16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Times New Roman" pitchFamily="18" charset="0"/>
                </a:rPr>
                <a:t>2</a:t>
              </a:r>
              <a:endParaRPr lang="en-US" altLang="zh-CN" sz="1800"/>
            </a:p>
          </p:txBody>
        </p:sp>
        <p:sp>
          <p:nvSpPr>
            <p:cNvPr id="43" name="Text Box 184"/>
            <p:cNvSpPr txBox="1">
              <a:spLocks noChangeArrowheads="1"/>
            </p:cNvSpPr>
            <p:nvPr/>
          </p:nvSpPr>
          <p:spPr bwMode="auto">
            <a:xfrm>
              <a:off x="3840" y="1912"/>
              <a:ext cx="16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Times New Roman" pitchFamily="18" charset="0"/>
                </a:rPr>
                <a:t>3</a:t>
              </a:r>
              <a:endParaRPr lang="en-US" altLang="zh-CN" sz="1800"/>
            </a:p>
          </p:txBody>
        </p:sp>
        <p:sp>
          <p:nvSpPr>
            <p:cNvPr id="44" name="Text Box 185"/>
            <p:cNvSpPr txBox="1">
              <a:spLocks noChangeArrowheads="1"/>
            </p:cNvSpPr>
            <p:nvPr/>
          </p:nvSpPr>
          <p:spPr bwMode="auto">
            <a:xfrm>
              <a:off x="4896" y="2712"/>
              <a:ext cx="208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宋体" pitchFamily="2" charset="-122"/>
                </a:rPr>
                <a:t>①</a:t>
              </a:r>
              <a:endParaRPr lang="en-US" altLang="zh-CN" sz="1800"/>
            </a:p>
          </p:txBody>
        </p:sp>
        <p:sp>
          <p:nvSpPr>
            <p:cNvPr id="45" name="Text Box 186"/>
            <p:cNvSpPr txBox="1">
              <a:spLocks noChangeArrowheads="1"/>
            </p:cNvSpPr>
            <p:nvPr/>
          </p:nvSpPr>
          <p:spPr bwMode="auto">
            <a:xfrm>
              <a:off x="4352" y="2152"/>
              <a:ext cx="208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宋体" pitchFamily="2" charset="-122"/>
                </a:rPr>
                <a:t>②</a:t>
              </a:r>
              <a:endParaRPr lang="en-US" altLang="zh-CN" sz="1800"/>
            </a:p>
          </p:txBody>
        </p:sp>
        <p:sp>
          <p:nvSpPr>
            <p:cNvPr id="46" name="Text Box 187"/>
            <p:cNvSpPr txBox="1">
              <a:spLocks noChangeArrowheads="1"/>
            </p:cNvSpPr>
            <p:nvPr/>
          </p:nvSpPr>
          <p:spPr bwMode="auto">
            <a:xfrm>
              <a:off x="3352" y="2400"/>
              <a:ext cx="384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Times New Roman" pitchFamily="18" charset="0"/>
                </a:rPr>
                <a:t>2in</a:t>
              </a:r>
              <a:endParaRPr lang="en-US" altLang="zh-CN" sz="1800"/>
            </a:p>
          </p:txBody>
        </p:sp>
        <p:sp>
          <p:nvSpPr>
            <p:cNvPr id="47" name="Text Box 188"/>
            <p:cNvSpPr txBox="1">
              <a:spLocks noChangeArrowheads="1"/>
            </p:cNvSpPr>
            <p:nvPr/>
          </p:nvSpPr>
          <p:spPr bwMode="auto">
            <a:xfrm>
              <a:off x="4504" y="3432"/>
              <a:ext cx="384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Times New Roman" pitchFamily="18" charset="0"/>
                </a:rPr>
                <a:t>3in</a:t>
              </a:r>
              <a:endParaRPr lang="en-US" altLang="zh-CN" sz="1800"/>
            </a:p>
          </p:txBody>
        </p:sp>
        <p:sp>
          <p:nvSpPr>
            <p:cNvPr id="48" name="Text Box 189"/>
            <p:cNvSpPr txBox="1">
              <a:spLocks noChangeArrowheads="1"/>
            </p:cNvSpPr>
            <p:nvPr/>
          </p:nvSpPr>
          <p:spPr bwMode="auto">
            <a:xfrm>
              <a:off x="4904" y="1360"/>
              <a:ext cx="776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solidFill>
                    <a:schemeClr val="hlink"/>
                  </a:solidFill>
                  <a:latin typeface="Times New Roman" pitchFamily="18" charset="0"/>
                </a:rPr>
                <a:t>1000</a:t>
              </a:r>
              <a:r>
                <a:rPr lang="en-US" altLang="zh-CN" sz="1800">
                  <a:latin typeface="Times New Roman" pitchFamily="18" charset="0"/>
                </a:rPr>
                <a:t>lb</a:t>
              </a:r>
              <a:endParaRPr lang="en-US" altLang="zh-CN" sz="1800"/>
            </a:p>
          </p:txBody>
        </p:sp>
        <p:sp>
          <p:nvSpPr>
            <p:cNvPr id="49" name="Text Box 190"/>
            <p:cNvSpPr txBox="1">
              <a:spLocks noChangeArrowheads="1"/>
            </p:cNvSpPr>
            <p:nvPr/>
          </p:nvSpPr>
          <p:spPr bwMode="auto">
            <a:xfrm>
              <a:off x="3848" y="2504"/>
              <a:ext cx="272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Q</a:t>
              </a:r>
              <a:r>
                <a:rPr lang="en-US" altLang="zh-CN" sz="1800" baseline="-25000" smtClean="0">
                  <a:latin typeface="Times New Roman" pitchFamily="18" charset="0"/>
                </a:rPr>
                <a:t>8</a:t>
              </a:r>
              <a:endParaRPr lang="en-US" altLang="zh-CN" sz="1800"/>
            </a:p>
          </p:txBody>
        </p:sp>
        <p:sp>
          <p:nvSpPr>
            <p:cNvPr id="50" name="Text Box 191"/>
            <p:cNvSpPr txBox="1">
              <a:spLocks noChangeArrowheads="1"/>
            </p:cNvSpPr>
            <p:nvPr/>
          </p:nvSpPr>
          <p:spPr bwMode="auto">
            <a:xfrm>
              <a:off x="4312" y="2976"/>
              <a:ext cx="272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Q</a:t>
              </a:r>
              <a:r>
                <a:rPr lang="en-US" altLang="zh-CN" sz="1800" baseline="-25000" smtClean="0">
                  <a:latin typeface="Times New Roman" pitchFamily="18" charset="0"/>
                </a:rPr>
                <a:t>7</a:t>
              </a:r>
              <a:endParaRPr lang="en-US" altLang="zh-CN" sz="1800"/>
            </a:p>
          </p:txBody>
        </p:sp>
        <p:sp>
          <p:nvSpPr>
            <p:cNvPr id="51" name="Text Box 192"/>
            <p:cNvSpPr txBox="1">
              <a:spLocks noChangeArrowheads="1"/>
            </p:cNvSpPr>
            <p:nvPr/>
          </p:nvSpPr>
          <p:spPr bwMode="auto">
            <a:xfrm>
              <a:off x="3816" y="1152"/>
              <a:ext cx="272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Q</a:t>
              </a:r>
              <a:r>
                <a:rPr lang="en-US" altLang="zh-CN" sz="1800" baseline="-25000" smtClean="0">
                  <a:latin typeface="Times New Roman" pitchFamily="18" charset="0"/>
                </a:rPr>
                <a:t>6</a:t>
              </a:r>
              <a:endParaRPr lang="en-US" altLang="zh-CN" sz="1800"/>
            </a:p>
          </p:txBody>
        </p:sp>
        <p:sp>
          <p:nvSpPr>
            <p:cNvPr id="52" name="Text Box 193"/>
            <p:cNvSpPr txBox="1">
              <a:spLocks noChangeArrowheads="1"/>
            </p:cNvSpPr>
            <p:nvPr/>
          </p:nvSpPr>
          <p:spPr bwMode="auto">
            <a:xfrm>
              <a:off x="4304" y="1584"/>
              <a:ext cx="272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Q</a:t>
              </a:r>
              <a:r>
                <a:rPr lang="en-US" altLang="zh-CN" sz="1800" baseline="-25000" smtClean="0">
                  <a:latin typeface="Times New Roman" pitchFamily="18" charset="0"/>
                </a:rPr>
                <a:t>5</a:t>
              </a:r>
              <a:endParaRPr lang="en-US" altLang="zh-CN" sz="1800"/>
            </a:p>
          </p:txBody>
        </p:sp>
        <p:sp>
          <p:nvSpPr>
            <p:cNvPr id="53" name="Text Box 194"/>
            <p:cNvSpPr txBox="1">
              <a:spLocks noChangeArrowheads="1"/>
            </p:cNvSpPr>
            <p:nvPr/>
          </p:nvSpPr>
          <p:spPr bwMode="auto">
            <a:xfrm>
              <a:off x="5656" y="2504"/>
              <a:ext cx="272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Q</a:t>
              </a:r>
              <a:r>
                <a:rPr lang="en-US" altLang="zh-CN" sz="1800" baseline="-25000" smtClean="0">
                  <a:latin typeface="Times New Roman" pitchFamily="18" charset="0"/>
                </a:rPr>
                <a:t>2</a:t>
              </a:r>
              <a:endParaRPr lang="en-US" altLang="zh-CN" sz="1800"/>
            </a:p>
          </p:txBody>
        </p:sp>
        <p:sp>
          <p:nvSpPr>
            <p:cNvPr id="54" name="Text Box 195"/>
            <p:cNvSpPr txBox="1">
              <a:spLocks noChangeArrowheads="1"/>
            </p:cNvSpPr>
            <p:nvPr/>
          </p:nvSpPr>
          <p:spPr bwMode="auto">
            <a:xfrm>
              <a:off x="6136" y="2976"/>
              <a:ext cx="272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 smtClean="0">
                  <a:latin typeface="Times New Roman" pitchFamily="18" charset="0"/>
                </a:rPr>
                <a:t>Q</a:t>
              </a:r>
              <a:r>
                <a:rPr lang="en-US" altLang="zh-CN" sz="1800" baseline="-25000" smtClean="0">
                  <a:latin typeface="Times New Roman" pitchFamily="18" charset="0"/>
                </a:rPr>
                <a:t>1</a:t>
              </a:r>
              <a:endParaRPr lang="en-US" altLang="zh-CN" sz="1800"/>
            </a:p>
          </p:txBody>
        </p:sp>
        <p:sp>
          <p:nvSpPr>
            <p:cNvPr id="55" name="Text Box 196"/>
            <p:cNvSpPr txBox="1">
              <a:spLocks noChangeArrowheads="1"/>
            </p:cNvSpPr>
            <p:nvPr/>
          </p:nvSpPr>
          <p:spPr bwMode="auto">
            <a:xfrm>
              <a:off x="5656" y="1152"/>
              <a:ext cx="272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Q</a:t>
              </a:r>
              <a:r>
                <a:rPr lang="en-US" altLang="zh-CN" sz="1800" baseline="-25000" smtClean="0">
                  <a:latin typeface="Times New Roman" pitchFamily="18" charset="0"/>
                </a:rPr>
                <a:t>4</a:t>
              </a:r>
              <a:endParaRPr lang="en-US" altLang="zh-CN" sz="1800"/>
            </a:p>
          </p:txBody>
        </p:sp>
        <p:sp>
          <p:nvSpPr>
            <p:cNvPr id="56" name="Text Box 197"/>
            <p:cNvSpPr txBox="1">
              <a:spLocks noChangeArrowheads="1"/>
            </p:cNvSpPr>
            <p:nvPr/>
          </p:nvSpPr>
          <p:spPr bwMode="auto">
            <a:xfrm>
              <a:off x="6136" y="1624"/>
              <a:ext cx="272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Q</a:t>
              </a:r>
              <a:r>
                <a:rPr lang="en-US" altLang="zh-CN" sz="1800" baseline="-25000" smtClean="0">
                  <a:latin typeface="Times New Roman" pitchFamily="18" charset="0"/>
                </a:rPr>
                <a:t>3</a:t>
              </a:r>
              <a:endParaRPr lang="en-US" altLang="zh-CN" sz="1800"/>
            </a:p>
          </p:txBody>
        </p:sp>
        <p:sp>
          <p:nvSpPr>
            <p:cNvPr id="57" name="Text Box 198"/>
            <p:cNvSpPr txBox="1">
              <a:spLocks noChangeArrowheads="1"/>
            </p:cNvSpPr>
            <p:nvPr/>
          </p:nvSpPr>
          <p:spPr bwMode="auto">
            <a:xfrm>
              <a:off x="3640" y="3837"/>
              <a:ext cx="2268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ts val="750"/>
                </a:spcBef>
                <a:spcAft>
                  <a:spcPts val="800"/>
                </a:spcAft>
              </a:pPr>
              <a:r>
                <a:rPr lang="zh-CN" altLang="en-US" sz="1800">
                  <a:latin typeface="楷体" pitchFamily="49" charset="-122"/>
                  <a:ea typeface="楷体" pitchFamily="49" charset="-122"/>
                </a:rPr>
                <a:t>平面应力实例</a:t>
              </a:r>
              <a:endParaRPr lang="en-US" altLang="zh-CN" sz="18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8" name="Line 199"/>
            <p:cNvSpPr>
              <a:spLocks noChangeShapeType="1"/>
            </p:cNvSpPr>
            <p:nvPr/>
          </p:nvSpPr>
          <p:spPr bwMode="auto">
            <a:xfrm>
              <a:off x="3798" y="1963"/>
              <a:ext cx="1" cy="12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200"/>
            <p:cNvSpPr>
              <a:spLocks noChangeShapeType="1"/>
            </p:cNvSpPr>
            <p:nvPr/>
          </p:nvSpPr>
          <p:spPr bwMode="auto">
            <a:xfrm flipV="1">
              <a:off x="3798" y="1372"/>
              <a:ext cx="1" cy="54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Text Box 201"/>
            <p:cNvSpPr txBox="1">
              <a:spLocks noChangeArrowheads="1"/>
            </p:cNvSpPr>
            <p:nvPr/>
          </p:nvSpPr>
          <p:spPr bwMode="auto">
            <a:xfrm>
              <a:off x="3642" y="1296"/>
              <a:ext cx="188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y</a:t>
              </a:r>
              <a:endParaRPr lang="en-US" altLang="zh-CN" sz="1800"/>
            </a:p>
          </p:txBody>
        </p:sp>
        <p:sp>
          <p:nvSpPr>
            <p:cNvPr id="61" name="Text Box 202"/>
            <p:cNvSpPr txBox="1">
              <a:spLocks noChangeArrowheads="1"/>
            </p:cNvSpPr>
            <p:nvPr/>
          </p:nvSpPr>
          <p:spPr bwMode="auto">
            <a:xfrm>
              <a:off x="6070" y="3216"/>
              <a:ext cx="272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x</a:t>
              </a:r>
              <a:endParaRPr lang="en-US" altLang="zh-CN" sz="1800"/>
            </a:p>
          </p:txBody>
        </p:sp>
      </p:grpSp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717324" y="3517172"/>
            <a:ext cx="3006644" cy="54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8016" tIns="39008" rIns="78016" bIns="39008" numCol="1" anchor="t" anchorCtr="0" compatLnSpc="1">
            <a:prstTxWarp prst="textNoShape">
              <a:avLst/>
            </a:prstTxWarp>
          </a:bodyPr>
          <a:lstStyle>
            <a:lvl1pPr marL="292100" indent="-292100" algn="l" defTabSz="7794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1pPr>
            <a:lvl2pPr marL="635000" indent="-244475" algn="l" defTabSz="7794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976313" indent="-196850" algn="l" defTabSz="7794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200">
                <a:solidFill>
                  <a:schemeClr val="folHlink"/>
                </a:solidFill>
                <a:latin typeface="+mn-lt"/>
                <a:ea typeface="+mn-ea"/>
              </a:defRPr>
            </a:lvl3pPr>
            <a:lvl4pPr marL="1365250" indent="-195263" algn="l" defTabSz="7794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folHlink"/>
                </a:solidFill>
                <a:latin typeface="+mn-lt"/>
                <a:ea typeface="+mn-ea"/>
              </a:defRPr>
            </a:lvl4pPr>
            <a:lvl5pPr marL="1755775" indent="-195263" algn="l" defTabSz="7794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folHlink"/>
                </a:solidFill>
                <a:latin typeface="+mn-lt"/>
                <a:ea typeface="+mn-ea"/>
              </a:defRPr>
            </a:lvl5pPr>
            <a:lvl6pPr marL="2212975" indent="-195263" algn="l" defTabSz="779463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folHlink"/>
                </a:solidFill>
                <a:latin typeface="+mn-lt"/>
                <a:ea typeface="+mn-ea"/>
              </a:defRPr>
            </a:lvl6pPr>
            <a:lvl7pPr marL="2670175" indent="-195263" algn="l" defTabSz="779463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folHlink"/>
                </a:solidFill>
                <a:latin typeface="+mn-lt"/>
                <a:ea typeface="+mn-ea"/>
              </a:defRPr>
            </a:lvl7pPr>
            <a:lvl8pPr marL="3127375" indent="-195263" algn="l" defTabSz="779463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folHlink"/>
                </a:solidFill>
                <a:latin typeface="+mn-lt"/>
                <a:ea typeface="+mn-ea"/>
              </a:defRPr>
            </a:lvl8pPr>
            <a:lvl9pPr marL="3584575" indent="-195263" algn="l" defTabSz="779463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folHlink"/>
                </a:solidFill>
                <a:latin typeface="+mn-lt"/>
                <a:ea typeface="+mn-ea"/>
              </a:defRPr>
            </a:lvl9pPr>
          </a:lstStyle>
          <a:p>
            <a:pPr marL="847725" lvl="1" indent="-457200" eaLnBrk="1" hangingPunct="1">
              <a:buFont typeface="Wingdings" pitchFamily="2" charset="2"/>
              <a:buNone/>
            </a:pPr>
            <a:r>
              <a:rPr lang="en-US" altLang="zh-CN" smtClean="0"/>
              <a:t>4)</a:t>
            </a:r>
            <a:r>
              <a:rPr lang="zh-CN" altLang="en-US" smtClean="0"/>
              <a:t>计算应力分量</a:t>
            </a:r>
            <a:endParaRPr lang="en-US" altLang="zh-CN" baseline="30000" smtClean="0">
              <a:solidFill>
                <a:schemeClr val="tx1"/>
              </a:solidFill>
            </a:endParaRPr>
          </a:p>
        </p:txBody>
      </p:sp>
      <p:graphicFrame>
        <p:nvGraphicFramePr>
          <p:cNvPr id="6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102149"/>
              </p:ext>
            </p:extLst>
          </p:nvPr>
        </p:nvGraphicFramePr>
        <p:xfrm>
          <a:off x="1811547" y="3965739"/>
          <a:ext cx="6380162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2" name="Equation" r:id="rId5" imgW="3987720" imgH="838080" progId="Equation.DSMT4">
                  <p:embed/>
                </p:oleObj>
              </mc:Choice>
              <mc:Fallback>
                <p:oleObj name="Equation" r:id="rId5" imgW="398772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547" y="3965739"/>
                        <a:ext cx="6380162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3695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67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333399"/>
                </a:solidFill>
              </a:rPr>
              <a:t>二维单元</a:t>
            </a:r>
            <a:endParaRPr lang="en-US" altLang="zh-CN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7324" y="1075986"/>
            <a:ext cx="3006644" cy="546337"/>
          </a:xfrm>
        </p:spPr>
        <p:txBody>
          <a:bodyPr/>
          <a:lstStyle/>
          <a:p>
            <a:pPr marL="847725" lvl="1" indent="-457200" eaLnBrk="1" hangingPunct="1">
              <a:buNone/>
            </a:pPr>
            <a:r>
              <a:rPr lang="en-US" altLang="zh-CN" smtClean="0"/>
              <a:t>4)</a:t>
            </a:r>
            <a:r>
              <a:rPr lang="zh-CN" altLang="en-US"/>
              <a:t>计算应力分量</a:t>
            </a:r>
            <a:endParaRPr lang="en-US" altLang="zh-CN" baseline="30000">
              <a:solidFill>
                <a:schemeClr val="tx1"/>
              </a:solidFill>
            </a:endParaRPr>
          </a:p>
          <a:p>
            <a:pPr marL="847725" lvl="1" indent="-457200" eaLnBrk="1" hangingPunct="1">
              <a:buNone/>
            </a:pPr>
            <a:endParaRPr lang="en-US" altLang="zh-CN" baseline="30000" smtClean="0">
              <a:solidFill>
                <a:schemeClr val="tx1"/>
              </a:solidFill>
            </a:endParaRPr>
          </a:p>
        </p:txBody>
      </p:sp>
      <p:graphicFrame>
        <p:nvGraphicFramePr>
          <p:cNvPr id="336900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1149072"/>
              </p:ext>
            </p:extLst>
          </p:nvPr>
        </p:nvGraphicFramePr>
        <p:xfrm>
          <a:off x="1446633" y="1632215"/>
          <a:ext cx="5262336" cy="873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4" name="Equation" r:id="rId3" imgW="3288960" imgH="545760" progId="Equation.DSMT4">
                  <p:embed/>
                </p:oleObj>
              </mc:Choice>
              <mc:Fallback>
                <p:oleObj name="Equation" r:id="rId3" imgW="328896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633" y="1632215"/>
                        <a:ext cx="5262336" cy="873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46"/>
          <p:cNvGrpSpPr>
            <a:grpSpLocks noChangeAspect="1"/>
          </p:cNvGrpSpPr>
          <p:nvPr/>
        </p:nvGrpSpPr>
        <p:grpSpPr bwMode="auto">
          <a:xfrm>
            <a:off x="6708969" y="944889"/>
            <a:ext cx="3113088" cy="2874963"/>
            <a:chOff x="3139" y="1152"/>
            <a:chExt cx="3269" cy="3020"/>
          </a:xfrm>
        </p:grpSpPr>
        <p:sp>
          <p:nvSpPr>
            <p:cNvPr id="6" name="AutoShape 147"/>
            <p:cNvSpPr>
              <a:spLocks noChangeAspect="1" noChangeArrowheads="1"/>
            </p:cNvSpPr>
            <p:nvPr/>
          </p:nvSpPr>
          <p:spPr bwMode="auto">
            <a:xfrm>
              <a:off x="3139" y="1152"/>
              <a:ext cx="3269" cy="3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148"/>
            <p:cNvSpPr>
              <a:spLocks noChangeShapeType="1"/>
            </p:cNvSpPr>
            <p:nvPr/>
          </p:nvSpPr>
          <p:spPr bwMode="auto">
            <a:xfrm flipV="1">
              <a:off x="5614" y="1372"/>
              <a:ext cx="1" cy="546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149"/>
            <p:cNvSpPr>
              <a:spLocks noChangeShapeType="1"/>
            </p:cNvSpPr>
            <p:nvPr/>
          </p:nvSpPr>
          <p:spPr bwMode="auto">
            <a:xfrm>
              <a:off x="5614" y="3282"/>
              <a:ext cx="578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50"/>
            <p:cNvSpPr>
              <a:spLocks noChangeShapeType="1"/>
            </p:cNvSpPr>
            <p:nvPr/>
          </p:nvSpPr>
          <p:spPr bwMode="auto">
            <a:xfrm>
              <a:off x="3907" y="3157"/>
              <a:ext cx="38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51"/>
            <p:cNvSpPr>
              <a:spLocks noChangeShapeType="1"/>
            </p:cNvSpPr>
            <p:nvPr/>
          </p:nvSpPr>
          <p:spPr bwMode="auto">
            <a:xfrm flipV="1">
              <a:off x="3907" y="2807"/>
              <a:ext cx="1" cy="3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52"/>
            <p:cNvSpPr>
              <a:spLocks noChangeShapeType="1"/>
            </p:cNvSpPr>
            <p:nvPr/>
          </p:nvSpPr>
          <p:spPr bwMode="auto">
            <a:xfrm>
              <a:off x="5724" y="3157"/>
              <a:ext cx="3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53"/>
            <p:cNvSpPr>
              <a:spLocks noChangeShapeType="1"/>
            </p:cNvSpPr>
            <p:nvPr/>
          </p:nvSpPr>
          <p:spPr bwMode="auto">
            <a:xfrm flipV="1">
              <a:off x="5724" y="2807"/>
              <a:ext cx="1" cy="3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54"/>
            <p:cNvSpPr>
              <a:spLocks noChangeShapeType="1"/>
            </p:cNvSpPr>
            <p:nvPr/>
          </p:nvSpPr>
          <p:spPr bwMode="auto">
            <a:xfrm>
              <a:off x="5724" y="1793"/>
              <a:ext cx="3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55"/>
            <p:cNvSpPr>
              <a:spLocks noChangeShapeType="1"/>
            </p:cNvSpPr>
            <p:nvPr/>
          </p:nvSpPr>
          <p:spPr bwMode="auto">
            <a:xfrm flipV="1">
              <a:off x="5724" y="1443"/>
              <a:ext cx="1" cy="3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56"/>
            <p:cNvSpPr>
              <a:spLocks noChangeShapeType="1"/>
            </p:cNvSpPr>
            <p:nvPr/>
          </p:nvSpPr>
          <p:spPr bwMode="auto">
            <a:xfrm>
              <a:off x="3907" y="1793"/>
              <a:ext cx="38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57"/>
            <p:cNvSpPr>
              <a:spLocks noChangeShapeType="1"/>
            </p:cNvSpPr>
            <p:nvPr/>
          </p:nvSpPr>
          <p:spPr bwMode="auto">
            <a:xfrm flipV="1">
              <a:off x="3907" y="1443"/>
              <a:ext cx="1" cy="3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58"/>
            <p:cNvSpPr>
              <a:spLocks/>
            </p:cNvSpPr>
            <p:nvPr/>
          </p:nvSpPr>
          <p:spPr bwMode="auto">
            <a:xfrm>
              <a:off x="5626" y="3427"/>
              <a:ext cx="60" cy="60"/>
            </a:xfrm>
            <a:custGeom>
              <a:avLst/>
              <a:gdLst>
                <a:gd name="T0" fmla="*/ 0 w 303"/>
                <a:gd name="T1" fmla="*/ 0 h 303"/>
                <a:gd name="T2" fmla="*/ 0 w 303"/>
                <a:gd name="T3" fmla="*/ 0 h 303"/>
                <a:gd name="T4" fmla="*/ 0 w 303"/>
                <a:gd name="T5" fmla="*/ 0 h 303"/>
                <a:gd name="T6" fmla="*/ 0 w 303"/>
                <a:gd name="T7" fmla="*/ 0 h 303"/>
                <a:gd name="T8" fmla="*/ 0 w 303"/>
                <a:gd name="T9" fmla="*/ 0 h 303"/>
                <a:gd name="T10" fmla="*/ 0 w 303"/>
                <a:gd name="T11" fmla="*/ 0 h 303"/>
                <a:gd name="T12" fmla="*/ 0 w 303"/>
                <a:gd name="T13" fmla="*/ 0 h 303"/>
                <a:gd name="T14" fmla="*/ 0 w 303"/>
                <a:gd name="T15" fmla="*/ 0 h 303"/>
                <a:gd name="T16" fmla="*/ 0 w 303"/>
                <a:gd name="T17" fmla="*/ 0 h 303"/>
                <a:gd name="T18" fmla="*/ 0 w 303"/>
                <a:gd name="T19" fmla="*/ 0 h 303"/>
                <a:gd name="T20" fmla="*/ 0 w 303"/>
                <a:gd name="T21" fmla="*/ 0 h 303"/>
                <a:gd name="T22" fmla="*/ 0 w 303"/>
                <a:gd name="T23" fmla="*/ 0 h 303"/>
                <a:gd name="T24" fmla="*/ 0 w 303"/>
                <a:gd name="T25" fmla="*/ 0 h 303"/>
                <a:gd name="T26" fmla="*/ 0 w 303"/>
                <a:gd name="T27" fmla="*/ 0 h 303"/>
                <a:gd name="T28" fmla="*/ 0 w 303"/>
                <a:gd name="T29" fmla="*/ 0 h 303"/>
                <a:gd name="T30" fmla="*/ 0 w 303"/>
                <a:gd name="T31" fmla="*/ 0 h 303"/>
                <a:gd name="T32" fmla="*/ 0 w 303"/>
                <a:gd name="T33" fmla="*/ 0 h 303"/>
                <a:gd name="T34" fmla="*/ 0 w 303"/>
                <a:gd name="T35" fmla="*/ 0 h 303"/>
                <a:gd name="T36" fmla="*/ 0 w 303"/>
                <a:gd name="T37" fmla="*/ 0 h 303"/>
                <a:gd name="T38" fmla="*/ 0 w 303"/>
                <a:gd name="T39" fmla="*/ 0 h 303"/>
                <a:gd name="T40" fmla="*/ 0 w 303"/>
                <a:gd name="T41" fmla="*/ 0 h 303"/>
                <a:gd name="T42" fmla="*/ 0 w 303"/>
                <a:gd name="T43" fmla="*/ 0 h 303"/>
                <a:gd name="T44" fmla="*/ 0 w 303"/>
                <a:gd name="T45" fmla="*/ 0 h 303"/>
                <a:gd name="T46" fmla="*/ 0 w 303"/>
                <a:gd name="T47" fmla="*/ 0 h 303"/>
                <a:gd name="T48" fmla="*/ 0 w 303"/>
                <a:gd name="T49" fmla="*/ 0 h 30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03" h="303">
                  <a:moveTo>
                    <a:pt x="303" y="152"/>
                  </a:moveTo>
                  <a:lnTo>
                    <a:pt x="298" y="112"/>
                  </a:lnTo>
                  <a:lnTo>
                    <a:pt x="283" y="76"/>
                  </a:lnTo>
                  <a:lnTo>
                    <a:pt x="259" y="44"/>
                  </a:lnTo>
                  <a:lnTo>
                    <a:pt x="227" y="20"/>
                  </a:lnTo>
                  <a:lnTo>
                    <a:pt x="191" y="5"/>
                  </a:lnTo>
                  <a:lnTo>
                    <a:pt x="152" y="0"/>
                  </a:lnTo>
                  <a:lnTo>
                    <a:pt x="113" y="5"/>
                  </a:lnTo>
                  <a:lnTo>
                    <a:pt x="76" y="20"/>
                  </a:lnTo>
                  <a:lnTo>
                    <a:pt x="44" y="44"/>
                  </a:lnTo>
                  <a:lnTo>
                    <a:pt x="20" y="76"/>
                  </a:lnTo>
                  <a:lnTo>
                    <a:pt x="5" y="112"/>
                  </a:lnTo>
                  <a:lnTo>
                    <a:pt x="0" y="152"/>
                  </a:lnTo>
                  <a:lnTo>
                    <a:pt x="5" y="191"/>
                  </a:lnTo>
                  <a:lnTo>
                    <a:pt x="20" y="227"/>
                  </a:lnTo>
                  <a:lnTo>
                    <a:pt x="44" y="259"/>
                  </a:lnTo>
                  <a:lnTo>
                    <a:pt x="76" y="283"/>
                  </a:lnTo>
                  <a:lnTo>
                    <a:pt x="113" y="298"/>
                  </a:lnTo>
                  <a:lnTo>
                    <a:pt x="152" y="303"/>
                  </a:lnTo>
                  <a:lnTo>
                    <a:pt x="191" y="298"/>
                  </a:lnTo>
                  <a:lnTo>
                    <a:pt x="227" y="283"/>
                  </a:lnTo>
                  <a:lnTo>
                    <a:pt x="259" y="259"/>
                  </a:lnTo>
                  <a:lnTo>
                    <a:pt x="283" y="227"/>
                  </a:lnTo>
                  <a:lnTo>
                    <a:pt x="298" y="191"/>
                  </a:lnTo>
                  <a:lnTo>
                    <a:pt x="303" y="152"/>
                  </a:lnTo>
                  <a:close/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59"/>
            <p:cNvSpPr>
              <a:spLocks/>
            </p:cNvSpPr>
            <p:nvPr/>
          </p:nvSpPr>
          <p:spPr bwMode="auto">
            <a:xfrm>
              <a:off x="5543" y="3427"/>
              <a:ext cx="61" cy="60"/>
            </a:xfrm>
            <a:custGeom>
              <a:avLst/>
              <a:gdLst>
                <a:gd name="T0" fmla="*/ 0 w 304"/>
                <a:gd name="T1" fmla="*/ 0 h 303"/>
                <a:gd name="T2" fmla="*/ 0 w 304"/>
                <a:gd name="T3" fmla="*/ 0 h 303"/>
                <a:gd name="T4" fmla="*/ 0 w 304"/>
                <a:gd name="T5" fmla="*/ 0 h 303"/>
                <a:gd name="T6" fmla="*/ 0 w 304"/>
                <a:gd name="T7" fmla="*/ 0 h 303"/>
                <a:gd name="T8" fmla="*/ 0 w 304"/>
                <a:gd name="T9" fmla="*/ 0 h 303"/>
                <a:gd name="T10" fmla="*/ 0 w 304"/>
                <a:gd name="T11" fmla="*/ 0 h 303"/>
                <a:gd name="T12" fmla="*/ 0 w 304"/>
                <a:gd name="T13" fmla="*/ 0 h 303"/>
                <a:gd name="T14" fmla="*/ 0 w 304"/>
                <a:gd name="T15" fmla="*/ 0 h 303"/>
                <a:gd name="T16" fmla="*/ 0 w 304"/>
                <a:gd name="T17" fmla="*/ 0 h 303"/>
                <a:gd name="T18" fmla="*/ 0 w 304"/>
                <a:gd name="T19" fmla="*/ 0 h 303"/>
                <a:gd name="T20" fmla="*/ 0 w 304"/>
                <a:gd name="T21" fmla="*/ 0 h 303"/>
                <a:gd name="T22" fmla="*/ 0 w 304"/>
                <a:gd name="T23" fmla="*/ 0 h 303"/>
                <a:gd name="T24" fmla="*/ 0 w 304"/>
                <a:gd name="T25" fmla="*/ 0 h 303"/>
                <a:gd name="T26" fmla="*/ 0 w 304"/>
                <a:gd name="T27" fmla="*/ 0 h 303"/>
                <a:gd name="T28" fmla="*/ 0 w 304"/>
                <a:gd name="T29" fmla="*/ 0 h 303"/>
                <a:gd name="T30" fmla="*/ 0 w 304"/>
                <a:gd name="T31" fmla="*/ 0 h 303"/>
                <a:gd name="T32" fmla="*/ 0 w 304"/>
                <a:gd name="T33" fmla="*/ 0 h 303"/>
                <a:gd name="T34" fmla="*/ 0 w 304"/>
                <a:gd name="T35" fmla="*/ 0 h 303"/>
                <a:gd name="T36" fmla="*/ 0 w 304"/>
                <a:gd name="T37" fmla="*/ 0 h 303"/>
                <a:gd name="T38" fmla="*/ 0 w 304"/>
                <a:gd name="T39" fmla="*/ 0 h 303"/>
                <a:gd name="T40" fmla="*/ 0 w 304"/>
                <a:gd name="T41" fmla="*/ 0 h 303"/>
                <a:gd name="T42" fmla="*/ 0 w 304"/>
                <a:gd name="T43" fmla="*/ 0 h 303"/>
                <a:gd name="T44" fmla="*/ 0 w 304"/>
                <a:gd name="T45" fmla="*/ 0 h 303"/>
                <a:gd name="T46" fmla="*/ 0 w 304"/>
                <a:gd name="T47" fmla="*/ 0 h 303"/>
                <a:gd name="T48" fmla="*/ 0 w 304"/>
                <a:gd name="T49" fmla="*/ 0 h 30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04" h="303">
                  <a:moveTo>
                    <a:pt x="304" y="152"/>
                  </a:moveTo>
                  <a:lnTo>
                    <a:pt x="299" y="112"/>
                  </a:lnTo>
                  <a:lnTo>
                    <a:pt x="283" y="76"/>
                  </a:lnTo>
                  <a:lnTo>
                    <a:pt x="260" y="44"/>
                  </a:lnTo>
                  <a:lnTo>
                    <a:pt x="228" y="20"/>
                  </a:lnTo>
                  <a:lnTo>
                    <a:pt x="192" y="5"/>
                  </a:lnTo>
                  <a:lnTo>
                    <a:pt x="152" y="0"/>
                  </a:lnTo>
                  <a:lnTo>
                    <a:pt x="113" y="5"/>
                  </a:lnTo>
                  <a:lnTo>
                    <a:pt x="77" y="20"/>
                  </a:lnTo>
                  <a:lnTo>
                    <a:pt x="45" y="44"/>
                  </a:lnTo>
                  <a:lnTo>
                    <a:pt x="21" y="76"/>
                  </a:lnTo>
                  <a:lnTo>
                    <a:pt x="6" y="112"/>
                  </a:lnTo>
                  <a:lnTo>
                    <a:pt x="0" y="152"/>
                  </a:lnTo>
                  <a:lnTo>
                    <a:pt x="6" y="191"/>
                  </a:lnTo>
                  <a:lnTo>
                    <a:pt x="21" y="227"/>
                  </a:lnTo>
                  <a:lnTo>
                    <a:pt x="45" y="259"/>
                  </a:lnTo>
                  <a:lnTo>
                    <a:pt x="77" y="283"/>
                  </a:lnTo>
                  <a:lnTo>
                    <a:pt x="113" y="298"/>
                  </a:lnTo>
                  <a:lnTo>
                    <a:pt x="152" y="303"/>
                  </a:lnTo>
                  <a:lnTo>
                    <a:pt x="192" y="298"/>
                  </a:lnTo>
                  <a:lnTo>
                    <a:pt x="228" y="283"/>
                  </a:lnTo>
                  <a:lnTo>
                    <a:pt x="260" y="259"/>
                  </a:lnTo>
                  <a:lnTo>
                    <a:pt x="283" y="227"/>
                  </a:lnTo>
                  <a:lnTo>
                    <a:pt x="299" y="191"/>
                  </a:lnTo>
                  <a:lnTo>
                    <a:pt x="304" y="152"/>
                  </a:lnTo>
                  <a:close/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60"/>
            <p:cNvSpPr>
              <a:spLocks noChangeShapeType="1"/>
            </p:cNvSpPr>
            <p:nvPr/>
          </p:nvSpPr>
          <p:spPr bwMode="auto">
            <a:xfrm>
              <a:off x="5531" y="3487"/>
              <a:ext cx="16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161" descr="浅色上对角线"/>
            <p:cNvSpPr>
              <a:spLocks noChangeArrowheads="1"/>
            </p:cNvSpPr>
            <p:nvPr/>
          </p:nvSpPr>
          <p:spPr bwMode="auto">
            <a:xfrm>
              <a:off x="5531" y="3503"/>
              <a:ext cx="167" cy="61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162" descr="浅色上对角线"/>
            <p:cNvSpPr>
              <a:spLocks noChangeArrowheads="1"/>
            </p:cNvSpPr>
            <p:nvPr/>
          </p:nvSpPr>
          <p:spPr bwMode="auto">
            <a:xfrm>
              <a:off x="3576" y="3199"/>
              <a:ext cx="61" cy="167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Rectangle 163" descr="浅色上对角线"/>
            <p:cNvSpPr>
              <a:spLocks noChangeArrowheads="1"/>
            </p:cNvSpPr>
            <p:nvPr/>
          </p:nvSpPr>
          <p:spPr bwMode="auto">
            <a:xfrm>
              <a:off x="3576" y="1835"/>
              <a:ext cx="61" cy="167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64"/>
            <p:cNvSpPr>
              <a:spLocks noChangeShapeType="1"/>
            </p:cNvSpPr>
            <p:nvPr/>
          </p:nvSpPr>
          <p:spPr bwMode="auto">
            <a:xfrm>
              <a:off x="5614" y="3572"/>
              <a:ext cx="1" cy="27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65"/>
            <p:cNvSpPr>
              <a:spLocks noChangeShapeType="1"/>
            </p:cNvSpPr>
            <p:nvPr/>
          </p:nvSpPr>
          <p:spPr bwMode="auto">
            <a:xfrm>
              <a:off x="3798" y="3580"/>
              <a:ext cx="1" cy="26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66"/>
            <p:cNvSpPr>
              <a:spLocks noChangeShapeType="1"/>
            </p:cNvSpPr>
            <p:nvPr/>
          </p:nvSpPr>
          <p:spPr bwMode="auto">
            <a:xfrm flipH="1">
              <a:off x="3144" y="3282"/>
              <a:ext cx="395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67"/>
            <p:cNvSpPr>
              <a:spLocks noChangeShapeType="1"/>
            </p:cNvSpPr>
            <p:nvPr/>
          </p:nvSpPr>
          <p:spPr bwMode="auto">
            <a:xfrm flipH="1">
              <a:off x="3144" y="1918"/>
              <a:ext cx="395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68"/>
            <p:cNvSpPr>
              <a:spLocks noChangeShapeType="1"/>
            </p:cNvSpPr>
            <p:nvPr/>
          </p:nvSpPr>
          <p:spPr bwMode="auto">
            <a:xfrm>
              <a:off x="3798" y="3697"/>
              <a:ext cx="1816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69"/>
            <p:cNvSpPr>
              <a:spLocks noChangeShapeType="1"/>
            </p:cNvSpPr>
            <p:nvPr/>
          </p:nvSpPr>
          <p:spPr bwMode="auto">
            <a:xfrm>
              <a:off x="3304" y="1918"/>
              <a:ext cx="1" cy="136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70"/>
            <p:cNvSpPr>
              <a:spLocks noChangeShapeType="1"/>
            </p:cNvSpPr>
            <p:nvPr/>
          </p:nvSpPr>
          <p:spPr bwMode="auto">
            <a:xfrm flipH="1">
              <a:off x="3833" y="1945"/>
              <a:ext cx="1747" cy="131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71"/>
            <p:cNvSpPr>
              <a:spLocks noChangeShapeType="1"/>
            </p:cNvSpPr>
            <p:nvPr/>
          </p:nvSpPr>
          <p:spPr bwMode="auto">
            <a:xfrm>
              <a:off x="5614" y="1963"/>
              <a:ext cx="1" cy="12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72"/>
            <p:cNvSpPr>
              <a:spLocks noChangeShapeType="1"/>
            </p:cNvSpPr>
            <p:nvPr/>
          </p:nvSpPr>
          <p:spPr bwMode="auto">
            <a:xfrm>
              <a:off x="3842" y="1918"/>
              <a:ext cx="172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173"/>
            <p:cNvSpPr>
              <a:spLocks/>
            </p:cNvSpPr>
            <p:nvPr/>
          </p:nvSpPr>
          <p:spPr bwMode="auto">
            <a:xfrm>
              <a:off x="5570" y="1874"/>
              <a:ext cx="89" cy="89"/>
            </a:xfrm>
            <a:custGeom>
              <a:avLst/>
              <a:gdLst>
                <a:gd name="T0" fmla="*/ 0 w 444"/>
                <a:gd name="T1" fmla="*/ 0 h 444"/>
                <a:gd name="T2" fmla="*/ 0 w 444"/>
                <a:gd name="T3" fmla="*/ 0 h 444"/>
                <a:gd name="T4" fmla="*/ 0 w 444"/>
                <a:gd name="T5" fmla="*/ 0 h 444"/>
                <a:gd name="T6" fmla="*/ 0 w 444"/>
                <a:gd name="T7" fmla="*/ 0 h 444"/>
                <a:gd name="T8" fmla="*/ 0 w 444"/>
                <a:gd name="T9" fmla="*/ 0 h 444"/>
                <a:gd name="T10" fmla="*/ 0 w 444"/>
                <a:gd name="T11" fmla="*/ 0 h 444"/>
                <a:gd name="T12" fmla="*/ 0 w 444"/>
                <a:gd name="T13" fmla="*/ 0 h 444"/>
                <a:gd name="T14" fmla="*/ 0 w 444"/>
                <a:gd name="T15" fmla="*/ 0 h 444"/>
                <a:gd name="T16" fmla="*/ 0 w 444"/>
                <a:gd name="T17" fmla="*/ 0 h 444"/>
                <a:gd name="T18" fmla="*/ 0 w 444"/>
                <a:gd name="T19" fmla="*/ 0 h 444"/>
                <a:gd name="T20" fmla="*/ 0 w 444"/>
                <a:gd name="T21" fmla="*/ 0 h 444"/>
                <a:gd name="T22" fmla="*/ 0 w 444"/>
                <a:gd name="T23" fmla="*/ 0 h 444"/>
                <a:gd name="T24" fmla="*/ 0 w 444"/>
                <a:gd name="T25" fmla="*/ 0 h 444"/>
                <a:gd name="T26" fmla="*/ 0 w 444"/>
                <a:gd name="T27" fmla="*/ 0 h 444"/>
                <a:gd name="T28" fmla="*/ 0 w 444"/>
                <a:gd name="T29" fmla="*/ 0 h 444"/>
                <a:gd name="T30" fmla="*/ 0 w 444"/>
                <a:gd name="T31" fmla="*/ 0 h 444"/>
                <a:gd name="T32" fmla="*/ 0 w 444"/>
                <a:gd name="T33" fmla="*/ 0 h 444"/>
                <a:gd name="T34" fmla="*/ 0 w 444"/>
                <a:gd name="T35" fmla="*/ 0 h 444"/>
                <a:gd name="T36" fmla="*/ 0 w 444"/>
                <a:gd name="T37" fmla="*/ 0 h 444"/>
                <a:gd name="T38" fmla="*/ 0 w 444"/>
                <a:gd name="T39" fmla="*/ 0 h 444"/>
                <a:gd name="T40" fmla="*/ 0 w 444"/>
                <a:gd name="T41" fmla="*/ 0 h 444"/>
                <a:gd name="T42" fmla="*/ 0 w 444"/>
                <a:gd name="T43" fmla="*/ 0 h 444"/>
                <a:gd name="T44" fmla="*/ 0 w 444"/>
                <a:gd name="T45" fmla="*/ 0 h 444"/>
                <a:gd name="T46" fmla="*/ 0 w 444"/>
                <a:gd name="T47" fmla="*/ 0 h 444"/>
                <a:gd name="T48" fmla="*/ 0 w 444"/>
                <a:gd name="T49" fmla="*/ 0 h 444"/>
                <a:gd name="T50" fmla="*/ 0 w 444"/>
                <a:gd name="T51" fmla="*/ 0 h 444"/>
                <a:gd name="T52" fmla="*/ 0 w 444"/>
                <a:gd name="T53" fmla="*/ 0 h 444"/>
                <a:gd name="T54" fmla="*/ 0 w 444"/>
                <a:gd name="T55" fmla="*/ 0 h 444"/>
                <a:gd name="T56" fmla="*/ 0 w 444"/>
                <a:gd name="T57" fmla="*/ 0 h 44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44" h="444">
                  <a:moveTo>
                    <a:pt x="444" y="222"/>
                  </a:moveTo>
                  <a:lnTo>
                    <a:pt x="438" y="173"/>
                  </a:lnTo>
                  <a:lnTo>
                    <a:pt x="422" y="125"/>
                  </a:lnTo>
                  <a:lnTo>
                    <a:pt x="396" y="83"/>
                  </a:lnTo>
                  <a:lnTo>
                    <a:pt x="361" y="48"/>
                  </a:lnTo>
                  <a:lnTo>
                    <a:pt x="319" y="22"/>
                  </a:lnTo>
                  <a:lnTo>
                    <a:pt x="272" y="6"/>
                  </a:lnTo>
                  <a:lnTo>
                    <a:pt x="222" y="0"/>
                  </a:lnTo>
                  <a:lnTo>
                    <a:pt x="173" y="6"/>
                  </a:lnTo>
                  <a:lnTo>
                    <a:pt x="126" y="22"/>
                  </a:lnTo>
                  <a:lnTo>
                    <a:pt x="85" y="48"/>
                  </a:lnTo>
                  <a:lnTo>
                    <a:pt x="49" y="83"/>
                  </a:lnTo>
                  <a:lnTo>
                    <a:pt x="23" y="125"/>
                  </a:lnTo>
                  <a:lnTo>
                    <a:pt x="6" y="173"/>
                  </a:lnTo>
                  <a:lnTo>
                    <a:pt x="0" y="222"/>
                  </a:lnTo>
                  <a:lnTo>
                    <a:pt x="6" y="271"/>
                  </a:lnTo>
                  <a:lnTo>
                    <a:pt x="23" y="319"/>
                  </a:lnTo>
                  <a:lnTo>
                    <a:pt x="49" y="361"/>
                  </a:lnTo>
                  <a:lnTo>
                    <a:pt x="85" y="396"/>
                  </a:lnTo>
                  <a:lnTo>
                    <a:pt x="126" y="421"/>
                  </a:lnTo>
                  <a:lnTo>
                    <a:pt x="173" y="438"/>
                  </a:lnTo>
                  <a:lnTo>
                    <a:pt x="222" y="444"/>
                  </a:lnTo>
                  <a:lnTo>
                    <a:pt x="272" y="438"/>
                  </a:lnTo>
                  <a:lnTo>
                    <a:pt x="319" y="421"/>
                  </a:lnTo>
                  <a:lnTo>
                    <a:pt x="361" y="396"/>
                  </a:lnTo>
                  <a:lnTo>
                    <a:pt x="396" y="361"/>
                  </a:lnTo>
                  <a:lnTo>
                    <a:pt x="422" y="319"/>
                  </a:lnTo>
                  <a:lnTo>
                    <a:pt x="438" y="271"/>
                  </a:lnTo>
                  <a:lnTo>
                    <a:pt x="444" y="222"/>
                  </a:lnTo>
                  <a:close/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74"/>
            <p:cNvSpPr>
              <a:spLocks/>
            </p:cNvSpPr>
            <p:nvPr/>
          </p:nvSpPr>
          <p:spPr bwMode="auto">
            <a:xfrm>
              <a:off x="5531" y="3320"/>
              <a:ext cx="167" cy="107"/>
            </a:xfrm>
            <a:custGeom>
              <a:avLst/>
              <a:gdLst>
                <a:gd name="T0" fmla="*/ 0 w 837"/>
                <a:gd name="T1" fmla="*/ 0 h 533"/>
                <a:gd name="T2" fmla="*/ 0 w 837"/>
                <a:gd name="T3" fmla="*/ 0 h 533"/>
                <a:gd name="T4" fmla="*/ 0 w 837"/>
                <a:gd name="T5" fmla="*/ 0 h 533"/>
                <a:gd name="T6" fmla="*/ 0 w 837"/>
                <a:gd name="T7" fmla="*/ 0 h 5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37" h="533">
                  <a:moveTo>
                    <a:pt x="307" y="0"/>
                  </a:moveTo>
                  <a:lnTo>
                    <a:pt x="0" y="533"/>
                  </a:lnTo>
                  <a:lnTo>
                    <a:pt x="837" y="533"/>
                  </a:lnTo>
                  <a:lnTo>
                    <a:pt x="529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175"/>
            <p:cNvSpPr>
              <a:spLocks/>
            </p:cNvSpPr>
            <p:nvPr/>
          </p:nvSpPr>
          <p:spPr bwMode="auto">
            <a:xfrm>
              <a:off x="5570" y="3238"/>
              <a:ext cx="89" cy="88"/>
            </a:xfrm>
            <a:custGeom>
              <a:avLst/>
              <a:gdLst>
                <a:gd name="T0" fmla="*/ 0 w 444"/>
                <a:gd name="T1" fmla="*/ 0 h 444"/>
                <a:gd name="T2" fmla="*/ 0 w 444"/>
                <a:gd name="T3" fmla="*/ 0 h 444"/>
                <a:gd name="T4" fmla="*/ 0 w 444"/>
                <a:gd name="T5" fmla="*/ 0 h 444"/>
                <a:gd name="T6" fmla="*/ 0 w 444"/>
                <a:gd name="T7" fmla="*/ 0 h 444"/>
                <a:gd name="T8" fmla="*/ 0 w 444"/>
                <a:gd name="T9" fmla="*/ 0 h 444"/>
                <a:gd name="T10" fmla="*/ 0 w 444"/>
                <a:gd name="T11" fmla="*/ 0 h 444"/>
                <a:gd name="T12" fmla="*/ 0 w 444"/>
                <a:gd name="T13" fmla="*/ 0 h 444"/>
                <a:gd name="T14" fmla="*/ 0 w 444"/>
                <a:gd name="T15" fmla="*/ 0 h 444"/>
                <a:gd name="T16" fmla="*/ 0 w 444"/>
                <a:gd name="T17" fmla="*/ 0 h 444"/>
                <a:gd name="T18" fmla="*/ 0 w 444"/>
                <a:gd name="T19" fmla="*/ 0 h 444"/>
                <a:gd name="T20" fmla="*/ 0 w 444"/>
                <a:gd name="T21" fmla="*/ 0 h 444"/>
                <a:gd name="T22" fmla="*/ 0 w 444"/>
                <a:gd name="T23" fmla="*/ 0 h 444"/>
                <a:gd name="T24" fmla="*/ 0 w 444"/>
                <a:gd name="T25" fmla="*/ 0 h 444"/>
                <a:gd name="T26" fmla="*/ 0 w 444"/>
                <a:gd name="T27" fmla="*/ 0 h 444"/>
                <a:gd name="T28" fmla="*/ 0 w 444"/>
                <a:gd name="T29" fmla="*/ 0 h 444"/>
                <a:gd name="T30" fmla="*/ 0 w 444"/>
                <a:gd name="T31" fmla="*/ 0 h 444"/>
                <a:gd name="T32" fmla="*/ 0 w 444"/>
                <a:gd name="T33" fmla="*/ 0 h 444"/>
                <a:gd name="T34" fmla="*/ 0 w 444"/>
                <a:gd name="T35" fmla="*/ 0 h 444"/>
                <a:gd name="T36" fmla="*/ 0 w 444"/>
                <a:gd name="T37" fmla="*/ 0 h 444"/>
                <a:gd name="T38" fmla="*/ 0 w 444"/>
                <a:gd name="T39" fmla="*/ 0 h 444"/>
                <a:gd name="T40" fmla="*/ 0 w 444"/>
                <a:gd name="T41" fmla="*/ 0 h 444"/>
                <a:gd name="T42" fmla="*/ 0 w 444"/>
                <a:gd name="T43" fmla="*/ 0 h 444"/>
                <a:gd name="T44" fmla="*/ 0 w 444"/>
                <a:gd name="T45" fmla="*/ 0 h 444"/>
                <a:gd name="T46" fmla="*/ 0 w 444"/>
                <a:gd name="T47" fmla="*/ 0 h 444"/>
                <a:gd name="T48" fmla="*/ 0 w 444"/>
                <a:gd name="T49" fmla="*/ 0 h 444"/>
                <a:gd name="T50" fmla="*/ 0 w 444"/>
                <a:gd name="T51" fmla="*/ 0 h 444"/>
                <a:gd name="T52" fmla="*/ 0 w 444"/>
                <a:gd name="T53" fmla="*/ 0 h 444"/>
                <a:gd name="T54" fmla="*/ 0 w 444"/>
                <a:gd name="T55" fmla="*/ 0 h 444"/>
                <a:gd name="T56" fmla="*/ 0 w 444"/>
                <a:gd name="T57" fmla="*/ 0 h 44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44" h="444">
                  <a:moveTo>
                    <a:pt x="444" y="222"/>
                  </a:moveTo>
                  <a:lnTo>
                    <a:pt x="438" y="173"/>
                  </a:lnTo>
                  <a:lnTo>
                    <a:pt x="422" y="125"/>
                  </a:lnTo>
                  <a:lnTo>
                    <a:pt x="396" y="84"/>
                  </a:lnTo>
                  <a:lnTo>
                    <a:pt x="361" y="48"/>
                  </a:lnTo>
                  <a:lnTo>
                    <a:pt x="319" y="22"/>
                  </a:lnTo>
                  <a:lnTo>
                    <a:pt x="272" y="6"/>
                  </a:lnTo>
                  <a:lnTo>
                    <a:pt x="222" y="0"/>
                  </a:lnTo>
                  <a:lnTo>
                    <a:pt x="173" y="6"/>
                  </a:lnTo>
                  <a:lnTo>
                    <a:pt x="126" y="22"/>
                  </a:lnTo>
                  <a:lnTo>
                    <a:pt x="85" y="48"/>
                  </a:lnTo>
                  <a:lnTo>
                    <a:pt x="49" y="84"/>
                  </a:lnTo>
                  <a:lnTo>
                    <a:pt x="23" y="125"/>
                  </a:lnTo>
                  <a:lnTo>
                    <a:pt x="6" y="173"/>
                  </a:lnTo>
                  <a:lnTo>
                    <a:pt x="0" y="222"/>
                  </a:lnTo>
                  <a:lnTo>
                    <a:pt x="6" y="271"/>
                  </a:lnTo>
                  <a:lnTo>
                    <a:pt x="23" y="319"/>
                  </a:lnTo>
                  <a:lnTo>
                    <a:pt x="49" y="361"/>
                  </a:lnTo>
                  <a:lnTo>
                    <a:pt x="85" y="396"/>
                  </a:lnTo>
                  <a:lnTo>
                    <a:pt x="126" y="422"/>
                  </a:lnTo>
                  <a:lnTo>
                    <a:pt x="173" y="439"/>
                  </a:lnTo>
                  <a:lnTo>
                    <a:pt x="222" y="444"/>
                  </a:lnTo>
                  <a:lnTo>
                    <a:pt x="272" y="439"/>
                  </a:lnTo>
                  <a:lnTo>
                    <a:pt x="319" y="422"/>
                  </a:lnTo>
                  <a:lnTo>
                    <a:pt x="361" y="396"/>
                  </a:lnTo>
                  <a:lnTo>
                    <a:pt x="396" y="361"/>
                  </a:lnTo>
                  <a:lnTo>
                    <a:pt x="422" y="319"/>
                  </a:lnTo>
                  <a:lnTo>
                    <a:pt x="438" y="271"/>
                  </a:lnTo>
                  <a:lnTo>
                    <a:pt x="444" y="222"/>
                  </a:lnTo>
                  <a:close/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176"/>
            <p:cNvSpPr>
              <a:spLocks noChangeShapeType="1"/>
            </p:cNvSpPr>
            <p:nvPr/>
          </p:nvSpPr>
          <p:spPr bwMode="auto">
            <a:xfrm>
              <a:off x="3842" y="3282"/>
              <a:ext cx="172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177"/>
            <p:cNvSpPr>
              <a:spLocks/>
            </p:cNvSpPr>
            <p:nvPr/>
          </p:nvSpPr>
          <p:spPr bwMode="auto">
            <a:xfrm>
              <a:off x="3754" y="3238"/>
              <a:ext cx="88" cy="88"/>
            </a:xfrm>
            <a:custGeom>
              <a:avLst/>
              <a:gdLst>
                <a:gd name="T0" fmla="*/ 0 w 443"/>
                <a:gd name="T1" fmla="*/ 0 h 444"/>
                <a:gd name="T2" fmla="*/ 0 w 443"/>
                <a:gd name="T3" fmla="*/ 0 h 444"/>
                <a:gd name="T4" fmla="*/ 0 w 443"/>
                <a:gd name="T5" fmla="*/ 0 h 444"/>
                <a:gd name="T6" fmla="*/ 0 w 443"/>
                <a:gd name="T7" fmla="*/ 0 h 444"/>
                <a:gd name="T8" fmla="*/ 0 w 443"/>
                <a:gd name="T9" fmla="*/ 0 h 444"/>
                <a:gd name="T10" fmla="*/ 0 w 443"/>
                <a:gd name="T11" fmla="*/ 0 h 444"/>
                <a:gd name="T12" fmla="*/ 0 w 443"/>
                <a:gd name="T13" fmla="*/ 0 h 444"/>
                <a:gd name="T14" fmla="*/ 0 w 443"/>
                <a:gd name="T15" fmla="*/ 0 h 444"/>
                <a:gd name="T16" fmla="*/ 0 w 443"/>
                <a:gd name="T17" fmla="*/ 0 h 444"/>
                <a:gd name="T18" fmla="*/ 0 w 443"/>
                <a:gd name="T19" fmla="*/ 0 h 444"/>
                <a:gd name="T20" fmla="*/ 0 w 443"/>
                <a:gd name="T21" fmla="*/ 0 h 444"/>
                <a:gd name="T22" fmla="*/ 0 w 443"/>
                <a:gd name="T23" fmla="*/ 0 h 444"/>
                <a:gd name="T24" fmla="*/ 0 w 443"/>
                <a:gd name="T25" fmla="*/ 0 h 444"/>
                <a:gd name="T26" fmla="*/ 0 w 443"/>
                <a:gd name="T27" fmla="*/ 0 h 444"/>
                <a:gd name="T28" fmla="*/ 0 w 443"/>
                <a:gd name="T29" fmla="*/ 0 h 444"/>
                <a:gd name="T30" fmla="*/ 0 w 443"/>
                <a:gd name="T31" fmla="*/ 0 h 444"/>
                <a:gd name="T32" fmla="*/ 0 w 443"/>
                <a:gd name="T33" fmla="*/ 0 h 444"/>
                <a:gd name="T34" fmla="*/ 0 w 443"/>
                <a:gd name="T35" fmla="*/ 0 h 444"/>
                <a:gd name="T36" fmla="*/ 0 w 443"/>
                <a:gd name="T37" fmla="*/ 0 h 444"/>
                <a:gd name="T38" fmla="*/ 0 w 443"/>
                <a:gd name="T39" fmla="*/ 0 h 444"/>
                <a:gd name="T40" fmla="*/ 0 w 443"/>
                <a:gd name="T41" fmla="*/ 0 h 444"/>
                <a:gd name="T42" fmla="*/ 0 w 443"/>
                <a:gd name="T43" fmla="*/ 0 h 444"/>
                <a:gd name="T44" fmla="*/ 0 w 443"/>
                <a:gd name="T45" fmla="*/ 0 h 444"/>
                <a:gd name="T46" fmla="*/ 0 w 443"/>
                <a:gd name="T47" fmla="*/ 0 h 444"/>
                <a:gd name="T48" fmla="*/ 0 w 443"/>
                <a:gd name="T49" fmla="*/ 0 h 444"/>
                <a:gd name="T50" fmla="*/ 0 w 443"/>
                <a:gd name="T51" fmla="*/ 0 h 444"/>
                <a:gd name="T52" fmla="*/ 0 w 443"/>
                <a:gd name="T53" fmla="*/ 0 h 444"/>
                <a:gd name="T54" fmla="*/ 0 w 443"/>
                <a:gd name="T55" fmla="*/ 0 h 444"/>
                <a:gd name="T56" fmla="*/ 0 w 443"/>
                <a:gd name="T57" fmla="*/ 0 h 44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43" h="444">
                  <a:moveTo>
                    <a:pt x="443" y="222"/>
                  </a:moveTo>
                  <a:lnTo>
                    <a:pt x="438" y="173"/>
                  </a:lnTo>
                  <a:lnTo>
                    <a:pt x="421" y="125"/>
                  </a:lnTo>
                  <a:lnTo>
                    <a:pt x="394" y="84"/>
                  </a:lnTo>
                  <a:lnTo>
                    <a:pt x="359" y="48"/>
                  </a:lnTo>
                  <a:lnTo>
                    <a:pt x="317" y="22"/>
                  </a:lnTo>
                  <a:lnTo>
                    <a:pt x="271" y="6"/>
                  </a:lnTo>
                  <a:lnTo>
                    <a:pt x="222" y="0"/>
                  </a:lnTo>
                  <a:lnTo>
                    <a:pt x="172" y="6"/>
                  </a:lnTo>
                  <a:lnTo>
                    <a:pt x="125" y="22"/>
                  </a:lnTo>
                  <a:lnTo>
                    <a:pt x="83" y="48"/>
                  </a:lnTo>
                  <a:lnTo>
                    <a:pt x="48" y="84"/>
                  </a:lnTo>
                  <a:lnTo>
                    <a:pt x="21" y="125"/>
                  </a:lnTo>
                  <a:lnTo>
                    <a:pt x="5" y="173"/>
                  </a:lnTo>
                  <a:lnTo>
                    <a:pt x="0" y="222"/>
                  </a:lnTo>
                  <a:lnTo>
                    <a:pt x="5" y="271"/>
                  </a:lnTo>
                  <a:lnTo>
                    <a:pt x="21" y="319"/>
                  </a:lnTo>
                  <a:lnTo>
                    <a:pt x="48" y="361"/>
                  </a:lnTo>
                  <a:lnTo>
                    <a:pt x="83" y="396"/>
                  </a:lnTo>
                  <a:lnTo>
                    <a:pt x="125" y="422"/>
                  </a:lnTo>
                  <a:lnTo>
                    <a:pt x="172" y="439"/>
                  </a:lnTo>
                  <a:lnTo>
                    <a:pt x="222" y="444"/>
                  </a:lnTo>
                  <a:lnTo>
                    <a:pt x="271" y="439"/>
                  </a:lnTo>
                  <a:lnTo>
                    <a:pt x="317" y="422"/>
                  </a:lnTo>
                  <a:lnTo>
                    <a:pt x="359" y="396"/>
                  </a:lnTo>
                  <a:lnTo>
                    <a:pt x="394" y="361"/>
                  </a:lnTo>
                  <a:lnTo>
                    <a:pt x="421" y="319"/>
                  </a:lnTo>
                  <a:lnTo>
                    <a:pt x="438" y="271"/>
                  </a:lnTo>
                  <a:lnTo>
                    <a:pt x="443" y="222"/>
                  </a:lnTo>
                  <a:close/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178"/>
            <p:cNvSpPr>
              <a:spLocks/>
            </p:cNvSpPr>
            <p:nvPr/>
          </p:nvSpPr>
          <p:spPr bwMode="auto">
            <a:xfrm>
              <a:off x="3653" y="3199"/>
              <a:ext cx="107" cy="167"/>
            </a:xfrm>
            <a:custGeom>
              <a:avLst/>
              <a:gdLst>
                <a:gd name="T0" fmla="*/ 0 w 532"/>
                <a:gd name="T1" fmla="*/ 0 h 837"/>
                <a:gd name="T2" fmla="*/ 0 w 532"/>
                <a:gd name="T3" fmla="*/ 0 h 837"/>
                <a:gd name="T4" fmla="*/ 0 w 532"/>
                <a:gd name="T5" fmla="*/ 0 h 837"/>
                <a:gd name="T6" fmla="*/ 0 w 532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2" h="837">
                  <a:moveTo>
                    <a:pt x="532" y="308"/>
                  </a:moveTo>
                  <a:lnTo>
                    <a:pt x="0" y="0"/>
                  </a:lnTo>
                  <a:lnTo>
                    <a:pt x="0" y="837"/>
                  </a:lnTo>
                  <a:lnTo>
                    <a:pt x="532" y="53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179"/>
            <p:cNvSpPr>
              <a:spLocks/>
            </p:cNvSpPr>
            <p:nvPr/>
          </p:nvSpPr>
          <p:spPr bwMode="auto">
            <a:xfrm>
              <a:off x="3653" y="1835"/>
              <a:ext cx="107" cy="167"/>
            </a:xfrm>
            <a:custGeom>
              <a:avLst/>
              <a:gdLst>
                <a:gd name="T0" fmla="*/ 0 w 532"/>
                <a:gd name="T1" fmla="*/ 0 h 837"/>
                <a:gd name="T2" fmla="*/ 0 w 532"/>
                <a:gd name="T3" fmla="*/ 0 h 837"/>
                <a:gd name="T4" fmla="*/ 0 w 532"/>
                <a:gd name="T5" fmla="*/ 0 h 837"/>
                <a:gd name="T6" fmla="*/ 0 w 532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2" h="837">
                  <a:moveTo>
                    <a:pt x="532" y="308"/>
                  </a:moveTo>
                  <a:lnTo>
                    <a:pt x="0" y="0"/>
                  </a:lnTo>
                  <a:lnTo>
                    <a:pt x="0" y="837"/>
                  </a:lnTo>
                  <a:lnTo>
                    <a:pt x="532" y="53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180"/>
            <p:cNvSpPr>
              <a:spLocks/>
            </p:cNvSpPr>
            <p:nvPr/>
          </p:nvSpPr>
          <p:spPr bwMode="auto">
            <a:xfrm>
              <a:off x="3754" y="1874"/>
              <a:ext cx="88" cy="89"/>
            </a:xfrm>
            <a:custGeom>
              <a:avLst/>
              <a:gdLst>
                <a:gd name="T0" fmla="*/ 0 w 443"/>
                <a:gd name="T1" fmla="*/ 0 h 444"/>
                <a:gd name="T2" fmla="*/ 0 w 443"/>
                <a:gd name="T3" fmla="*/ 0 h 444"/>
                <a:gd name="T4" fmla="*/ 0 w 443"/>
                <a:gd name="T5" fmla="*/ 0 h 444"/>
                <a:gd name="T6" fmla="*/ 0 w 443"/>
                <a:gd name="T7" fmla="*/ 0 h 444"/>
                <a:gd name="T8" fmla="*/ 0 w 443"/>
                <a:gd name="T9" fmla="*/ 0 h 444"/>
                <a:gd name="T10" fmla="*/ 0 w 443"/>
                <a:gd name="T11" fmla="*/ 0 h 444"/>
                <a:gd name="T12" fmla="*/ 0 w 443"/>
                <a:gd name="T13" fmla="*/ 0 h 444"/>
                <a:gd name="T14" fmla="*/ 0 w 443"/>
                <a:gd name="T15" fmla="*/ 0 h 444"/>
                <a:gd name="T16" fmla="*/ 0 w 443"/>
                <a:gd name="T17" fmla="*/ 0 h 444"/>
                <a:gd name="T18" fmla="*/ 0 w 443"/>
                <a:gd name="T19" fmla="*/ 0 h 444"/>
                <a:gd name="T20" fmla="*/ 0 w 443"/>
                <a:gd name="T21" fmla="*/ 0 h 444"/>
                <a:gd name="T22" fmla="*/ 0 w 443"/>
                <a:gd name="T23" fmla="*/ 0 h 444"/>
                <a:gd name="T24" fmla="*/ 0 w 443"/>
                <a:gd name="T25" fmla="*/ 0 h 444"/>
                <a:gd name="T26" fmla="*/ 0 w 443"/>
                <a:gd name="T27" fmla="*/ 0 h 444"/>
                <a:gd name="T28" fmla="*/ 0 w 443"/>
                <a:gd name="T29" fmla="*/ 0 h 444"/>
                <a:gd name="T30" fmla="*/ 0 w 443"/>
                <a:gd name="T31" fmla="*/ 0 h 444"/>
                <a:gd name="T32" fmla="*/ 0 w 443"/>
                <a:gd name="T33" fmla="*/ 0 h 444"/>
                <a:gd name="T34" fmla="*/ 0 w 443"/>
                <a:gd name="T35" fmla="*/ 0 h 444"/>
                <a:gd name="T36" fmla="*/ 0 w 443"/>
                <a:gd name="T37" fmla="*/ 0 h 444"/>
                <a:gd name="T38" fmla="*/ 0 w 443"/>
                <a:gd name="T39" fmla="*/ 0 h 444"/>
                <a:gd name="T40" fmla="*/ 0 w 443"/>
                <a:gd name="T41" fmla="*/ 0 h 444"/>
                <a:gd name="T42" fmla="*/ 0 w 443"/>
                <a:gd name="T43" fmla="*/ 0 h 444"/>
                <a:gd name="T44" fmla="*/ 0 w 443"/>
                <a:gd name="T45" fmla="*/ 0 h 444"/>
                <a:gd name="T46" fmla="*/ 0 w 443"/>
                <a:gd name="T47" fmla="*/ 0 h 444"/>
                <a:gd name="T48" fmla="*/ 0 w 443"/>
                <a:gd name="T49" fmla="*/ 0 h 444"/>
                <a:gd name="T50" fmla="*/ 0 w 443"/>
                <a:gd name="T51" fmla="*/ 0 h 444"/>
                <a:gd name="T52" fmla="*/ 0 w 443"/>
                <a:gd name="T53" fmla="*/ 0 h 444"/>
                <a:gd name="T54" fmla="*/ 0 w 443"/>
                <a:gd name="T55" fmla="*/ 0 h 444"/>
                <a:gd name="T56" fmla="*/ 0 w 443"/>
                <a:gd name="T57" fmla="*/ 0 h 44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43" h="444">
                  <a:moveTo>
                    <a:pt x="443" y="222"/>
                  </a:moveTo>
                  <a:lnTo>
                    <a:pt x="438" y="173"/>
                  </a:lnTo>
                  <a:lnTo>
                    <a:pt x="421" y="125"/>
                  </a:lnTo>
                  <a:lnTo>
                    <a:pt x="394" y="83"/>
                  </a:lnTo>
                  <a:lnTo>
                    <a:pt x="359" y="48"/>
                  </a:lnTo>
                  <a:lnTo>
                    <a:pt x="317" y="22"/>
                  </a:lnTo>
                  <a:lnTo>
                    <a:pt x="271" y="6"/>
                  </a:lnTo>
                  <a:lnTo>
                    <a:pt x="222" y="0"/>
                  </a:lnTo>
                  <a:lnTo>
                    <a:pt x="172" y="6"/>
                  </a:lnTo>
                  <a:lnTo>
                    <a:pt x="125" y="22"/>
                  </a:lnTo>
                  <a:lnTo>
                    <a:pt x="83" y="48"/>
                  </a:lnTo>
                  <a:lnTo>
                    <a:pt x="48" y="83"/>
                  </a:lnTo>
                  <a:lnTo>
                    <a:pt x="21" y="125"/>
                  </a:lnTo>
                  <a:lnTo>
                    <a:pt x="5" y="173"/>
                  </a:lnTo>
                  <a:lnTo>
                    <a:pt x="0" y="222"/>
                  </a:lnTo>
                  <a:lnTo>
                    <a:pt x="5" y="271"/>
                  </a:lnTo>
                  <a:lnTo>
                    <a:pt x="21" y="319"/>
                  </a:lnTo>
                  <a:lnTo>
                    <a:pt x="48" y="361"/>
                  </a:lnTo>
                  <a:lnTo>
                    <a:pt x="83" y="396"/>
                  </a:lnTo>
                  <a:lnTo>
                    <a:pt x="125" y="421"/>
                  </a:lnTo>
                  <a:lnTo>
                    <a:pt x="172" y="438"/>
                  </a:lnTo>
                  <a:lnTo>
                    <a:pt x="222" y="444"/>
                  </a:lnTo>
                  <a:lnTo>
                    <a:pt x="271" y="438"/>
                  </a:lnTo>
                  <a:lnTo>
                    <a:pt x="317" y="421"/>
                  </a:lnTo>
                  <a:lnTo>
                    <a:pt x="359" y="396"/>
                  </a:lnTo>
                  <a:lnTo>
                    <a:pt x="394" y="361"/>
                  </a:lnTo>
                  <a:lnTo>
                    <a:pt x="421" y="319"/>
                  </a:lnTo>
                  <a:lnTo>
                    <a:pt x="438" y="271"/>
                  </a:lnTo>
                  <a:lnTo>
                    <a:pt x="443" y="222"/>
                  </a:lnTo>
                  <a:close/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Text Box 181"/>
            <p:cNvSpPr txBox="1">
              <a:spLocks noChangeArrowheads="1"/>
            </p:cNvSpPr>
            <p:nvPr/>
          </p:nvSpPr>
          <p:spPr bwMode="auto">
            <a:xfrm>
              <a:off x="3744" y="3280"/>
              <a:ext cx="16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Times New Roman" pitchFamily="18" charset="0"/>
                </a:rPr>
                <a:t>4</a:t>
              </a:r>
              <a:endParaRPr lang="en-US" altLang="zh-CN" sz="1800"/>
            </a:p>
          </p:txBody>
        </p:sp>
        <p:sp>
          <p:nvSpPr>
            <p:cNvPr id="41" name="Text Box 182"/>
            <p:cNvSpPr txBox="1">
              <a:spLocks noChangeArrowheads="1"/>
            </p:cNvSpPr>
            <p:nvPr/>
          </p:nvSpPr>
          <p:spPr bwMode="auto">
            <a:xfrm>
              <a:off x="5400" y="2992"/>
              <a:ext cx="16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Times New Roman" pitchFamily="18" charset="0"/>
                </a:rPr>
                <a:t>1</a:t>
              </a:r>
              <a:endParaRPr lang="en-US" altLang="zh-CN" sz="1800"/>
            </a:p>
          </p:txBody>
        </p:sp>
        <p:sp>
          <p:nvSpPr>
            <p:cNvPr id="42" name="Text Box 183"/>
            <p:cNvSpPr txBox="1">
              <a:spLocks noChangeArrowheads="1"/>
            </p:cNvSpPr>
            <p:nvPr/>
          </p:nvSpPr>
          <p:spPr bwMode="auto">
            <a:xfrm>
              <a:off x="5672" y="1856"/>
              <a:ext cx="16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Times New Roman" pitchFamily="18" charset="0"/>
                </a:rPr>
                <a:t>2</a:t>
              </a:r>
              <a:endParaRPr lang="en-US" altLang="zh-CN" sz="1800"/>
            </a:p>
          </p:txBody>
        </p:sp>
        <p:sp>
          <p:nvSpPr>
            <p:cNvPr id="43" name="Text Box 184"/>
            <p:cNvSpPr txBox="1">
              <a:spLocks noChangeArrowheads="1"/>
            </p:cNvSpPr>
            <p:nvPr/>
          </p:nvSpPr>
          <p:spPr bwMode="auto">
            <a:xfrm>
              <a:off x="3840" y="1912"/>
              <a:ext cx="16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Times New Roman" pitchFamily="18" charset="0"/>
                </a:rPr>
                <a:t>3</a:t>
              </a:r>
              <a:endParaRPr lang="en-US" altLang="zh-CN" sz="1800"/>
            </a:p>
          </p:txBody>
        </p:sp>
        <p:sp>
          <p:nvSpPr>
            <p:cNvPr id="44" name="Text Box 185"/>
            <p:cNvSpPr txBox="1">
              <a:spLocks noChangeArrowheads="1"/>
            </p:cNvSpPr>
            <p:nvPr/>
          </p:nvSpPr>
          <p:spPr bwMode="auto">
            <a:xfrm>
              <a:off x="4896" y="2712"/>
              <a:ext cx="208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宋体" pitchFamily="2" charset="-122"/>
                </a:rPr>
                <a:t>①</a:t>
              </a:r>
              <a:endParaRPr lang="en-US" altLang="zh-CN" sz="1800"/>
            </a:p>
          </p:txBody>
        </p:sp>
        <p:sp>
          <p:nvSpPr>
            <p:cNvPr id="45" name="Text Box 186"/>
            <p:cNvSpPr txBox="1">
              <a:spLocks noChangeArrowheads="1"/>
            </p:cNvSpPr>
            <p:nvPr/>
          </p:nvSpPr>
          <p:spPr bwMode="auto">
            <a:xfrm>
              <a:off x="4352" y="2152"/>
              <a:ext cx="208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宋体" pitchFamily="2" charset="-122"/>
                </a:rPr>
                <a:t>②</a:t>
              </a:r>
              <a:endParaRPr lang="en-US" altLang="zh-CN" sz="1800"/>
            </a:p>
          </p:txBody>
        </p:sp>
        <p:sp>
          <p:nvSpPr>
            <p:cNvPr id="46" name="Text Box 187"/>
            <p:cNvSpPr txBox="1">
              <a:spLocks noChangeArrowheads="1"/>
            </p:cNvSpPr>
            <p:nvPr/>
          </p:nvSpPr>
          <p:spPr bwMode="auto">
            <a:xfrm>
              <a:off x="3352" y="2400"/>
              <a:ext cx="384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Times New Roman" pitchFamily="18" charset="0"/>
                </a:rPr>
                <a:t>2in</a:t>
              </a:r>
              <a:endParaRPr lang="en-US" altLang="zh-CN" sz="1800"/>
            </a:p>
          </p:txBody>
        </p:sp>
        <p:sp>
          <p:nvSpPr>
            <p:cNvPr id="47" name="Text Box 188"/>
            <p:cNvSpPr txBox="1">
              <a:spLocks noChangeArrowheads="1"/>
            </p:cNvSpPr>
            <p:nvPr/>
          </p:nvSpPr>
          <p:spPr bwMode="auto">
            <a:xfrm>
              <a:off x="4504" y="3432"/>
              <a:ext cx="384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Times New Roman" pitchFamily="18" charset="0"/>
                </a:rPr>
                <a:t>3in</a:t>
              </a:r>
              <a:endParaRPr lang="en-US" altLang="zh-CN" sz="1800"/>
            </a:p>
          </p:txBody>
        </p:sp>
        <p:sp>
          <p:nvSpPr>
            <p:cNvPr id="48" name="Text Box 189"/>
            <p:cNvSpPr txBox="1">
              <a:spLocks noChangeArrowheads="1"/>
            </p:cNvSpPr>
            <p:nvPr/>
          </p:nvSpPr>
          <p:spPr bwMode="auto">
            <a:xfrm>
              <a:off x="4904" y="1360"/>
              <a:ext cx="776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solidFill>
                    <a:schemeClr val="hlink"/>
                  </a:solidFill>
                  <a:latin typeface="Times New Roman" pitchFamily="18" charset="0"/>
                </a:rPr>
                <a:t>1000</a:t>
              </a:r>
              <a:r>
                <a:rPr lang="en-US" altLang="zh-CN" sz="1800">
                  <a:latin typeface="Times New Roman" pitchFamily="18" charset="0"/>
                </a:rPr>
                <a:t>lb</a:t>
              </a:r>
              <a:endParaRPr lang="en-US" altLang="zh-CN" sz="1800"/>
            </a:p>
          </p:txBody>
        </p:sp>
        <p:sp>
          <p:nvSpPr>
            <p:cNvPr id="49" name="Text Box 190"/>
            <p:cNvSpPr txBox="1">
              <a:spLocks noChangeArrowheads="1"/>
            </p:cNvSpPr>
            <p:nvPr/>
          </p:nvSpPr>
          <p:spPr bwMode="auto">
            <a:xfrm>
              <a:off x="3848" y="2504"/>
              <a:ext cx="272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Q</a:t>
              </a:r>
              <a:r>
                <a:rPr lang="en-US" altLang="zh-CN" sz="1800" baseline="-25000" smtClean="0">
                  <a:latin typeface="Times New Roman" pitchFamily="18" charset="0"/>
                </a:rPr>
                <a:t>8</a:t>
              </a:r>
              <a:endParaRPr lang="en-US" altLang="zh-CN" sz="1800"/>
            </a:p>
          </p:txBody>
        </p:sp>
        <p:sp>
          <p:nvSpPr>
            <p:cNvPr id="50" name="Text Box 191"/>
            <p:cNvSpPr txBox="1">
              <a:spLocks noChangeArrowheads="1"/>
            </p:cNvSpPr>
            <p:nvPr/>
          </p:nvSpPr>
          <p:spPr bwMode="auto">
            <a:xfrm>
              <a:off x="4312" y="2976"/>
              <a:ext cx="272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Q</a:t>
              </a:r>
              <a:r>
                <a:rPr lang="en-US" altLang="zh-CN" sz="1800" baseline="-25000" smtClean="0">
                  <a:latin typeface="Times New Roman" pitchFamily="18" charset="0"/>
                </a:rPr>
                <a:t>7</a:t>
              </a:r>
              <a:endParaRPr lang="en-US" altLang="zh-CN" sz="1800"/>
            </a:p>
          </p:txBody>
        </p:sp>
        <p:sp>
          <p:nvSpPr>
            <p:cNvPr id="51" name="Text Box 192"/>
            <p:cNvSpPr txBox="1">
              <a:spLocks noChangeArrowheads="1"/>
            </p:cNvSpPr>
            <p:nvPr/>
          </p:nvSpPr>
          <p:spPr bwMode="auto">
            <a:xfrm>
              <a:off x="3816" y="1152"/>
              <a:ext cx="272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Q</a:t>
              </a:r>
              <a:r>
                <a:rPr lang="en-US" altLang="zh-CN" sz="1800" baseline="-25000" smtClean="0">
                  <a:latin typeface="Times New Roman" pitchFamily="18" charset="0"/>
                </a:rPr>
                <a:t>6</a:t>
              </a:r>
              <a:endParaRPr lang="en-US" altLang="zh-CN" sz="1800"/>
            </a:p>
          </p:txBody>
        </p:sp>
        <p:sp>
          <p:nvSpPr>
            <p:cNvPr id="52" name="Text Box 193"/>
            <p:cNvSpPr txBox="1">
              <a:spLocks noChangeArrowheads="1"/>
            </p:cNvSpPr>
            <p:nvPr/>
          </p:nvSpPr>
          <p:spPr bwMode="auto">
            <a:xfrm>
              <a:off x="4304" y="1584"/>
              <a:ext cx="272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Q</a:t>
              </a:r>
              <a:r>
                <a:rPr lang="en-US" altLang="zh-CN" sz="1800" baseline="-25000" smtClean="0">
                  <a:latin typeface="Times New Roman" pitchFamily="18" charset="0"/>
                </a:rPr>
                <a:t>5</a:t>
              </a:r>
              <a:endParaRPr lang="en-US" altLang="zh-CN" sz="1800"/>
            </a:p>
          </p:txBody>
        </p:sp>
        <p:sp>
          <p:nvSpPr>
            <p:cNvPr id="53" name="Text Box 194"/>
            <p:cNvSpPr txBox="1">
              <a:spLocks noChangeArrowheads="1"/>
            </p:cNvSpPr>
            <p:nvPr/>
          </p:nvSpPr>
          <p:spPr bwMode="auto">
            <a:xfrm>
              <a:off x="5656" y="2504"/>
              <a:ext cx="272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Q</a:t>
              </a:r>
              <a:r>
                <a:rPr lang="en-US" altLang="zh-CN" sz="1800" baseline="-25000" smtClean="0">
                  <a:latin typeface="Times New Roman" pitchFamily="18" charset="0"/>
                </a:rPr>
                <a:t>2</a:t>
              </a:r>
              <a:endParaRPr lang="en-US" altLang="zh-CN" sz="1800"/>
            </a:p>
          </p:txBody>
        </p:sp>
        <p:sp>
          <p:nvSpPr>
            <p:cNvPr id="54" name="Text Box 195"/>
            <p:cNvSpPr txBox="1">
              <a:spLocks noChangeArrowheads="1"/>
            </p:cNvSpPr>
            <p:nvPr/>
          </p:nvSpPr>
          <p:spPr bwMode="auto">
            <a:xfrm>
              <a:off x="6136" y="2976"/>
              <a:ext cx="272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 smtClean="0">
                  <a:latin typeface="Times New Roman" pitchFamily="18" charset="0"/>
                </a:rPr>
                <a:t>Q</a:t>
              </a:r>
              <a:r>
                <a:rPr lang="en-US" altLang="zh-CN" sz="1800" baseline="-25000" smtClean="0">
                  <a:latin typeface="Times New Roman" pitchFamily="18" charset="0"/>
                </a:rPr>
                <a:t>1</a:t>
              </a:r>
              <a:endParaRPr lang="en-US" altLang="zh-CN" sz="1800"/>
            </a:p>
          </p:txBody>
        </p:sp>
        <p:sp>
          <p:nvSpPr>
            <p:cNvPr id="55" name="Text Box 196"/>
            <p:cNvSpPr txBox="1">
              <a:spLocks noChangeArrowheads="1"/>
            </p:cNvSpPr>
            <p:nvPr/>
          </p:nvSpPr>
          <p:spPr bwMode="auto">
            <a:xfrm>
              <a:off x="5656" y="1152"/>
              <a:ext cx="272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Q</a:t>
              </a:r>
              <a:r>
                <a:rPr lang="en-US" altLang="zh-CN" sz="1800" baseline="-25000" smtClean="0">
                  <a:latin typeface="Times New Roman" pitchFamily="18" charset="0"/>
                </a:rPr>
                <a:t>4</a:t>
              </a:r>
              <a:endParaRPr lang="en-US" altLang="zh-CN" sz="1800"/>
            </a:p>
          </p:txBody>
        </p:sp>
        <p:sp>
          <p:nvSpPr>
            <p:cNvPr id="56" name="Text Box 197"/>
            <p:cNvSpPr txBox="1">
              <a:spLocks noChangeArrowheads="1"/>
            </p:cNvSpPr>
            <p:nvPr/>
          </p:nvSpPr>
          <p:spPr bwMode="auto">
            <a:xfrm>
              <a:off x="6136" y="1624"/>
              <a:ext cx="272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Q</a:t>
              </a:r>
              <a:r>
                <a:rPr lang="en-US" altLang="zh-CN" sz="1800" baseline="-25000" smtClean="0">
                  <a:latin typeface="Times New Roman" pitchFamily="18" charset="0"/>
                </a:rPr>
                <a:t>3</a:t>
              </a:r>
              <a:endParaRPr lang="en-US" altLang="zh-CN" sz="1800"/>
            </a:p>
          </p:txBody>
        </p:sp>
        <p:sp>
          <p:nvSpPr>
            <p:cNvPr id="57" name="Text Box 198"/>
            <p:cNvSpPr txBox="1">
              <a:spLocks noChangeArrowheads="1"/>
            </p:cNvSpPr>
            <p:nvPr/>
          </p:nvSpPr>
          <p:spPr bwMode="auto">
            <a:xfrm>
              <a:off x="3640" y="3837"/>
              <a:ext cx="2268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ts val="750"/>
                </a:spcBef>
                <a:spcAft>
                  <a:spcPts val="800"/>
                </a:spcAft>
              </a:pPr>
              <a:r>
                <a:rPr lang="zh-CN" altLang="en-US" sz="1800">
                  <a:latin typeface="楷体" pitchFamily="49" charset="-122"/>
                  <a:ea typeface="楷体" pitchFamily="49" charset="-122"/>
                </a:rPr>
                <a:t>平面应力实例</a:t>
              </a:r>
              <a:endParaRPr lang="en-US" altLang="zh-CN" sz="18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8" name="Line 199"/>
            <p:cNvSpPr>
              <a:spLocks noChangeShapeType="1"/>
            </p:cNvSpPr>
            <p:nvPr/>
          </p:nvSpPr>
          <p:spPr bwMode="auto">
            <a:xfrm>
              <a:off x="3798" y="1963"/>
              <a:ext cx="1" cy="12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200"/>
            <p:cNvSpPr>
              <a:spLocks noChangeShapeType="1"/>
            </p:cNvSpPr>
            <p:nvPr/>
          </p:nvSpPr>
          <p:spPr bwMode="auto">
            <a:xfrm flipV="1">
              <a:off x="3798" y="1372"/>
              <a:ext cx="1" cy="54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Text Box 201"/>
            <p:cNvSpPr txBox="1">
              <a:spLocks noChangeArrowheads="1"/>
            </p:cNvSpPr>
            <p:nvPr/>
          </p:nvSpPr>
          <p:spPr bwMode="auto">
            <a:xfrm>
              <a:off x="3642" y="1296"/>
              <a:ext cx="188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y</a:t>
              </a:r>
              <a:endParaRPr lang="en-US" altLang="zh-CN" sz="1800"/>
            </a:p>
          </p:txBody>
        </p:sp>
        <p:sp>
          <p:nvSpPr>
            <p:cNvPr id="61" name="Text Box 202"/>
            <p:cNvSpPr txBox="1">
              <a:spLocks noChangeArrowheads="1"/>
            </p:cNvSpPr>
            <p:nvPr/>
          </p:nvSpPr>
          <p:spPr bwMode="auto">
            <a:xfrm>
              <a:off x="6070" y="3216"/>
              <a:ext cx="272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x</a:t>
              </a:r>
              <a:endParaRPr lang="en-US" altLang="zh-CN" sz="1800"/>
            </a:p>
          </p:txBody>
        </p:sp>
      </p:grpSp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717324" y="3256283"/>
            <a:ext cx="3006644" cy="54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8016" tIns="39008" rIns="78016" bIns="39008" numCol="1" anchor="t" anchorCtr="0" compatLnSpc="1">
            <a:prstTxWarp prst="textNoShape">
              <a:avLst/>
            </a:prstTxWarp>
          </a:bodyPr>
          <a:lstStyle>
            <a:lvl1pPr marL="292100" indent="-292100" algn="l" defTabSz="7794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1pPr>
            <a:lvl2pPr marL="635000" indent="-244475" algn="l" defTabSz="7794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976313" indent="-196850" algn="l" defTabSz="7794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200">
                <a:solidFill>
                  <a:schemeClr val="folHlink"/>
                </a:solidFill>
                <a:latin typeface="+mn-lt"/>
                <a:ea typeface="+mn-ea"/>
              </a:defRPr>
            </a:lvl3pPr>
            <a:lvl4pPr marL="1365250" indent="-195263" algn="l" defTabSz="7794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folHlink"/>
                </a:solidFill>
                <a:latin typeface="+mn-lt"/>
                <a:ea typeface="+mn-ea"/>
              </a:defRPr>
            </a:lvl4pPr>
            <a:lvl5pPr marL="1755775" indent="-195263" algn="l" defTabSz="7794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folHlink"/>
                </a:solidFill>
                <a:latin typeface="+mn-lt"/>
                <a:ea typeface="+mn-ea"/>
              </a:defRPr>
            </a:lvl5pPr>
            <a:lvl6pPr marL="2212975" indent="-195263" algn="l" defTabSz="779463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folHlink"/>
                </a:solidFill>
                <a:latin typeface="+mn-lt"/>
                <a:ea typeface="+mn-ea"/>
              </a:defRPr>
            </a:lvl6pPr>
            <a:lvl7pPr marL="2670175" indent="-195263" algn="l" defTabSz="779463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folHlink"/>
                </a:solidFill>
                <a:latin typeface="+mn-lt"/>
                <a:ea typeface="+mn-ea"/>
              </a:defRPr>
            </a:lvl7pPr>
            <a:lvl8pPr marL="3127375" indent="-195263" algn="l" defTabSz="779463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folHlink"/>
                </a:solidFill>
                <a:latin typeface="+mn-lt"/>
                <a:ea typeface="+mn-ea"/>
              </a:defRPr>
            </a:lvl8pPr>
            <a:lvl9pPr marL="3584575" indent="-195263" algn="l" defTabSz="779463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folHlink"/>
                </a:solidFill>
                <a:latin typeface="+mn-lt"/>
                <a:ea typeface="+mn-ea"/>
              </a:defRPr>
            </a:lvl9pPr>
          </a:lstStyle>
          <a:p>
            <a:pPr marL="847725" lvl="1" indent="-457200" eaLnBrk="1" hangingPunct="1">
              <a:buFont typeface="Wingdings" pitchFamily="2" charset="2"/>
              <a:buNone/>
            </a:pPr>
            <a:r>
              <a:rPr lang="en-US" altLang="zh-CN" smtClean="0"/>
              <a:t>5)</a:t>
            </a:r>
            <a:r>
              <a:rPr lang="zh-CN" altLang="en-US" smtClean="0"/>
              <a:t>计算反力</a:t>
            </a:r>
            <a:endParaRPr lang="en-US" altLang="zh-CN" baseline="30000" smtClean="0">
              <a:solidFill>
                <a:schemeClr val="tx1"/>
              </a:solidFill>
            </a:endParaRPr>
          </a:p>
        </p:txBody>
      </p:sp>
      <p:graphicFrame>
        <p:nvGraphicFramePr>
          <p:cNvPr id="6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13060"/>
              </p:ext>
            </p:extLst>
          </p:nvPr>
        </p:nvGraphicFramePr>
        <p:xfrm>
          <a:off x="1356167" y="3986213"/>
          <a:ext cx="7904162" cy="138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5" name="Equation" r:id="rId5" imgW="4940280" imgH="863280" progId="Equation.DSMT4">
                  <p:embed/>
                </p:oleObj>
              </mc:Choice>
              <mc:Fallback>
                <p:oleObj name="Equation" r:id="rId5" imgW="494028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6167" y="3986213"/>
                        <a:ext cx="7904162" cy="138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3695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09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1183" y="185290"/>
            <a:ext cx="8839962" cy="632776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4.</a:t>
            </a:r>
            <a:r>
              <a:rPr lang="zh-CN" altLang="en-US" smtClean="0">
                <a:solidFill>
                  <a:srgbClr val="FF0000"/>
                </a:solidFill>
              </a:rPr>
              <a:t>弹性结构稳态分析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稳态分析的有限元方程及其求解</a:t>
            </a:r>
            <a:endParaRPr lang="en-GB" altLang="zh-CN" smtClean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杆单元</a:t>
            </a:r>
            <a:endParaRPr lang="en-US" altLang="zh-CN" smtClean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桁架中的杆单元 </a:t>
            </a:r>
            <a:endParaRPr lang="en-US" altLang="zh-CN" smtClean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小位移条件下的二维单元</a:t>
            </a:r>
            <a:endParaRPr lang="en-GB" altLang="zh-CN" smtClean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正确使用</a:t>
            </a:r>
            <a:r>
              <a:rPr lang="en-GB" altLang="zh-CN" smtClean="0">
                <a:solidFill>
                  <a:schemeClr val="tx2"/>
                </a:solidFill>
              </a:rPr>
              <a:t>ANSYS</a:t>
            </a:r>
            <a:r>
              <a:rPr lang="zh-CN" altLang="en-US" smtClean="0">
                <a:solidFill>
                  <a:schemeClr val="tx2"/>
                </a:solidFill>
              </a:rPr>
              <a:t>的若干注意事项</a:t>
            </a:r>
            <a:endParaRPr lang="en-US" altLang="zh-CN" smtClean="0">
              <a:solidFill>
                <a:schemeClr val="tx2"/>
              </a:solidFill>
            </a:endParaRPr>
          </a:p>
          <a:p>
            <a:pPr eaLnBrk="1" hangingPunct="1"/>
            <a:r>
              <a:rPr lang="en-US" altLang="zh-CN" smtClean="0">
                <a:solidFill>
                  <a:schemeClr val="tx2"/>
                </a:solidFill>
              </a:rPr>
              <a:t>ANSYS</a:t>
            </a:r>
            <a:r>
              <a:rPr lang="zh-CN" altLang="en-US" smtClean="0">
                <a:solidFill>
                  <a:schemeClr val="tx2"/>
                </a:solidFill>
              </a:rPr>
              <a:t>结构分析实例</a:t>
            </a:r>
            <a:endParaRPr lang="en-US" altLang="zh-CN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1183" y="186716"/>
            <a:ext cx="8839962" cy="631351"/>
          </a:xfrm>
        </p:spPr>
        <p:txBody>
          <a:bodyPr/>
          <a:lstStyle/>
          <a:p>
            <a:pPr eaLnBrk="1" hangingPunct="1"/>
            <a:r>
              <a:rPr lang="zh-CN" altLang="en-US" smtClean="0"/>
              <a:t>正确</a:t>
            </a:r>
            <a:r>
              <a:rPr lang="zh-CN" altLang="en-US"/>
              <a:t>使用</a:t>
            </a:r>
            <a:r>
              <a:rPr lang="en-GB" altLang="zh-CN"/>
              <a:t>ANSYS</a:t>
            </a:r>
            <a:r>
              <a:rPr lang="zh-CN" altLang="en-US"/>
              <a:t>的若干注意事项</a:t>
            </a:r>
            <a:endParaRPr lang="zh-CN" altLang="en-US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787" y="1050669"/>
            <a:ext cx="9327321" cy="4303942"/>
          </a:xfrm>
        </p:spPr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  <p:sp>
        <p:nvSpPr>
          <p:cNvPr id="40964" name="Rectangle 140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965" name="Rectangle 14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966" name="Rectangle 14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481" name="Group 361"/>
          <p:cNvGraphicFramePr>
            <a:graphicFrameLocks noGrp="1"/>
          </p:cNvGraphicFramePr>
          <p:nvPr/>
        </p:nvGraphicFramePr>
        <p:xfrm>
          <a:off x="111820" y="1408276"/>
          <a:ext cx="9968691" cy="3684516"/>
        </p:xfrm>
        <a:graphic>
          <a:graphicData uri="http://schemas.openxmlformats.org/drawingml/2006/table">
            <a:tbl>
              <a:tblPr/>
              <a:tblGrid>
                <a:gridCol w="3181542"/>
                <a:gridCol w="1679382"/>
                <a:gridCol w="1681491"/>
                <a:gridCol w="1681492"/>
                <a:gridCol w="1744784"/>
              </a:tblGrid>
              <a:tr h="334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物理量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国际单位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ANSYS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单位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s-mm-N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制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转换因子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时间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1s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长度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mm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力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1N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速度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m.s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m.s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mm.s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m.s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加速度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m.s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m.s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mm.s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m.s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质量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kg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N.s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.m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-1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N.s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.mm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-1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kg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密度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kg.m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N.s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.m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-4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N.s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.mm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-4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T.m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压强、应力、弹性模量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Pa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N.m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N.mm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Pa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MPa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能量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J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N.m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N.mm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J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mJ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功率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W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N.m.s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N.mm.s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W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mW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正确使用</a:t>
            </a:r>
            <a:r>
              <a:rPr lang="en-GB" altLang="zh-CN"/>
              <a:t>ANSYS</a:t>
            </a:r>
            <a:r>
              <a:rPr lang="zh-CN" altLang="en-US"/>
              <a:t>的若干注意事项</a:t>
            </a:r>
            <a:endParaRPr lang="zh-CN" altLang="en-US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7787" y="1050669"/>
            <a:ext cx="9327321" cy="4303942"/>
          </a:xfrm>
        </p:spPr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609" name="Group 441"/>
          <p:cNvGraphicFramePr>
            <a:graphicFrameLocks noGrp="1"/>
          </p:cNvGraphicFramePr>
          <p:nvPr/>
        </p:nvGraphicFramePr>
        <p:xfrm>
          <a:off x="111819" y="1408276"/>
          <a:ext cx="10160681" cy="3684516"/>
        </p:xfrm>
        <a:graphic>
          <a:graphicData uri="http://schemas.openxmlformats.org/drawingml/2006/table">
            <a:tbl>
              <a:tblPr/>
              <a:tblGrid>
                <a:gridCol w="3204749"/>
                <a:gridCol w="1673053"/>
                <a:gridCol w="1668832"/>
                <a:gridCol w="1670943"/>
                <a:gridCol w="1943104"/>
              </a:tblGrid>
              <a:tr h="334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物理量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国际单位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ANSYS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单位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s-mm-kg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制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转换因子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时间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1s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长度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mm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质量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kg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kg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kg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 kg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力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kg.m.s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kg.mm.s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mN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速度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m.s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m.s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mm.s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m.s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加速度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m.s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m.s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mm.s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m.s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压强、应力、弹性模量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Pa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kg.m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.s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kg.mm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.s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Pa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kPa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密度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kg.m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kg.m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kg.mm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T.m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能量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J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kg.m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.s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kg.mm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.s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=m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J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功率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W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kg.m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.s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kg.mm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.s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W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 =m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W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8" marB="4555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正确使用</a:t>
            </a:r>
            <a:r>
              <a:rPr lang="en-GB" altLang="zh-CN"/>
              <a:t>ANSYS</a:t>
            </a:r>
            <a:r>
              <a:rPr lang="zh-CN" altLang="en-US"/>
              <a:t>的若干注意事项</a:t>
            </a:r>
            <a:endParaRPr lang="zh-CN" altLang="en-US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/>
              <a:t>实体模型的定义</a:t>
            </a:r>
          </a:p>
          <a:p>
            <a:pPr eaLnBrk="1" hangingPunct="1"/>
            <a:endParaRPr lang="en-US" altLang="zh-CN" sz="2400" smtClean="0"/>
          </a:p>
          <a:p>
            <a:pPr eaLnBrk="1" hangingPunct="1"/>
            <a:endParaRPr lang="zh-CN" altLang="en-AU" sz="2400" smtClean="0"/>
          </a:p>
          <a:p>
            <a:pPr eaLnBrk="1" hangingPunct="1"/>
            <a:endParaRPr lang="zh-CN" altLang="en-US" sz="2400" smtClean="0"/>
          </a:p>
          <a:p>
            <a:pPr eaLnBrk="1" hangingPunct="1"/>
            <a:r>
              <a:rPr lang="zh-CN" altLang="en-US" sz="2400" smtClean="0"/>
              <a:t>实体建模</a:t>
            </a:r>
          </a:p>
          <a:p>
            <a:pPr eaLnBrk="1" hangingPunct="1"/>
            <a:r>
              <a:rPr lang="zh-CN" altLang="en-US" sz="2400" smtClean="0"/>
              <a:t>通过中间文件读取实体模型</a:t>
            </a:r>
            <a:endParaRPr lang="en-US" altLang="zh-CN" sz="2400" smtClean="0"/>
          </a:p>
          <a:p>
            <a:pPr eaLnBrk="1" hangingPunct="1"/>
            <a:r>
              <a:rPr lang="zh-CN" altLang="en-US" sz="2400"/>
              <a:t>实体模型与有限元模型载荷（或约束）</a:t>
            </a:r>
            <a:endParaRPr lang="en-US" altLang="zh-CN" sz="2400"/>
          </a:p>
          <a:p>
            <a:pPr eaLnBrk="1" hangingPunct="1"/>
            <a:r>
              <a:rPr lang="zh-CN" altLang="en-US" sz="2400"/>
              <a:t>网格密度</a:t>
            </a:r>
            <a:r>
              <a:rPr lang="zh-CN" altLang="en-US" sz="2400" smtClean="0"/>
              <a:t>控制</a:t>
            </a:r>
          </a:p>
          <a:p>
            <a:pPr eaLnBrk="1" hangingPunct="1"/>
            <a:endParaRPr lang="en-US" altLang="zh-CN" sz="2400" smtClean="0"/>
          </a:p>
        </p:txBody>
      </p:sp>
      <p:sp>
        <p:nvSpPr>
          <p:cNvPr id="43012" name="Rectangle 143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013" name="Rectangle 14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014" name="Rectangle 147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015" name="Rectangle 150"/>
          <p:cNvSpPr>
            <a:spLocks noChangeArrowheads="1"/>
          </p:cNvSpPr>
          <p:nvPr/>
        </p:nvSpPr>
        <p:spPr bwMode="auto">
          <a:xfrm>
            <a:off x="1" y="227679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016" name="Rectangle 15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017" name="Rectangle 156"/>
          <p:cNvSpPr>
            <a:spLocks noChangeArrowheads="1"/>
          </p:cNvSpPr>
          <p:nvPr/>
        </p:nvSpPr>
        <p:spPr bwMode="auto">
          <a:xfrm>
            <a:off x="1" y="2683451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5" name="Group 2"/>
          <p:cNvGrpSpPr>
            <a:grpSpLocks noChangeAspect="1"/>
          </p:cNvGrpSpPr>
          <p:nvPr/>
        </p:nvGrpSpPr>
        <p:grpSpPr bwMode="auto">
          <a:xfrm>
            <a:off x="5620038" y="1269273"/>
            <a:ext cx="4289425" cy="2197100"/>
            <a:chOff x="2223" y="2131"/>
            <a:chExt cx="4220" cy="2163"/>
          </a:xfrm>
        </p:grpSpPr>
        <p:sp>
          <p:nvSpPr>
            <p:cNvPr id="36" name="AutoShape 3"/>
            <p:cNvSpPr>
              <a:spLocks noChangeAspect="1" noChangeArrowheads="1"/>
            </p:cNvSpPr>
            <p:nvPr/>
          </p:nvSpPr>
          <p:spPr bwMode="auto">
            <a:xfrm>
              <a:off x="2223" y="2131"/>
              <a:ext cx="4220" cy="2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4"/>
            <p:cNvSpPr>
              <a:spLocks noChangeShapeType="1"/>
            </p:cNvSpPr>
            <p:nvPr/>
          </p:nvSpPr>
          <p:spPr bwMode="auto">
            <a:xfrm>
              <a:off x="3506" y="3362"/>
              <a:ext cx="0" cy="3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5"/>
            <p:cNvSpPr>
              <a:spLocks noChangeShapeType="1"/>
            </p:cNvSpPr>
            <p:nvPr/>
          </p:nvSpPr>
          <p:spPr bwMode="auto">
            <a:xfrm flipV="1">
              <a:off x="3506" y="3258"/>
              <a:ext cx="387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6"/>
            <p:cNvSpPr>
              <a:spLocks noChangeShapeType="1"/>
            </p:cNvSpPr>
            <p:nvPr/>
          </p:nvSpPr>
          <p:spPr bwMode="auto">
            <a:xfrm flipH="1" flipV="1">
              <a:off x="2854" y="2882"/>
              <a:ext cx="1104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 flipV="1">
              <a:off x="2284" y="2882"/>
              <a:ext cx="570" cy="1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8"/>
            <p:cNvSpPr>
              <a:spLocks/>
            </p:cNvSpPr>
            <p:nvPr/>
          </p:nvSpPr>
          <p:spPr bwMode="auto">
            <a:xfrm>
              <a:off x="4387" y="3037"/>
              <a:ext cx="494" cy="564"/>
            </a:xfrm>
            <a:custGeom>
              <a:avLst/>
              <a:gdLst>
                <a:gd name="T0" fmla="*/ 0 w 2467"/>
                <a:gd name="T1" fmla="*/ 0 h 2821"/>
                <a:gd name="T2" fmla="*/ 0 w 2467"/>
                <a:gd name="T3" fmla="*/ 0 h 2821"/>
                <a:gd name="T4" fmla="*/ 0 w 2467"/>
                <a:gd name="T5" fmla="*/ 0 h 2821"/>
                <a:gd name="T6" fmla="*/ 0 w 2467"/>
                <a:gd name="T7" fmla="*/ 0 h 2821"/>
                <a:gd name="T8" fmla="*/ 0 w 2467"/>
                <a:gd name="T9" fmla="*/ 0 h 2821"/>
                <a:gd name="T10" fmla="*/ 0 w 2467"/>
                <a:gd name="T11" fmla="*/ 0 h 2821"/>
                <a:gd name="T12" fmla="*/ 0 w 2467"/>
                <a:gd name="T13" fmla="*/ 0 h 2821"/>
                <a:gd name="T14" fmla="*/ 0 w 2467"/>
                <a:gd name="T15" fmla="*/ 0 h 2821"/>
                <a:gd name="T16" fmla="*/ 0 w 2467"/>
                <a:gd name="T17" fmla="*/ 0 h 2821"/>
                <a:gd name="T18" fmla="*/ 0 w 2467"/>
                <a:gd name="T19" fmla="*/ 0 h 2821"/>
                <a:gd name="T20" fmla="*/ 0 w 2467"/>
                <a:gd name="T21" fmla="*/ 0 h 2821"/>
                <a:gd name="T22" fmla="*/ 0 w 2467"/>
                <a:gd name="T23" fmla="*/ 0 h 2821"/>
                <a:gd name="T24" fmla="*/ 0 w 2467"/>
                <a:gd name="T25" fmla="*/ 0 h 2821"/>
                <a:gd name="T26" fmla="*/ 0 w 2467"/>
                <a:gd name="T27" fmla="*/ 0 h 2821"/>
                <a:gd name="T28" fmla="*/ 0 w 2467"/>
                <a:gd name="T29" fmla="*/ 0 h 2821"/>
                <a:gd name="T30" fmla="*/ 0 w 2467"/>
                <a:gd name="T31" fmla="*/ 0 h 2821"/>
                <a:gd name="T32" fmla="*/ 0 w 2467"/>
                <a:gd name="T33" fmla="*/ 0 h 2821"/>
                <a:gd name="T34" fmla="*/ 0 w 2467"/>
                <a:gd name="T35" fmla="*/ 0 h 2821"/>
                <a:gd name="T36" fmla="*/ 0 w 2467"/>
                <a:gd name="T37" fmla="*/ 0 h 2821"/>
                <a:gd name="T38" fmla="*/ 0 w 2467"/>
                <a:gd name="T39" fmla="*/ 0 h 2821"/>
                <a:gd name="T40" fmla="*/ 0 w 2467"/>
                <a:gd name="T41" fmla="*/ 0 h 2821"/>
                <a:gd name="T42" fmla="*/ 0 w 2467"/>
                <a:gd name="T43" fmla="*/ 0 h 2821"/>
                <a:gd name="T44" fmla="*/ 0 w 2467"/>
                <a:gd name="T45" fmla="*/ 0 h 2821"/>
                <a:gd name="T46" fmla="*/ 0 w 2467"/>
                <a:gd name="T47" fmla="*/ 0 h 2821"/>
                <a:gd name="T48" fmla="*/ 0 w 2467"/>
                <a:gd name="T49" fmla="*/ 0 h 2821"/>
                <a:gd name="T50" fmla="*/ 0 w 2467"/>
                <a:gd name="T51" fmla="*/ 0 h 2821"/>
                <a:gd name="T52" fmla="*/ 0 w 2467"/>
                <a:gd name="T53" fmla="*/ 0 h 2821"/>
                <a:gd name="T54" fmla="*/ 0 w 2467"/>
                <a:gd name="T55" fmla="*/ 0 h 282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467" h="2821">
                  <a:moveTo>
                    <a:pt x="0" y="2821"/>
                  </a:moveTo>
                  <a:lnTo>
                    <a:pt x="137" y="2772"/>
                  </a:lnTo>
                  <a:lnTo>
                    <a:pt x="271" y="2716"/>
                  </a:lnTo>
                  <a:lnTo>
                    <a:pt x="403" y="2656"/>
                  </a:lnTo>
                  <a:lnTo>
                    <a:pt x="533" y="2591"/>
                  </a:lnTo>
                  <a:lnTo>
                    <a:pt x="660" y="2521"/>
                  </a:lnTo>
                  <a:lnTo>
                    <a:pt x="784" y="2446"/>
                  </a:lnTo>
                  <a:lnTo>
                    <a:pt x="905" y="2365"/>
                  </a:lnTo>
                  <a:lnTo>
                    <a:pt x="1023" y="2281"/>
                  </a:lnTo>
                  <a:lnTo>
                    <a:pt x="1139" y="2192"/>
                  </a:lnTo>
                  <a:lnTo>
                    <a:pt x="1250" y="2099"/>
                  </a:lnTo>
                  <a:lnTo>
                    <a:pt x="1358" y="2001"/>
                  </a:lnTo>
                  <a:lnTo>
                    <a:pt x="1461" y="1900"/>
                  </a:lnTo>
                  <a:lnTo>
                    <a:pt x="1561" y="1794"/>
                  </a:lnTo>
                  <a:lnTo>
                    <a:pt x="1657" y="1685"/>
                  </a:lnTo>
                  <a:lnTo>
                    <a:pt x="1747" y="1572"/>
                  </a:lnTo>
                  <a:lnTo>
                    <a:pt x="1835" y="1455"/>
                  </a:lnTo>
                  <a:lnTo>
                    <a:pt x="1917" y="1335"/>
                  </a:lnTo>
                  <a:lnTo>
                    <a:pt x="1995" y="1213"/>
                  </a:lnTo>
                  <a:lnTo>
                    <a:pt x="2067" y="1087"/>
                  </a:lnTo>
                  <a:lnTo>
                    <a:pt x="2136" y="959"/>
                  </a:lnTo>
                  <a:lnTo>
                    <a:pt x="2199" y="827"/>
                  </a:lnTo>
                  <a:lnTo>
                    <a:pt x="2256" y="694"/>
                  </a:lnTo>
                  <a:lnTo>
                    <a:pt x="2309" y="559"/>
                  </a:lnTo>
                  <a:lnTo>
                    <a:pt x="2356" y="422"/>
                  </a:lnTo>
                  <a:lnTo>
                    <a:pt x="2398" y="282"/>
                  </a:lnTo>
                  <a:lnTo>
                    <a:pt x="2435" y="142"/>
                  </a:lnTo>
                  <a:lnTo>
                    <a:pt x="2467" y="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prstDash val="solid"/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9"/>
            <p:cNvSpPr>
              <a:spLocks/>
            </p:cNvSpPr>
            <p:nvPr/>
          </p:nvSpPr>
          <p:spPr bwMode="auto">
            <a:xfrm>
              <a:off x="4881" y="2809"/>
              <a:ext cx="105" cy="228"/>
            </a:xfrm>
            <a:custGeom>
              <a:avLst/>
              <a:gdLst>
                <a:gd name="T0" fmla="*/ 0 w 530"/>
                <a:gd name="T1" fmla="*/ 0 h 1141"/>
                <a:gd name="T2" fmla="*/ 0 w 530"/>
                <a:gd name="T3" fmla="*/ 0 h 1141"/>
                <a:gd name="T4" fmla="*/ 0 w 530"/>
                <a:gd name="T5" fmla="*/ 0 h 1141"/>
                <a:gd name="T6" fmla="*/ 0 w 530"/>
                <a:gd name="T7" fmla="*/ 0 h 1141"/>
                <a:gd name="T8" fmla="*/ 0 w 530"/>
                <a:gd name="T9" fmla="*/ 0 h 1141"/>
                <a:gd name="T10" fmla="*/ 0 w 530"/>
                <a:gd name="T11" fmla="*/ 0 h 1141"/>
                <a:gd name="T12" fmla="*/ 0 w 530"/>
                <a:gd name="T13" fmla="*/ 0 h 1141"/>
                <a:gd name="T14" fmla="*/ 0 w 530"/>
                <a:gd name="T15" fmla="*/ 0 h 1141"/>
                <a:gd name="T16" fmla="*/ 0 w 530"/>
                <a:gd name="T17" fmla="*/ 0 h 1141"/>
                <a:gd name="T18" fmla="*/ 0 w 530"/>
                <a:gd name="T19" fmla="*/ 0 h 11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30" h="1141">
                  <a:moveTo>
                    <a:pt x="530" y="0"/>
                  </a:moveTo>
                  <a:lnTo>
                    <a:pt x="450" y="117"/>
                  </a:lnTo>
                  <a:lnTo>
                    <a:pt x="377" y="236"/>
                  </a:lnTo>
                  <a:lnTo>
                    <a:pt x="308" y="359"/>
                  </a:lnTo>
                  <a:lnTo>
                    <a:pt x="244" y="483"/>
                  </a:lnTo>
                  <a:lnTo>
                    <a:pt x="185" y="611"/>
                  </a:lnTo>
                  <a:lnTo>
                    <a:pt x="131" y="740"/>
                  </a:lnTo>
                  <a:lnTo>
                    <a:pt x="82" y="872"/>
                  </a:lnTo>
                  <a:lnTo>
                    <a:pt x="38" y="1006"/>
                  </a:lnTo>
                  <a:lnTo>
                    <a:pt x="0" y="1141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prstDash val="solid"/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0"/>
            <p:cNvSpPr>
              <a:spLocks noChangeShapeType="1"/>
            </p:cNvSpPr>
            <p:nvPr/>
          </p:nvSpPr>
          <p:spPr bwMode="auto">
            <a:xfrm flipV="1">
              <a:off x="4311" y="3037"/>
              <a:ext cx="570" cy="1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11"/>
            <p:cNvSpPr>
              <a:spLocks/>
            </p:cNvSpPr>
            <p:nvPr/>
          </p:nvSpPr>
          <p:spPr bwMode="auto">
            <a:xfrm>
              <a:off x="3506" y="2988"/>
              <a:ext cx="537" cy="389"/>
            </a:xfrm>
            <a:custGeom>
              <a:avLst/>
              <a:gdLst>
                <a:gd name="T0" fmla="*/ 0 w 2688"/>
                <a:gd name="T1" fmla="*/ 0 h 1944"/>
                <a:gd name="T2" fmla="*/ 0 w 2688"/>
                <a:gd name="T3" fmla="*/ 0 h 1944"/>
                <a:gd name="T4" fmla="*/ 0 w 2688"/>
                <a:gd name="T5" fmla="*/ 0 h 1944"/>
                <a:gd name="T6" fmla="*/ 0 w 2688"/>
                <a:gd name="T7" fmla="*/ 0 h 1944"/>
                <a:gd name="T8" fmla="*/ 0 w 2688"/>
                <a:gd name="T9" fmla="*/ 0 h 1944"/>
                <a:gd name="T10" fmla="*/ 0 w 2688"/>
                <a:gd name="T11" fmla="*/ 0 h 1944"/>
                <a:gd name="T12" fmla="*/ 0 w 2688"/>
                <a:gd name="T13" fmla="*/ 0 h 1944"/>
                <a:gd name="T14" fmla="*/ 0 w 2688"/>
                <a:gd name="T15" fmla="*/ 0 h 1944"/>
                <a:gd name="T16" fmla="*/ 0 w 2688"/>
                <a:gd name="T17" fmla="*/ 0 h 1944"/>
                <a:gd name="T18" fmla="*/ 0 w 2688"/>
                <a:gd name="T19" fmla="*/ 0 h 1944"/>
                <a:gd name="T20" fmla="*/ 0 w 2688"/>
                <a:gd name="T21" fmla="*/ 0 h 1944"/>
                <a:gd name="T22" fmla="*/ 0 w 2688"/>
                <a:gd name="T23" fmla="*/ 0 h 1944"/>
                <a:gd name="T24" fmla="*/ 0 w 2688"/>
                <a:gd name="T25" fmla="*/ 0 h 1944"/>
                <a:gd name="T26" fmla="*/ 0 w 2688"/>
                <a:gd name="T27" fmla="*/ 0 h 1944"/>
                <a:gd name="T28" fmla="*/ 0 w 2688"/>
                <a:gd name="T29" fmla="*/ 0 h 1944"/>
                <a:gd name="T30" fmla="*/ 0 w 2688"/>
                <a:gd name="T31" fmla="*/ 0 h 194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688" h="1944">
                  <a:moveTo>
                    <a:pt x="2688" y="0"/>
                  </a:moveTo>
                  <a:lnTo>
                    <a:pt x="2600" y="273"/>
                  </a:lnTo>
                  <a:lnTo>
                    <a:pt x="2497" y="530"/>
                  </a:lnTo>
                  <a:lnTo>
                    <a:pt x="2375" y="771"/>
                  </a:lnTo>
                  <a:lnTo>
                    <a:pt x="2237" y="992"/>
                  </a:lnTo>
                  <a:lnTo>
                    <a:pt x="2085" y="1193"/>
                  </a:lnTo>
                  <a:lnTo>
                    <a:pt x="1919" y="1372"/>
                  </a:lnTo>
                  <a:lnTo>
                    <a:pt x="1740" y="1530"/>
                  </a:lnTo>
                  <a:lnTo>
                    <a:pt x="1549" y="1662"/>
                  </a:lnTo>
                  <a:lnTo>
                    <a:pt x="1348" y="1770"/>
                  </a:lnTo>
                  <a:lnTo>
                    <a:pt x="1137" y="1854"/>
                  </a:lnTo>
                  <a:lnTo>
                    <a:pt x="919" y="1910"/>
                  </a:lnTo>
                  <a:lnTo>
                    <a:pt x="695" y="1940"/>
                  </a:lnTo>
                  <a:lnTo>
                    <a:pt x="466" y="1944"/>
                  </a:lnTo>
                  <a:lnTo>
                    <a:pt x="233" y="1921"/>
                  </a:lnTo>
                  <a:lnTo>
                    <a:pt x="0" y="1871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prstDash val="solid"/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 flipH="1" flipV="1">
              <a:off x="2284" y="3035"/>
              <a:ext cx="1222" cy="3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2284" y="3035"/>
              <a:ext cx="1" cy="3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14"/>
            <p:cNvSpPr>
              <a:spLocks noChangeShapeType="1"/>
            </p:cNvSpPr>
            <p:nvPr/>
          </p:nvSpPr>
          <p:spPr bwMode="auto">
            <a:xfrm>
              <a:off x="2284" y="3423"/>
              <a:ext cx="1222" cy="3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15"/>
            <p:cNvSpPr>
              <a:spLocks/>
            </p:cNvSpPr>
            <p:nvPr/>
          </p:nvSpPr>
          <p:spPr bwMode="auto">
            <a:xfrm>
              <a:off x="3506" y="3190"/>
              <a:ext cx="805" cy="583"/>
            </a:xfrm>
            <a:custGeom>
              <a:avLst/>
              <a:gdLst>
                <a:gd name="T0" fmla="*/ 0 w 4031"/>
                <a:gd name="T1" fmla="*/ 0 h 2918"/>
                <a:gd name="T2" fmla="*/ 0 w 4031"/>
                <a:gd name="T3" fmla="*/ 0 h 2918"/>
                <a:gd name="T4" fmla="*/ 0 w 4031"/>
                <a:gd name="T5" fmla="*/ 0 h 2918"/>
                <a:gd name="T6" fmla="*/ 0 w 4031"/>
                <a:gd name="T7" fmla="*/ 0 h 2918"/>
                <a:gd name="T8" fmla="*/ 0 w 4031"/>
                <a:gd name="T9" fmla="*/ 0 h 2918"/>
                <a:gd name="T10" fmla="*/ 0 w 4031"/>
                <a:gd name="T11" fmla="*/ 0 h 2918"/>
                <a:gd name="T12" fmla="*/ 0 w 4031"/>
                <a:gd name="T13" fmla="*/ 0 h 2918"/>
                <a:gd name="T14" fmla="*/ 0 w 4031"/>
                <a:gd name="T15" fmla="*/ 0 h 2918"/>
                <a:gd name="T16" fmla="*/ 0 w 4031"/>
                <a:gd name="T17" fmla="*/ 0 h 2918"/>
                <a:gd name="T18" fmla="*/ 0 w 4031"/>
                <a:gd name="T19" fmla="*/ 0 h 2918"/>
                <a:gd name="T20" fmla="*/ 0 w 4031"/>
                <a:gd name="T21" fmla="*/ 0 h 2918"/>
                <a:gd name="T22" fmla="*/ 0 w 4031"/>
                <a:gd name="T23" fmla="*/ 0 h 2918"/>
                <a:gd name="T24" fmla="*/ 0 w 4031"/>
                <a:gd name="T25" fmla="*/ 0 h 2918"/>
                <a:gd name="T26" fmla="*/ 0 w 4031"/>
                <a:gd name="T27" fmla="*/ 0 h 2918"/>
                <a:gd name="T28" fmla="*/ 0 w 4031"/>
                <a:gd name="T29" fmla="*/ 0 h 2918"/>
                <a:gd name="T30" fmla="*/ 0 w 4031"/>
                <a:gd name="T31" fmla="*/ 0 h 2918"/>
                <a:gd name="T32" fmla="*/ 0 w 4031"/>
                <a:gd name="T33" fmla="*/ 0 h 2918"/>
                <a:gd name="T34" fmla="*/ 0 w 4031"/>
                <a:gd name="T35" fmla="*/ 0 h 2918"/>
                <a:gd name="T36" fmla="*/ 0 w 4031"/>
                <a:gd name="T37" fmla="*/ 0 h 291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31" h="2918">
                  <a:moveTo>
                    <a:pt x="0" y="2807"/>
                  </a:moveTo>
                  <a:lnTo>
                    <a:pt x="292" y="2871"/>
                  </a:lnTo>
                  <a:lnTo>
                    <a:pt x="583" y="2908"/>
                  </a:lnTo>
                  <a:lnTo>
                    <a:pt x="871" y="2918"/>
                  </a:lnTo>
                  <a:lnTo>
                    <a:pt x="1155" y="2899"/>
                  </a:lnTo>
                  <a:lnTo>
                    <a:pt x="1433" y="2854"/>
                  </a:lnTo>
                  <a:lnTo>
                    <a:pt x="1706" y="2780"/>
                  </a:lnTo>
                  <a:lnTo>
                    <a:pt x="1970" y="2679"/>
                  </a:lnTo>
                  <a:lnTo>
                    <a:pt x="2224" y="2552"/>
                  </a:lnTo>
                  <a:lnTo>
                    <a:pt x="2469" y="2398"/>
                  </a:lnTo>
                  <a:lnTo>
                    <a:pt x="2701" y="2219"/>
                  </a:lnTo>
                  <a:lnTo>
                    <a:pt x="2921" y="2017"/>
                  </a:lnTo>
                  <a:lnTo>
                    <a:pt x="3128" y="1790"/>
                  </a:lnTo>
                  <a:lnTo>
                    <a:pt x="3320" y="1541"/>
                  </a:lnTo>
                  <a:lnTo>
                    <a:pt x="3496" y="1269"/>
                  </a:lnTo>
                  <a:lnTo>
                    <a:pt x="3656" y="979"/>
                  </a:lnTo>
                  <a:lnTo>
                    <a:pt x="3799" y="670"/>
                  </a:lnTo>
                  <a:lnTo>
                    <a:pt x="3925" y="343"/>
                  </a:lnTo>
                  <a:lnTo>
                    <a:pt x="4031" y="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prstDash val="solid"/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>
              <a:off x="4311" y="2762"/>
              <a:ext cx="1217" cy="1039"/>
            </a:xfrm>
            <a:custGeom>
              <a:avLst/>
              <a:gdLst>
                <a:gd name="T0" fmla="*/ 0 w 6092"/>
                <a:gd name="T1" fmla="*/ 0 h 5199"/>
                <a:gd name="T2" fmla="*/ 0 w 6092"/>
                <a:gd name="T3" fmla="*/ 0 h 5199"/>
                <a:gd name="T4" fmla="*/ 0 w 6092"/>
                <a:gd name="T5" fmla="*/ 0 h 5199"/>
                <a:gd name="T6" fmla="*/ 0 w 6092"/>
                <a:gd name="T7" fmla="*/ 0 h 5199"/>
                <a:gd name="T8" fmla="*/ 0 w 6092"/>
                <a:gd name="T9" fmla="*/ 0 h 5199"/>
                <a:gd name="T10" fmla="*/ 0 w 6092"/>
                <a:gd name="T11" fmla="*/ 0 h 5199"/>
                <a:gd name="T12" fmla="*/ 0 w 6092"/>
                <a:gd name="T13" fmla="*/ 0 h 5199"/>
                <a:gd name="T14" fmla="*/ 0 w 6092"/>
                <a:gd name="T15" fmla="*/ 0 h 5199"/>
                <a:gd name="T16" fmla="*/ 0 w 6092"/>
                <a:gd name="T17" fmla="*/ 0 h 5199"/>
                <a:gd name="T18" fmla="*/ 0 w 6092"/>
                <a:gd name="T19" fmla="*/ 0 h 5199"/>
                <a:gd name="T20" fmla="*/ 0 w 6092"/>
                <a:gd name="T21" fmla="*/ 0 h 5199"/>
                <a:gd name="T22" fmla="*/ 0 w 6092"/>
                <a:gd name="T23" fmla="*/ 0 h 5199"/>
                <a:gd name="T24" fmla="*/ 0 w 6092"/>
                <a:gd name="T25" fmla="*/ 0 h 5199"/>
                <a:gd name="T26" fmla="*/ 0 w 6092"/>
                <a:gd name="T27" fmla="*/ 0 h 5199"/>
                <a:gd name="T28" fmla="*/ 0 w 6092"/>
                <a:gd name="T29" fmla="*/ 0 h 5199"/>
                <a:gd name="T30" fmla="*/ 0 w 6092"/>
                <a:gd name="T31" fmla="*/ 0 h 5199"/>
                <a:gd name="T32" fmla="*/ 0 w 6092"/>
                <a:gd name="T33" fmla="*/ 0 h 5199"/>
                <a:gd name="T34" fmla="*/ 0 w 6092"/>
                <a:gd name="T35" fmla="*/ 0 h 5199"/>
                <a:gd name="T36" fmla="*/ 0 w 6092"/>
                <a:gd name="T37" fmla="*/ 0 h 5199"/>
                <a:gd name="T38" fmla="*/ 0 w 6092"/>
                <a:gd name="T39" fmla="*/ 0 h 5199"/>
                <a:gd name="T40" fmla="*/ 0 w 6092"/>
                <a:gd name="T41" fmla="*/ 0 h 5199"/>
                <a:gd name="T42" fmla="*/ 0 w 6092"/>
                <a:gd name="T43" fmla="*/ 0 h 5199"/>
                <a:gd name="T44" fmla="*/ 0 w 6092"/>
                <a:gd name="T45" fmla="*/ 0 h 5199"/>
                <a:gd name="T46" fmla="*/ 0 w 6092"/>
                <a:gd name="T47" fmla="*/ 0 h 5199"/>
                <a:gd name="T48" fmla="*/ 0 w 6092"/>
                <a:gd name="T49" fmla="*/ 0 h 5199"/>
                <a:gd name="T50" fmla="*/ 0 w 6092"/>
                <a:gd name="T51" fmla="*/ 0 h 5199"/>
                <a:gd name="T52" fmla="*/ 0 w 6092"/>
                <a:gd name="T53" fmla="*/ 0 h 5199"/>
                <a:gd name="T54" fmla="*/ 0 w 6092"/>
                <a:gd name="T55" fmla="*/ 0 h 5199"/>
                <a:gd name="T56" fmla="*/ 0 w 6092"/>
                <a:gd name="T57" fmla="*/ 0 h 5199"/>
                <a:gd name="T58" fmla="*/ 0 w 6092"/>
                <a:gd name="T59" fmla="*/ 0 h 5199"/>
                <a:gd name="T60" fmla="*/ 0 w 6092"/>
                <a:gd name="T61" fmla="*/ 0 h 5199"/>
                <a:gd name="T62" fmla="*/ 0 w 6092"/>
                <a:gd name="T63" fmla="*/ 0 h 5199"/>
                <a:gd name="T64" fmla="*/ 0 w 6092"/>
                <a:gd name="T65" fmla="*/ 0 h 5199"/>
                <a:gd name="T66" fmla="*/ 0 w 6092"/>
                <a:gd name="T67" fmla="*/ 0 h 5199"/>
                <a:gd name="T68" fmla="*/ 0 w 6092"/>
                <a:gd name="T69" fmla="*/ 0 h 5199"/>
                <a:gd name="T70" fmla="*/ 0 w 6092"/>
                <a:gd name="T71" fmla="*/ 0 h 519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2" h="5199">
                  <a:moveTo>
                    <a:pt x="0" y="2139"/>
                  </a:moveTo>
                  <a:lnTo>
                    <a:pt x="93" y="1846"/>
                  </a:lnTo>
                  <a:lnTo>
                    <a:pt x="204" y="1570"/>
                  </a:lnTo>
                  <a:lnTo>
                    <a:pt x="334" y="1311"/>
                  </a:lnTo>
                  <a:lnTo>
                    <a:pt x="479" y="1071"/>
                  </a:lnTo>
                  <a:lnTo>
                    <a:pt x="641" y="853"/>
                  </a:lnTo>
                  <a:lnTo>
                    <a:pt x="817" y="657"/>
                  </a:lnTo>
                  <a:lnTo>
                    <a:pt x="1007" y="485"/>
                  </a:lnTo>
                  <a:lnTo>
                    <a:pt x="1210" y="338"/>
                  </a:lnTo>
                  <a:lnTo>
                    <a:pt x="1424" y="215"/>
                  </a:lnTo>
                  <a:lnTo>
                    <a:pt x="1648" y="121"/>
                  </a:lnTo>
                  <a:lnTo>
                    <a:pt x="1880" y="53"/>
                  </a:lnTo>
                  <a:lnTo>
                    <a:pt x="2119" y="12"/>
                  </a:lnTo>
                  <a:lnTo>
                    <a:pt x="2364" y="0"/>
                  </a:lnTo>
                  <a:lnTo>
                    <a:pt x="2611" y="15"/>
                  </a:lnTo>
                  <a:lnTo>
                    <a:pt x="2861" y="58"/>
                  </a:lnTo>
                  <a:lnTo>
                    <a:pt x="3112" y="128"/>
                  </a:lnTo>
                  <a:lnTo>
                    <a:pt x="3362" y="227"/>
                  </a:lnTo>
                  <a:lnTo>
                    <a:pt x="3610" y="350"/>
                  </a:lnTo>
                  <a:lnTo>
                    <a:pt x="3852" y="500"/>
                  </a:lnTo>
                  <a:lnTo>
                    <a:pt x="4090" y="675"/>
                  </a:lnTo>
                  <a:lnTo>
                    <a:pt x="4320" y="873"/>
                  </a:lnTo>
                  <a:lnTo>
                    <a:pt x="4541" y="1094"/>
                  </a:lnTo>
                  <a:lnTo>
                    <a:pt x="4753" y="1335"/>
                  </a:lnTo>
                  <a:lnTo>
                    <a:pt x="4953" y="1595"/>
                  </a:lnTo>
                  <a:lnTo>
                    <a:pt x="5140" y="1874"/>
                  </a:lnTo>
                  <a:lnTo>
                    <a:pt x="5313" y="2168"/>
                  </a:lnTo>
                  <a:lnTo>
                    <a:pt x="5470" y="2477"/>
                  </a:lnTo>
                  <a:lnTo>
                    <a:pt x="5612" y="2796"/>
                  </a:lnTo>
                  <a:lnTo>
                    <a:pt x="5737" y="3128"/>
                  </a:lnTo>
                  <a:lnTo>
                    <a:pt x="5844" y="3466"/>
                  </a:lnTo>
                  <a:lnTo>
                    <a:pt x="5933" y="3809"/>
                  </a:lnTo>
                  <a:lnTo>
                    <a:pt x="6002" y="4157"/>
                  </a:lnTo>
                  <a:lnTo>
                    <a:pt x="6052" y="4506"/>
                  </a:lnTo>
                  <a:lnTo>
                    <a:pt x="6082" y="4854"/>
                  </a:lnTo>
                  <a:lnTo>
                    <a:pt x="6092" y="5199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prstDash val="solid"/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17"/>
            <p:cNvSpPr>
              <a:spLocks noChangeShapeType="1"/>
            </p:cNvSpPr>
            <p:nvPr/>
          </p:nvSpPr>
          <p:spPr bwMode="auto">
            <a:xfrm>
              <a:off x="5528" y="3801"/>
              <a:ext cx="285" cy="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18"/>
            <p:cNvSpPr>
              <a:spLocks/>
            </p:cNvSpPr>
            <p:nvPr/>
          </p:nvSpPr>
          <p:spPr bwMode="auto">
            <a:xfrm>
              <a:off x="5137" y="2213"/>
              <a:ext cx="1245" cy="1512"/>
            </a:xfrm>
            <a:custGeom>
              <a:avLst/>
              <a:gdLst>
                <a:gd name="T0" fmla="*/ 0 w 6230"/>
                <a:gd name="T1" fmla="*/ 0 h 7562"/>
                <a:gd name="T2" fmla="*/ 0 w 6230"/>
                <a:gd name="T3" fmla="*/ 0 h 7562"/>
                <a:gd name="T4" fmla="*/ 0 w 6230"/>
                <a:gd name="T5" fmla="*/ 0 h 7562"/>
                <a:gd name="T6" fmla="*/ 0 w 6230"/>
                <a:gd name="T7" fmla="*/ 0 h 7562"/>
                <a:gd name="T8" fmla="*/ 0 w 6230"/>
                <a:gd name="T9" fmla="*/ 0 h 7562"/>
                <a:gd name="T10" fmla="*/ 0 w 6230"/>
                <a:gd name="T11" fmla="*/ 0 h 7562"/>
                <a:gd name="T12" fmla="*/ 0 w 6230"/>
                <a:gd name="T13" fmla="*/ 0 h 7562"/>
                <a:gd name="T14" fmla="*/ 0 w 6230"/>
                <a:gd name="T15" fmla="*/ 0 h 7562"/>
                <a:gd name="T16" fmla="*/ 0 w 6230"/>
                <a:gd name="T17" fmla="*/ 0 h 7562"/>
                <a:gd name="T18" fmla="*/ 0 w 6230"/>
                <a:gd name="T19" fmla="*/ 0 h 7562"/>
                <a:gd name="T20" fmla="*/ 0 w 6230"/>
                <a:gd name="T21" fmla="*/ 0 h 7562"/>
                <a:gd name="T22" fmla="*/ 0 w 6230"/>
                <a:gd name="T23" fmla="*/ 0 h 7562"/>
                <a:gd name="T24" fmla="*/ 0 w 6230"/>
                <a:gd name="T25" fmla="*/ 0 h 7562"/>
                <a:gd name="T26" fmla="*/ 0 w 6230"/>
                <a:gd name="T27" fmla="*/ 0 h 7562"/>
                <a:gd name="T28" fmla="*/ 0 w 6230"/>
                <a:gd name="T29" fmla="*/ 0 h 7562"/>
                <a:gd name="T30" fmla="*/ 0 w 6230"/>
                <a:gd name="T31" fmla="*/ 0 h 7562"/>
                <a:gd name="T32" fmla="*/ 0 w 6230"/>
                <a:gd name="T33" fmla="*/ 0 h 7562"/>
                <a:gd name="T34" fmla="*/ 0 w 6230"/>
                <a:gd name="T35" fmla="*/ 0 h 7562"/>
                <a:gd name="T36" fmla="*/ 0 w 6230"/>
                <a:gd name="T37" fmla="*/ 0 h 7562"/>
                <a:gd name="T38" fmla="*/ 0 w 6230"/>
                <a:gd name="T39" fmla="*/ 0 h 7562"/>
                <a:gd name="T40" fmla="*/ 0 w 6230"/>
                <a:gd name="T41" fmla="*/ 0 h 7562"/>
                <a:gd name="T42" fmla="*/ 0 w 6230"/>
                <a:gd name="T43" fmla="*/ 0 h 7562"/>
                <a:gd name="T44" fmla="*/ 0 w 6230"/>
                <a:gd name="T45" fmla="*/ 0 h 7562"/>
                <a:gd name="T46" fmla="*/ 0 w 6230"/>
                <a:gd name="T47" fmla="*/ 0 h 7562"/>
                <a:gd name="T48" fmla="*/ 0 w 6230"/>
                <a:gd name="T49" fmla="*/ 0 h 7562"/>
                <a:gd name="T50" fmla="*/ 0 w 6230"/>
                <a:gd name="T51" fmla="*/ 0 h 7562"/>
                <a:gd name="T52" fmla="*/ 0 w 6230"/>
                <a:gd name="T53" fmla="*/ 0 h 7562"/>
                <a:gd name="T54" fmla="*/ 0 w 6230"/>
                <a:gd name="T55" fmla="*/ 0 h 7562"/>
                <a:gd name="T56" fmla="*/ 0 w 6230"/>
                <a:gd name="T57" fmla="*/ 0 h 7562"/>
                <a:gd name="T58" fmla="*/ 0 w 6230"/>
                <a:gd name="T59" fmla="*/ 0 h 7562"/>
                <a:gd name="T60" fmla="*/ 0 w 6230"/>
                <a:gd name="T61" fmla="*/ 0 h 756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6230" h="7562">
                  <a:moveTo>
                    <a:pt x="6230" y="7562"/>
                  </a:moveTo>
                  <a:lnTo>
                    <a:pt x="6220" y="7155"/>
                  </a:lnTo>
                  <a:lnTo>
                    <a:pt x="6191" y="6744"/>
                  </a:lnTo>
                  <a:lnTo>
                    <a:pt x="6143" y="6331"/>
                  </a:lnTo>
                  <a:lnTo>
                    <a:pt x="6076" y="5918"/>
                  </a:lnTo>
                  <a:lnTo>
                    <a:pt x="5990" y="5508"/>
                  </a:lnTo>
                  <a:lnTo>
                    <a:pt x="5886" y="5099"/>
                  </a:lnTo>
                  <a:lnTo>
                    <a:pt x="5764" y="4697"/>
                  </a:lnTo>
                  <a:lnTo>
                    <a:pt x="5625" y="4302"/>
                  </a:lnTo>
                  <a:lnTo>
                    <a:pt x="5468" y="3916"/>
                  </a:lnTo>
                  <a:lnTo>
                    <a:pt x="5296" y="3539"/>
                  </a:lnTo>
                  <a:lnTo>
                    <a:pt x="5108" y="3175"/>
                  </a:lnTo>
                  <a:lnTo>
                    <a:pt x="4906" y="2825"/>
                  </a:lnTo>
                  <a:lnTo>
                    <a:pt x="4689" y="2488"/>
                  </a:lnTo>
                  <a:lnTo>
                    <a:pt x="4461" y="2169"/>
                  </a:lnTo>
                  <a:lnTo>
                    <a:pt x="4220" y="1866"/>
                  </a:lnTo>
                  <a:lnTo>
                    <a:pt x="3968" y="1584"/>
                  </a:lnTo>
                  <a:lnTo>
                    <a:pt x="3707" y="1321"/>
                  </a:lnTo>
                  <a:lnTo>
                    <a:pt x="3437" y="1080"/>
                  </a:lnTo>
                  <a:lnTo>
                    <a:pt x="3159" y="861"/>
                  </a:lnTo>
                  <a:lnTo>
                    <a:pt x="2875" y="664"/>
                  </a:lnTo>
                  <a:lnTo>
                    <a:pt x="2586" y="493"/>
                  </a:lnTo>
                  <a:lnTo>
                    <a:pt x="2294" y="345"/>
                  </a:lnTo>
                  <a:lnTo>
                    <a:pt x="1998" y="224"/>
                  </a:lnTo>
                  <a:lnTo>
                    <a:pt x="1702" y="128"/>
                  </a:lnTo>
                  <a:lnTo>
                    <a:pt x="1405" y="59"/>
                  </a:lnTo>
                  <a:lnTo>
                    <a:pt x="1109" y="16"/>
                  </a:lnTo>
                  <a:lnTo>
                    <a:pt x="816" y="0"/>
                  </a:lnTo>
                  <a:lnTo>
                    <a:pt x="526" y="11"/>
                  </a:lnTo>
                  <a:lnTo>
                    <a:pt x="240" y="49"/>
                  </a:lnTo>
                  <a:lnTo>
                    <a:pt x="0" y="103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19"/>
            <p:cNvSpPr>
              <a:spLocks/>
            </p:cNvSpPr>
            <p:nvPr/>
          </p:nvSpPr>
          <p:spPr bwMode="auto">
            <a:xfrm>
              <a:off x="4043" y="2366"/>
              <a:ext cx="1770" cy="1511"/>
            </a:xfrm>
            <a:custGeom>
              <a:avLst/>
              <a:gdLst>
                <a:gd name="T0" fmla="*/ 0 w 8860"/>
                <a:gd name="T1" fmla="*/ 0 h 7561"/>
                <a:gd name="T2" fmla="*/ 0 w 8860"/>
                <a:gd name="T3" fmla="*/ 0 h 7561"/>
                <a:gd name="T4" fmla="*/ 0 w 8860"/>
                <a:gd name="T5" fmla="*/ 0 h 7561"/>
                <a:gd name="T6" fmla="*/ 0 w 8860"/>
                <a:gd name="T7" fmla="*/ 0 h 7561"/>
                <a:gd name="T8" fmla="*/ 0 w 8860"/>
                <a:gd name="T9" fmla="*/ 0 h 7561"/>
                <a:gd name="T10" fmla="*/ 0 w 8860"/>
                <a:gd name="T11" fmla="*/ 0 h 7561"/>
                <a:gd name="T12" fmla="*/ 0 w 8860"/>
                <a:gd name="T13" fmla="*/ 0 h 7561"/>
                <a:gd name="T14" fmla="*/ 0 w 8860"/>
                <a:gd name="T15" fmla="*/ 0 h 7561"/>
                <a:gd name="T16" fmla="*/ 0 w 8860"/>
                <a:gd name="T17" fmla="*/ 0 h 7561"/>
                <a:gd name="T18" fmla="*/ 0 w 8860"/>
                <a:gd name="T19" fmla="*/ 0 h 7561"/>
                <a:gd name="T20" fmla="*/ 0 w 8860"/>
                <a:gd name="T21" fmla="*/ 0 h 7561"/>
                <a:gd name="T22" fmla="*/ 0 w 8860"/>
                <a:gd name="T23" fmla="*/ 0 h 7561"/>
                <a:gd name="T24" fmla="*/ 0 w 8860"/>
                <a:gd name="T25" fmla="*/ 0 h 7561"/>
                <a:gd name="T26" fmla="*/ 0 w 8860"/>
                <a:gd name="T27" fmla="*/ 0 h 7561"/>
                <a:gd name="T28" fmla="*/ 0 w 8860"/>
                <a:gd name="T29" fmla="*/ 0 h 7561"/>
                <a:gd name="T30" fmla="*/ 0 w 8860"/>
                <a:gd name="T31" fmla="*/ 0 h 7561"/>
                <a:gd name="T32" fmla="*/ 0 w 8860"/>
                <a:gd name="T33" fmla="*/ 0 h 7561"/>
                <a:gd name="T34" fmla="*/ 0 w 8860"/>
                <a:gd name="T35" fmla="*/ 0 h 7561"/>
                <a:gd name="T36" fmla="*/ 0 w 8860"/>
                <a:gd name="T37" fmla="*/ 0 h 7561"/>
                <a:gd name="T38" fmla="*/ 0 w 8860"/>
                <a:gd name="T39" fmla="*/ 0 h 7561"/>
                <a:gd name="T40" fmla="*/ 0 w 8860"/>
                <a:gd name="T41" fmla="*/ 0 h 7561"/>
                <a:gd name="T42" fmla="*/ 0 w 8860"/>
                <a:gd name="T43" fmla="*/ 0 h 7561"/>
                <a:gd name="T44" fmla="*/ 0 w 8860"/>
                <a:gd name="T45" fmla="*/ 0 h 7561"/>
                <a:gd name="T46" fmla="*/ 0 w 8860"/>
                <a:gd name="T47" fmla="*/ 0 h 7561"/>
                <a:gd name="T48" fmla="*/ 0 w 8860"/>
                <a:gd name="T49" fmla="*/ 0 h 7561"/>
                <a:gd name="T50" fmla="*/ 0 w 8860"/>
                <a:gd name="T51" fmla="*/ 0 h 7561"/>
                <a:gd name="T52" fmla="*/ 0 w 8860"/>
                <a:gd name="T53" fmla="*/ 0 h 7561"/>
                <a:gd name="T54" fmla="*/ 0 w 8860"/>
                <a:gd name="T55" fmla="*/ 0 h 7561"/>
                <a:gd name="T56" fmla="*/ 0 w 8860"/>
                <a:gd name="T57" fmla="*/ 0 h 7561"/>
                <a:gd name="T58" fmla="*/ 0 w 8860"/>
                <a:gd name="T59" fmla="*/ 0 h 7561"/>
                <a:gd name="T60" fmla="*/ 0 w 8860"/>
                <a:gd name="T61" fmla="*/ 0 h 7561"/>
                <a:gd name="T62" fmla="*/ 0 w 8860"/>
                <a:gd name="T63" fmla="*/ 0 h 7561"/>
                <a:gd name="T64" fmla="*/ 0 w 8860"/>
                <a:gd name="T65" fmla="*/ 0 h 7561"/>
                <a:gd name="T66" fmla="*/ 0 w 8860"/>
                <a:gd name="T67" fmla="*/ 0 h 7561"/>
                <a:gd name="T68" fmla="*/ 0 w 8860"/>
                <a:gd name="T69" fmla="*/ 0 h 7561"/>
                <a:gd name="T70" fmla="*/ 0 w 8860"/>
                <a:gd name="T71" fmla="*/ 0 h 7561"/>
                <a:gd name="T72" fmla="*/ 0 w 8860"/>
                <a:gd name="T73" fmla="*/ 0 h 7561"/>
                <a:gd name="T74" fmla="*/ 0 w 8860"/>
                <a:gd name="T75" fmla="*/ 0 h 7561"/>
                <a:gd name="T76" fmla="*/ 0 w 8860"/>
                <a:gd name="T77" fmla="*/ 0 h 7561"/>
                <a:gd name="T78" fmla="*/ 0 w 8860"/>
                <a:gd name="T79" fmla="*/ 0 h 7561"/>
                <a:gd name="T80" fmla="*/ 0 w 8860"/>
                <a:gd name="T81" fmla="*/ 0 h 7561"/>
                <a:gd name="T82" fmla="*/ 0 w 8860"/>
                <a:gd name="T83" fmla="*/ 0 h 7561"/>
                <a:gd name="T84" fmla="*/ 0 w 8860"/>
                <a:gd name="T85" fmla="*/ 0 h 7561"/>
                <a:gd name="T86" fmla="*/ 0 w 8860"/>
                <a:gd name="T87" fmla="*/ 0 h 756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8860" h="7561">
                  <a:moveTo>
                    <a:pt x="8860" y="7561"/>
                  </a:moveTo>
                  <a:lnTo>
                    <a:pt x="8850" y="7154"/>
                  </a:lnTo>
                  <a:lnTo>
                    <a:pt x="8821" y="6743"/>
                  </a:lnTo>
                  <a:lnTo>
                    <a:pt x="8773" y="6330"/>
                  </a:lnTo>
                  <a:lnTo>
                    <a:pt x="8706" y="5918"/>
                  </a:lnTo>
                  <a:lnTo>
                    <a:pt x="8620" y="5507"/>
                  </a:lnTo>
                  <a:lnTo>
                    <a:pt x="8516" y="5099"/>
                  </a:lnTo>
                  <a:lnTo>
                    <a:pt x="8393" y="4697"/>
                  </a:lnTo>
                  <a:lnTo>
                    <a:pt x="8254" y="4301"/>
                  </a:lnTo>
                  <a:lnTo>
                    <a:pt x="8098" y="3915"/>
                  </a:lnTo>
                  <a:lnTo>
                    <a:pt x="7925" y="3539"/>
                  </a:lnTo>
                  <a:lnTo>
                    <a:pt x="7737" y="3174"/>
                  </a:lnTo>
                  <a:lnTo>
                    <a:pt x="7536" y="2824"/>
                  </a:lnTo>
                  <a:lnTo>
                    <a:pt x="7319" y="2487"/>
                  </a:lnTo>
                  <a:lnTo>
                    <a:pt x="7091" y="2168"/>
                  </a:lnTo>
                  <a:lnTo>
                    <a:pt x="6850" y="1866"/>
                  </a:lnTo>
                  <a:lnTo>
                    <a:pt x="6598" y="1583"/>
                  </a:lnTo>
                  <a:lnTo>
                    <a:pt x="6337" y="1320"/>
                  </a:lnTo>
                  <a:lnTo>
                    <a:pt x="6066" y="1079"/>
                  </a:lnTo>
                  <a:lnTo>
                    <a:pt x="5789" y="860"/>
                  </a:lnTo>
                  <a:lnTo>
                    <a:pt x="5505" y="663"/>
                  </a:lnTo>
                  <a:lnTo>
                    <a:pt x="5216" y="492"/>
                  </a:lnTo>
                  <a:lnTo>
                    <a:pt x="4924" y="344"/>
                  </a:lnTo>
                  <a:lnTo>
                    <a:pt x="4628" y="223"/>
                  </a:lnTo>
                  <a:lnTo>
                    <a:pt x="4331" y="128"/>
                  </a:lnTo>
                  <a:lnTo>
                    <a:pt x="4035" y="59"/>
                  </a:lnTo>
                  <a:lnTo>
                    <a:pt x="3738" y="15"/>
                  </a:lnTo>
                  <a:lnTo>
                    <a:pt x="3444" y="0"/>
                  </a:lnTo>
                  <a:lnTo>
                    <a:pt x="3155" y="10"/>
                  </a:lnTo>
                  <a:lnTo>
                    <a:pt x="2870" y="48"/>
                  </a:lnTo>
                  <a:lnTo>
                    <a:pt x="2591" y="113"/>
                  </a:lnTo>
                  <a:lnTo>
                    <a:pt x="2320" y="205"/>
                  </a:lnTo>
                  <a:lnTo>
                    <a:pt x="2056" y="322"/>
                  </a:lnTo>
                  <a:lnTo>
                    <a:pt x="1802" y="464"/>
                  </a:lnTo>
                  <a:lnTo>
                    <a:pt x="1559" y="631"/>
                  </a:lnTo>
                  <a:lnTo>
                    <a:pt x="1327" y="824"/>
                  </a:lnTo>
                  <a:lnTo>
                    <a:pt x="1108" y="1039"/>
                  </a:lnTo>
                  <a:lnTo>
                    <a:pt x="904" y="1276"/>
                  </a:lnTo>
                  <a:lnTo>
                    <a:pt x="712" y="1535"/>
                  </a:lnTo>
                  <a:lnTo>
                    <a:pt x="537" y="1815"/>
                  </a:lnTo>
                  <a:lnTo>
                    <a:pt x="376" y="2114"/>
                  </a:lnTo>
                  <a:lnTo>
                    <a:pt x="233" y="2431"/>
                  </a:lnTo>
                  <a:lnTo>
                    <a:pt x="108" y="2764"/>
                  </a:lnTo>
                  <a:lnTo>
                    <a:pt x="0" y="3112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prstDash val="solid"/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20"/>
            <p:cNvSpPr>
              <a:spLocks noChangeShapeType="1"/>
            </p:cNvSpPr>
            <p:nvPr/>
          </p:nvSpPr>
          <p:spPr bwMode="auto">
            <a:xfrm flipV="1">
              <a:off x="5813" y="3725"/>
              <a:ext cx="569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21"/>
            <p:cNvSpPr>
              <a:spLocks noChangeShapeType="1"/>
            </p:cNvSpPr>
            <p:nvPr/>
          </p:nvSpPr>
          <p:spPr bwMode="auto">
            <a:xfrm flipV="1">
              <a:off x="3818" y="3601"/>
              <a:ext cx="569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22"/>
            <p:cNvSpPr>
              <a:spLocks noChangeShapeType="1"/>
            </p:cNvSpPr>
            <p:nvPr/>
          </p:nvSpPr>
          <p:spPr bwMode="auto">
            <a:xfrm flipH="1">
              <a:off x="4568" y="2234"/>
              <a:ext cx="569" cy="1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AutoShape 23"/>
            <p:cNvSpPr>
              <a:spLocks noChangeArrowheads="1"/>
            </p:cNvSpPr>
            <p:nvPr/>
          </p:nvSpPr>
          <p:spPr bwMode="auto">
            <a:xfrm>
              <a:off x="3401" y="2139"/>
              <a:ext cx="592" cy="392"/>
            </a:xfrm>
            <a:prstGeom prst="wedgeRoundRectCallout">
              <a:avLst>
                <a:gd name="adj1" fmla="val 118412"/>
                <a:gd name="adj2" fmla="val 111736"/>
                <a:gd name="adj3" fmla="val 16667"/>
              </a:avLst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1600">
                  <a:latin typeface="+mn-lt"/>
                  <a:ea typeface="宋体" charset="-122"/>
                </a:rPr>
                <a:t>Areas</a:t>
              </a:r>
            </a:p>
          </p:txBody>
        </p:sp>
        <p:sp>
          <p:nvSpPr>
            <p:cNvPr id="57" name="AutoShape 24"/>
            <p:cNvSpPr>
              <a:spLocks noChangeArrowheads="1"/>
            </p:cNvSpPr>
            <p:nvPr/>
          </p:nvSpPr>
          <p:spPr bwMode="auto">
            <a:xfrm>
              <a:off x="4784" y="3352"/>
              <a:ext cx="592" cy="392"/>
            </a:xfrm>
            <a:prstGeom prst="wedgeRoundRectCallout">
              <a:avLst>
                <a:gd name="adj1" fmla="val -76181"/>
                <a:gd name="adj2" fmla="val -116069"/>
                <a:gd name="adj3" fmla="val 16667"/>
              </a:avLst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1600">
                  <a:latin typeface="+mn-lt"/>
                  <a:ea typeface="宋体" charset="-122"/>
                </a:rPr>
                <a:t>Lines</a:t>
              </a:r>
            </a:p>
          </p:txBody>
        </p:sp>
        <p:sp>
          <p:nvSpPr>
            <p:cNvPr id="58" name="AutoShape 25"/>
            <p:cNvSpPr>
              <a:spLocks noChangeArrowheads="1"/>
            </p:cNvSpPr>
            <p:nvPr/>
          </p:nvSpPr>
          <p:spPr bwMode="auto">
            <a:xfrm>
              <a:off x="2289" y="2136"/>
              <a:ext cx="984" cy="392"/>
            </a:xfrm>
            <a:prstGeom prst="wedgeRoundRectCallout">
              <a:avLst>
                <a:gd name="adj1" fmla="val 8231"/>
                <a:gd name="adj2" fmla="val 136991"/>
                <a:gd name="adj3" fmla="val 16667"/>
              </a:avLst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1600">
                  <a:latin typeface="+mn-lt"/>
                  <a:ea typeface="宋体" charset="-122"/>
                </a:rPr>
                <a:t>Keypoints</a:t>
              </a:r>
            </a:p>
          </p:txBody>
        </p:sp>
        <p:sp>
          <p:nvSpPr>
            <p:cNvPr id="59" name="Text Box 26"/>
            <p:cNvSpPr txBox="1">
              <a:spLocks noChangeArrowheads="1"/>
            </p:cNvSpPr>
            <p:nvPr/>
          </p:nvSpPr>
          <p:spPr bwMode="auto">
            <a:xfrm>
              <a:off x="2296" y="3838"/>
              <a:ext cx="4083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600" noProof="1" smtClean="0">
                  <a:latin typeface="+mn-lt"/>
                </a:rPr>
                <a:t>拥有两个</a:t>
              </a:r>
              <a:r>
                <a:rPr lang="en-GB" altLang="zh-CN" sz="1600" noProof="1" smtClean="0">
                  <a:latin typeface="+mn-lt"/>
                </a:rPr>
                <a:t>Volume</a:t>
              </a:r>
              <a:r>
                <a:rPr lang="zh-CN" altLang="en-US" sz="1600" noProof="1" smtClean="0">
                  <a:latin typeface="+mn-lt"/>
                </a:rPr>
                <a:t>的实体</a:t>
              </a:r>
              <a:endParaRPr lang="zh-CN" altLang="en-US" sz="1600" smtClean="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1183" y="185290"/>
            <a:ext cx="8839962" cy="632776"/>
          </a:xfrm>
        </p:spPr>
        <p:txBody>
          <a:bodyPr/>
          <a:lstStyle/>
          <a:p>
            <a:pPr eaLnBrk="1" hangingPunct="1"/>
            <a:r>
              <a:rPr lang="en-US" altLang="zh-CN" smtClean="0"/>
              <a:t>ANSYS</a:t>
            </a:r>
            <a:r>
              <a:rPr lang="zh-CN" altLang="en-US" smtClean="0"/>
              <a:t>结构分析实例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/>
              <a:t>弹性模量</a:t>
            </a:r>
            <a:r>
              <a:rPr lang="en-US" altLang="zh-CN" sz="2400" i="1" smtClean="0"/>
              <a:t>E</a:t>
            </a:r>
            <a:r>
              <a:rPr lang="en-US" altLang="zh-CN" sz="2400" smtClean="0"/>
              <a:t>=30</a:t>
            </a:r>
            <a:r>
              <a:rPr lang="en-US" altLang="zh-CN" sz="2400" smtClean="0">
                <a:sym typeface="Symbol" pitchFamily="18" charset="2"/>
              </a:rPr>
              <a:t></a:t>
            </a:r>
            <a:r>
              <a:rPr lang="en-US" altLang="zh-CN" sz="2400" smtClean="0"/>
              <a:t>10</a:t>
            </a:r>
            <a:r>
              <a:rPr lang="en-US" altLang="zh-CN" sz="2400" baseline="30000" smtClean="0"/>
              <a:t>6</a:t>
            </a:r>
            <a:r>
              <a:rPr lang="en-US" altLang="zh-CN" sz="2400" smtClean="0"/>
              <a:t>psi</a:t>
            </a:r>
          </a:p>
          <a:p>
            <a:pPr eaLnBrk="1" hangingPunct="1"/>
            <a:r>
              <a:rPr lang="zh-CN" altLang="en-US" sz="2400" smtClean="0"/>
              <a:t>泊松</a:t>
            </a:r>
            <a:r>
              <a:rPr lang="en-US" altLang="zh-CN" sz="2400" i="1" smtClean="0"/>
              <a:t>v</a:t>
            </a:r>
            <a:r>
              <a:rPr lang="en-US" altLang="zh-CN" sz="2400" smtClean="0"/>
              <a:t>=0.3</a:t>
            </a:r>
          </a:p>
          <a:p>
            <a:pPr eaLnBrk="1" hangingPunct="1"/>
            <a:r>
              <a:rPr lang="zh-CN" altLang="en-US" sz="2400" smtClean="0"/>
              <a:t>板厚</a:t>
            </a:r>
            <a:r>
              <a:rPr lang="en-US" altLang="zh-CN" sz="2400" i="1" smtClean="0"/>
              <a:t>t </a:t>
            </a:r>
            <a:r>
              <a:rPr lang="en-US" altLang="zh-CN" sz="2400" smtClean="0"/>
              <a:t>=1in </a:t>
            </a:r>
            <a:endParaRPr lang="zh-CN" altLang="en-US" sz="2400" smtClean="0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1" y="227679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1" y="2651804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115" name="Rectangle 11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61" name="Group 59"/>
          <p:cNvGrpSpPr>
            <a:grpSpLocks noChangeAspect="1"/>
          </p:cNvGrpSpPr>
          <p:nvPr/>
        </p:nvGrpSpPr>
        <p:grpSpPr bwMode="auto">
          <a:xfrm>
            <a:off x="5211278" y="1078373"/>
            <a:ext cx="4132263" cy="4071937"/>
            <a:chOff x="2628" y="2268"/>
            <a:chExt cx="4065" cy="4004"/>
          </a:xfrm>
        </p:grpSpPr>
        <p:sp>
          <p:nvSpPr>
            <p:cNvPr id="62" name="AutoShape 60"/>
            <p:cNvSpPr>
              <a:spLocks noChangeAspect="1" noChangeArrowheads="1"/>
            </p:cNvSpPr>
            <p:nvPr/>
          </p:nvSpPr>
          <p:spPr bwMode="auto">
            <a:xfrm>
              <a:off x="2628" y="2268"/>
              <a:ext cx="4065" cy="4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宋体" charset="-122"/>
              </a:endParaRPr>
            </a:p>
          </p:txBody>
        </p:sp>
        <p:sp>
          <p:nvSpPr>
            <p:cNvPr id="63" name="Line 61"/>
            <p:cNvSpPr>
              <a:spLocks noChangeShapeType="1"/>
            </p:cNvSpPr>
            <p:nvPr/>
          </p:nvSpPr>
          <p:spPr bwMode="auto">
            <a:xfrm flipH="1">
              <a:off x="3509" y="4185"/>
              <a:ext cx="1345" cy="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宋体" charset="-122"/>
              </a:endParaRPr>
            </a:p>
          </p:txBody>
        </p:sp>
        <p:sp>
          <p:nvSpPr>
            <p:cNvPr id="64" name="Line 62"/>
            <p:cNvSpPr>
              <a:spLocks noChangeShapeType="1"/>
            </p:cNvSpPr>
            <p:nvPr/>
          </p:nvSpPr>
          <p:spPr bwMode="auto">
            <a:xfrm flipV="1">
              <a:off x="4975" y="4307"/>
              <a:ext cx="2" cy="134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宋体" charset="-122"/>
              </a:endParaRPr>
            </a:p>
          </p:txBody>
        </p:sp>
        <p:sp>
          <p:nvSpPr>
            <p:cNvPr id="65" name="Line 63"/>
            <p:cNvSpPr>
              <a:spLocks noChangeShapeType="1"/>
            </p:cNvSpPr>
            <p:nvPr/>
          </p:nvSpPr>
          <p:spPr bwMode="auto">
            <a:xfrm>
              <a:off x="5097" y="4185"/>
              <a:ext cx="1345" cy="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宋体" charset="-122"/>
              </a:endParaRPr>
            </a:p>
          </p:txBody>
        </p:sp>
        <p:sp>
          <p:nvSpPr>
            <p:cNvPr id="66" name="Line 64"/>
            <p:cNvSpPr>
              <a:spLocks noChangeShapeType="1"/>
            </p:cNvSpPr>
            <p:nvPr/>
          </p:nvSpPr>
          <p:spPr bwMode="auto">
            <a:xfrm>
              <a:off x="4975" y="2718"/>
              <a:ext cx="2" cy="134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宋体" charset="-122"/>
              </a:endParaRPr>
            </a:p>
          </p:txBody>
        </p:sp>
        <p:sp>
          <p:nvSpPr>
            <p:cNvPr id="67" name="Line 65"/>
            <p:cNvSpPr>
              <a:spLocks noChangeShapeType="1"/>
            </p:cNvSpPr>
            <p:nvPr/>
          </p:nvSpPr>
          <p:spPr bwMode="auto">
            <a:xfrm flipH="1">
              <a:off x="4382" y="4391"/>
              <a:ext cx="472" cy="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宋体" charset="-122"/>
              </a:endParaRPr>
            </a:p>
          </p:txBody>
        </p:sp>
        <p:sp>
          <p:nvSpPr>
            <p:cNvPr id="68" name="Line 66"/>
            <p:cNvSpPr>
              <a:spLocks noChangeShapeType="1"/>
            </p:cNvSpPr>
            <p:nvPr/>
          </p:nvSpPr>
          <p:spPr bwMode="auto">
            <a:xfrm>
              <a:off x="5097" y="4391"/>
              <a:ext cx="458" cy="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宋体" charset="-122"/>
              </a:endParaRPr>
            </a:p>
          </p:txBody>
        </p:sp>
        <p:sp>
          <p:nvSpPr>
            <p:cNvPr id="69" name="Line 67"/>
            <p:cNvSpPr>
              <a:spLocks noChangeShapeType="1"/>
            </p:cNvSpPr>
            <p:nvPr/>
          </p:nvSpPr>
          <p:spPr bwMode="auto">
            <a:xfrm>
              <a:off x="5097" y="4185"/>
              <a:ext cx="2" cy="31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宋体" charset="-122"/>
              </a:endParaRPr>
            </a:p>
          </p:txBody>
        </p:sp>
        <p:sp>
          <p:nvSpPr>
            <p:cNvPr id="70" name="Line 68"/>
            <p:cNvSpPr>
              <a:spLocks noChangeShapeType="1"/>
            </p:cNvSpPr>
            <p:nvPr/>
          </p:nvSpPr>
          <p:spPr bwMode="auto">
            <a:xfrm>
              <a:off x="4853" y="4185"/>
              <a:ext cx="0" cy="31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宋体" charset="-122"/>
              </a:endParaRPr>
            </a:p>
          </p:txBody>
        </p:sp>
        <p:sp>
          <p:nvSpPr>
            <p:cNvPr id="71" name="Line 69"/>
            <p:cNvSpPr>
              <a:spLocks noChangeShapeType="1"/>
            </p:cNvSpPr>
            <p:nvPr/>
          </p:nvSpPr>
          <p:spPr bwMode="auto">
            <a:xfrm flipV="1">
              <a:off x="6442" y="2273"/>
              <a:ext cx="3" cy="24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宋体" charset="-122"/>
              </a:endParaRPr>
            </a:p>
          </p:txBody>
        </p:sp>
        <p:sp>
          <p:nvSpPr>
            <p:cNvPr id="72" name="Line 70"/>
            <p:cNvSpPr>
              <a:spLocks noChangeShapeType="1"/>
            </p:cNvSpPr>
            <p:nvPr/>
          </p:nvSpPr>
          <p:spPr bwMode="auto">
            <a:xfrm flipV="1">
              <a:off x="3509" y="2273"/>
              <a:ext cx="0" cy="24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宋体" charset="-122"/>
              </a:endParaRPr>
            </a:p>
          </p:txBody>
        </p:sp>
        <p:sp>
          <p:nvSpPr>
            <p:cNvPr id="73" name="Line 71"/>
            <p:cNvSpPr>
              <a:spLocks noChangeShapeType="1"/>
            </p:cNvSpPr>
            <p:nvPr/>
          </p:nvSpPr>
          <p:spPr bwMode="auto">
            <a:xfrm>
              <a:off x="3509" y="2396"/>
              <a:ext cx="2933" cy="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宋体" charset="-122"/>
              </a:endParaRPr>
            </a:p>
          </p:txBody>
        </p:sp>
        <p:sp>
          <p:nvSpPr>
            <p:cNvPr id="74" name="Line 72"/>
            <p:cNvSpPr>
              <a:spLocks noChangeShapeType="1"/>
            </p:cNvSpPr>
            <p:nvPr/>
          </p:nvSpPr>
          <p:spPr bwMode="auto">
            <a:xfrm>
              <a:off x="3020" y="2718"/>
              <a:ext cx="2" cy="29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宋体" charset="-122"/>
              </a:endParaRPr>
            </a:p>
          </p:txBody>
        </p:sp>
        <p:sp>
          <p:nvSpPr>
            <p:cNvPr id="75" name="Line 73"/>
            <p:cNvSpPr>
              <a:spLocks noChangeShapeType="1"/>
            </p:cNvSpPr>
            <p:nvPr/>
          </p:nvSpPr>
          <p:spPr bwMode="auto">
            <a:xfrm flipH="1">
              <a:off x="2897" y="2718"/>
              <a:ext cx="24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宋体" charset="-122"/>
              </a:endParaRPr>
            </a:p>
          </p:txBody>
        </p:sp>
        <p:sp>
          <p:nvSpPr>
            <p:cNvPr id="76" name="Line 74"/>
            <p:cNvSpPr>
              <a:spLocks noChangeShapeType="1"/>
            </p:cNvSpPr>
            <p:nvPr/>
          </p:nvSpPr>
          <p:spPr bwMode="auto">
            <a:xfrm flipH="1">
              <a:off x="2897" y="5652"/>
              <a:ext cx="245" cy="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宋体" charset="-122"/>
              </a:endParaRPr>
            </a:p>
          </p:txBody>
        </p:sp>
        <p:sp>
          <p:nvSpPr>
            <p:cNvPr id="77" name="Line 75"/>
            <p:cNvSpPr>
              <a:spLocks noChangeShapeType="1"/>
            </p:cNvSpPr>
            <p:nvPr/>
          </p:nvSpPr>
          <p:spPr bwMode="auto">
            <a:xfrm flipH="1">
              <a:off x="3264" y="2718"/>
              <a:ext cx="24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宋体" charset="-122"/>
              </a:endParaRPr>
            </a:p>
          </p:txBody>
        </p:sp>
        <p:sp>
          <p:nvSpPr>
            <p:cNvPr id="78" name="Line 76"/>
            <p:cNvSpPr>
              <a:spLocks noChangeShapeType="1"/>
            </p:cNvSpPr>
            <p:nvPr/>
          </p:nvSpPr>
          <p:spPr bwMode="auto">
            <a:xfrm flipH="1">
              <a:off x="3264" y="2961"/>
              <a:ext cx="245" cy="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宋体" charset="-122"/>
              </a:endParaRPr>
            </a:p>
          </p:txBody>
        </p:sp>
        <p:sp>
          <p:nvSpPr>
            <p:cNvPr id="79" name="Line 77"/>
            <p:cNvSpPr>
              <a:spLocks noChangeShapeType="1"/>
            </p:cNvSpPr>
            <p:nvPr/>
          </p:nvSpPr>
          <p:spPr bwMode="auto">
            <a:xfrm flipH="1">
              <a:off x="3264" y="3206"/>
              <a:ext cx="245" cy="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宋体" charset="-122"/>
              </a:endParaRPr>
            </a:p>
          </p:txBody>
        </p:sp>
        <p:sp>
          <p:nvSpPr>
            <p:cNvPr id="80" name="Line 78"/>
            <p:cNvSpPr>
              <a:spLocks noChangeShapeType="1"/>
            </p:cNvSpPr>
            <p:nvPr/>
          </p:nvSpPr>
          <p:spPr bwMode="auto">
            <a:xfrm flipH="1">
              <a:off x="3264" y="3451"/>
              <a:ext cx="24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宋体" charset="-122"/>
              </a:endParaRPr>
            </a:p>
          </p:txBody>
        </p:sp>
        <p:sp>
          <p:nvSpPr>
            <p:cNvPr id="81" name="Line 79"/>
            <p:cNvSpPr>
              <a:spLocks noChangeShapeType="1"/>
            </p:cNvSpPr>
            <p:nvPr/>
          </p:nvSpPr>
          <p:spPr bwMode="auto">
            <a:xfrm flipH="1">
              <a:off x="3264" y="3696"/>
              <a:ext cx="24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宋体" charset="-122"/>
              </a:endParaRPr>
            </a:p>
          </p:txBody>
        </p:sp>
        <p:sp>
          <p:nvSpPr>
            <p:cNvPr id="82" name="Line 80"/>
            <p:cNvSpPr>
              <a:spLocks noChangeShapeType="1"/>
            </p:cNvSpPr>
            <p:nvPr/>
          </p:nvSpPr>
          <p:spPr bwMode="auto">
            <a:xfrm flipH="1">
              <a:off x="3264" y="3940"/>
              <a:ext cx="245" cy="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宋体" charset="-122"/>
              </a:endParaRPr>
            </a:p>
          </p:txBody>
        </p:sp>
        <p:sp>
          <p:nvSpPr>
            <p:cNvPr id="83" name="Line 81"/>
            <p:cNvSpPr>
              <a:spLocks noChangeShapeType="1"/>
            </p:cNvSpPr>
            <p:nvPr/>
          </p:nvSpPr>
          <p:spPr bwMode="auto">
            <a:xfrm flipH="1">
              <a:off x="3264" y="4185"/>
              <a:ext cx="245" cy="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宋体" charset="-122"/>
              </a:endParaRPr>
            </a:p>
          </p:txBody>
        </p:sp>
        <p:sp>
          <p:nvSpPr>
            <p:cNvPr id="84" name="Line 82"/>
            <p:cNvSpPr>
              <a:spLocks noChangeShapeType="1"/>
            </p:cNvSpPr>
            <p:nvPr/>
          </p:nvSpPr>
          <p:spPr bwMode="auto">
            <a:xfrm flipH="1">
              <a:off x="3264" y="4430"/>
              <a:ext cx="245" cy="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宋体" charset="-122"/>
              </a:endParaRPr>
            </a:p>
          </p:txBody>
        </p:sp>
        <p:sp>
          <p:nvSpPr>
            <p:cNvPr id="85" name="Line 83"/>
            <p:cNvSpPr>
              <a:spLocks noChangeShapeType="1"/>
            </p:cNvSpPr>
            <p:nvPr/>
          </p:nvSpPr>
          <p:spPr bwMode="auto">
            <a:xfrm flipH="1">
              <a:off x="3264" y="4674"/>
              <a:ext cx="245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宋体" charset="-122"/>
              </a:endParaRPr>
            </a:p>
          </p:txBody>
        </p:sp>
        <p:sp>
          <p:nvSpPr>
            <p:cNvPr id="86" name="Line 84"/>
            <p:cNvSpPr>
              <a:spLocks noChangeShapeType="1"/>
            </p:cNvSpPr>
            <p:nvPr/>
          </p:nvSpPr>
          <p:spPr bwMode="auto">
            <a:xfrm flipH="1">
              <a:off x="3264" y="4919"/>
              <a:ext cx="245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宋体" charset="-122"/>
              </a:endParaRPr>
            </a:p>
          </p:txBody>
        </p:sp>
        <p:sp>
          <p:nvSpPr>
            <p:cNvPr id="87" name="Line 85"/>
            <p:cNvSpPr>
              <a:spLocks noChangeShapeType="1"/>
            </p:cNvSpPr>
            <p:nvPr/>
          </p:nvSpPr>
          <p:spPr bwMode="auto">
            <a:xfrm flipH="1">
              <a:off x="3264" y="5164"/>
              <a:ext cx="24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宋体" charset="-122"/>
              </a:endParaRPr>
            </a:p>
          </p:txBody>
        </p:sp>
        <p:sp>
          <p:nvSpPr>
            <p:cNvPr id="88" name="Line 86"/>
            <p:cNvSpPr>
              <a:spLocks noChangeShapeType="1"/>
            </p:cNvSpPr>
            <p:nvPr/>
          </p:nvSpPr>
          <p:spPr bwMode="auto">
            <a:xfrm flipH="1">
              <a:off x="3264" y="5409"/>
              <a:ext cx="24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宋体" charset="-122"/>
              </a:endParaRPr>
            </a:p>
          </p:txBody>
        </p:sp>
        <p:sp>
          <p:nvSpPr>
            <p:cNvPr id="89" name="Line 87"/>
            <p:cNvSpPr>
              <a:spLocks noChangeShapeType="1"/>
            </p:cNvSpPr>
            <p:nvPr/>
          </p:nvSpPr>
          <p:spPr bwMode="auto">
            <a:xfrm flipH="1">
              <a:off x="3264" y="5652"/>
              <a:ext cx="245" cy="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宋体" charset="-122"/>
              </a:endParaRPr>
            </a:p>
          </p:txBody>
        </p:sp>
        <p:sp>
          <p:nvSpPr>
            <p:cNvPr id="90" name="Line 88"/>
            <p:cNvSpPr>
              <a:spLocks noChangeShapeType="1"/>
            </p:cNvSpPr>
            <p:nvPr/>
          </p:nvSpPr>
          <p:spPr bwMode="auto">
            <a:xfrm>
              <a:off x="6442" y="5652"/>
              <a:ext cx="245" cy="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宋体" charset="-122"/>
              </a:endParaRPr>
            </a:p>
          </p:txBody>
        </p:sp>
        <p:sp>
          <p:nvSpPr>
            <p:cNvPr id="91" name="Line 89"/>
            <p:cNvSpPr>
              <a:spLocks noChangeShapeType="1"/>
            </p:cNvSpPr>
            <p:nvPr/>
          </p:nvSpPr>
          <p:spPr bwMode="auto">
            <a:xfrm>
              <a:off x="6442" y="5409"/>
              <a:ext cx="24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宋体" charset="-122"/>
              </a:endParaRPr>
            </a:p>
          </p:txBody>
        </p:sp>
        <p:sp>
          <p:nvSpPr>
            <p:cNvPr id="92" name="Line 90"/>
            <p:cNvSpPr>
              <a:spLocks noChangeShapeType="1"/>
            </p:cNvSpPr>
            <p:nvPr/>
          </p:nvSpPr>
          <p:spPr bwMode="auto">
            <a:xfrm>
              <a:off x="6442" y="5164"/>
              <a:ext cx="24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宋体" charset="-122"/>
              </a:endParaRPr>
            </a:p>
          </p:txBody>
        </p:sp>
        <p:sp>
          <p:nvSpPr>
            <p:cNvPr id="93" name="Line 91"/>
            <p:cNvSpPr>
              <a:spLocks noChangeShapeType="1"/>
            </p:cNvSpPr>
            <p:nvPr/>
          </p:nvSpPr>
          <p:spPr bwMode="auto">
            <a:xfrm>
              <a:off x="6442" y="4919"/>
              <a:ext cx="245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宋体" charset="-122"/>
              </a:endParaRPr>
            </a:p>
          </p:txBody>
        </p:sp>
        <p:sp>
          <p:nvSpPr>
            <p:cNvPr id="94" name="Line 92"/>
            <p:cNvSpPr>
              <a:spLocks noChangeShapeType="1"/>
            </p:cNvSpPr>
            <p:nvPr/>
          </p:nvSpPr>
          <p:spPr bwMode="auto">
            <a:xfrm>
              <a:off x="6442" y="4674"/>
              <a:ext cx="245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宋体" charset="-122"/>
              </a:endParaRPr>
            </a:p>
          </p:txBody>
        </p:sp>
        <p:sp>
          <p:nvSpPr>
            <p:cNvPr id="95" name="Line 93"/>
            <p:cNvSpPr>
              <a:spLocks noChangeShapeType="1"/>
            </p:cNvSpPr>
            <p:nvPr/>
          </p:nvSpPr>
          <p:spPr bwMode="auto">
            <a:xfrm>
              <a:off x="6442" y="4430"/>
              <a:ext cx="245" cy="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宋体" charset="-122"/>
              </a:endParaRPr>
            </a:p>
          </p:txBody>
        </p:sp>
        <p:sp>
          <p:nvSpPr>
            <p:cNvPr id="96" name="Line 94"/>
            <p:cNvSpPr>
              <a:spLocks noChangeShapeType="1"/>
            </p:cNvSpPr>
            <p:nvPr/>
          </p:nvSpPr>
          <p:spPr bwMode="auto">
            <a:xfrm>
              <a:off x="6442" y="4185"/>
              <a:ext cx="245" cy="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宋体" charset="-122"/>
              </a:endParaRPr>
            </a:p>
          </p:txBody>
        </p:sp>
        <p:sp>
          <p:nvSpPr>
            <p:cNvPr id="97" name="Line 95"/>
            <p:cNvSpPr>
              <a:spLocks noChangeShapeType="1"/>
            </p:cNvSpPr>
            <p:nvPr/>
          </p:nvSpPr>
          <p:spPr bwMode="auto">
            <a:xfrm>
              <a:off x="6442" y="3940"/>
              <a:ext cx="245" cy="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宋体" charset="-122"/>
              </a:endParaRPr>
            </a:p>
          </p:txBody>
        </p:sp>
        <p:sp>
          <p:nvSpPr>
            <p:cNvPr id="98" name="Line 96"/>
            <p:cNvSpPr>
              <a:spLocks noChangeShapeType="1"/>
            </p:cNvSpPr>
            <p:nvPr/>
          </p:nvSpPr>
          <p:spPr bwMode="auto">
            <a:xfrm>
              <a:off x="6442" y="3696"/>
              <a:ext cx="24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宋体" charset="-122"/>
              </a:endParaRPr>
            </a:p>
          </p:txBody>
        </p:sp>
        <p:sp>
          <p:nvSpPr>
            <p:cNvPr id="99" name="Line 97"/>
            <p:cNvSpPr>
              <a:spLocks noChangeShapeType="1"/>
            </p:cNvSpPr>
            <p:nvPr/>
          </p:nvSpPr>
          <p:spPr bwMode="auto">
            <a:xfrm>
              <a:off x="6442" y="3451"/>
              <a:ext cx="24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宋体" charset="-122"/>
              </a:endParaRPr>
            </a:p>
          </p:txBody>
        </p:sp>
        <p:sp>
          <p:nvSpPr>
            <p:cNvPr id="100" name="Line 98"/>
            <p:cNvSpPr>
              <a:spLocks noChangeShapeType="1"/>
            </p:cNvSpPr>
            <p:nvPr/>
          </p:nvSpPr>
          <p:spPr bwMode="auto">
            <a:xfrm>
              <a:off x="6442" y="3206"/>
              <a:ext cx="245" cy="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宋体" charset="-122"/>
              </a:endParaRPr>
            </a:p>
          </p:txBody>
        </p:sp>
        <p:sp>
          <p:nvSpPr>
            <p:cNvPr id="101" name="Line 99"/>
            <p:cNvSpPr>
              <a:spLocks noChangeShapeType="1"/>
            </p:cNvSpPr>
            <p:nvPr/>
          </p:nvSpPr>
          <p:spPr bwMode="auto">
            <a:xfrm>
              <a:off x="6442" y="2961"/>
              <a:ext cx="245" cy="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宋体" charset="-122"/>
              </a:endParaRPr>
            </a:p>
          </p:txBody>
        </p:sp>
        <p:sp>
          <p:nvSpPr>
            <p:cNvPr id="102" name="Line 100"/>
            <p:cNvSpPr>
              <a:spLocks noChangeShapeType="1"/>
            </p:cNvSpPr>
            <p:nvPr/>
          </p:nvSpPr>
          <p:spPr bwMode="auto">
            <a:xfrm>
              <a:off x="6442" y="2718"/>
              <a:ext cx="24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宋体" charset="-122"/>
              </a:endParaRPr>
            </a:p>
          </p:txBody>
        </p:sp>
        <p:sp>
          <p:nvSpPr>
            <p:cNvPr id="103" name="Freeform 101"/>
            <p:cNvSpPr>
              <a:spLocks/>
            </p:cNvSpPr>
            <p:nvPr/>
          </p:nvSpPr>
          <p:spPr bwMode="auto">
            <a:xfrm>
              <a:off x="4853" y="4063"/>
              <a:ext cx="244" cy="244"/>
            </a:xfrm>
            <a:custGeom>
              <a:avLst/>
              <a:gdLst>
                <a:gd name="T0" fmla="*/ 734 w 734"/>
                <a:gd name="T1" fmla="*/ 366 h 733"/>
                <a:gd name="T2" fmla="*/ 729 w 734"/>
                <a:gd name="T3" fmla="*/ 303 h 733"/>
                <a:gd name="T4" fmla="*/ 712 w 734"/>
                <a:gd name="T5" fmla="*/ 241 h 733"/>
                <a:gd name="T6" fmla="*/ 685 w 734"/>
                <a:gd name="T7" fmla="*/ 183 h 733"/>
                <a:gd name="T8" fmla="*/ 649 w 734"/>
                <a:gd name="T9" fmla="*/ 130 h 733"/>
                <a:gd name="T10" fmla="*/ 603 w 734"/>
                <a:gd name="T11" fmla="*/ 85 h 733"/>
                <a:gd name="T12" fmla="*/ 551 w 734"/>
                <a:gd name="T13" fmla="*/ 49 h 733"/>
                <a:gd name="T14" fmla="*/ 493 w 734"/>
                <a:gd name="T15" fmla="*/ 21 h 733"/>
                <a:gd name="T16" fmla="*/ 432 w 734"/>
                <a:gd name="T17" fmla="*/ 5 h 733"/>
                <a:gd name="T18" fmla="*/ 368 w 734"/>
                <a:gd name="T19" fmla="*/ 0 h 733"/>
                <a:gd name="T20" fmla="*/ 304 w 734"/>
                <a:gd name="T21" fmla="*/ 5 h 733"/>
                <a:gd name="T22" fmla="*/ 242 w 734"/>
                <a:gd name="T23" fmla="*/ 21 h 733"/>
                <a:gd name="T24" fmla="*/ 185 w 734"/>
                <a:gd name="T25" fmla="*/ 49 h 733"/>
                <a:gd name="T26" fmla="*/ 132 w 734"/>
                <a:gd name="T27" fmla="*/ 85 h 733"/>
                <a:gd name="T28" fmla="*/ 87 w 734"/>
                <a:gd name="T29" fmla="*/ 130 h 733"/>
                <a:gd name="T30" fmla="*/ 50 w 734"/>
                <a:gd name="T31" fmla="*/ 183 h 733"/>
                <a:gd name="T32" fmla="*/ 23 w 734"/>
                <a:gd name="T33" fmla="*/ 241 h 733"/>
                <a:gd name="T34" fmla="*/ 7 w 734"/>
                <a:gd name="T35" fmla="*/ 303 h 733"/>
                <a:gd name="T36" fmla="*/ 0 w 734"/>
                <a:gd name="T37" fmla="*/ 366 h 733"/>
                <a:gd name="T38" fmla="*/ 7 w 734"/>
                <a:gd name="T39" fmla="*/ 430 h 733"/>
                <a:gd name="T40" fmla="*/ 23 w 734"/>
                <a:gd name="T41" fmla="*/ 493 h 733"/>
                <a:gd name="T42" fmla="*/ 50 w 734"/>
                <a:gd name="T43" fmla="*/ 550 h 733"/>
                <a:gd name="T44" fmla="*/ 87 w 734"/>
                <a:gd name="T45" fmla="*/ 603 h 733"/>
                <a:gd name="T46" fmla="*/ 132 w 734"/>
                <a:gd name="T47" fmla="*/ 648 h 733"/>
                <a:gd name="T48" fmla="*/ 185 w 734"/>
                <a:gd name="T49" fmla="*/ 684 h 733"/>
                <a:gd name="T50" fmla="*/ 242 w 734"/>
                <a:gd name="T51" fmla="*/ 712 h 733"/>
                <a:gd name="T52" fmla="*/ 304 w 734"/>
                <a:gd name="T53" fmla="*/ 728 h 733"/>
                <a:gd name="T54" fmla="*/ 368 w 734"/>
                <a:gd name="T55" fmla="*/ 733 h 733"/>
                <a:gd name="T56" fmla="*/ 432 w 734"/>
                <a:gd name="T57" fmla="*/ 728 h 733"/>
                <a:gd name="T58" fmla="*/ 493 w 734"/>
                <a:gd name="T59" fmla="*/ 712 h 733"/>
                <a:gd name="T60" fmla="*/ 551 w 734"/>
                <a:gd name="T61" fmla="*/ 684 h 733"/>
                <a:gd name="T62" fmla="*/ 603 w 734"/>
                <a:gd name="T63" fmla="*/ 648 h 733"/>
                <a:gd name="T64" fmla="*/ 649 w 734"/>
                <a:gd name="T65" fmla="*/ 603 h 733"/>
                <a:gd name="T66" fmla="*/ 685 w 734"/>
                <a:gd name="T67" fmla="*/ 550 h 733"/>
                <a:gd name="T68" fmla="*/ 712 w 734"/>
                <a:gd name="T69" fmla="*/ 493 h 733"/>
                <a:gd name="T70" fmla="*/ 729 w 734"/>
                <a:gd name="T71" fmla="*/ 430 h 733"/>
                <a:gd name="T72" fmla="*/ 734 w 734"/>
                <a:gd name="T73" fmla="*/ 366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4" h="733">
                  <a:moveTo>
                    <a:pt x="734" y="366"/>
                  </a:moveTo>
                  <a:lnTo>
                    <a:pt x="729" y="303"/>
                  </a:lnTo>
                  <a:lnTo>
                    <a:pt x="712" y="241"/>
                  </a:lnTo>
                  <a:lnTo>
                    <a:pt x="685" y="183"/>
                  </a:lnTo>
                  <a:lnTo>
                    <a:pt x="649" y="130"/>
                  </a:lnTo>
                  <a:lnTo>
                    <a:pt x="603" y="85"/>
                  </a:lnTo>
                  <a:lnTo>
                    <a:pt x="551" y="49"/>
                  </a:lnTo>
                  <a:lnTo>
                    <a:pt x="493" y="21"/>
                  </a:lnTo>
                  <a:lnTo>
                    <a:pt x="432" y="5"/>
                  </a:lnTo>
                  <a:lnTo>
                    <a:pt x="368" y="0"/>
                  </a:lnTo>
                  <a:lnTo>
                    <a:pt x="304" y="5"/>
                  </a:lnTo>
                  <a:lnTo>
                    <a:pt x="242" y="21"/>
                  </a:lnTo>
                  <a:lnTo>
                    <a:pt x="185" y="49"/>
                  </a:lnTo>
                  <a:lnTo>
                    <a:pt x="132" y="85"/>
                  </a:lnTo>
                  <a:lnTo>
                    <a:pt x="87" y="130"/>
                  </a:lnTo>
                  <a:lnTo>
                    <a:pt x="50" y="183"/>
                  </a:lnTo>
                  <a:lnTo>
                    <a:pt x="23" y="241"/>
                  </a:lnTo>
                  <a:lnTo>
                    <a:pt x="7" y="303"/>
                  </a:lnTo>
                  <a:lnTo>
                    <a:pt x="0" y="366"/>
                  </a:lnTo>
                  <a:lnTo>
                    <a:pt x="7" y="430"/>
                  </a:lnTo>
                  <a:lnTo>
                    <a:pt x="23" y="493"/>
                  </a:lnTo>
                  <a:lnTo>
                    <a:pt x="50" y="550"/>
                  </a:lnTo>
                  <a:lnTo>
                    <a:pt x="87" y="603"/>
                  </a:lnTo>
                  <a:lnTo>
                    <a:pt x="132" y="648"/>
                  </a:lnTo>
                  <a:lnTo>
                    <a:pt x="185" y="684"/>
                  </a:lnTo>
                  <a:lnTo>
                    <a:pt x="242" y="712"/>
                  </a:lnTo>
                  <a:lnTo>
                    <a:pt x="304" y="728"/>
                  </a:lnTo>
                  <a:lnTo>
                    <a:pt x="368" y="733"/>
                  </a:lnTo>
                  <a:lnTo>
                    <a:pt x="432" y="728"/>
                  </a:lnTo>
                  <a:lnTo>
                    <a:pt x="493" y="712"/>
                  </a:lnTo>
                  <a:lnTo>
                    <a:pt x="551" y="684"/>
                  </a:lnTo>
                  <a:lnTo>
                    <a:pt x="603" y="648"/>
                  </a:lnTo>
                  <a:lnTo>
                    <a:pt x="649" y="603"/>
                  </a:lnTo>
                  <a:lnTo>
                    <a:pt x="685" y="550"/>
                  </a:lnTo>
                  <a:lnTo>
                    <a:pt x="712" y="493"/>
                  </a:lnTo>
                  <a:lnTo>
                    <a:pt x="729" y="430"/>
                  </a:lnTo>
                  <a:lnTo>
                    <a:pt x="734" y="366"/>
                  </a:lnTo>
                  <a:close/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宋体" charset="-122"/>
              </a:endParaRPr>
            </a:p>
          </p:txBody>
        </p:sp>
        <p:sp>
          <p:nvSpPr>
            <p:cNvPr id="104" name="Rectangle 102"/>
            <p:cNvSpPr>
              <a:spLocks noChangeArrowheads="1"/>
            </p:cNvSpPr>
            <p:nvPr/>
          </p:nvSpPr>
          <p:spPr bwMode="auto">
            <a:xfrm>
              <a:off x="3509" y="2718"/>
              <a:ext cx="2933" cy="29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宋体" charset="-122"/>
              </a:endParaRPr>
            </a:p>
          </p:txBody>
        </p:sp>
        <p:sp>
          <p:nvSpPr>
            <p:cNvPr id="105" name="Text Box 103"/>
            <p:cNvSpPr txBox="1">
              <a:spLocks noChangeArrowheads="1"/>
            </p:cNvSpPr>
            <p:nvPr/>
          </p:nvSpPr>
          <p:spPr bwMode="auto">
            <a:xfrm>
              <a:off x="2628" y="4001"/>
              <a:ext cx="44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1600">
                  <a:latin typeface="+mn-lt"/>
                  <a:ea typeface="宋体" charset="-122"/>
                </a:rPr>
                <a:t>12in</a:t>
              </a:r>
            </a:p>
          </p:txBody>
        </p:sp>
        <p:sp>
          <p:nvSpPr>
            <p:cNvPr id="106" name="Text Box 104"/>
            <p:cNvSpPr txBox="1">
              <a:spLocks noChangeArrowheads="1"/>
            </p:cNvSpPr>
            <p:nvPr/>
          </p:nvSpPr>
          <p:spPr bwMode="auto">
            <a:xfrm>
              <a:off x="4749" y="2391"/>
              <a:ext cx="447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1600">
                  <a:latin typeface="+mn-lt"/>
                  <a:ea typeface="宋体" charset="-122"/>
                </a:rPr>
                <a:t>12in</a:t>
              </a:r>
            </a:p>
          </p:txBody>
        </p:sp>
        <p:sp>
          <p:nvSpPr>
            <p:cNvPr id="107" name="Text Box 105"/>
            <p:cNvSpPr txBox="1">
              <a:spLocks noChangeArrowheads="1"/>
            </p:cNvSpPr>
            <p:nvPr/>
          </p:nvSpPr>
          <p:spPr bwMode="auto">
            <a:xfrm>
              <a:off x="4764" y="4472"/>
              <a:ext cx="448" cy="3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r>
                <a:rPr lang="en-US" altLang="zh-CN" sz="1600">
                  <a:latin typeface="+mn-lt"/>
                  <a:ea typeface="宋体" charset="-122"/>
                </a:rPr>
                <a:t>1in</a:t>
              </a:r>
            </a:p>
          </p:txBody>
        </p:sp>
        <p:sp>
          <p:nvSpPr>
            <p:cNvPr id="108" name="Text Box 106"/>
            <p:cNvSpPr txBox="1">
              <a:spLocks noChangeArrowheads="1"/>
            </p:cNvSpPr>
            <p:nvPr/>
          </p:nvSpPr>
          <p:spPr bwMode="auto">
            <a:xfrm>
              <a:off x="5428" y="2816"/>
              <a:ext cx="953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1600" i="1">
                  <a:latin typeface="+mn-lt"/>
                  <a:ea typeface="宋体" charset="-122"/>
                </a:rPr>
                <a:t>P</a:t>
              </a:r>
              <a:r>
                <a:rPr lang="en-US" altLang="zh-CN" sz="1600">
                  <a:latin typeface="+mn-lt"/>
                  <a:ea typeface="宋体" charset="-122"/>
                </a:rPr>
                <a:t>=1000psi</a:t>
              </a:r>
            </a:p>
          </p:txBody>
        </p:sp>
        <p:sp>
          <p:nvSpPr>
            <p:cNvPr id="109" name="Text Box 107"/>
            <p:cNvSpPr txBox="1">
              <a:spLocks noChangeArrowheads="1"/>
            </p:cNvSpPr>
            <p:nvPr/>
          </p:nvSpPr>
          <p:spPr bwMode="auto">
            <a:xfrm>
              <a:off x="2718" y="5816"/>
              <a:ext cx="3891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600" noProof="1">
                  <a:latin typeface="楷体" pitchFamily="49" charset="-122"/>
                  <a:ea typeface="楷体" pitchFamily="49" charset="-122"/>
                </a:rPr>
                <a:t>带小孔的方板</a:t>
              </a:r>
              <a:endParaRPr lang="zh-CN" altLang="en-US" sz="1600"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291183" y="185290"/>
            <a:ext cx="8839962" cy="632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016" tIns="39008" rIns="78016" bIns="39008" anchor="b">
            <a:spAutoFit/>
          </a:bodyPr>
          <a:lstStyle/>
          <a:p>
            <a:pPr defTabSz="779463"/>
            <a:r>
              <a:rPr lang="zh-CN" altLang="en-US" sz="3600" b="1" smtClean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稳态分析的有限元方程及其求解</a:t>
            </a:r>
            <a:endParaRPr lang="zh-CN" altLang="en-US" sz="3600" b="1">
              <a:solidFill>
                <a:schemeClr val="tx2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" y="2526800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" y="238597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1" y="2260968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1" y="2374896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" y="2477747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" y="2450848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1" y="2477747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1" y="2496735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1" y="2488824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1" y="2488824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2907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854391"/>
              </p:ext>
            </p:extLst>
          </p:nvPr>
        </p:nvGraphicFramePr>
        <p:xfrm>
          <a:off x="3350107" y="2084935"/>
          <a:ext cx="191008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9" name="Equation" r:id="rId3" imgW="1193760" imgH="228600" progId="Equation.DSMT4">
                  <p:embed/>
                </p:oleObj>
              </mc:Choice>
              <mc:Fallback>
                <p:oleObj name="Equation" r:id="rId3" imgW="1193760" imgH="228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0107" y="2084935"/>
                        <a:ext cx="1910080" cy="36576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7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624233"/>
              </p:ext>
            </p:extLst>
          </p:nvPr>
        </p:nvGraphicFramePr>
        <p:xfrm>
          <a:off x="5521325" y="2065338"/>
          <a:ext cx="23971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0" name="Equation" r:id="rId5" imgW="1498320" imgH="253800" progId="Equation.DSMT4">
                  <p:embed/>
                </p:oleObj>
              </mc:Choice>
              <mc:Fallback>
                <p:oleObj name="Equation" r:id="rId5" imgW="1498320" imgH="253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1325" y="2065338"/>
                        <a:ext cx="2397125" cy="4048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7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869950"/>
              </p:ext>
            </p:extLst>
          </p:nvPr>
        </p:nvGraphicFramePr>
        <p:xfrm>
          <a:off x="3373390" y="2558914"/>
          <a:ext cx="109728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1" name="Equation" r:id="rId7" imgW="685800" imgH="228600" progId="Equation.DSMT4">
                  <p:embed/>
                </p:oleObj>
              </mc:Choice>
              <mc:Fallback>
                <p:oleObj name="Equation" r:id="rId7" imgW="685800" imgH="228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390" y="2558914"/>
                        <a:ext cx="1097280" cy="36576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7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883646"/>
              </p:ext>
            </p:extLst>
          </p:nvPr>
        </p:nvGraphicFramePr>
        <p:xfrm>
          <a:off x="5549921" y="2538682"/>
          <a:ext cx="1157738" cy="40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2" name="Equation" r:id="rId9" imgW="723586" imgH="253890" progId="Equation.DSMT4">
                  <p:embed/>
                </p:oleObj>
              </mc:Choice>
              <mc:Fallback>
                <p:oleObj name="Equation" r:id="rId9" imgW="723586" imgH="25389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9921" y="2538682"/>
                        <a:ext cx="1157738" cy="40622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118602"/>
              </p:ext>
            </p:extLst>
          </p:nvPr>
        </p:nvGraphicFramePr>
        <p:xfrm>
          <a:off x="3264419" y="1594285"/>
          <a:ext cx="209296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3" name="Equation" r:id="rId11" imgW="1308100" imgH="228600" progId="Equation.DSMT4">
                  <p:embed/>
                </p:oleObj>
              </mc:Choice>
              <mc:Fallback>
                <p:oleObj name="Equation" r:id="rId11" imgW="1308100" imgH="228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4419" y="1594285"/>
                        <a:ext cx="2092960" cy="36576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261529"/>
              </p:ext>
            </p:extLst>
          </p:nvPr>
        </p:nvGraphicFramePr>
        <p:xfrm>
          <a:off x="6778388" y="1635207"/>
          <a:ext cx="873002" cy="32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4" name="Equation" r:id="rId13" imgW="545626" imgH="203024" progId="Equation.DSMT4">
                  <p:embed/>
                </p:oleObj>
              </mc:Choice>
              <mc:Fallback>
                <p:oleObj name="Equation" r:id="rId13" imgW="545626" imgH="203024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388" y="1635207"/>
                        <a:ext cx="873002" cy="3248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右箭头 2"/>
          <p:cNvSpPr>
            <a:spLocks noChangeArrowheads="1"/>
          </p:cNvSpPr>
          <p:nvPr/>
        </p:nvSpPr>
        <p:spPr bwMode="auto">
          <a:xfrm>
            <a:off x="5877974" y="1618620"/>
            <a:ext cx="333345" cy="27057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779463"/>
            <a:endParaRPr lang="zh-CN" altLang="en-US"/>
          </a:p>
        </p:txBody>
      </p:sp>
      <p:sp>
        <p:nvSpPr>
          <p:cNvPr id="24" name="Text Box 30"/>
          <p:cNvSpPr txBox="1">
            <a:spLocks noChangeArrowheads="1"/>
          </p:cNvSpPr>
          <p:nvPr/>
        </p:nvSpPr>
        <p:spPr bwMode="auto">
          <a:xfrm>
            <a:off x="870154" y="1121874"/>
            <a:ext cx="24113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smtClean="0">
                <a:solidFill>
                  <a:schemeClr val="hlink"/>
                </a:solidFill>
                <a:latin typeface="+mn-lt"/>
                <a:ea typeface="楷体_GB2312" pitchFamily="49" charset="-122"/>
              </a:rPr>
              <a:t>1</a:t>
            </a:r>
            <a:r>
              <a:rPr lang="zh-CN" altLang="en-US" sz="2000">
                <a:solidFill>
                  <a:schemeClr val="hlink"/>
                </a:solidFill>
                <a:latin typeface="+mn-lt"/>
                <a:ea typeface="楷体_GB2312" pitchFamily="49" charset="-122"/>
              </a:rPr>
              <a:t>、在小位移条件下</a:t>
            </a:r>
          </a:p>
        </p:txBody>
      </p:sp>
      <p:sp>
        <p:nvSpPr>
          <p:cNvPr id="5" name="Rectangle 54"/>
          <p:cNvSpPr>
            <a:spLocks noChangeArrowheads="1"/>
          </p:cNvSpPr>
          <p:nvPr/>
        </p:nvSpPr>
        <p:spPr bwMode="auto">
          <a:xfrm>
            <a:off x="0" y="0"/>
            <a:ext cx="103695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27164"/>
              </p:ext>
            </p:extLst>
          </p:nvPr>
        </p:nvGraphicFramePr>
        <p:xfrm>
          <a:off x="4114246" y="3507486"/>
          <a:ext cx="1930400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5" name="Equation" r:id="rId15" imgW="1206360" imgH="279360" progId="Equation.DSMT4">
                  <p:embed/>
                </p:oleObj>
              </mc:Choice>
              <mc:Fallback>
                <p:oleObj name="Equation" r:id="rId15" imgW="1206360" imgH="279360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246" y="3507486"/>
                        <a:ext cx="1930400" cy="447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870154" y="3072806"/>
            <a:ext cx="31504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smtClean="0">
                <a:solidFill>
                  <a:schemeClr val="hlink"/>
                </a:solidFill>
                <a:latin typeface="+mn-lt"/>
                <a:ea typeface="楷体_GB2312" pitchFamily="49" charset="-122"/>
              </a:rPr>
              <a:t>2</a:t>
            </a:r>
            <a:r>
              <a:rPr lang="zh-CN" altLang="en-US" sz="2000" smtClean="0">
                <a:solidFill>
                  <a:schemeClr val="hlink"/>
                </a:solidFill>
                <a:latin typeface="+mn-lt"/>
                <a:ea typeface="楷体_GB2312" pitchFamily="49" charset="-122"/>
              </a:rPr>
              <a:t>、</a:t>
            </a:r>
            <a:r>
              <a:rPr lang="zh-CN" altLang="en-US" sz="2000">
                <a:solidFill>
                  <a:schemeClr val="hlink"/>
                </a:solidFill>
                <a:latin typeface="+mn-lt"/>
                <a:ea typeface="楷体_GB2312" pitchFamily="49" charset="-122"/>
              </a:rPr>
              <a:t>在小拉伸大转动条件下</a:t>
            </a:r>
          </a:p>
        </p:txBody>
      </p: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870154" y="4105193"/>
            <a:ext cx="37367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smtClean="0">
                <a:solidFill>
                  <a:schemeClr val="hlink"/>
                </a:solidFill>
                <a:latin typeface="+mn-lt"/>
                <a:ea typeface="楷体_GB2312" pitchFamily="49" charset="-122"/>
              </a:rPr>
              <a:t>3</a:t>
            </a:r>
            <a:r>
              <a:rPr lang="zh-CN" altLang="en-US" sz="2000" smtClean="0">
                <a:solidFill>
                  <a:schemeClr val="hlink"/>
                </a:solidFill>
                <a:latin typeface="+mn-lt"/>
                <a:ea typeface="楷体_GB2312" pitchFamily="49" charset="-122"/>
              </a:rPr>
              <a:t>、</a:t>
            </a:r>
            <a:r>
              <a:rPr lang="zh-CN" altLang="en-US" sz="2000">
                <a:solidFill>
                  <a:schemeClr val="hlink"/>
                </a:solidFill>
                <a:latin typeface="+mn-lt"/>
                <a:ea typeface="楷体_GB2312" pitchFamily="49" charset="-122"/>
              </a:rPr>
              <a:t>在大拉伸超弹性变形条件下</a:t>
            </a:r>
          </a:p>
        </p:txBody>
      </p:sp>
      <p:sp>
        <p:nvSpPr>
          <p:cNvPr id="7" name="Rectangle 56"/>
          <p:cNvSpPr>
            <a:spLocks noChangeArrowheads="1"/>
          </p:cNvSpPr>
          <p:nvPr/>
        </p:nvSpPr>
        <p:spPr bwMode="auto">
          <a:xfrm>
            <a:off x="0" y="0"/>
            <a:ext cx="103695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51209"/>
              </p:ext>
            </p:extLst>
          </p:nvPr>
        </p:nvGraphicFramePr>
        <p:xfrm>
          <a:off x="4405313" y="4548188"/>
          <a:ext cx="1277937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" name="Equation" r:id="rId17" imgW="799920" imgH="228600" progId="Equation.DSMT4">
                  <p:embed/>
                </p:oleObj>
              </mc:Choice>
              <mc:Fallback>
                <p:oleObj name="Equation" r:id="rId17" imgW="799920" imgH="22860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313" y="4548188"/>
                        <a:ext cx="1277937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9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29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2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2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1183" y="185290"/>
            <a:ext cx="8839962" cy="632776"/>
          </a:xfrm>
        </p:spPr>
        <p:txBody>
          <a:bodyPr/>
          <a:lstStyle/>
          <a:p>
            <a:pPr eaLnBrk="1" hangingPunct="1"/>
            <a:r>
              <a:rPr lang="zh-CN" altLang="en-US" smtClean="0"/>
              <a:t>杆单元</a:t>
            </a:r>
            <a:endParaRPr lang="en-US" altLang="zh-CN" smtClean="0"/>
          </a:p>
        </p:txBody>
      </p:sp>
      <p:graphicFrame>
        <p:nvGraphicFramePr>
          <p:cNvPr id="1157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604420"/>
              </p:ext>
            </p:extLst>
          </p:nvPr>
        </p:nvGraphicFramePr>
        <p:xfrm>
          <a:off x="989013" y="1217613"/>
          <a:ext cx="6499225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" name="Equation" r:id="rId3" imgW="4063680" imgH="863280" progId="Equation.DSMT4">
                  <p:embed/>
                </p:oleObj>
              </mc:Choice>
              <mc:Fallback>
                <p:oleObj name="Equation" r:id="rId3" imgW="4063680" imgH="8632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1217613"/>
                        <a:ext cx="6499225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96704"/>
              </p:ext>
            </p:extLst>
          </p:nvPr>
        </p:nvGraphicFramePr>
        <p:xfrm>
          <a:off x="949008" y="2686368"/>
          <a:ext cx="6258240" cy="710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3" name="Equation" r:id="rId5" imgW="3911400" imgH="444240" progId="Equation.DSMT4">
                  <p:embed/>
                </p:oleObj>
              </mc:Choice>
              <mc:Fallback>
                <p:oleObj name="Equation" r:id="rId5" imgW="3911400" imgH="444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008" y="2686368"/>
                        <a:ext cx="6258240" cy="7107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24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7542"/>
              </p:ext>
            </p:extLst>
          </p:nvPr>
        </p:nvGraphicFramePr>
        <p:xfrm>
          <a:off x="897890" y="3443605"/>
          <a:ext cx="6908544" cy="649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4" name="Equation" r:id="rId7" imgW="4317840" imgH="406080" progId="Equation.DSMT4">
                  <p:embed/>
                </p:oleObj>
              </mc:Choice>
              <mc:Fallback>
                <p:oleObj name="Equation" r:id="rId7" imgW="4317840" imgH="40608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890" y="3443605"/>
                        <a:ext cx="6908544" cy="6497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2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396934"/>
              </p:ext>
            </p:extLst>
          </p:nvPr>
        </p:nvGraphicFramePr>
        <p:xfrm>
          <a:off x="912495" y="4213225"/>
          <a:ext cx="6197184" cy="649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5" name="Equation" r:id="rId9" imgW="3873240" imgH="406080" progId="Equation.DSMT4">
                  <p:embed/>
                </p:oleObj>
              </mc:Choice>
              <mc:Fallback>
                <p:oleObj name="Equation" r:id="rId9" imgW="3873240" imgH="4060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495" y="4213225"/>
                        <a:ext cx="6197184" cy="6497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2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1183" y="186716"/>
            <a:ext cx="8839962" cy="631351"/>
          </a:xfrm>
        </p:spPr>
        <p:txBody>
          <a:bodyPr/>
          <a:lstStyle/>
          <a:p>
            <a:pPr eaLnBrk="1" hangingPunct="1"/>
            <a:r>
              <a:rPr lang="zh-CN" altLang="en-US" smtClean="0"/>
              <a:t>杆单元</a:t>
            </a:r>
            <a:endParaRPr lang="en-US" altLang="zh-CN" sz="1800" smtClean="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lvl="1" eaLnBrk="1" hangingPunct="1"/>
            <a:r>
              <a:rPr lang="zh-CN" altLang="en-US" smtClean="0"/>
              <a:t>全局结点位移分块表示：</a:t>
            </a:r>
          </a:p>
          <a:p>
            <a:pPr lvl="1" eaLnBrk="1" hangingPunct="1"/>
            <a:endParaRPr lang="zh-CN" altLang="en-US" smtClean="0"/>
          </a:p>
          <a:p>
            <a:pPr lvl="1" eaLnBrk="1" hangingPunct="1"/>
            <a:endParaRPr lang="zh-CN" altLang="en-US" sz="800" smtClean="0"/>
          </a:p>
          <a:p>
            <a:pPr lvl="1" eaLnBrk="1" hangingPunct="1"/>
            <a:r>
              <a:rPr lang="zh-CN" altLang="en-US" smtClean="0"/>
              <a:t>单元刚度矩阵：</a:t>
            </a:r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endParaRPr lang="en-US" altLang="zh-CN" sz="1600" smtClean="0"/>
          </a:p>
          <a:p>
            <a:pPr lvl="1" eaLnBrk="1" hangingPunct="1"/>
            <a:r>
              <a:rPr lang="zh-CN" altLang="en-US" smtClean="0"/>
              <a:t>邻接表：</a:t>
            </a:r>
            <a:endParaRPr lang="en-US" altLang="zh-CN" smtClean="0"/>
          </a:p>
        </p:txBody>
      </p:sp>
      <p:graphicFrame>
        <p:nvGraphicFramePr>
          <p:cNvPr id="3000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419622"/>
              </p:ext>
            </p:extLst>
          </p:nvPr>
        </p:nvGraphicFramePr>
        <p:xfrm>
          <a:off x="2038350" y="1604963"/>
          <a:ext cx="35147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4" name="Equation" r:id="rId3" imgW="2197080" imgH="279360" progId="Equation.DSMT4">
                  <p:embed/>
                </p:oleObj>
              </mc:Choice>
              <mc:Fallback>
                <p:oleObj name="Equation" r:id="rId3" imgW="2197080" imgH="279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50" y="1604963"/>
                        <a:ext cx="35147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156953"/>
              </p:ext>
            </p:extLst>
          </p:nvPr>
        </p:nvGraphicFramePr>
        <p:xfrm>
          <a:off x="2000599" y="2614397"/>
          <a:ext cx="1910080" cy="690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5" name="Equation" r:id="rId5" imgW="1193800" imgH="431800" progId="Equation.DSMT4">
                  <p:embed/>
                </p:oleObj>
              </mc:Choice>
              <mc:Fallback>
                <p:oleObj name="Equation" r:id="rId5" imgW="11938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599" y="2614397"/>
                        <a:ext cx="1910080" cy="690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198" name="Group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637924"/>
              </p:ext>
            </p:extLst>
          </p:nvPr>
        </p:nvGraphicFramePr>
        <p:xfrm>
          <a:off x="2057073" y="3964546"/>
          <a:ext cx="4187905" cy="1285255"/>
        </p:xfrm>
        <a:graphic>
          <a:graphicData uri="http://schemas.openxmlformats.org/drawingml/2006/table">
            <a:tbl>
              <a:tblPr/>
              <a:tblGrid>
                <a:gridCol w="1396672"/>
                <a:gridCol w="1394561"/>
                <a:gridCol w="1396672"/>
              </a:tblGrid>
              <a:tr h="4934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Element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0" marB="4555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Node 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0" marB="455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Node 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0" marB="4555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49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0" marB="4555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0" marB="455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0" marB="4555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49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0" marB="4555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0" marB="455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50" marB="4555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5" name="Group 6"/>
          <p:cNvGrpSpPr>
            <a:grpSpLocks noChangeAspect="1"/>
          </p:cNvGrpSpPr>
          <p:nvPr/>
        </p:nvGrpSpPr>
        <p:grpSpPr bwMode="auto">
          <a:xfrm>
            <a:off x="7879326" y="1174449"/>
            <a:ext cx="1698625" cy="3522663"/>
            <a:chOff x="8609" y="11112"/>
            <a:chExt cx="1781" cy="3697"/>
          </a:xfrm>
        </p:grpSpPr>
        <p:sp>
          <p:nvSpPr>
            <p:cNvPr id="46" name="AutoShape 7"/>
            <p:cNvSpPr>
              <a:spLocks noChangeAspect="1" noChangeArrowheads="1"/>
            </p:cNvSpPr>
            <p:nvPr/>
          </p:nvSpPr>
          <p:spPr bwMode="auto">
            <a:xfrm>
              <a:off x="8609" y="11112"/>
              <a:ext cx="1781" cy="3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Rectangle 8"/>
            <p:cNvSpPr>
              <a:spLocks noChangeArrowheads="1"/>
            </p:cNvSpPr>
            <p:nvPr/>
          </p:nvSpPr>
          <p:spPr bwMode="auto">
            <a:xfrm>
              <a:off x="9190" y="12527"/>
              <a:ext cx="616" cy="102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9"/>
            <p:cNvSpPr>
              <a:spLocks noChangeShapeType="1"/>
            </p:cNvSpPr>
            <p:nvPr/>
          </p:nvSpPr>
          <p:spPr bwMode="auto">
            <a:xfrm>
              <a:off x="8619" y="11591"/>
              <a:ext cx="1761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Rectangle 10"/>
            <p:cNvSpPr>
              <a:spLocks noChangeArrowheads="1"/>
            </p:cNvSpPr>
            <p:nvPr/>
          </p:nvSpPr>
          <p:spPr bwMode="auto">
            <a:xfrm>
              <a:off x="8950" y="11591"/>
              <a:ext cx="1097" cy="93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Rectangle 11" descr="浅色上对角线"/>
            <p:cNvSpPr>
              <a:spLocks noChangeArrowheads="1"/>
            </p:cNvSpPr>
            <p:nvPr/>
          </p:nvSpPr>
          <p:spPr bwMode="auto">
            <a:xfrm>
              <a:off x="8616" y="11511"/>
              <a:ext cx="1766" cy="71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12"/>
            <p:cNvSpPr>
              <a:spLocks noChangeShapeType="1"/>
            </p:cNvSpPr>
            <p:nvPr/>
          </p:nvSpPr>
          <p:spPr bwMode="auto">
            <a:xfrm>
              <a:off x="9498" y="11584"/>
              <a:ext cx="1" cy="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9498" y="12528"/>
              <a:ext cx="1" cy="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9498" y="13552"/>
              <a:ext cx="1" cy="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15"/>
            <p:cNvSpPr>
              <a:spLocks noChangeShapeType="1"/>
            </p:cNvSpPr>
            <p:nvPr/>
          </p:nvSpPr>
          <p:spPr bwMode="auto">
            <a:xfrm>
              <a:off x="9498" y="12120"/>
              <a:ext cx="1" cy="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16"/>
            <p:cNvSpPr>
              <a:spLocks noChangeShapeType="1"/>
            </p:cNvSpPr>
            <p:nvPr/>
          </p:nvSpPr>
          <p:spPr bwMode="auto">
            <a:xfrm>
              <a:off x="9498" y="11176"/>
              <a:ext cx="1" cy="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Text Box 17"/>
            <p:cNvSpPr txBox="1">
              <a:spLocks noChangeArrowheads="1"/>
            </p:cNvSpPr>
            <p:nvPr/>
          </p:nvSpPr>
          <p:spPr bwMode="auto">
            <a:xfrm>
              <a:off x="9552" y="11112"/>
              <a:ext cx="25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R</a:t>
              </a:r>
              <a:r>
                <a:rPr lang="en-US" altLang="zh-CN" sz="1800" baseline="-25000">
                  <a:latin typeface="Times New Roman" pitchFamily="18" charset="0"/>
                </a:rPr>
                <a:t>1</a:t>
              </a:r>
              <a:endParaRPr lang="en-US" altLang="zh-CN" sz="1800"/>
            </a:p>
          </p:txBody>
        </p:sp>
        <p:sp>
          <p:nvSpPr>
            <p:cNvPr id="57" name="Text Box 18"/>
            <p:cNvSpPr txBox="1">
              <a:spLocks noChangeArrowheads="1"/>
            </p:cNvSpPr>
            <p:nvPr/>
          </p:nvSpPr>
          <p:spPr bwMode="auto">
            <a:xfrm>
              <a:off x="9552" y="11576"/>
              <a:ext cx="25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 smtClean="0">
                  <a:latin typeface="Times New Roman" pitchFamily="18" charset="0"/>
                </a:rPr>
                <a:t>Q</a:t>
              </a:r>
              <a:r>
                <a:rPr lang="en-US" altLang="zh-CN" sz="1800" baseline="-25000" smtClean="0">
                  <a:latin typeface="Times New Roman" pitchFamily="18" charset="0"/>
                </a:rPr>
                <a:t>1</a:t>
              </a:r>
              <a:endParaRPr lang="en-US" altLang="zh-CN" sz="1800"/>
            </a:p>
          </p:txBody>
        </p:sp>
        <p:sp>
          <p:nvSpPr>
            <p:cNvPr id="58" name="Text Box 19"/>
            <p:cNvSpPr txBox="1">
              <a:spLocks noChangeArrowheads="1"/>
            </p:cNvSpPr>
            <p:nvPr/>
          </p:nvSpPr>
          <p:spPr bwMode="auto">
            <a:xfrm>
              <a:off x="9552" y="12096"/>
              <a:ext cx="25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P</a:t>
              </a:r>
              <a:r>
                <a:rPr lang="en-US" altLang="zh-CN" sz="1800" baseline="-25000">
                  <a:latin typeface="Times New Roman" pitchFamily="18" charset="0"/>
                </a:rPr>
                <a:t>2</a:t>
              </a:r>
              <a:endParaRPr lang="en-US" altLang="zh-CN" sz="1800"/>
            </a:p>
          </p:txBody>
        </p:sp>
        <p:sp>
          <p:nvSpPr>
            <p:cNvPr id="59" name="Text Box 20"/>
            <p:cNvSpPr txBox="1">
              <a:spLocks noChangeArrowheads="1"/>
            </p:cNvSpPr>
            <p:nvPr/>
          </p:nvSpPr>
          <p:spPr bwMode="auto">
            <a:xfrm>
              <a:off x="9552" y="12568"/>
              <a:ext cx="25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 smtClean="0">
                  <a:latin typeface="Times New Roman" pitchFamily="18" charset="0"/>
                </a:rPr>
                <a:t>Q</a:t>
              </a:r>
              <a:r>
                <a:rPr lang="en-US" altLang="zh-CN" sz="1800" baseline="-25000" smtClean="0">
                  <a:latin typeface="Times New Roman" pitchFamily="18" charset="0"/>
                </a:rPr>
                <a:t>2</a:t>
              </a:r>
              <a:endParaRPr lang="en-US" altLang="zh-CN" sz="1800"/>
            </a:p>
          </p:txBody>
        </p:sp>
        <p:sp>
          <p:nvSpPr>
            <p:cNvPr id="60" name="Text Box 21"/>
            <p:cNvSpPr txBox="1">
              <a:spLocks noChangeArrowheads="1"/>
            </p:cNvSpPr>
            <p:nvPr/>
          </p:nvSpPr>
          <p:spPr bwMode="auto">
            <a:xfrm>
              <a:off x="9552" y="13520"/>
              <a:ext cx="25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 smtClean="0">
                  <a:latin typeface="Times New Roman" pitchFamily="18" charset="0"/>
                </a:rPr>
                <a:t>Q</a:t>
              </a:r>
              <a:r>
                <a:rPr lang="en-US" altLang="zh-CN" sz="1800" baseline="-25000" smtClean="0">
                  <a:latin typeface="Times New Roman" pitchFamily="18" charset="0"/>
                </a:rPr>
                <a:t>3</a:t>
              </a:r>
              <a:endParaRPr lang="en-US" altLang="zh-CN" sz="1800"/>
            </a:p>
          </p:txBody>
        </p:sp>
        <p:sp>
          <p:nvSpPr>
            <p:cNvPr id="61" name="Text Box 22"/>
            <p:cNvSpPr txBox="1">
              <a:spLocks noChangeArrowheads="1"/>
            </p:cNvSpPr>
            <p:nvPr/>
          </p:nvSpPr>
          <p:spPr bwMode="auto">
            <a:xfrm>
              <a:off x="8736" y="11872"/>
              <a:ext cx="25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l</a:t>
              </a:r>
              <a:r>
                <a:rPr lang="en-US" altLang="zh-CN" sz="1800" baseline="-25000">
                  <a:latin typeface="Times New Roman" pitchFamily="18" charset="0"/>
                </a:rPr>
                <a:t>1</a:t>
              </a:r>
              <a:endParaRPr lang="en-US" altLang="zh-CN" sz="1800"/>
            </a:p>
          </p:txBody>
        </p:sp>
        <p:sp>
          <p:nvSpPr>
            <p:cNvPr id="62" name="Text Box 23"/>
            <p:cNvSpPr txBox="1">
              <a:spLocks noChangeArrowheads="1"/>
            </p:cNvSpPr>
            <p:nvPr/>
          </p:nvSpPr>
          <p:spPr bwMode="auto">
            <a:xfrm>
              <a:off x="9008" y="12856"/>
              <a:ext cx="25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l</a:t>
              </a:r>
              <a:r>
                <a:rPr lang="en-US" altLang="zh-CN" sz="1800" baseline="-25000">
                  <a:latin typeface="Times New Roman" pitchFamily="18" charset="0"/>
                </a:rPr>
                <a:t>2</a:t>
              </a:r>
              <a:endParaRPr lang="en-US" altLang="zh-CN" sz="1800"/>
            </a:p>
          </p:txBody>
        </p:sp>
        <p:sp>
          <p:nvSpPr>
            <p:cNvPr id="63" name="Text Box 24"/>
            <p:cNvSpPr txBox="1">
              <a:spLocks noChangeArrowheads="1"/>
            </p:cNvSpPr>
            <p:nvPr/>
          </p:nvSpPr>
          <p:spPr bwMode="auto">
            <a:xfrm>
              <a:off x="9000" y="12224"/>
              <a:ext cx="25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A</a:t>
              </a:r>
              <a:r>
                <a:rPr lang="en-US" altLang="zh-CN" sz="1800" baseline="-25000">
                  <a:latin typeface="Times New Roman" pitchFamily="18" charset="0"/>
                </a:rPr>
                <a:t>1</a:t>
              </a:r>
              <a:endParaRPr lang="en-US" altLang="zh-CN" sz="1800"/>
            </a:p>
          </p:txBody>
        </p:sp>
        <p:sp>
          <p:nvSpPr>
            <p:cNvPr id="64" name="Text Box 25"/>
            <p:cNvSpPr txBox="1">
              <a:spLocks noChangeArrowheads="1"/>
            </p:cNvSpPr>
            <p:nvPr/>
          </p:nvSpPr>
          <p:spPr bwMode="auto">
            <a:xfrm>
              <a:off x="9256" y="13256"/>
              <a:ext cx="25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A</a:t>
              </a:r>
              <a:r>
                <a:rPr lang="en-US" altLang="zh-CN" sz="1800" baseline="-25000">
                  <a:latin typeface="Times New Roman" pitchFamily="18" charset="0"/>
                </a:rPr>
                <a:t>2</a:t>
              </a:r>
              <a:endParaRPr lang="en-US" altLang="zh-CN" sz="1800"/>
            </a:p>
          </p:txBody>
        </p:sp>
        <p:sp>
          <p:nvSpPr>
            <p:cNvPr id="65" name="Text Box 26"/>
            <p:cNvSpPr txBox="1">
              <a:spLocks noChangeArrowheads="1"/>
            </p:cNvSpPr>
            <p:nvPr/>
          </p:nvSpPr>
          <p:spPr bwMode="auto">
            <a:xfrm>
              <a:off x="9360" y="11528"/>
              <a:ext cx="25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Times New Roman" pitchFamily="18" charset="0"/>
                </a:rPr>
                <a:t>1</a:t>
              </a:r>
              <a:endParaRPr lang="en-US" altLang="zh-CN" sz="1800"/>
            </a:p>
          </p:txBody>
        </p:sp>
        <p:sp>
          <p:nvSpPr>
            <p:cNvPr id="66" name="Text Box 27"/>
            <p:cNvSpPr txBox="1">
              <a:spLocks noChangeArrowheads="1"/>
            </p:cNvSpPr>
            <p:nvPr/>
          </p:nvSpPr>
          <p:spPr bwMode="auto">
            <a:xfrm>
              <a:off x="9360" y="12464"/>
              <a:ext cx="25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Times New Roman" pitchFamily="18" charset="0"/>
                </a:rPr>
                <a:t>2</a:t>
              </a:r>
              <a:endParaRPr lang="en-US" altLang="zh-CN" sz="1800"/>
            </a:p>
          </p:txBody>
        </p:sp>
        <p:sp>
          <p:nvSpPr>
            <p:cNvPr id="67" name="Text Box 28"/>
            <p:cNvSpPr txBox="1">
              <a:spLocks noChangeArrowheads="1"/>
            </p:cNvSpPr>
            <p:nvPr/>
          </p:nvSpPr>
          <p:spPr bwMode="auto">
            <a:xfrm>
              <a:off x="9360" y="13488"/>
              <a:ext cx="25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Times New Roman" pitchFamily="18" charset="0"/>
                </a:rPr>
                <a:t>3</a:t>
              </a:r>
              <a:endParaRPr lang="en-US" altLang="zh-CN" sz="1800"/>
            </a:p>
          </p:txBody>
        </p:sp>
        <p:sp>
          <p:nvSpPr>
            <p:cNvPr id="68" name="Text Box 29"/>
            <p:cNvSpPr txBox="1">
              <a:spLocks noChangeArrowheads="1"/>
            </p:cNvSpPr>
            <p:nvPr/>
          </p:nvSpPr>
          <p:spPr bwMode="auto">
            <a:xfrm>
              <a:off x="9816" y="11872"/>
              <a:ext cx="25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宋体" pitchFamily="2" charset="-122"/>
                </a:rPr>
                <a:t>①</a:t>
              </a:r>
              <a:endParaRPr lang="en-US" altLang="zh-CN" sz="1800"/>
            </a:p>
          </p:txBody>
        </p:sp>
        <p:sp>
          <p:nvSpPr>
            <p:cNvPr id="69" name="Text Box 30"/>
            <p:cNvSpPr txBox="1">
              <a:spLocks noChangeArrowheads="1"/>
            </p:cNvSpPr>
            <p:nvPr/>
          </p:nvSpPr>
          <p:spPr bwMode="auto">
            <a:xfrm>
              <a:off x="9576" y="13016"/>
              <a:ext cx="25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宋体" pitchFamily="2" charset="-122"/>
                </a:rPr>
                <a:t>②</a:t>
              </a:r>
              <a:endParaRPr lang="en-US" altLang="zh-CN" sz="1800"/>
            </a:p>
          </p:txBody>
        </p:sp>
        <p:sp>
          <p:nvSpPr>
            <p:cNvPr id="70" name="Text Box 31"/>
            <p:cNvSpPr txBox="1">
              <a:spLocks noChangeArrowheads="1"/>
            </p:cNvSpPr>
            <p:nvPr/>
          </p:nvSpPr>
          <p:spPr bwMode="auto">
            <a:xfrm>
              <a:off x="8610" y="14465"/>
              <a:ext cx="1780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ts val="750"/>
                </a:spcBef>
                <a:spcAft>
                  <a:spcPts val="800"/>
                </a:spcAft>
              </a:pPr>
              <a:endParaRPr lang="zh-CN" altLang="zh-CN" sz="1800"/>
            </a:p>
          </p:txBody>
        </p:sp>
        <p:sp>
          <p:nvSpPr>
            <p:cNvPr id="71" name="Line 32"/>
            <p:cNvSpPr>
              <a:spLocks noChangeShapeType="1"/>
            </p:cNvSpPr>
            <p:nvPr/>
          </p:nvSpPr>
          <p:spPr bwMode="auto">
            <a:xfrm>
              <a:off x="9500" y="11584"/>
              <a:ext cx="1" cy="277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lgDashDot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Text Box 33"/>
            <p:cNvSpPr txBox="1">
              <a:spLocks noChangeArrowheads="1"/>
            </p:cNvSpPr>
            <p:nvPr/>
          </p:nvSpPr>
          <p:spPr bwMode="auto">
            <a:xfrm>
              <a:off x="9600" y="14072"/>
              <a:ext cx="176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x</a:t>
              </a:r>
              <a:endParaRPr lang="en-US" altLang="zh-CN" sz="1800"/>
            </a:p>
          </p:txBody>
        </p:sp>
        <p:sp>
          <p:nvSpPr>
            <p:cNvPr id="73" name="Text Box 34"/>
            <p:cNvSpPr txBox="1">
              <a:spLocks noChangeArrowheads="1"/>
            </p:cNvSpPr>
            <p:nvPr/>
          </p:nvSpPr>
          <p:spPr bwMode="auto">
            <a:xfrm>
              <a:off x="9008" y="11688"/>
              <a:ext cx="25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V</a:t>
              </a:r>
              <a:endParaRPr lang="en-US" altLang="zh-CN" sz="1800"/>
            </a:p>
          </p:txBody>
        </p:sp>
        <p:sp>
          <p:nvSpPr>
            <p:cNvPr id="74" name="Line 35"/>
            <p:cNvSpPr>
              <a:spLocks noChangeShapeType="1"/>
            </p:cNvSpPr>
            <p:nvPr/>
          </p:nvSpPr>
          <p:spPr bwMode="auto">
            <a:xfrm>
              <a:off x="9178" y="11728"/>
              <a:ext cx="1" cy="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36"/>
            <p:cNvSpPr>
              <a:spLocks noChangeShapeType="1"/>
            </p:cNvSpPr>
            <p:nvPr/>
          </p:nvSpPr>
          <p:spPr bwMode="auto">
            <a:xfrm>
              <a:off x="10098" y="11616"/>
              <a:ext cx="1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10098" y="11888"/>
              <a:ext cx="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38"/>
            <p:cNvSpPr>
              <a:spLocks noChangeShapeType="1"/>
            </p:cNvSpPr>
            <p:nvPr/>
          </p:nvSpPr>
          <p:spPr bwMode="auto">
            <a:xfrm>
              <a:off x="10098" y="12208"/>
              <a:ext cx="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Text Box 39"/>
            <p:cNvSpPr txBox="1">
              <a:spLocks noChangeArrowheads="1"/>
            </p:cNvSpPr>
            <p:nvPr/>
          </p:nvSpPr>
          <p:spPr bwMode="auto">
            <a:xfrm>
              <a:off x="10134" y="11776"/>
              <a:ext cx="208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S</a:t>
              </a:r>
              <a:r>
                <a:rPr lang="en-US" altLang="zh-CN" sz="1800" baseline="-25000">
                  <a:latin typeface="Times New Roman" pitchFamily="18" charset="0"/>
                </a:rPr>
                <a:t>1</a:t>
              </a:r>
              <a:endParaRPr lang="en-US" altLang="zh-CN" sz="1800"/>
            </a:p>
          </p:txBody>
        </p:sp>
        <p:sp>
          <p:nvSpPr>
            <p:cNvPr id="79" name="Line 40"/>
            <p:cNvSpPr>
              <a:spLocks noChangeShapeType="1"/>
            </p:cNvSpPr>
            <p:nvPr/>
          </p:nvSpPr>
          <p:spPr bwMode="auto">
            <a:xfrm>
              <a:off x="9850" y="12600"/>
              <a:ext cx="1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41"/>
            <p:cNvSpPr>
              <a:spLocks noChangeShapeType="1"/>
            </p:cNvSpPr>
            <p:nvPr/>
          </p:nvSpPr>
          <p:spPr bwMode="auto">
            <a:xfrm>
              <a:off x="9850" y="12872"/>
              <a:ext cx="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42"/>
            <p:cNvSpPr>
              <a:spLocks noChangeShapeType="1"/>
            </p:cNvSpPr>
            <p:nvPr/>
          </p:nvSpPr>
          <p:spPr bwMode="auto">
            <a:xfrm>
              <a:off x="9850" y="13192"/>
              <a:ext cx="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Text Box 43"/>
            <p:cNvSpPr txBox="1">
              <a:spLocks noChangeArrowheads="1"/>
            </p:cNvSpPr>
            <p:nvPr/>
          </p:nvSpPr>
          <p:spPr bwMode="auto">
            <a:xfrm>
              <a:off x="9886" y="12760"/>
              <a:ext cx="208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S</a:t>
              </a:r>
              <a:r>
                <a:rPr lang="en-US" altLang="zh-CN" sz="1800" baseline="-25000">
                  <a:latin typeface="Times New Roman" pitchFamily="18" charset="0"/>
                </a:rPr>
                <a:t>2</a:t>
              </a:r>
              <a:endParaRPr lang="en-US" altLang="zh-CN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0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0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1183" y="186716"/>
            <a:ext cx="8839962" cy="631351"/>
          </a:xfrm>
        </p:spPr>
        <p:txBody>
          <a:bodyPr/>
          <a:lstStyle/>
          <a:p>
            <a:pPr eaLnBrk="1" hangingPunct="1"/>
            <a:r>
              <a:rPr lang="zh-CN" altLang="en-US" smtClean="0"/>
              <a:t>杆单元</a:t>
            </a:r>
            <a:endParaRPr lang="en-US" altLang="zh-CN" sz="1800" smtClean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lvl="1" eaLnBrk="1" hangingPunct="1"/>
            <a:r>
              <a:rPr lang="zh-CN" altLang="en-US" smtClean="0"/>
              <a:t>全局刚度矩阵：</a:t>
            </a:r>
          </a:p>
          <a:p>
            <a:pPr lvl="1" eaLnBrk="1" hangingPunct="1"/>
            <a:endParaRPr lang="zh-CN" altLang="en-US" smtClean="0"/>
          </a:p>
          <a:p>
            <a:pPr lvl="1" eaLnBrk="1" hangingPunct="1"/>
            <a:endParaRPr lang="zh-CN" altLang="en-US" smtClean="0"/>
          </a:p>
          <a:p>
            <a:pPr lvl="1" eaLnBrk="1" hangingPunct="1"/>
            <a:endParaRPr lang="zh-CN" altLang="en-US" smtClean="0"/>
          </a:p>
          <a:p>
            <a:pPr lvl="1" eaLnBrk="1" hangingPunct="1"/>
            <a:endParaRPr lang="zh-CN" altLang="en-US" sz="800" smtClean="0"/>
          </a:p>
          <a:p>
            <a:pPr lvl="1" eaLnBrk="1" hangingPunct="1"/>
            <a:endParaRPr lang="zh-CN" altLang="en-US" sz="800" smtClean="0"/>
          </a:p>
          <a:p>
            <a:pPr lvl="1" eaLnBrk="1" hangingPunct="1"/>
            <a:endParaRPr lang="zh-CN" altLang="en-US" sz="800" smtClean="0"/>
          </a:p>
          <a:p>
            <a:pPr lvl="1" eaLnBrk="1" hangingPunct="1"/>
            <a:endParaRPr lang="zh-CN" altLang="en-US" sz="800" smtClean="0"/>
          </a:p>
          <a:p>
            <a:pPr lvl="1" eaLnBrk="1" hangingPunct="1"/>
            <a:endParaRPr lang="zh-CN" altLang="en-US" sz="800" smtClean="0"/>
          </a:p>
          <a:p>
            <a:pPr lvl="1" eaLnBrk="1" hangingPunct="1"/>
            <a:endParaRPr lang="zh-CN" altLang="en-US" sz="800" smtClean="0"/>
          </a:p>
          <a:p>
            <a:pPr lvl="1" eaLnBrk="1" hangingPunct="1"/>
            <a:endParaRPr lang="zh-CN" altLang="en-US" sz="800" smtClean="0"/>
          </a:p>
          <a:p>
            <a:pPr lvl="1" eaLnBrk="1" hangingPunct="1"/>
            <a:r>
              <a:rPr lang="zh-CN" altLang="en-US" smtClean="0"/>
              <a:t>全局载荷列阵：</a:t>
            </a:r>
            <a:endParaRPr lang="en-US" altLang="zh-CN" smtClean="0"/>
          </a:p>
          <a:p>
            <a:pPr lvl="1" eaLnBrk="1" hangingPunct="1"/>
            <a:endParaRPr lang="en-US" altLang="zh-CN" sz="1600" smtClean="0"/>
          </a:p>
          <a:p>
            <a:pPr lvl="1" eaLnBrk="1" hangingPunct="1"/>
            <a:endParaRPr lang="en-US" altLang="zh-CN" smtClean="0"/>
          </a:p>
        </p:txBody>
      </p:sp>
      <p:graphicFrame>
        <p:nvGraphicFramePr>
          <p:cNvPr id="302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514959"/>
              </p:ext>
            </p:extLst>
          </p:nvPr>
        </p:nvGraphicFramePr>
        <p:xfrm>
          <a:off x="1771865" y="1481001"/>
          <a:ext cx="3698240" cy="89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0" name="Equation" r:id="rId3" imgW="2311400" imgH="558800" progId="Equation.DSMT4">
                  <p:embed/>
                </p:oleObj>
              </mc:Choice>
              <mc:Fallback>
                <p:oleObj name="Equation" r:id="rId3" imgW="2311400" imgH="558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865" y="1481001"/>
                        <a:ext cx="3698240" cy="894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24887"/>
              </p:ext>
            </p:extLst>
          </p:nvPr>
        </p:nvGraphicFramePr>
        <p:xfrm>
          <a:off x="1944682" y="4317016"/>
          <a:ext cx="4064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1" name="Equation" r:id="rId5" imgW="2540000" imgH="762000" progId="Equation.DSMT4">
                  <p:embed/>
                </p:oleObj>
              </mc:Choice>
              <mc:Fallback>
                <p:oleObj name="Equation" r:id="rId5" imgW="2540000" imgH="762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682" y="4317016"/>
                        <a:ext cx="40640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142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036188"/>
              </p:ext>
            </p:extLst>
          </p:nvPr>
        </p:nvGraphicFramePr>
        <p:xfrm>
          <a:off x="2074797" y="2503964"/>
          <a:ext cx="3556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2" name="Equation" r:id="rId7" imgW="2222500" imgH="762000" progId="Equation.DSMT4">
                  <p:embed/>
                </p:oleObj>
              </mc:Choice>
              <mc:Fallback>
                <p:oleObj name="Equation" r:id="rId7" imgW="2222500" imgH="762000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797" y="2503964"/>
                        <a:ext cx="35560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" name="Group 6"/>
          <p:cNvGrpSpPr>
            <a:grpSpLocks noChangeAspect="1"/>
          </p:cNvGrpSpPr>
          <p:nvPr/>
        </p:nvGrpSpPr>
        <p:grpSpPr bwMode="auto">
          <a:xfrm>
            <a:off x="7879326" y="1174449"/>
            <a:ext cx="1698625" cy="3522663"/>
            <a:chOff x="8609" y="11112"/>
            <a:chExt cx="1781" cy="3697"/>
          </a:xfrm>
        </p:grpSpPr>
        <p:sp>
          <p:nvSpPr>
            <p:cNvPr id="84" name="AutoShape 7"/>
            <p:cNvSpPr>
              <a:spLocks noChangeAspect="1" noChangeArrowheads="1"/>
            </p:cNvSpPr>
            <p:nvPr/>
          </p:nvSpPr>
          <p:spPr bwMode="auto">
            <a:xfrm>
              <a:off x="8609" y="11112"/>
              <a:ext cx="1781" cy="3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Rectangle 8"/>
            <p:cNvSpPr>
              <a:spLocks noChangeArrowheads="1"/>
            </p:cNvSpPr>
            <p:nvPr/>
          </p:nvSpPr>
          <p:spPr bwMode="auto">
            <a:xfrm>
              <a:off x="9190" y="12527"/>
              <a:ext cx="616" cy="102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9"/>
            <p:cNvSpPr>
              <a:spLocks noChangeShapeType="1"/>
            </p:cNvSpPr>
            <p:nvPr/>
          </p:nvSpPr>
          <p:spPr bwMode="auto">
            <a:xfrm>
              <a:off x="8619" y="11591"/>
              <a:ext cx="1761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Rectangle 10"/>
            <p:cNvSpPr>
              <a:spLocks noChangeArrowheads="1"/>
            </p:cNvSpPr>
            <p:nvPr/>
          </p:nvSpPr>
          <p:spPr bwMode="auto">
            <a:xfrm>
              <a:off x="8950" y="11591"/>
              <a:ext cx="1097" cy="93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Rectangle 11" descr="浅色上对角线"/>
            <p:cNvSpPr>
              <a:spLocks noChangeArrowheads="1"/>
            </p:cNvSpPr>
            <p:nvPr/>
          </p:nvSpPr>
          <p:spPr bwMode="auto">
            <a:xfrm>
              <a:off x="8616" y="11511"/>
              <a:ext cx="1766" cy="71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12"/>
            <p:cNvSpPr>
              <a:spLocks noChangeShapeType="1"/>
            </p:cNvSpPr>
            <p:nvPr/>
          </p:nvSpPr>
          <p:spPr bwMode="auto">
            <a:xfrm>
              <a:off x="9498" y="11584"/>
              <a:ext cx="1" cy="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13"/>
            <p:cNvSpPr>
              <a:spLocks noChangeShapeType="1"/>
            </p:cNvSpPr>
            <p:nvPr/>
          </p:nvSpPr>
          <p:spPr bwMode="auto">
            <a:xfrm>
              <a:off x="9498" y="12528"/>
              <a:ext cx="1" cy="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14"/>
            <p:cNvSpPr>
              <a:spLocks noChangeShapeType="1"/>
            </p:cNvSpPr>
            <p:nvPr/>
          </p:nvSpPr>
          <p:spPr bwMode="auto">
            <a:xfrm>
              <a:off x="9498" y="13552"/>
              <a:ext cx="1" cy="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15"/>
            <p:cNvSpPr>
              <a:spLocks noChangeShapeType="1"/>
            </p:cNvSpPr>
            <p:nvPr/>
          </p:nvSpPr>
          <p:spPr bwMode="auto">
            <a:xfrm>
              <a:off x="9498" y="12120"/>
              <a:ext cx="1" cy="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16"/>
            <p:cNvSpPr>
              <a:spLocks noChangeShapeType="1"/>
            </p:cNvSpPr>
            <p:nvPr/>
          </p:nvSpPr>
          <p:spPr bwMode="auto">
            <a:xfrm>
              <a:off x="9498" y="11176"/>
              <a:ext cx="1" cy="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Text Box 17"/>
            <p:cNvSpPr txBox="1">
              <a:spLocks noChangeArrowheads="1"/>
            </p:cNvSpPr>
            <p:nvPr/>
          </p:nvSpPr>
          <p:spPr bwMode="auto">
            <a:xfrm>
              <a:off x="9552" y="11112"/>
              <a:ext cx="25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R</a:t>
              </a:r>
              <a:r>
                <a:rPr lang="en-US" altLang="zh-CN" sz="1800" baseline="-25000">
                  <a:latin typeface="Times New Roman" pitchFamily="18" charset="0"/>
                </a:rPr>
                <a:t>1</a:t>
              </a:r>
              <a:endParaRPr lang="en-US" altLang="zh-CN" sz="1800"/>
            </a:p>
          </p:txBody>
        </p:sp>
        <p:sp>
          <p:nvSpPr>
            <p:cNvPr id="95" name="Text Box 18"/>
            <p:cNvSpPr txBox="1">
              <a:spLocks noChangeArrowheads="1"/>
            </p:cNvSpPr>
            <p:nvPr/>
          </p:nvSpPr>
          <p:spPr bwMode="auto">
            <a:xfrm>
              <a:off x="9552" y="11576"/>
              <a:ext cx="25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 smtClean="0">
                  <a:latin typeface="Times New Roman" pitchFamily="18" charset="0"/>
                </a:rPr>
                <a:t>Q</a:t>
              </a:r>
              <a:r>
                <a:rPr lang="en-US" altLang="zh-CN" sz="1800" baseline="-25000" smtClean="0">
                  <a:latin typeface="Times New Roman" pitchFamily="18" charset="0"/>
                </a:rPr>
                <a:t>1</a:t>
              </a:r>
              <a:endParaRPr lang="en-US" altLang="zh-CN" sz="1800"/>
            </a:p>
          </p:txBody>
        </p:sp>
        <p:sp>
          <p:nvSpPr>
            <p:cNvPr id="96" name="Text Box 19"/>
            <p:cNvSpPr txBox="1">
              <a:spLocks noChangeArrowheads="1"/>
            </p:cNvSpPr>
            <p:nvPr/>
          </p:nvSpPr>
          <p:spPr bwMode="auto">
            <a:xfrm>
              <a:off x="9552" y="12096"/>
              <a:ext cx="25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P</a:t>
              </a:r>
              <a:r>
                <a:rPr lang="en-US" altLang="zh-CN" sz="1800" baseline="-25000">
                  <a:latin typeface="Times New Roman" pitchFamily="18" charset="0"/>
                </a:rPr>
                <a:t>2</a:t>
              </a:r>
              <a:endParaRPr lang="en-US" altLang="zh-CN" sz="1800"/>
            </a:p>
          </p:txBody>
        </p:sp>
        <p:sp>
          <p:nvSpPr>
            <p:cNvPr id="97" name="Text Box 20"/>
            <p:cNvSpPr txBox="1">
              <a:spLocks noChangeArrowheads="1"/>
            </p:cNvSpPr>
            <p:nvPr/>
          </p:nvSpPr>
          <p:spPr bwMode="auto">
            <a:xfrm>
              <a:off x="9552" y="12568"/>
              <a:ext cx="25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 smtClean="0">
                  <a:latin typeface="Times New Roman" pitchFamily="18" charset="0"/>
                </a:rPr>
                <a:t>Q</a:t>
              </a:r>
              <a:r>
                <a:rPr lang="en-US" altLang="zh-CN" sz="1800" baseline="-25000" smtClean="0">
                  <a:latin typeface="Times New Roman" pitchFamily="18" charset="0"/>
                </a:rPr>
                <a:t>2</a:t>
              </a:r>
              <a:endParaRPr lang="en-US" altLang="zh-CN" sz="1800"/>
            </a:p>
          </p:txBody>
        </p:sp>
        <p:sp>
          <p:nvSpPr>
            <p:cNvPr id="98" name="Text Box 21"/>
            <p:cNvSpPr txBox="1">
              <a:spLocks noChangeArrowheads="1"/>
            </p:cNvSpPr>
            <p:nvPr/>
          </p:nvSpPr>
          <p:spPr bwMode="auto">
            <a:xfrm>
              <a:off x="9552" y="13520"/>
              <a:ext cx="25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 smtClean="0">
                  <a:latin typeface="Times New Roman" pitchFamily="18" charset="0"/>
                </a:rPr>
                <a:t>Q</a:t>
              </a:r>
              <a:r>
                <a:rPr lang="en-US" altLang="zh-CN" sz="1800" baseline="-25000" smtClean="0">
                  <a:latin typeface="Times New Roman" pitchFamily="18" charset="0"/>
                </a:rPr>
                <a:t>3</a:t>
              </a:r>
              <a:endParaRPr lang="en-US" altLang="zh-CN" sz="1800"/>
            </a:p>
          </p:txBody>
        </p:sp>
        <p:sp>
          <p:nvSpPr>
            <p:cNvPr id="99" name="Text Box 22"/>
            <p:cNvSpPr txBox="1">
              <a:spLocks noChangeArrowheads="1"/>
            </p:cNvSpPr>
            <p:nvPr/>
          </p:nvSpPr>
          <p:spPr bwMode="auto">
            <a:xfrm>
              <a:off x="8736" y="11872"/>
              <a:ext cx="25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l</a:t>
              </a:r>
              <a:r>
                <a:rPr lang="en-US" altLang="zh-CN" sz="1800" baseline="-25000">
                  <a:latin typeface="Times New Roman" pitchFamily="18" charset="0"/>
                </a:rPr>
                <a:t>1</a:t>
              </a:r>
              <a:endParaRPr lang="en-US" altLang="zh-CN" sz="1800"/>
            </a:p>
          </p:txBody>
        </p:sp>
        <p:sp>
          <p:nvSpPr>
            <p:cNvPr id="100" name="Text Box 23"/>
            <p:cNvSpPr txBox="1">
              <a:spLocks noChangeArrowheads="1"/>
            </p:cNvSpPr>
            <p:nvPr/>
          </p:nvSpPr>
          <p:spPr bwMode="auto">
            <a:xfrm>
              <a:off x="9008" y="12856"/>
              <a:ext cx="25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l</a:t>
              </a:r>
              <a:r>
                <a:rPr lang="en-US" altLang="zh-CN" sz="1800" baseline="-25000">
                  <a:latin typeface="Times New Roman" pitchFamily="18" charset="0"/>
                </a:rPr>
                <a:t>2</a:t>
              </a:r>
              <a:endParaRPr lang="en-US" altLang="zh-CN" sz="1800"/>
            </a:p>
          </p:txBody>
        </p:sp>
        <p:sp>
          <p:nvSpPr>
            <p:cNvPr id="101" name="Text Box 24"/>
            <p:cNvSpPr txBox="1">
              <a:spLocks noChangeArrowheads="1"/>
            </p:cNvSpPr>
            <p:nvPr/>
          </p:nvSpPr>
          <p:spPr bwMode="auto">
            <a:xfrm>
              <a:off x="9000" y="12224"/>
              <a:ext cx="25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A</a:t>
              </a:r>
              <a:r>
                <a:rPr lang="en-US" altLang="zh-CN" sz="1800" baseline="-25000">
                  <a:latin typeface="Times New Roman" pitchFamily="18" charset="0"/>
                </a:rPr>
                <a:t>1</a:t>
              </a:r>
              <a:endParaRPr lang="en-US" altLang="zh-CN" sz="1800"/>
            </a:p>
          </p:txBody>
        </p:sp>
        <p:sp>
          <p:nvSpPr>
            <p:cNvPr id="102" name="Text Box 25"/>
            <p:cNvSpPr txBox="1">
              <a:spLocks noChangeArrowheads="1"/>
            </p:cNvSpPr>
            <p:nvPr/>
          </p:nvSpPr>
          <p:spPr bwMode="auto">
            <a:xfrm>
              <a:off x="9256" y="13256"/>
              <a:ext cx="25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A</a:t>
              </a:r>
              <a:r>
                <a:rPr lang="en-US" altLang="zh-CN" sz="1800" baseline="-25000">
                  <a:latin typeface="Times New Roman" pitchFamily="18" charset="0"/>
                </a:rPr>
                <a:t>2</a:t>
              </a:r>
              <a:endParaRPr lang="en-US" altLang="zh-CN" sz="1800"/>
            </a:p>
          </p:txBody>
        </p:sp>
        <p:sp>
          <p:nvSpPr>
            <p:cNvPr id="103" name="Text Box 26"/>
            <p:cNvSpPr txBox="1">
              <a:spLocks noChangeArrowheads="1"/>
            </p:cNvSpPr>
            <p:nvPr/>
          </p:nvSpPr>
          <p:spPr bwMode="auto">
            <a:xfrm>
              <a:off x="9360" y="11528"/>
              <a:ext cx="25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Times New Roman" pitchFamily="18" charset="0"/>
                </a:rPr>
                <a:t>1</a:t>
              </a:r>
              <a:endParaRPr lang="en-US" altLang="zh-CN" sz="1800"/>
            </a:p>
          </p:txBody>
        </p:sp>
        <p:sp>
          <p:nvSpPr>
            <p:cNvPr id="104" name="Text Box 27"/>
            <p:cNvSpPr txBox="1">
              <a:spLocks noChangeArrowheads="1"/>
            </p:cNvSpPr>
            <p:nvPr/>
          </p:nvSpPr>
          <p:spPr bwMode="auto">
            <a:xfrm>
              <a:off x="9360" y="12464"/>
              <a:ext cx="25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Times New Roman" pitchFamily="18" charset="0"/>
                </a:rPr>
                <a:t>2</a:t>
              </a:r>
              <a:endParaRPr lang="en-US" altLang="zh-CN" sz="1800"/>
            </a:p>
          </p:txBody>
        </p:sp>
        <p:sp>
          <p:nvSpPr>
            <p:cNvPr id="105" name="Text Box 28"/>
            <p:cNvSpPr txBox="1">
              <a:spLocks noChangeArrowheads="1"/>
            </p:cNvSpPr>
            <p:nvPr/>
          </p:nvSpPr>
          <p:spPr bwMode="auto">
            <a:xfrm>
              <a:off x="9360" y="13488"/>
              <a:ext cx="25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Times New Roman" pitchFamily="18" charset="0"/>
                </a:rPr>
                <a:t>3</a:t>
              </a:r>
              <a:endParaRPr lang="en-US" altLang="zh-CN" sz="1800"/>
            </a:p>
          </p:txBody>
        </p:sp>
        <p:sp>
          <p:nvSpPr>
            <p:cNvPr id="106" name="Text Box 29"/>
            <p:cNvSpPr txBox="1">
              <a:spLocks noChangeArrowheads="1"/>
            </p:cNvSpPr>
            <p:nvPr/>
          </p:nvSpPr>
          <p:spPr bwMode="auto">
            <a:xfrm>
              <a:off x="9816" y="11872"/>
              <a:ext cx="25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宋体" pitchFamily="2" charset="-122"/>
                </a:rPr>
                <a:t>①</a:t>
              </a:r>
              <a:endParaRPr lang="en-US" altLang="zh-CN" sz="1800"/>
            </a:p>
          </p:txBody>
        </p:sp>
        <p:sp>
          <p:nvSpPr>
            <p:cNvPr id="107" name="Text Box 30"/>
            <p:cNvSpPr txBox="1">
              <a:spLocks noChangeArrowheads="1"/>
            </p:cNvSpPr>
            <p:nvPr/>
          </p:nvSpPr>
          <p:spPr bwMode="auto">
            <a:xfrm>
              <a:off x="9576" y="13016"/>
              <a:ext cx="25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宋体" pitchFamily="2" charset="-122"/>
                </a:rPr>
                <a:t>②</a:t>
              </a:r>
              <a:endParaRPr lang="en-US" altLang="zh-CN" sz="1800"/>
            </a:p>
          </p:txBody>
        </p:sp>
        <p:sp>
          <p:nvSpPr>
            <p:cNvPr id="108" name="Text Box 31"/>
            <p:cNvSpPr txBox="1">
              <a:spLocks noChangeArrowheads="1"/>
            </p:cNvSpPr>
            <p:nvPr/>
          </p:nvSpPr>
          <p:spPr bwMode="auto">
            <a:xfrm>
              <a:off x="8610" y="14465"/>
              <a:ext cx="1780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ts val="750"/>
                </a:spcBef>
                <a:spcAft>
                  <a:spcPts val="800"/>
                </a:spcAft>
              </a:pPr>
              <a:endParaRPr lang="zh-CN" altLang="zh-CN" sz="1800"/>
            </a:p>
          </p:txBody>
        </p:sp>
        <p:sp>
          <p:nvSpPr>
            <p:cNvPr id="109" name="Line 32"/>
            <p:cNvSpPr>
              <a:spLocks noChangeShapeType="1"/>
            </p:cNvSpPr>
            <p:nvPr/>
          </p:nvSpPr>
          <p:spPr bwMode="auto">
            <a:xfrm>
              <a:off x="9500" y="11584"/>
              <a:ext cx="1" cy="277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lgDashDot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Text Box 33"/>
            <p:cNvSpPr txBox="1">
              <a:spLocks noChangeArrowheads="1"/>
            </p:cNvSpPr>
            <p:nvPr/>
          </p:nvSpPr>
          <p:spPr bwMode="auto">
            <a:xfrm>
              <a:off x="9600" y="14072"/>
              <a:ext cx="176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x</a:t>
              </a:r>
              <a:endParaRPr lang="en-US" altLang="zh-CN" sz="1800"/>
            </a:p>
          </p:txBody>
        </p:sp>
        <p:sp>
          <p:nvSpPr>
            <p:cNvPr id="111" name="Text Box 34"/>
            <p:cNvSpPr txBox="1">
              <a:spLocks noChangeArrowheads="1"/>
            </p:cNvSpPr>
            <p:nvPr/>
          </p:nvSpPr>
          <p:spPr bwMode="auto">
            <a:xfrm>
              <a:off x="9008" y="11688"/>
              <a:ext cx="25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V</a:t>
              </a:r>
              <a:endParaRPr lang="en-US" altLang="zh-CN" sz="1800"/>
            </a:p>
          </p:txBody>
        </p:sp>
        <p:sp>
          <p:nvSpPr>
            <p:cNvPr id="112" name="Line 35"/>
            <p:cNvSpPr>
              <a:spLocks noChangeShapeType="1"/>
            </p:cNvSpPr>
            <p:nvPr/>
          </p:nvSpPr>
          <p:spPr bwMode="auto">
            <a:xfrm>
              <a:off x="9178" y="11728"/>
              <a:ext cx="1" cy="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36"/>
            <p:cNvSpPr>
              <a:spLocks noChangeShapeType="1"/>
            </p:cNvSpPr>
            <p:nvPr/>
          </p:nvSpPr>
          <p:spPr bwMode="auto">
            <a:xfrm>
              <a:off x="10098" y="11616"/>
              <a:ext cx="1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37"/>
            <p:cNvSpPr>
              <a:spLocks noChangeShapeType="1"/>
            </p:cNvSpPr>
            <p:nvPr/>
          </p:nvSpPr>
          <p:spPr bwMode="auto">
            <a:xfrm>
              <a:off x="10098" y="11888"/>
              <a:ext cx="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38"/>
            <p:cNvSpPr>
              <a:spLocks noChangeShapeType="1"/>
            </p:cNvSpPr>
            <p:nvPr/>
          </p:nvSpPr>
          <p:spPr bwMode="auto">
            <a:xfrm>
              <a:off x="10098" y="12208"/>
              <a:ext cx="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Text Box 39"/>
            <p:cNvSpPr txBox="1">
              <a:spLocks noChangeArrowheads="1"/>
            </p:cNvSpPr>
            <p:nvPr/>
          </p:nvSpPr>
          <p:spPr bwMode="auto">
            <a:xfrm>
              <a:off x="10134" y="11776"/>
              <a:ext cx="208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S</a:t>
              </a:r>
              <a:r>
                <a:rPr lang="en-US" altLang="zh-CN" sz="1800" baseline="-25000">
                  <a:latin typeface="Times New Roman" pitchFamily="18" charset="0"/>
                </a:rPr>
                <a:t>1</a:t>
              </a:r>
              <a:endParaRPr lang="en-US" altLang="zh-CN" sz="1800"/>
            </a:p>
          </p:txBody>
        </p:sp>
        <p:sp>
          <p:nvSpPr>
            <p:cNvPr id="117" name="Line 40"/>
            <p:cNvSpPr>
              <a:spLocks noChangeShapeType="1"/>
            </p:cNvSpPr>
            <p:nvPr/>
          </p:nvSpPr>
          <p:spPr bwMode="auto">
            <a:xfrm>
              <a:off x="9850" y="12600"/>
              <a:ext cx="1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41"/>
            <p:cNvSpPr>
              <a:spLocks noChangeShapeType="1"/>
            </p:cNvSpPr>
            <p:nvPr/>
          </p:nvSpPr>
          <p:spPr bwMode="auto">
            <a:xfrm>
              <a:off x="9850" y="12872"/>
              <a:ext cx="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42"/>
            <p:cNvSpPr>
              <a:spLocks noChangeShapeType="1"/>
            </p:cNvSpPr>
            <p:nvPr/>
          </p:nvSpPr>
          <p:spPr bwMode="auto">
            <a:xfrm>
              <a:off x="9850" y="13192"/>
              <a:ext cx="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Text Box 43"/>
            <p:cNvSpPr txBox="1">
              <a:spLocks noChangeArrowheads="1"/>
            </p:cNvSpPr>
            <p:nvPr/>
          </p:nvSpPr>
          <p:spPr bwMode="auto">
            <a:xfrm>
              <a:off x="9886" y="12760"/>
              <a:ext cx="208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S</a:t>
              </a:r>
              <a:r>
                <a:rPr lang="en-US" altLang="zh-CN" sz="1800" baseline="-25000">
                  <a:latin typeface="Times New Roman" pitchFamily="18" charset="0"/>
                </a:rPr>
                <a:t>2</a:t>
              </a:r>
              <a:endParaRPr lang="en-US" altLang="zh-CN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2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1183" y="186716"/>
            <a:ext cx="8839962" cy="631351"/>
          </a:xfrm>
        </p:spPr>
        <p:txBody>
          <a:bodyPr/>
          <a:lstStyle/>
          <a:p>
            <a:pPr eaLnBrk="1" hangingPunct="1"/>
            <a:r>
              <a:rPr lang="zh-CN" altLang="en-US" smtClean="0"/>
              <a:t>杆单元</a:t>
            </a:r>
            <a:endParaRPr lang="en-US" altLang="zh-CN" sz="1800" smtClean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lvl="1" eaLnBrk="1" hangingPunct="1"/>
            <a:r>
              <a:rPr lang="zh-CN" altLang="en-US" smtClean="0"/>
              <a:t>而</a:t>
            </a:r>
            <a:r>
              <a:rPr lang="en-US" altLang="zh-CN" smtClean="0"/>
              <a:t>                    </a:t>
            </a:r>
            <a:r>
              <a:rPr lang="zh-CN" altLang="en-US" smtClean="0"/>
              <a:t>变成：</a:t>
            </a:r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endParaRPr lang="en-US" altLang="zh-CN" sz="1800" smtClean="0"/>
          </a:p>
          <a:p>
            <a:pPr lvl="1" eaLnBrk="1" hangingPunct="1"/>
            <a:endParaRPr lang="en-US" altLang="zh-CN" sz="800" smtClean="0"/>
          </a:p>
          <a:p>
            <a:pPr lvl="1" eaLnBrk="1" hangingPunct="1"/>
            <a:endParaRPr lang="en-US" altLang="zh-CN" sz="800" smtClean="0"/>
          </a:p>
          <a:p>
            <a:pPr lvl="1" eaLnBrk="1" hangingPunct="1"/>
            <a:endParaRPr lang="en-US" altLang="zh-CN" sz="800" smtClean="0"/>
          </a:p>
          <a:p>
            <a:pPr lvl="1" eaLnBrk="1" hangingPunct="1"/>
            <a:endParaRPr lang="en-US" altLang="zh-CN" sz="800" smtClean="0"/>
          </a:p>
          <a:p>
            <a:pPr lvl="1" eaLnBrk="1" hangingPunct="1"/>
            <a:endParaRPr lang="en-US" altLang="zh-CN" sz="800" smtClean="0"/>
          </a:p>
          <a:p>
            <a:pPr lvl="1" eaLnBrk="1" hangingPunct="1"/>
            <a:r>
              <a:rPr lang="zh-CN" altLang="en-US" smtClean="0"/>
              <a:t>且 </a:t>
            </a:r>
            <a:r>
              <a:rPr lang="en-US" altLang="zh-CN" smtClean="0"/>
              <a:t>                    </a:t>
            </a:r>
            <a:r>
              <a:rPr lang="zh-CN" altLang="en-US" smtClean="0"/>
              <a:t>变成：</a:t>
            </a:r>
            <a:endParaRPr lang="en-US" altLang="zh-CN" smtClean="0"/>
          </a:p>
        </p:txBody>
      </p:sp>
      <p:graphicFrame>
        <p:nvGraphicFramePr>
          <p:cNvPr id="3031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259729"/>
              </p:ext>
            </p:extLst>
          </p:nvPr>
        </p:nvGraphicFramePr>
        <p:xfrm>
          <a:off x="2000334" y="1130768"/>
          <a:ext cx="109728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4" name="Equation" r:id="rId3" imgW="685800" imgH="228600" progId="Equation.DSMT4">
                  <p:embed/>
                </p:oleObj>
              </mc:Choice>
              <mc:Fallback>
                <p:oleObj name="Equation" r:id="rId3" imgW="6858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334" y="1130768"/>
                        <a:ext cx="1097280" cy="365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62476"/>
              </p:ext>
            </p:extLst>
          </p:nvPr>
        </p:nvGraphicFramePr>
        <p:xfrm>
          <a:off x="1940338" y="3896868"/>
          <a:ext cx="1157738" cy="40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5" name="Equation" r:id="rId5" imgW="723586" imgH="253890" progId="Equation.DSMT4">
                  <p:embed/>
                </p:oleObj>
              </mc:Choice>
              <mc:Fallback>
                <p:oleObj name="Equation" r:id="rId5" imgW="723586" imgH="25389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0338" y="3896868"/>
                        <a:ext cx="1157738" cy="406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48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59206"/>
              </p:ext>
            </p:extLst>
          </p:nvPr>
        </p:nvGraphicFramePr>
        <p:xfrm>
          <a:off x="1582738" y="1869766"/>
          <a:ext cx="3859212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6" name="Equation" r:id="rId7" imgW="2412720" imgH="965160" progId="Equation.DSMT4">
                  <p:embed/>
                </p:oleObj>
              </mc:Choice>
              <mc:Fallback>
                <p:oleObj name="Equation" r:id="rId7" imgW="2412720" imgH="96516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1869766"/>
                        <a:ext cx="3859212" cy="154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51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474558"/>
              </p:ext>
            </p:extLst>
          </p:nvPr>
        </p:nvGraphicFramePr>
        <p:xfrm>
          <a:off x="1670050" y="4379913"/>
          <a:ext cx="4675188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7" name="Equation" r:id="rId9" imgW="2920680" imgH="660240" progId="Equation.DSMT4">
                  <p:embed/>
                </p:oleObj>
              </mc:Choice>
              <mc:Fallback>
                <p:oleObj name="Equation" r:id="rId9" imgW="2920680" imgH="66024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4379913"/>
                        <a:ext cx="4675188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4" name="Group 6"/>
          <p:cNvGrpSpPr>
            <a:grpSpLocks noChangeAspect="1"/>
          </p:cNvGrpSpPr>
          <p:nvPr/>
        </p:nvGrpSpPr>
        <p:grpSpPr bwMode="auto">
          <a:xfrm>
            <a:off x="7879326" y="1174449"/>
            <a:ext cx="1698625" cy="3522663"/>
            <a:chOff x="8609" y="11112"/>
            <a:chExt cx="1781" cy="3697"/>
          </a:xfrm>
        </p:grpSpPr>
        <p:sp>
          <p:nvSpPr>
            <p:cNvPr id="85" name="AutoShape 7"/>
            <p:cNvSpPr>
              <a:spLocks noChangeAspect="1" noChangeArrowheads="1"/>
            </p:cNvSpPr>
            <p:nvPr/>
          </p:nvSpPr>
          <p:spPr bwMode="auto">
            <a:xfrm>
              <a:off x="8609" y="11112"/>
              <a:ext cx="1781" cy="3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Rectangle 8"/>
            <p:cNvSpPr>
              <a:spLocks noChangeArrowheads="1"/>
            </p:cNvSpPr>
            <p:nvPr/>
          </p:nvSpPr>
          <p:spPr bwMode="auto">
            <a:xfrm>
              <a:off x="9190" y="12527"/>
              <a:ext cx="616" cy="102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9"/>
            <p:cNvSpPr>
              <a:spLocks noChangeShapeType="1"/>
            </p:cNvSpPr>
            <p:nvPr/>
          </p:nvSpPr>
          <p:spPr bwMode="auto">
            <a:xfrm>
              <a:off x="8619" y="11591"/>
              <a:ext cx="1761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Rectangle 10"/>
            <p:cNvSpPr>
              <a:spLocks noChangeArrowheads="1"/>
            </p:cNvSpPr>
            <p:nvPr/>
          </p:nvSpPr>
          <p:spPr bwMode="auto">
            <a:xfrm>
              <a:off x="8950" y="11591"/>
              <a:ext cx="1097" cy="93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Rectangle 11" descr="浅色上对角线"/>
            <p:cNvSpPr>
              <a:spLocks noChangeArrowheads="1"/>
            </p:cNvSpPr>
            <p:nvPr/>
          </p:nvSpPr>
          <p:spPr bwMode="auto">
            <a:xfrm>
              <a:off x="8616" y="11511"/>
              <a:ext cx="1766" cy="71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12"/>
            <p:cNvSpPr>
              <a:spLocks noChangeShapeType="1"/>
            </p:cNvSpPr>
            <p:nvPr/>
          </p:nvSpPr>
          <p:spPr bwMode="auto">
            <a:xfrm>
              <a:off x="9498" y="11584"/>
              <a:ext cx="1" cy="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13"/>
            <p:cNvSpPr>
              <a:spLocks noChangeShapeType="1"/>
            </p:cNvSpPr>
            <p:nvPr/>
          </p:nvSpPr>
          <p:spPr bwMode="auto">
            <a:xfrm>
              <a:off x="9498" y="12528"/>
              <a:ext cx="1" cy="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14"/>
            <p:cNvSpPr>
              <a:spLocks noChangeShapeType="1"/>
            </p:cNvSpPr>
            <p:nvPr/>
          </p:nvSpPr>
          <p:spPr bwMode="auto">
            <a:xfrm>
              <a:off x="9498" y="13552"/>
              <a:ext cx="1" cy="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15"/>
            <p:cNvSpPr>
              <a:spLocks noChangeShapeType="1"/>
            </p:cNvSpPr>
            <p:nvPr/>
          </p:nvSpPr>
          <p:spPr bwMode="auto">
            <a:xfrm>
              <a:off x="9498" y="12120"/>
              <a:ext cx="1" cy="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16"/>
            <p:cNvSpPr>
              <a:spLocks noChangeShapeType="1"/>
            </p:cNvSpPr>
            <p:nvPr/>
          </p:nvSpPr>
          <p:spPr bwMode="auto">
            <a:xfrm>
              <a:off x="9498" y="11176"/>
              <a:ext cx="1" cy="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Text Box 17"/>
            <p:cNvSpPr txBox="1">
              <a:spLocks noChangeArrowheads="1"/>
            </p:cNvSpPr>
            <p:nvPr/>
          </p:nvSpPr>
          <p:spPr bwMode="auto">
            <a:xfrm>
              <a:off x="9552" y="11112"/>
              <a:ext cx="25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R</a:t>
              </a:r>
              <a:r>
                <a:rPr lang="en-US" altLang="zh-CN" sz="1800" baseline="-25000">
                  <a:latin typeface="Times New Roman" pitchFamily="18" charset="0"/>
                </a:rPr>
                <a:t>1</a:t>
              </a:r>
              <a:endParaRPr lang="en-US" altLang="zh-CN" sz="1800"/>
            </a:p>
          </p:txBody>
        </p:sp>
        <p:sp>
          <p:nvSpPr>
            <p:cNvPr id="96" name="Text Box 18"/>
            <p:cNvSpPr txBox="1">
              <a:spLocks noChangeArrowheads="1"/>
            </p:cNvSpPr>
            <p:nvPr/>
          </p:nvSpPr>
          <p:spPr bwMode="auto">
            <a:xfrm>
              <a:off x="9552" y="11576"/>
              <a:ext cx="25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 smtClean="0">
                  <a:latin typeface="Times New Roman" pitchFamily="18" charset="0"/>
                </a:rPr>
                <a:t>Q</a:t>
              </a:r>
              <a:r>
                <a:rPr lang="en-US" altLang="zh-CN" sz="1800" baseline="-25000" smtClean="0">
                  <a:latin typeface="Times New Roman" pitchFamily="18" charset="0"/>
                </a:rPr>
                <a:t>1</a:t>
              </a:r>
              <a:endParaRPr lang="en-US" altLang="zh-CN" sz="1800"/>
            </a:p>
          </p:txBody>
        </p:sp>
        <p:sp>
          <p:nvSpPr>
            <p:cNvPr id="97" name="Text Box 19"/>
            <p:cNvSpPr txBox="1">
              <a:spLocks noChangeArrowheads="1"/>
            </p:cNvSpPr>
            <p:nvPr/>
          </p:nvSpPr>
          <p:spPr bwMode="auto">
            <a:xfrm>
              <a:off x="9552" y="12096"/>
              <a:ext cx="25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P</a:t>
              </a:r>
              <a:r>
                <a:rPr lang="en-US" altLang="zh-CN" sz="1800" baseline="-25000">
                  <a:latin typeface="Times New Roman" pitchFamily="18" charset="0"/>
                </a:rPr>
                <a:t>2</a:t>
              </a:r>
              <a:endParaRPr lang="en-US" altLang="zh-CN" sz="1800"/>
            </a:p>
          </p:txBody>
        </p:sp>
        <p:sp>
          <p:nvSpPr>
            <p:cNvPr id="98" name="Text Box 20"/>
            <p:cNvSpPr txBox="1">
              <a:spLocks noChangeArrowheads="1"/>
            </p:cNvSpPr>
            <p:nvPr/>
          </p:nvSpPr>
          <p:spPr bwMode="auto">
            <a:xfrm>
              <a:off x="9552" y="12568"/>
              <a:ext cx="25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 smtClean="0">
                  <a:latin typeface="Times New Roman" pitchFamily="18" charset="0"/>
                </a:rPr>
                <a:t>Q</a:t>
              </a:r>
              <a:r>
                <a:rPr lang="en-US" altLang="zh-CN" sz="1800" baseline="-25000" smtClean="0">
                  <a:latin typeface="Times New Roman" pitchFamily="18" charset="0"/>
                </a:rPr>
                <a:t>2</a:t>
              </a:r>
              <a:endParaRPr lang="en-US" altLang="zh-CN" sz="1800"/>
            </a:p>
          </p:txBody>
        </p:sp>
        <p:sp>
          <p:nvSpPr>
            <p:cNvPr id="99" name="Text Box 21"/>
            <p:cNvSpPr txBox="1">
              <a:spLocks noChangeArrowheads="1"/>
            </p:cNvSpPr>
            <p:nvPr/>
          </p:nvSpPr>
          <p:spPr bwMode="auto">
            <a:xfrm>
              <a:off x="9552" y="13520"/>
              <a:ext cx="25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 smtClean="0">
                  <a:latin typeface="Times New Roman" pitchFamily="18" charset="0"/>
                </a:rPr>
                <a:t>Q</a:t>
              </a:r>
              <a:r>
                <a:rPr lang="en-US" altLang="zh-CN" sz="1800" baseline="-25000" smtClean="0">
                  <a:latin typeface="Times New Roman" pitchFamily="18" charset="0"/>
                </a:rPr>
                <a:t>3</a:t>
              </a:r>
              <a:endParaRPr lang="en-US" altLang="zh-CN" sz="1800"/>
            </a:p>
          </p:txBody>
        </p:sp>
        <p:sp>
          <p:nvSpPr>
            <p:cNvPr id="100" name="Text Box 22"/>
            <p:cNvSpPr txBox="1">
              <a:spLocks noChangeArrowheads="1"/>
            </p:cNvSpPr>
            <p:nvPr/>
          </p:nvSpPr>
          <p:spPr bwMode="auto">
            <a:xfrm>
              <a:off x="8736" y="11872"/>
              <a:ext cx="25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l</a:t>
              </a:r>
              <a:r>
                <a:rPr lang="en-US" altLang="zh-CN" sz="1800" baseline="-25000">
                  <a:latin typeface="Times New Roman" pitchFamily="18" charset="0"/>
                </a:rPr>
                <a:t>1</a:t>
              </a:r>
              <a:endParaRPr lang="en-US" altLang="zh-CN" sz="1800"/>
            </a:p>
          </p:txBody>
        </p:sp>
        <p:sp>
          <p:nvSpPr>
            <p:cNvPr id="101" name="Text Box 23"/>
            <p:cNvSpPr txBox="1">
              <a:spLocks noChangeArrowheads="1"/>
            </p:cNvSpPr>
            <p:nvPr/>
          </p:nvSpPr>
          <p:spPr bwMode="auto">
            <a:xfrm>
              <a:off x="9008" y="12856"/>
              <a:ext cx="25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l</a:t>
              </a:r>
              <a:r>
                <a:rPr lang="en-US" altLang="zh-CN" sz="1800" baseline="-25000">
                  <a:latin typeface="Times New Roman" pitchFamily="18" charset="0"/>
                </a:rPr>
                <a:t>2</a:t>
              </a:r>
              <a:endParaRPr lang="en-US" altLang="zh-CN" sz="1800"/>
            </a:p>
          </p:txBody>
        </p:sp>
        <p:sp>
          <p:nvSpPr>
            <p:cNvPr id="102" name="Text Box 24"/>
            <p:cNvSpPr txBox="1">
              <a:spLocks noChangeArrowheads="1"/>
            </p:cNvSpPr>
            <p:nvPr/>
          </p:nvSpPr>
          <p:spPr bwMode="auto">
            <a:xfrm>
              <a:off x="9000" y="12224"/>
              <a:ext cx="25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A</a:t>
              </a:r>
              <a:r>
                <a:rPr lang="en-US" altLang="zh-CN" sz="1800" baseline="-25000">
                  <a:latin typeface="Times New Roman" pitchFamily="18" charset="0"/>
                </a:rPr>
                <a:t>1</a:t>
              </a:r>
              <a:endParaRPr lang="en-US" altLang="zh-CN" sz="1800"/>
            </a:p>
          </p:txBody>
        </p:sp>
        <p:sp>
          <p:nvSpPr>
            <p:cNvPr id="103" name="Text Box 25"/>
            <p:cNvSpPr txBox="1">
              <a:spLocks noChangeArrowheads="1"/>
            </p:cNvSpPr>
            <p:nvPr/>
          </p:nvSpPr>
          <p:spPr bwMode="auto">
            <a:xfrm>
              <a:off x="9256" y="13256"/>
              <a:ext cx="25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A</a:t>
              </a:r>
              <a:r>
                <a:rPr lang="en-US" altLang="zh-CN" sz="1800" baseline="-25000">
                  <a:latin typeface="Times New Roman" pitchFamily="18" charset="0"/>
                </a:rPr>
                <a:t>2</a:t>
              </a:r>
              <a:endParaRPr lang="en-US" altLang="zh-CN" sz="1800"/>
            </a:p>
          </p:txBody>
        </p:sp>
        <p:sp>
          <p:nvSpPr>
            <p:cNvPr id="104" name="Text Box 26"/>
            <p:cNvSpPr txBox="1">
              <a:spLocks noChangeArrowheads="1"/>
            </p:cNvSpPr>
            <p:nvPr/>
          </p:nvSpPr>
          <p:spPr bwMode="auto">
            <a:xfrm>
              <a:off x="9360" y="11528"/>
              <a:ext cx="25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Times New Roman" pitchFamily="18" charset="0"/>
                </a:rPr>
                <a:t>1</a:t>
              </a:r>
              <a:endParaRPr lang="en-US" altLang="zh-CN" sz="1800"/>
            </a:p>
          </p:txBody>
        </p:sp>
        <p:sp>
          <p:nvSpPr>
            <p:cNvPr id="105" name="Text Box 27"/>
            <p:cNvSpPr txBox="1">
              <a:spLocks noChangeArrowheads="1"/>
            </p:cNvSpPr>
            <p:nvPr/>
          </p:nvSpPr>
          <p:spPr bwMode="auto">
            <a:xfrm>
              <a:off x="9360" y="12464"/>
              <a:ext cx="25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Times New Roman" pitchFamily="18" charset="0"/>
                </a:rPr>
                <a:t>2</a:t>
              </a:r>
              <a:endParaRPr lang="en-US" altLang="zh-CN" sz="1800"/>
            </a:p>
          </p:txBody>
        </p:sp>
        <p:sp>
          <p:nvSpPr>
            <p:cNvPr id="106" name="Text Box 28"/>
            <p:cNvSpPr txBox="1">
              <a:spLocks noChangeArrowheads="1"/>
            </p:cNvSpPr>
            <p:nvPr/>
          </p:nvSpPr>
          <p:spPr bwMode="auto">
            <a:xfrm>
              <a:off x="9360" y="13488"/>
              <a:ext cx="25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Times New Roman" pitchFamily="18" charset="0"/>
                </a:rPr>
                <a:t>3</a:t>
              </a:r>
              <a:endParaRPr lang="en-US" altLang="zh-CN" sz="1800"/>
            </a:p>
          </p:txBody>
        </p:sp>
        <p:sp>
          <p:nvSpPr>
            <p:cNvPr id="107" name="Text Box 29"/>
            <p:cNvSpPr txBox="1">
              <a:spLocks noChangeArrowheads="1"/>
            </p:cNvSpPr>
            <p:nvPr/>
          </p:nvSpPr>
          <p:spPr bwMode="auto">
            <a:xfrm>
              <a:off x="9816" y="11872"/>
              <a:ext cx="25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宋体" pitchFamily="2" charset="-122"/>
                </a:rPr>
                <a:t>①</a:t>
              </a:r>
              <a:endParaRPr lang="en-US" altLang="zh-CN" sz="1800"/>
            </a:p>
          </p:txBody>
        </p:sp>
        <p:sp>
          <p:nvSpPr>
            <p:cNvPr id="108" name="Text Box 30"/>
            <p:cNvSpPr txBox="1">
              <a:spLocks noChangeArrowheads="1"/>
            </p:cNvSpPr>
            <p:nvPr/>
          </p:nvSpPr>
          <p:spPr bwMode="auto">
            <a:xfrm>
              <a:off x="9576" y="13016"/>
              <a:ext cx="25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宋体" pitchFamily="2" charset="-122"/>
                </a:rPr>
                <a:t>②</a:t>
              </a:r>
              <a:endParaRPr lang="en-US" altLang="zh-CN" sz="1800"/>
            </a:p>
          </p:txBody>
        </p:sp>
        <p:sp>
          <p:nvSpPr>
            <p:cNvPr id="109" name="Text Box 31"/>
            <p:cNvSpPr txBox="1">
              <a:spLocks noChangeArrowheads="1"/>
            </p:cNvSpPr>
            <p:nvPr/>
          </p:nvSpPr>
          <p:spPr bwMode="auto">
            <a:xfrm>
              <a:off x="8610" y="14465"/>
              <a:ext cx="1780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ts val="750"/>
                </a:spcBef>
                <a:spcAft>
                  <a:spcPts val="800"/>
                </a:spcAft>
              </a:pPr>
              <a:endParaRPr lang="zh-CN" altLang="zh-CN" sz="1800"/>
            </a:p>
          </p:txBody>
        </p:sp>
        <p:sp>
          <p:nvSpPr>
            <p:cNvPr id="110" name="Line 32"/>
            <p:cNvSpPr>
              <a:spLocks noChangeShapeType="1"/>
            </p:cNvSpPr>
            <p:nvPr/>
          </p:nvSpPr>
          <p:spPr bwMode="auto">
            <a:xfrm>
              <a:off x="9500" y="11584"/>
              <a:ext cx="1" cy="277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lgDashDot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Text Box 33"/>
            <p:cNvSpPr txBox="1">
              <a:spLocks noChangeArrowheads="1"/>
            </p:cNvSpPr>
            <p:nvPr/>
          </p:nvSpPr>
          <p:spPr bwMode="auto">
            <a:xfrm>
              <a:off x="9600" y="14072"/>
              <a:ext cx="176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x</a:t>
              </a:r>
              <a:endParaRPr lang="en-US" altLang="zh-CN" sz="1800"/>
            </a:p>
          </p:txBody>
        </p:sp>
        <p:sp>
          <p:nvSpPr>
            <p:cNvPr id="112" name="Text Box 34"/>
            <p:cNvSpPr txBox="1">
              <a:spLocks noChangeArrowheads="1"/>
            </p:cNvSpPr>
            <p:nvPr/>
          </p:nvSpPr>
          <p:spPr bwMode="auto">
            <a:xfrm>
              <a:off x="9008" y="11688"/>
              <a:ext cx="25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V</a:t>
              </a:r>
              <a:endParaRPr lang="en-US" altLang="zh-CN" sz="1800"/>
            </a:p>
          </p:txBody>
        </p:sp>
        <p:sp>
          <p:nvSpPr>
            <p:cNvPr id="113" name="Line 35"/>
            <p:cNvSpPr>
              <a:spLocks noChangeShapeType="1"/>
            </p:cNvSpPr>
            <p:nvPr/>
          </p:nvSpPr>
          <p:spPr bwMode="auto">
            <a:xfrm>
              <a:off x="9178" y="11728"/>
              <a:ext cx="1" cy="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36"/>
            <p:cNvSpPr>
              <a:spLocks noChangeShapeType="1"/>
            </p:cNvSpPr>
            <p:nvPr/>
          </p:nvSpPr>
          <p:spPr bwMode="auto">
            <a:xfrm>
              <a:off x="10098" y="11616"/>
              <a:ext cx="1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37"/>
            <p:cNvSpPr>
              <a:spLocks noChangeShapeType="1"/>
            </p:cNvSpPr>
            <p:nvPr/>
          </p:nvSpPr>
          <p:spPr bwMode="auto">
            <a:xfrm>
              <a:off x="10098" y="11888"/>
              <a:ext cx="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38"/>
            <p:cNvSpPr>
              <a:spLocks noChangeShapeType="1"/>
            </p:cNvSpPr>
            <p:nvPr/>
          </p:nvSpPr>
          <p:spPr bwMode="auto">
            <a:xfrm>
              <a:off x="10098" y="12208"/>
              <a:ext cx="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Text Box 39"/>
            <p:cNvSpPr txBox="1">
              <a:spLocks noChangeArrowheads="1"/>
            </p:cNvSpPr>
            <p:nvPr/>
          </p:nvSpPr>
          <p:spPr bwMode="auto">
            <a:xfrm>
              <a:off x="10134" y="11776"/>
              <a:ext cx="208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S</a:t>
              </a:r>
              <a:r>
                <a:rPr lang="en-US" altLang="zh-CN" sz="1800" baseline="-25000">
                  <a:latin typeface="Times New Roman" pitchFamily="18" charset="0"/>
                </a:rPr>
                <a:t>1</a:t>
              </a:r>
              <a:endParaRPr lang="en-US" altLang="zh-CN" sz="1800"/>
            </a:p>
          </p:txBody>
        </p:sp>
        <p:sp>
          <p:nvSpPr>
            <p:cNvPr id="118" name="Line 40"/>
            <p:cNvSpPr>
              <a:spLocks noChangeShapeType="1"/>
            </p:cNvSpPr>
            <p:nvPr/>
          </p:nvSpPr>
          <p:spPr bwMode="auto">
            <a:xfrm>
              <a:off x="9850" y="12600"/>
              <a:ext cx="1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41"/>
            <p:cNvSpPr>
              <a:spLocks noChangeShapeType="1"/>
            </p:cNvSpPr>
            <p:nvPr/>
          </p:nvSpPr>
          <p:spPr bwMode="auto">
            <a:xfrm>
              <a:off x="9850" y="12872"/>
              <a:ext cx="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42"/>
            <p:cNvSpPr>
              <a:spLocks noChangeShapeType="1"/>
            </p:cNvSpPr>
            <p:nvPr/>
          </p:nvSpPr>
          <p:spPr bwMode="auto">
            <a:xfrm>
              <a:off x="9850" y="13192"/>
              <a:ext cx="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Text Box 43"/>
            <p:cNvSpPr txBox="1">
              <a:spLocks noChangeArrowheads="1"/>
            </p:cNvSpPr>
            <p:nvPr/>
          </p:nvSpPr>
          <p:spPr bwMode="auto">
            <a:xfrm>
              <a:off x="9886" y="12760"/>
              <a:ext cx="208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S</a:t>
              </a:r>
              <a:r>
                <a:rPr lang="en-US" altLang="zh-CN" sz="1800" baseline="-25000">
                  <a:latin typeface="Times New Roman" pitchFamily="18" charset="0"/>
                </a:rPr>
                <a:t>2</a:t>
              </a:r>
              <a:endParaRPr lang="en-US" altLang="zh-CN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0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桁架中的杆单元</a:t>
            </a:r>
            <a:endParaRPr lang="en-US" altLang="zh-CN" smtClean="0"/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17324" y="1075986"/>
            <a:ext cx="9242930" cy="4303942"/>
          </a:xfrm>
        </p:spPr>
        <p:txBody>
          <a:bodyPr/>
          <a:lstStyle/>
          <a:p>
            <a:pPr lvl="1" eaLnBrk="1" hangingPunct="1"/>
            <a:r>
              <a:rPr lang="zh-CN" altLang="en-US" smtClean="0"/>
              <a:t>什么是桁架？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桁架中的单元：</a:t>
            </a:r>
            <a:endParaRPr lang="en-US" altLang="zh-CN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100" smtClean="0"/>
              <a:t>    </a:t>
            </a:r>
          </a:p>
        </p:txBody>
      </p:sp>
      <p:graphicFrame>
        <p:nvGraphicFramePr>
          <p:cNvPr id="306285" name="Object 109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119889286"/>
              </p:ext>
            </p:extLst>
          </p:nvPr>
        </p:nvGraphicFramePr>
        <p:xfrm>
          <a:off x="3919538" y="3079750"/>
          <a:ext cx="5506560" cy="77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0" name="Equation" r:id="rId3" imgW="3441600" imgH="482400" progId="Equation.DSMT4">
                  <p:embed/>
                </p:oleObj>
              </mc:Choice>
              <mc:Fallback>
                <p:oleObj name="Equation" r:id="rId3" imgW="3441600" imgH="482400" progId="Equation.DSMT4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9538" y="3079750"/>
                        <a:ext cx="5506560" cy="771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287" name="Object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965312"/>
              </p:ext>
            </p:extLst>
          </p:nvPr>
        </p:nvGraphicFramePr>
        <p:xfrm>
          <a:off x="3970443" y="3934356"/>
          <a:ext cx="3758976" cy="77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1" name="Equation" r:id="rId5" imgW="2349360" imgH="482400" progId="Equation.DSMT4">
                  <p:embed/>
                </p:oleObj>
              </mc:Choice>
              <mc:Fallback>
                <p:oleObj name="Equation" r:id="rId5" imgW="2349360" imgH="482400" progId="Equation.DSMT4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443" y="3934356"/>
                        <a:ext cx="3758976" cy="771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290" name="Object 1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298062"/>
              </p:ext>
            </p:extLst>
          </p:nvPr>
        </p:nvGraphicFramePr>
        <p:xfrm>
          <a:off x="4085322" y="4870450"/>
          <a:ext cx="2763072" cy="426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2" name="Equation" r:id="rId7" imgW="1726920" imgH="266400" progId="Equation.DSMT4">
                  <p:embed/>
                </p:oleObj>
              </mc:Choice>
              <mc:Fallback>
                <p:oleObj name="Equation" r:id="rId7" imgW="1726920" imgH="266400" progId="Equation.DSMT4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5322" y="4870450"/>
                        <a:ext cx="2763072" cy="426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" name="Group 98"/>
          <p:cNvGrpSpPr>
            <a:grpSpLocks/>
          </p:cNvGrpSpPr>
          <p:nvPr/>
        </p:nvGrpSpPr>
        <p:grpSpPr bwMode="auto">
          <a:xfrm>
            <a:off x="1406525" y="2514600"/>
            <a:ext cx="2068513" cy="2105025"/>
            <a:chOff x="1375" y="1738"/>
            <a:chExt cx="1303" cy="1326"/>
          </a:xfrm>
        </p:grpSpPr>
        <p:sp>
          <p:nvSpPr>
            <p:cNvPr id="78" name="Text Box 78"/>
            <p:cNvSpPr txBox="1">
              <a:spLocks noChangeArrowheads="1"/>
            </p:cNvSpPr>
            <p:nvPr/>
          </p:nvSpPr>
          <p:spPr bwMode="auto">
            <a:xfrm>
              <a:off x="1992" y="2877"/>
              <a:ext cx="686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 smtClean="0">
                  <a:latin typeface="Times New Roman" pitchFamily="18" charset="0"/>
                </a:rPr>
                <a:t>u</a:t>
              </a:r>
              <a:r>
                <a:rPr lang="en-US" altLang="zh-CN" sz="1800" baseline="-25000" smtClean="0">
                  <a:latin typeface="Times New Roman" pitchFamily="18" charset="0"/>
                </a:rPr>
                <a:t>1</a:t>
              </a:r>
              <a:r>
                <a:rPr lang="en-US" altLang="zh-CN" sz="1800" b="1" i="1" smtClean="0">
                  <a:latin typeface="Times New Roman" pitchFamily="18" charset="0"/>
                </a:rPr>
                <a:t>i</a:t>
              </a:r>
              <a:r>
                <a:rPr lang="en-US" altLang="zh-CN" sz="1800" b="1" smtClean="0">
                  <a:latin typeface="Symbol" pitchFamily="18" charset="2"/>
                </a:rPr>
                <a:t>+</a:t>
              </a:r>
              <a:r>
                <a:rPr lang="en-US" altLang="zh-CN" sz="1800" i="1" smtClean="0">
                  <a:latin typeface="Times New Roman" pitchFamily="18" charset="0"/>
                </a:rPr>
                <a:t>v</a:t>
              </a:r>
              <a:r>
                <a:rPr lang="en-US" altLang="zh-CN" sz="1800" baseline="-25000" smtClean="0">
                  <a:latin typeface="Times New Roman" pitchFamily="18" charset="0"/>
                </a:rPr>
                <a:t>1</a:t>
              </a:r>
              <a:r>
                <a:rPr lang="en-US" altLang="zh-CN" sz="1800" b="1" i="1" smtClean="0">
                  <a:latin typeface="Times New Roman" pitchFamily="18" charset="0"/>
                </a:rPr>
                <a:t>j</a:t>
              </a:r>
              <a:r>
                <a:rPr lang="en-US" altLang="zh-CN" sz="1800" b="1" smtClean="0">
                  <a:latin typeface="Symbol" pitchFamily="18" charset="2"/>
                </a:rPr>
                <a:t>+</a:t>
              </a:r>
              <a:r>
                <a:rPr lang="en-US" altLang="zh-CN" sz="1800" i="1" smtClean="0">
                  <a:latin typeface="Times New Roman" pitchFamily="18" charset="0"/>
                </a:rPr>
                <a:t>w</a:t>
              </a:r>
              <a:r>
                <a:rPr lang="en-US" altLang="zh-CN" sz="1800" baseline="-25000" smtClean="0">
                  <a:latin typeface="Times New Roman" pitchFamily="18" charset="0"/>
                </a:rPr>
                <a:t>1</a:t>
              </a:r>
              <a:r>
                <a:rPr lang="en-US" altLang="zh-CN" sz="1800" b="1" i="1" smtClean="0">
                  <a:latin typeface="Times New Roman" pitchFamily="18" charset="0"/>
                </a:rPr>
                <a:t>k</a:t>
              </a:r>
              <a:endParaRPr lang="en-US" altLang="zh-CN" sz="1800" b="1" i="1">
                <a:latin typeface="Times New Roman" pitchFamily="18" charset="0"/>
              </a:endParaRPr>
            </a:p>
            <a:p>
              <a:pPr eaLnBrk="1" hangingPunct="1"/>
              <a:endParaRPr lang="en-US" altLang="zh-CN" sz="1800"/>
            </a:p>
          </p:txBody>
        </p:sp>
        <p:sp>
          <p:nvSpPr>
            <p:cNvPr id="79" name="Text Box 81"/>
            <p:cNvSpPr txBox="1">
              <a:spLocks noChangeArrowheads="1"/>
            </p:cNvSpPr>
            <p:nvPr/>
          </p:nvSpPr>
          <p:spPr bwMode="auto">
            <a:xfrm>
              <a:off x="1375" y="1738"/>
              <a:ext cx="710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 smtClean="0">
                  <a:latin typeface="Times New Roman" pitchFamily="18" charset="0"/>
                </a:rPr>
                <a:t>u</a:t>
              </a:r>
              <a:r>
                <a:rPr lang="en-US" altLang="zh-CN" sz="1800" baseline="-25000" smtClean="0">
                  <a:latin typeface="Times New Roman" pitchFamily="18" charset="0"/>
                </a:rPr>
                <a:t>2</a:t>
              </a:r>
              <a:r>
                <a:rPr lang="en-US" altLang="zh-CN" sz="1800" b="1" i="1" smtClean="0">
                  <a:latin typeface="Times New Roman" pitchFamily="18" charset="0"/>
                </a:rPr>
                <a:t>i</a:t>
              </a:r>
              <a:r>
                <a:rPr lang="en-US" altLang="zh-CN" sz="1800" b="1" smtClean="0">
                  <a:latin typeface="Symbol" pitchFamily="18" charset="2"/>
                </a:rPr>
                <a:t>+</a:t>
              </a:r>
              <a:r>
                <a:rPr lang="en-US" altLang="zh-CN" sz="1800" i="1" smtClean="0">
                  <a:latin typeface="Times New Roman" pitchFamily="18" charset="0"/>
                </a:rPr>
                <a:t>v</a:t>
              </a:r>
              <a:r>
                <a:rPr lang="en-US" altLang="zh-CN" sz="1800" baseline="-25000" smtClean="0">
                  <a:latin typeface="Times New Roman" pitchFamily="18" charset="0"/>
                </a:rPr>
                <a:t>2</a:t>
              </a:r>
              <a:r>
                <a:rPr lang="en-US" altLang="zh-CN" sz="1800" b="1" i="1" smtClean="0">
                  <a:latin typeface="Times New Roman" pitchFamily="18" charset="0"/>
                </a:rPr>
                <a:t>j</a:t>
              </a:r>
              <a:r>
                <a:rPr lang="en-US" altLang="zh-CN" sz="1800" b="1" smtClean="0">
                  <a:latin typeface="Symbol" pitchFamily="18" charset="2"/>
                </a:rPr>
                <a:t>+</a:t>
              </a:r>
              <a:r>
                <a:rPr lang="en-US" altLang="zh-CN" sz="1800" i="1" smtClean="0">
                  <a:latin typeface="Times New Roman" pitchFamily="18" charset="0"/>
                </a:rPr>
                <a:t>w</a:t>
              </a:r>
              <a:r>
                <a:rPr lang="en-US" altLang="zh-CN" sz="1800" baseline="-25000" smtClean="0">
                  <a:latin typeface="Times New Roman" pitchFamily="18" charset="0"/>
                </a:rPr>
                <a:t>2</a:t>
              </a:r>
              <a:r>
                <a:rPr lang="en-US" altLang="zh-CN" sz="1800" b="1" i="1" smtClean="0">
                  <a:latin typeface="Times New Roman" pitchFamily="18" charset="0"/>
                </a:rPr>
                <a:t>k</a:t>
              </a:r>
              <a:endParaRPr lang="en-US" altLang="zh-CN" sz="1800" b="1" i="1">
                <a:latin typeface="Times New Roman" pitchFamily="18" charset="0"/>
              </a:endParaRPr>
            </a:p>
            <a:p>
              <a:pPr eaLnBrk="1" hangingPunct="1"/>
              <a:endParaRPr lang="en-US" altLang="zh-CN" sz="1800"/>
            </a:p>
          </p:txBody>
        </p:sp>
        <p:sp>
          <p:nvSpPr>
            <p:cNvPr id="80" name="Text Box 84"/>
            <p:cNvSpPr txBox="1">
              <a:spLocks noChangeArrowheads="1"/>
            </p:cNvSpPr>
            <p:nvPr/>
          </p:nvSpPr>
          <p:spPr bwMode="auto">
            <a:xfrm>
              <a:off x="2327" y="1907"/>
              <a:ext cx="189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1" i="1">
                  <a:latin typeface="Times New Roman" pitchFamily="18" charset="0"/>
                </a:rPr>
                <a:t>q</a:t>
              </a:r>
              <a:r>
                <a:rPr lang="en-US" altLang="zh-CN" sz="1800" baseline="-25000">
                  <a:latin typeface="Times New Roman" pitchFamily="18" charset="0"/>
                </a:rPr>
                <a:t>2</a:t>
              </a:r>
              <a:endParaRPr lang="en-US" altLang="zh-CN" sz="1800" b="1" i="1">
                <a:latin typeface="Times New Roman" pitchFamily="18" charset="0"/>
              </a:endParaRPr>
            </a:p>
            <a:p>
              <a:pPr eaLnBrk="1" hangingPunct="1"/>
              <a:endParaRPr lang="en-US" altLang="zh-CN" sz="1800"/>
            </a:p>
          </p:txBody>
        </p:sp>
        <p:sp>
          <p:nvSpPr>
            <p:cNvPr id="81" name="Line 85"/>
            <p:cNvSpPr>
              <a:spLocks noChangeShapeType="1"/>
            </p:cNvSpPr>
            <p:nvPr/>
          </p:nvSpPr>
          <p:spPr bwMode="auto">
            <a:xfrm>
              <a:off x="2069" y="1849"/>
              <a:ext cx="403" cy="10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86"/>
            <p:cNvSpPr>
              <a:spLocks noChangeShapeType="1"/>
            </p:cNvSpPr>
            <p:nvPr/>
          </p:nvSpPr>
          <p:spPr bwMode="auto">
            <a:xfrm>
              <a:off x="1776" y="2819"/>
              <a:ext cx="211" cy="16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Text Box 93"/>
            <p:cNvSpPr txBox="1">
              <a:spLocks noChangeArrowheads="1"/>
            </p:cNvSpPr>
            <p:nvPr/>
          </p:nvSpPr>
          <p:spPr bwMode="auto">
            <a:xfrm>
              <a:off x="1854" y="2704"/>
              <a:ext cx="181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1" i="1">
                  <a:latin typeface="Times New Roman" pitchFamily="18" charset="0"/>
                </a:rPr>
                <a:t>q</a:t>
              </a:r>
              <a:r>
                <a:rPr lang="en-US" altLang="zh-CN" sz="1800" baseline="-25000">
                  <a:latin typeface="Times New Roman" pitchFamily="18" charset="0"/>
                </a:rPr>
                <a:t>1</a:t>
              </a:r>
              <a:endParaRPr lang="en-US" altLang="zh-CN" sz="1800" b="1" i="1">
                <a:latin typeface="Times New Roman" pitchFamily="18" charset="0"/>
              </a:endParaRPr>
            </a:p>
            <a:p>
              <a:pPr eaLnBrk="1" hangingPunct="1"/>
              <a:endParaRPr lang="en-US" altLang="zh-CN" sz="1800"/>
            </a:p>
          </p:txBody>
        </p:sp>
      </p:grpSp>
      <p:grpSp>
        <p:nvGrpSpPr>
          <p:cNvPr id="84" name="Group 96"/>
          <p:cNvGrpSpPr>
            <a:grpSpLocks/>
          </p:cNvGrpSpPr>
          <p:nvPr/>
        </p:nvGrpSpPr>
        <p:grpSpPr bwMode="auto">
          <a:xfrm>
            <a:off x="7090862" y="1062038"/>
            <a:ext cx="2020887" cy="1644650"/>
            <a:chOff x="3245" y="730"/>
            <a:chExt cx="1273" cy="1036"/>
          </a:xfrm>
        </p:grpSpPr>
        <p:sp>
          <p:nvSpPr>
            <p:cNvPr id="85" name="Freeform 15"/>
            <p:cNvSpPr>
              <a:spLocks/>
            </p:cNvSpPr>
            <p:nvPr/>
          </p:nvSpPr>
          <p:spPr bwMode="auto">
            <a:xfrm>
              <a:off x="4474" y="1684"/>
              <a:ext cx="36" cy="36"/>
            </a:xfrm>
            <a:custGeom>
              <a:avLst/>
              <a:gdLst>
                <a:gd name="T0" fmla="*/ 0 w 303"/>
                <a:gd name="T1" fmla="*/ 0 h 303"/>
                <a:gd name="T2" fmla="*/ 0 w 303"/>
                <a:gd name="T3" fmla="*/ 0 h 303"/>
                <a:gd name="T4" fmla="*/ 0 w 303"/>
                <a:gd name="T5" fmla="*/ 0 h 303"/>
                <a:gd name="T6" fmla="*/ 0 w 303"/>
                <a:gd name="T7" fmla="*/ 0 h 303"/>
                <a:gd name="T8" fmla="*/ 0 w 303"/>
                <a:gd name="T9" fmla="*/ 0 h 303"/>
                <a:gd name="T10" fmla="*/ 0 w 303"/>
                <a:gd name="T11" fmla="*/ 0 h 303"/>
                <a:gd name="T12" fmla="*/ 0 w 303"/>
                <a:gd name="T13" fmla="*/ 0 h 303"/>
                <a:gd name="T14" fmla="*/ 0 w 303"/>
                <a:gd name="T15" fmla="*/ 0 h 303"/>
                <a:gd name="T16" fmla="*/ 0 w 303"/>
                <a:gd name="T17" fmla="*/ 0 h 303"/>
                <a:gd name="T18" fmla="*/ 0 w 303"/>
                <a:gd name="T19" fmla="*/ 0 h 303"/>
                <a:gd name="T20" fmla="*/ 0 w 303"/>
                <a:gd name="T21" fmla="*/ 0 h 303"/>
                <a:gd name="T22" fmla="*/ 0 w 303"/>
                <a:gd name="T23" fmla="*/ 0 h 303"/>
                <a:gd name="T24" fmla="*/ 0 w 303"/>
                <a:gd name="T25" fmla="*/ 0 h 303"/>
                <a:gd name="T26" fmla="*/ 0 w 303"/>
                <a:gd name="T27" fmla="*/ 0 h 303"/>
                <a:gd name="T28" fmla="*/ 0 w 303"/>
                <a:gd name="T29" fmla="*/ 0 h 303"/>
                <a:gd name="T30" fmla="*/ 0 w 303"/>
                <a:gd name="T31" fmla="*/ 0 h 303"/>
                <a:gd name="T32" fmla="*/ 0 w 303"/>
                <a:gd name="T33" fmla="*/ 0 h 303"/>
                <a:gd name="T34" fmla="*/ 0 w 303"/>
                <a:gd name="T35" fmla="*/ 0 h 303"/>
                <a:gd name="T36" fmla="*/ 0 w 303"/>
                <a:gd name="T37" fmla="*/ 0 h 303"/>
                <a:gd name="T38" fmla="*/ 0 w 303"/>
                <a:gd name="T39" fmla="*/ 0 h 303"/>
                <a:gd name="T40" fmla="*/ 0 w 303"/>
                <a:gd name="T41" fmla="*/ 0 h 303"/>
                <a:gd name="T42" fmla="*/ 0 w 303"/>
                <a:gd name="T43" fmla="*/ 0 h 303"/>
                <a:gd name="T44" fmla="*/ 0 w 303"/>
                <a:gd name="T45" fmla="*/ 0 h 303"/>
                <a:gd name="T46" fmla="*/ 0 w 303"/>
                <a:gd name="T47" fmla="*/ 0 h 303"/>
                <a:gd name="T48" fmla="*/ 0 w 303"/>
                <a:gd name="T49" fmla="*/ 0 h 30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03" h="303">
                  <a:moveTo>
                    <a:pt x="303" y="152"/>
                  </a:moveTo>
                  <a:lnTo>
                    <a:pt x="298" y="112"/>
                  </a:lnTo>
                  <a:lnTo>
                    <a:pt x="283" y="76"/>
                  </a:lnTo>
                  <a:lnTo>
                    <a:pt x="259" y="44"/>
                  </a:lnTo>
                  <a:lnTo>
                    <a:pt x="227" y="20"/>
                  </a:lnTo>
                  <a:lnTo>
                    <a:pt x="191" y="5"/>
                  </a:lnTo>
                  <a:lnTo>
                    <a:pt x="152" y="0"/>
                  </a:lnTo>
                  <a:lnTo>
                    <a:pt x="113" y="5"/>
                  </a:lnTo>
                  <a:lnTo>
                    <a:pt x="76" y="20"/>
                  </a:lnTo>
                  <a:lnTo>
                    <a:pt x="44" y="44"/>
                  </a:lnTo>
                  <a:lnTo>
                    <a:pt x="20" y="76"/>
                  </a:lnTo>
                  <a:lnTo>
                    <a:pt x="5" y="112"/>
                  </a:lnTo>
                  <a:lnTo>
                    <a:pt x="0" y="152"/>
                  </a:lnTo>
                  <a:lnTo>
                    <a:pt x="5" y="191"/>
                  </a:lnTo>
                  <a:lnTo>
                    <a:pt x="20" y="227"/>
                  </a:lnTo>
                  <a:lnTo>
                    <a:pt x="44" y="259"/>
                  </a:lnTo>
                  <a:lnTo>
                    <a:pt x="76" y="283"/>
                  </a:lnTo>
                  <a:lnTo>
                    <a:pt x="113" y="298"/>
                  </a:lnTo>
                  <a:lnTo>
                    <a:pt x="152" y="303"/>
                  </a:lnTo>
                  <a:lnTo>
                    <a:pt x="191" y="298"/>
                  </a:lnTo>
                  <a:lnTo>
                    <a:pt x="227" y="283"/>
                  </a:lnTo>
                  <a:lnTo>
                    <a:pt x="259" y="259"/>
                  </a:lnTo>
                  <a:lnTo>
                    <a:pt x="283" y="227"/>
                  </a:lnTo>
                  <a:lnTo>
                    <a:pt x="298" y="191"/>
                  </a:lnTo>
                  <a:lnTo>
                    <a:pt x="303" y="152"/>
                  </a:lnTo>
                  <a:close/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16"/>
            <p:cNvSpPr>
              <a:spLocks/>
            </p:cNvSpPr>
            <p:nvPr/>
          </p:nvSpPr>
          <p:spPr bwMode="auto">
            <a:xfrm>
              <a:off x="4425" y="1684"/>
              <a:ext cx="36" cy="36"/>
            </a:xfrm>
            <a:custGeom>
              <a:avLst/>
              <a:gdLst>
                <a:gd name="T0" fmla="*/ 0 w 304"/>
                <a:gd name="T1" fmla="*/ 0 h 303"/>
                <a:gd name="T2" fmla="*/ 0 w 304"/>
                <a:gd name="T3" fmla="*/ 0 h 303"/>
                <a:gd name="T4" fmla="*/ 0 w 304"/>
                <a:gd name="T5" fmla="*/ 0 h 303"/>
                <a:gd name="T6" fmla="*/ 0 w 304"/>
                <a:gd name="T7" fmla="*/ 0 h 303"/>
                <a:gd name="T8" fmla="*/ 0 w 304"/>
                <a:gd name="T9" fmla="*/ 0 h 303"/>
                <a:gd name="T10" fmla="*/ 0 w 304"/>
                <a:gd name="T11" fmla="*/ 0 h 303"/>
                <a:gd name="T12" fmla="*/ 0 w 304"/>
                <a:gd name="T13" fmla="*/ 0 h 303"/>
                <a:gd name="T14" fmla="*/ 0 w 304"/>
                <a:gd name="T15" fmla="*/ 0 h 303"/>
                <a:gd name="T16" fmla="*/ 0 w 304"/>
                <a:gd name="T17" fmla="*/ 0 h 303"/>
                <a:gd name="T18" fmla="*/ 0 w 304"/>
                <a:gd name="T19" fmla="*/ 0 h 303"/>
                <a:gd name="T20" fmla="*/ 0 w 304"/>
                <a:gd name="T21" fmla="*/ 0 h 303"/>
                <a:gd name="T22" fmla="*/ 0 w 304"/>
                <a:gd name="T23" fmla="*/ 0 h 303"/>
                <a:gd name="T24" fmla="*/ 0 w 304"/>
                <a:gd name="T25" fmla="*/ 0 h 303"/>
                <a:gd name="T26" fmla="*/ 0 w 304"/>
                <a:gd name="T27" fmla="*/ 0 h 303"/>
                <a:gd name="T28" fmla="*/ 0 w 304"/>
                <a:gd name="T29" fmla="*/ 0 h 303"/>
                <a:gd name="T30" fmla="*/ 0 w 304"/>
                <a:gd name="T31" fmla="*/ 0 h 303"/>
                <a:gd name="T32" fmla="*/ 0 w 304"/>
                <a:gd name="T33" fmla="*/ 0 h 303"/>
                <a:gd name="T34" fmla="*/ 0 w 304"/>
                <a:gd name="T35" fmla="*/ 0 h 303"/>
                <a:gd name="T36" fmla="*/ 0 w 304"/>
                <a:gd name="T37" fmla="*/ 0 h 303"/>
                <a:gd name="T38" fmla="*/ 0 w 304"/>
                <a:gd name="T39" fmla="*/ 0 h 303"/>
                <a:gd name="T40" fmla="*/ 0 w 304"/>
                <a:gd name="T41" fmla="*/ 0 h 303"/>
                <a:gd name="T42" fmla="*/ 0 w 304"/>
                <a:gd name="T43" fmla="*/ 0 h 303"/>
                <a:gd name="T44" fmla="*/ 0 w 304"/>
                <a:gd name="T45" fmla="*/ 0 h 303"/>
                <a:gd name="T46" fmla="*/ 0 w 304"/>
                <a:gd name="T47" fmla="*/ 0 h 303"/>
                <a:gd name="T48" fmla="*/ 0 w 304"/>
                <a:gd name="T49" fmla="*/ 0 h 30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04" h="303">
                  <a:moveTo>
                    <a:pt x="304" y="152"/>
                  </a:moveTo>
                  <a:lnTo>
                    <a:pt x="299" y="112"/>
                  </a:lnTo>
                  <a:lnTo>
                    <a:pt x="283" y="76"/>
                  </a:lnTo>
                  <a:lnTo>
                    <a:pt x="260" y="44"/>
                  </a:lnTo>
                  <a:lnTo>
                    <a:pt x="228" y="20"/>
                  </a:lnTo>
                  <a:lnTo>
                    <a:pt x="192" y="5"/>
                  </a:lnTo>
                  <a:lnTo>
                    <a:pt x="152" y="0"/>
                  </a:lnTo>
                  <a:lnTo>
                    <a:pt x="113" y="5"/>
                  </a:lnTo>
                  <a:lnTo>
                    <a:pt x="77" y="20"/>
                  </a:lnTo>
                  <a:lnTo>
                    <a:pt x="45" y="44"/>
                  </a:lnTo>
                  <a:lnTo>
                    <a:pt x="21" y="76"/>
                  </a:lnTo>
                  <a:lnTo>
                    <a:pt x="6" y="112"/>
                  </a:lnTo>
                  <a:lnTo>
                    <a:pt x="0" y="152"/>
                  </a:lnTo>
                  <a:lnTo>
                    <a:pt x="6" y="191"/>
                  </a:lnTo>
                  <a:lnTo>
                    <a:pt x="21" y="227"/>
                  </a:lnTo>
                  <a:lnTo>
                    <a:pt x="45" y="259"/>
                  </a:lnTo>
                  <a:lnTo>
                    <a:pt x="77" y="283"/>
                  </a:lnTo>
                  <a:lnTo>
                    <a:pt x="113" y="298"/>
                  </a:lnTo>
                  <a:lnTo>
                    <a:pt x="152" y="303"/>
                  </a:lnTo>
                  <a:lnTo>
                    <a:pt x="192" y="298"/>
                  </a:lnTo>
                  <a:lnTo>
                    <a:pt x="228" y="283"/>
                  </a:lnTo>
                  <a:lnTo>
                    <a:pt x="260" y="259"/>
                  </a:lnTo>
                  <a:lnTo>
                    <a:pt x="283" y="227"/>
                  </a:lnTo>
                  <a:lnTo>
                    <a:pt x="299" y="191"/>
                  </a:lnTo>
                  <a:lnTo>
                    <a:pt x="304" y="152"/>
                  </a:lnTo>
                  <a:close/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17"/>
            <p:cNvSpPr>
              <a:spLocks noChangeShapeType="1"/>
            </p:cNvSpPr>
            <p:nvPr/>
          </p:nvSpPr>
          <p:spPr bwMode="auto">
            <a:xfrm>
              <a:off x="4417" y="1720"/>
              <a:ext cx="10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Rectangle 18" descr="浅色上对角线"/>
            <p:cNvSpPr>
              <a:spLocks noChangeArrowheads="1"/>
            </p:cNvSpPr>
            <p:nvPr/>
          </p:nvSpPr>
          <p:spPr bwMode="auto">
            <a:xfrm>
              <a:off x="4417" y="1730"/>
              <a:ext cx="101" cy="36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Rectangle 19" descr="浅色上对角线"/>
            <p:cNvSpPr>
              <a:spLocks noChangeArrowheads="1"/>
            </p:cNvSpPr>
            <p:nvPr/>
          </p:nvSpPr>
          <p:spPr bwMode="auto">
            <a:xfrm>
              <a:off x="3245" y="1547"/>
              <a:ext cx="36" cy="100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Rectangle 20" descr="浅色上对角线"/>
            <p:cNvSpPr>
              <a:spLocks noChangeArrowheads="1"/>
            </p:cNvSpPr>
            <p:nvPr/>
          </p:nvSpPr>
          <p:spPr bwMode="auto">
            <a:xfrm>
              <a:off x="3245" y="730"/>
              <a:ext cx="36" cy="100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27"/>
            <p:cNvSpPr>
              <a:spLocks noChangeShapeType="1"/>
            </p:cNvSpPr>
            <p:nvPr/>
          </p:nvSpPr>
          <p:spPr bwMode="auto">
            <a:xfrm flipH="1">
              <a:off x="3399" y="795"/>
              <a:ext cx="1048" cy="7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28"/>
            <p:cNvSpPr>
              <a:spLocks noChangeShapeType="1"/>
            </p:cNvSpPr>
            <p:nvPr/>
          </p:nvSpPr>
          <p:spPr bwMode="auto">
            <a:xfrm>
              <a:off x="4467" y="806"/>
              <a:ext cx="1" cy="76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29"/>
            <p:cNvSpPr>
              <a:spLocks noChangeShapeType="1"/>
            </p:cNvSpPr>
            <p:nvPr/>
          </p:nvSpPr>
          <p:spPr bwMode="auto">
            <a:xfrm>
              <a:off x="3404" y="779"/>
              <a:ext cx="103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30"/>
            <p:cNvSpPr>
              <a:spLocks/>
            </p:cNvSpPr>
            <p:nvPr/>
          </p:nvSpPr>
          <p:spPr bwMode="auto">
            <a:xfrm>
              <a:off x="4441" y="753"/>
              <a:ext cx="53" cy="53"/>
            </a:xfrm>
            <a:custGeom>
              <a:avLst/>
              <a:gdLst>
                <a:gd name="T0" fmla="*/ 0 w 444"/>
                <a:gd name="T1" fmla="*/ 0 h 444"/>
                <a:gd name="T2" fmla="*/ 0 w 444"/>
                <a:gd name="T3" fmla="*/ 0 h 444"/>
                <a:gd name="T4" fmla="*/ 0 w 444"/>
                <a:gd name="T5" fmla="*/ 0 h 444"/>
                <a:gd name="T6" fmla="*/ 0 w 444"/>
                <a:gd name="T7" fmla="*/ 0 h 444"/>
                <a:gd name="T8" fmla="*/ 0 w 444"/>
                <a:gd name="T9" fmla="*/ 0 h 444"/>
                <a:gd name="T10" fmla="*/ 0 w 444"/>
                <a:gd name="T11" fmla="*/ 0 h 444"/>
                <a:gd name="T12" fmla="*/ 0 w 444"/>
                <a:gd name="T13" fmla="*/ 0 h 444"/>
                <a:gd name="T14" fmla="*/ 0 w 444"/>
                <a:gd name="T15" fmla="*/ 0 h 444"/>
                <a:gd name="T16" fmla="*/ 0 w 444"/>
                <a:gd name="T17" fmla="*/ 0 h 444"/>
                <a:gd name="T18" fmla="*/ 0 w 444"/>
                <a:gd name="T19" fmla="*/ 0 h 444"/>
                <a:gd name="T20" fmla="*/ 0 w 444"/>
                <a:gd name="T21" fmla="*/ 0 h 444"/>
                <a:gd name="T22" fmla="*/ 0 w 444"/>
                <a:gd name="T23" fmla="*/ 0 h 444"/>
                <a:gd name="T24" fmla="*/ 0 w 444"/>
                <a:gd name="T25" fmla="*/ 0 h 444"/>
                <a:gd name="T26" fmla="*/ 0 w 444"/>
                <a:gd name="T27" fmla="*/ 0 h 444"/>
                <a:gd name="T28" fmla="*/ 0 w 444"/>
                <a:gd name="T29" fmla="*/ 0 h 444"/>
                <a:gd name="T30" fmla="*/ 0 w 444"/>
                <a:gd name="T31" fmla="*/ 0 h 444"/>
                <a:gd name="T32" fmla="*/ 0 w 444"/>
                <a:gd name="T33" fmla="*/ 0 h 444"/>
                <a:gd name="T34" fmla="*/ 0 w 444"/>
                <a:gd name="T35" fmla="*/ 0 h 444"/>
                <a:gd name="T36" fmla="*/ 0 w 444"/>
                <a:gd name="T37" fmla="*/ 0 h 444"/>
                <a:gd name="T38" fmla="*/ 0 w 444"/>
                <a:gd name="T39" fmla="*/ 0 h 444"/>
                <a:gd name="T40" fmla="*/ 0 w 444"/>
                <a:gd name="T41" fmla="*/ 0 h 444"/>
                <a:gd name="T42" fmla="*/ 0 w 444"/>
                <a:gd name="T43" fmla="*/ 0 h 444"/>
                <a:gd name="T44" fmla="*/ 0 w 444"/>
                <a:gd name="T45" fmla="*/ 0 h 444"/>
                <a:gd name="T46" fmla="*/ 0 w 444"/>
                <a:gd name="T47" fmla="*/ 0 h 444"/>
                <a:gd name="T48" fmla="*/ 0 w 444"/>
                <a:gd name="T49" fmla="*/ 0 h 444"/>
                <a:gd name="T50" fmla="*/ 0 w 444"/>
                <a:gd name="T51" fmla="*/ 0 h 444"/>
                <a:gd name="T52" fmla="*/ 0 w 444"/>
                <a:gd name="T53" fmla="*/ 0 h 444"/>
                <a:gd name="T54" fmla="*/ 0 w 444"/>
                <a:gd name="T55" fmla="*/ 0 h 444"/>
                <a:gd name="T56" fmla="*/ 0 w 444"/>
                <a:gd name="T57" fmla="*/ 0 h 44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44" h="444">
                  <a:moveTo>
                    <a:pt x="444" y="222"/>
                  </a:moveTo>
                  <a:lnTo>
                    <a:pt x="438" y="173"/>
                  </a:lnTo>
                  <a:lnTo>
                    <a:pt x="422" y="125"/>
                  </a:lnTo>
                  <a:lnTo>
                    <a:pt x="396" y="83"/>
                  </a:lnTo>
                  <a:lnTo>
                    <a:pt x="361" y="48"/>
                  </a:lnTo>
                  <a:lnTo>
                    <a:pt x="319" y="22"/>
                  </a:lnTo>
                  <a:lnTo>
                    <a:pt x="272" y="6"/>
                  </a:lnTo>
                  <a:lnTo>
                    <a:pt x="222" y="0"/>
                  </a:lnTo>
                  <a:lnTo>
                    <a:pt x="173" y="6"/>
                  </a:lnTo>
                  <a:lnTo>
                    <a:pt x="126" y="22"/>
                  </a:lnTo>
                  <a:lnTo>
                    <a:pt x="85" y="48"/>
                  </a:lnTo>
                  <a:lnTo>
                    <a:pt x="49" y="83"/>
                  </a:lnTo>
                  <a:lnTo>
                    <a:pt x="23" y="125"/>
                  </a:lnTo>
                  <a:lnTo>
                    <a:pt x="6" y="173"/>
                  </a:lnTo>
                  <a:lnTo>
                    <a:pt x="0" y="222"/>
                  </a:lnTo>
                  <a:lnTo>
                    <a:pt x="6" y="271"/>
                  </a:lnTo>
                  <a:lnTo>
                    <a:pt x="23" y="319"/>
                  </a:lnTo>
                  <a:lnTo>
                    <a:pt x="49" y="361"/>
                  </a:lnTo>
                  <a:lnTo>
                    <a:pt x="85" y="396"/>
                  </a:lnTo>
                  <a:lnTo>
                    <a:pt x="126" y="421"/>
                  </a:lnTo>
                  <a:lnTo>
                    <a:pt x="173" y="438"/>
                  </a:lnTo>
                  <a:lnTo>
                    <a:pt x="222" y="444"/>
                  </a:lnTo>
                  <a:lnTo>
                    <a:pt x="272" y="438"/>
                  </a:lnTo>
                  <a:lnTo>
                    <a:pt x="319" y="421"/>
                  </a:lnTo>
                  <a:lnTo>
                    <a:pt x="361" y="396"/>
                  </a:lnTo>
                  <a:lnTo>
                    <a:pt x="396" y="361"/>
                  </a:lnTo>
                  <a:lnTo>
                    <a:pt x="422" y="319"/>
                  </a:lnTo>
                  <a:lnTo>
                    <a:pt x="438" y="271"/>
                  </a:lnTo>
                  <a:lnTo>
                    <a:pt x="444" y="222"/>
                  </a:lnTo>
                  <a:close/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31"/>
            <p:cNvSpPr>
              <a:spLocks/>
            </p:cNvSpPr>
            <p:nvPr/>
          </p:nvSpPr>
          <p:spPr bwMode="auto">
            <a:xfrm>
              <a:off x="4417" y="1620"/>
              <a:ext cx="101" cy="64"/>
            </a:xfrm>
            <a:custGeom>
              <a:avLst/>
              <a:gdLst>
                <a:gd name="T0" fmla="*/ 0 w 837"/>
                <a:gd name="T1" fmla="*/ 0 h 533"/>
                <a:gd name="T2" fmla="*/ 0 w 837"/>
                <a:gd name="T3" fmla="*/ 0 h 533"/>
                <a:gd name="T4" fmla="*/ 0 w 837"/>
                <a:gd name="T5" fmla="*/ 0 h 533"/>
                <a:gd name="T6" fmla="*/ 0 w 837"/>
                <a:gd name="T7" fmla="*/ 0 h 5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37" h="533">
                  <a:moveTo>
                    <a:pt x="307" y="0"/>
                  </a:moveTo>
                  <a:lnTo>
                    <a:pt x="0" y="533"/>
                  </a:lnTo>
                  <a:lnTo>
                    <a:pt x="837" y="533"/>
                  </a:lnTo>
                  <a:lnTo>
                    <a:pt x="529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32"/>
            <p:cNvSpPr>
              <a:spLocks/>
            </p:cNvSpPr>
            <p:nvPr/>
          </p:nvSpPr>
          <p:spPr bwMode="auto">
            <a:xfrm>
              <a:off x="4441" y="1571"/>
              <a:ext cx="53" cy="52"/>
            </a:xfrm>
            <a:custGeom>
              <a:avLst/>
              <a:gdLst>
                <a:gd name="T0" fmla="*/ 0 w 444"/>
                <a:gd name="T1" fmla="*/ 0 h 444"/>
                <a:gd name="T2" fmla="*/ 0 w 444"/>
                <a:gd name="T3" fmla="*/ 0 h 444"/>
                <a:gd name="T4" fmla="*/ 0 w 444"/>
                <a:gd name="T5" fmla="*/ 0 h 444"/>
                <a:gd name="T6" fmla="*/ 0 w 444"/>
                <a:gd name="T7" fmla="*/ 0 h 444"/>
                <a:gd name="T8" fmla="*/ 0 w 444"/>
                <a:gd name="T9" fmla="*/ 0 h 444"/>
                <a:gd name="T10" fmla="*/ 0 w 444"/>
                <a:gd name="T11" fmla="*/ 0 h 444"/>
                <a:gd name="T12" fmla="*/ 0 w 444"/>
                <a:gd name="T13" fmla="*/ 0 h 444"/>
                <a:gd name="T14" fmla="*/ 0 w 444"/>
                <a:gd name="T15" fmla="*/ 0 h 444"/>
                <a:gd name="T16" fmla="*/ 0 w 444"/>
                <a:gd name="T17" fmla="*/ 0 h 444"/>
                <a:gd name="T18" fmla="*/ 0 w 444"/>
                <a:gd name="T19" fmla="*/ 0 h 444"/>
                <a:gd name="T20" fmla="*/ 0 w 444"/>
                <a:gd name="T21" fmla="*/ 0 h 444"/>
                <a:gd name="T22" fmla="*/ 0 w 444"/>
                <a:gd name="T23" fmla="*/ 0 h 444"/>
                <a:gd name="T24" fmla="*/ 0 w 444"/>
                <a:gd name="T25" fmla="*/ 0 h 444"/>
                <a:gd name="T26" fmla="*/ 0 w 444"/>
                <a:gd name="T27" fmla="*/ 0 h 444"/>
                <a:gd name="T28" fmla="*/ 0 w 444"/>
                <a:gd name="T29" fmla="*/ 0 h 444"/>
                <a:gd name="T30" fmla="*/ 0 w 444"/>
                <a:gd name="T31" fmla="*/ 0 h 444"/>
                <a:gd name="T32" fmla="*/ 0 w 444"/>
                <a:gd name="T33" fmla="*/ 0 h 444"/>
                <a:gd name="T34" fmla="*/ 0 w 444"/>
                <a:gd name="T35" fmla="*/ 0 h 444"/>
                <a:gd name="T36" fmla="*/ 0 w 444"/>
                <a:gd name="T37" fmla="*/ 0 h 444"/>
                <a:gd name="T38" fmla="*/ 0 w 444"/>
                <a:gd name="T39" fmla="*/ 0 h 444"/>
                <a:gd name="T40" fmla="*/ 0 w 444"/>
                <a:gd name="T41" fmla="*/ 0 h 444"/>
                <a:gd name="T42" fmla="*/ 0 w 444"/>
                <a:gd name="T43" fmla="*/ 0 h 444"/>
                <a:gd name="T44" fmla="*/ 0 w 444"/>
                <a:gd name="T45" fmla="*/ 0 h 444"/>
                <a:gd name="T46" fmla="*/ 0 w 444"/>
                <a:gd name="T47" fmla="*/ 0 h 444"/>
                <a:gd name="T48" fmla="*/ 0 w 444"/>
                <a:gd name="T49" fmla="*/ 0 h 444"/>
                <a:gd name="T50" fmla="*/ 0 w 444"/>
                <a:gd name="T51" fmla="*/ 0 h 444"/>
                <a:gd name="T52" fmla="*/ 0 w 444"/>
                <a:gd name="T53" fmla="*/ 0 h 444"/>
                <a:gd name="T54" fmla="*/ 0 w 444"/>
                <a:gd name="T55" fmla="*/ 0 h 444"/>
                <a:gd name="T56" fmla="*/ 0 w 444"/>
                <a:gd name="T57" fmla="*/ 0 h 44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44" h="444">
                  <a:moveTo>
                    <a:pt x="444" y="222"/>
                  </a:moveTo>
                  <a:lnTo>
                    <a:pt x="438" y="173"/>
                  </a:lnTo>
                  <a:lnTo>
                    <a:pt x="422" y="125"/>
                  </a:lnTo>
                  <a:lnTo>
                    <a:pt x="396" y="84"/>
                  </a:lnTo>
                  <a:lnTo>
                    <a:pt x="361" y="48"/>
                  </a:lnTo>
                  <a:lnTo>
                    <a:pt x="319" y="22"/>
                  </a:lnTo>
                  <a:lnTo>
                    <a:pt x="272" y="6"/>
                  </a:lnTo>
                  <a:lnTo>
                    <a:pt x="222" y="0"/>
                  </a:lnTo>
                  <a:lnTo>
                    <a:pt x="173" y="6"/>
                  </a:lnTo>
                  <a:lnTo>
                    <a:pt x="126" y="22"/>
                  </a:lnTo>
                  <a:lnTo>
                    <a:pt x="85" y="48"/>
                  </a:lnTo>
                  <a:lnTo>
                    <a:pt x="49" y="84"/>
                  </a:lnTo>
                  <a:lnTo>
                    <a:pt x="23" y="125"/>
                  </a:lnTo>
                  <a:lnTo>
                    <a:pt x="6" y="173"/>
                  </a:lnTo>
                  <a:lnTo>
                    <a:pt x="0" y="222"/>
                  </a:lnTo>
                  <a:lnTo>
                    <a:pt x="6" y="271"/>
                  </a:lnTo>
                  <a:lnTo>
                    <a:pt x="23" y="319"/>
                  </a:lnTo>
                  <a:lnTo>
                    <a:pt x="49" y="361"/>
                  </a:lnTo>
                  <a:lnTo>
                    <a:pt x="85" y="396"/>
                  </a:lnTo>
                  <a:lnTo>
                    <a:pt x="126" y="422"/>
                  </a:lnTo>
                  <a:lnTo>
                    <a:pt x="173" y="439"/>
                  </a:lnTo>
                  <a:lnTo>
                    <a:pt x="222" y="444"/>
                  </a:lnTo>
                  <a:lnTo>
                    <a:pt x="272" y="439"/>
                  </a:lnTo>
                  <a:lnTo>
                    <a:pt x="319" y="422"/>
                  </a:lnTo>
                  <a:lnTo>
                    <a:pt x="361" y="396"/>
                  </a:lnTo>
                  <a:lnTo>
                    <a:pt x="396" y="361"/>
                  </a:lnTo>
                  <a:lnTo>
                    <a:pt x="422" y="319"/>
                  </a:lnTo>
                  <a:lnTo>
                    <a:pt x="438" y="271"/>
                  </a:lnTo>
                  <a:lnTo>
                    <a:pt x="444" y="222"/>
                  </a:lnTo>
                  <a:close/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33"/>
            <p:cNvSpPr>
              <a:spLocks noChangeShapeType="1"/>
            </p:cNvSpPr>
            <p:nvPr/>
          </p:nvSpPr>
          <p:spPr bwMode="auto">
            <a:xfrm>
              <a:off x="3404" y="1597"/>
              <a:ext cx="103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34"/>
            <p:cNvSpPr>
              <a:spLocks/>
            </p:cNvSpPr>
            <p:nvPr/>
          </p:nvSpPr>
          <p:spPr bwMode="auto">
            <a:xfrm>
              <a:off x="3351" y="1571"/>
              <a:ext cx="53" cy="52"/>
            </a:xfrm>
            <a:custGeom>
              <a:avLst/>
              <a:gdLst>
                <a:gd name="T0" fmla="*/ 0 w 443"/>
                <a:gd name="T1" fmla="*/ 0 h 444"/>
                <a:gd name="T2" fmla="*/ 0 w 443"/>
                <a:gd name="T3" fmla="*/ 0 h 444"/>
                <a:gd name="T4" fmla="*/ 0 w 443"/>
                <a:gd name="T5" fmla="*/ 0 h 444"/>
                <a:gd name="T6" fmla="*/ 0 w 443"/>
                <a:gd name="T7" fmla="*/ 0 h 444"/>
                <a:gd name="T8" fmla="*/ 0 w 443"/>
                <a:gd name="T9" fmla="*/ 0 h 444"/>
                <a:gd name="T10" fmla="*/ 0 w 443"/>
                <a:gd name="T11" fmla="*/ 0 h 444"/>
                <a:gd name="T12" fmla="*/ 0 w 443"/>
                <a:gd name="T13" fmla="*/ 0 h 444"/>
                <a:gd name="T14" fmla="*/ 0 w 443"/>
                <a:gd name="T15" fmla="*/ 0 h 444"/>
                <a:gd name="T16" fmla="*/ 0 w 443"/>
                <a:gd name="T17" fmla="*/ 0 h 444"/>
                <a:gd name="T18" fmla="*/ 0 w 443"/>
                <a:gd name="T19" fmla="*/ 0 h 444"/>
                <a:gd name="T20" fmla="*/ 0 w 443"/>
                <a:gd name="T21" fmla="*/ 0 h 444"/>
                <a:gd name="T22" fmla="*/ 0 w 443"/>
                <a:gd name="T23" fmla="*/ 0 h 444"/>
                <a:gd name="T24" fmla="*/ 0 w 443"/>
                <a:gd name="T25" fmla="*/ 0 h 444"/>
                <a:gd name="T26" fmla="*/ 0 w 443"/>
                <a:gd name="T27" fmla="*/ 0 h 444"/>
                <a:gd name="T28" fmla="*/ 0 w 443"/>
                <a:gd name="T29" fmla="*/ 0 h 444"/>
                <a:gd name="T30" fmla="*/ 0 w 443"/>
                <a:gd name="T31" fmla="*/ 0 h 444"/>
                <a:gd name="T32" fmla="*/ 0 w 443"/>
                <a:gd name="T33" fmla="*/ 0 h 444"/>
                <a:gd name="T34" fmla="*/ 0 w 443"/>
                <a:gd name="T35" fmla="*/ 0 h 444"/>
                <a:gd name="T36" fmla="*/ 0 w 443"/>
                <a:gd name="T37" fmla="*/ 0 h 444"/>
                <a:gd name="T38" fmla="*/ 0 w 443"/>
                <a:gd name="T39" fmla="*/ 0 h 444"/>
                <a:gd name="T40" fmla="*/ 0 w 443"/>
                <a:gd name="T41" fmla="*/ 0 h 444"/>
                <a:gd name="T42" fmla="*/ 0 w 443"/>
                <a:gd name="T43" fmla="*/ 0 h 444"/>
                <a:gd name="T44" fmla="*/ 0 w 443"/>
                <a:gd name="T45" fmla="*/ 0 h 444"/>
                <a:gd name="T46" fmla="*/ 0 w 443"/>
                <a:gd name="T47" fmla="*/ 0 h 444"/>
                <a:gd name="T48" fmla="*/ 0 w 443"/>
                <a:gd name="T49" fmla="*/ 0 h 444"/>
                <a:gd name="T50" fmla="*/ 0 w 443"/>
                <a:gd name="T51" fmla="*/ 0 h 444"/>
                <a:gd name="T52" fmla="*/ 0 w 443"/>
                <a:gd name="T53" fmla="*/ 0 h 444"/>
                <a:gd name="T54" fmla="*/ 0 w 443"/>
                <a:gd name="T55" fmla="*/ 0 h 444"/>
                <a:gd name="T56" fmla="*/ 0 w 443"/>
                <a:gd name="T57" fmla="*/ 0 h 44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43" h="444">
                  <a:moveTo>
                    <a:pt x="443" y="222"/>
                  </a:moveTo>
                  <a:lnTo>
                    <a:pt x="438" y="173"/>
                  </a:lnTo>
                  <a:lnTo>
                    <a:pt x="421" y="125"/>
                  </a:lnTo>
                  <a:lnTo>
                    <a:pt x="394" y="84"/>
                  </a:lnTo>
                  <a:lnTo>
                    <a:pt x="359" y="48"/>
                  </a:lnTo>
                  <a:lnTo>
                    <a:pt x="317" y="22"/>
                  </a:lnTo>
                  <a:lnTo>
                    <a:pt x="271" y="6"/>
                  </a:lnTo>
                  <a:lnTo>
                    <a:pt x="222" y="0"/>
                  </a:lnTo>
                  <a:lnTo>
                    <a:pt x="172" y="6"/>
                  </a:lnTo>
                  <a:lnTo>
                    <a:pt x="125" y="22"/>
                  </a:lnTo>
                  <a:lnTo>
                    <a:pt x="83" y="48"/>
                  </a:lnTo>
                  <a:lnTo>
                    <a:pt x="48" y="84"/>
                  </a:lnTo>
                  <a:lnTo>
                    <a:pt x="21" y="125"/>
                  </a:lnTo>
                  <a:lnTo>
                    <a:pt x="5" y="173"/>
                  </a:lnTo>
                  <a:lnTo>
                    <a:pt x="0" y="222"/>
                  </a:lnTo>
                  <a:lnTo>
                    <a:pt x="5" y="271"/>
                  </a:lnTo>
                  <a:lnTo>
                    <a:pt x="21" y="319"/>
                  </a:lnTo>
                  <a:lnTo>
                    <a:pt x="48" y="361"/>
                  </a:lnTo>
                  <a:lnTo>
                    <a:pt x="83" y="396"/>
                  </a:lnTo>
                  <a:lnTo>
                    <a:pt x="125" y="422"/>
                  </a:lnTo>
                  <a:lnTo>
                    <a:pt x="172" y="439"/>
                  </a:lnTo>
                  <a:lnTo>
                    <a:pt x="222" y="444"/>
                  </a:lnTo>
                  <a:lnTo>
                    <a:pt x="271" y="439"/>
                  </a:lnTo>
                  <a:lnTo>
                    <a:pt x="317" y="422"/>
                  </a:lnTo>
                  <a:lnTo>
                    <a:pt x="359" y="396"/>
                  </a:lnTo>
                  <a:lnTo>
                    <a:pt x="394" y="361"/>
                  </a:lnTo>
                  <a:lnTo>
                    <a:pt x="421" y="319"/>
                  </a:lnTo>
                  <a:lnTo>
                    <a:pt x="438" y="271"/>
                  </a:lnTo>
                  <a:lnTo>
                    <a:pt x="443" y="222"/>
                  </a:lnTo>
                  <a:close/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35"/>
            <p:cNvSpPr>
              <a:spLocks/>
            </p:cNvSpPr>
            <p:nvPr/>
          </p:nvSpPr>
          <p:spPr bwMode="auto">
            <a:xfrm>
              <a:off x="3291" y="1547"/>
              <a:ext cx="64" cy="100"/>
            </a:xfrm>
            <a:custGeom>
              <a:avLst/>
              <a:gdLst>
                <a:gd name="T0" fmla="*/ 0 w 532"/>
                <a:gd name="T1" fmla="*/ 0 h 837"/>
                <a:gd name="T2" fmla="*/ 0 w 532"/>
                <a:gd name="T3" fmla="*/ 0 h 837"/>
                <a:gd name="T4" fmla="*/ 0 w 532"/>
                <a:gd name="T5" fmla="*/ 0 h 837"/>
                <a:gd name="T6" fmla="*/ 0 w 532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2" h="837">
                  <a:moveTo>
                    <a:pt x="532" y="308"/>
                  </a:moveTo>
                  <a:lnTo>
                    <a:pt x="0" y="0"/>
                  </a:lnTo>
                  <a:lnTo>
                    <a:pt x="0" y="837"/>
                  </a:lnTo>
                  <a:lnTo>
                    <a:pt x="532" y="53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36"/>
            <p:cNvSpPr>
              <a:spLocks/>
            </p:cNvSpPr>
            <p:nvPr/>
          </p:nvSpPr>
          <p:spPr bwMode="auto">
            <a:xfrm>
              <a:off x="3291" y="730"/>
              <a:ext cx="64" cy="100"/>
            </a:xfrm>
            <a:custGeom>
              <a:avLst/>
              <a:gdLst>
                <a:gd name="T0" fmla="*/ 0 w 532"/>
                <a:gd name="T1" fmla="*/ 0 h 837"/>
                <a:gd name="T2" fmla="*/ 0 w 532"/>
                <a:gd name="T3" fmla="*/ 0 h 837"/>
                <a:gd name="T4" fmla="*/ 0 w 532"/>
                <a:gd name="T5" fmla="*/ 0 h 837"/>
                <a:gd name="T6" fmla="*/ 0 w 532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2" h="837">
                  <a:moveTo>
                    <a:pt x="532" y="308"/>
                  </a:moveTo>
                  <a:lnTo>
                    <a:pt x="0" y="0"/>
                  </a:lnTo>
                  <a:lnTo>
                    <a:pt x="0" y="837"/>
                  </a:lnTo>
                  <a:lnTo>
                    <a:pt x="532" y="53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37"/>
            <p:cNvSpPr>
              <a:spLocks/>
            </p:cNvSpPr>
            <p:nvPr/>
          </p:nvSpPr>
          <p:spPr bwMode="auto">
            <a:xfrm>
              <a:off x="3351" y="753"/>
              <a:ext cx="53" cy="53"/>
            </a:xfrm>
            <a:custGeom>
              <a:avLst/>
              <a:gdLst>
                <a:gd name="T0" fmla="*/ 0 w 443"/>
                <a:gd name="T1" fmla="*/ 0 h 444"/>
                <a:gd name="T2" fmla="*/ 0 w 443"/>
                <a:gd name="T3" fmla="*/ 0 h 444"/>
                <a:gd name="T4" fmla="*/ 0 w 443"/>
                <a:gd name="T5" fmla="*/ 0 h 444"/>
                <a:gd name="T6" fmla="*/ 0 w 443"/>
                <a:gd name="T7" fmla="*/ 0 h 444"/>
                <a:gd name="T8" fmla="*/ 0 w 443"/>
                <a:gd name="T9" fmla="*/ 0 h 444"/>
                <a:gd name="T10" fmla="*/ 0 w 443"/>
                <a:gd name="T11" fmla="*/ 0 h 444"/>
                <a:gd name="T12" fmla="*/ 0 w 443"/>
                <a:gd name="T13" fmla="*/ 0 h 444"/>
                <a:gd name="T14" fmla="*/ 0 w 443"/>
                <a:gd name="T15" fmla="*/ 0 h 444"/>
                <a:gd name="T16" fmla="*/ 0 w 443"/>
                <a:gd name="T17" fmla="*/ 0 h 444"/>
                <a:gd name="T18" fmla="*/ 0 w 443"/>
                <a:gd name="T19" fmla="*/ 0 h 444"/>
                <a:gd name="T20" fmla="*/ 0 w 443"/>
                <a:gd name="T21" fmla="*/ 0 h 444"/>
                <a:gd name="T22" fmla="*/ 0 w 443"/>
                <a:gd name="T23" fmla="*/ 0 h 444"/>
                <a:gd name="T24" fmla="*/ 0 w 443"/>
                <a:gd name="T25" fmla="*/ 0 h 444"/>
                <a:gd name="T26" fmla="*/ 0 w 443"/>
                <a:gd name="T27" fmla="*/ 0 h 444"/>
                <a:gd name="T28" fmla="*/ 0 w 443"/>
                <a:gd name="T29" fmla="*/ 0 h 444"/>
                <a:gd name="T30" fmla="*/ 0 w 443"/>
                <a:gd name="T31" fmla="*/ 0 h 444"/>
                <a:gd name="T32" fmla="*/ 0 w 443"/>
                <a:gd name="T33" fmla="*/ 0 h 444"/>
                <a:gd name="T34" fmla="*/ 0 w 443"/>
                <a:gd name="T35" fmla="*/ 0 h 444"/>
                <a:gd name="T36" fmla="*/ 0 w 443"/>
                <a:gd name="T37" fmla="*/ 0 h 444"/>
                <a:gd name="T38" fmla="*/ 0 w 443"/>
                <a:gd name="T39" fmla="*/ 0 h 444"/>
                <a:gd name="T40" fmla="*/ 0 w 443"/>
                <a:gd name="T41" fmla="*/ 0 h 444"/>
                <a:gd name="T42" fmla="*/ 0 w 443"/>
                <a:gd name="T43" fmla="*/ 0 h 444"/>
                <a:gd name="T44" fmla="*/ 0 w 443"/>
                <a:gd name="T45" fmla="*/ 0 h 444"/>
                <a:gd name="T46" fmla="*/ 0 w 443"/>
                <a:gd name="T47" fmla="*/ 0 h 444"/>
                <a:gd name="T48" fmla="*/ 0 w 443"/>
                <a:gd name="T49" fmla="*/ 0 h 444"/>
                <a:gd name="T50" fmla="*/ 0 w 443"/>
                <a:gd name="T51" fmla="*/ 0 h 444"/>
                <a:gd name="T52" fmla="*/ 0 w 443"/>
                <a:gd name="T53" fmla="*/ 0 h 444"/>
                <a:gd name="T54" fmla="*/ 0 w 443"/>
                <a:gd name="T55" fmla="*/ 0 h 444"/>
                <a:gd name="T56" fmla="*/ 0 w 443"/>
                <a:gd name="T57" fmla="*/ 0 h 44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43" h="444">
                  <a:moveTo>
                    <a:pt x="443" y="222"/>
                  </a:moveTo>
                  <a:lnTo>
                    <a:pt x="438" y="173"/>
                  </a:lnTo>
                  <a:lnTo>
                    <a:pt x="421" y="125"/>
                  </a:lnTo>
                  <a:lnTo>
                    <a:pt x="394" y="83"/>
                  </a:lnTo>
                  <a:lnTo>
                    <a:pt x="359" y="48"/>
                  </a:lnTo>
                  <a:lnTo>
                    <a:pt x="317" y="22"/>
                  </a:lnTo>
                  <a:lnTo>
                    <a:pt x="271" y="6"/>
                  </a:lnTo>
                  <a:lnTo>
                    <a:pt x="222" y="0"/>
                  </a:lnTo>
                  <a:lnTo>
                    <a:pt x="172" y="6"/>
                  </a:lnTo>
                  <a:lnTo>
                    <a:pt x="125" y="22"/>
                  </a:lnTo>
                  <a:lnTo>
                    <a:pt x="83" y="48"/>
                  </a:lnTo>
                  <a:lnTo>
                    <a:pt x="48" y="83"/>
                  </a:lnTo>
                  <a:lnTo>
                    <a:pt x="21" y="125"/>
                  </a:lnTo>
                  <a:lnTo>
                    <a:pt x="5" y="173"/>
                  </a:lnTo>
                  <a:lnTo>
                    <a:pt x="0" y="222"/>
                  </a:lnTo>
                  <a:lnTo>
                    <a:pt x="5" y="271"/>
                  </a:lnTo>
                  <a:lnTo>
                    <a:pt x="21" y="319"/>
                  </a:lnTo>
                  <a:lnTo>
                    <a:pt x="48" y="361"/>
                  </a:lnTo>
                  <a:lnTo>
                    <a:pt x="83" y="396"/>
                  </a:lnTo>
                  <a:lnTo>
                    <a:pt x="125" y="421"/>
                  </a:lnTo>
                  <a:lnTo>
                    <a:pt x="172" y="438"/>
                  </a:lnTo>
                  <a:lnTo>
                    <a:pt x="222" y="444"/>
                  </a:lnTo>
                  <a:lnTo>
                    <a:pt x="271" y="438"/>
                  </a:lnTo>
                  <a:lnTo>
                    <a:pt x="317" y="421"/>
                  </a:lnTo>
                  <a:lnTo>
                    <a:pt x="359" y="396"/>
                  </a:lnTo>
                  <a:lnTo>
                    <a:pt x="394" y="361"/>
                  </a:lnTo>
                  <a:lnTo>
                    <a:pt x="421" y="319"/>
                  </a:lnTo>
                  <a:lnTo>
                    <a:pt x="438" y="271"/>
                  </a:lnTo>
                  <a:lnTo>
                    <a:pt x="443" y="222"/>
                  </a:lnTo>
                  <a:close/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" name="Group 94"/>
          <p:cNvGrpSpPr>
            <a:grpSpLocks/>
          </p:cNvGrpSpPr>
          <p:nvPr/>
        </p:nvGrpSpPr>
        <p:grpSpPr bwMode="auto">
          <a:xfrm>
            <a:off x="7235324" y="1081088"/>
            <a:ext cx="2003425" cy="1622425"/>
            <a:chOff x="3336" y="742"/>
            <a:chExt cx="1262" cy="1022"/>
          </a:xfrm>
        </p:grpSpPr>
        <p:sp>
          <p:nvSpPr>
            <p:cNvPr id="103" name="Text Box 38"/>
            <p:cNvSpPr txBox="1">
              <a:spLocks noChangeArrowheads="1"/>
            </p:cNvSpPr>
            <p:nvPr/>
          </p:nvSpPr>
          <p:spPr bwMode="auto">
            <a:xfrm>
              <a:off x="3345" y="1596"/>
              <a:ext cx="9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Times New Roman" pitchFamily="18" charset="0"/>
                </a:rPr>
                <a:t>1</a:t>
              </a:r>
              <a:endParaRPr lang="en-US" altLang="zh-CN" sz="1800"/>
            </a:p>
          </p:txBody>
        </p:sp>
        <p:sp>
          <p:nvSpPr>
            <p:cNvPr id="104" name="Text Box 39"/>
            <p:cNvSpPr txBox="1">
              <a:spLocks noChangeArrowheads="1"/>
            </p:cNvSpPr>
            <p:nvPr/>
          </p:nvSpPr>
          <p:spPr bwMode="auto">
            <a:xfrm>
              <a:off x="4339" y="1423"/>
              <a:ext cx="9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Times New Roman" pitchFamily="18" charset="0"/>
                </a:rPr>
                <a:t>2</a:t>
              </a:r>
              <a:endParaRPr lang="en-US" altLang="zh-CN" sz="1800"/>
            </a:p>
          </p:txBody>
        </p:sp>
        <p:sp>
          <p:nvSpPr>
            <p:cNvPr id="105" name="Text Box 40"/>
            <p:cNvSpPr txBox="1">
              <a:spLocks noChangeArrowheads="1"/>
            </p:cNvSpPr>
            <p:nvPr/>
          </p:nvSpPr>
          <p:spPr bwMode="auto">
            <a:xfrm>
              <a:off x="4502" y="742"/>
              <a:ext cx="9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Times New Roman" pitchFamily="18" charset="0"/>
                </a:rPr>
                <a:t>3</a:t>
              </a:r>
              <a:endParaRPr lang="en-US" altLang="zh-CN" sz="1800"/>
            </a:p>
          </p:txBody>
        </p:sp>
        <p:sp>
          <p:nvSpPr>
            <p:cNvPr id="106" name="Text Box 41"/>
            <p:cNvSpPr txBox="1">
              <a:spLocks noChangeArrowheads="1"/>
            </p:cNvSpPr>
            <p:nvPr/>
          </p:nvSpPr>
          <p:spPr bwMode="auto">
            <a:xfrm>
              <a:off x="3336" y="776"/>
              <a:ext cx="9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Times New Roman" pitchFamily="18" charset="0"/>
                </a:rPr>
                <a:t>4</a:t>
              </a:r>
              <a:endParaRPr lang="en-US" altLang="zh-CN" sz="1800"/>
            </a:p>
          </p:txBody>
        </p:sp>
      </p:grpSp>
      <p:grpSp>
        <p:nvGrpSpPr>
          <p:cNvPr id="107" name="Group 95"/>
          <p:cNvGrpSpPr>
            <a:grpSpLocks/>
          </p:cNvGrpSpPr>
          <p:nvPr/>
        </p:nvGrpSpPr>
        <p:grpSpPr bwMode="auto">
          <a:xfrm>
            <a:off x="8195762" y="852488"/>
            <a:ext cx="1058862" cy="1820863"/>
            <a:chOff x="3941" y="598"/>
            <a:chExt cx="667" cy="1147"/>
          </a:xfrm>
        </p:grpSpPr>
        <p:sp>
          <p:nvSpPr>
            <p:cNvPr id="108" name="Text Box 42"/>
            <p:cNvSpPr txBox="1">
              <a:spLocks noChangeArrowheads="1"/>
            </p:cNvSpPr>
            <p:nvPr/>
          </p:nvSpPr>
          <p:spPr bwMode="auto">
            <a:xfrm>
              <a:off x="3941" y="1577"/>
              <a:ext cx="124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宋体" pitchFamily="2" charset="-122"/>
                </a:rPr>
                <a:t>①</a:t>
              </a:r>
              <a:endParaRPr lang="en-US" altLang="zh-CN" sz="1800"/>
            </a:p>
          </p:txBody>
        </p:sp>
        <p:sp>
          <p:nvSpPr>
            <p:cNvPr id="109" name="Text Box 43"/>
            <p:cNvSpPr txBox="1">
              <a:spLocks noChangeArrowheads="1"/>
            </p:cNvSpPr>
            <p:nvPr/>
          </p:nvSpPr>
          <p:spPr bwMode="auto">
            <a:xfrm>
              <a:off x="4483" y="953"/>
              <a:ext cx="125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宋体" pitchFamily="2" charset="-122"/>
                </a:rPr>
                <a:t>②</a:t>
              </a:r>
              <a:endParaRPr lang="en-US" altLang="zh-CN" sz="1800"/>
            </a:p>
          </p:txBody>
        </p:sp>
        <p:sp>
          <p:nvSpPr>
            <p:cNvPr id="110" name="Text Box 44"/>
            <p:cNvSpPr txBox="1">
              <a:spLocks noChangeArrowheads="1"/>
            </p:cNvSpPr>
            <p:nvPr/>
          </p:nvSpPr>
          <p:spPr bwMode="auto">
            <a:xfrm>
              <a:off x="3960" y="1140"/>
              <a:ext cx="124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宋体" pitchFamily="2" charset="-122"/>
                </a:rPr>
                <a:t>③</a:t>
              </a:r>
              <a:endParaRPr lang="en-US" altLang="zh-CN" sz="1800"/>
            </a:p>
          </p:txBody>
        </p:sp>
        <p:sp>
          <p:nvSpPr>
            <p:cNvPr id="111" name="Text Box 45"/>
            <p:cNvSpPr txBox="1">
              <a:spLocks noChangeArrowheads="1"/>
            </p:cNvSpPr>
            <p:nvPr/>
          </p:nvSpPr>
          <p:spPr bwMode="auto">
            <a:xfrm>
              <a:off x="3950" y="598"/>
              <a:ext cx="144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宋体" pitchFamily="2" charset="-122"/>
                </a:rPr>
                <a:t>④</a:t>
              </a:r>
              <a:endParaRPr lang="en-US" altLang="zh-CN" sz="1800"/>
            </a:p>
          </p:txBody>
        </p:sp>
      </p:grpSp>
      <p:grpSp>
        <p:nvGrpSpPr>
          <p:cNvPr id="112" name="Group 105"/>
          <p:cNvGrpSpPr>
            <a:grpSpLocks/>
          </p:cNvGrpSpPr>
          <p:nvPr/>
        </p:nvGrpSpPr>
        <p:grpSpPr bwMode="auto">
          <a:xfrm>
            <a:off x="693738" y="3582988"/>
            <a:ext cx="1549400" cy="1639887"/>
            <a:chOff x="926" y="2411"/>
            <a:chExt cx="976" cy="1033"/>
          </a:xfrm>
        </p:grpSpPr>
        <p:sp>
          <p:nvSpPr>
            <p:cNvPr id="113" name="Text Box 71"/>
            <p:cNvSpPr txBox="1">
              <a:spLocks noChangeArrowheads="1"/>
            </p:cNvSpPr>
            <p:nvPr/>
          </p:nvSpPr>
          <p:spPr bwMode="auto">
            <a:xfrm>
              <a:off x="1359" y="2411"/>
              <a:ext cx="91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z</a:t>
              </a:r>
              <a:endParaRPr lang="en-US" altLang="zh-CN" sz="1800"/>
            </a:p>
          </p:txBody>
        </p:sp>
        <p:sp>
          <p:nvSpPr>
            <p:cNvPr id="114" name="Line 58"/>
            <p:cNvSpPr>
              <a:spLocks noChangeShapeType="1"/>
            </p:cNvSpPr>
            <p:nvPr/>
          </p:nvSpPr>
          <p:spPr bwMode="auto">
            <a:xfrm>
              <a:off x="1313" y="3044"/>
              <a:ext cx="2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59"/>
            <p:cNvSpPr>
              <a:spLocks noChangeShapeType="1"/>
            </p:cNvSpPr>
            <p:nvPr/>
          </p:nvSpPr>
          <p:spPr bwMode="auto">
            <a:xfrm flipH="1">
              <a:off x="1119" y="3044"/>
              <a:ext cx="194" cy="1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60"/>
            <p:cNvSpPr>
              <a:spLocks noChangeShapeType="1"/>
            </p:cNvSpPr>
            <p:nvPr/>
          </p:nvSpPr>
          <p:spPr bwMode="auto">
            <a:xfrm flipV="1">
              <a:off x="1313" y="2744"/>
              <a:ext cx="0" cy="3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68"/>
            <p:cNvSpPr>
              <a:spLocks noChangeShapeType="1"/>
            </p:cNvSpPr>
            <p:nvPr/>
          </p:nvSpPr>
          <p:spPr bwMode="auto">
            <a:xfrm flipV="1">
              <a:off x="1313" y="2445"/>
              <a:ext cx="0" cy="59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69"/>
            <p:cNvSpPr>
              <a:spLocks noChangeShapeType="1"/>
            </p:cNvSpPr>
            <p:nvPr/>
          </p:nvSpPr>
          <p:spPr bwMode="auto">
            <a:xfrm flipH="1">
              <a:off x="926" y="3044"/>
              <a:ext cx="387" cy="3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70"/>
            <p:cNvSpPr>
              <a:spLocks noChangeShapeType="1"/>
            </p:cNvSpPr>
            <p:nvPr/>
          </p:nvSpPr>
          <p:spPr bwMode="auto">
            <a:xfrm>
              <a:off x="1313" y="3044"/>
              <a:ext cx="589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Text Box 72"/>
            <p:cNvSpPr txBox="1">
              <a:spLocks noChangeArrowheads="1"/>
            </p:cNvSpPr>
            <p:nvPr/>
          </p:nvSpPr>
          <p:spPr bwMode="auto">
            <a:xfrm>
              <a:off x="1018" y="3257"/>
              <a:ext cx="91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x</a:t>
              </a:r>
              <a:endParaRPr lang="en-US" altLang="zh-CN" sz="1800"/>
            </a:p>
          </p:txBody>
        </p:sp>
        <p:sp>
          <p:nvSpPr>
            <p:cNvPr id="121" name="Text Box 73"/>
            <p:cNvSpPr txBox="1">
              <a:spLocks noChangeArrowheads="1"/>
            </p:cNvSpPr>
            <p:nvPr/>
          </p:nvSpPr>
          <p:spPr bwMode="auto">
            <a:xfrm>
              <a:off x="1782" y="3002"/>
              <a:ext cx="91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y</a:t>
              </a:r>
              <a:endParaRPr lang="en-US" altLang="zh-CN" sz="1800"/>
            </a:p>
          </p:txBody>
        </p:sp>
        <p:sp>
          <p:nvSpPr>
            <p:cNvPr id="122" name="Text Box 74"/>
            <p:cNvSpPr txBox="1">
              <a:spLocks noChangeArrowheads="1"/>
            </p:cNvSpPr>
            <p:nvPr/>
          </p:nvSpPr>
          <p:spPr bwMode="auto">
            <a:xfrm>
              <a:off x="1195" y="3117"/>
              <a:ext cx="92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1" i="1">
                  <a:latin typeface="Times New Roman" pitchFamily="18" charset="0"/>
                </a:rPr>
                <a:t>i</a:t>
              </a:r>
              <a:endParaRPr lang="en-US" altLang="zh-CN" sz="1800"/>
            </a:p>
          </p:txBody>
        </p:sp>
        <p:sp>
          <p:nvSpPr>
            <p:cNvPr id="123" name="Text Box 75"/>
            <p:cNvSpPr txBox="1">
              <a:spLocks noChangeArrowheads="1"/>
            </p:cNvSpPr>
            <p:nvPr/>
          </p:nvSpPr>
          <p:spPr bwMode="auto">
            <a:xfrm>
              <a:off x="1469" y="3021"/>
              <a:ext cx="92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1" i="1">
                  <a:latin typeface="Times New Roman" pitchFamily="18" charset="0"/>
                </a:rPr>
                <a:t>j</a:t>
              </a:r>
              <a:endParaRPr lang="en-US" altLang="zh-CN" sz="1800"/>
            </a:p>
          </p:txBody>
        </p:sp>
        <p:sp>
          <p:nvSpPr>
            <p:cNvPr id="124" name="Text Box 76"/>
            <p:cNvSpPr txBox="1">
              <a:spLocks noChangeArrowheads="1"/>
            </p:cNvSpPr>
            <p:nvPr/>
          </p:nvSpPr>
          <p:spPr bwMode="auto">
            <a:xfrm>
              <a:off x="1319" y="2738"/>
              <a:ext cx="12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1" i="1">
                  <a:latin typeface="Times New Roman" pitchFamily="18" charset="0"/>
                </a:rPr>
                <a:t>k</a:t>
              </a:r>
              <a:endParaRPr lang="en-US" altLang="zh-CN" sz="1800"/>
            </a:p>
          </p:txBody>
        </p:sp>
      </p:grpSp>
      <p:grpSp>
        <p:nvGrpSpPr>
          <p:cNvPr id="125" name="Group 103"/>
          <p:cNvGrpSpPr>
            <a:grpSpLocks/>
          </p:cNvGrpSpPr>
          <p:nvPr/>
        </p:nvGrpSpPr>
        <p:grpSpPr bwMode="auto">
          <a:xfrm>
            <a:off x="1733550" y="2408238"/>
            <a:ext cx="1701800" cy="1701800"/>
            <a:chOff x="1581" y="1671"/>
            <a:chExt cx="1072" cy="1072"/>
          </a:xfrm>
        </p:grpSpPr>
        <p:sp>
          <p:nvSpPr>
            <p:cNvPr id="126" name="Line 61"/>
            <p:cNvSpPr>
              <a:spLocks noChangeShapeType="1"/>
            </p:cNvSpPr>
            <p:nvPr/>
          </p:nvSpPr>
          <p:spPr bwMode="auto">
            <a:xfrm flipH="1" flipV="1">
              <a:off x="2421" y="1763"/>
              <a:ext cx="232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64"/>
            <p:cNvSpPr>
              <a:spLocks noChangeShapeType="1"/>
            </p:cNvSpPr>
            <p:nvPr/>
          </p:nvSpPr>
          <p:spPr bwMode="auto">
            <a:xfrm flipH="1" flipV="1">
              <a:off x="1811" y="2656"/>
              <a:ext cx="127" cy="8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Text Box 82"/>
            <p:cNvSpPr txBox="1">
              <a:spLocks noChangeArrowheads="1"/>
            </p:cNvSpPr>
            <p:nvPr/>
          </p:nvSpPr>
          <p:spPr bwMode="auto">
            <a:xfrm>
              <a:off x="1581" y="2555"/>
              <a:ext cx="25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q</a:t>
              </a:r>
              <a:r>
                <a:rPr lang="en-US" altLang="zh-CN" sz="1800"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1800" baseline="-25000">
                  <a:latin typeface="Times New Roman" pitchFamily="18" charset="0"/>
                </a:rPr>
                <a:t>1</a:t>
              </a:r>
              <a:endParaRPr lang="en-US" altLang="zh-CN" sz="1800" b="1" i="1">
                <a:latin typeface="Times New Roman" pitchFamily="18" charset="0"/>
              </a:endParaRPr>
            </a:p>
            <a:p>
              <a:pPr eaLnBrk="1" hangingPunct="1"/>
              <a:endParaRPr lang="en-US" altLang="zh-CN" sz="1800"/>
            </a:p>
          </p:txBody>
        </p:sp>
        <p:sp>
          <p:nvSpPr>
            <p:cNvPr id="129" name="Text Box 83"/>
            <p:cNvSpPr txBox="1">
              <a:spLocks noChangeArrowheads="1"/>
            </p:cNvSpPr>
            <p:nvPr/>
          </p:nvSpPr>
          <p:spPr bwMode="auto">
            <a:xfrm>
              <a:off x="2193" y="1671"/>
              <a:ext cx="239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q</a:t>
              </a:r>
              <a:r>
                <a:rPr lang="en-US" altLang="zh-CN" sz="1800"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1800" baseline="-25000">
                  <a:latin typeface="Times New Roman" pitchFamily="18" charset="0"/>
                </a:rPr>
                <a:t>2</a:t>
              </a:r>
              <a:endParaRPr lang="en-US" altLang="zh-CN" sz="1800" b="1" i="1">
                <a:latin typeface="Times New Roman" pitchFamily="18" charset="0"/>
              </a:endParaRPr>
            </a:p>
            <a:p>
              <a:pPr eaLnBrk="1" hangingPunct="1"/>
              <a:endParaRPr lang="en-US" altLang="zh-CN" sz="1800"/>
            </a:p>
          </p:txBody>
        </p:sp>
      </p:grpSp>
      <p:grpSp>
        <p:nvGrpSpPr>
          <p:cNvPr id="130" name="Group 101"/>
          <p:cNvGrpSpPr>
            <a:grpSpLocks/>
          </p:cNvGrpSpPr>
          <p:nvPr/>
        </p:nvGrpSpPr>
        <p:grpSpPr bwMode="auto">
          <a:xfrm>
            <a:off x="433388" y="2806700"/>
            <a:ext cx="3001962" cy="1525588"/>
            <a:chOff x="762" y="1922"/>
            <a:chExt cx="1891" cy="961"/>
          </a:xfrm>
        </p:grpSpPr>
        <p:sp>
          <p:nvSpPr>
            <p:cNvPr id="131" name="Line 62"/>
            <p:cNvSpPr>
              <a:spLocks noChangeShapeType="1"/>
            </p:cNvSpPr>
            <p:nvPr/>
          </p:nvSpPr>
          <p:spPr bwMode="auto">
            <a:xfrm flipV="1">
              <a:off x="2256" y="1922"/>
              <a:ext cx="397" cy="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63"/>
            <p:cNvSpPr>
              <a:spLocks noChangeShapeType="1"/>
            </p:cNvSpPr>
            <p:nvPr/>
          </p:nvSpPr>
          <p:spPr bwMode="auto">
            <a:xfrm flipV="1">
              <a:off x="1655" y="2743"/>
              <a:ext cx="283" cy="1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66"/>
            <p:cNvSpPr>
              <a:spLocks noChangeShapeType="1"/>
            </p:cNvSpPr>
            <p:nvPr/>
          </p:nvSpPr>
          <p:spPr bwMode="auto">
            <a:xfrm flipV="1">
              <a:off x="1938" y="1922"/>
              <a:ext cx="715" cy="82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87"/>
            <p:cNvSpPr>
              <a:spLocks noChangeShapeType="1"/>
            </p:cNvSpPr>
            <p:nvPr/>
          </p:nvSpPr>
          <p:spPr bwMode="auto">
            <a:xfrm>
              <a:off x="1895" y="2329"/>
              <a:ext cx="328" cy="8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Text Box 88"/>
            <p:cNvSpPr txBox="1">
              <a:spLocks noChangeArrowheads="1"/>
            </p:cNvSpPr>
            <p:nvPr/>
          </p:nvSpPr>
          <p:spPr bwMode="auto">
            <a:xfrm>
              <a:off x="762" y="2195"/>
              <a:ext cx="1139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800"/>
                <a:t>变形后</a:t>
              </a:r>
              <a:endParaRPr lang="en-US" altLang="zh-CN" sz="1800"/>
            </a:p>
          </p:txBody>
        </p:sp>
      </p:grpSp>
      <p:grpSp>
        <p:nvGrpSpPr>
          <p:cNvPr id="136" name="Group 104"/>
          <p:cNvGrpSpPr>
            <a:grpSpLocks/>
          </p:cNvGrpSpPr>
          <p:nvPr/>
        </p:nvGrpSpPr>
        <p:grpSpPr bwMode="auto">
          <a:xfrm>
            <a:off x="409575" y="2206625"/>
            <a:ext cx="3089275" cy="2276475"/>
            <a:chOff x="747" y="1544"/>
            <a:chExt cx="1946" cy="1434"/>
          </a:xfrm>
        </p:grpSpPr>
        <p:sp>
          <p:nvSpPr>
            <p:cNvPr id="137" name="Line 65"/>
            <p:cNvSpPr>
              <a:spLocks noChangeShapeType="1"/>
            </p:cNvSpPr>
            <p:nvPr/>
          </p:nvSpPr>
          <p:spPr bwMode="auto">
            <a:xfrm flipV="1">
              <a:off x="2256" y="1566"/>
              <a:ext cx="299" cy="43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Text Box 77"/>
            <p:cNvSpPr txBox="1">
              <a:spLocks noChangeArrowheads="1"/>
            </p:cNvSpPr>
            <p:nvPr/>
          </p:nvSpPr>
          <p:spPr bwMode="auto">
            <a:xfrm>
              <a:off x="2549" y="1544"/>
              <a:ext cx="1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x</a:t>
              </a:r>
              <a:r>
                <a:rPr lang="en-US" altLang="zh-CN" sz="1800">
                  <a:latin typeface="Times New Roman" pitchFamily="18" charset="0"/>
                  <a:sym typeface="Symbol" pitchFamily="18" charset="2"/>
                </a:rPr>
                <a:t></a:t>
              </a:r>
              <a:endParaRPr lang="en-US" altLang="zh-CN" sz="1800"/>
            </a:p>
          </p:txBody>
        </p:sp>
        <p:sp>
          <p:nvSpPr>
            <p:cNvPr id="139" name="Line 67"/>
            <p:cNvSpPr>
              <a:spLocks noChangeShapeType="1"/>
            </p:cNvSpPr>
            <p:nvPr/>
          </p:nvSpPr>
          <p:spPr bwMode="auto">
            <a:xfrm flipV="1">
              <a:off x="1655" y="2005"/>
              <a:ext cx="601" cy="87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Text Box 79"/>
            <p:cNvSpPr txBox="1">
              <a:spLocks noChangeArrowheads="1"/>
            </p:cNvSpPr>
            <p:nvPr/>
          </p:nvSpPr>
          <p:spPr bwMode="auto">
            <a:xfrm>
              <a:off x="1550" y="2790"/>
              <a:ext cx="91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Times New Roman" pitchFamily="18" charset="0"/>
                </a:rPr>
                <a:t>1</a:t>
              </a:r>
              <a:endParaRPr lang="en-US" altLang="zh-CN" sz="1800"/>
            </a:p>
          </p:txBody>
        </p:sp>
        <p:sp>
          <p:nvSpPr>
            <p:cNvPr id="141" name="Text Box 80"/>
            <p:cNvSpPr txBox="1">
              <a:spLocks noChangeArrowheads="1"/>
            </p:cNvSpPr>
            <p:nvPr/>
          </p:nvSpPr>
          <p:spPr bwMode="auto">
            <a:xfrm>
              <a:off x="2136" y="1892"/>
              <a:ext cx="91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Times New Roman" pitchFamily="18" charset="0"/>
                </a:rPr>
                <a:t>2</a:t>
              </a:r>
              <a:endParaRPr lang="en-US" altLang="zh-CN" sz="1800"/>
            </a:p>
          </p:txBody>
        </p:sp>
        <p:sp>
          <p:nvSpPr>
            <p:cNvPr id="142" name="Text Box 89"/>
            <p:cNvSpPr txBox="1">
              <a:spLocks noChangeArrowheads="1"/>
            </p:cNvSpPr>
            <p:nvPr/>
          </p:nvSpPr>
          <p:spPr bwMode="auto">
            <a:xfrm>
              <a:off x="747" y="1974"/>
              <a:ext cx="1139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800"/>
                <a:t>原位置</a:t>
              </a:r>
              <a:endParaRPr lang="en-US" altLang="zh-CN" sz="1800"/>
            </a:p>
          </p:txBody>
        </p:sp>
        <p:sp>
          <p:nvSpPr>
            <p:cNvPr id="143" name="Line 90"/>
            <p:cNvSpPr>
              <a:spLocks noChangeShapeType="1"/>
            </p:cNvSpPr>
            <p:nvPr/>
          </p:nvSpPr>
          <p:spPr bwMode="auto">
            <a:xfrm>
              <a:off x="1713" y="2079"/>
              <a:ext cx="413" cy="11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Text Box 91"/>
            <p:cNvSpPr txBox="1">
              <a:spLocks noChangeArrowheads="1"/>
            </p:cNvSpPr>
            <p:nvPr/>
          </p:nvSpPr>
          <p:spPr bwMode="auto">
            <a:xfrm>
              <a:off x="1475" y="1561"/>
              <a:ext cx="533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l</a:t>
              </a:r>
              <a:r>
                <a:rPr lang="en-US" altLang="zh-CN" sz="1800" b="1" i="1">
                  <a:latin typeface="Times New Roman" pitchFamily="18" charset="0"/>
                </a:rPr>
                <a:t>i</a:t>
              </a:r>
              <a:r>
                <a:rPr lang="en-US" altLang="zh-CN" sz="1800" b="1">
                  <a:latin typeface="Symbol" pitchFamily="18" charset="2"/>
                </a:rPr>
                <a:t>+</a:t>
              </a:r>
              <a:r>
                <a:rPr lang="en-US" altLang="zh-CN" sz="1800" i="1">
                  <a:latin typeface="Times New Roman" pitchFamily="18" charset="0"/>
                </a:rPr>
                <a:t>m</a:t>
              </a:r>
              <a:r>
                <a:rPr lang="en-US" altLang="zh-CN" sz="1800" b="1" i="1">
                  <a:latin typeface="Times New Roman" pitchFamily="18" charset="0"/>
                </a:rPr>
                <a:t>j</a:t>
              </a:r>
              <a:r>
                <a:rPr lang="en-US" altLang="zh-CN" sz="1800" b="1">
                  <a:latin typeface="Symbol" pitchFamily="18" charset="2"/>
                </a:rPr>
                <a:t>+</a:t>
              </a:r>
              <a:r>
                <a:rPr lang="en-US" altLang="zh-CN" sz="1800" i="1">
                  <a:latin typeface="Times New Roman" pitchFamily="18" charset="0"/>
                </a:rPr>
                <a:t>n</a:t>
              </a:r>
              <a:r>
                <a:rPr lang="en-US" altLang="zh-CN" sz="1800" b="1" i="1">
                  <a:latin typeface="Times New Roman" pitchFamily="18" charset="0"/>
                </a:rPr>
                <a:t>k</a:t>
              </a:r>
            </a:p>
            <a:p>
              <a:pPr eaLnBrk="1" hangingPunct="1"/>
              <a:endParaRPr lang="en-US" altLang="zh-CN" sz="1800"/>
            </a:p>
          </p:txBody>
        </p:sp>
        <p:sp>
          <p:nvSpPr>
            <p:cNvPr id="145" name="Line 92"/>
            <p:cNvSpPr>
              <a:spLocks noChangeShapeType="1"/>
            </p:cNvSpPr>
            <p:nvPr/>
          </p:nvSpPr>
          <p:spPr bwMode="auto">
            <a:xfrm>
              <a:off x="2035" y="1676"/>
              <a:ext cx="45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6" name="Text Box 115"/>
          <p:cNvSpPr txBox="1">
            <a:spLocks noChangeArrowheads="1"/>
          </p:cNvSpPr>
          <p:nvPr/>
        </p:nvSpPr>
        <p:spPr bwMode="auto">
          <a:xfrm>
            <a:off x="792163" y="5137150"/>
            <a:ext cx="203041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79463" eaLnBrk="0" hangingPunct="0"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779463" eaLnBrk="0" hangingPunct="0"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79463" eaLnBrk="0" hangingPunct="0"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79463" eaLnBrk="0" hangingPunct="0"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79463" eaLnBrk="0" hangingPunct="0"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>
                <a:latin typeface="Times New Roman" pitchFamily="18" charset="0"/>
              </a:rPr>
              <a:t>全局与局部坐标系</a:t>
            </a:r>
            <a:endParaRPr lang="en-US" altLang="zh-CN" sz="18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6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6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0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uiExpand="1" build="p"/>
      <p:bldP spid="1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9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桁架中的杆单元</a:t>
            </a:r>
            <a:endParaRPr lang="en-US" altLang="zh-CN" smtClean="0"/>
          </a:p>
        </p:txBody>
      </p:sp>
      <p:sp>
        <p:nvSpPr>
          <p:cNvPr id="15364" name="Rectangle 10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17324" y="1075986"/>
            <a:ext cx="9242930" cy="4303942"/>
          </a:xfrm>
        </p:spPr>
        <p:txBody>
          <a:bodyPr/>
          <a:lstStyle/>
          <a:p>
            <a:pPr lvl="1" eaLnBrk="1" hangingPunct="1"/>
            <a:r>
              <a:rPr lang="zh-CN" altLang="en-US" smtClean="0"/>
              <a:t>在局部坐标系中，就是一个普通的杆单元：</a:t>
            </a:r>
            <a:r>
              <a:rPr lang="en-US" altLang="zh-CN" sz="2100" b="1" i="1" smtClean="0"/>
              <a:t>   </a:t>
            </a:r>
            <a:endParaRPr lang="en-US" altLang="zh-CN" sz="2000" smtClean="0"/>
          </a:p>
        </p:txBody>
      </p:sp>
      <p:graphicFrame>
        <p:nvGraphicFramePr>
          <p:cNvPr id="76" name="Objec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901079"/>
              </p:ext>
            </p:extLst>
          </p:nvPr>
        </p:nvGraphicFramePr>
        <p:xfrm>
          <a:off x="4318413" y="2204244"/>
          <a:ext cx="377983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4" name="Equation" r:id="rId3" imgW="2361960" imgH="266400" progId="Equation.DSMT4">
                  <p:embed/>
                </p:oleObj>
              </mc:Choice>
              <mc:Fallback>
                <p:oleObj name="Equation" r:id="rId3" imgW="23619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413" y="2204244"/>
                        <a:ext cx="3779838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666839"/>
              </p:ext>
            </p:extLst>
          </p:nvPr>
        </p:nvGraphicFramePr>
        <p:xfrm>
          <a:off x="4350056" y="2928708"/>
          <a:ext cx="4327525" cy="186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5" name="Equation" r:id="rId5" imgW="2705040" imgH="1168200" progId="Equation.DSMT4">
                  <p:embed/>
                </p:oleObj>
              </mc:Choice>
              <mc:Fallback>
                <p:oleObj name="Equation" r:id="rId5" imgW="2705040" imgH="116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0056" y="2928708"/>
                        <a:ext cx="4327525" cy="186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" name="Group 98"/>
          <p:cNvGrpSpPr>
            <a:grpSpLocks/>
          </p:cNvGrpSpPr>
          <p:nvPr/>
        </p:nvGrpSpPr>
        <p:grpSpPr bwMode="auto">
          <a:xfrm>
            <a:off x="1406525" y="2514600"/>
            <a:ext cx="2068513" cy="2105025"/>
            <a:chOff x="1375" y="1738"/>
            <a:chExt cx="1303" cy="1326"/>
          </a:xfrm>
        </p:grpSpPr>
        <p:sp>
          <p:nvSpPr>
            <p:cNvPr id="80" name="Text Box 78"/>
            <p:cNvSpPr txBox="1">
              <a:spLocks noChangeArrowheads="1"/>
            </p:cNvSpPr>
            <p:nvPr/>
          </p:nvSpPr>
          <p:spPr bwMode="auto">
            <a:xfrm>
              <a:off x="1992" y="2877"/>
              <a:ext cx="686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 smtClean="0">
                  <a:latin typeface="Times New Roman" pitchFamily="18" charset="0"/>
                </a:rPr>
                <a:t>u</a:t>
              </a:r>
              <a:r>
                <a:rPr lang="en-US" altLang="zh-CN" sz="1800" baseline="-25000" smtClean="0">
                  <a:latin typeface="Times New Roman" pitchFamily="18" charset="0"/>
                </a:rPr>
                <a:t>1</a:t>
              </a:r>
              <a:r>
                <a:rPr lang="en-US" altLang="zh-CN" sz="1800" b="1" i="1" smtClean="0">
                  <a:latin typeface="Times New Roman" pitchFamily="18" charset="0"/>
                </a:rPr>
                <a:t>i</a:t>
              </a:r>
              <a:r>
                <a:rPr lang="en-US" altLang="zh-CN" sz="1800" b="1" smtClean="0">
                  <a:latin typeface="Symbol" pitchFamily="18" charset="2"/>
                </a:rPr>
                <a:t>+</a:t>
              </a:r>
              <a:r>
                <a:rPr lang="en-US" altLang="zh-CN" sz="1800" i="1" smtClean="0">
                  <a:latin typeface="Times New Roman" pitchFamily="18" charset="0"/>
                </a:rPr>
                <a:t>v</a:t>
              </a:r>
              <a:r>
                <a:rPr lang="en-US" altLang="zh-CN" sz="1800" baseline="-25000" smtClean="0">
                  <a:latin typeface="Times New Roman" pitchFamily="18" charset="0"/>
                </a:rPr>
                <a:t>1</a:t>
              </a:r>
              <a:r>
                <a:rPr lang="en-US" altLang="zh-CN" sz="1800" b="1" i="1" smtClean="0">
                  <a:latin typeface="Times New Roman" pitchFamily="18" charset="0"/>
                </a:rPr>
                <a:t>j</a:t>
              </a:r>
              <a:r>
                <a:rPr lang="en-US" altLang="zh-CN" sz="1800" b="1" smtClean="0">
                  <a:latin typeface="Symbol" pitchFamily="18" charset="2"/>
                </a:rPr>
                <a:t>+</a:t>
              </a:r>
              <a:r>
                <a:rPr lang="en-US" altLang="zh-CN" sz="1800" i="1" smtClean="0">
                  <a:latin typeface="Times New Roman" pitchFamily="18" charset="0"/>
                </a:rPr>
                <a:t>w</a:t>
              </a:r>
              <a:r>
                <a:rPr lang="en-US" altLang="zh-CN" sz="1800" baseline="-25000" smtClean="0">
                  <a:latin typeface="Times New Roman" pitchFamily="18" charset="0"/>
                </a:rPr>
                <a:t>1</a:t>
              </a:r>
              <a:r>
                <a:rPr lang="en-US" altLang="zh-CN" sz="1800" b="1" i="1" smtClean="0">
                  <a:latin typeface="Times New Roman" pitchFamily="18" charset="0"/>
                </a:rPr>
                <a:t>k</a:t>
              </a:r>
              <a:endParaRPr lang="en-US" altLang="zh-CN" sz="1800" b="1" i="1">
                <a:latin typeface="Times New Roman" pitchFamily="18" charset="0"/>
              </a:endParaRPr>
            </a:p>
            <a:p>
              <a:pPr eaLnBrk="1" hangingPunct="1"/>
              <a:endParaRPr lang="en-US" altLang="zh-CN" sz="1800"/>
            </a:p>
          </p:txBody>
        </p:sp>
        <p:sp>
          <p:nvSpPr>
            <p:cNvPr id="81" name="Text Box 81"/>
            <p:cNvSpPr txBox="1">
              <a:spLocks noChangeArrowheads="1"/>
            </p:cNvSpPr>
            <p:nvPr/>
          </p:nvSpPr>
          <p:spPr bwMode="auto">
            <a:xfrm>
              <a:off x="1375" y="1738"/>
              <a:ext cx="710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 smtClean="0">
                  <a:latin typeface="Times New Roman" pitchFamily="18" charset="0"/>
                </a:rPr>
                <a:t>u</a:t>
              </a:r>
              <a:r>
                <a:rPr lang="en-US" altLang="zh-CN" sz="1800" baseline="-25000" smtClean="0">
                  <a:latin typeface="Times New Roman" pitchFamily="18" charset="0"/>
                </a:rPr>
                <a:t>2</a:t>
              </a:r>
              <a:r>
                <a:rPr lang="en-US" altLang="zh-CN" sz="1800" b="1" i="1" smtClean="0">
                  <a:latin typeface="Times New Roman" pitchFamily="18" charset="0"/>
                </a:rPr>
                <a:t>i</a:t>
              </a:r>
              <a:r>
                <a:rPr lang="en-US" altLang="zh-CN" sz="1800" b="1" smtClean="0">
                  <a:latin typeface="Symbol" pitchFamily="18" charset="2"/>
                </a:rPr>
                <a:t>+</a:t>
              </a:r>
              <a:r>
                <a:rPr lang="en-US" altLang="zh-CN" sz="1800" i="1" smtClean="0">
                  <a:latin typeface="Times New Roman" pitchFamily="18" charset="0"/>
                </a:rPr>
                <a:t>v</a:t>
              </a:r>
              <a:r>
                <a:rPr lang="en-US" altLang="zh-CN" sz="1800" baseline="-25000" smtClean="0">
                  <a:latin typeface="Times New Roman" pitchFamily="18" charset="0"/>
                </a:rPr>
                <a:t>2</a:t>
              </a:r>
              <a:r>
                <a:rPr lang="en-US" altLang="zh-CN" sz="1800" b="1" i="1" smtClean="0">
                  <a:latin typeface="Times New Roman" pitchFamily="18" charset="0"/>
                </a:rPr>
                <a:t>j</a:t>
              </a:r>
              <a:r>
                <a:rPr lang="en-US" altLang="zh-CN" sz="1800" b="1" smtClean="0">
                  <a:latin typeface="Symbol" pitchFamily="18" charset="2"/>
                </a:rPr>
                <a:t>+</a:t>
              </a:r>
              <a:r>
                <a:rPr lang="en-US" altLang="zh-CN" sz="1800" i="1" smtClean="0">
                  <a:latin typeface="Times New Roman" pitchFamily="18" charset="0"/>
                </a:rPr>
                <a:t>w</a:t>
              </a:r>
              <a:r>
                <a:rPr lang="en-US" altLang="zh-CN" sz="1800" baseline="-25000" smtClean="0">
                  <a:latin typeface="Times New Roman" pitchFamily="18" charset="0"/>
                </a:rPr>
                <a:t>2</a:t>
              </a:r>
              <a:r>
                <a:rPr lang="en-US" altLang="zh-CN" sz="1800" b="1" i="1" smtClean="0">
                  <a:latin typeface="Times New Roman" pitchFamily="18" charset="0"/>
                </a:rPr>
                <a:t>k</a:t>
              </a:r>
              <a:endParaRPr lang="en-US" altLang="zh-CN" sz="1800" b="1" i="1">
                <a:latin typeface="Times New Roman" pitchFamily="18" charset="0"/>
              </a:endParaRPr>
            </a:p>
            <a:p>
              <a:pPr eaLnBrk="1" hangingPunct="1"/>
              <a:endParaRPr lang="en-US" altLang="zh-CN" sz="1800"/>
            </a:p>
          </p:txBody>
        </p:sp>
        <p:sp>
          <p:nvSpPr>
            <p:cNvPr id="82" name="Text Box 84"/>
            <p:cNvSpPr txBox="1">
              <a:spLocks noChangeArrowheads="1"/>
            </p:cNvSpPr>
            <p:nvPr/>
          </p:nvSpPr>
          <p:spPr bwMode="auto">
            <a:xfrm>
              <a:off x="2327" y="1907"/>
              <a:ext cx="189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1" i="1">
                  <a:latin typeface="Times New Roman" pitchFamily="18" charset="0"/>
                </a:rPr>
                <a:t>q</a:t>
              </a:r>
              <a:r>
                <a:rPr lang="en-US" altLang="zh-CN" sz="1800" baseline="-25000">
                  <a:latin typeface="Times New Roman" pitchFamily="18" charset="0"/>
                </a:rPr>
                <a:t>2</a:t>
              </a:r>
              <a:endParaRPr lang="en-US" altLang="zh-CN" sz="1800" b="1" i="1">
                <a:latin typeface="Times New Roman" pitchFamily="18" charset="0"/>
              </a:endParaRPr>
            </a:p>
            <a:p>
              <a:pPr eaLnBrk="1" hangingPunct="1"/>
              <a:endParaRPr lang="en-US" altLang="zh-CN" sz="1800"/>
            </a:p>
          </p:txBody>
        </p:sp>
        <p:sp>
          <p:nvSpPr>
            <p:cNvPr id="83" name="Line 85"/>
            <p:cNvSpPr>
              <a:spLocks noChangeShapeType="1"/>
            </p:cNvSpPr>
            <p:nvPr/>
          </p:nvSpPr>
          <p:spPr bwMode="auto">
            <a:xfrm>
              <a:off x="2069" y="1849"/>
              <a:ext cx="403" cy="10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86"/>
            <p:cNvSpPr>
              <a:spLocks noChangeShapeType="1"/>
            </p:cNvSpPr>
            <p:nvPr/>
          </p:nvSpPr>
          <p:spPr bwMode="auto">
            <a:xfrm>
              <a:off x="1776" y="2819"/>
              <a:ext cx="211" cy="16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Text Box 93"/>
            <p:cNvSpPr txBox="1">
              <a:spLocks noChangeArrowheads="1"/>
            </p:cNvSpPr>
            <p:nvPr/>
          </p:nvSpPr>
          <p:spPr bwMode="auto">
            <a:xfrm>
              <a:off x="1854" y="2704"/>
              <a:ext cx="181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1" i="1">
                  <a:latin typeface="Times New Roman" pitchFamily="18" charset="0"/>
                </a:rPr>
                <a:t>q</a:t>
              </a:r>
              <a:r>
                <a:rPr lang="en-US" altLang="zh-CN" sz="1800" baseline="-25000">
                  <a:latin typeface="Times New Roman" pitchFamily="18" charset="0"/>
                </a:rPr>
                <a:t>1</a:t>
              </a:r>
              <a:endParaRPr lang="en-US" altLang="zh-CN" sz="1800" b="1" i="1">
                <a:latin typeface="Times New Roman" pitchFamily="18" charset="0"/>
              </a:endParaRPr>
            </a:p>
            <a:p>
              <a:pPr eaLnBrk="1" hangingPunct="1"/>
              <a:endParaRPr lang="en-US" altLang="zh-CN" sz="1800"/>
            </a:p>
          </p:txBody>
        </p:sp>
      </p:grpSp>
      <p:grpSp>
        <p:nvGrpSpPr>
          <p:cNvPr id="86" name="Group 105"/>
          <p:cNvGrpSpPr>
            <a:grpSpLocks/>
          </p:cNvGrpSpPr>
          <p:nvPr/>
        </p:nvGrpSpPr>
        <p:grpSpPr bwMode="auto">
          <a:xfrm>
            <a:off x="693738" y="3582988"/>
            <a:ext cx="1549400" cy="1639887"/>
            <a:chOff x="926" y="2411"/>
            <a:chExt cx="976" cy="1033"/>
          </a:xfrm>
        </p:grpSpPr>
        <p:sp>
          <p:nvSpPr>
            <p:cNvPr id="87" name="Text Box 71"/>
            <p:cNvSpPr txBox="1">
              <a:spLocks noChangeArrowheads="1"/>
            </p:cNvSpPr>
            <p:nvPr/>
          </p:nvSpPr>
          <p:spPr bwMode="auto">
            <a:xfrm>
              <a:off x="1359" y="2411"/>
              <a:ext cx="91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z</a:t>
              </a:r>
              <a:endParaRPr lang="en-US" altLang="zh-CN" sz="1800"/>
            </a:p>
          </p:txBody>
        </p:sp>
        <p:sp>
          <p:nvSpPr>
            <p:cNvPr id="88" name="Line 58"/>
            <p:cNvSpPr>
              <a:spLocks noChangeShapeType="1"/>
            </p:cNvSpPr>
            <p:nvPr/>
          </p:nvSpPr>
          <p:spPr bwMode="auto">
            <a:xfrm>
              <a:off x="1313" y="3044"/>
              <a:ext cx="2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59"/>
            <p:cNvSpPr>
              <a:spLocks noChangeShapeType="1"/>
            </p:cNvSpPr>
            <p:nvPr/>
          </p:nvSpPr>
          <p:spPr bwMode="auto">
            <a:xfrm flipH="1">
              <a:off x="1119" y="3044"/>
              <a:ext cx="194" cy="1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60"/>
            <p:cNvSpPr>
              <a:spLocks noChangeShapeType="1"/>
            </p:cNvSpPr>
            <p:nvPr/>
          </p:nvSpPr>
          <p:spPr bwMode="auto">
            <a:xfrm flipV="1">
              <a:off x="1313" y="2744"/>
              <a:ext cx="0" cy="3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68"/>
            <p:cNvSpPr>
              <a:spLocks noChangeShapeType="1"/>
            </p:cNvSpPr>
            <p:nvPr/>
          </p:nvSpPr>
          <p:spPr bwMode="auto">
            <a:xfrm flipV="1">
              <a:off x="1313" y="2445"/>
              <a:ext cx="0" cy="59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69"/>
            <p:cNvSpPr>
              <a:spLocks noChangeShapeType="1"/>
            </p:cNvSpPr>
            <p:nvPr/>
          </p:nvSpPr>
          <p:spPr bwMode="auto">
            <a:xfrm flipH="1">
              <a:off x="926" y="3044"/>
              <a:ext cx="387" cy="3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70"/>
            <p:cNvSpPr>
              <a:spLocks noChangeShapeType="1"/>
            </p:cNvSpPr>
            <p:nvPr/>
          </p:nvSpPr>
          <p:spPr bwMode="auto">
            <a:xfrm>
              <a:off x="1313" y="3044"/>
              <a:ext cx="589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Text Box 72"/>
            <p:cNvSpPr txBox="1">
              <a:spLocks noChangeArrowheads="1"/>
            </p:cNvSpPr>
            <p:nvPr/>
          </p:nvSpPr>
          <p:spPr bwMode="auto">
            <a:xfrm>
              <a:off x="1018" y="3257"/>
              <a:ext cx="91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x</a:t>
              </a:r>
              <a:endParaRPr lang="en-US" altLang="zh-CN" sz="1800"/>
            </a:p>
          </p:txBody>
        </p:sp>
        <p:sp>
          <p:nvSpPr>
            <p:cNvPr id="95" name="Text Box 73"/>
            <p:cNvSpPr txBox="1">
              <a:spLocks noChangeArrowheads="1"/>
            </p:cNvSpPr>
            <p:nvPr/>
          </p:nvSpPr>
          <p:spPr bwMode="auto">
            <a:xfrm>
              <a:off x="1782" y="3002"/>
              <a:ext cx="91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y</a:t>
              </a:r>
              <a:endParaRPr lang="en-US" altLang="zh-CN" sz="1800"/>
            </a:p>
          </p:txBody>
        </p:sp>
        <p:sp>
          <p:nvSpPr>
            <p:cNvPr id="96" name="Text Box 74"/>
            <p:cNvSpPr txBox="1">
              <a:spLocks noChangeArrowheads="1"/>
            </p:cNvSpPr>
            <p:nvPr/>
          </p:nvSpPr>
          <p:spPr bwMode="auto">
            <a:xfrm>
              <a:off x="1195" y="3117"/>
              <a:ext cx="92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1" i="1">
                  <a:latin typeface="Times New Roman" pitchFamily="18" charset="0"/>
                </a:rPr>
                <a:t>i</a:t>
              </a:r>
              <a:endParaRPr lang="en-US" altLang="zh-CN" sz="1800"/>
            </a:p>
          </p:txBody>
        </p:sp>
        <p:sp>
          <p:nvSpPr>
            <p:cNvPr id="97" name="Text Box 75"/>
            <p:cNvSpPr txBox="1">
              <a:spLocks noChangeArrowheads="1"/>
            </p:cNvSpPr>
            <p:nvPr/>
          </p:nvSpPr>
          <p:spPr bwMode="auto">
            <a:xfrm>
              <a:off x="1469" y="3021"/>
              <a:ext cx="92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1" i="1">
                  <a:latin typeface="Times New Roman" pitchFamily="18" charset="0"/>
                </a:rPr>
                <a:t>j</a:t>
              </a:r>
              <a:endParaRPr lang="en-US" altLang="zh-CN" sz="1800"/>
            </a:p>
          </p:txBody>
        </p:sp>
        <p:sp>
          <p:nvSpPr>
            <p:cNvPr id="98" name="Text Box 76"/>
            <p:cNvSpPr txBox="1">
              <a:spLocks noChangeArrowheads="1"/>
            </p:cNvSpPr>
            <p:nvPr/>
          </p:nvSpPr>
          <p:spPr bwMode="auto">
            <a:xfrm>
              <a:off x="1319" y="2738"/>
              <a:ext cx="12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1" i="1">
                  <a:latin typeface="Times New Roman" pitchFamily="18" charset="0"/>
                </a:rPr>
                <a:t>k</a:t>
              </a:r>
              <a:endParaRPr lang="en-US" altLang="zh-CN" sz="1800"/>
            </a:p>
          </p:txBody>
        </p:sp>
      </p:grpSp>
      <p:grpSp>
        <p:nvGrpSpPr>
          <p:cNvPr id="99" name="Group 103"/>
          <p:cNvGrpSpPr>
            <a:grpSpLocks/>
          </p:cNvGrpSpPr>
          <p:nvPr/>
        </p:nvGrpSpPr>
        <p:grpSpPr bwMode="auto">
          <a:xfrm>
            <a:off x="1733550" y="2408238"/>
            <a:ext cx="1701800" cy="1701800"/>
            <a:chOff x="1581" y="1671"/>
            <a:chExt cx="1072" cy="1072"/>
          </a:xfrm>
        </p:grpSpPr>
        <p:sp>
          <p:nvSpPr>
            <p:cNvPr id="100" name="Line 61"/>
            <p:cNvSpPr>
              <a:spLocks noChangeShapeType="1"/>
            </p:cNvSpPr>
            <p:nvPr/>
          </p:nvSpPr>
          <p:spPr bwMode="auto">
            <a:xfrm flipH="1" flipV="1">
              <a:off x="2421" y="1763"/>
              <a:ext cx="232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64"/>
            <p:cNvSpPr>
              <a:spLocks noChangeShapeType="1"/>
            </p:cNvSpPr>
            <p:nvPr/>
          </p:nvSpPr>
          <p:spPr bwMode="auto">
            <a:xfrm flipH="1" flipV="1">
              <a:off x="1811" y="2656"/>
              <a:ext cx="127" cy="8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Text Box 82"/>
            <p:cNvSpPr txBox="1">
              <a:spLocks noChangeArrowheads="1"/>
            </p:cNvSpPr>
            <p:nvPr/>
          </p:nvSpPr>
          <p:spPr bwMode="auto">
            <a:xfrm>
              <a:off x="1581" y="2555"/>
              <a:ext cx="25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q</a:t>
              </a:r>
              <a:r>
                <a:rPr lang="en-US" altLang="zh-CN" sz="1800"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1800" baseline="-25000">
                  <a:latin typeface="Times New Roman" pitchFamily="18" charset="0"/>
                </a:rPr>
                <a:t>1</a:t>
              </a:r>
              <a:endParaRPr lang="en-US" altLang="zh-CN" sz="1800" b="1" i="1">
                <a:latin typeface="Times New Roman" pitchFamily="18" charset="0"/>
              </a:endParaRPr>
            </a:p>
            <a:p>
              <a:pPr eaLnBrk="1" hangingPunct="1"/>
              <a:endParaRPr lang="en-US" altLang="zh-CN" sz="1800"/>
            </a:p>
          </p:txBody>
        </p:sp>
        <p:sp>
          <p:nvSpPr>
            <p:cNvPr id="103" name="Text Box 83"/>
            <p:cNvSpPr txBox="1">
              <a:spLocks noChangeArrowheads="1"/>
            </p:cNvSpPr>
            <p:nvPr/>
          </p:nvSpPr>
          <p:spPr bwMode="auto">
            <a:xfrm>
              <a:off x="2193" y="1671"/>
              <a:ext cx="239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q</a:t>
              </a:r>
              <a:r>
                <a:rPr lang="en-US" altLang="zh-CN" sz="1800"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1800" baseline="-25000">
                  <a:latin typeface="Times New Roman" pitchFamily="18" charset="0"/>
                </a:rPr>
                <a:t>2</a:t>
              </a:r>
              <a:endParaRPr lang="en-US" altLang="zh-CN" sz="1800" b="1" i="1">
                <a:latin typeface="Times New Roman" pitchFamily="18" charset="0"/>
              </a:endParaRPr>
            </a:p>
            <a:p>
              <a:pPr eaLnBrk="1" hangingPunct="1"/>
              <a:endParaRPr lang="en-US" altLang="zh-CN" sz="1800"/>
            </a:p>
          </p:txBody>
        </p:sp>
      </p:grpSp>
      <p:grpSp>
        <p:nvGrpSpPr>
          <p:cNvPr id="104" name="Group 101"/>
          <p:cNvGrpSpPr>
            <a:grpSpLocks/>
          </p:cNvGrpSpPr>
          <p:nvPr/>
        </p:nvGrpSpPr>
        <p:grpSpPr bwMode="auto">
          <a:xfrm>
            <a:off x="433388" y="2806700"/>
            <a:ext cx="3001962" cy="1525588"/>
            <a:chOff x="762" y="1922"/>
            <a:chExt cx="1891" cy="961"/>
          </a:xfrm>
        </p:grpSpPr>
        <p:sp>
          <p:nvSpPr>
            <p:cNvPr id="105" name="Line 62"/>
            <p:cNvSpPr>
              <a:spLocks noChangeShapeType="1"/>
            </p:cNvSpPr>
            <p:nvPr/>
          </p:nvSpPr>
          <p:spPr bwMode="auto">
            <a:xfrm flipV="1">
              <a:off x="2256" y="1922"/>
              <a:ext cx="397" cy="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63"/>
            <p:cNvSpPr>
              <a:spLocks noChangeShapeType="1"/>
            </p:cNvSpPr>
            <p:nvPr/>
          </p:nvSpPr>
          <p:spPr bwMode="auto">
            <a:xfrm flipV="1">
              <a:off x="1655" y="2743"/>
              <a:ext cx="283" cy="1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66"/>
            <p:cNvSpPr>
              <a:spLocks noChangeShapeType="1"/>
            </p:cNvSpPr>
            <p:nvPr/>
          </p:nvSpPr>
          <p:spPr bwMode="auto">
            <a:xfrm flipV="1">
              <a:off x="1938" y="1922"/>
              <a:ext cx="715" cy="82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87"/>
            <p:cNvSpPr>
              <a:spLocks noChangeShapeType="1"/>
            </p:cNvSpPr>
            <p:nvPr/>
          </p:nvSpPr>
          <p:spPr bwMode="auto">
            <a:xfrm>
              <a:off x="1895" y="2329"/>
              <a:ext cx="328" cy="8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Text Box 88"/>
            <p:cNvSpPr txBox="1">
              <a:spLocks noChangeArrowheads="1"/>
            </p:cNvSpPr>
            <p:nvPr/>
          </p:nvSpPr>
          <p:spPr bwMode="auto">
            <a:xfrm>
              <a:off x="762" y="2195"/>
              <a:ext cx="1139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800"/>
                <a:t>变形后</a:t>
              </a:r>
              <a:endParaRPr lang="en-US" altLang="zh-CN" sz="1800"/>
            </a:p>
          </p:txBody>
        </p:sp>
      </p:grpSp>
      <p:grpSp>
        <p:nvGrpSpPr>
          <p:cNvPr id="110" name="Group 104"/>
          <p:cNvGrpSpPr>
            <a:grpSpLocks/>
          </p:cNvGrpSpPr>
          <p:nvPr/>
        </p:nvGrpSpPr>
        <p:grpSpPr bwMode="auto">
          <a:xfrm>
            <a:off x="409575" y="2206625"/>
            <a:ext cx="3089275" cy="2276475"/>
            <a:chOff x="747" y="1544"/>
            <a:chExt cx="1946" cy="1434"/>
          </a:xfrm>
        </p:grpSpPr>
        <p:sp>
          <p:nvSpPr>
            <p:cNvPr id="111" name="Line 65"/>
            <p:cNvSpPr>
              <a:spLocks noChangeShapeType="1"/>
            </p:cNvSpPr>
            <p:nvPr/>
          </p:nvSpPr>
          <p:spPr bwMode="auto">
            <a:xfrm flipV="1">
              <a:off x="2256" y="1566"/>
              <a:ext cx="299" cy="43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Text Box 77"/>
            <p:cNvSpPr txBox="1">
              <a:spLocks noChangeArrowheads="1"/>
            </p:cNvSpPr>
            <p:nvPr/>
          </p:nvSpPr>
          <p:spPr bwMode="auto">
            <a:xfrm>
              <a:off x="2549" y="1544"/>
              <a:ext cx="1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x</a:t>
              </a:r>
              <a:r>
                <a:rPr lang="en-US" altLang="zh-CN" sz="1800">
                  <a:latin typeface="Times New Roman" pitchFamily="18" charset="0"/>
                  <a:sym typeface="Symbol" pitchFamily="18" charset="2"/>
                </a:rPr>
                <a:t></a:t>
              </a:r>
              <a:endParaRPr lang="en-US" altLang="zh-CN" sz="1800"/>
            </a:p>
          </p:txBody>
        </p:sp>
        <p:sp>
          <p:nvSpPr>
            <p:cNvPr id="113" name="Line 67"/>
            <p:cNvSpPr>
              <a:spLocks noChangeShapeType="1"/>
            </p:cNvSpPr>
            <p:nvPr/>
          </p:nvSpPr>
          <p:spPr bwMode="auto">
            <a:xfrm flipV="1">
              <a:off x="1655" y="2005"/>
              <a:ext cx="601" cy="87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Text Box 79"/>
            <p:cNvSpPr txBox="1">
              <a:spLocks noChangeArrowheads="1"/>
            </p:cNvSpPr>
            <p:nvPr/>
          </p:nvSpPr>
          <p:spPr bwMode="auto">
            <a:xfrm>
              <a:off x="1550" y="2790"/>
              <a:ext cx="91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Times New Roman" pitchFamily="18" charset="0"/>
                </a:rPr>
                <a:t>1</a:t>
              </a:r>
              <a:endParaRPr lang="en-US" altLang="zh-CN" sz="1800"/>
            </a:p>
          </p:txBody>
        </p:sp>
        <p:sp>
          <p:nvSpPr>
            <p:cNvPr id="115" name="Text Box 80"/>
            <p:cNvSpPr txBox="1">
              <a:spLocks noChangeArrowheads="1"/>
            </p:cNvSpPr>
            <p:nvPr/>
          </p:nvSpPr>
          <p:spPr bwMode="auto">
            <a:xfrm>
              <a:off x="2136" y="1892"/>
              <a:ext cx="91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Times New Roman" pitchFamily="18" charset="0"/>
                </a:rPr>
                <a:t>2</a:t>
              </a:r>
              <a:endParaRPr lang="en-US" altLang="zh-CN" sz="1800"/>
            </a:p>
          </p:txBody>
        </p:sp>
        <p:sp>
          <p:nvSpPr>
            <p:cNvPr id="116" name="Text Box 89"/>
            <p:cNvSpPr txBox="1">
              <a:spLocks noChangeArrowheads="1"/>
            </p:cNvSpPr>
            <p:nvPr/>
          </p:nvSpPr>
          <p:spPr bwMode="auto">
            <a:xfrm>
              <a:off x="747" y="1974"/>
              <a:ext cx="1139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800"/>
                <a:t>原位置</a:t>
              </a:r>
              <a:endParaRPr lang="en-US" altLang="zh-CN" sz="1800"/>
            </a:p>
          </p:txBody>
        </p:sp>
        <p:sp>
          <p:nvSpPr>
            <p:cNvPr id="117" name="Line 90"/>
            <p:cNvSpPr>
              <a:spLocks noChangeShapeType="1"/>
            </p:cNvSpPr>
            <p:nvPr/>
          </p:nvSpPr>
          <p:spPr bwMode="auto">
            <a:xfrm>
              <a:off x="1713" y="2079"/>
              <a:ext cx="413" cy="11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Text Box 91"/>
            <p:cNvSpPr txBox="1">
              <a:spLocks noChangeArrowheads="1"/>
            </p:cNvSpPr>
            <p:nvPr/>
          </p:nvSpPr>
          <p:spPr bwMode="auto">
            <a:xfrm>
              <a:off x="1475" y="1561"/>
              <a:ext cx="533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779463" eaLnBrk="0" hangingPunct="0"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l</a:t>
              </a:r>
              <a:r>
                <a:rPr lang="en-US" altLang="zh-CN" sz="1800" b="1" i="1">
                  <a:latin typeface="Times New Roman" pitchFamily="18" charset="0"/>
                </a:rPr>
                <a:t>i</a:t>
              </a:r>
              <a:r>
                <a:rPr lang="en-US" altLang="zh-CN" sz="1800" b="1">
                  <a:latin typeface="Symbol" pitchFamily="18" charset="2"/>
                </a:rPr>
                <a:t>+</a:t>
              </a:r>
              <a:r>
                <a:rPr lang="en-US" altLang="zh-CN" sz="1800" i="1">
                  <a:latin typeface="Times New Roman" pitchFamily="18" charset="0"/>
                </a:rPr>
                <a:t>m</a:t>
              </a:r>
              <a:r>
                <a:rPr lang="en-US" altLang="zh-CN" sz="1800" b="1" i="1">
                  <a:latin typeface="Times New Roman" pitchFamily="18" charset="0"/>
                </a:rPr>
                <a:t>j</a:t>
              </a:r>
              <a:r>
                <a:rPr lang="en-US" altLang="zh-CN" sz="1800" b="1">
                  <a:latin typeface="Symbol" pitchFamily="18" charset="2"/>
                </a:rPr>
                <a:t>+</a:t>
              </a:r>
              <a:r>
                <a:rPr lang="en-US" altLang="zh-CN" sz="1800" i="1">
                  <a:latin typeface="Times New Roman" pitchFamily="18" charset="0"/>
                </a:rPr>
                <a:t>n</a:t>
              </a:r>
              <a:r>
                <a:rPr lang="en-US" altLang="zh-CN" sz="1800" b="1" i="1">
                  <a:latin typeface="Times New Roman" pitchFamily="18" charset="0"/>
                </a:rPr>
                <a:t>k</a:t>
              </a:r>
            </a:p>
            <a:p>
              <a:pPr eaLnBrk="1" hangingPunct="1"/>
              <a:endParaRPr lang="en-US" altLang="zh-CN" sz="1800"/>
            </a:p>
          </p:txBody>
        </p:sp>
        <p:sp>
          <p:nvSpPr>
            <p:cNvPr id="119" name="Line 92"/>
            <p:cNvSpPr>
              <a:spLocks noChangeShapeType="1"/>
            </p:cNvSpPr>
            <p:nvPr/>
          </p:nvSpPr>
          <p:spPr bwMode="auto">
            <a:xfrm>
              <a:off x="2035" y="1676"/>
              <a:ext cx="45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0" name="Text Box 115"/>
          <p:cNvSpPr txBox="1">
            <a:spLocks noChangeArrowheads="1"/>
          </p:cNvSpPr>
          <p:nvPr/>
        </p:nvSpPr>
        <p:spPr bwMode="auto">
          <a:xfrm>
            <a:off x="792163" y="5137150"/>
            <a:ext cx="203041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79463" eaLnBrk="0" hangingPunct="0"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779463" eaLnBrk="0" hangingPunct="0"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79463" eaLnBrk="0" hangingPunct="0"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79463" eaLnBrk="0" hangingPunct="0"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79463" eaLnBrk="0" hangingPunct="0"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>
                <a:latin typeface="Times New Roman" pitchFamily="18" charset="0"/>
              </a:rPr>
              <a:t>全局与局部坐标系</a:t>
            </a:r>
            <a:endParaRPr lang="en-US" altLang="zh-CN" sz="1800">
              <a:latin typeface="Times New Roman" pitchFamily="18" charset="0"/>
            </a:endParaRPr>
          </a:p>
        </p:txBody>
      </p:sp>
      <p:sp>
        <p:nvSpPr>
          <p:cNvPr id="149" name="Text Box 30"/>
          <p:cNvSpPr txBox="1">
            <a:spLocks noChangeArrowheads="1"/>
          </p:cNvSpPr>
          <p:nvPr/>
        </p:nvSpPr>
        <p:spPr bwMode="auto">
          <a:xfrm>
            <a:off x="5486399" y="4910107"/>
            <a:ext cx="24113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hlink"/>
                </a:solidFill>
                <a:latin typeface="+mn-lt"/>
                <a:ea typeface="楷体_GB2312" pitchFamily="49" charset="-122"/>
              </a:rPr>
              <a:t>杆单元的刚度矩阵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794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794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3541</TotalTime>
  <Words>772</Words>
  <Application>Microsoft Office PowerPoint</Application>
  <PresentationFormat>自定义</PresentationFormat>
  <Paragraphs>480</Paragraphs>
  <Slides>23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Blends</vt:lpstr>
      <vt:lpstr>Equation</vt:lpstr>
      <vt:lpstr>有限元分析 Finite Elemtent Analysis</vt:lpstr>
      <vt:lpstr>4.弹性结构稳态分析</vt:lpstr>
      <vt:lpstr>PowerPoint 演示文稿</vt:lpstr>
      <vt:lpstr>杆单元</vt:lpstr>
      <vt:lpstr>杆单元</vt:lpstr>
      <vt:lpstr>杆单元</vt:lpstr>
      <vt:lpstr>杆单元</vt:lpstr>
      <vt:lpstr>桁架中的杆单元</vt:lpstr>
      <vt:lpstr>桁架中的杆单元</vt:lpstr>
      <vt:lpstr>桁架中的杆单元</vt:lpstr>
      <vt:lpstr>桁架中的杆单元</vt:lpstr>
      <vt:lpstr>桁架中的杆单元</vt:lpstr>
      <vt:lpstr>桁架中的杆单元</vt:lpstr>
      <vt:lpstr>桁架中的杆单元</vt:lpstr>
      <vt:lpstr>小位移条件下的二维单元</vt:lpstr>
      <vt:lpstr>小位移条件下的二维单元</vt:lpstr>
      <vt:lpstr>二维单元</vt:lpstr>
      <vt:lpstr>二维单元</vt:lpstr>
      <vt:lpstr>二维单元</vt:lpstr>
      <vt:lpstr>正确使用ANSYS的若干注意事项</vt:lpstr>
      <vt:lpstr>正确使用ANSYS的若干注意事项</vt:lpstr>
      <vt:lpstr>正确使用ANSYS的若干注意事项</vt:lpstr>
      <vt:lpstr>ANSYS结构分析实例</vt:lpstr>
    </vt:vector>
  </TitlesOfParts>
  <Company>浙江大学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Element Analysis</dc:title>
  <dc:creator>李立新</dc:creator>
  <cp:lastModifiedBy>DELL</cp:lastModifiedBy>
  <cp:revision>540</cp:revision>
  <dcterms:created xsi:type="dcterms:W3CDTF">2008-02-10T13:40:41Z</dcterms:created>
  <dcterms:modified xsi:type="dcterms:W3CDTF">2023-08-29T08:17:34Z</dcterms:modified>
</cp:coreProperties>
</file>