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95" r:id="rId2"/>
    <p:sldId id="277" r:id="rId3"/>
    <p:sldId id="291" r:id="rId4"/>
    <p:sldId id="26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0" r:id="rId15"/>
    <p:sldId id="288" r:id="rId16"/>
    <p:sldId id="294" r:id="rId17"/>
    <p:sldId id="289" r:id="rId18"/>
  </p:sldIdLst>
  <p:sldSz cx="10369550" cy="5832475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C00"/>
    <a:srgbClr val="FF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585" autoAdjust="0"/>
  </p:normalViewPr>
  <p:slideViewPr>
    <p:cSldViewPr>
      <p:cViewPr varScale="1">
        <p:scale>
          <a:sx n="109" d="100"/>
          <a:sy n="109" d="100"/>
        </p:scale>
        <p:origin x="-254" y="-67"/>
      </p:cViewPr>
      <p:guideLst>
        <p:guide orient="horz" pos="1837"/>
        <p:guide pos="3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19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072855"/>
            <a:ext cx="10215536" cy="8956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4" y="2640"/>
                <a:ext cx="381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4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4512" y="1850370"/>
            <a:ext cx="8812534" cy="81744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4906" y="3305492"/>
            <a:ext cx="7259739" cy="206494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65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8745" y="193045"/>
            <a:ext cx="1265551" cy="51868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7324" y="193045"/>
            <a:ext cx="6858883" cy="51868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4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94" y="3748544"/>
            <a:ext cx="8814644" cy="694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594" y="2471603"/>
            <a:ext cx="8814644" cy="127694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98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6" y="572961"/>
            <a:ext cx="9331540" cy="63277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006" y="1305424"/>
            <a:ext cx="458032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006" y="1849746"/>
            <a:ext cx="458032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68111" y="1305424"/>
            <a:ext cx="458243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68111" y="1849746"/>
            <a:ext cx="458243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4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71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5" y="833424"/>
            <a:ext cx="341150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4990" y="232604"/>
            <a:ext cx="5795556" cy="4978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005" y="1219979"/>
            <a:ext cx="3411509" cy="3990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85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716" y="4178474"/>
            <a:ext cx="622172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31716" y="520588"/>
            <a:ext cx="6221729" cy="3500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31716" y="4565028"/>
            <a:ext cx="6221729" cy="683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29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72590" y="308555"/>
            <a:ext cx="497907" cy="4050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907204" y="308555"/>
            <a:ext cx="373431" cy="40507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613945" y="667744"/>
            <a:ext cx="478919" cy="40507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33791" y="667744"/>
            <a:ext cx="417736" cy="40507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3466" y="606033"/>
            <a:ext cx="637152" cy="35918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65008" y="218362"/>
            <a:ext cx="35867" cy="8940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04238" y="889271"/>
            <a:ext cx="9327319" cy="2848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91183" y="185291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324" y="1075986"/>
            <a:ext cx="9327321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292100" indent="-29210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folHlink"/>
          </a:solidFill>
          <a:latin typeface="+mn-lt"/>
          <a:ea typeface="+mn-ea"/>
          <a:cs typeface="+mn-cs"/>
        </a:defRPr>
      </a:lvl1pPr>
      <a:lvl2pPr marL="635000" indent="-244475" algn="l" defTabSz="7794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976313" indent="-19685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folHlink"/>
          </a:solidFill>
          <a:latin typeface="+mn-lt"/>
          <a:ea typeface="+mn-ea"/>
        </a:defRPr>
      </a:lvl3pPr>
      <a:lvl4pPr marL="1365250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  <a:ea typeface="+mn-ea"/>
        </a:defRPr>
      </a:lvl4pPr>
      <a:lvl5pPr marL="1755775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5pPr>
      <a:lvl6pPr marL="22129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6pPr>
      <a:lvl7pPr marL="26701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7pPr>
      <a:lvl8pPr marL="31273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8pPr>
      <a:lvl9pPr marL="35845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348" y="1471569"/>
            <a:ext cx="8812535" cy="1243713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有限元分析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800" smtClean="0"/>
              <a:t>Finite Elemtent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8576" y="3275427"/>
            <a:ext cx="7259740" cy="206494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李立新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机械设计研究所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148" y="156652"/>
            <a:ext cx="1397287" cy="4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87" tIns="41143" rIns="82287" bIns="41143"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</a:rPr>
              <a:t>电子教案</a:t>
            </a:r>
            <a:endParaRPr lang="en-US" altLang="zh-CN" sz="24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瞬态分析显式解法</a:t>
            </a:r>
            <a:r>
              <a:rPr lang="en-US" altLang="zh-CN" smtClean="0"/>
              <a:t>—</a:t>
            </a:r>
            <a:r>
              <a:rPr lang="zh-CN" altLang="en-US" smtClean="0"/>
              <a:t>中心差分法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000" smtClean="0">
                <a:solidFill>
                  <a:schemeClr val="tx1"/>
                </a:solidFill>
              </a:rPr>
              <a:t>例：仍是前述两自由度系统，假设</a:t>
            </a:r>
            <a:r>
              <a:rPr lang="en-AU" altLang="zh-CN" sz="2000" i="1" smtClean="0">
                <a:solidFill>
                  <a:schemeClr val="tx1"/>
                </a:solidFill>
              </a:rPr>
              <a:t>G</a:t>
            </a:r>
            <a:r>
              <a:rPr lang="en-AU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AU" altLang="zh-CN" sz="2000" smtClean="0">
                <a:solidFill>
                  <a:schemeClr val="tx1"/>
                </a:solidFill>
              </a:rPr>
              <a:t>=0</a:t>
            </a:r>
            <a:r>
              <a:rPr lang="zh-CN" altLang="en-AU" sz="2000" smtClean="0">
                <a:solidFill>
                  <a:schemeClr val="tx1"/>
                </a:solidFill>
              </a:rPr>
              <a:t>，</a:t>
            </a:r>
            <a:r>
              <a:rPr lang="en-AU" altLang="zh-CN" sz="2000" i="1" smtClean="0">
                <a:solidFill>
                  <a:schemeClr val="tx1"/>
                </a:solidFill>
              </a:rPr>
              <a:t>G</a:t>
            </a:r>
            <a:r>
              <a:rPr lang="en-AU" altLang="zh-CN" sz="2000" baseline="-25000" smtClean="0">
                <a:solidFill>
                  <a:schemeClr val="tx1"/>
                </a:solidFill>
              </a:rPr>
              <a:t>2</a:t>
            </a:r>
            <a:r>
              <a:rPr lang="en-AU" altLang="zh-CN" sz="2000" smtClean="0">
                <a:solidFill>
                  <a:schemeClr val="tx1"/>
                </a:solidFill>
              </a:rPr>
              <a:t>=10N</a:t>
            </a: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最小固有周期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  <a:sym typeface="Symbol" pitchFamily="18" charset="2"/>
              </a:rPr>
              <a:t></a:t>
            </a:r>
            <a:r>
              <a:rPr lang="en-US" altLang="zh-CN" sz="2000" smtClean="0">
                <a:solidFill>
                  <a:schemeClr val="tx2"/>
                </a:solidFill>
              </a:rPr>
              <a:t>2.8s</a:t>
            </a:r>
            <a:r>
              <a:rPr lang="zh-CN" altLang="en-US" sz="2000" smtClean="0">
                <a:solidFill>
                  <a:schemeClr val="tx2"/>
                </a:solidFill>
              </a:rPr>
              <a:t>，因此可取</a:t>
            </a:r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altLang="zh-CN" sz="2000" i="1" smtClean="0">
                <a:solidFill>
                  <a:schemeClr val="tx2"/>
                </a:solidFill>
              </a:rPr>
              <a:t>t </a:t>
            </a:r>
            <a:r>
              <a:rPr lang="en-US" altLang="zh-CN" sz="2000" smtClean="0">
                <a:solidFill>
                  <a:schemeClr val="tx2"/>
                </a:solidFill>
              </a:rPr>
              <a:t>=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</a:rPr>
              <a:t>/10=0.28s</a:t>
            </a:r>
            <a:r>
              <a:rPr lang="en-US" altLang="zh-CN" sz="2400" smtClean="0">
                <a:solidFill>
                  <a:schemeClr val="tx2"/>
                </a:solidFill>
              </a:rPr>
              <a:t> </a:t>
            </a:r>
            <a:endParaRPr lang="zh-CN" altLang="en-AU" sz="2400" smtClean="0">
              <a:solidFill>
                <a:schemeClr val="tx2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4346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4347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48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4349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4350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51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4352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6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7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8" name="Rectangle 23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0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1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2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3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4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5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6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8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9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0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1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2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4" name="Rectangle 4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5" name="Rectangle 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87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06799"/>
              </p:ext>
            </p:extLst>
          </p:nvPr>
        </p:nvGraphicFramePr>
        <p:xfrm>
          <a:off x="2696294" y="1552268"/>
          <a:ext cx="355600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294" y="1552268"/>
                        <a:ext cx="355600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Rectangle 4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87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78149"/>
              </p:ext>
            </p:extLst>
          </p:nvPr>
        </p:nvGraphicFramePr>
        <p:xfrm>
          <a:off x="2888285" y="2413056"/>
          <a:ext cx="339344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5" imgW="2120900" imgH="482600" progId="Equation.DSMT4">
                  <p:embed/>
                </p:oleObj>
              </mc:Choice>
              <mc:Fallback>
                <p:oleObj name="Equation" r:id="rId5" imgW="2120900" imgH="482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285" y="2413056"/>
                        <a:ext cx="339344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Rectangle 4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876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0355"/>
              </p:ext>
            </p:extLst>
          </p:nvPr>
        </p:nvGraphicFramePr>
        <p:xfrm>
          <a:off x="3407290" y="3705821"/>
          <a:ext cx="256032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7" imgW="1600200" imgH="482600" progId="Equation.DSMT4">
                  <p:embed/>
                </p:oleObj>
              </mc:Choice>
              <mc:Fallback>
                <p:oleObj name="Equation" r:id="rId7" imgW="1600200" imgH="482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290" y="3705821"/>
                        <a:ext cx="256032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011" name="Group 291"/>
          <p:cNvGraphicFramePr>
            <a:graphicFrameLocks noGrp="1"/>
          </p:cNvGraphicFramePr>
          <p:nvPr/>
        </p:nvGraphicFramePr>
        <p:xfrm>
          <a:off x="1" y="4566610"/>
          <a:ext cx="10369546" cy="1038080"/>
        </p:xfrm>
        <a:graphic>
          <a:graphicData uri="http://schemas.openxmlformats.org/drawingml/2006/table">
            <a:tbl>
              <a:tblPr/>
              <a:tblGrid>
                <a:gridCol w="797495"/>
                <a:gridCol w="797495"/>
                <a:gridCol w="797495"/>
                <a:gridCol w="797495"/>
                <a:gridCol w="797495"/>
                <a:gridCol w="797495"/>
                <a:gridCol w="799606"/>
                <a:gridCol w="797495"/>
                <a:gridCol w="797495"/>
                <a:gridCol w="797495"/>
                <a:gridCol w="797495"/>
                <a:gridCol w="797495"/>
                <a:gridCol w="797495"/>
              </a:tblGrid>
              <a:tr h="3340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0.031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0.168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0.487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1.017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1.701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2.397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2.913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3.071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2.771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2.037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1.022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0.392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1.445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2.834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4.144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5.015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5.257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4.901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4.168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3.368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2.778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2.535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2.601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瞬态分析显式解法</a:t>
            </a:r>
            <a:r>
              <a:rPr lang="en-US" altLang="zh-CN" smtClean="0"/>
              <a:t>—</a:t>
            </a:r>
            <a:r>
              <a:rPr lang="zh-CN" altLang="en-US" smtClean="0"/>
              <a:t>中心差分法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如果取</a:t>
            </a:r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altLang="zh-CN" sz="2000" i="1" smtClean="0">
                <a:solidFill>
                  <a:schemeClr val="tx2"/>
                </a:solidFill>
              </a:rPr>
              <a:t>t </a:t>
            </a:r>
            <a:r>
              <a:rPr lang="en-US" altLang="zh-CN" sz="2000" smtClean="0">
                <a:solidFill>
                  <a:schemeClr val="tx2"/>
                </a:solidFill>
              </a:rPr>
              <a:t>=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</a:rPr>
              <a:t>=2.8s</a:t>
            </a:r>
            <a:r>
              <a:rPr lang="zh-CN" altLang="en-US" sz="2000" smtClean="0">
                <a:solidFill>
                  <a:schemeClr val="tx2"/>
                </a:solidFill>
              </a:rPr>
              <a:t>进行计算，则有</a:t>
            </a:r>
          </a:p>
          <a:p>
            <a:pPr eaLnBrk="1" hangingPunct="1"/>
            <a:endParaRPr lang="en-AU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ANSYS</a:t>
            </a:r>
            <a:r>
              <a:rPr lang="zh-CN" altLang="en-US" sz="2400" smtClean="0">
                <a:solidFill>
                  <a:schemeClr val="tx2"/>
                </a:solidFill>
              </a:rPr>
              <a:t>分析</a:t>
            </a:r>
            <a:r>
              <a:rPr lang="zh-CN" altLang="en-US" sz="2400">
                <a:solidFill>
                  <a:schemeClr val="tx2"/>
                </a:solidFill>
              </a:rPr>
              <a:t>实例</a:t>
            </a:r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5372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5374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5375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76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5377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01" name="Rectangle 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02" name="Rectangle 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03" name="Rectangle 10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0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4683"/>
              </p:ext>
            </p:extLst>
          </p:nvPr>
        </p:nvGraphicFramePr>
        <p:xfrm>
          <a:off x="1213311" y="1568013"/>
          <a:ext cx="735584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3" imgW="4597400" imgH="482600" progId="Equation.DSMT4">
                  <p:embed/>
                </p:oleObj>
              </mc:Choice>
              <mc:Fallback>
                <p:oleObj name="Equation" r:id="rId3" imgW="4597400" imgH="4826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311" y="1568013"/>
                        <a:ext cx="735584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瞬态分析隐式解法</a:t>
            </a:r>
            <a:r>
              <a:rPr lang="en-US" altLang="zh-CN" smtClean="0"/>
              <a:t>—</a:t>
            </a:r>
            <a:r>
              <a:rPr lang="zh-CN" altLang="en-US" smtClean="0"/>
              <a:t>纽马克方法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5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6396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7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6398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399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6400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401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6402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1" name="Rectangle 39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2" name="Rectangle 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8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06915"/>
              </p:ext>
            </p:extLst>
          </p:nvPr>
        </p:nvGraphicFramePr>
        <p:xfrm>
          <a:off x="3046270" y="1050668"/>
          <a:ext cx="329184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3" imgW="2057400" imgH="241300" progId="Equation.DSMT4">
                  <p:embed/>
                </p:oleObj>
              </mc:Choice>
              <mc:Fallback>
                <p:oleObj name="Equation" r:id="rId3" imgW="2057400" imgH="2413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270" y="1050668"/>
                        <a:ext cx="329184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Rectangle 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8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36120"/>
              </p:ext>
            </p:extLst>
          </p:nvPr>
        </p:nvGraphicFramePr>
        <p:xfrm>
          <a:off x="2185482" y="1625056"/>
          <a:ext cx="4815840" cy="148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5" imgW="3009900" imgH="927100" progId="Equation.DSMT4">
                  <p:embed/>
                </p:oleObj>
              </mc:Choice>
              <mc:Fallback>
                <p:oleObj name="Equation" r:id="rId5" imgW="3009900" imgH="9271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482" y="1625056"/>
                        <a:ext cx="4815840" cy="148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6" name="Rectangle 4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8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77222"/>
              </p:ext>
            </p:extLst>
          </p:nvPr>
        </p:nvGraphicFramePr>
        <p:xfrm>
          <a:off x="2921367" y="3131435"/>
          <a:ext cx="32715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7" imgW="2044700" imgH="241300" progId="Equation.DSMT4">
                  <p:embed/>
                </p:oleObj>
              </mc:Choice>
              <mc:Fallback>
                <p:oleObj name="Equation" r:id="rId7" imgW="2044700" imgH="2413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367" y="3131435"/>
                        <a:ext cx="327152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Rectangle 4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8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1132"/>
              </p:ext>
            </p:extLst>
          </p:nvPr>
        </p:nvGraphicFramePr>
        <p:xfrm>
          <a:off x="1277823" y="3683668"/>
          <a:ext cx="7579360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9" imgW="4737100" imgH="914400" progId="Equation.DSMT4">
                  <p:embed/>
                </p:oleObj>
              </mc:Choice>
              <mc:Fallback>
                <p:oleObj name="Equation" r:id="rId9" imgW="4737100" imgH="9144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823" y="3683668"/>
                        <a:ext cx="7579360" cy="14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瞬态分析隐式解法</a:t>
            </a:r>
            <a:r>
              <a:rPr lang="en-US" altLang="zh-CN" smtClean="0"/>
              <a:t>—</a:t>
            </a:r>
            <a:r>
              <a:rPr lang="zh-CN" altLang="en-US" smtClean="0"/>
              <a:t>纽马克方法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400" smtClean="0">
                <a:solidFill>
                  <a:schemeClr val="tx2"/>
                </a:solidFill>
              </a:rPr>
              <a:t>特点</a:t>
            </a:r>
          </a:p>
          <a:p>
            <a:pPr marL="742950" lvl="1" indent="-285750" eaLnBrk="1" hangingPunct="1"/>
            <a:r>
              <a:rPr lang="zh-CN" altLang="en-AU" sz="2000" smtClean="0">
                <a:solidFill>
                  <a:schemeClr val="tx2"/>
                </a:solidFill>
              </a:rPr>
              <a:t>系数矩阵含</a:t>
            </a:r>
            <a:r>
              <a:rPr lang="en-AU" altLang="zh-CN" sz="2000" b="1" i="1" smtClean="0">
                <a:solidFill>
                  <a:schemeClr val="tx2"/>
                </a:solidFill>
              </a:rPr>
              <a:t>K</a:t>
            </a:r>
            <a:r>
              <a:rPr lang="zh-CN" altLang="en-AU" sz="2000" smtClean="0">
                <a:solidFill>
                  <a:schemeClr val="tx2"/>
                </a:solidFill>
              </a:rPr>
              <a:t>，不适合非线性分析</a:t>
            </a:r>
            <a:endParaRPr lang="en-AU" altLang="zh-CN" sz="2000" b="1" i="1" smtClean="0">
              <a:solidFill>
                <a:schemeClr val="tx2"/>
              </a:solidFill>
            </a:endParaRPr>
          </a:p>
          <a:p>
            <a:pPr marL="742950" lvl="1" indent="-285750" eaLnBrk="1" hangingPunct="1"/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altLang="zh-CN" sz="2000" i="1" smtClean="0">
                <a:solidFill>
                  <a:schemeClr val="tx2"/>
                </a:solidFill>
              </a:rPr>
              <a:t> </a:t>
            </a:r>
            <a:r>
              <a:rPr lang="zh-CN" altLang="en-US" sz="2000" smtClean="0">
                <a:solidFill>
                  <a:schemeClr val="tx2"/>
                </a:solidFill>
              </a:rPr>
              <a:t>与</a:t>
            </a:r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zh-CN" altLang="en-US" sz="2000" smtClean="0">
                <a:solidFill>
                  <a:schemeClr val="tx2"/>
                </a:solidFill>
              </a:rPr>
              <a:t>满足下式时，纽马克方法是无条件稳定的 </a:t>
            </a:r>
          </a:p>
          <a:p>
            <a:pPr marL="742950" lvl="1" indent="-285750" eaLnBrk="1" hangingPunct="1"/>
            <a:endParaRPr lang="zh-CN" altLang="en-AU" sz="2000" smtClean="0">
              <a:solidFill>
                <a:schemeClr val="tx2"/>
              </a:solidFill>
            </a:endParaRPr>
          </a:p>
          <a:p>
            <a:pPr marL="742950" lvl="1" indent="-285750" eaLnBrk="1" hangingPunct="1"/>
            <a:endParaRPr lang="zh-CN" altLang="en-AU" sz="2000" smtClean="0">
              <a:solidFill>
                <a:schemeClr val="tx2"/>
              </a:solidFill>
            </a:endParaRPr>
          </a:p>
          <a:p>
            <a:pPr marL="742950" lvl="1" indent="-285750" eaLnBrk="1" hangingPunct="1"/>
            <a:r>
              <a:rPr lang="zh-CN" altLang="en-AU" sz="2000" smtClean="0">
                <a:solidFill>
                  <a:schemeClr val="tx2"/>
                </a:solidFill>
              </a:rPr>
              <a:t>适合用于结构动力学问题的分析，因时间步长</a:t>
            </a:r>
            <a:r>
              <a:rPr lang="zh-CN" altLang="en-US" sz="2000" smtClean="0">
                <a:solidFill>
                  <a:schemeClr val="tx2"/>
                </a:solidFill>
              </a:rPr>
              <a:t>可</a:t>
            </a:r>
            <a:r>
              <a:rPr lang="zh-CN" altLang="en-AU" sz="2000" smtClean="0">
                <a:solidFill>
                  <a:schemeClr val="tx2"/>
                </a:solidFill>
              </a:rPr>
              <a:t>大</a:t>
            </a:r>
          </a:p>
          <a:p>
            <a:pPr eaLnBrk="1" hangingPunct="1"/>
            <a:r>
              <a:rPr lang="zh-CN" altLang="en-AU" sz="2000" smtClean="0">
                <a:solidFill>
                  <a:schemeClr val="tx1"/>
                </a:solidFill>
              </a:rPr>
              <a:t>例：同前。</a:t>
            </a:r>
            <a:r>
              <a:rPr lang="zh-CN" altLang="en-US" sz="2000" smtClean="0">
                <a:solidFill>
                  <a:schemeClr val="tx1"/>
                </a:solidFill>
              </a:rPr>
              <a:t>先用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US" altLang="zh-CN" sz="2000" i="1" smtClean="0">
                <a:solidFill>
                  <a:schemeClr val="tx1"/>
                </a:solidFill>
              </a:rPr>
              <a:t>t</a:t>
            </a:r>
            <a:r>
              <a:rPr lang="en-US" altLang="zh-CN" sz="2000" smtClean="0">
                <a:solidFill>
                  <a:schemeClr val="tx1"/>
                </a:solidFill>
              </a:rPr>
              <a:t>=0.28</a:t>
            </a:r>
            <a:r>
              <a:rPr lang="zh-CN" altLang="en-US" sz="2000" smtClean="0">
                <a:solidFill>
                  <a:schemeClr val="tx1"/>
                </a:solidFill>
              </a:rPr>
              <a:t>与</a:t>
            </a:r>
            <a:r>
              <a:rPr lang="en-US" altLang="zh-CN" sz="2000" smtClean="0">
                <a:solidFill>
                  <a:schemeClr val="tx1"/>
                </a:solidFill>
              </a:rPr>
              <a:t>2.8</a:t>
            </a:r>
            <a:r>
              <a:rPr lang="zh-CN" altLang="en-US" sz="2000" smtClean="0">
                <a:solidFill>
                  <a:schemeClr val="tx1"/>
                </a:solidFill>
              </a:rPr>
              <a:t>分别计算，再用</a:t>
            </a:r>
            <a:r>
              <a:rPr lang="en-US" altLang="zh-CN" sz="2000" smtClean="0">
                <a:solidFill>
                  <a:schemeClr val="tx1"/>
                </a:solidFill>
              </a:rPr>
              <a:t>ANSYS</a:t>
            </a:r>
            <a:r>
              <a:rPr lang="zh-CN" altLang="en-US" sz="2000" smtClean="0">
                <a:solidFill>
                  <a:schemeClr val="tx1"/>
                </a:solidFill>
              </a:rPr>
              <a:t>计算。</a:t>
            </a:r>
            <a:endParaRPr lang="zh-CN" altLang="en-AU" sz="2000" smtClean="0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19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7420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24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7425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6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7" name="Rectangle 4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8" name="Rectangle 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6899"/>
              </p:ext>
            </p:extLst>
          </p:nvPr>
        </p:nvGraphicFramePr>
        <p:xfrm>
          <a:off x="3462143" y="2270646"/>
          <a:ext cx="2296160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Equation" r:id="rId3" imgW="1435100" imgH="393700" progId="Equation.DSMT4">
                  <p:embed/>
                </p:oleObj>
              </mc:Choice>
              <mc:Fallback>
                <p:oleObj name="Equation" r:id="rId3" imgW="1435100" imgH="3937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143" y="2270646"/>
                        <a:ext cx="2296160" cy="62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075" name="Group 283"/>
          <p:cNvGraphicFramePr>
            <a:graphicFrameLocks noGrp="1"/>
          </p:cNvGraphicFramePr>
          <p:nvPr/>
        </p:nvGraphicFramePr>
        <p:xfrm>
          <a:off x="1" y="3803926"/>
          <a:ext cx="10369548" cy="1005120"/>
        </p:xfrm>
        <a:graphic>
          <a:graphicData uri="http://schemas.openxmlformats.org/drawingml/2006/table">
            <a:tbl>
              <a:tblPr/>
              <a:tblGrid>
                <a:gridCol w="780617"/>
                <a:gridCol w="799606"/>
                <a:gridCol w="797495"/>
                <a:gridCol w="801715"/>
                <a:gridCol w="799604"/>
                <a:gridCol w="799606"/>
                <a:gridCol w="797495"/>
                <a:gridCol w="799604"/>
                <a:gridCol w="797495"/>
                <a:gridCol w="799606"/>
                <a:gridCol w="799604"/>
                <a:gridCol w="797495"/>
                <a:gridCol w="799606"/>
              </a:tblGrid>
              <a:tr h="33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0.189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0.485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0.961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1.581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2.233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2.761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3.004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2.284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1.397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0.364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1.351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2.683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3.995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4.950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5.337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5.130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4.478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3.642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2.897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2.435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2.313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314" name="Group 522"/>
          <p:cNvGraphicFramePr>
            <a:graphicFrameLocks noGrp="1"/>
          </p:cNvGraphicFramePr>
          <p:nvPr/>
        </p:nvGraphicFramePr>
        <p:xfrm>
          <a:off x="1" y="4803960"/>
          <a:ext cx="10369552" cy="1011462"/>
        </p:xfrm>
        <a:graphic>
          <a:graphicData uri="http://schemas.openxmlformats.org/drawingml/2006/table">
            <a:tbl>
              <a:tblPr/>
              <a:tblGrid>
                <a:gridCol w="799606"/>
                <a:gridCol w="795385"/>
                <a:gridCol w="799606"/>
                <a:gridCol w="795385"/>
                <a:gridCol w="799606"/>
                <a:gridCol w="795385"/>
                <a:gridCol w="799606"/>
                <a:gridCol w="795385"/>
                <a:gridCol w="799606"/>
                <a:gridCol w="795385"/>
                <a:gridCol w="799606"/>
                <a:gridCol w="795385"/>
                <a:gridCol w="799606"/>
              </a:tblGrid>
              <a:tr h="336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1.446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1.711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-0.387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1.852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1.607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-0.867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2.858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0.551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-0.394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3.326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-0.660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0.901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5.076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3.055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1.052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5.422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1.609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2.818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4.110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2.086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3.113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3.336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3.076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2.061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6657" marB="4665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瞬态分析隐式解法</a:t>
            </a:r>
            <a:r>
              <a:rPr lang="en-US" altLang="zh-CN" smtClean="0"/>
              <a:t>—</a:t>
            </a:r>
            <a:r>
              <a:rPr lang="zh-CN" altLang="en-US" smtClean="0"/>
              <a:t>纽马克方法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8438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8439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8440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8441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8442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8443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8444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8445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8446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1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3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8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0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1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2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3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4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5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6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7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8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9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4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1" name="Rectangle 4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3" name="Rectangle 4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5" name="Rectangle 5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6" name="Rectangle 5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7" name="Rectangle 5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8" name="Rectangle 5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9" name="Rectangle 59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80" name="Rectangle 6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81" name="Rectangle 6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82" name="Rectangle 6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83" name="Rectangle 6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84" name="Rectangle 3"/>
          <p:cNvSpPr txBox="1">
            <a:spLocks noChangeArrowheads="1"/>
          </p:cNvSpPr>
          <p:nvPr/>
        </p:nvSpPr>
        <p:spPr bwMode="auto">
          <a:xfrm>
            <a:off x="687787" y="1481063"/>
            <a:ext cx="6601490" cy="3873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/>
          <a:lstStyle>
            <a:lvl1pPr marL="292100" indent="-292100" defTabSz="779463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779463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779463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779463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779463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铅垂弹性摆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厚</a:t>
            </a:r>
            <a:r>
              <a:rPr lang="en-US" altLang="zh-CN" sz="2000" smtClean="0">
                <a:solidFill>
                  <a:schemeClr val="tx2"/>
                </a:solidFill>
                <a:ea typeface="楷体_GB2312" pitchFamily="49" charset="-122"/>
              </a:rPr>
              <a:t>2mm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，摆杆长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150mm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，宽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1mm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，上端固定，下端插入摆盘深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15mm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，摆盘半径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25mm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；摆杆弹性模量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7.2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10</a:t>
            </a:r>
            <a:r>
              <a:rPr lang="en-US" altLang="zh-CN" sz="2000" baseline="30000">
                <a:solidFill>
                  <a:schemeClr val="tx2"/>
                </a:solidFill>
                <a:ea typeface="楷体_GB2312" pitchFamily="49" charset="-122"/>
              </a:rPr>
              <a:t>4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MPa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、泊松比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0.33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密度</a:t>
            </a:r>
            <a:r>
              <a:rPr lang="en-US" altLang="zh-CN" sz="2000" smtClean="0">
                <a:solidFill>
                  <a:schemeClr val="tx2"/>
                </a:solidFill>
                <a:ea typeface="楷体_GB2312" pitchFamily="49" charset="-122"/>
              </a:rPr>
              <a:t>2800kg.m</a:t>
            </a:r>
            <a:r>
              <a:rPr lang="en-US" altLang="zh-CN" sz="2000" baseline="30000" smtClean="0">
                <a:solidFill>
                  <a:schemeClr val="tx2"/>
                </a:solidFill>
                <a:ea typeface="楷体_GB2312" pitchFamily="49" charset="-122"/>
              </a:rPr>
              <a:t>-3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；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摆盘弹性模量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2.1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10</a:t>
            </a:r>
            <a:r>
              <a:rPr lang="en-US" altLang="zh-CN" sz="2000" baseline="30000">
                <a:solidFill>
                  <a:schemeClr val="tx2"/>
                </a:solidFill>
                <a:ea typeface="楷体_GB2312" pitchFamily="49" charset="-122"/>
              </a:rPr>
              <a:t>5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MPa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、泊松比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0.28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、密度</a:t>
            </a:r>
            <a:r>
              <a:rPr lang="en-US" altLang="zh-CN" sz="2000" smtClean="0">
                <a:solidFill>
                  <a:schemeClr val="tx2"/>
                </a:solidFill>
                <a:ea typeface="楷体_GB2312" pitchFamily="49" charset="-122"/>
              </a:rPr>
              <a:t>128</a:t>
            </a:r>
            <a:r>
              <a:rPr lang="en-US" altLang="zh-CN" sz="200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00kg</a:t>
            </a:r>
            <a:r>
              <a:rPr lang="en-US" altLang="zh-CN" sz="2000" smtClean="0">
                <a:solidFill>
                  <a:schemeClr val="tx2"/>
                </a:solidFill>
                <a:ea typeface="楷体_GB2312" pitchFamily="49" charset="-122"/>
              </a:rPr>
              <a:t>.m</a:t>
            </a:r>
            <a:r>
              <a:rPr lang="en-US" altLang="zh-CN" sz="2000" baseline="30000" smtClean="0">
                <a:solidFill>
                  <a:schemeClr val="tx2"/>
                </a:solidFill>
                <a:ea typeface="楷体_GB2312" pitchFamily="49" charset="-122"/>
              </a:rPr>
              <a:t>-3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；</a:t>
            </a:r>
            <a:r>
              <a:rPr lang="zh-CN" altLang="en-US" sz="2000" smtClean="0">
                <a:solidFill>
                  <a:schemeClr val="tx2"/>
                </a:solidFill>
                <a:ea typeface="楷体_GB2312" pitchFamily="49" charset="-122"/>
              </a:rPr>
              <a:t>地球标准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重力</a:t>
            </a:r>
            <a:r>
              <a:rPr lang="zh-CN" altLang="en-US" sz="2000" smtClean="0">
                <a:solidFill>
                  <a:schemeClr val="tx2"/>
                </a:solidFill>
                <a:ea typeface="楷体_GB2312" pitchFamily="49" charset="-122"/>
              </a:rPr>
              <a:t>环境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；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介质阻尼系数</a:t>
            </a:r>
            <a:r>
              <a:rPr lang="en-US" altLang="zh-CN" sz="2000" i="1">
                <a:solidFill>
                  <a:schemeClr val="tx2"/>
                </a:solidFill>
                <a:latin typeface="Symbol" pitchFamily="18" charset="2"/>
                <a:ea typeface="楷体_GB2312" pitchFamily="49" charset="-122"/>
              </a:rPr>
              <a:t>a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与结构阻尼系数</a:t>
            </a:r>
            <a:r>
              <a:rPr lang="en-US" altLang="zh-CN" sz="2000" i="1">
                <a:solidFill>
                  <a:schemeClr val="tx2"/>
                </a:solidFill>
                <a:latin typeface="Symbol" pitchFamily="18" charset="2"/>
                <a:ea typeface="楷体_GB2312" pitchFamily="49" charset="-122"/>
              </a:rPr>
              <a:t>b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均为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0.05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；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5N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的水平力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FX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持续作用于摆盘中心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0.01s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之后立刻释放</a:t>
            </a:r>
            <a:r>
              <a:rPr lang="zh-CN" altLang="en-US" sz="200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endParaRPr lang="en-US" altLang="zh-CN" sz="2000" smtClean="0">
              <a:solidFill>
                <a:schemeClr val="tx2"/>
              </a:solidFill>
              <a:ea typeface="楷体_GB2312" pitchFamily="49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tx2"/>
                </a:solidFill>
                <a:ea typeface="楷体_GB2312" pitchFamily="49" charset="-122"/>
              </a:rPr>
              <a:t>模态分析</a:t>
            </a:r>
            <a:endParaRPr lang="en-US" altLang="zh-CN" sz="2000">
              <a:solidFill>
                <a:schemeClr val="tx2"/>
              </a:solidFill>
              <a:ea typeface="楷体_GB2312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试分析从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FX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开始作用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之后</a:t>
            </a:r>
            <a:r>
              <a:rPr lang="en-US" altLang="zh-CN" sz="2000" smtClean="0">
                <a:solidFill>
                  <a:schemeClr val="tx2"/>
                </a:solidFill>
                <a:ea typeface="楷体_GB2312" pitchFamily="49" charset="-122"/>
              </a:rPr>
              <a:t>0.5</a:t>
            </a:r>
            <a:r>
              <a:rPr lang="zh-CN" altLang="zh-CN" sz="2000" smtClean="0">
                <a:solidFill>
                  <a:schemeClr val="tx2"/>
                </a:solidFill>
                <a:ea typeface="楷体_GB2312" pitchFamily="49" charset="-122"/>
              </a:rPr>
              <a:t>秒</a:t>
            </a:r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内弹性摆的运动情况。</a:t>
            </a:r>
            <a:endParaRPr lang="zh-CN" altLang="en-AU" sz="200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53" name="Picture 2" descr="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9" r="39253"/>
          <a:stretch>
            <a:fillRect/>
          </a:stretch>
        </p:blipFill>
        <p:spPr bwMode="auto">
          <a:xfrm>
            <a:off x="7705055" y="906840"/>
            <a:ext cx="1895475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方程解耦与振型叠加法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400" smtClean="0"/>
              <a:t>无阻尼时</a:t>
            </a:r>
          </a:p>
          <a:p>
            <a:pPr eaLnBrk="1" hangingPunct="1"/>
            <a:r>
              <a:rPr lang="zh-CN" altLang="en-US" sz="2000" smtClean="0"/>
              <a:t>用振型列阵构造方阵</a:t>
            </a:r>
            <a:r>
              <a:rPr lang="en-US" altLang="zh-CN" sz="2000" b="1" i="1" smtClean="0">
                <a:solidFill>
                  <a:schemeClr val="tx1"/>
                </a:solidFill>
              </a:rPr>
              <a:t>U</a:t>
            </a:r>
            <a:r>
              <a:rPr lang="zh-CN" altLang="en-US" sz="2000" smtClean="0"/>
              <a:t>，用特征值构造对角阵</a:t>
            </a:r>
            <a:r>
              <a:rPr lang="en-US" altLang="zh-CN" sz="2000" b="1" i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altLang="zh-CN" sz="2400" smtClean="0"/>
              <a:t> </a:t>
            </a:r>
            <a:endParaRPr lang="zh-CN" altLang="en-AU" sz="2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9468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69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9470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9471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72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9473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7" name="Rectangle 15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98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99480"/>
              </p:ext>
            </p:extLst>
          </p:nvPr>
        </p:nvGraphicFramePr>
        <p:xfrm>
          <a:off x="3941063" y="1044029"/>
          <a:ext cx="1523339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063" y="1044029"/>
                        <a:ext cx="1523339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9" name="Rectangle 16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76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63644"/>
              </p:ext>
            </p:extLst>
          </p:nvPr>
        </p:nvGraphicFramePr>
        <p:xfrm>
          <a:off x="3270153" y="1911457"/>
          <a:ext cx="2804160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5" imgW="1752600" imgH="215900" progId="Equation.DSMT4">
                  <p:embed/>
                </p:oleObj>
              </mc:Choice>
              <mc:Fallback>
                <p:oleObj name="Equation" r:id="rId5" imgW="1752600" imgH="2159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153" y="1911457"/>
                        <a:ext cx="2804160" cy="34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Rectangle 16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78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37456"/>
              </p:ext>
            </p:extLst>
          </p:nvPr>
        </p:nvGraphicFramePr>
        <p:xfrm>
          <a:off x="3270154" y="2417803"/>
          <a:ext cx="1117115" cy="32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154" y="2417803"/>
                        <a:ext cx="1117115" cy="32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3" name="Rectangle 16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80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9766"/>
              </p:ext>
            </p:extLst>
          </p:nvPr>
        </p:nvGraphicFramePr>
        <p:xfrm>
          <a:off x="5375710" y="2387739"/>
          <a:ext cx="1299915" cy="3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" name="Equation" r:id="rId9" imgW="812447" imgH="241195" progId="Equation.DSMT4">
                  <p:embed/>
                </p:oleObj>
              </mc:Choice>
              <mc:Fallback>
                <p:oleObj name="Equation" r:id="rId9" imgW="812447" imgH="241195" progId="Equation.DSMT4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710" y="2387739"/>
                        <a:ext cx="1299915" cy="3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5" name="Rectangle 16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82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97461"/>
              </p:ext>
            </p:extLst>
          </p:nvPr>
        </p:nvGraphicFramePr>
        <p:xfrm>
          <a:off x="3557082" y="2845032"/>
          <a:ext cx="243840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name="Equation" r:id="rId11" imgW="1524000" imgH="241300" progId="Equation.DSMT4">
                  <p:embed/>
                </p:oleObj>
              </mc:Choice>
              <mc:Fallback>
                <p:oleObj name="Equation" r:id="rId11" imgW="1524000" imgH="24130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082" y="2845032"/>
                        <a:ext cx="243840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7" name="Rectangle 16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84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27148"/>
              </p:ext>
            </p:extLst>
          </p:nvPr>
        </p:nvGraphicFramePr>
        <p:xfrm>
          <a:off x="2696294" y="3346632"/>
          <a:ext cx="39827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Equation" r:id="rId13" imgW="2489200" imgH="241300" progId="Equation.DSMT4">
                  <p:embed/>
                </p:oleObj>
              </mc:Choice>
              <mc:Fallback>
                <p:oleObj name="Equation" r:id="rId13" imgW="2489200" imgH="24130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294" y="3346632"/>
                        <a:ext cx="398272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9" name="Rectangle 17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86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97736"/>
              </p:ext>
            </p:extLst>
          </p:nvPr>
        </p:nvGraphicFramePr>
        <p:xfrm>
          <a:off x="3816623" y="3852341"/>
          <a:ext cx="20320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15" imgW="1270000" imgH="228600" progId="Equation.DSMT4">
                  <p:embed/>
                </p:oleObj>
              </mc:Choice>
              <mc:Fallback>
                <p:oleObj name="Equation" r:id="rId15" imgW="1270000" imgH="22860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623" y="3852341"/>
                        <a:ext cx="20320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1" name="Rectangle 17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88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2410"/>
              </p:ext>
            </p:extLst>
          </p:nvPr>
        </p:nvGraphicFramePr>
        <p:xfrm>
          <a:off x="2983223" y="4280208"/>
          <a:ext cx="34747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17" imgW="2171700" imgH="241300" progId="Equation.DSMT4">
                  <p:embed/>
                </p:oleObj>
              </mc:Choice>
              <mc:Fallback>
                <p:oleObj name="Equation" r:id="rId17" imgW="2171700" imgH="24130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223" y="4280208"/>
                        <a:ext cx="347472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3" name="Rectangle 17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90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6554"/>
              </p:ext>
            </p:extLst>
          </p:nvPr>
        </p:nvGraphicFramePr>
        <p:xfrm>
          <a:off x="3175214" y="4756490"/>
          <a:ext cx="31089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19" imgW="1943100" imgH="228600" progId="Equation.DSMT4">
                  <p:embed/>
                </p:oleObj>
              </mc:Choice>
              <mc:Fallback>
                <p:oleObj name="Equation" r:id="rId19" imgW="1943100" imgH="22860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214" y="4756490"/>
                        <a:ext cx="31089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5" name="Rectangle 177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992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69928"/>
              </p:ext>
            </p:extLst>
          </p:nvPr>
        </p:nvGraphicFramePr>
        <p:xfrm>
          <a:off x="2316703" y="5194453"/>
          <a:ext cx="51003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21" imgW="3187700" imgH="241300" progId="Equation.DSMT4">
                  <p:embed/>
                </p:oleObj>
              </mc:Choice>
              <mc:Fallback>
                <p:oleObj name="Equation" r:id="rId21" imgW="3187700" imgH="24130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703" y="5194453"/>
                        <a:ext cx="510032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方程解耦与振型叠加法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000" smtClean="0">
                <a:solidFill>
                  <a:schemeClr val="tx1"/>
                </a:solidFill>
              </a:rPr>
              <a:t>续前例，已知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000" smtClean="0">
                <a:solidFill>
                  <a:schemeClr val="tx1"/>
                </a:solidFill>
              </a:rPr>
              <a:t>=2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</a:rPr>
              <a:t>=5</a:t>
            </a:r>
            <a:r>
              <a:rPr lang="zh-CN" altLang="en-US" sz="2000" smtClean="0">
                <a:solidFill>
                  <a:schemeClr val="tx1"/>
                </a:solidFill>
              </a:rPr>
              <a:t>，且</a:t>
            </a:r>
            <a:endParaRPr lang="zh-CN" altLang="en-AU" sz="2000" smtClean="0">
              <a:solidFill>
                <a:schemeClr val="tx1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0488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0490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0491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0492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0493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0494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0495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6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9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0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1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2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3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4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5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6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7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8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9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0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1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2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3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4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5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6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7" name="Rectangle 4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8" name="Rectangle 4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9" name="Rectangle 4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0" name="Rectangle 4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1" name="Rectangle 4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2" name="Rectangle 5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3" name="Rectangle 5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4" name="Rectangle 5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5" name="Rectangle 5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6" name="Rectangle 59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8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55086"/>
              </p:ext>
            </p:extLst>
          </p:nvPr>
        </p:nvGraphicFramePr>
        <p:xfrm>
          <a:off x="2905851" y="1542775"/>
          <a:ext cx="31496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3" imgW="1968500" imgH="457200" progId="Equation.DSMT4">
                  <p:embed/>
                </p:oleObj>
              </mc:Choice>
              <mc:Fallback>
                <p:oleObj name="Equation" r:id="rId3" imgW="1968500" imgH="457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51" y="1542775"/>
                        <a:ext cx="314960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8" name="Rectangle 6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9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94485"/>
              </p:ext>
            </p:extLst>
          </p:nvPr>
        </p:nvGraphicFramePr>
        <p:xfrm>
          <a:off x="1376263" y="2485844"/>
          <a:ext cx="64008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5" imgW="4000500" imgH="457200" progId="Equation.DSMT4">
                  <p:embed/>
                </p:oleObj>
              </mc:Choice>
              <mc:Fallback>
                <p:oleObj name="Equation" r:id="rId5" imgW="4000500" imgH="4572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63" y="2485844"/>
                        <a:ext cx="640080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Rectangle 6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9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43385"/>
              </p:ext>
            </p:extLst>
          </p:nvPr>
        </p:nvGraphicFramePr>
        <p:xfrm>
          <a:off x="3289831" y="3501701"/>
          <a:ext cx="2701387" cy="85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7" imgW="1688367" imgH="533169" progId="Equation.DSMT4">
                  <p:embed/>
                </p:oleObj>
              </mc:Choice>
              <mc:Fallback>
                <p:oleObj name="Equation" r:id="rId7" imgW="1688367" imgH="533169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831" y="3501701"/>
                        <a:ext cx="2701387" cy="85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Rectangle 6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9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94941"/>
              </p:ext>
            </p:extLst>
          </p:nvPr>
        </p:nvGraphicFramePr>
        <p:xfrm>
          <a:off x="3114719" y="4579267"/>
          <a:ext cx="300736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9" imgW="1879600" imgH="533400" progId="Equation.DSMT4">
                  <p:embed/>
                </p:oleObj>
              </mc:Choice>
              <mc:Fallback>
                <p:oleObj name="Equation" r:id="rId9" imgW="1879600" imgH="533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719" y="4579267"/>
                        <a:ext cx="300736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4" name="Rectangle 6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方程解耦与振型叠加法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000" smtClean="0">
                <a:solidFill>
                  <a:schemeClr val="tx1"/>
                </a:solidFill>
              </a:rPr>
              <a:t>续前例，已知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000" smtClean="0">
                <a:solidFill>
                  <a:schemeClr val="tx1"/>
                </a:solidFill>
              </a:rPr>
              <a:t>=2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</a:rPr>
              <a:t>=5</a:t>
            </a:r>
            <a:r>
              <a:rPr lang="zh-CN" altLang="en-US" sz="2000" smtClean="0">
                <a:solidFill>
                  <a:schemeClr val="tx1"/>
                </a:solidFill>
              </a:rPr>
              <a:t>，且</a:t>
            </a:r>
            <a:endParaRPr lang="zh-CN" altLang="en-AU" sz="2000" smtClean="0">
              <a:solidFill>
                <a:schemeClr val="tx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151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1511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1512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1514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1515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1516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1517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21518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4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5" name="Rectangle 25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6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7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8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9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0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1" name="Rectangle 31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2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3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4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5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6" name="Rectangle 36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7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8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9" name="Rectangle 3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0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1" name="Rectangle 4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2" name="Rectangle 4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3" name="Rectangle 4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4" name="Rectangle 4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5" name="Rectangle 4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6" name="Rectangle 5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7" name="Rectangle 5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8" name="Rectangle 5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9" name="Rectangle 5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50" name="Rectangle 59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51" name="Rectangle 6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52" name="Rectangle 6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53" name="Rectangle 6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54" name="Rectangle 6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9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49180"/>
              </p:ext>
            </p:extLst>
          </p:nvPr>
        </p:nvGraphicFramePr>
        <p:xfrm>
          <a:off x="1045031" y="1481061"/>
          <a:ext cx="788416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3" imgW="4927600" imgH="457200" progId="Equation.DSMT4">
                  <p:embed/>
                </p:oleObj>
              </mc:Choice>
              <mc:Fallback>
                <p:oleObj name="Equation" r:id="rId3" imgW="4927600" imgH="457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31" y="1481061"/>
                        <a:ext cx="788416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Group 283"/>
          <p:cNvGraphicFramePr>
            <a:graphicFrameLocks noGrp="1"/>
          </p:cNvGraphicFramePr>
          <p:nvPr/>
        </p:nvGraphicFramePr>
        <p:xfrm>
          <a:off x="-18988" y="2337105"/>
          <a:ext cx="10369548" cy="947226"/>
        </p:xfrm>
        <a:graphic>
          <a:graphicData uri="http://schemas.openxmlformats.org/drawingml/2006/table">
            <a:tbl>
              <a:tblPr/>
              <a:tblGrid>
                <a:gridCol w="800931"/>
                <a:gridCol w="779292"/>
                <a:gridCol w="797495"/>
                <a:gridCol w="801715"/>
                <a:gridCol w="799604"/>
                <a:gridCol w="799606"/>
                <a:gridCol w="797495"/>
                <a:gridCol w="799604"/>
                <a:gridCol w="797495"/>
                <a:gridCol w="799606"/>
                <a:gridCol w="799604"/>
                <a:gridCol w="797495"/>
                <a:gridCol w="799606"/>
              </a:tblGrid>
              <a:tr h="315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0.038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0.176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0.486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1.657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2.338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2.861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3.052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2.806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2.131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1.157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35951" marB="3595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0.382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1.412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2.781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4.094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4.996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5.291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4.986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4.277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3.457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2.806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2.484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</a:rPr>
                        <a:t>2.489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844" marR="47844" marT="35951" marB="3595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283"/>
          <p:cNvGraphicFramePr>
            <a:graphicFrameLocks noGrp="1"/>
          </p:cNvGraphicFramePr>
          <p:nvPr/>
        </p:nvGraphicFramePr>
        <p:xfrm>
          <a:off x="1" y="3419420"/>
          <a:ext cx="10369548" cy="1005120"/>
        </p:xfrm>
        <a:graphic>
          <a:graphicData uri="http://schemas.openxmlformats.org/drawingml/2006/table">
            <a:tbl>
              <a:tblPr/>
              <a:tblGrid>
                <a:gridCol w="780617"/>
                <a:gridCol w="799606"/>
                <a:gridCol w="797495"/>
                <a:gridCol w="801715"/>
                <a:gridCol w="799604"/>
                <a:gridCol w="799606"/>
                <a:gridCol w="797495"/>
                <a:gridCol w="799604"/>
                <a:gridCol w="797495"/>
                <a:gridCol w="799606"/>
                <a:gridCol w="799604"/>
                <a:gridCol w="797495"/>
                <a:gridCol w="799606"/>
              </a:tblGrid>
              <a:tr h="33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0.189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0.485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0.961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1.581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2.233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2.761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3.004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2.284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1.397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0.364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1.351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2.683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3.995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4.950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5.337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5.130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4.478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3.642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2.897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2.435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2.313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600" marB="456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291"/>
          <p:cNvGraphicFramePr>
            <a:graphicFrameLocks noGrp="1"/>
          </p:cNvGraphicFramePr>
          <p:nvPr/>
        </p:nvGraphicFramePr>
        <p:xfrm>
          <a:off x="1" y="4566610"/>
          <a:ext cx="10369546" cy="1038080"/>
        </p:xfrm>
        <a:graphic>
          <a:graphicData uri="http://schemas.openxmlformats.org/drawingml/2006/table">
            <a:tbl>
              <a:tblPr/>
              <a:tblGrid>
                <a:gridCol w="797495"/>
                <a:gridCol w="797495"/>
                <a:gridCol w="797495"/>
                <a:gridCol w="797495"/>
                <a:gridCol w="797495"/>
                <a:gridCol w="797495"/>
                <a:gridCol w="799606"/>
                <a:gridCol w="797495"/>
                <a:gridCol w="797495"/>
                <a:gridCol w="797495"/>
                <a:gridCol w="797495"/>
                <a:gridCol w="797495"/>
                <a:gridCol w="797495"/>
              </a:tblGrid>
              <a:tr h="3340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0.031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0.168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0.487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1.017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1.701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2.397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2.913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3.071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2.771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2.037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1.022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0.392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1.445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2.834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4.144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5.015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5.257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4.901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4.168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3.368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2.778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2.535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2.601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45524" marB="455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5.</a:t>
            </a:r>
            <a:r>
              <a:rPr lang="zh-CN" altLang="en-US" smtClean="0">
                <a:solidFill>
                  <a:srgbClr val="FF0000"/>
                </a:solidFill>
              </a:rPr>
              <a:t> 弹性结构动</a:t>
            </a:r>
            <a:r>
              <a:rPr lang="zh-CN" altLang="en-US">
                <a:solidFill>
                  <a:srgbClr val="FF0000"/>
                </a:solidFill>
              </a:rPr>
              <a:t>态</a:t>
            </a:r>
            <a:r>
              <a:rPr lang="zh-CN" altLang="en-US" smtClean="0">
                <a:solidFill>
                  <a:srgbClr val="FF0000"/>
                </a:solidFill>
              </a:rPr>
              <a:t>分析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结构单元的质量矩阵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特征值与特征向量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模态分析与预应力 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瞬态分析显式解法</a:t>
            </a:r>
            <a:r>
              <a:rPr lang="en-US" altLang="zh-CN" smtClean="0">
                <a:solidFill>
                  <a:schemeClr val="tx2"/>
                </a:solidFill>
              </a:rPr>
              <a:t>—</a:t>
            </a:r>
            <a:r>
              <a:rPr lang="zh-CN" altLang="en-US" smtClean="0">
                <a:solidFill>
                  <a:schemeClr val="tx2"/>
                </a:solidFill>
              </a:rPr>
              <a:t>中心差分法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瞬态分析隐式解法</a:t>
            </a:r>
            <a:r>
              <a:rPr lang="en-US" altLang="zh-CN" smtClean="0">
                <a:solidFill>
                  <a:schemeClr val="tx2"/>
                </a:solidFill>
              </a:rPr>
              <a:t>—</a:t>
            </a:r>
            <a:r>
              <a:rPr lang="zh-CN" altLang="en-US" smtClean="0">
                <a:solidFill>
                  <a:schemeClr val="tx2"/>
                </a:solidFill>
              </a:rPr>
              <a:t>纽马克方法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方程解耦与振型叠加法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结构单元的质量矩阵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zh-CN" sz="2400">
                <a:solidFill>
                  <a:schemeClr val="tx2"/>
                </a:solidFill>
              </a:rPr>
              <a:t>三结点线性三角形单元的</a:t>
            </a:r>
            <a:r>
              <a:rPr lang="zh-CN" altLang="zh-CN" sz="2400" smtClean="0">
                <a:solidFill>
                  <a:schemeClr val="tx2"/>
                </a:solidFill>
              </a:rPr>
              <a:t>质量矩阵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z="2400" smtClean="0">
                <a:solidFill>
                  <a:schemeClr val="tx2"/>
                </a:solidFill>
              </a:rPr>
              <a:t>桁架</a:t>
            </a:r>
            <a:r>
              <a:rPr lang="zh-CN" altLang="zh-CN" sz="2400">
                <a:solidFill>
                  <a:schemeClr val="tx2"/>
                </a:solidFill>
              </a:rPr>
              <a:t>结构中</a:t>
            </a:r>
            <a:r>
              <a:rPr lang="zh-CN" altLang="zh-CN" sz="2400" smtClean="0">
                <a:solidFill>
                  <a:schemeClr val="tx2"/>
                </a:solidFill>
              </a:rPr>
              <a:t>杆单元的质量矩阵</a:t>
            </a:r>
            <a:endParaRPr lang="en-US" altLang="zh-CN" sz="2400" smtClean="0">
              <a:solidFill>
                <a:schemeClr val="tx2"/>
              </a:solidFill>
            </a:endParaRPr>
          </a:p>
        </p:txBody>
      </p:sp>
      <p:sp>
        <p:nvSpPr>
          <p:cNvPr id="6148" name="Rectangle 1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1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Rectangle 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0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1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16467"/>
              </p:ext>
            </p:extLst>
          </p:nvPr>
        </p:nvGraphicFramePr>
        <p:xfrm>
          <a:off x="1126778" y="1116037"/>
          <a:ext cx="621823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3886200" imgH="990360" progId="Equation.DSMT4">
                  <p:embed/>
                </p:oleObj>
              </mc:Choice>
              <mc:Fallback>
                <p:oleObj name="Equation" r:id="rId3" imgW="3886200" imgH="990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78" y="1116037"/>
                        <a:ext cx="621823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40840"/>
              </p:ext>
            </p:extLst>
          </p:nvPr>
        </p:nvGraphicFramePr>
        <p:xfrm>
          <a:off x="1224335" y="2772221"/>
          <a:ext cx="30686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5" imgW="1917360" imgH="266400" progId="Equation.DSMT4">
                  <p:embed/>
                </p:oleObj>
              </mc:Choice>
              <mc:Fallback>
                <p:oleObj name="Equation" r:id="rId5" imgW="1917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335" y="2772221"/>
                        <a:ext cx="30686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71141"/>
              </p:ext>
            </p:extLst>
          </p:nvPr>
        </p:nvGraphicFramePr>
        <p:xfrm>
          <a:off x="1440359" y="3276277"/>
          <a:ext cx="49180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7" imgW="3073320" imgH="558720" progId="Equation.DSMT4">
                  <p:embed/>
                </p:oleObj>
              </mc:Choice>
              <mc:Fallback>
                <p:oleObj name="Equation" r:id="rId7" imgW="30733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59" y="3276277"/>
                        <a:ext cx="49180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24231"/>
              </p:ext>
            </p:extLst>
          </p:nvPr>
        </p:nvGraphicFramePr>
        <p:xfrm>
          <a:off x="6624935" y="3492301"/>
          <a:ext cx="9540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935" y="3492301"/>
                        <a:ext cx="9540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05990"/>
              </p:ext>
            </p:extLst>
          </p:nvPr>
        </p:nvGraphicFramePr>
        <p:xfrm>
          <a:off x="1152327" y="4067965"/>
          <a:ext cx="4795200" cy="15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1" imgW="2997000" imgH="990360" progId="Equation.DSMT4">
                  <p:embed/>
                </p:oleObj>
              </mc:Choice>
              <mc:Fallback>
                <p:oleObj name="Equation" r:id="rId11" imgW="2997000" imgH="990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327" y="4067965"/>
                        <a:ext cx="4795200" cy="1584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48499"/>
              </p:ext>
            </p:extLst>
          </p:nvPr>
        </p:nvGraphicFramePr>
        <p:xfrm>
          <a:off x="6531879" y="4267229"/>
          <a:ext cx="2397312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3" imgW="1498320" imgH="685800" progId="Equation.DSMT4">
                  <p:embed/>
                </p:oleObj>
              </mc:Choice>
              <mc:Fallback>
                <p:oleObj name="Equation" r:id="rId13" imgW="1498320" imgH="685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879" y="4267229"/>
                        <a:ext cx="2397312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特征值与特征向量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当不考虑阻尼及外载时</a:t>
            </a:r>
            <a:endParaRPr lang="en-US" altLang="zh-CN" sz="2400" smtClean="0">
              <a:solidFill>
                <a:schemeClr val="tx2"/>
              </a:solidFill>
            </a:endParaRPr>
          </a:p>
        </p:txBody>
      </p:sp>
      <p:sp>
        <p:nvSpPr>
          <p:cNvPr id="8196" name="Rectangle 1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1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1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55359"/>
              </p:ext>
            </p:extLst>
          </p:nvPr>
        </p:nvGraphicFramePr>
        <p:xfrm>
          <a:off x="5949569" y="1625055"/>
          <a:ext cx="1442094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3" imgW="901309" imgH="228501" progId="Equation.DSMT4">
                  <p:embed/>
                </p:oleObj>
              </mc:Choice>
              <mc:Fallback>
                <p:oleObj name="Equation" r:id="rId3" imgW="901309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569" y="1625055"/>
                        <a:ext cx="1442094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30454"/>
              </p:ext>
            </p:extLst>
          </p:nvPr>
        </p:nvGraphicFramePr>
        <p:xfrm>
          <a:off x="2027496" y="1625055"/>
          <a:ext cx="20929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5" imgW="1308100" imgH="228600" progId="Equation.DSMT4">
                  <p:embed/>
                </p:oleObj>
              </mc:Choice>
              <mc:Fallback>
                <p:oleObj name="Equation" r:id="rId5" imgW="1308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496" y="1625055"/>
                        <a:ext cx="20929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AutoShape 5"/>
          <p:cNvSpPr>
            <a:spLocks noChangeArrowheads="1"/>
          </p:cNvSpPr>
          <p:nvPr/>
        </p:nvSpPr>
        <p:spPr bwMode="auto">
          <a:xfrm>
            <a:off x="4753829" y="1767466"/>
            <a:ext cx="286930" cy="161398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60136"/>
              </p:ext>
            </p:extLst>
          </p:nvPr>
        </p:nvGraphicFramePr>
        <p:xfrm>
          <a:off x="4285522" y="2197861"/>
          <a:ext cx="1259293" cy="32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7" imgW="787058" imgH="203112" progId="Equation.DSMT4">
                  <p:embed/>
                </p:oleObj>
              </mc:Choice>
              <mc:Fallback>
                <p:oleObj name="Equation" r:id="rId7" imgW="78705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522" y="2197861"/>
                        <a:ext cx="1259293" cy="32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35896"/>
              </p:ext>
            </p:extLst>
          </p:nvPr>
        </p:nvGraphicFramePr>
        <p:xfrm>
          <a:off x="2461111" y="2629836"/>
          <a:ext cx="430784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9" imgW="2692400" imgH="241300" progId="Equation.DSMT4">
                  <p:embed/>
                </p:oleObj>
              </mc:Choice>
              <mc:Fallback>
                <p:oleObj name="Equation" r:id="rId9" imgW="2692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111" y="2629836"/>
                        <a:ext cx="430784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13959"/>
              </p:ext>
            </p:extLst>
          </p:nvPr>
        </p:nvGraphicFramePr>
        <p:xfrm>
          <a:off x="3970338" y="3097213"/>
          <a:ext cx="18700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11" imgW="1168200" imgH="419040" progId="Equation.DSMT4">
                  <p:embed/>
                </p:oleObj>
              </mc:Choice>
              <mc:Fallback>
                <p:oleObj name="Equation" r:id="rId11" imgW="116820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097213"/>
                        <a:ext cx="18700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76400"/>
              </p:ext>
            </p:extLst>
          </p:nvPr>
        </p:nvGraphicFramePr>
        <p:xfrm>
          <a:off x="2033588" y="3925888"/>
          <a:ext cx="5262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3" imgW="3288960" imgH="241200" progId="Equation.DSMT4">
                  <p:embed/>
                </p:oleObj>
              </mc:Choice>
              <mc:Fallback>
                <p:oleObj name="Equation" r:id="rId13" imgW="32889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3925888"/>
                        <a:ext cx="5262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07658"/>
              </p:ext>
            </p:extLst>
          </p:nvPr>
        </p:nvGraphicFramePr>
        <p:xfrm>
          <a:off x="3295407" y="4511229"/>
          <a:ext cx="1097280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407" y="4511229"/>
                        <a:ext cx="1097280" cy="32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68219"/>
              </p:ext>
            </p:extLst>
          </p:nvPr>
        </p:nvGraphicFramePr>
        <p:xfrm>
          <a:off x="5600140" y="4511229"/>
          <a:ext cx="1096803" cy="34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17" imgW="685502" imgH="215806" progId="Equation.DSMT4">
                  <p:embed/>
                </p:oleObj>
              </mc:Choice>
              <mc:Fallback>
                <p:oleObj name="Equation" r:id="rId17" imgW="685502" imgH="2158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140" y="4511229"/>
                        <a:ext cx="1096803" cy="34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5" name="AutoShape 21"/>
          <p:cNvSpPr>
            <a:spLocks noChangeArrowheads="1"/>
          </p:cNvSpPr>
          <p:nvPr/>
        </p:nvSpPr>
        <p:spPr bwMode="auto">
          <a:xfrm>
            <a:off x="4896743" y="4639397"/>
            <a:ext cx="286930" cy="161398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976863" y="3204269"/>
            <a:ext cx="2411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hlink"/>
                </a:solidFill>
                <a:latin typeface="+mn-lt"/>
                <a:ea typeface="楷体_GB2312" pitchFamily="49" charset="-122"/>
              </a:rPr>
              <a:t>固有周期及频率</a:t>
            </a:r>
            <a:endParaRPr lang="zh-CN" altLang="en-US" sz="2000">
              <a:solidFill>
                <a:schemeClr val="hlink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40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特征值与特征向量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例：</a:t>
            </a:r>
          </a:p>
          <a:p>
            <a:pPr eaLnBrk="1" hangingPunct="1"/>
            <a:endParaRPr lang="en-AU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12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12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令</a:t>
            </a:r>
            <a:r>
              <a:rPr lang="en-US" altLang="zh-CN" sz="2000" i="1" smtClean="0">
                <a:solidFill>
                  <a:schemeClr val="tx2"/>
                </a:solidFill>
              </a:rPr>
              <a:t>m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2000" smtClean="0">
                <a:solidFill>
                  <a:schemeClr val="tx2"/>
                </a:solidFill>
              </a:rPr>
              <a:t>=2kg</a:t>
            </a:r>
            <a:r>
              <a:rPr lang="zh-CN" altLang="en-US" sz="2000" smtClean="0">
                <a:solidFill>
                  <a:schemeClr val="tx2"/>
                </a:solidFill>
              </a:rPr>
              <a:t>，</a:t>
            </a:r>
            <a:r>
              <a:rPr lang="en-US" altLang="zh-CN" sz="2000" i="1" smtClean="0">
                <a:solidFill>
                  <a:schemeClr val="tx2"/>
                </a:solidFill>
              </a:rPr>
              <a:t>m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</a:rPr>
              <a:t>=1kg</a:t>
            </a:r>
            <a:r>
              <a:rPr lang="zh-CN" altLang="en-US" sz="2000" smtClean="0">
                <a:solidFill>
                  <a:schemeClr val="tx2"/>
                </a:solidFill>
              </a:rPr>
              <a:t>，</a:t>
            </a:r>
            <a:r>
              <a:rPr lang="en-US" altLang="zh-CN" sz="2000" i="1" smtClean="0">
                <a:solidFill>
                  <a:schemeClr val="tx2"/>
                </a:solidFill>
              </a:rPr>
              <a:t>k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2000" smtClean="0">
                <a:solidFill>
                  <a:schemeClr val="tx2"/>
                </a:solidFill>
              </a:rPr>
              <a:t>=4N/m</a:t>
            </a:r>
            <a:r>
              <a:rPr lang="zh-CN" altLang="en-US" sz="2000" smtClean="0">
                <a:solidFill>
                  <a:schemeClr val="tx2"/>
                </a:solidFill>
              </a:rPr>
              <a:t>，</a:t>
            </a:r>
            <a:r>
              <a:rPr lang="en-US" altLang="zh-CN" sz="2000" i="1" smtClean="0">
                <a:solidFill>
                  <a:schemeClr val="tx2"/>
                </a:solidFill>
              </a:rPr>
              <a:t>k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</a:rPr>
              <a:t>=</a:t>
            </a:r>
            <a:r>
              <a:rPr lang="en-US" altLang="zh-CN" sz="2000" i="1" smtClean="0">
                <a:solidFill>
                  <a:schemeClr val="tx2"/>
                </a:solidFill>
              </a:rPr>
              <a:t> k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3</a:t>
            </a:r>
            <a:r>
              <a:rPr lang="en-US" altLang="zh-CN" sz="2000" smtClean="0">
                <a:solidFill>
                  <a:schemeClr val="tx2"/>
                </a:solidFill>
              </a:rPr>
              <a:t>=2N/m</a:t>
            </a:r>
            <a:r>
              <a:rPr lang="zh-CN" altLang="en-US" sz="2000" smtClean="0">
                <a:solidFill>
                  <a:schemeClr val="tx2"/>
                </a:solidFill>
              </a:rPr>
              <a:t>，且不计外力与阻尼，则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>
              <a:solidFill>
                <a:schemeClr val="tx2"/>
              </a:solidFill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31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32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33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34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35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36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37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9238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50" name="Rectangle 5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51" name="Rectangle 5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5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20813"/>
              </p:ext>
            </p:extLst>
          </p:nvPr>
        </p:nvGraphicFramePr>
        <p:xfrm>
          <a:off x="2088431" y="2845032"/>
          <a:ext cx="615696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3" imgW="3848100" imgH="482600" progId="Equation.DSMT4">
                  <p:embed/>
                </p:oleObj>
              </mc:Choice>
              <mc:Fallback>
                <p:oleObj name="Equation" r:id="rId3" imgW="3848100" imgH="482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431" y="2845032"/>
                        <a:ext cx="615696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Rectangle 60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53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5015"/>
              </p:ext>
            </p:extLst>
          </p:nvPr>
        </p:nvGraphicFramePr>
        <p:xfrm>
          <a:off x="3456583" y="4284389"/>
          <a:ext cx="345440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5" imgW="2159000" imgH="482600" progId="Equation.DSMT4">
                  <p:embed/>
                </p:oleObj>
              </mc:Choice>
              <mc:Fallback>
                <p:oleObj name="Equation" r:id="rId5" imgW="2159000" imgH="482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583" y="4284389"/>
                        <a:ext cx="345440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34"/>
          <p:cNvGrpSpPr>
            <a:grpSpLocks noChangeAspect="1"/>
          </p:cNvGrpSpPr>
          <p:nvPr/>
        </p:nvGrpSpPr>
        <p:grpSpPr bwMode="auto">
          <a:xfrm>
            <a:off x="1554807" y="899541"/>
            <a:ext cx="7518400" cy="1944688"/>
            <a:chOff x="1790" y="9800"/>
            <a:chExt cx="7398" cy="1913"/>
          </a:xfrm>
        </p:grpSpPr>
        <p:sp>
          <p:nvSpPr>
            <p:cNvPr id="60" name="AutoShape 35"/>
            <p:cNvSpPr>
              <a:spLocks noChangeAspect="1" noChangeArrowheads="1"/>
            </p:cNvSpPr>
            <p:nvPr/>
          </p:nvSpPr>
          <p:spPr bwMode="auto">
            <a:xfrm>
              <a:off x="1790" y="9800"/>
              <a:ext cx="7398" cy="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11"/>
            <p:cNvSpPr>
              <a:spLocks noChangeAspect="1" noChangeArrowheads="1"/>
            </p:cNvSpPr>
            <p:nvPr/>
          </p:nvSpPr>
          <p:spPr bwMode="auto">
            <a:xfrm>
              <a:off x="4017" y="10429"/>
              <a:ext cx="412" cy="57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72000" rIns="0" bIns="0"/>
            <a:lstStyle/>
            <a:p>
              <a:r>
                <a:rPr lang="en-US" altLang="zh-CN" sz="1600" i="1">
                  <a:solidFill>
                    <a:srgbClr val="000000"/>
                  </a:solidFill>
                </a:rPr>
                <a:t>m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1</a:t>
              </a:r>
              <a:endParaRPr lang="en-US" altLang="zh-CN" sz="1600"/>
            </a:p>
          </p:txBody>
        </p:sp>
        <p:sp>
          <p:nvSpPr>
            <p:cNvPr id="62" name="Rectangle 12"/>
            <p:cNvSpPr>
              <a:spLocks noChangeAspect="1" noChangeArrowheads="1"/>
            </p:cNvSpPr>
            <p:nvPr/>
          </p:nvSpPr>
          <p:spPr bwMode="auto">
            <a:xfrm>
              <a:off x="6236" y="10416"/>
              <a:ext cx="564" cy="59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tIns="72000" bIns="0"/>
            <a:lstStyle/>
            <a:p>
              <a:r>
                <a:rPr lang="en-US" altLang="zh-CN" sz="1600" i="1">
                  <a:solidFill>
                    <a:srgbClr val="000000"/>
                  </a:solidFill>
                </a:rPr>
                <a:t>m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2</a:t>
              </a:r>
              <a:endParaRPr lang="en-US" altLang="zh-CN" sz="1600"/>
            </a:p>
          </p:txBody>
        </p:sp>
        <p:sp>
          <p:nvSpPr>
            <p:cNvPr id="63" name="Line 13"/>
            <p:cNvSpPr>
              <a:spLocks noChangeAspect="1" noChangeShapeType="1"/>
            </p:cNvSpPr>
            <p:nvPr/>
          </p:nvSpPr>
          <p:spPr bwMode="auto">
            <a:xfrm>
              <a:off x="4501" y="10761"/>
              <a:ext cx="17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14" descr="浅色上对角线"/>
            <p:cNvSpPr>
              <a:spLocks noChangeAspect="1" noChangeArrowheads="1"/>
            </p:cNvSpPr>
            <p:nvPr/>
          </p:nvSpPr>
          <p:spPr bwMode="auto">
            <a:xfrm>
              <a:off x="1790" y="10561"/>
              <a:ext cx="469" cy="49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zh-CN" altLang="en-US" sz="1600"/>
            </a:p>
          </p:txBody>
        </p:sp>
        <p:sp>
          <p:nvSpPr>
            <p:cNvPr id="65" name="Line 15"/>
            <p:cNvSpPr>
              <a:spLocks noChangeAspect="1" noChangeShapeType="1"/>
            </p:cNvSpPr>
            <p:nvPr/>
          </p:nvSpPr>
          <p:spPr bwMode="auto">
            <a:xfrm>
              <a:off x="2289" y="10761"/>
              <a:ext cx="173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18" descr="浅色上对角线"/>
            <p:cNvSpPr>
              <a:spLocks noChangeAspect="1" noChangeArrowheads="1"/>
            </p:cNvSpPr>
            <p:nvPr/>
          </p:nvSpPr>
          <p:spPr bwMode="auto">
            <a:xfrm>
              <a:off x="1790" y="11051"/>
              <a:ext cx="7398" cy="28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67" name="Line 19"/>
            <p:cNvSpPr>
              <a:spLocks noChangeAspect="1" noChangeShapeType="1"/>
            </p:cNvSpPr>
            <p:nvPr/>
          </p:nvSpPr>
          <p:spPr bwMode="auto">
            <a:xfrm flipV="1">
              <a:off x="2249" y="10587"/>
              <a:ext cx="1" cy="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4248" y="10261"/>
              <a:ext cx="6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6495" y="10261"/>
              <a:ext cx="6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6536" y="9808"/>
              <a:ext cx="105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</a:rPr>
                <a:t>x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latin typeface="Symbol" pitchFamily="18" charset="2"/>
                </a:rPr>
                <a:t> l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</a:rPr>
                <a:t>G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2</a:t>
              </a:r>
              <a:endParaRPr lang="en-US" altLang="zh-CN" sz="1600"/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4253" y="9800"/>
              <a:ext cx="109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</a:rPr>
                <a:t>x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</a:rPr>
                <a:t>G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1</a:t>
              </a:r>
              <a:endParaRPr lang="en-US" altLang="zh-CN" sz="1600"/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2751" y="10268"/>
              <a:ext cx="69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</a:rPr>
                <a:t>k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1</a:t>
              </a:r>
              <a:endParaRPr lang="en-US" altLang="zh-CN" sz="1600"/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5041" y="10275"/>
              <a:ext cx="6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</a:rPr>
                <a:t>k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2</a:t>
              </a:r>
              <a:endParaRPr lang="en-US" altLang="zh-CN" sz="1600"/>
            </a:p>
          </p:txBody>
        </p:sp>
        <p:sp>
          <p:nvSpPr>
            <p:cNvPr id="74" name="Line 13"/>
            <p:cNvSpPr>
              <a:spLocks noChangeAspect="1" noChangeShapeType="1"/>
            </p:cNvSpPr>
            <p:nvPr/>
          </p:nvSpPr>
          <p:spPr bwMode="auto">
            <a:xfrm>
              <a:off x="6806" y="10761"/>
              <a:ext cx="190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14" descr="浅色上对角线"/>
            <p:cNvSpPr>
              <a:spLocks noChangeAspect="1" noChangeArrowheads="1"/>
            </p:cNvSpPr>
            <p:nvPr/>
          </p:nvSpPr>
          <p:spPr bwMode="auto">
            <a:xfrm>
              <a:off x="8717" y="10561"/>
              <a:ext cx="469" cy="49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zh-CN" altLang="en-US" sz="1600"/>
            </a:p>
          </p:txBody>
        </p:sp>
        <p:sp>
          <p:nvSpPr>
            <p:cNvPr id="76" name="Line 19"/>
            <p:cNvSpPr>
              <a:spLocks noChangeAspect="1" noChangeShapeType="1"/>
            </p:cNvSpPr>
            <p:nvPr/>
          </p:nvSpPr>
          <p:spPr bwMode="auto">
            <a:xfrm flipV="1">
              <a:off x="8712" y="10587"/>
              <a:ext cx="2" cy="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52"/>
            <p:cNvSpPr>
              <a:spLocks noChangeShapeType="1"/>
            </p:cNvSpPr>
            <p:nvPr/>
          </p:nvSpPr>
          <p:spPr bwMode="auto">
            <a:xfrm>
              <a:off x="2240" y="11024"/>
              <a:ext cx="64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7568" y="10283"/>
              <a:ext cx="69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</a:rPr>
                <a:t>k</a:t>
              </a:r>
              <a:r>
                <a:rPr lang="en-US" altLang="zh-CN" sz="1600" baseline="-25000">
                  <a:solidFill>
                    <a:srgbClr val="000000"/>
                  </a:solidFill>
                </a:rPr>
                <a:t>3</a:t>
              </a:r>
              <a:endParaRPr lang="en-US" altLang="zh-CN" sz="1600"/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4265" y="11410"/>
              <a:ext cx="220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1600"/>
                <a:t>两自由度系统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特征值与特征向量</a:t>
            </a:r>
          </a:p>
        </p:txBody>
      </p:sp>
      <p:sp>
        <p:nvSpPr>
          <p:cNvPr id="1495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l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2000" smtClean="0">
                <a:solidFill>
                  <a:schemeClr val="tx2"/>
                </a:solidFill>
              </a:rPr>
              <a:t>=2</a:t>
            </a:r>
            <a:r>
              <a:rPr lang="zh-CN" altLang="en-US" sz="2000" smtClean="0">
                <a:solidFill>
                  <a:schemeClr val="tx2"/>
                </a:solidFill>
              </a:rPr>
              <a:t>，</a:t>
            </a:r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l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</a:rPr>
              <a:t>=5</a:t>
            </a:r>
            <a:r>
              <a:rPr lang="zh-CN" altLang="en-US" sz="2000" smtClean="0">
                <a:solidFill>
                  <a:schemeClr val="tx2"/>
                </a:solidFill>
              </a:rPr>
              <a:t>，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2000" smtClean="0">
                <a:solidFill>
                  <a:schemeClr val="tx2"/>
                </a:solidFill>
                <a:sym typeface="Symbol" pitchFamily="18" charset="2"/>
              </a:rPr>
              <a:t></a:t>
            </a:r>
            <a:r>
              <a:rPr lang="en-US" altLang="zh-CN" sz="2000" smtClean="0">
                <a:solidFill>
                  <a:schemeClr val="tx2"/>
                </a:solidFill>
              </a:rPr>
              <a:t>4.4s</a:t>
            </a:r>
            <a:r>
              <a:rPr lang="zh-CN" altLang="en-US" sz="2000" smtClean="0">
                <a:solidFill>
                  <a:schemeClr val="tx2"/>
                </a:solidFill>
              </a:rPr>
              <a:t>，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  <a:sym typeface="Symbol" pitchFamily="18" charset="2"/>
              </a:rPr>
              <a:t></a:t>
            </a:r>
            <a:r>
              <a:rPr lang="en-US" altLang="zh-CN" sz="2000" smtClean="0">
                <a:solidFill>
                  <a:schemeClr val="tx2"/>
                </a:solidFill>
              </a:rPr>
              <a:t>2.8s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49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0252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53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0254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55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0256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57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0258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0259" name="Rectangle 4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0" name="Rectangle 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1" name="Rectangle 4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2" name="Rectangle 4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3" name="Rectangle 4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4" name="Rectangle 48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5" name="Rectangle 4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6" name="Rectangle 50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7" name="Rectangle 5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8" name="Rectangle 5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9" name="Rectangle 5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0" name="Rectangle 5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1" name="Rectangle 5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2" name="Rectangle 57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3" name="Rectangle 6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6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02840"/>
              </p:ext>
            </p:extLst>
          </p:nvPr>
        </p:nvGraphicFramePr>
        <p:xfrm>
          <a:off x="1512367" y="1356058"/>
          <a:ext cx="711200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3" imgW="4445000" imgH="482600" progId="Equation.DSMT4">
                  <p:embed/>
                </p:oleObj>
              </mc:Choice>
              <mc:Fallback>
                <p:oleObj name="Equation" r:id="rId3" imgW="4445000" imgH="482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7" y="1356058"/>
                        <a:ext cx="711200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Rectangle 6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6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68971"/>
              </p:ext>
            </p:extLst>
          </p:nvPr>
        </p:nvGraphicFramePr>
        <p:xfrm>
          <a:off x="2778233" y="3012759"/>
          <a:ext cx="4429760" cy="13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5" imgW="2768600" imgH="838200" progId="Equation.DSMT4">
                  <p:embed/>
                </p:oleObj>
              </mc:Choice>
              <mc:Fallback>
                <p:oleObj name="Equation" r:id="rId5" imgW="2768600" imgH="838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233" y="3012759"/>
                        <a:ext cx="4429760" cy="134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Rectangle 6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6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25742"/>
              </p:ext>
            </p:extLst>
          </p:nvPr>
        </p:nvGraphicFramePr>
        <p:xfrm>
          <a:off x="3520874" y="4557115"/>
          <a:ext cx="31496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7" imgW="1968500" imgH="457200" progId="Equation.DSMT4">
                  <p:embed/>
                </p:oleObj>
              </mc:Choice>
              <mc:Fallback>
                <p:oleObj name="Equation" r:id="rId7" imgW="1968500" imgH="457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874" y="4557115"/>
                        <a:ext cx="314960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模态分析与预应力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400" smtClean="0"/>
              <a:t>无预应力模态分析 </a:t>
            </a:r>
            <a:r>
              <a:rPr lang="zh-CN" altLang="en-US" sz="2400" smtClean="0"/>
              <a:t>和 </a:t>
            </a:r>
            <a:r>
              <a:rPr lang="zh-CN" altLang="en-AU" sz="2400" smtClean="0"/>
              <a:t>有预应力模态分析</a:t>
            </a:r>
          </a:p>
          <a:p>
            <a:pPr eaLnBrk="1" hangingPunct="1"/>
            <a:r>
              <a:rPr lang="zh-CN" altLang="en-AU" sz="2400" smtClean="0"/>
              <a:t>有预应力的模态分析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algn="just" eaLnBrk="1" hangingPunct="1"/>
            <a:r>
              <a:rPr lang="zh-CN" altLang="en-US" sz="2000" smtClean="0">
                <a:solidFill>
                  <a:schemeClr val="tx1"/>
                </a:solidFill>
              </a:rPr>
              <a:t>例：长</a:t>
            </a:r>
            <a:r>
              <a:rPr lang="en-US" altLang="zh-CN" sz="2000" smtClean="0">
                <a:solidFill>
                  <a:schemeClr val="tx1"/>
                </a:solidFill>
              </a:rPr>
              <a:t>100mm</a:t>
            </a:r>
            <a:r>
              <a:rPr lang="en-US" altLang="zh-CN" sz="200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000" smtClean="0">
                <a:solidFill>
                  <a:schemeClr val="tx1"/>
                </a:solidFill>
              </a:rPr>
              <a:t>10mm</a:t>
            </a:r>
            <a:r>
              <a:rPr lang="en-US" altLang="zh-CN" sz="200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000" smtClean="0">
                <a:solidFill>
                  <a:schemeClr val="tx1"/>
                </a:solidFill>
              </a:rPr>
              <a:t>1mm</a:t>
            </a:r>
            <a:r>
              <a:rPr lang="zh-CN" altLang="en-US" sz="2000" smtClean="0">
                <a:solidFill>
                  <a:schemeClr val="tx1"/>
                </a:solidFill>
              </a:rPr>
              <a:t>的钢板，密度为</a:t>
            </a:r>
            <a:r>
              <a:rPr lang="en-US" altLang="zh-CN" sz="2000" smtClean="0">
                <a:solidFill>
                  <a:schemeClr val="tx1"/>
                </a:solidFill>
              </a:rPr>
              <a:t>7.8</a:t>
            </a:r>
            <a:r>
              <a:rPr lang="en-US" altLang="zh-CN" sz="200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000" smtClean="0">
                <a:solidFill>
                  <a:schemeClr val="tx1"/>
                </a:solidFill>
              </a:rPr>
              <a:t>10</a:t>
            </a:r>
            <a:r>
              <a:rPr lang="en-US" altLang="zh-CN" sz="2000" baseline="30000" smtClean="0">
                <a:solidFill>
                  <a:schemeClr val="tx1"/>
                </a:solidFill>
              </a:rPr>
              <a:t>-9 </a:t>
            </a:r>
            <a:r>
              <a:rPr lang="en-US" altLang="zh-CN" sz="2000" smtClean="0">
                <a:solidFill>
                  <a:schemeClr val="tx1"/>
                </a:solidFill>
              </a:rPr>
              <a:t>N.s</a:t>
            </a:r>
            <a:r>
              <a:rPr lang="en-US" altLang="zh-CN" sz="2000" baseline="30000" smtClean="0">
                <a:solidFill>
                  <a:schemeClr val="tx1"/>
                </a:solidFill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</a:rPr>
              <a:t>/mm</a:t>
            </a:r>
            <a:r>
              <a:rPr lang="en-US" altLang="zh-CN" sz="2000" baseline="30000" smtClean="0">
                <a:solidFill>
                  <a:schemeClr val="tx1"/>
                </a:solidFill>
              </a:rPr>
              <a:t>4</a:t>
            </a:r>
            <a:r>
              <a:rPr lang="zh-CN" altLang="en-US" sz="2000" smtClean="0">
                <a:solidFill>
                  <a:schemeClr val="tx1"/>
                </a:solidFill>
              </a:rPr>
              <a:t>，弹性模量为</a:t>
            </a:r>
            <a:r>
              <a:rPr lang="en-US" altLang="zh-CN" sz="2000" smtClean="0">
                <a:solidFill>
                  <a:schemeClr val="tx1"/>
                </a:solidFill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000" smtClean="0">
                <a:solidFill>
                  <a:schemeClr val="tx1"/>
                </a:solidFill>
              </a:rPr>
              <a:t>10</a:t>
            </a:r>
            <a:r>
              <a:rPr lang="en-US" altLang="zh-CN" sz="2000" baseline="30000" smtClean="0">
                <a:solidFill>
                  <a:schemeClr val="tx1"/>
                </a:solidFill>
              </a:rPr>
              <a:t>5</a:t>
            </a:r>
            <a:r>
              <a:rPr lang="en-US" altLang="zh-CN" sz="2000" smtClean="0">
                <a:solidFill>
                  <a:schemeClr val="tx1"/>
                </a:solidFill>
              </a:rPr>
              <a:t>MPa</a:t>
            </a:r>
            <a:r>
              <a:rPr lang="zh-CN" altLang="en-US" sz="2000" smtClean="0">
                <a:solidFill>
                  <a:schemeClr val="tx1"/>
                </a:solidFill>
              </a:rPr>
              <a:t>，泊松比</a:t>
            </a:r>
            <a:r>
              <a:rPr lang="en-US" altLang="zh-CN" sz="2000" smtClean="0">
                <a:solidFill>
                  <a:schemeClr val="tx1"/>
                </a:solidFill>
              </a:rPr>
              <a:t>0.3</a:t>
            </a:r>
            <a:r>
              <a:rPr lang="zh-CN" altLang="en-US" sz="2000" smtClean="0">
                <a:solidFill>
                  <a:schemeClr val="tx1"/>
                </a:solidFill>
              </a:rPr>
              <a:t>，长度方向两端固定；对照分析没有预应力和预拉</a:t>
            </a:r>
            <a:r>
              <a:rPr lang="en-US" altLang="zh-CN" sz="2000" smtClean="0">
                <a:solidFill>
                  <a:schemeClr val="tx1"/>
                </a:solidFill>
              </a:rPr>
              <a:t>0.1mm</a:t>
            </a:r>
            <a:r>
              <a:rPr lang="zh-CN" altLang="en-US" sz="2000" smtClean="0">
                <a:solidFill>
                  <a:schemeClr val="tx1"/>
                </a:solidFill>
              </a:rPr>
              <a:t>之后的前</a:t>
            </a:r>
            <a:r>
              <a:rPr lang="en-US" altLang="zh-CN" sz="2000" smtClean="0">
                <a:solidFill>
                  <a:schemeClr val="tx1"/>
                </a:solidFill>
              </a:rPr>
              <a:t>5</a:t>
            </a:r>
            <a:r>
              <a:rPr lang="zh-CN" altLang="en-US" sz="2000" smtClean="0">
                <a:solidFill>
                  <a:schemeClr val="tx1"/>
                </a:solidFill>
              </a:rPr>
              <a:t>级固有频率及其振型。</a:t>
            </a:r>
            <a:endParaRPr lang="en-US" altLang="zh-CN" sz="2000" smtClean="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73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1274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7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1276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79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1280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4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5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6" name="Rectangle 24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7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8" name="Rectangle 26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9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0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1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2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3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5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6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7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00711"/>
              </p:ext>
            </p:extLst>
          </p:nvPr>
        </p:nvGraphicFramePr>
        <p:xfrm>
          <a:off x="1164596" y="3492301"/>
          <a:ext cx="8709154" cy="1723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70773"/>
                <a:gridCol w="1207401"/>
                <a:gridCol w="1071830"/>
                <a:gridCol w="1071830"/>
                <a:gridCol w="1071830"/>
                <a:gridCol w="1071830"/>
                <a:gridCol w="1071830"/>
                <a:gridCol w="1071830"/>
              </a:tblGrid>
              <a:tr h="287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预应力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单元尺度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单元数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阶频率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阶频率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阶频率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r>
                        <a:rPr lang="zh-CN" sz="1600" kern="100">
                          <a:effectLst/>
                        </a:rPr>
                        <a:t>阶频率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阶频率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740.94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2043.7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3312.9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4011.3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4927.8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477.71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1316.7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2583.3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3196.9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4275.9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526.85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1451.3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2843.2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3201.3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4696.7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64000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526.98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1451.3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2843.5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3189.3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4698.2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有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8000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1021.5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2246.8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3302.1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3805.4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4977.8</a:t>
                      </a:r>
                      <a:endParaRPr lang="zh-CN" sz="1600" b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91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06322"/>
              </p:ext>
            </p:extLst>
          </p:nvPr>
        </p:nvGraphicFramePr>
        <p:xfrm>
          <a:off x="2129128" y="1908125"/>
          <a:ext cx="3148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1968480" imgH="279360" progId="Equation.DSMT4">
                  <p:embed/>
                </p:oleObj>
              </mc:Choice>
              <mc:Fallback>
                <p:oleObj name="Equation" r:id="rId3" imgW="1968480" imgH="2793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128" y="1908125"/>
                        <a:ext cx="3148013" cy="446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788568"/>
              </p:ext>
            </p:extLst>
          </p:nvPr>
        </p:nvGraphicFramePr>
        <p:xfrm>
          <a:off x="6083300" y="1937966"/>
          <a:ext cx="2071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5" imgW="1295280" imgH="241200" progId="Equation.DSMT4">
                  <p:embed/>
                </p:oleObj>
              </mc:Choice>
              <mc:Fallback>
                <p:oleObj name="Equation" r:id="rId5" imgW="129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1937966"/>
                        <a:ext cx="2071688" cy="384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544815" y="2066181"/>
            <a:ext cx="286930" cy="161398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瞬态分析显式解法</a:t>
            </a:r>
            <a:r>
              <a:rPr lang="en-US" altLang="zh-CN" smtClean="0"/>
              <a:t>—</a:t>
            </a:r>
            <a:r>
              <a:rPr lang="zh-CN" altLang="en-US" smtClean="0"/>
              <a:t>中心差分法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AU" sz="2400" smtClean="0">
                <a:solidFill>
                  <a:schemeClr val="tx2"/>
                </a:solidFill>
              </a:rPr>
              <a:t>瞬态分析的分类</a:t>
            </a:r>
          </a:p>
          <a:p>
            <a:pPr marL="742950" lvl="1" indent="-285750" eaLnBrk="1" hangingPunct="1"/>
            <a:r>
              <a:rPr lang="zh-CN" altLang="en-AU" sz="2000" smtClean="0">
                <a:solidFill>
                  <a:schemeClr val="tx2"/>
                </a:solidFill>
              </a:rPr>
              <a:t>直接积分法</a:t>
            </a:r>
          </a:p>
          <a:p>
            <a:pPr marL="1143000" lvl="2" indent="-228600" eaLnBrk="1" hangingPunct="1"/>
            <a:r>
              <a:rPr lang="zh-CN" altLang="en-AU" sz="2000" smtClean="0">
                <a:solidFill>
                  <a:schemeClr val="tx2"/>
                </a:solidFill>
              </a:rPr>
              <a:t>显式法（中心差分法，</a:t>
            </a:r>
            <a:r>
              <a:rPr lang="en-AU" altLang="zh-CN" sz="2000" smtClean="0">
                <a:solidFill>
                  <a:schemeClr val="tx2"/>
                </a:solidFill>
              </a:rPr>
              <a:t>LS-DYNA</a:t>
            </a:r>
            <a:r>
              <a:rPr lang="zh-CN" altLang="en-AU" sz="2000" smtClean="0">
                <a:solidFill>
                  <a:schemeClr val="tx2"/>
                </a:solidFill>
              </a:rPr>
              <a:t>）</a:t>
            </a:r>
          </a:p>
          <a:p>
            <a:pPr marL="1143000" lvl="2" indent="-228600" eaLnBrk="1" hangingPunct="1"/>
            <a:r>
              <a:rPr lang="zh-CN" altLang="en-AU" sz="2000" smtClean="0">
                <a:solidFill>
                  <a:schemeClr val="tx2"/>
                </a:solidFill>
              </a:rPr>
              <a:t>隐式法（</a:t>
            </a:r>
            <a:r>
              <a:rPr lang="zh-CN" altLang="en-US" smtClean="0">
                <a:solidFill>
                  <a:schemeClr val="tx2"/>
                </a:solidFill>
              </a:rPr>
              <a:t>纽马克法，</a:t>
            </a:r>
            <a:r>
              <a:rPr lang="en-US" altLang="zh-CN" smtClean="0">
                <a:solidFill>
                  <a:schemeClr val="tx2"/>
                </a:solidFill>
              </a:rPr>
              <a:t>Multiphysics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zh-CN" altLang="en-AU" sz="2000" smtClean="0">
              <a:solidFill>
                <a:schemeClr val="tx2"/>
              </a:solidFill>
            </a:endParaRPr>
          </a:p>
          <a:p>
            <a:pPr marL="742950" lvl="1" indent="-285750" eaLnBrk="1" hangingPunct="1"/>
            <a:r>
              <a:rPr lang="zh-CN" altLang="en-AU" sz="2000" smtClean="0">
                <a:solidFill>
                  <a:schemeClr val="tx2"/>
                </a:solidFill>
              </a:rPr>
              <a:t>振型叠加法</a:t>
            </a:r>
          </a:p>
          <a:p>
            <a:pPr eaLnBrk="1" hangingPunct="1"/>
            <a:r>
              <a:rPr lang="zh-CN" altLang="en-AU" sz="2400" smtClean="0">
                <a:solidFill>
                  <a:schemeClr val="tx2"/>
                </a:solidFill>
              </a:rPr>
              <a:t>中心差分法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299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301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2302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303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2304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305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2306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609848"/>
              </p:ext>
            </p:extLst>
          </p:nvPr>
        </p:nvGraphicFramePr>
        <p:xfrm>
          <a:off x="3667879" y="1116037"/>
          <a:ext cx="20929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1308100" imgH="228600" progId="Equation.DSMT4">
                  <p:embed/>
                </p:oleObj>
              </mc:Choice>
              <mc:Fallback>
                <p:oleObj name="Equation" r:id="rId3" imgW="13081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879" y="1116037"/>
                        <a:ext cx="20929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05270"/>
              </p:ext>
            </p:extLst>
          </p:nvPr>
        </p:nvGraphicFramePr>
        <p:xfrm>
          <a:off x="1512367" y="3921019"/>
          <a:ext cx="696976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5" imgW="4356100" imgH="736600" progId="Equation.DSMT4">
                  <p:embed/>
                </p:oleObj>
              </mc:Choice>
              <mc:Fallback>
                <p:oleObj name="Equation" r:id="rId5" imgW="4356100" imgH="736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7" y="3921019"/>
                        <a:ext cx="696976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Rectangle 40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69015"/>
              </p:ext>
            </p:extLst>
          </p:nvPr>
        </p:nvGraphicFramePr>
        <p:xfrm>
          <a:off x="3557007" y="5213784"/>
          <a:ext cx="227584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7" imgW="1422400" imgH="241300" progId="Equation.DSMT4">
                  <p:embed/>
                </p:oleObj>
              </mc:Choice>
              <mc:Fallback>
                <p:oleObj name="Equation" r:id="rId7" imgW="1422400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007" y="5213784"/>
                        <a:ext cx="227584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瞬态分析显式解法</a:t>
            </a:r>
            <a:r>
              <a:rPr lang="en-US" altLang="zh-CN" smtClean="0"/>
              <a:t>—</a:t>
            </a:r>
            <a:r>
              <a:rPr lang="zh-CN" altLang="en-US" smtClean="0"/>
              <a:t>中心差分法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r>
              <a:rPr lang="zh-CN" altLang="en-AU" sz="2400" smtClean="0"/>
              <a:t>特点</a:t>
            </a:r>
          </a:p>
          <a:p>
            <a:pPr marL="742950" lvl="1" indent="-285750" eaLnBrk="1" hangingPunct="1"/>
            <a:r>
              <a:rPr lang="zh-CN" altLang="en-AU" sz="2000" smtClean="0"/>
              <a:t>系数矩阵不含</a:t>
            </a:r>
            <a:r>
              <a:rPr lang="en-AU" altLang="zh-CN" sz="2000" b="1" i="1" smtClean="0">
                <a:solidFill>
                  <a:schemeClr val="tx1"/>
                </a:solidFill>
              </a:rPr>
              <a:t>K</a:t>
            </a:r>
            <a:r>
              <a:rPr lang="zh-CN" altLang="en-AU" sz="2000" smtClean="0"/>
              <a:t>，更适合非线性分析</a:t>
            </a:r>
          </a:p>
          <a:p>
            <a:pPr marL="742950" lvl="1" indent="-285750" eaLnBrk="1" hangingPunct="1"/>
            <a:r>
              <a:rPr lang="zh-CN" altLang="en-AU" sz="2000" smtClean="0"/>
              <a:t>稳定性条件</a:t>
            </a:r>
          </a:p>
          <a:p>
            <a:pPr marL="742950" lvl="1" indent="-285750" eaLnBrk="1" hangingPunct="1"/>
            <a:r>
              <a:rPr lang="zh-CN" altLang="en-AU" sz="2000" smtClean="0"/>
              <a:t>适用于机械波传播问题，因为</a:t>
            </a:r>
            <a:r>
              <a:rPr lang="zh-CN" altLang="en-US" sz="2000" smtClean="0"/>
              <a:t>本就</a:t>
            </a:r>
            <a:r>
              <a:rPr lang="zh-CN" altLang="en-AU" sz="2000" smtClean="0"/>
              <a:t>需</a:t>
            </a:r>
            <a:r>
              <a:rPr lang="zh-CN" altLang="en-US" sz="2000" smtClean="0"/>
              <a:t>要</a:t>
            </a:r>
            <a:r>
              <a:rPr lang="zh-CN" altLang="en-AU" sz="2000" smtClean="0"/>
              <a:t>很小的时间步长</a:t>
            </a:r>
          </a:p>
          <a:p>
            <a:pPr marL="742950" lvl="1" indent="-285750" eaLnBrk="1" hangingPunct="1"/>
            <a:r>
              <a:rPr lang="zh-CN" altLang="en-AU" sz="2000" smtClean="0"/>
              <a:t>不适合结构动力学问题，因</a:t>
            </a:r>
            <a:r>
              <a:rPr lang="zh-CN" altLang="en-US" sz="2000" smtClean="0"/>
              <a:t>本来可以有较大的时间</a:t>
            </a:r>
            <a:r>
              <a:rPr lang="zh-CN" altLang="en-AU" sz="2000" smtClean="0"/>
              <a:t>步长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3322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23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3324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2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3326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3327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28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>
              <a:latin typeface="Tahoma" pitchFamily="34" charset="0"/>
            </a:endParaRPr>
          </a:p>
        </p:txBody>
      </p:sp>
      <p:sp>
        <p:nvSpPr>
          <p:cNvPr id="13329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>
                <a:latin typeface="Tahoma" pitchFamily="34" charset="0"/>
              </a:rPr>
              <a:t> </a:t>
            </a:r>
            <a:endParaRPr lang="zh-CN" altLang="en-US" sz="1500">
              <a:latin typeface="Tahoma" pitchFamily="34" charset="0"/>
            </a:endParaRP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6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7" name="Rectangle 26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0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1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3" name="Rectangle 32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5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6" name="Rectangle 3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7" name="Rectangle 3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8" name="Rectangle 39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9" name="Rectangle 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5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91813"/>
              </p:ext>
            </p:extLst>
          </p:nvPr>
        </p:nvGraphicFramePr>
        <p:xfrm>
          <a:off x="1152327" y="1260053"/>
          <a:ext cx="737616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3" imgW="4610100" imgH="457200" progId="Equation.DSMT4">
                  <p:embed/>
                </p:oleObj>
              </mc:Choice>
              <mc:Fallback>
                <p:oleObj name="Equation" r:id="rId3" imgW="4610100" imgH="45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327" y="1260053"/>
                        <a:ext cx="737616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1" name="Rectangle 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5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43171"/>
              </p:ext>
            </p:extLst>
          </p:nvPr>
        </p:nvGraphicFramePr>
        <p:xfrm>
          <a:off x="3093322" y="2193628"/>
          <a:ext cx="312928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5" imgW="1955800" imgH="241300" progId="Equation.DSMT4">
                  <p:embed/>
                </p:oleObj>
              </mc:Choice>
              <mc:Fallback>
                <p:oleObj name="Equation" r:id="rId5" imgW="1955800" imgH="2413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322" y="2193628"/>
                        <a:ext cx="312928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" name="Rectangle 4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5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396077"/>
              </p:ext>
            </p:extLst>
          </p:nvPr>
        </p:nvGraphicFramePr>
        <p:xfrm>
          <a:off x="4162589" y="3626705"/>
          <a:ext cx="10566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7" imgW="660400" imgH="228600" progId="Equation.DSMT4">
                  <p:embed/>
                </p:oleObj>
              </mc:Choice>
              <mc:Fallback>
                <p:oleObj name="Equation" r:id="rId7" imgW="660400" imgH="228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589" y="3626705"/>
                        <a:ext cx="105664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2108</TotalTime>
  <Words>909</Words>
  <Application>Microsoft Office PowerPoint</Application>
  <PresentationFormat>自定义</PresentationFormat>
  <Paragraphs>477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Blends</vt:lpstr>
      <vt:lpstr>MathType 5.0 Equation</vt:lpstr>
      <vt:lpstr>Equation</vt:lpstr>
      <vt:lpstr>有限元分析 Finite Elemtent Analysis</vt:lpstr>
      <vt:lpstr>5. 弹性结构动态分析</vt:lpstr>
      <vt:lpstr>结构单元的质量矩阵</vt:lpstr>
      <vt:lpstr>特征值与特征向量</vt:lpstr>
      <vt:lpstr>特征值与特征向量</vt:lpstr>
      <vt:lpstr>特征值与特征向量</vt:lpstr>
      <vt:lpstr>模态分析与预应力 </vt:lpstr>
      <vt:lpstr>瞬态分析显式解法—中心差分法</vt:lpstr>
      <vt:lpstr>瞬态分析显式解法—中心差分法</vt:lpstr>
      <vt:lpstr>瞬态分析显式解法—中心差分法</vt:lpstr>
      <vt:lpstr>瞬态分析显式解法—中心差分法</vt:lpstr>
      <vt:lpstr>瞬态分析隐式解法—纽马克方法</vt:lpstr>
      <vt:lpstr>瞬态分析隐式解法—纽马克方法</vt:lpstr>
      <vt:lpstr>瞬态分析隐式解法—纽马克方法</vt:lpstr>
      <vt:lpstr>方程解耦与振型叠加法</vt:lpstr>
      <vt:lpstr>方程解耦与振型叠加法</vt:lpstr>
      <vt:lpstr>方程解耦与振型叠加法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</dc:title>
  <dc:creator>李立新</dc:creator>
  <cp:lastModifiedBy>DELL</cp:lastModifiedBy>
  <cp:revision>427</cp:revision>
  <dcterms:created xsi:type="dcterms:W3CDTF">2008-02-10T13:40:41Z</dcterms:created>
  <dcterms:modified xsi:type="dcterms:W3CDTF">2023-11-27T11:45:24Z</dcterms:modified>
</cp:coreProperties>
</file>