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8" r:id="rId2"/>
    <p:sldId id="277" r:id="rId3"/>
    <p:sldId id="299" r:id="rId4"/>
    <p:sldId id="267" r:id="rId5"/>
    <p:sldId id="300" r:id="rId6"/>
    <p:sldId id="301" r:id="rId7"/>
    <p:sldId id="302" r:id="rId8"/>
    <p:sldId id="290" r:id="rId9"/>
    <p:sldId id="289" r:id="rId10"/>
    <p:sldId id="307" r:id="rId11"/>
    <p:sldId id="280" r:id="rId12"/>
    <p:sldId id="291" r:id="rId13"/>
    <p:sldId id="279" r:id="rId14"/>
    <p:sldId id="292" r:id="rId15"/>
    <p:sldId id="293" r:id="rId16"/>
    <p:sldId id="294" r:id="rId17"/>
    <p:sldId id="295" r:id="rId18"/>
    <p:sldId id="296" r:id="rId19"/>
    <p:sldId id="297" r:id="rId20"/>
    <p:sldId id="298" r:id="rId21"/>
  </p:sldIdLst>
  <p:sldSz cx="10369550" cy="5832475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3333CC"/>
    <a:srgbClr val="3333FF"/>
    <a:srgbClr val="00FF00"/>
    <a:srgbClr val="FF339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585" autoAdjust="0"/>
  </p:normalViewPr>
  <p:slideViewPr>
    <p:cSldViewPr>
      <p:cViewPr varScale="1">
        <p:scale>
          <a:sx n="109" d="100"/>
          <a:sy n="109" d="100"/>
        </p:scale>
        <p:origin x="-254" y="-67"/>
      </p:cViewPr>
      <p:guideLst>
        <p:guide orient="horz" pos="1837"/>
        <p:guide pos="32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072855"/>
            <a:ext cx="10215536" cy="895600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 b="0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6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 b="0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4" y="2640"/>
                <a:ext cx="381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 b="0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4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 b="0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en-US" b="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en-US" b="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en-US" b="0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24512" y="1850370"/>
            <a:ext cx="8812534" cy="817442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54906" y="3305492"/>
            <a:ext cx="7259739" cy="206494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484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8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78745" y="193045"/>
            <a:ext cx="1265551" cy="51868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7324" y="193045"/>
            <a:ext cx="6858883" cy="51868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8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0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594" y="3748544"/>
            <a:ext cx="8814644" cy="6943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8594" y="2471603"/>
            <a:ext cx="8814644" cy="127694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344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7324" y="1075986"/>
            <a:ext cx="4561336" cy="4303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1199" y="1075986"/>
            <a:ext cx="4563446" cy="4303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006" y="572961"/>
            <a:ext cx="9331540" cy="63277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9006" y="1305424"/>
            <a:ext cx="4580324" cy="5443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9006" y="1849746"/>
            <a:ext cx="4580324" cy="33608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68111" y="1305424"/>
            <a:ext cx="4582434" cy="5443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68111" y="1849746"/>
            <a:ext cx="4582434" cy="33608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6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9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56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005" y="833424"/>
            <a:ext cx="3411509" cy="3865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4990" y="232604"/>
            <a:ext cx="5795556" cy="4978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9005" y="1219979"/>
            <a:ext cx="3411509" cy="39906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888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1716" y="4178474"/>
            <a:ext cx="6221729" cy="3865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31716" y="520588"/>
            <a:ext cx="6221729" cy="35001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31716" y="4565028"/>
            <a:ext cx="6221729" cy="683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299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72590" y="308555"/>
            <a:ext cx="497907" cy="4050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zh-CN" sz="2100" b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907204" y="308555"/>
            <a:ext cx="373431" cy="40507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zh-CN" sz="2100" b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613945" y="667744"/>
            <a:ext cx="478919" cy="40507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zh-CN" sz="2100" b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033791" y="667744"/>
            <a:ext cx="417736" cy="40507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zh-CN" sz="2100" b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43466" y="606033"/>
            <a:ext cx="637152" cy="359189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zh-CN" sz="2100" b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865008" y="218362"/>
            <a:ext cx="35867" cy="8940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zh-CN" sz="2100" b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04238" y="889271"/>
            <a:ext cx="9327319" cy="2848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zh-CN" sz="2100" b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91183" y="185291"/>
            <a:ext cx="8839962" cy="63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324" y="1075986"/>
            <a:ext cx="9327321" cy="430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/>
      </p:par>
    </p:tnLst>
  </p:timing>
  <p:txStyles>
    <p:titleStyle>
      <a:lvl1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292100" indent="-292100" algn="l" defTabSz="7794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folHlink"/>
          </a:solidFill>
          <a:latin typeface="+mn-lt"/>
          <a:ea typeface="+mn-ea"/>
          <a:cs typeface="+mn-cs"/>
        </a:defRPr>
      </a:lvl1pPr>
      <a:lvl2pPr marL="635000" indent="-244475" algn="l" defTabSz="7794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folHlink"/>
          </a:solidFill>
          <a:latin typeface="+mn-lt"/>
          <a:ea typeface="+mn-ea"/>
        </a:defRPr>
      </a:lvl2pPr>
      <a:lvl3pPr marL="976313" indent="-196850" algn="l" defTabSz="7794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200">
          <a:solidFill>
            <a:schemeClr val="folHlink"/>
          </a:solidFill>
          <a:latin typeface="+mn-lt"/>
          <a:ea typeface="+mn-ea"/>
        </a:defRPr>
      </a:lvl3pPr>
      <a:lvl4pPr marL="1365250" indent="-195263" algn="l" defTabSz="7794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folHlink"/>
          </a:solidFill>
          <a:latin typeface="+mn-lt"/>
          <a:ea typeface="+mn-ea"/>
        </a:defRPr>
      </a:lvl4pPr>
      <a:lvl5pPr marL="1755775" indent="-195263" algn="l" defTabSz="7794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5pPr>
      <a:lvl6pPr marL="22129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6pPr>
      <a:lvl7pPr marL="26701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7pPr>
      <a:lvl8pPr marL="31273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8pPr>
      <a:lvl9pPr marL="35845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9.wmf"/><Relationship Id="rId2" Type="http://schemas.openxmlformats.org/officeDocument/2006/relationships/vmlDrawing" Target="../drawings/vmlDrawing8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9348" y="1471569"/>
            <a:ext cx="8812535" cy="1243713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有限元分析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800" smtClean="0"/>
              <a:t>Finite Elemtent Analysis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8576" y="3275427"/>
            <a:ext cx="7259740" cy="2064943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</a:rPr>
              <a:t>李立新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400" smtClean="0">
                <a:solidFill>
                  <a:schemeClr val="tx2"/>
                </a:solidFill>
              </a:rPr>
              <a:t>机械设计研究所</a:t>
            </a:r>
          </a:p>
          <a:p>
            <a:pPr eaLnBrk="1" hangingPunct="1"/>
            <a:r>
              <a:rPr lang="en-US" altLang="zh-CN" sz="2400" smtClean="0">
                <a:solidFill>
                  <a:schemeClr val="tx2"/>
                </a:solidFill>
              </a:rPr>
              <a:t>2023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8148" y="156652"/>
            <a:ext cx="1397287" cy="4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87" tIns="41143" rIns="82287" bIns="41143">
            <a:spAutoFit/>
          </a:bodyPr>
          <a:lstStyle>
            <a:lvl1pPr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+mn-lt"/>
                <a:ea typeface="+mn-ea"/>
              </a:rPr>
              <a:t>电子教案</a:t>
            </a:r>
            <a:endParaRPr lang="en-US" altLang="zh-CN" sz="240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16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传热分析的有限元格式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2728" y="1050669"/>
            <a:ext cx="9327319" cy="4303942"/>
          </a:xfrm>
        </p:spPr>
        <p:txBody>
          <a:bodyPr/>
          <a:lstStyle/>
          <a:p>
            <a:pPr eaLnBrk="1" hangingPunct="1"/>
            <a:r>
              <a:rPr lang="zh-CN" altLang="en-US" sz="2500" smtClean="0"/>
              <a:t>边界条件的引入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4" name="Rectangle 1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5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6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8" name="Rectangle 25"/>
          <p:cNvSpPr>
            <a:spLocks noChangeArrowheads="1"/>
          </p:cNvSpPr>
          <p:nvPr/>
        </p:nvSpPr>
        <p:spPr bwMode="auto">
          <a:xfrm>
            <a:off x="5092410" y="251854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9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0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1" name="Rectangle 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224733"/>
              </p:ext>
            </p:extLst>
          </p:nvPr>
        </p:nvGraphicFramePr>
        <p:xfrm>
          <a:off x="1418419" y="1696260"/>
          <a:ext cx="914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Equation" r:id="rId3" imgW="571500" imgH="508000" progId="Equation.DSMT4">
                  <p:embed/>
                </p:oleObj>
              </mc:Choice>
              <mc:Fallback>
                <p:oleObj name="Equation" r:id="rId3" imgW="571500" imgH="508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419" y="1696260"/>
                        <a:ext cx="914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Rectangle 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30337"/>
              </p:ext>
            </p:extLst>
          </p:nvPr>
        </p:nvGraphicFramePr>
        <p:xfrm>
          <a:off x="2948007" y="1696259"/>
          <a:ext cx="540512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5" imgW="3378200" imgH="533400" progId="Equation.DSMT4">
                  <p:embed/>
                </p:oleObj>
              </mc:Choice>
              <mc:Fallback>
                <p:oleObj name="Equation" r:id="rId5" imgW="3378200" imgH="533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007" y="1696259"/>
                        <a:ext cx="5405120" cy="853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Rectangle 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186193"/>
              </p:ext>
            </p:extLst>
          </p:nvPr>
        </p:nvGraphicFramePr>
        <p:xfrm>
          <a:off x="2682176" y="2845032"/>
          <a:ext cx="442976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7" imgW="2768600" imgH="533400" progId="Equation.DSMT4">
                  <p:embed/>
                </p:oleObj>
              </mc:Choice>
              <mc:Fallback>
                <p:oleObj name="Equation" r:id="rId7" imgW="2768600" imgH="533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176" y="2845032"/>
                        <a:ext cx="4429760" cy="853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7" name="Rectangle 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836308"/>
              </p:ext>
            </p:extLst>
          </p:nvPr>
        </p:nvGraphicFramePr>
        <p:xfrm>
          <a:off x="3331987" y="3921018"/>
          <a:ext cx="359664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Equation" r:id="rId9" imgW="2247900" imgH="241300" progId="Equation.DSMT4">
                  <p:embed/>
                </p:oleObj>
              </mc:Choice>
              <mc:Fallback>
                <p:oleObj name="Equation" r:id="rId9" imgW="2247900" imgH="2413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987" y="3921018"/>
                        <a:ext cx="3596640" cy="38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Rectangle 1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420718"/>
              </p:ext>
            </p:extLst>
          </p:nvPr>
        </p:nvGraphicFramePr>
        <p:xfrm>
          <a:off x="3331986" y="4495405"/>
          <a:ext cx="355600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Equation" r:id="rId11" imgW="2222500" imgH="241300" progId="Equation.DSMT4">
                  <p:embed/>
                </p:oleObj>
              </mc:Choice>
              <mc:Fallback>
                <p:oleObj name="Equation" r:id="rId11" imgW="2222500" imgH="2413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986" y="4495405"/>
                        <a:ext cx="3556000" cy="38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稳态传热分析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方程（以二维为例）</a:t>
            </a:r>
            <a:endParaRPr lang="zh-CN" altLang="en-AU" sz="2400" smtClean="0"/>
          </a:p>
          <a:p>
            <a:pPr eaLnBrk="1" hangingPunct="1"/>
            <a:endParaRPr lang="en-US" altLang="zh-CN" sz="2400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" y="241603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20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23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24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25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26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27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28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29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44" name="Rectangle 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3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17021"/>
              </p:ext>
            </p:extLst>
          </p:nvPr>
        </p:nvGraphicFramePr>
        <p:xfrm>
          <a:off x="4253133" y="1766887"/>
          <a:ext cx="853056" cy="243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Equation" r:id="rId4" imgW="533160" imgH="152280" progId="Equation.DSMT4">
                  <p:embed/>
                </p:oleObj>
              </mc:Choice>
              <mc:Fallback>
                <p:oleObj name="Equation" r:id="rId4" imgW="533160" imgH="152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133" y="1766887"/>
                        <a:ext cx="853056" cy="243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6" name="Rectangle 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525661"/>
              </p:ext>
            </p:extLst>
          </p:nvPr>
        </p:nvGraphicFramePr>
        <p:xfrm>
          <a:off x="2701925" y="2127250"/>
          <a:ext cx="36972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Equation" r:id="rId6" imgW="2311200" imgH="304560" progId="Equation.DSMT4">
                  <p:embed/>
                </p:oleObj>
              </mc:Choice>
              <mc:Fallback>
                <p:oleObj name="Equation" r:id="rId6" imgW="2311200" imgH="304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27250"/>
                        <a:ext cx="369728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8" name="Rectangle 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3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40646"/>
              </p:ext>
            </p:extLst>
          </p:nvPr>
        </p:nvGraphicFramePr>
        <p:xfrm>
          <a:off x="3986213" y="2792413"/>
          <a:ext cx="13811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Equation" r:id="rId8" imgW="863280" imgH="482400" progId="Equation.DSMT4">
                  <p:embed/>
                </p:oleObj>
              </mc:Choice>
              <mc:Fallback>
                <p:oleObj name="Equation" r:id="rId8" imgW="86328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2792413"/>
                        <a:ext cx="13811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0" name="Rectangle 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37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280706"/>
              </p:ext>
            </p:extLst>
          </p:nvPr>
        </p:nvGraphicFramePr>
        <p:xfrm>
          <a:off x="2263775" y="3794125"/>
          <a:ext cx="48561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10" imgW="3035160" imgH="304560" progId="Equation.DSMT4">
                  <p:embed/>
                </p:oleObj>
              </mc:Choice>
              <mc:Fallback>
                <p:oleObj name="Equation" r:id="rId10" imgW="303516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3794125"/>
                        <a:ext cx="48561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稳态传热分析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对三角形线性单元而言</a:t>
            </a:r>
            <a:endParaRPr lang="en-AU" altLang="zh-CN" sz="2400" smtClean="0"/>
          </a:p>
          <a:p>
            <a:pPr eaLnBrk="1" hangingPunct="1"/>
            <a:endParaRPr lang="en-US" altLang="zh-CN" sz="2400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" y="241603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45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47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48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49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50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51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52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53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9" name="Rectangle 3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0" name="Rectangle 4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1" name="Rectangle 4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2" name="Rectangle 4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4" name="Rectangle 4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6" name="Rectangle 4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099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187957"/>
              </p:ext>
            </p:extLst>
          </p:nvPr>
        </p:nvGraphicFramePr>
        <p:xfrm>
          <a:off x="817563" y="1570038"/>
          <a:ext cx="892016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Equation" r:id="rId3" imgW="5574960" imgH="1015920" progId="Equation.DSMT4">
                  <p:embed/>
                </p:oleObj>
              </mc:Choice>
              <mc:Fallback>
                <p:oleObj name="Equation" r:id="rId3" imgW="5574960" imgH="101592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1570038"/>
                        <a:ext cx="8920162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8" name="Rectangle 5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099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620480"/>
              </p:ext>
            </p:extLst>
          </p:nvPr>
        </p:nvGraphicFramePr>
        <p:xfrm>
          <a:off x="792287" y="3427511"/>
          <a:ext cx="8310563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5" imgW="5194080" imgH="939600" progId="Equation.DSMT4">
                  <p:embed/>
                </p:oleObj>
              </mc:Choice>
              <mc:Fallback>
                <p:oleObj name="Equation" r:id="rId5" imgW="5194080" imgH="9396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287" y="3427511"/>
                        <a:ext cx="8310563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稳态传热分析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US" sz="2000" smtClean="0">
                <a:solidFill>
                  <a:schemeClr val="tx2"/>
                </a:solidFill>
              </a:rPr>
              <a:t>已知：</a:t>
            </a:r>
            <a:r>
              <a:rPr lang="zh-CN" altLang="zh-CN" sz="2000" i="1" smtClean="0">
                <a:solidFill>
                  <a:schemeClr val="tx2"/>
                </a:solidFill>
              </a:rPr>
              <a:t>k</a:t>
            </a:r>
            <a:r>
              <a:rPr lang="zh-CN" altLang="zh-CN" sz="2000" smtClean="0">
                <a:solidFill>
                  <a:schemeClr val="tx2"/>
                </a:solidFill>
                <a:latin typeface="Symbol" pitchFamily="18" charset="2"/>
              </a:rPr>
              <a:t>=</a:t>
            </a:r>
            <a:r>
              <a:rPr lang="zh-CN" altLang="zh-CN" sz="2000" smtClean="0">
                <a:solidFill>
                  <a:schemeClr val="tx2"/>
                </a:solidFill>
              </a:rPr>
              <a:t>1.5W/m</a:t>
            </a:r>
            <a:r>
              <a:rPr lang="zh-CN" altLang="zh-CN" sz="2000" smtClean="0">
                <a:solidFill>
                  <a:schemeClr val="tx2"/>
                </a:solidFill>
                <a:latin typeface="Symbol" pitchFamily="18" charset="2"/>
              </a:rPr>
              <a:t></a:t>
            </a:r>
            <a:r>
              <a:rPr lang="zh-CN" altLang="zh-CN" sz="2000" smtClean="0">
                <a:solidFill>
                  <a:schemeClr val="tx2"/>
                </a:solidFill>
              </a:rPr>
              <a:t>C，矩形断面的如图所示。在上下两个恒温面上</a:t>
            </a:r>
            <a:r>
              <a:rPr lang="zh-CN" altLang="zh-CN" sz="2000" i="1" smtClean="0">
                <a:solidFill>
                  <a:schemeClr val="tx2"/>
                </a:solidFill>
              </a:rPr>
              <a:t>T</a:t>
            </a:r>
            <a:r>
              <a:rPr lang="zh-CN" altLang="zh-CN" sz="2000" baseline="-25000" smtClean="0">
                <a:solidFill>
                  <a:schemeClr val="tx2"/>
                </a:solidFill>
              </a:rPr>
              <a:t>1</a:t>
            </a:r>
            <a:r>
              <a:rPr lang="zh-CN" altLang="zh-CN" sz="2000" smtClean="0">
                <a:solidFill>
                  <a:schemeClr val="tx2"/>
                </a:solidFill>
                <a:latin typeface="Symbol" pitchFamily="18" charset="2"/>
              </a:rPr>
              <a:t>=</a:t>
            </a:r>
            <a:r>
              <a:rPr lang="zh-CN" altLang="zh-CN" sz="2000" smtClean="0">
                <a:solidFill>
                  <a:schemeClr val="tx2"/>
                </a:solidFill>
              </a:rPr>
              <a:t>180</a:t>
            </a:r>
            <a:r>
              <a:rPr lang="zh-CN" altLang="zh-CN" sz="2000" smtClean="0">
                <a:solidFill>
                  <a:schemeClr val="tx2"/>
                </a:solidFill>
                <a:latin typeface="Symbol" pitchFamily="18" charset="2"/>
              </a:rPr>
              <a:t></a:t>
            </a:r>
            <a:r>
              <a:rPr lang="zh-CN" altLang="zh-CN" sz="2000" smtClean="0">
                <a:solidFill>
                  <a:schemeClr val="tx2"/>
                </a:solidFill>
              </a:rPr>
              <a:t>C；左侧面绝热；右侧面</a:t>
            </a:r>
            <a:r>
              <a:rPr lang="zh-CN" altLang="zh-CN" sz="2000" i="1" smtClean="0">
                <a:solidFill>
                  <a:schemeClr val="tx2"/>
                </a:solidFill>
              </a:rPr>
              <a:t>T</a:t>
            </a:r>
            <a:r>
              <a:rPr lang="zh-CN" altLang="zh-CN" sz="2000" i="1" baseline="-25000" smtClean="0">
                <a:solidFill>
                  <a:schemeClr val="tx2"/>
                </a:solidFill>
              </a:rPr>
              <a:t>f</a:t>
            </a:r>
            <a:r>
              <a:rPr lang="zh-CN" altLang="en-AU" sz="2000" i="1" baseline="-25000" smtClean="0">
                <a:solidFill>
                  <a:schemeClr val="tx2"/>
                </a:solidFill>
              </a:rPr>
              <a:t> </a:t>
            </a:r>
            <a:r>
              <a:rPr lang="zh-CN" altLang="zh-CN" sz="2000" smtClean="0">
                <a:solidFill>
                  <a:schemeClr val="tx2"/>
                </a:solidFill>
                <a:latin typeface="Symbol" pitchFamily="18" charset="2"/>
              </a:rPr>
              <a:t>=</a:t>
            </a:r>
            <a:r>
              <a:rPr lang="zh-CN" altLang="zh-CN" sz="2000" smtClean="0">
                <a:solidFill>
                  <a:schemeClr val="tx2"/>
                </a:solidFill>
              </a:rPr>
              <a:t>25</a:t>
            </a:r>
            <a:r>
              <a:rPr lang="zh-CN" altLang="zh-CN" sz="2000" smtClean="0">
                <a:solidFill>
                  <a:schemeClr val="tx2"/>
                </a:solidFill>
                <a:latin typeface="Symbol" pitchFamily="18" charset="2"/>
              </a:rPr>
              <a:t></a:t>
            </a:r>
            <a:r>
              <a:rPr lang="zh-CN" altLang="zh-CN" sz="2000" smtClean="0">
                <a:solidFill>
                  <a:schemeClr val="tx2"/>
                </a:solidFill>
              </a:rPr>
              <a:t>C的冷却流体，</a:t>
            </a:r>
            <a:r>
              <a:rPr lang="zh-CN" altLang="zh-CN" sz="2000" i="1" smtClean="0">
                <a:solidFill>
                  <a:schemeClr val="tx2"/>
                </a:solidFill>
              </a:rPr>
              <a:t>h</a:t>
            </a:r>
            <a:r>
              <a:rPr lang="zh-CN" altLang="zh-CN" sz="2000" smtClean="0">
                <a:solidFill>
                  <a:schemeClr val="tx2"/>
                </a:solidFill>
                <a:latin typeface="Symbol" pitchFamily="18" charset="2"/>
              </a:rPr>
              <a:t>=</a:t>
            </a:r>
            <a:r>
              <a:rPr lang="zh-CN" altLang="zh-CN" sz="2000" smtClean="0">
                <a:solidFill>
                  <a:schemeClr val="tx2"/>
                </a:solidFill>
              </a:rPr>
              <a:t>50W/m</a:t>
            </a:r>
            <a:r>
              <a:rPr lang="zh-CN" altLang="zh-CN" sz="2000" baseline="30000" smtClean="0">
                <a:solidFill>
                  <a:schemeClr val="tx2"/>
                </a:solidFill>
              </a:rPr>
              <a:t>2</a:t>
            </a:r>
            <a:r>
              <a:rPr lang="zh-CN" altLang="zh-CN" sz="2000" smtClean="0">
                <a:solidFill>
                  <a:schemeClr val="tx2"/>
                </a:solidFill>
                <a:latin typeface="Symbol" pitchFamily="18" charset="2"/>
              </a:rPr>
              <a:t></a:t>
            </a:r>
            <a:r>
              <a:rPr lang="zh-CN" altLang="zh-CN" sz="2000" smtClean="0">
                <a:solidFill>
                  <a:schemeClr val="tx2"/>
                </a:solidFill>
              </a:rPr>
              <a:t>C。试</a:t>
            </a:r>
            <a:r>
              <a:rPr lang="zh-CN" altLang="en-US" sz="2000" smtClean="0">
                <a:solidFill>
                  <a:schemeClr val="tx2"/>
                </a:solidFill>
              </a:rPr>
              <a:t>求：</a:t>
            </a:r>
            <a:r>
              <a:rPr lang="zh-CN" altLang="zh-CN" sz="2000" smtClean="0">
                <a:solidFill>
                  <a:schemeClr val="tx2"/>
                </a:solidFill>
              </a:rPr>
              <a:t>此面内的温度分布。</a:t>
            </a:r>
            <a:endParaRPr lang="en-US" altLang="zh-CN" sz="2000" smtClean="0">
              <a:solidFill>
                <a:schemeClr val="tx2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68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69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70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71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72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73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74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75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76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19477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8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9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0" name="Rectangle 2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1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2" name="Rectangle 28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3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4" name="Rectangle 30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5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6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7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8" name="Rectangle 5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9" name="Rectangle 5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0" name="Rectangle 60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9" name="Group 2"/>
          <p:cNvGrpSpPr>
            <a:grpSpLocks noChangeAspect="1"/>
          </p:cNvGrpSpPr>
          <p:nvPr/>
        </p:nvGrpSpPr>
        <p:grpSpPr bwMode="auto">
          <a:xfrm>
            <a:off x="2846676" y="2060121"/>
            <a:ext cx="4311650" cy="3097213"/>
            <a:chOff x="6530" y="3039"/>
            <a:chExt cx="4239" cy="3045"/>
          </a:xfrm>
        </p:grpSpPr>
        <p:sp>
          <p:nvSpPr>
            <p:cNvPr id="90" name="AutoShape 3"/>
            <p:cNvSpPr>
              <a:spLocks noChangeAspect="1" noChangeArrowheads="1"/>
            </p:cNvSpPr>
            <p:nvPr/>
          </p:nvSpPr>
          <p:spPr bwMode="auto">
            <a:xfrm>
              <a:off x="6530" y="3039"/>
              <a:ext cx="4239" cy="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4"/>
            <p:cNvSpPr>
              <a:spLocks noChangeArrowheads="1"/>
            </p:cNvSpPr>
            <p:nvPr/>
          </p:nvSpPr>
          <p:spPr bwMode="auto">
            <a:xfrm>
              <a:off x="7071" y="3433"/>
              <a:ext cx="1257" cy="20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5"/>
            <p:cNvSpPr>
              <a:spLocks noChangeShapeType="1"/>
            </p:cNvSpPr>
            <p:nvPr/>
          </p:nvSpPr>
          <p:spPr bwMode="auto">
            <a:xfrm flipH="1">
              <a:off x="6721" y="3431"/>
              <a:ext cx="24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6"/>
            <p:cNvSpPr>
              <a:spLocks noChangeShapeType="1"/>
            </p:cNvSpPr>
            <p:nvPr/>
          </p:nvSpPr>
          <p:spPr bwMode="auto">
            <a:xfrm flipH="1">
              <a:off x="6721" y="5471"/>
              <a:ext cx="24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7"/>
            <p:cNvSpPr>
              <a:spLocks noChangeShapeType="1"/>
            </p:cNvSpPr>
            <p:nvPr/>
          </p:nvSpPr>
          <p:spPr bwMode="auto">
            <a:xfrm>
              <a:off x="6840" y="3431"/>
              <a:ext cx="1" cy="20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8"/>
            <p:cNvSpPr>
              <a:spLocks noChangeShapeType="1"/>
            </p:cNvSpPr>
            <p:nvPr/>
          </p:nvSpPr>
          <p:spPr bwMode="auto">
            <a:xfrm>
              <a:off x="7071" y="5615"/>
              <a:ext cx="1" cy="1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8328" y="5615"/>
              <a:ext cx="1" cy="1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0"/>
            <p:cNvSpPr>
              <a:spLocks noChangeShapeType="1"/>
            </p:cNvSpPr>
            <p:nvPr/>
          </p:nvSpPr>
          <p:spPr bwMode="auto">
            <a:xfrm>
              <a:off x="7071" y="5703"/>
              <a:ext cx="124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11"/>
            <p:cNvSpPr txBox="1">
              <a:spLocks noChangeArrowheads="1"/>
            </p:cNvSpPr>
            <p:nvPr/>
          </p:nvSpPr>
          <p:spPr bwMode="auto">
            <a:xfrm>
              <a:off x="7429" y="5546"/>
              <a:ext cx="540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/>
                <a:t>0.4m</a:t>
              </a:r>
            </a:p>
          </p:txBody>
        </p:sp>
        <p:sp>
          <p:nvSpPr>
            <p:cNvPr id="99" name="Text Box 12"/>
            <p:cNvSpPr txBox="1">
              <a:spLocks noChangeArrowheads="1"/>
            </p:cNvSpPr>
            <p:nvPr/>
          </p:nvSpPr>
          <p:spPr bwMode="auto">
            <a:xfrm>
              <a:off x="6530" y="4146"/>
              <a:ext cx="426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/>
                <a:t>0.6m</a:t>
              </a:r>
            </a:p>
          </p:txBody>
        </p:sp>
        <p:sp>
          <p:nvSpPr>
            <p:cNvPr id="100" name="Line 13"/>
            <p:cNvSpPr>
              <a:spLocks noChangeShapeType="1"/>
            </p:cNvSpPr>
            <p:nvPr/>
          </p:nvSpPr>
          <p:spPr bwMode="auto">
            <a:xfrm>
              <a:off x="8471" y="4727"/>
              <a:ext cx="1" cy="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4"/>
            <p:cNvSpPr>
              <a:spLocks noChangeShapeType="1"/>
            </p:cNvSpPr>
            <p:nvPr/>
          </p:nvSpPr>
          <p:spPr bwMode="auto">
            <a:xfrm>
              <a:off x="8566" y="4727"/>
              <a:ext cx="1" cy="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15"/>
            <p:cNvSpPr txBox="1">
              <a:spLocks noChangeArrowheads="1"/>
            </p:cNvSpPr>
            <p:nvPr/>
          </p:nvSpPr>
          <p:spPr bwMode="auto">
            <a:xfrm>
              <a:off x="7196" y="3522"/>
              <a:ext cx="94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 i="1"/>
                <a:t>k</a:t>
              </a:r>
              <a:endParaRPr lang="en-US" altLang="zh-CN" sz="1600" b="0"/>
            </a:p>
          </p:txBody>
        </p:sp>
        <p:sp>
          <p:nvSpPr>
            <p:cNvPr id="103" name="Rectangle 16" descr="浅色上对角线"/>
            <p:cNvSpPr>
              <a:spLocks noChangeArrowheads="1"/>
            </p:cNvSpPr>
            <p:nvPr/>
          </p:nvSpPr>
          <p:spPr bwMode="auto">
            <a:xfrm>
              <a:off x="6976" y="3431"/>
              <a:ext cx="79" cy="2048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17"/>
            <p:cNvSpPr txBox="1">
              <a:spLocks noChangeArrowheads="1"/>
            </p:cNvSpPr>
            <p:nvPr/>
          </p:nvSpPr>
          <p:spPr bwMode="auto">
            <a:xfrm>
              <a:off x="7384" y="3138"/>
              <a:ext cx="678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>
                  <a:latin typeface="Symbol" pitchFamily="18" charset="2"/>
                </a:rPr>
                <a:t>G</a:t>
              </a:r>
              <a:r>
                <a:rPr lang="en-US" altLang="zh-CN" sz="1600" b="0" baseline="-25000"/>
                <a:t>1</a:t>
              </a:r>
              <a:r>
                <a:rPr lang="en-US" altLang="zh-CN" sz="1600" b="0"/>
                <a:t>:</a:t>
              </a:r>
              <a:r>
                <a:rPr lang="en-US" altLang="zh-CN" sz="1600" b="0" i="1"/>
                <a:t>T</a:t>
              </a:r>
              <a:r>
                <a:rPr lang="en-US" altLang="zh-CN" sz="1600" b="0"/>
                <a:t>=</a:t>
              </a:r>
              <a:r>
                <a:rPr lang="en-US" altLang="zh-CN" sz="1600" b="0" i="1"/>
                <a:t>T</a:t>
              </a:r>
              <a:r>
                <a:rPr lang="en-US" altLang="zh-CN" sz="1600" b="0" baseline="-25000"/>
                <a:t>1</a:t>
              </a:r>
              <a:endParaRPr lang="en-US" altLang="zh-CN" sz="1600" b="0"/>
            </a:p>
          </p:txBody>
        </p:sp>
        <p:sp>
          <p:nvSpPr>
            <p:cNvPr id="105" name="Rectangle 18"/>
            <p:cNvSpPr>
              <a:spLocks noChangeArrowheads="1"/>
            </p:cNvSpPr>
            <p:nvPr/>
          </p:nvSpPr>
          <p:spPr bwMode="auto">
            <a:xfrm>
              <a:off x="8924" y="3433"/>
              <a:ext cx="1257" cy="10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19" descr="浅色上对角线"/>
            <p:cNvSpPr>
              <a:spLocks noChangeArrowheads="1"/>
            </p:cNvSpPr>
            <p:nvPr/>
          </p:nvSpPr>
          <p:spPr bwMode="auto">
            <a:xfrm>
              <a:off x="8822" y="3431"/>
              <a:ext cx="87" cy="1031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Rectangle 20" descr="浅色上对角线"/>
            <p:cNvSpPr>
              <a:spLocks noChangeArrowheads="1"/>
            </p:cNvSpPr>
            <p:nvPr/>
          </p:nvSpPr>
          <p:spPr bwMode="auto">
            <a:xfrm>
              <a:off x="8933" y="4471"/>
              <a:ext cx="1248" cy="95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1"/>
            <p:cNvSpPr>
              <a:spLocks noChangeShapeType="1"/>
            </p:cNvSpPr>
            <p:nvPr/>
          </p:nvSpPr>
          <p:spPr bwMode="auto">
            <a:xfrm>
              <a:off x="10444" y="3655"/>
              <a:ext cx="1" cy="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2"/>
            <p:cNvSpPr>
              <a:spLocks noChangeShapeType="1"/>
            </p:cNvSpPr>
            <p:nvPr/>
          </p:nvSpPr>
          <p:spPr bwMode="auto">
            <a:xfrm>
              <a:off x="10539" y="3655"/>
              <a:ext cx="1" cy="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3"/>
            <p:cNvSpPr>
              <a:spLocks noChangeShapeType="1"/>
            </p:cNvSpPr>
            <p:nvPr/>
          </p:nvSpPr>
          <p:spPr bwMode="auto">
            <a:xfrm>
              <a:off x="8916" y="3431"/>
              <a:ext cx="1265" cy="5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4"/>
            <p:cNvSpPr>
              <a:spLocks noChangeShapeType="1"/>
            </p:cNvSpPr>
            <p:nvPr/>
          </p:nvSpPr>
          <p:spPr bwMode="auto">
            <a:xfrm flipH="1">
              <a:off x="8932" y="3959"/>
              <a:ext cx="1241" cy="4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Text Box 25"/>
            <p:cNvSpPr txBox="1">
              <a:spLocks noChangeArrowheads="1"/>
            </p:cNvSpPr>
            <p:nvPr/>
          </p:nvSpPr>
          <p:spPr bwMode="auto">
            <a:xfrm>
              <a:off x="9426" y="3138"/>
              <a:ext cx="26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>
                  <a:latin typeface="Symbol" pitchFamily="18" charset="2"/>
                </a:rPr>
                <a:t>G</a:t>
              </a:r>
              <a:r>
                <a:rPr lang="en-US" altLang="zh-CN" sz="1600" b="0" baseline="-25000"/>
                <a:t>1</a:t>
              </a:r>
              <a:endParaRPr lang="en-US" altLang="zh-CN" sz="1600" b="0"/>
            </a:p>
          </p:txBody>
        </p:sp>
        <p:sp>
          <p:nvSpPr>
            <p:cNvPr id="113" name="Line 26"/>
            <p:cNvSpPr>
              <a:spLocks noChangeShapeType="1"/>
            </p:cNvSpPr>
            <p:nvPr/>
          </p:nvSpPr>
          <p:spPr bwMode="auto">
            <a:xfrm flipV="1">
              <a:off x="8916" y="3111"/>
              <a:ext cx="1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7"/>
            <p:cNvSpPr>
              <a:spLocks noChangeShapeType="1"/>
            </p:cNvSpPr>
            <p:nvPr/>
          </p:nvSpPr>
          <p:spPr bwMode="auto">
            <a:xfrm>
              <a:off x="10157" y="4463"/>
              <a:ext cx="35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28"/>
            <p:cNvSpPr txBox="1">
              <a:spLocks noChangeArrowheads="1"/>
            </p:cNvSpPr>
            <p:nvPr/>
          </p:nvSpPr>
          <p:spPr bwMode="auto">
            <a:xfrm>
              <a:off x="10523" y="4290"/>
              <a:ext cx="94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 i="1"/>
                <a:t>x</a:t>
              </a:r>
              <a:endParaRPr lang="en-US" altLang="zh-CN" sz="1600" b="0"/>
            </a:p>
          </p:txBody>
        </p:sp>
        <p:sp>
          <p:nvSpPr>
            <p:cNvPr id="116" name="Line 29"/>
            <p:cNvSpPr>
              <a:spLocks noChangeShapeType="1"/>
            </p:cNvSpPr>
            <p:nvPr/>
          </p:nvSpPr>
          <p:spPr bwMode="auto">
            <a:xfrm flipH="1">
              <a:off x="8574" y="3431"/>
              <a:ext cx="24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30"/>
            <p:cNvSpPr>
              <a:spLocks noChangeShapeType="1"/>
            </p:cNvSpPr>
            <p:nvPr/>
          </p:nvSpPr>
          <p:spPr bwMode="auto">
            <a:xfrm flipH="1">
              <a:off x="8574" y="4455"/>
              <a:ext cx="24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31"/>
            <p:cNvSpPr>
              <a:spLocks noChangeShapeType="1"/>
            </p:cNvSpPr>
            <p:nvPr/>
          </p:nvSpPr>
          <p:spPr bwMode="auto">
            <a:xfrm>
              <a:off x="8694" y="3431"/>
              <a:ext cx="1" cy="10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32"/>
            <p:cNvSpPr txBox="1">
              <a:spLocks noChangeArrowheads="1"/>
            </p:cNvSpPr>
            <p:nvPr/>
          </p:nvSpPr>
          <p:spPr bwMode="auto">
            <a:xfrm>
              <a:off x="8384" y="3818"/>
              <a:ext cx="426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/>
                <a:t>0.3m</a:t>
              </a:r>
            </a:p>
          </p:txBody>
        </p:sp>
        <p:sp>
          <p:nvSpPr>
            <p:cNvPr id="120" name="Text Box 33"/>
            <p:cNvSpPr txBox="1">
              <a:spLocks noChangeArrowheads="1"/>
            </p:cNvSpPr>
            <p:nvPr/>
          </p:nvSpPr>
          <p:spPr bwMode="auto">
            <a:xfrm>
              <a:off x="8829" y="4394"/>
              <a:ext cx="10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/>
                <a:t>1</a:t>
              </a:r>
            </a:p>
          </p:txBody>
        </p:sp>
        <p:sp>
          <p:nvSpPr>
            <p:cNvPr id="121" name="Text Box 34"/>
            <p:cNvSpPr txBox="1">
              <a:spLocks noChangeArrowheads="1"/>
            </p:cNvSpPr>
            <p:nvPr/>
          </p:nvSpPr>
          <p:spPr bwMode="auto">
            <a:xfrm>
              <a:off x="10213" y="4394"/>
              <a:ext cx="10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/>
                <a:t>2</a:t>
              </a:r>
            </a:p>
          </p:txBody>
        </p:sp>
        <p:sp>
          <p:nvSpPr>
            <p:cNvPr id="122" name="Text Box 35"/>
            <p:cNvSpPr txBox="1">
              <a:spLocks noChangeArrowheads="1"/>
            </p:cNvSpPr>
            <p:nvPr/>
          </p:nvSpPr>
          <p:spPr bwMode="auto">
            <a:xfrm>
              <a:off x="10213" y="3826"/>
              <a:ext cx="10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/>
                <a:t>3</a:t>
              </a:r>
            </a:p>
          </p:txBody>
        </p:sp>
        <p:sp>
          <p:nvSpPr>
            <p:cNvPr id="123" name="Text Box 36"/>
            <p:cNvSpPr txBox="1">
              <a:spLocks noChangeArrowheads="1"/>
            </p:cNvSpPr>
            <p:nvPr/>
          </p:nvSpPr>
          <p:spPr bwMode="auto">
            <a:xfrm>
              <a:off x="10213" y="3258"/>
              <a:ext cx="10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/>
                <a:t>4</a:t>
              </a:r>
            </a:p>
          </p:txBody>
        </p:sp>
        <p:sp>
          <p:nvSpPr>
            <p:cNvPr id="124" name="Text Box 37"/>
            <p:cNvSpPr txBox="1">
              <a:spLocks noChangeArrowheads="1"/>
            </p:cNvSpPr>
            <p:nvPr/>
          </p:nvSpPr>
          <p:spPr bwMode="auto">
            <a:xfrm>
              <a:off x="9012" y="3039"/>
              <a:ext cx="94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 i="1"/>
                <a:t>y</a:t>
              </a:r>
              <a:endParaRPr lang="en-US" altLang="zh-CN" sz="1600" b="0"/>
            </a:p>
          </p:txBody>
        </p:sp>
        <p:sp>
          <p:nvSpPr>
            <p:cNvPr id="125" name="Text Box 38"/>
            <p:cNvSpPr txBox="1">
              <a:spLocks noChangeArrowheads="1"/>
            </p:cNvSpPr>
            <p:nvPr/>
          </p:nvSpPr>
          <p:spPr bwMode="auto">
            <a:xfrm>
              <a:off x="8749" y="3186"/>
              <a:ext cx="10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/>
                <a:t>5</a:t>
              </a:r>
            </a:p>
          </p:txBody>
        </p:sp>
        <p:sp>
          <p:nvSpPr>
            <p:cNvPr id="126" name="Text Box 39"/>
            <p:cNvSpPr txBox="1">
              <a:spLocks noChangeArrowheads="1"/>
            </p:cNvSpPr>
            <p:nvPr/>
          </p:nvSpPr>
          <p:spPr bwMode="auto">
            <a:xfrm>
              <a:off x="9755" y="4137"/>
              <a:ext cx="20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>
                  <a:latin typeface="宋体" pitchFamily="2" charset="-122"/>
                </a:rPr>
                <a:t>①</a:t>
              </a:r>
              <a:endParaRPr lang="en-US" altLang="zh-CN" sz="1600" b="0"/>
            </a:p>
          </p:txBody>
        </p:sp>
        <p:sp>
          <p:nvSpPr>
            <p:cNvPr id="127" name="Text Box 40"/>
            <p:cNvSpPr txBox="1">
              <a:spLocks noChangeArrowheads="1"/>
            </p:cNvSpPr>
            <p:nvPr/>
          </p:nvSpPr>
          <p:spPr bwMode="auto">
            <a:xfrm>
              <a:off x="9309" y="3817"/>
              <a:ext cx="20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>
                  <a:latin typeface="宋体" pitchFamily="2" charset="-122"/>
                </a:rPr>
                <a:t>②</a:t>
              </a:r>
              <a:endParaRPr lang="en-US" altLang="zh-CN" sz="1600" b="0"/>
            </a:p>
          </p:txBody>
        </p:sp>
        <p:sp>
          <p:nvSpPr>
            <p:cNvPr id="128" name="Text Box 41"/>
            <p:cNvSpPr txBox="1">
              <a:spLocks noChangeArrowheads="1"/>
            </p:cNvSpPr>
            <p:nvPr/>
          </p:nvSpPr>
          <p:spPr bwMode="auto">
            <a:xfrm>
              <a:off x="9715" y="3465"/>
              <a:ext cx="20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 sz="1600" b="0"/>
            </a:p>
          </p:txBody>
        </p:sp>
        <p:sp>
          <p:nvSpPr>
            <p:cNvPr id="129" name="Line 42"/>
            <p:cNvSpPr>
              <a:spLocks noChangeShapeType="1"/>
            </p:cNvSpPr>
            <p:nvPr/>
          </p:nvSpPr>
          <p:spPr bwMode="auto">
            <a:xfrm>
              <a:off x="8924" y="4647"/>
              <a:ext cx="1" cy="1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43"/>
            <p:cNvSpPr>
              <a:spLocks noChangeShapeType="1"/>
            </p:cNvSpPr>
            <p:nvPr/>
          </p:nvSpPr>
          <p:spPr bwMode="auto">
            <a:xfrm>
              <a:off x="10181" y="4647"/>
              <a:ext cx="1" cy="1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4"/>
            <p:cNvSpPr>
              <a:spLocks noChangeShapeType="1"/>
            </p:cNvSpPr>
            <p:nvPr/>
          </p:nvSpPr>
          <p:spPr bwMode="auto">
            <a:xfrm>
              <a:off x="8924" y="4735"/>
              <a:ext cx="124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45"/>
            <p:cNvSpPr txBox="1">
              <a:spLocks noChangeArrowheads="1"/>
            </p:cNvSpPr>
            <p:nvPr/>
          </p:nvSpPr>
          <p:spPr bwMode="auto">
            <a:xfrm>
              <a:off x="9282" y="4578"/>
              <a:ext cx="540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/>
                <a:t>0.4m</a:t>
              </a:r>
            </a:p>
          </p:txBody>
        </p:sp>
        <p:sp>
          <p:nvSpPr>
            <p:cNvPr id="133" name="Text Box 46"/>
            <p:cNvSpPr txBox="1">
              <a:spLocks noChangeArrowheads="1"/>
            </p:cNvSpPr>
            <p:nvPr/>
          </p:nvSpPr>
          <p:spPr bwMode="auto">
            <a:xfrm>
              <a:off x="8488" y="5477"/>
              <a:ext cx="2255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1600" b="0" noProof="1">
                  <a:solidFill>
                    <a:schemeClr val="tx2"/>
                  </a:solidFill>
                </a:rPr>
                <a:t>二维传热分析</a:t>
              </a:r>
              <a:endParaRPr lang="zh-CN" altLang="en-US" sz="1600" b="0">
                <a:solidFill>
                  <a:schemeClr val="tx2"/>
                </a:solidFill>
              </a:endParaRPr>
            </a:p>
          </p:txBody>
        </p:sp>
        <p:sp>
          <p:nvSpPr>
            <p:cNvPr id="134" name="Text Box 47"/>
            <p:cNvSpPr txBox="1">
              <a:spLocks noChangeArrowheads="1"/>
            </p:cNvSpPr>
            <p:nvPr/>
          </p:nvSpPr>
          <p:spPr bwMode="auto">
            <a:xfrm>
              <a:off x="7406" y="5749"/>
              <a:ext cx="577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 b="0" noProof="1"/>
                <a:t>a)</a:t>
              </a:r>
              <a:endParaRPr lang="en-US" altLang="zh-CN" sz="1600" b="0"/>
            </a:p>
          </p:txBody>
        </p:sp>
        <p:sp>
          <p:nvSpPr>
            <p:cNvPr id="135" name="Text Box 48"/>
            <p:cNvSpPr txBox="1">
              <a:spLocks noChangeArrowheads="1"/>
            </p:cNvSpPr>
            <p:nvPr/>
          </p:nvSpPr>
          <p:spPr bwMode="auto">
            <a:xfrm>
              <a:off x="9315" y="4909"/>
              <a:ext cx="577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600" b="0"/>
                <a:t>b)</a:t>
              </a:r>
            </a:p>
          </p:txBody>
        </p:sp>
        <p:sp>
          <p:nvSpPr>
            <p:cNvPr id="136" name="Text Box 49"/>
            <p:cNvSpPr txBox="1">
              <a:spLocks noChangeArrowheads="1"/>
            </p:cNvSpPr>
            <p:nvPr/>
          </p:nvSpPr>
          <p:spPr bwMode="auto">
            <a:xfrm>
              <a:off x="7224" y="5170"/>
              <a:ext cx="884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>
                  <a:latin typeface="Symbol" pitchFamily="18" charset="2"/>
                </a:rPr>
                <a:t>G</a:t>
              </a:r>
              <a:r>
                <a:rPr lang="en-US" altLang="zh-CN" sz="1600" b="0" baseline="-25000"/>
                <a:t>1</a:t>
              </a:r>
              <a:r>
                <a:rPr lang="en-US" altLang="zh-CN" sz="1600" b="0"/>
                <a:t>:</a:t>
              </a:r>
              <a:r>
                <a:rPr lang="en-US" altLang="zh-CN" sz="1600" b="0" i="1"/>
                <a:t> T</a:t>
              </a:r>
              <a:r>
                <a:rPr lang="en-US" altLang="zh-CN" sz="1600" b="0"/>
                <a:t>=</a:t>
              </a:r>
              <a:r>
                <a:rPr lang="en-US" altLang="zh-CN" sz="1600" b="0" i="1"/>
                <a:t>T</a:t>
              </a:r>
              <a:r>
                <a:rPr lang="en-US" altLang="zh-CN" sz="1600" b="0" baseline="-25000"/>
                <a:t>1</a:t>
              </a:r>
              <a:endParaRPr lang="en-US" altLang="zh-CN" sz="1600" b="0"/>
            </a:p>
          </p:txBody>
        </p:sp>
        <p:sp>
          <p:nvSpPr>
            <p:cNvPr id="137" name="Text Box 50"/>
            <p:cNvSpPr txBox="1">
              <a:spLocks noChangeArrowheads="1"/>
            </p:cNvSpPr>
            <p:nvPr/>
          </p:nvSpPr>
          <p:spPr bwMode="auto">
            <a:xfrm>
              <a:off x="7108" y="4242"/>
              <a:ext cx="748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>
                  <a:latin typeface="Symbol" pitchFamily="18" charset="2"/>
                </a:rPr>
                <a:t>G</a:t>
              </a:r>
              <a:r>
                <a:rPr lang="en-US" altLang="zh-CN" sz="1600" b="0" baseline="-25000"/>
                <a:t>2</a:t>
              </a:r>
              <a:r>
                <a:rPr lang="en-US" altLang="zh-CN" sz="1600" b="0"/>
                <a:t>:</a:t>
              </a:r>
              <a:r>
                <a:rPr lang="en-US" altLang="zh-CN" sz="1600" b="0" i="1"/>
                <a:t>q</a:t>
              </a:r>
              <a:r>
                <a:rPr lang="en-US" altLang="zh-CN" sz="1600" b="0" baseline="-25000"/>
                <a:t>2</a:t>
              </a:r>
              <a:r>
                <a:rPr lang="en-US" altLang="zh-CN" sz="1600" b="0"/>
                <a:t>=0</a:t>
              </a:r>
            </a:p>
          </p:txBody>
        </p:sp>
        <p:sp>
          <p:nvSpPr>
            <p:cNvPr id="138" name="Text Box 51"/>
            <p:cNvSpPr txBox="1">
              <a:spLocks noChangeArrowheads="1"/>
            </p:cNvSpPr>
            <p:nvPr/>
          </p:nvSpPr>
          <p:spPr bwMode="auto">
            <a:xfrm>
              <a:off x="8052" y="4442"/>
              <a:ext cx="621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>
                  <a:latin typeface="Symbol" pitchFamily="18" charset="2"/>
                </a:rPr>
                <a:t>G</a:t>
              </a:r>
              <a:r>
                <a:rPr lang="en-US" altLang="zh-CN" sz="1600" b="0" baseline="-25000"/>
                <a:t>3</a:t>
              </a:r>
              <a:r>
                <a:rPr lang="en-US" altLang="zh-CN" sz="1600" b="0"/>
                <a:t>: </a:t>
              </a:r>
              <a:r>
                <a:rPr lang="en-US" altLang="zh-CN" sz="1600" b="0" i="1"/>
                <a:t>h</a:t>
              </a:r>
              <a:r>
                <a:rPr lang="en-US" altLang="zh-CN" sz="1600" b="0"/>
                <a:t>,</a:t>
              </a:r>
              <a:r>
                <a:rPr lang="en-US" altLang="zh-CN" sz="1600" b="0" i="1"/>
                <a:t>T</a:t>
              </a:r>
              <a:r>
                <a:rPr lang="en-US" altLang="zh-CN" sz="1600" b="0" i="1" baseline="-25000"/>
                <a:t>f</a:t>
              </a:r>
              <a:endParaRPr lang="en-US" altLang="zh-CN" sz="1600" b="0"/>
            </a:p>
          </p:txBody>
        </p:sp>
        <p:sp>
          <p:nvSpPr>
            <p:cNvPr id="139" name="Text Box 52"/>
            <p:cNvSpPr txBox="1">
              <a:spLocks noChangeArrowheads="1"/>
            </p:cNvSpPr>
            <p:nvPr/>
          </p:nvSpPr>
          <p:spPr bwMode="auto">
            <a:xfrm>
              <a:off x="8962" y="3794"/>
              <a:ext cx="26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>
                  <a:latin typeface="Symbol" pitchFamily="18" charset="2"/>
                </a:rPr>
                <a:t>G</a:t>
              </a:r>
              <a:r>
                <a:rPr lang="en-US" altLang="zh-CN" sz="1600" b="0" baseline="-25000"/>
                <a:t>2</a:t>
              </a:r>
              <a:endParaRPr lang="en-US" altLang="zh-CN" sz="1600" b="0"/>
            </a:p>
          </p:txBody>
        </p:sp>
        <p:sp>
          <p:nvSpPr>
            <p:cNvPr id="140" name="Text Box 53"/>
            <p:cNvSpPr txBox="1">
              <a:spLocks noChangeArrowheads="1"/>
            </p:cNvSpPr>
            <p:nvPr/>
          </p:nvSpPr>
          <p:spPr bwMode="auto">
            <a:xfrm>
              <a:off x="9482" y="4172"/>
              <a:ext cx="26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>
                  <a:latin typeface="Symbol" pitchFamily="18" charset="2"/>
                </a:rPr>
                <a:t>G</a:t>
              </a:r>
              <a:r>
                <a:rPr lang="en-US" altLang="zh-CN" sz="1600" b="0" baseline="-25000"/>
                <a:t>2</a:t>
              </a:r>
              <a:endParaRPr lang="en-US" altLang="zh-CN" sz="1600" b="0"/>
            </a:p>
          </p:txBody>
        </p:sp>
        <p:sp>
          <p:nvSpPr>
            <p:cNvPr id="141" name="Text Box 54"/>
            <p:cNvSpPr txBox="1">
              <a:spLocks noChangeArrowheads="1"/>
            </p:cNvSpPr>
            <p:nvPr/>
          </p:nvSpPr>
          <p:spPr bwMode="auto">
            <a:xfrm>
              <a:off x="10202" y="4074"/>
              <a:ext cx="24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>
                  <a:latin typeface="Symbol" pitchFamily="18" charset="2"/>
                </a:rPr>
                <a:t>G</a:t>
              </a:r>
              <a:r>
                <a:rPr lang="en-US" altLang="zh-CN" sz="1600" b="0" baseline="-25000"/>
                <a:t>3</a:t>
              </a:r>
              <a:endParaRPr lang="en-US" altLang="zh-CN" sz="1600" b="0"/>
            </a:p>
          </p:txBody>
        </p:sp>
        <p:sp>
          <p:nvSpPr>
            <p:cNvPr id="142" name="Text Box 55"/>
            <p:cNvSpPr txBox="1">
              <a:spLocks noChangeArrowheads="1"/>
            </p:cNvSpPr>
            <p:nvPr/>
          </p:nvSpPr>
          <p:spPr bwMode="auto">
            <a:xfrm>
              <a:off x="10210" y="3562"/>
              <a:ext cx="28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0">
                  <a:latin typeface="Symbol" pitchFamily="18" charset="2"/>
                </a:rPr>
                <a:t>G</a:t>
              </a:r>
              <a:r>
                <a:rPr lang="en-US" altLang="zh-CN" sz="1600" b="0" baseline="-25000"/>
                <a:t>3</a:t>
              </a:r>
              <a:endParaRPr lang="en-US" altLang="zh-CN" sz="16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稳态传热分析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US" sz="2000" smtClean="0">
                <a:solidFill>
                  <a:schemeClr val="tx2"/>
                </a:solidFill>
              </a:rPr>
              <a:t>建立邻接表</a:t>
            </a:r>
          </a:p>
          <a:p>
            <a:pPr eaLnBrk="1" hangingPunct="1"/>
            <a:endParaRPr lang="en-US" altLang="zh-CN" sz="2000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z="2000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z="2000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z="200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000" smtClean="0">
                <a:solidFill>
                  <a:schemeClr val="tx2"/>
                </a:solidFill>
              </a:rPr>
              <a:t>计算各单元的热传导矩阵</a:t>
            </a:r>
            <a:r>
              <a:rPr lang="zh-CN" altLang="en-AU" sz="2000" smtClean="0">
                <a:solidFill>
                  <a:schemeClr val="tx2"/>
                </a:solidFill>
              </a:rPr>
              <a:t>与热载荷列阵</a:t>
            </a:r>
            <a:endParaRPr lang="en-US" altLang="zh-CN" sz="2000" smtClean="0">
              <a:solidFill>
                <a:schemeClr val="tx2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0489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0495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0496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0497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0498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9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0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1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2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3" name="Rectangle 26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4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5" name="Rectangle 28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6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7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8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9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0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1" name="Rectangle 34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2162" name="Group 194"/>
          <p:cNvGraphicFramePr>
            <a:graphicFrameLocks noGrp="1"/>
          </p:cNvGraphicFramePr>
          <p:nvPr/>
        </p:nvGraphicFramePr>
        <p:xfrm>
          <a:off x="2504305" y="1481062"/>
          <a:ext cx="4793412" cy="1340016"/>
        </p:xfrm>
        <a:graphic>
          <a:graphicData uri="http://schemas.openxmlformats.org/drawingml/2006/table">
            <a:tbl>
              <a:tblPr/>
              <a:tblGrid>
                <a:gridCol w="1198353"/>
                <a:gridCol w="1200462"/>
                <a:gridCol w="1196244"/>
                <a:gridCol w="1198353"/>
              </a:tblGrid>
              <a:tr h="3342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Element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Node 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Node 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Node 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2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2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2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21523" marR="121523" marT="45582" marB="4558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39" name="Rectangle 196"/>
          <p:cNvSpPr>
            <a:spLocks noChangeArrowheads="1"/>
          </p:cNvSpPr>
          <p:nvPr/>
        </p:nvSpPr>
        <p:spPr bwMode="auto">
          <a:xfrm>
            <a:off x="5092410" y="169731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2163" name="Object 1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876912"/>
              </p:ext>
            </p:extLst>
          </p:nvPr>
        </p:nvGraphicFramePr>
        <p:xfrm>
          <a:off x="882078" y="3276277"/>
          <a:ext cx="8839201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3" imgW="5524200" imgH="711000" progId="Equation.DSMT4">
                  <p:embed/>
                </p:oleObj>
              </mc:Choice>
              <mc:Fallback>
                <p:oleObj name="Equation" r:id="rId3" imgW="5524200" imgH="711000" progId="Equation.DSMT4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078" y="3276277"/>
                        <a:ext cx="8839201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101649"/>
              </p:ext>
            </p:extLst>
          </p:nvPr>
        </p:nvGraphicFramePr>
        <p:xfrm>
          <a:off x="864295" y="4428405"/>
          <a:ext cx="8574087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5" imgW="5359320" imgH="711000" progId="Equation.DSMT4">
                  <p:embed/>
                </p:oleObj>
              </mc:Choice>
              <mc:Fallback>
                <p:oleObj name="Equation" r:id="rId5" imgW="5359320" imgH="7110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295" y="4428405"/>
                        <a:ext cx="8574087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稳态传热分析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16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17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18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19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20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21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22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23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24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9" name="Rectangle 62"/>
          <p:cNvSpPr>
            <a:spLocks noChangeArrowheads="1"/>
          </p:cNvSpPr>
          <p:nvPr/>
        </p:nvSpPr>
        <p:spPr bwMode="auto">
          <a:xfrm>
            <a:off x="5092410" y="169731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1" name="Rectangle 66"/>
          <p:cNvSpPr>
            <a:spLocks noChangeArrowheads="1"/>
          </p:cNvSpPr>
          <p:nvPr/>
        </p:nvSpPr>
        <p:spPr bwMode="auto">
          <a:xfrm>
            <a:off x="5092410" y="233657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305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38170"/>
              </p:ext>
            </p:extLst>
          </p:nvPr>
        </p:nvGraphicFramePr>
        <p:xfrm>
          <a:off x="936303" y="1592457"/>
          <a:ext cx="729488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3" imgW="4559040" imgH="634680" progId="Equation.DSMT4">
                  <p:embed/>
                </p:oleObj>
              </mc:Choice>
              <mc:Fallback>
                <p:oleObj name="Equation" r:id="rId3" imgW="4559040" imgH="63468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303" y="1592457"/>
                        <a:ext cx="729488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稳态传热分析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US" sz="2000" smtClean="0">
                <a:solidFill>
                  <a:schemeClr val="tx2"/>
                </a:solidFill>
              </a:rPr>
              <a:t>组装全局热传导矩阵与全局热载荷列阵</a:t>
            </a:r>
            <a:endParaRPr lang="en-US" altLang="zh-CN" sz="2000" smtClean="0">
              <a:solidFill>
                <a:schemeClr val="tx2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39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40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41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42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43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44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45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46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47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48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5092410" y="169731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64" name="Rectangle 37"/>
          <p:cNvSpPr>
            <a:spLocks noChangeArrowheads="1"/>
          </p:cNvSpPr>
          <p:nvPr/>
        </p:nvSpPr>
        <p:spPr bwMode="auto">
          <a:xfrm>
            <a:off x="5092410" y="233657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65" name="Rectangle 40"/>
          <p:cNvSpPr>
            <a:spLocks noChangeArrowheads="1"/>
          </p:cNvSpPr>
          <p:nvPr/>
        </p:nvSpPr>
        <p:spPr bwMode="auto">
          <a:xfrm>
            <a:off x="5092410" y="236980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66" name="Rectangle 42"/>
          <p:cNvSpPr>
            <a:spLocks noChangeArrowheads="1"/>
          </p:cNvSpPr>
          <p:nvPr/>
        </p:nvSpPr>
        <p:spPr bwMode="auto">
          <a:xfrm>
            <a:off x="5092410" y="2141952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405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53976"/>
              </p:ext>
            </p:extLst>
          </p:nvPr>
        </p:nvGraphicFramePr>
        <p:xfrm>
          <a:off x="1584375" y="1455408"/>
          <a:ext cx="577088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name="Equation" r:id="rId3" imgW="3606480" imgH="1143000" progId="Equation.DSMT4">
                  <p:embed/>
                </p:oleObj>
              </mc:Choice>
              <mc:Fallback>
                <p:oleObj name="Equation" r:id="rId3" imgW="3606480" imgH="11430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75" y="1455408"/>
                        <a:ext cx="577088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8" name="Rectangle 44"/>
          <p:cNvSpPr>
            <a:spLocks noChangeArrowheads="1"/>
          </p:cNvSpPr>
          <p:nvPr/>
        </p:nvSpPr>
        <p:spPr bwMode="auto">
          <a:xfrm>
            <a:off x="5092410" y="233657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405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110034"/>
              </p:ext>
            </p:extLst>
          </p:nvPr>
        </p:nvGraphicFramePr>
        <p:xfrm>
          <a:off x="1501735" y="3492301"/>
          <a:ext cx="656336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name="Equation" r:id="rId5" imgW="4101840" imgH="711000" progId="Equation.DSMT4">
                  <p:embed/>
                </p:oleObj>
              </mc:Choice>
              <mc:Fallback>
                <p:oleObj name="Equation" r:id="rId5" imgW="4101840" imgH="7110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35" y="3492301"/>
                        <a:ext cx="6563360" cy="113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0" name="Rectangle 46"/>
          <p:cNvSpPr>
            <a:spLocks noChangeArrowheads="1"/>
          </p:cNvSpPr>
          <p:nvPr/>
        </p:nvSpPr>
        <p:spPr bwMode="auto">
          <a:xfrm>
            <a:off x="5092410" y="253278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406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44624"/>
              </p:ext>
            </p:extLst>
          </p:nvPr>
        </p:nvGraphicFramePr>
        <p:xfrm>
          <a:off x="3673121" y="4791301"/>
          <a:ext cx="2132674" cy="42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Equation" r:id="rId7" imgW="1333440" imgH="266400" progId="Equation.DSMT4">
                  <p:embed/>
                </p:oleObj>
              </mc:Choice>
              <mc:Fallback>
                <p:oleObj name="Equation" r:id="rId7" imgW="1333440" imgH="2664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121" y="4791301"/>
                        <a:ext cx="2132674" cy="426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稳态传热分析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US" sz="2000" smtClean="0">
                <a:solidFill>
                  <a:schemeClr val="tx2"/>
                </a:solidFill>
              </a:rPr>
              <a:t>求解</a:t>
            </a:r>
          </a:p>
          <a:p>
            <a:pPr eaLnBrk="1" hangingPunct="1"/>
            <a:endParaRPr lang="en-AU" altLang="zh-CN" sz="2000" smtClean="0">
              <a:solidFill>
                <a:schemeClr val="tx2"/>
              </a:solidFill>
            </a:endParaRPr>
          </a:p>
          <a:p>
            <a:pPr eaLnBrk="1" hangingPunct="1"/>
            <a:endParaRPr lang="en-AU" altLang="zh-CN" sz="2000" smtClean="0">
              <a:solidFill>
                <a:schemeClr val="tx2"/>
              </a:solidFill>
            </a:endParaRPr>
          </a:p>
          <a:p>
            <a:pPr eaLnBrk="1" hangingPunct="1"/>
            <a:endParaRPr lang="en-AU" altLang="zh-CN" sz="2000" smtClean="0">
              <a:solidFill>
                <a:schemeClr val="tx2"/>
              </a:solidFill>
            </a:endParaRPr>
          </a:p>
          <a:p>
            <a:pPr eaLnBrk="1" hangingPunct="1"/>
            <a:endParaRPr lang="en-AU" altLang="zh-CN" sz="2000" smtClean="0">
              <a:solidFill>
                <a:schemeClr val="tx2"/>
              </a:solidFill>
            </a:endParaRPr>
          </a:p>
          <a:p>
            <a:pPr eaLnBrk="1" hangingPunct="1"/>
            <a:endParaRPr lang="en-AU" altLang="zh-CN" sz="200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000" smtClean="0">
                <a:solidFill>
                  <a:schemeClr val="tx2"/>
                </a:solidFill>
              </a:rPr>
              <a:t>求解可得：</a:t>
            </a:r>
            <a:r>
              <a:rPr lang="en-US" altLang="zh-CN" sz="2000" smtClean="0">
                <a:solidFill>
                  <a:schemeClr val="tx2"/>
                </a:solidFill>
              </a:rPr>
              <a:t>[</a:t>
            </a:r>
            <a:r>
              <a:rPr lang="en-US" altLang="zh-CN" sz="2000" i="1" smtClean="0">
                <a:solidFill>
                  <a:schemeClr val="tx2"/>
                </a:solidFill>
              </a:rPr>
              <a:t>T</a:t>
            </a:r>
            <a:r>
              <a:rPr lang="en-US" altLang="zh-CN" sz="2000" baseline="-25000" smtClean="0">
                <a:solidFill>
                  <a:schemeClr val="tx2"/>
                </a:solidFill>
              </a:rPr>
              <a:t>1</a:t>
            </a:r>
            <a:r>
              <a:rPr lang="en-US" altLang="zh-CN" sz="2000" smtClean="0">
                <a:solidFill>
                  <a:schemeClr val="tx2"/>
                </a:solidFill>
              </a:rPr>
              <a:t>, </a:t>
            </a:r>
            <a:r>
              <a:rPr lang="en-US" altLang="zh-CN" sz="2000" i="1" smtClean="0">
                <a:solidFill>
                  <a:schemeClr val="tx2"/>
                </a:solidFill>
              </a:rPr>
              <a:t>T</a:t>
            </a:r>
            <a:r>
              <a:rPr lang="en-US" altLang="zh-CN" sz="2000" baseline="-25000" smtClean="0">
                <a:solidFill>
                  <a:schemeClr val="tx2"/>
                </a:solidFill>
              </a:rPr>
              <a:t>2</a:t>
            </a:r>
            <a:r>
              <a:rPr lang="en-US" altLang="zh-CN" sz="2000" smtClean="0">
                <a:solidFill>
                  <a:schemeClr val="tx2"/>
                </a:solidFill>
              </a:rPr>
              <a:t>, </a:t>
            </a:r>
            <a:r>
              <a:rPr lang="en-US" altLang="zh-CN" sz="2000" i="1" smtClean="0">
                <a:solidFill>
                  <a:schemeClr val="tx2"/>
                </a:solidFill>
              </a:rPr>
              <a:t>T</a:t>
            </a:r>
            <a:r>
              <a:rPr lang="en-US" altLang="zh-CN" sz="2000" baseline="-25000" smtClean="0">
                <a:solidFill>
                  <a:schemeClr val="tx2"/>
                </a:solidFill>
              </a:rPr>
              <a:t>3</a:t>
            </a:r>
            <a:r>
              <a:rPr lang="en-US" altLang="zh-CN" sz="2000" smtClean="0">
                <a:solidFill>
                  <a:schemeClr val="tx2"/>
                </a:solidFill>
              </a:rPr>
              <a:t>]</a:t>
            </a:r>
            <a:r>
              <a:rPr lang="en-US" altLang="zh-CN" sz="2000" smtClean="0">
                <a:solidFill>
                  <a:schemeClr val="tx2"/>
                </a:solidFill>
                <a:latin typeface="Symbol" pitchFamily="18" charset="2"/>
              </a:rPr>
              <a:t></a:t>
            </a:r>
            <a:r>
              <a:rPr lang="en-US" altLang="zh-CN" sz="2000" smtClean="0">
                <a:solidFill>
                  <a:schemeClr val="tx2"/>
                </a:solidFill>
              </a:rPr>
              <a:t>[1.246, 34.0, 45.4] </a:t>
            </a:r>
            <a:r>
              <a:rPr lang="en-US" altLang="zh-CN" sz="2000" smtClean="0">
                <a:solidFill>
                  <a:schemeClr val="tx2"/>
                </a:solidFill>
                <a:latin typeface="Symbol" pitchFamily="18" charset="2"/>
              </a:rPr>
              <a:t></a:t>
            </a:r>
            <a:r>
              <a:rPr lang="en-US" altLang="zh-CN" sz="2000" smtClean="0">
                <a:solidFill>
                  <a:schemeClr val="tx2"/>
                </a:solidFill>
              </a:rPr>
              <a:t>C</a:t>
            </a:r>
            <a:r>
              <a:rPr lang="zh-CN" altLang="en-US" sz="2000" smtClean="0">
                <a:solidFill>
                  <a:schemeClr val="tx2"/>
                </a:solidFill>
              </a:rPr>
              <a:t>。</a:t>
            </a:r>
            <a:endParaRPr lang="en-US" altLang="zh-CN" sz="2000" smtClean="0">
              <a:solidFill>
                <a:schemeClr val="tx2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63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65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66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67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68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69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70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71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72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5092410" y="169731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5092410" y="233657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5092410" y="236980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5092410" y="2141952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91" name="Rectangle 40"/>
          <p:cNvSpPr>
            <a:spLocks noChangeArrowheads="1"/>
          </p:cNvSpPr>
          <p:nvPr/>
        </p:nvSpPr>
        <p:spPr bwMode="auto">
          <a:xfrm>
            <a:off x="5092410" y="233657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92" name="Rectangle 42"/>
          <p:cNvSpPr>
            <a:spLocks noChangeArrowheads="1"/>
          </p:cNvSpPr>
          <p:nvPr/>
        </p:nvSpPr>
        <p:spPr bwMode="auto">
          <a:xfrm>
            <a:off x="5092410" y="253278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93" name="Rectangle 45"/>
          <p:cNvSpPr>
            <a:spLocks noChangeArrowheads="1"/>
          </p:cNvSpPr>
          <p:nvPr/>
        </p:nvSpPr>
        <p:spPr bwMode="auto">
          <a:xfrm>
            <a:off x="5092410" y="233657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8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366023"/>
              </p:ext>
            </p:extLst>
          </p:nvPr>
        </p:nvGraphicFramePr>
        <p:xfrm>
          <a:off x="1296343" y="1800848"/>
          <a:ext cx="733552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3" imgW="4584600" imgH="711000" progId="Equation.DSMT4">
                  <p:embed/>
                </p:oleObj>
              </mc:Choice>
              <mc:Fallback>
                <p:oleObj name="Equation" r:id="rId3" imgW="4584600" imgH="7110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343" y="1800848"/>
                        <a:ext cx="7335520" cy="113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5" name="Rectangle 47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8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98735"/>
              </p:ext>
            </p:extLst>
          </p:nvPr>
        </p:nvGraphicFramePr>
        <p:xfrm>
          <a:off x="3796914" y="1116037"/>
          <a:ext cx="17881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Equation" r:id="rId5" imgW="1117600" imgH="228600" progId="Equation.DSMT4">
                  <p:embed/>
                </p:oleObj>
              </mc:Choice>
              <mc:Fallback>
                <p:oleObj name="Equation" r:id="rId5" imgW="1117600" imgH="2286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914" y="1116037"/>
                        <a:ext cx="178816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瞬态传热分析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US" sz="2000">
                <a:solidFill>
                  <a:schemeClr val="tx2"/>
                </a:solidFill>
              </a:rPr>
              <a:t>设</a:t>
            </a:r>
            <a:endParaRPr lang="zh-CN" altLang="en-US" sz="2000" smtClean="0">
              <a:solidFill>
                <a:schemeClr val="tx2"/>
              </a:solidFill>
            </a:endParaRPr>
          </a:p>
          <a:p>
            <a:pPr eaLnBrk="1" hangingPunct="1"/>
            <a:endParaRPr lang="zh-CN" altLang="en-US" sz="200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000" smtClean="0">
                <a:solidFill>
                  <a:schemeClr val="tx2"/>
                </a:solidFill>
              </a:rPr>
              <a:t>且</a:t>
            </a:r>
            <a:endParaRPr lang="en-AU" altLang="zh-CN" sz="2000" smtClean="0">
              <a:solidFill>
                <a:schemeClr val="tx2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87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88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89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90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91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92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93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94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95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96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11" name="Rectangle 36"/>
          <p:cNvSpPr>
            <a:spLocks noChangeArrowheads="1"/>
          </p:cNvSpPr>
          <p:nvPr/>
        </p:nvSpPr>
        <p:spPr bwMode="auto">
          <a:xfrm>
            <a:off x="5092410" y="233657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12" name="Rectangle 37"/>
          <p:cNvSpPr>
            <a:spLocks noChangeArrowheads="1"/>
          </p:cNvSpPr>
          <p:nvPr/>
        </p:nvSpPr>
        <p:spPr bwMode="auto">
          <a:xfrm>
            <a:off x="5092410" y="236980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13" name="Rectangle 38"/>
          <p:cNvSpPr>
            <a:spLocks noChangeArrowheads="1"/>
          </p:cNvSpPr>
          <p:nvPr/>
        </p:nvSpPr>
        <p:spPr bwMode="auto">
          <a:xfrm>
            <a:off x="5092410" y="2141952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14" name="Rectangle 39"/>
          <p:cNvSpPr>
            <a:spLocks noChangeArrowheads="1"/>
          </p:cNvSpPr>
          <p:nvPr/>
        </p:nvSpPr>
        <p:spPr bwMode="auto">
          <a:xfrm>
            <a:off x="5092410" y="233657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15" name="Rectangle 41"/>
          <p:cNvSpPr>
            <a:spLocks noChangeArrowheads="1"/>
          </p:cNvSpPr>
          <p:nvPr/>
        </p:nvSpPr>
        <p:spPr bwMode="auto">
          <a:xfrm>
            <a:off x="5092410" y="233657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616" name="Rectangle 43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610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545090"/>
              </p:ext>
            </p:extLst>
          </p:nvPr>
        </p:nvGraphicFramePr>
        <p:xfrm>
          <a:off x="2979738" y="1054100"/>
          <a:ext cx="3149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quation" r:id="rId3" imgW="1968480" imgH="241200" progId="Equation.DSMT4">
                  <p:embed/>
                </p:oleObj>
              </mc:Choice>
              <mc:Fallback>
                <p:oleObj name="Equation" r:id="rId3" imgW="1968480" imgH="2412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1054100"/>
                        <a:ext cx="3149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1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393348"/>
              </p:ext>
            </p:extLst>
          </p:nvPr>
        </p:nvGraphicFramePr>
        <p:xfrm>
          <a:off x="2165350" y="1628775"/>
          <a:ext cx="46132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quation" r:id="rId5" imgW="2882880" imgH="419040" progId="Equation.DSMT4">
                  <p:embed/>
                </p:oleObj>
              </mc:Choice>
              <mc:Fallback>
                <p:oleObj name="Equation" r:id="rId5" imgW="2882880" imgH="41904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1628775"/>
                        <a:ext cx="46132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061069"/>
              </p:ext>
            </p:extLst>
          </p:nvPr>
        </p:nvGraphicFramePr>
        <p:xfrm>
          <a:off x="3234215" y="2628205"/>
          <a:ext cx="241808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Equation" r:id="rId7" imgW="1511300" imgH="241300" progId="Equation.DSMT4">
                  <p:embed/>
                </p:oleObj>
              </mc:Choice>
              <mc:Fallback>
                <p:oleObj name="Equation" r:id="rId7" imgW="1511300" imgH="2413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215" y="2628205"/>
                        <a:ext cx="2418080" cy="38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4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546124"/>
              </p:ext>
            </p:extLst>
          </p:nvPr>
        </p:nvGraphicFramePr>
        <p:xfrm>
          <a:off x="1440359" y="3299162"/>
          <a:ext cx="6441440" cy="69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9" imgW="4025900" imgH="431800" progId="Equation.DSMT4">
                  <p:embed/>
                </p:oleObj>
              </mc:Choice>
              <mc:Fallback>
                <p:oleObj name="Equation" r:id="rId9" imgW="4025900" imgH="4318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359" y="3299162"/>
                        <a:ext cx="6441440" cy="690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热应力计算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AU" sz="2000" smtClean="0">
                <a:solidFill>
                  <a:schemeClr val="tx1"/>
                </a:solidFill>
              </a:rPr>
              <a:t>引入热应变</a:t>
            </a:r>
            <a:endParaRPr lang="en-AU" altLang="zh-CN" sz="2000" smtClean="0">
              <a:solidFill>
                <a:schemeClr val="tx1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09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10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11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12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13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14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15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16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17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18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19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5620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1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3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4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5" name="Rectangle 26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6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7" name="Rectangle 28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8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9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30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31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32" name="Rectangle 3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33" name="Rectangle 34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34" name="Rectangle 35"/>
          <p:cNvSpPr>
            <a:spLocks noChangeArrowheads="1"/>
          </p:cNvSpPr>
          <p:nvPr/>
        </p:nvSpPr>
        <p:spPr bwMode="auto">
          <a:xfrm>
            <a:off x="5092410" y="169731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35" name="Rectangle 36"/>
          <p:cNvSpPr>
            <a:spLocks noChangeArrowheads="1"/>
          </p:cNvSpPr>
          <p:nvPr/>
        </p:nvSpPr>
        <p:spPr bwMode="auto">
          <a:xfrm>
            <a:off x="5092410" y="233657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36" name="Rectangle 37"/>
          <p:cNvSpPr>
            <a:spLocks noChangeArrowheads="1"/>
          </p:cNvSpPr>
          <p:nvPr/>
        </p:nvSpPr>
        <p:spPr bwMode="auto">
          <a:xfrm>
            <a:off x="5092410" y="236980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37" name="Rectangle 38"/>
          <p:cNvSpPr>
            <a:spLocks noChangeArrowheads="1"/>
          </p:cNvSpPr>
          <p:nvPr/>
        </p:nvSpPr>
        <p:spPr bwMode="auto">
          <a:xfrm>
            <a:off x="5092410" y="2141952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38" name="Rectangle 39"/>
          <p:cNvSpPr>
            <a:spLocks noChangeArrowheads="1"/>
          </p:cNvSpPr>
          <p:nvPr/>
        </p:nvSpPr>
        <p:spPr bwMode="auto">
          <a:xfrm>
            <a:off x="5092410" y="233657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39" name="Rectangle 40"/>
          <p:cNvSpPr>
            <a:spLocks noChangeArrowheads="1"/>
          </p:cNvSpPr>
          <p:nvPr/>
        </p:nvSpPr>
        <p:spPr bwMode="auto">
          <a:xfrm>
            <a:off x="5092410" y="233657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40" name="Rectangle 41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41" name="Rectangle 45"/>
          <p:cNvSpPr>
            <a:spLocks noChangeArrowheads="1"/>
          </p:cNvSpPr>
          <p:nvPr/>
        </p:nvSpPr>
        <p:spPr bwMode="auto">
          <a:xfrm>
            <a:off x="5092410" y="255177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713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631488"/>
              </p:ext>
            </p:extLst>
          </p:nvPr>
        </p:nvGraphicFramePr>
        <p:xfrm>
          <a:off x="2448471" y="1080098"/>
          <a:ext cx="2641536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6" name="Equation" r:id="rId3" imgW="1650960" imgH="228600" progId="Equation.DSMT4">
                  <p:embed/>
                </p:oleObj>
              </mc:Choice>
              <mc:Fallback>
                <p:oleObj name="Equation" r:id="rId3" imgW="1650960" imgH="228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471" y="1080098"/>
                        <a:ext cx="2641536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3" name="Rectangle 47"/>
          <p:cNvSpPr>
            <a:spLocks noChangeArrowheads="1"/>
          </p:cNvSpPr>
          <p:nvPr/>
        </p:nvSpPr>
        <p:spPr bwMode="auto">
          <a:xfrm>
            <a:off x="5092410" y="2537535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713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14338"/>
              </p:ext>
            </p:extLst>
          </p:nvPr>
        </p:nvGraphicFramePr>
        <p:xfrm>
          <a:off x="5337879" y="1049858"/>
          <a:ext cx="4023360" cy="42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7" name="Equation" r:id="rId5" imgW="2514600" imgH="266400" progId="Equation.DSMT4">
                  <p:embed/>
                </p:oleObj>
              </mc:Choice>
              <mc:Fallback>
                <p:oleObj name="Equation" r:id="rId5" imgW="2514600" imgH="2664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879" y="1049858"/>
                        <a:ext cx="4023360" cy="426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5" name="Rectangle 49"/>
          <p:cNvSpPr>
            <a:spLocks noChangeArrowheads="1"/>
          </p:cNvSpPr>
          <p:nvPr/>
        </p:nvSpPr>
        <p:spPr bwMode="auto">
          <a:xfrm>
            <a:off x="5092410" y="196789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713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980790"/>
              </p:ext>
            </p:extLst>
          </p:nvPr>
        </p:nvGraphicFramePr>
        <p:xfrm>
          <a:off x="973137" y="1476077"/>
          <a:ext cx="882015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8" name="Equation" r:id="rId7" imgW="5511600" imgH="812520" progId="Equation.DSMT4">
                  <p:embed/>
                </p:oleObj>
              </mc:Choice>
              <mc:Fallback>
                <p:oleObj name="Equation" r:id="rId7" imgW="5511600" imgH="81252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7" y="1476077"/>
                        <a:ext cx="8820150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7" name="Rectangle 51"/>
          <p:cNvSpPr>
            <a:spLocks noChangeArrowheads="1"/>
          </p:cNvSpPr>
          <p:nvPr/>
        </p:nvSpPr>
        <p:spPr bwMode="auto">
          <a:xfrm>
            <a:off x="5092410" y="251854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713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094004"/>
              </p:ext>
            </p:extLst>
          </p:nvPr>
        </p:nvGraphicFramePr>
        <p:xfrm>
          <a:off x="975692" y="2700213"/>
          <a:ext cx="31289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9" name="Equation" r:id="rId9" imgW="1955520" imgH="393480" progId="Equation.DSMT4">
                  <p:embed/>
                </p:oleObj>
              </mc:Choice>
              <mc:Fallback>
                <p:oleObj name="Equation" r:id="rId9" imgW="1955520" imgH="39348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692" y="2700213"/>
                        <a:ext cx="31289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9" name="Rectangle 53"/>
          <p:cNvSpPr>
            <a:spLocks noChangeArrowheads="1"/>
          </p:cNvSpPr>
          <p:nvPr/>
        </p:nvSpPr>
        <p:spPr bwMode="auto">
          <a:xfrm>
            <a:off x="5092410" y="255177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475918" y="4460343"/>
            <a:ext cx="22365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0">
                <a:solidFill>
                  <a:srgbClr val="FF0000"/>
                </a:solidFill>
                <a:latin typeface="+mn-ea"/>
                <a:ea typeface="+mn-ea"/>
              </a:rPr>
              <a:t>单元温升载荷列阵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75918" y="3258781"/>
            <a:ext cx="22365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0">
                <a:solidFill>
                  <a:srgbClr val="FF0000"/>
                </a:solidFill>
                <a:latin typeface="+mn-ea"/>
                <a:ea typeface="+mn-ea"/>
              </a:rPr>
              <a:t>全局温升载荷列阵</a:t>
            </a:r>
          </a:p>
        </p:txBody>
      </p:sp>
      <p:graphicFrame>
        <p:nvGraphicFramePr>
          <p:cNvPr id="53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329608"/>
              </p:ext>
            </p:extLst>
          </p:nvPr>
        </p:nvGraphicFramePr>
        <p:xfrm>
          <a:off x="949970" y="3348285"/>
          <a:ext cx="35147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0" name="Equation" r:id="rId11" imgW="2197080" imgH="304560" progId="Equation.DSMT4">
                  <p:embed/>
                </p:oleObj>
              </mc:Choice>
              <mc:Fallback>
                <p:oleObj name="Equation" r:id="rId11" imgW="2197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70" y="3348285"/>
                        <a:ext cx="35147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083485"/>
              </p:ext>
            </p:extLst>
          </p:nvPr>
        </p:nvGraphicFramePr>
        <p:xfrm>
          <a:off x="973806" y="3836888"/>
          <a:ext cx="6299201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1" name="Equation" r:id="rId13" imgW="3936960" imgH="1041120" progId="Equation.DSMT4">
                  <p:embed/>
                </p:oleObj>
              </mc:Choice>
              <mc:Fallback>
                <p:oleObj name="Equation" r:id="rId13" imgW="393696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806" y="3836888"/>
                        <a:ext cx="6299201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99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441317"/>
              </p:ext>
            </p:extLst>
          </p:nvPr>
        </p:nvGraphicFramePr>
        <p:xfrm>
          <a:off x="7293927" y="2772221"/>
          <a:ext cx="24993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2" name="Equation" r:id="rId15" imgW="1562040" imgH="228600" progId="Equation.DSMT4">
                  <p:embed/>
                </p:oleObj>
              </mc:Choice>
              <mc:Fallback>
                <p:oleObj name="Equation" r:id="rId15" imgW="1562040" imgH="22860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927" y="2772221"/>
                        <a:ext cx="2499360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5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7.</a:t>
            </a:r>
            <a:r>
              <a:rPr lang="zh-CN" altLang="en-US" smtClean="0">
                <a:solidFill>
                  <a:srgbClr val="FF0000"/>
                </a:solidFill>
              </a:rPr>
              <a:t>有限元传热分析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传热学的基本概念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传热学的基本方程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求解偏微分方程的伽辽金法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传热分析的有限元格式 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稳态传热分析 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瞬态传热分析 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热应力计算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ANSYS</a:t>
            </a:r>
            <a:r>
              <a:rPr lang="zh-CN" altLang="en-US" smtClean="0">
                <a:solidFill>
                  <a:schemeClr val="tx2"/>
                </a:solidFill>
              </a:rPr>
              <a:t>热应力分析实例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ANSYS</a:t>
            </a:r>
            <a:r>
              <a:rPr lang="zh-CN" altLang="en-US" smtClean="0"/>
              <a:t>热应力分析实例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zh-CN" sz="1800" smtClean="0"/>
              <a:t>导线截面如图</a:t>
            </a:r>
            <a:r>
              <a:rPr lang="zh-CN" altLang="en-US" sz="1800" smtClean="0"/>
              <a:t>。</a:t>
            </a:r>
            <a:r>
              <a:rPr lang="zh-CN" altLang="zh-CN" sz="1800" smtClean="0"/>
              <a:t>中间铜芯半径</a:t>
            </a:r>
            <a:r>
              <a:rPr lang="en-US" altLang="zh-CN" sz="1800" smtClean="0"/>
              <a:t>1mm</a:t>
            </a:r>
            <a:r>
              <a:rPr lang="zh-CN" altLang="zh-CN" sz="1800" smtClean="0"/>
              <a:t>，密度</a:t>
            </a:r>
            <a:r>
              <a:rPr lang="en-US" altLang="zh-CN" sz="1800" smtClean="0"/>
              <a:t>8.9</a:t>
            </a:r>
            <a:r>
              <a:rPr lang="en-US" altLang="zh-CN" sz="1800" smtClean="0">
                <a:sym typeface="Symbol" pitchFamily="18" charset="2"/>
              </a:rPr>
              <a:t></a:t>
            </a:r>
            <a:r>
              <a:rPr lang="en-US" altLang="zh-CN" sz="1800" smtClean="0"/>
              <a:t>10</a:t>
            </a:r>
            <a:r>
              <a:rPr lang="en-US" altLang="zh-CN" sz="1800" baseline="30000" smtClean="0"/>
              <a:t>-6</a:t>
            </a:r>
            <a:r>
              <a:rPr lang="en-US" altLang="zh-CN" sz="1800" smtClean="0"/>
              <a:t>kg.mm</a:t>
            </a:r>
            <a:r>
              <a:rPr lang="en-US" altLang="zh-CN" sz="1800" baseline="30000" smtClean="0"/>
              <a:t>-3</a:t>
            </a:r>
            <a:r>
              <a:rPr lang="zh-CN" altLang="zh-CN" sz="1800" smtClean="0"/>
              <a:t>，比热</a:t>
            </a:r>
            <a:r>
              <a:rPr lang="en-US" altLang="zh-CN" sz="1800" smtClean="0"/>
              <a:t>3.9</a:t>
            </a:r>
            <a:r>
              <a:rPr lang="en-US" altLang="zh-CN" sz="1800" smtClean="0">
                <a:sym typeface="Symbol" pitchFamily="18" charset="2"/>
              </a:rPr>
              <a:t></a:t>
            </a:r>
            <a:r>
              <a:rPr lang="en-US" altLang="zh-CN" sz="1800" smtClean="0"/>
              <a:t>10</a:t>
            </a:r>
            <a:r>
              <a:rPr lang="en-US" altLang="zh-CN" sz="1800" baseline="30000" smtClean="0"/>
              <a:t>8</a:t>
            </a:r>
            <a:r>
              <a:rPr lang="en-US" altLang="zh-CN" sz="1800" smtClean="0"/>
              <a:t>mJ.kg</a:t>
            </a:r>
            <a:r>
              <a:rPr lang="en-US" altLang="zh-CN" sz="1800" baseline="30000" smtClean="0"/>
              <a:t>-1</a:t>
            </a:r>
            <a:r>
              <a:rPr lang="en-US" altLang="zh-CN" sz="1800" smtClean="0"/>
              <a:t>.</a:t>
            </a:r>
            <a:r>
              <a:rPr lang="en-US" altLang="zh-CN" sz="1800" smtClean="0">
                <a:sym typeface="Symbol" pitchFamily="18" charset="2"/>
              </a:rPr>
              <a:t></a:t>
            </a:r>
            <a:r>
              <a:rPr lang="fr-FR" altLang="zh-CN" sz="1800" smtClean="0"/>
              <a:t>C</a:t>
            </a:r>
            <a:r>
              <a:rPr lang="en-US" altLang="zh-CN" sz="1800" baseline="30000" smtClean="0"/>
              <a:t> -1</a:t>
            </a:r>
            <a:r>
              <a:rPr lang="zh-CN" altLang="zh-CN" sz="1800" smtClean="0"/>
              <a:t>，热传导系数</a:t>
            </a:r>
            <a:r>
              <a:rPr lang="en-US" altLang="zh-CN" sz="1800" smtClean="0"/>
              <a:t>3.9</a:t>
            </a:r>
            <a:r>
              <a:rPr lang="en-US" altLang="zh-CN" sz="1800" smtClean="0">
                <a:sym typeface="Symbol" pitchFamily="18" charset="2"/>
              </a:rPr>
              <a:t></a:t>
            </a:r>
            <a:r>
              <a:rPr lang="en-US" altLang="zh-CN" sz="1800" smtClean="0"/>
              <a:t>10</a:t>
            </a:r>
            <a:r>
              <a:rPr lang="en-US" altLang="zh-CN" sz="1800" baseline="30000" smtClean="0"/>
              <a:t>5</a:t>
            </a:r>
            <a:r>
              <a:rPr lang="en-US" altLang="zh-CN" sz="1800" smtClean="0"/>
              <a:t>mW.mm</a:t>
            </a:r>
            <a:r>
              <a:rPr lang="en-US" altLang="zh-CN" sz="1800" baseline="30000" smtClean="0"/>
              <a:t>-1</a:t>
            </a:r>
            <a:r>
              <a:rPr lang="en-US" altLang="zh-CN" sz="1800" smtClean="0"/>
              <a:t>.</a:t>
            </a:r>
            <a:r>
              <a:rPr lang="en-US" altLang="zh-CN" sz="1800" smtClean="0">
                <a:sym typeface="Symbol" pitchFamily="18" charset="2"/>
              </a:rPr>
              <a:t></a:t>
            </a:r>
            <a:r>
              <a:rPr lang="fr-FR" altLang="zh-CN" sz="1800" smtClean="0"/>
              <a:t>C</a:t>
            </a:r>
            <a:r>
              <a:rPr lang="en-US" altLang="zh-CN" sz="1800" baseline="30000" smtClean="0"/>
              <a:t> -1</a:t>
            </a:r>
            <a:r>
              <a:rPr lang="zh-CN" altLang="zh-CN" sz="1800" smtClean="0"/>
              <a:t>，热膨胀系数</a:t>
            </a:r>
            <a:r>
              <a:rPr lang="en-US" altLang="zh-CN" sz="1800" smtClean="0"/>
              <a:t>2.4</a:t>
            </a:r>
            <a:r>
              <a:rPr lang="en-US" altLang="zh-CN" sz="1800" smtClean="0">
                <a:sym typeface="Symbol" pitchFamily="18" charset="2"/>
              </a:rPr>
              <a:t></a:t>
            </a:r>
            <a:r>
              <a:rPr lang="en-US" altLang="zh-CN" sz="1800" smtClean="0"/>
              <a:t>10</a:t>
            </a:r>
            <a:r>
              <a:rPr lang="en-US" altLang="zh-CN" sz="1800" baseline="30000" smtClean="0"/>
              <a:t>-5</a:t>
            </a:r>
            <a:r>
              <a:rPr lang="en-US" altLang="zh-CN" sz="1800" smtClean="0"/>
              <a:t>/</a:t>
            </a:r>
            <a:r>
              <a:rPr lang="en-US" altLang="zh-CN" sz="1800" smtClean="0">
                <a:sym typeface="Symbol" pitchFamily="18" charset="2"/>
              </a:rPr>
              <a:t></a:t>
            </a:r>
            <a:r>
              <a:rPr lang="fr-FR" altLang="zh-CN" sz="1800" smtClean="0"/>
              <a:t>C</a:t>
            </a:r>
            <a:r>
              <a:rPr lang="zh-CN" altLang="zh-CN" sz="1800" smtClean="0"/>
              <a:t>，弹性模量</a:t>
            </a:r>
            <a:r>
              <a:rPr lang="fr-FR" altLang="zh-CN" sz="1800" smtClean="0"/>
              <a:t>1.1</a:t>
            </a:r>
            <a:r>
              <a:rPr lang="en-US" altLang="zh-CN" sz="1800" smtClean="0">
                <a:sym typeface="Symbol" pitchFamily="18" charset="2"/>
              </a:rPr>
              <a:t></a:t>
            </a:r>
            <a:r>
              <a:rPr lang="en-US" altLang="zh-CN" sz="1800" smtClean="0"/>
              <a:t>10</a:t>
            </a:r>
            <a:r>
              <a:rPr lang="en-US" altLang="zh-CN" sz="1800" baseline="30000" smtClean="0"/>
              <a:t>8</a:t>
            </a:r>
            <a:r>
              <a:rPr lang="fr-FR" altLang="zh-CN" sz="1800" smtClean="0"/>
              <a:t>kPa</a:t>
            </a:r>
            <a:r>
              <a:rPr lang="zh-CN" altLang="zh-CN" sz="1800" smtClean="0"/>
              <a:t>，泊松比</a:t>
            </a:r>
            <a:r>
              <a:rPr lang="en-US" altLang="zh-CN" sz="1800" smtClean="0"/>
              <a:t>0.37</a:t>
            </a:r>
            <a:r>
              <a:rPr lang="zh-CN" altLang="zh-CN" sz="1800" smtClean="0"/>
              <a:t>，电阻率</a:t>
            </a:r>
            <a:r>
              <a:rPr lang="en-US" altLang="zh-CN" sz="1800" i="1" smtClean="0">
                <a:latin typeface="Symbol" pitchFamily="18" charset="2"/>
              </a:rPr>
              <a:t>l</a:t>
            </a:r>
            <a:r>
              <a:rPr lang="en-US" altLang="zh-CN" sz="1800" smtClean="0"/>
              <a:t>=17.5 mW.mm</a:t>
            </a:r>
            <a:r>
              <a:rPr lang="zh-CN" altLang="zh-CN" sz="1800" smtClean="0"/>
              <a:t>；外圈绝缘层为圆角正方形，边长</a:t>
            </a:r>
            <a:r>
              <a:rPr lang="en-US" altLang="zh-CN" sz="1800" smtClean="0"/>
              <a:t>3mm</a:t>
            </a:r>
            <a:r>
              <a:rPr lang="zh-CN" altLang="zh-CN" sz="1800" smtClean="0"/>
              <a:t>，圆角半径</a:t>
            </a:r>
            <a:r>
              <a:rPr lang="en-US" altLang="zh-CN" sz="1800" smtClean="0"/>
              <a:t>0.5mm</a:t>
            </a:r>
            <a:r>
              <a:rPr lang="zh-CN" altLang="zh-CN" sz="1800" smtClean="0"/>
              <a:t>，密度</a:t>
            </a:r>
            <a:r>
              <a:rPr lang="en-US" altLang="zh-CN" sz="1800" smtClean="0"/>
              <a:t>1.1</a:t>
            </a:r>
            <a:r>
              <a:rPr lang="en-US" altLang="zh-CN" sz="1800" smtClean="0">
                <a:sym typeface="Symbol" pitchFamily="18" charset="2"/>
              </a:rPr>
              <a:t></a:t>
            </a:r>
            <a:r>
              <a:rPr lang="en-US" altLang="zh-CN" sz="1800" smtClean="0"/>
              <a:t>10</a:t>
            </a:r>
            <a:r>
              <a:rPr lang="en-US" altLang="zh-CN" sz="1800" baseline="30000" smtClean="0"/>
              <a:t>-6</a:t>
            </a:r>
            <a:r>
              <a:rPr lang="en-US" altLang="zh-CN" sz="1800" smtClean="0"/>
              <a:t>kg.mm</a:t>
            </a:r>
            <a:r>
              <a:rPr lang="en-US" altLang="zh-CN" sz="1800" baseline="30000" smtClean="0"/>
              <a:t>-3</a:t>
            </a:r>
            <a:r>
              <a:rPr lang="zh-CN" altLang="zh-CN" sz="1800" smtClean="0"/>
              <a:t>，比热</a:t>
            </a:r>
            <a:r>
              <a:rPr lang="en-US" altLang="zh-CN" sz="1800" smtClean="0"/>
              <a:t>1.5</a:t>
            </a:r>
            <a:r>
              <a:rPr lang="en-US" altLang="zh-CN" sz="1800" smtClean="0">
                <a:sym typeface="Symbol" pitchFamily="18" charset="2"/>
              </a:rPr>
              <a:t></a:t>
            </a:r>
            <a:r>
              <a:rPr lang="en-US" altLang="zh-CN" sz="1800" smtClean="0"/>
              <a:t>10</a:t>
            </a:r>
            <a:r>
              <a:rPr lang="en-US" altLang="zh-CN" sz="1800" baseline="30000" smtClean="0"/>
              <a:t>9</a:t>
            </a:r>
            <a:r>
              <a:rPr lang="en-US" altLang="zh-CN" sz="1800" smtClean="0"/>
              <a:t>mJ.kg</a:t>
            </a:r>
            <a:r>
              <a:rPr lang="en-US" altLang="zh-CN" sz="1800" baseline="30000" smtClean="0"/>
              <a:t>-1</a:t>
            </a:r>
            <a:r>
              <a:rPr lang="en-US" altLang="zh-CN" sz="1800" smtClean="0"/>
              <a:t>.</a:t>
            </a:r>
            <a:r>
              <a:rPr lang="en-US" altLang="zh-CN" sz="1800" smtClean="0">
                <a:sym typeface="Symbol" pitchFamily="18" charset="2"/>
              </a:rPr>
              <a:t></a:t>
            </a:r>
            <a:r>
              <a:rPr lang="fr-FR" altLang="zh-CN" sz="1800" smtClean="0"/>
              <a:t>C</a:t>
            </a:r>
            <a:r>
              <a:rPr lang="en-US" altLang="zh-CN" sz="1800" baseline="30000" smtClean="0"/>
              <a:t> -1</a:t>
            </a:r>
            <a:r>
              <a:rPr lang="zh-CN" altLang="zh-CN" sz="1800" smtClean="0"/>
              <a:t>，热传导系数</a:t>
            </a:r>
            <a:r>
              <a:rPr lang="en-US" altLang="zh-CN" sz="1800" smtClean="0"/>
              <a:t>1.7</a:t>
            </a:r>
            <a:r>
              <a:rPr lang="en-US" altLang="zh-CN" sz="1800" smtClean="0">
                <a:sym typeface="Symbol" pitchFamily="18" charset="2"/>
              </a:rPr>
              <a:t></a:t>
            </a:r>
            <a:r>
              <a:rPr lang="en-US" altLang="zh-CN" sz="1800" smtClean="0"/>
              <a:t>10</a:t>
            </a:r>
            <a:r>
              <a:rPr lang="en-US" altLang="zh-CN" sz="1800" baseline="30000" smtClean="0"/>
              <a:t>2</a:t>
            </a:r>
            <a:r>
              <a:rPr lang="en-US" altLang="zh-CN" sz="1800" smtClean="0"/>
              <a:t>mW.mm</a:t>
            </a:r>
            <a:r>
              <a:rPr lang="en-US" altLang="zh-CN" sz="1800" baseline="30000" smtClean="0"/>
              <a:t>-1</a:t>
            </a:r>
            <a:r>
              <a:rPr lang="en-US" altLang="zh-CN" sz="1800" smtClean="0"/>
              <a:t>.</a:t>
            </a:r>
            <a:r>
              <a:rPr lang="en-US" altLang="zh-CN" sz="1800" smtClean="0">
                <a:sym typeface="Symbol" pitchFamily="18" charset="2"/>
              </a:rPr>
              <a:t></a:t>
            </a:r>
            <a:r>
              <a:rPr lang="fr-FR" altLang="zh-CN" sz="1800" smtClean="0"/>
              <a:t>C</a:t>
            </a:r>
            <a:r>
              <a:rPr lang="en-US" altLang="zh-CN" sz="1800" baseline="30000" smtClean="0"/>
              <a:t> -1</a:t>
            </a:r>
            <a:r>
              <a:rPr lang="zh-CN" altLang="zh-CN" sz="1800" smtClean="0"/>
              <a:t>，热膨胀系数</a:t>
            </a:r>
            <a:r>
              <a:rPr lang="en-US" altLang="zh-CN" sz="1800" smtClean="0"/>
              <a:t>2.5</a:t>
            </a:r>
            <a:r>
              <a:rPr lang="en-US" altLang="zh-CN" sz="1800" smtClean="0">
                <a:sym typeface="Symbol" pitchFamily="18" charset="2"/>
              </a:rPr>
              <a:t></a:t>
            </a:r>
            <a:r>
              <a:rPr lang="en-US" altLang="zh-CN" sz="1800" smtClean="0"/>
              <a:t>10</a:t>
            </a:r>
            <a:r>
              <a:rPr lang="en-US" altLang="zh-CN" sz="1800" baseline="30000" smtClean="0"/>
              <a:t>-3</a:t>
            </a:r>
            <a:r>
              <a:rPr lang="en-US" altLang="zh-CN" sz="1800" smtClean="0"/>
              <a:t>/</a:t>
            </a:r>
            <a:r>
              <a:rPr lang="en-US" altLang="zh-CN" sz="1800" smtClean="0">
                <a:sym typeface="Symbol" pitchFamily="18" charset="2"/>
              </a:rPr>
              <a:t></a:t>
            </a:r>
            <a:r>
              <a:rPr lang="fr-FR" altLang="zh-CN" sz="1800" smtClean="0"/>
              <a:t>C</a:t>
            </a:r>
            <a:r>
              <a:rPr lang="zh-CN" altLang="zh-CN" sz="1800" smtClean="0"/>
              <a:t>，弹性模量</a:t>
            </a:r>
            <a:r>
              <a:rPr lang="fr-FR" altLang="zh-CN" sz="1800" smtClean="0"/>
              <a:t>2.3</a:t>
            </a:r>
            <a:r>
              <a:rPr lang="en-US" altLang="zh-CN" sz="1800" smtClean="0">
                <a:sym typeface="Symbol" pitchFamily="18" charset="2"/>
              </a:rPr>
              <a:t></a:t>
            </a:r>
            <a:r>
              <a:rPr lang="en-US" altLang="zh-CN" sz="1800" smtClean="0"/>
              <a:t>10</a:t>
            </a:r>
            <a:r>
              <a:rPr lang="en-US" altLang="zh-CN" sz="1800" baseline="30000" smtClean="0"/>
              <a:t>6</a:t>
            </a:r>
            <a:r>
              <a:rPr lang="fr-FR" altLang="zh-CN" sz="1800" smtClean="0"/>
              <a:t>kPa</a:t>
            </a:r>
            <a:r>
              <a:rPr lang="zh-CN" altLang="zh-CN" sz="1800" smtClean="0"/>
              <a:t>，泊松比</a:t>
            </a:r>
            <a:r>
              <a:rPr lang="en-US" altLang="zh-CN" sz="1800" smtClean="0"/>
              <a:t>0.39</a:t>
            </a:r>
            <a:r>
              <a:rPr lang="zh-CN" altLang="zh-CN" sz="1800" smtClean="0"/>
              <a:t>，与外部的热交换系数</a:t>
            </a:r>
            <a:r>
              <a:rPr lang="en-US" altLang="zh-CN" sz="1800" smtClean="0"/>
              <a:t>10</a:t>
            </a:r>
            <a:r>
              <a:rPr lang="en-US" altLang="zh-CN" sz="1800" smtClean="0">
                <a:latin typeface="Symbol" pitchFamily="18" charset="2"/>
              </a:rPr>
              <a:t>m</a:t>
            </a:r>
            <a:r>
              <a:rPr lang="en-US" altLang="zh-CN" sz="1800" smtClean="0"/>
              <a:t>W.mm</a:t>
            </a:r>
            <a:r>
              <a:rPr lang="en-US" altLang="zh-CN" sz="1800" baseline="30000" smtClean="0"/>
              <a:t>-2</a:t>
            </a:r>
            <a:r>
              <a:rPr lang="en-US" altLang="zh-CN" sz="1800" smtClean="0"/>
              <a:t>.</a:t>
            </a:r>
            <a:r>
              <a:rPr lang="en-US" altLang="zh-CN" sz="1800" smtClean="0">
                <a:sym typeface="Symbol" pitchFamily="18" charset="2"/>
              </a:rPr>
              <a:t></a:t>
            </a:r>
            <a:r>
              <a:rPr lang="fr-FR" altLang="zh-CN" sz="1800" smtClean="0"/>
              <a:t>C</a:t>
            </a:r>
            <a:r>
              <a:rPr lang="en-US" altLang="zh-CN" sz="1800" baseline="30000" smtClean="0"/>
              <a:t> -1</a:t>
            </a:r>
            <a:r>
              <a:rPr lang="zh-CN" altLang="en-US" sz="1800" smtClean="0"/>
              <a:t>。</a:t>
            </a:r>
            <a:r>
              <a:rPr lang="zh-CN" altLang="zh-CN" sz="1800" smtClean="0"/>
              <a:t>假设导线在气温为</a:t>
            </a:r>
            <a:r>
              <a:rPr lang="en-US" altLang="zh-CN" sz="1800" smtClean="0"/>
              <a:t>20</a:t>
            </a:r>
            <a:r>
              <a:rPr lang="en-US" altLang="zh-CN" sz="1800" smtClean="0">
                <a:sym typeface="Symbol" pitchFamily="18" charset="2"/>
              </a:rPr>
              <a:t></a:t>
            </a:r>
            <a:r>
              <a:rPr lang="fr-FR" altLang="zh-CN" sz="1800" smtClean="0"/>
              <a:t>C</a:t>
            </a:r>
            <a:r>
              <a:rPr lang="zh-CN" altLang="zh-CN" sz="1800" smtClean="0"/>
              <a:t>且不通电时没有内应力。试分析此导线在气温为</a:t>
            </a:r>
            <a:r>
              <a:rPr lang="en-US" altLang="zh-CN" sz="1800" smtClean="0"/>
              <a:t>20</a:t>
            </a:r>
            <a:r>
              <a:rPr lang="en-US" altLang="zh-CN" sz="1800" smtClean="0">
                <a:sym typeface="Symbol" pitchFamily="18" charset="2"/>
              </a:rPr>
              <a:t></a:t>
            </a:r>
            <a:r>
              <a:rPr lang="fr-FR" altLang="zh-CN" sz="1800" smtClean="0"/>
              <a:t>C</a:t>
            </a:r>
            <a:r>
              <a:rPr lang="zh-CN" altLang="zh-CN" sz="1800" smtClean="0"/>
              <a:t>且通以</a:t>
            </a:r>
            <a:r>
              <a:rPr lang="en-US" altLang="zh-CN" sz="1800" smtClean="0"/>
              <a:t>10A</a:t>
            </a:r>
            <a:r>
              <a:rPr lang="zh-CN" altLang="zh-CN" sz="1800" smtClean="0"/>
              <a:t>电流后，截面内的温度场与应力场的分布与时变规律。</a:t>
            </a:r>
            <a:endParaRPr lang="en-AU" altLang="zh-CN" sz="1800" smtClean="0">
              <a:solidFill>
                <a:schemeClr val="tx2"/>
              </a:solidFill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34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35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36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37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38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39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40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41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	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42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43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cs typeface="Times New Roman" pitchFamily="18" charset="0"/>
              </a:rPr>
              <a:t> </a:t>
            </a:r>
            <a:r>
              <a:rPr lang="zh-CN" altLang="en-US" sz="700" b="0">
                <a:latin typeface="Tahoma" pitchFamily="34" charset="0"/>
              </a:rPr>
              <a:t> </a:t>
            </a:r>
            <a:endParaRPr lang="zh-CN" altLang="en-US" sz="1500" b="0">
              <a:latin typeface="Tahoma" pitchFamily="34" charset="0"/>
            </a:endParaRP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5092410" y="245683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5092410" y="24536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5092410" y="24378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5092410" y="169731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5092410" y="233657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5092410" y="236980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5092410" y="2141952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5092410" y="233657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5092410" y="233657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5092410" y="2548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5092410" y="255177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66" name="Rectangle 43"/>
          <p:cNvSpPr>
            <a:spLocks noChangeArrowheads="1"/>
          </p:cNvSpPr>
          <p:nvPr/>
        </p:nvSpPr>
        <p:spPr bwMode="auto">
          <a:xfrm>
            <a:off x="5092410" y="2537535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67" name="Rectangle 45"/>
          <p:cNvSpPr>
            <a:spLocks noChangeArrowheads="1"/>
          </p:cNvSpPr>
          <p:nvPr/>
        </p:nvSpPr>
        <p:spPr bwMode="auto">
          <a:xfrm>
            <a:off x="5092410" y="196789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68" name="Rectangle 47"/>
          <p:cNvSpPr>
            <a:spLocks noChangeArrowheads="1"/>
          </p:cNvSpPr>
          <p:nvPr/>
        </p:nvSpPr>
        <p:spPr bwMode="auto">
          <a:xfrm>
            <a:off x="5092410" y="251854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69" name="Rectangle 49"/>
          <p:cNvSpPr>
            <a:spLocks noChangeArrowheads="1"/>
          </p:cNvSpPr>
          <p:nvPr/>
        </p:nvSpPr>
        <p:spPr bwMode="auto">
          <a:xfrm>
            <a:off x="5092410" y="255177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59" name="组合 1"/>
          <p:cNvGrpSpPr>
            <a:grpSpLocks/>
          </p:cNvGrpSpPr>
          <p:nvPr/>
        </p:nvGrpSpPr>
        <p:grpSpPr bwMode="auto">
          <a:xfrm>
            <a:off x="4024111" y="3379592"/>
            <a:ext cx="1717675" cy="1720850"/>
            <a:chOff x="5241308" y="3894725"/>
            <a:chExt cx="1718517" cy="1720790"/>
          </a:xfrm>
        </p:grpSpPr>
        <p:sp>
          <p:nvSpPr>
            <p:cNvPr id="160" name="Line 53"/>
            <p:cNvSpPr>
              <a:spLocks noChangeShapeType="1"/>
            </p:cNvSpPr>
            <p:nvPr/>
          </p:nvSpPr>
          <p:spPr bwMode="auto">
            <a:xfrm flipV="1">
              <a:off x="6100567" y="4184403"/>
              <a:ext cx="55387" cy="553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54"/>
            <p:cNvSpPr>
              <a:spLocks noChangeShapeType="1"/>
            </p:cNvSpPr>
            <p:nvPr/>
          </p:nvSpPr>
          <p:spPr bwMode="auto">
            <a:xfrm flipV="1">
              <a:off x="6100567" y="4205240"/>
              <a:ext cx="163112" cy="1636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5"/>
            <p:cNvSpPr>
              <a:spLocks noChangeShapeType="1"/>
            </p:cNvSpPr>
            <p:nvPr/>
          </p:nvSpPr>
          <p:spPr bwMode="auto">
            <a:xfrm flipV="1">
              <a:off x="6100567" y="4241831"/>
              <a:ext cx="255085" cy="2556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6"/>
            <p:cNvSpPr>
              <a:spLocks noChangeShapeType="1"/>
            </p:cNvSpPr>
            <p:nvPr/>
          </p:nvSpPr>
          <p:spPr bwMode="auto">
            <a:xfrm flipV="1">
              <a:off x="6100567" y="4290110"/>
              <a:ext cx="335370" cy="335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57"/>
            <p:cNvSpPr>
              <a:spLocks noChangeShapeType="1"/>
            </p:cNvSpPr>
            <p:nvPr/>
          </p:nvSpPr>
          <p:spPr bwMode="auto">
            <a:xfrm flipV="1">
              <a:off x="6100567" y="4349571"/>
              <a:ext cx="404477" cy="4050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58"/>
            <p:cNvSpPr>
              <a:spLocks noChangeShapeType="1"/>
            </p:cNvSpPr>
            <p:nvPr/>
          </p:nvSpPr>
          <p:spPr bwMode="auto">
            <a:xfrm flipV="1">
              <a:off x="6229125" y="4418687"/>
              <a:ext cx="335370" cy="335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59"/>
            <p:cNvSpPr>
              <a:spLocks noChangeShapeType="1"/>
            </p:cNvSpPr>
            <p:nvPr/>
          </p:nvSpPr>
          <p:spPr bwMode="auto">
            <a:xfrm flipV="1">
              <a:off x="6357684" y="4498984"/>
              <a:ext cx="255085" cy="2556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60"/>
            <p:cNvSpPr>
              <a:spLocks noChangeShapeType="1"/>
            </p:cNvSpPr>
            <p:nvPr/>
          </p:nvSpPr>
          <p:spPr bwMode="auto">
            <a:xfrm flipV="1">
              <a:off x="6486242" y="4591477"/>
              <a:ext cx="163112" cy="1631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61"/>
            <p:cNvSpPr>
              <a:spLocks noChangeShapeType="1"/>
            </p:cNvSpPr>
            <p:nvPr/>
          </p:nvSpPr>
          <p:spPr bwMode="auto">
            <a:xfrm flipV="1">
              <a:off x="6614801" y="4699217"/>
              <a:ext cx="55387" cy="553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62"/>
            <p:cNvSpPr>
              <a:spLocks noChangeShapeType="1"/>
            </p:cNvSpPr>
            <p:nvPr/>
          </p:nvSpPr>
          <p:spPr bwMode="auto">
            <a:xfrm>
              <a:off x="6173230" y="3953677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63"/>
            <p:cNvSpPr>
              <a:spLocks noChangeShapeType="1"/>
            </p:cNvSpPr>
            <p:nvPr/>
          </p:nvSpPr>
          <p:spPr bwMode="auto">
            <a:xfrm>
              <a:off x="6318557" y="3953677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64"/>
            <p:cNvSpPr>
              <a:spLocks noChangeShapeType="1"/>
            </p:cNvSpPr>
            <p:nvPr/>
          </p:nvSpPr>
          <p:spPr bwMode="auto">
            <a:xfrm>
              <a:off x="6463884" y="3953677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65"/>
            <p:cNvSpPr>
              <a:spLocks noChangeShapeType="1"/>
            </p:cNvSpPr>
            <p:nvPr/>
          </p:nvSpPr>
          <p:spPr bwMode="auto">
            <a:xfrm>
              <a:off x="6609720" y="3953677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6"/>
            <p:cNvSpPr>
              <a:spLocks noChangeShapeType="1"/>
            </p:cNvSpPr>
            <p:nvPr/>
          </p:nvSpPr>
          <p:spPr bwMode="auto">
            <a:xfrm>
              <a:off x="6755047" y="3953677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7"/>
            <p:cNvSpPr>
              <a:spLocks noChangeShapeType="1"/>
            </p:cNvSpPr>
            <p:nvPr/>
          </p:nvSpPr>
          <p:spPr bwMode="auto">
            <a:xfrm>
              <a:off x="6100567" y="4026859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68"/>
            <p:cNvSpPr>
              <a:spLocks noChangeShapeType="1"/>
            </p:cNvSpPr>
            <p:nvPr/>
          </p:nvSpPr>
          <p:spPr bwMode="auto">
            <a:xfrm>
              <a:off x="6245894" y="4026859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69"/>
            <p:cNvSpPr>
              <a:spLocks noChangeShapeType="1"/>
            </p:cNvSpPr>
            <p:nvPr/>
          </p:nvSpPr>
          <p:spPr bwMode="auto">
            <a:xfrm>
              <a:off x="6391221" y="4026859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0"/>
            <p:cNvSpPr>
              <a:spLocks noChangeShapeType="1"/>
            </p:cNvSpPr>
            <p:nvPr/>
          </p:nvSpPr>
          <p:spPr bwMode="auto">
            <a:xfrm>
              <a:off x="6536548" y="4026859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1"/>
            <p:cNvSpPr>
              <a:spLocks noChangeShapeType="1"/>
            </p:cNvSpPr>
            <p:nvPr/>
          </p:nvSpPr>
          <p:spPr bwMode="auto">
            <a:xfrm>
              <a:off x="6682383" y="4026859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72"/>
            <p:cNvSpPr>
              <a:spLocks noChangeShapeType="1"/>
            </p:cNvSpPr>
            <p:nvPr/>
          </p:nvSpPr>
          <p:spPr bwMode="auto">
            <a:xfrm>
              <a:off x="6827710" y="4026859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3"/>
            <p:cNvSpPr>
              <a:spLocks noChangeShapeType="1"/>
            </p:cNvSpPr>
            <p:nvPr/>
          </p:nvSpPr>
          <p:spPr bwMode="auto">
            <a:xfrm>
              <a:off x="6173230" y="4099533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4"/>
            <p:cNvSpPr>
              <a:spLocks noChangeShapeType="1"/>
            </p:cNvSpPr>
            <p:nvPr/>
          </p:nvSpPr>
          <p:spPr bwMode="auto">
            <a:xfrm>
              <a:off x="6318557" y="4099533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5"/>
            <p:cNvSpPr>
              <a:spLocks noChangeShapeType="1"/>
            </p:cNvSpPr>
            <p:nvPr/>
          </p:nvSpPr>
          <p:spPr bwMode="auto">
            <a:xfrm>
              <a:off x="6463884" y="4099533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76"/>
            <p:cNvSpPr>
              <a:spLocks noChangeShapeType="1"/>
            </p:cNvSpPr>
            <p:nvPr/>
          </p:nvSpPr>
          <p:spPr bwMode="auto">
            <a:xfrm>
              <a:off x="6609720" y="4099533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77"/>
            <p:cNvSpPr>
              <a:spLocks noChangeShapeType="1"/>
            </p:cNvSpPr>
            <p:nvPr/>
          </p:nvSpPr>
          <p:spPr bwMode="auto">
            <a:xfrm>
              <a:off x="6755047" y="4099533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8"/>
            <p:cNvSpPr>
              <a:spLocks noChangeShapeType="1"/>
            </p:cNvSpPr>
            <p:nvPr/>
          </p:nvSpPr>
          <p:spPr bwMode="auto">
            <a:xfrm>
              <a:off x="6900374" y="4099533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9"/>
            <p:cNvSpPr>
              <a:spLocks noChangeShapeType="1"/>
            </p:cNvSpPr>
            <p:nvPr/>
          </p:nvSpPr>
          <p:spPr bwMode="auto">
            <a:xfrm>
              <a:off x="6100567" y="4172206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80"/>
            <p:cNvSpPr>
              <a:spLocks noChangeShapeType="1"/>
            </p:cNvSpPr>
            <p:nvPr/>
          </p:nvSpPr>
          <p:spPr bwMode="auto">
            <a:xfrm>
              <a:off x="6245894" y="4172206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81"/>
            <p:cNvSpPr>
              <a:spLocks noChangeShapeType="1"/>
            </p:cNvSpPr>
            <p:nvPr/>
          </p:nvSpPr>
          <p:spPr bwMode="auto">
            <a:xfrm>
              <a:off x="6391221" y="4172206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82"/>
            <p:cNvSpPr>
              <a:spLocks noChangeShapeType="1"/>
            </p:cNvSpPr>
            <p:nvPr/>
          </p:nvSpPr>
          <p:spPr bwMode="auto">
            <a:xfrm>
              <a:off x="6536548" y="4172206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83"/>
            <p:cNvSpPr>
              <a:spLocks noChangeShapeType="1"/>
            </p:cNvSpPr>
            <p:nvPr/>
          </p:nvSpPr>
          <p:spPr bwMode="auto">
            <a:xfrm>
              <a:off x="6682383" y="4172206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84"/>
            <p:cNvSpPr>
              <a:spLocks noChangeShapeType="1"/>
            </p:cNvSpPr>
            <p:nvPr/>
          </p:nvSpPr>
          <p:spPr bwMode="auto">
            <a:xfrm>
              <a:off x="6827710" y="4172206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85"/>
            <p:cNvSpPr>
              <a:spLocks noChangeShapeType="1"/>
            </p:cNvSpPr>
            <p:nvPr/>
          </p:nvSpPr>
          <p:spPr bwMode="auto">
            <a:xfrm>
              <a:off x="6463884" y="4245388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86"/>
            <p:cNvSpPr>
              <a:spLocks noChangeShapeType="1"/>
            </p:cNvSpPr>
            <p:nvPr/>
          </p:nvSpPr>
          <p:spPr bwMode="auto">
            <a:xfrm>
              <a:off x="6609720" y="4245388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87"/>
            <p:cNvSpPr>
              <a:spLocks noChangeShapeType="1"/>
            </p:cNvSpPr>
            <p:nvPr/>
          </p:nvSpPr>
          <p:spPr bwMode="auto">
            <a:xfrm>
              <a:off x="6755047" y="4245388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88"/>
            <p:cNvSpPr>
              <a:spLocks noChangeShapeType="1"/>
            </p:cNvSpPr>
            <p:nvPr/>
          </p:nvSpPr>
          <p:spPr bwMode="auto">
            <a:xfrm>
              <a:off x="6900374" y="4245388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89"/>
            <p:cNvSpPr>
              <a:spLocks noChangeShapeType="1"/>
            </p:cNvSpPr>
            <p:nvPr/>
          </p:nvSpPr>
          <p:spPr bwMode="auto">
            <a:xfrm>
              <a:off x="6536548" y="4318062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90"/>
            <p:cNvSpPr>
              <a:spLocks noChangeShapeType="1"/>
            </p:cNvSpPr>
            <p:nvPr/>
          </p:nvSpPr>
          <p:spPr bwMode="auto">
            <a:xfrm>
              <a:off x="6682383" y="4318062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91"/>
            <p:cNvSpPr>
              <a:spLocks noChangeShapeType="1"/>
            </p:cNvSpPr>
            <p:nvPr/>
          </p:nvSpPr>
          <p:spPr bwMode="auto">
            <a:xfrm>
              <a:off x="6827710" y="4318062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92"/>
            <p:cNvSpPr>
              <a:spLocks noChangeShapeType="1"/>
            </p:cNvSpPr>
            <p:nvPr/>
          </p:nvSpPr>
          <p:spPr bwMode="auto">
            <a:xfrm>
              <a:off x="6609720" y="4390735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93"/>
            <p:cNvSpPr>
              <a:spLocks noChangeShapeType="1"/>
            </p:cNvSpPr>
            <p:nvPr/>
          </p:nvSpPr>
          <p:spPr bwMode="auto">
            <a:xfrm>
              <a:off x="6755047" y="4390735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94"/>
            <p:cNvSpPr>
              <a:spLocks noChangeShapeType="1"/>
            </p:cNvSpPr>
            <p:nvPr/>
          </p:nvSpPr>
          <p:spPr bwMode="auto">
            <a:xfrm>
              <a:off x="6900374" y="4390735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95"/>
            <p:cNvSpPr>
              <a:spLocks noChangeShapeType="1"/>
            </p:cNvSpPr>
            <p:nvPr/>
          </p:nvSpPr>
          <p:spPr bwMode="auto">
            <a:xfrm>
              <a:off x="6682383" y="4463409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96"/>
            <p:cNvSpPr>
              <a:spLocks noChangeShapeType="1"/>
            </p:cNvSpPr>
            <p:nvPr/>
          </p:nvSpPr>
          <p:spPr bwMode="auto">
            <a:xfrm>
              <a:off x="6827710" y="4463409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97"/>
            <p:cNvSpPr>
              <a:spLocks noChangeShapeType="1"/>
            </p:cNvSpPr>
            <p:nvPr/>
          </p:nvSpPr>
          <p:spPr bwMode="auto">
            <a:xfrm>
              <a:off x="6630045" y="4536591"/>
              <a:ext cx="15752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98"/>
            <p:cNvSpPr>
              <a:spLocks noChangeShapeType="1"/>
            </p:cNvSpPr>
            <p:nvPr/>
          </p:nvSpPr>
          <p:spPr bwMode="auto">
            <a:xfrm>
              <a:off x="6755047" y="4536591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99"/>
            <p:cNvSpPr>
              <a:spLocks noChangeShapeType="1"/>
            </p:cNvSpPr>
            <p:nvPr/>
          </p:nvSpPr>
          <p:spPr bwMode="auto">
            <a:xfrm>
              <a:off x="6900374" y="4536591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100"/>
            <p:cNvSpPr>
              <a:spLocks noChangeShapeType="1"/>
            </p:cNvSpPr>
            <p:nvPr/>
          </p:nvSpPr>
          <p:spPr bwMode="auto">
            <a:xfrm>
              <a:off x="6682383" y="4609265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101"/>
            <p:cNvSpPr>
              <a:spLocks noChangeShapeType="1"/>
            </p:cNvSpPr>
            <p:nvPr/>
          </p:nvSpPr>
          <p:spPr bwMode="auto">
            <a:xfrm>
              <a:off x="6827710" y="4609265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102"/>
            <p:cNvSpPr>
              <a:spLocks noChangeShapeType="1"/>
            </p:cNvSpPr>
            <p:nvPr/>
          </p:nvSpPr>
          <p:spPr bwMode="auto">
            <a:xfrm>
              <a:off x="6755047" y="4681938"/>
              <a:ext cx="36078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103"/>
            <p:cNvSpPr>
              <a:spLocks noChangeShapeType="1"/>
            </p:cNvSpPr>
            <p:nvPr/>
          </p:nvSpPr>
          <p:spPr bwMode="auto">
            <a:xfrm>
              <a:off x="6900374" y="4681938"/>
              <a:ext cx="36586" cy="5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104"/>
            <p:cNvSpPr>
              <a:spLocks noChangeShapeType="1"/>
            </p:cNvSpPr>
            <p:nvPr/>
          </p:nvSpPr>
          <p:spPr bwMode="auto">
            <a:xfrm flipV="1">
              <a:off x="6118352" y="4153911"/>
              <a:ext cx="508" cy="279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105"/>
            <p:cNvSpPr>
              <a:spLocks noChangeShapeType="1"/>
            </p:cNvSpPr>
            <p:nvPr/>
          </p:nvSpPr>
          <p:spPr bwMode="auto">
            <a:xfrm flipV="1">
              <a:off x="6118352" y="4008563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106"/>
            <p:cNvSpPr>
              <a:spLocks noChangeShapeType="1"/>
            </p:cNvSpPr>
            <p:nvPr/>
          </p:nvSpPr>
          <p:spPr bwMode="auto">
            <a:xfrm flipV="1">
              <a:off x="6118352" y="3894725"/>
              <a:ext cx="508" cy="45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107"/>
            <p:cNvSpPr>
              <a:spLocks noChangeShapeType="1"/>
            </p:cNvSpPr>
            <p:nvPr/>
          </p:nvSpPr>
          <p:spPr bwMode="auto">
            <a:xfrm flipV="1">
              <a:off x="6191015" y="4081237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108"/>
            <p:cNvSpPr>
              <a:spLocks noChangeShapeType="1"/>
            </p:cNvSpPr>
            <p:nvPr/>
          </p:nvSpPr>
          <p:spPr bwMode="auto">
            <a:xfrm flipV="1">
              <a:off x="6191015" y="3935890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109"/>
            <p:cNvSpPr>
              <a:spLocks noChangeShapeType="1"/>
            </p:cNvSpPr>
            <p:nvPr/>
          </p:nvSpPr>
          <p:spPr bwMode="auto">
            <a:xfrm flipV="1">
              <a:off x="6264187" y="4153911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110"/>
            <p:cNvSpPr>
              <a:spLocks noChangeShapeType="1"/>
            </p:cNvSpPr>
            <p:nvPr/>
          </p:nvSpPr>
          <p:spPr bwMode="auto">
            <a:xfrm flipV="1">
              <a:off x="6264187" y="4008563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111"/>
            <p:cNvSpPr>
              <a:spLocks noChangeShapeType="1"/>
            </p:cNvSpPr>
            <p:nvPr/>
          </p:nvSpPr>
          <p:spPr bwMode="auto">
            <a:xfrm flipV="1">
              <a:off x="6264187" y="3894725"/>
              <a:ext cx="508" cy="45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112"/>
            <p:cNvSpPr>
              <a:spLocks noChangeShapeType="1"/>
            </p:cNvSpPr>
            <p:nvPr/>
          </p:nvSpPr>
          <p:spPr bwMode="auto">
            <a:xfrm flipV="1">
              <a:off x="6336850" y="4227093"/>
              <a:ext cx="508" cy="55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113"/>
            <p:cNvSpPr>
              <a:spLocks noChangeShapeType="1"/>
            </p:cNvSpPr>
            <p:nvPr/>
          </p:nvSpPr>
          <p:spPr bwMode="auto">
            <a:xfrm flipV="1">
              <a:off x="6336850" y="4081237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114"/>
            <p:cNvSpPr>
              <a:spLocks noChangeShapeType="1"/>
            </p:cNvSpPr>
            <p:nvPr/>
          </p:nvSpPr>
          <p:spPr bwMode="auto">
            <a:xfrm flipV="1">
              <a:off x="6336850" y="3935890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115"/>
            <p:cNvSpPr>
              <a:spLocks noChangeShapeType="1"/>
            </p:cNvSpPr>
            <p:nvPr/>
          </p:nvSpPr>
          <p:spPr bwMode="auto">
            <a:xfrm flipV="1">
              <a:off x="6409514" y="4153911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116"/>
            <p:cNvSpPr>
              <a:spLocks noChangeShapeType="1"/>
            </p:cNvSpPr>
            <p:nvPr/>
          </p:nvSpPr>
          <p:spPr bwMode="auto">
            <a:xfrm flipV="1">
              <a:off x="6409514" y="4008563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117"/>
            <p:cNvSpPr>
              <a:spLocks noChangeShapeType="1"/>
            </p:cNvSpPr>
            <p:nvPr/>
          </p:nvSpPr>
          <p:spPr bwMode="auto">
            <a:xfrm flipV="1">
              <a:off x="6409514" y="3894725"/>
              <a:ext cx="508" cy="45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118"/>
            <p:cNvSpPr>
              <a:spLocks noChangeShapeType="1"/>
            </p:cNvSpPr>
            <p:nvPr/>
          </p:nvSpPr>
          <p:spPr bwMode="auto">
            <a:xfrm flipV="1">
              <a:off x="6482177" y="4227093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119"/>
            <p:cNvSpPr>
              <a:spLocks noChangeShapeType="1"/>
            </p:cNvSpPr>
            <p:nvPr/>
          </p:nvSpPr>
          <p:spPr bwMode="auto">
            <a:xfrm flipV="1">
              <a:off x="6482177" y="4081237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120"/>
            <p:cNvSpPr>
              <a:spLocks noChangeShapeType="1"/>
            </p:cNvSpPr>
            <p:nvPr/>
          </p:nvSpPr>
          <p:spPr bwMode="auto">
            <a:xfrm flipV="1">
              <a:off x="6482177" y="3935890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21"/>
            <p:cNvSpPr>
              <a:spLocks noChangeShapeType="1"/>
            </p:cNvSpPr>
            <p:nvPr/>
          </p:nvSpPr>
          <p:spPr bwMode="auto">
            <a:xfrm flipV="1">
              <a:off x="6554841" y="4299766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122"/>
            <p:cNvSpPr>
              <a:spLocks noChangeShapeType="1"/>
            </p:cNvSpPr>
            <p:nvPr/>
          </p:nvSpPr>
          <p:spPr bwMode="auto">
            <a:xfrm flipV="1">
              <a:off x="6554841" y="4153911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123"/>
            <p:cNvSpPr>
              <a:spLocks noChangeShapeType="1"/>
            </p:cNvSpPr>
            <p:nvPr/>
          </p:nvSpPr>
          <p:spPr bwMode="auto">
            <a:xfrm flipV="1">
              <a:off x="6554841" y="4008563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24"/>
            <p:cNvSpPr>
              <a:spLocks noChangeShapeType="1"/>
            </p:cNvSpPr>
            <p:nvPr/>
          </p:nvSpPr>
          <p:spPr bwMode="auto">
            <a:xfrm flipV="1">
              <a:off x="6554841" y="3894725"/>
              <a:ext cx="508" cy="45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125"/>
            <p:cNvSpPr>
              <a:spLocks noChangeShapeType="1"/>
            </p:cNvSpPr>
            <p:nvPr/>
          </p:nvSpPr>
          <p:spPr bwMode="auto">
            <a:xfrm flipV="1">
              <a:off x="6627504" y="4518296"/>
              <a:ext cx="508" cy="1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126"/>
            <p:cNvSpPr>
              <a:spLocks noChangeShapeType="1"/>
            </p:cNvSpPr>
            <p:nvPr/>
          </p:nvSpPr>
          <p:spPr bwMode="auto">
            <a:xfrm flipV="1">
              <a:off x="6627504" y="4372440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127"/>
            <p:cNvSpPr>
              <a:spLocks noChangeShapeType="1"/>
            </p:cNvSpPr>
            <p:nvPr/>
          </p:nvSpPr>
          <p:spPr bwMode="auto">
            <a:xfrm flipV="1">
              <a:off x="6627504" y="4227093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128"/>
            <p:cNvSpPr>
              <a:spLocks noChangeShapeType="1"/>
            </p:cNvSpPr>
            <p:nvPr/>
          </p:nvSpPr>
          <p:spPr bwMode="auto">
            <a:xfrm flipV="1">
              <a:off x="6627504" y="4081237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129"/>
            <p:cNvSpPr>
              <a:spLocks noChangeShapeType="1"/>
            </p:cNvSpPr>
            <p:nvPr/>
          </p:nvSpPr>
          <p:spPr bwMode="auto">
            <a:xfrm flipV="1">
              <a:off x="6627504" y="3935890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130"/>
            <p:cNvSpPr>
              <a:spLocks noChangeShapeType="1"/>
            </p:cNvSpPr>
            <p:nvPr/>
          </p:nvSpPr>
          <p:spPr bwMode="auto">
            <a:xfrm flipV="1">
              <a:off x="6700676" y="4736825"/>
              <a:ext cx="508" cy="177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31"/>
            <p:cNvSpPr>
              <a:spLocks noChangeShapeType="1"/>
            </p:cNvSpPr>
            <p:nvPr/>
          </p:nvSpPr>
          <p:spPr bwMode="auto">
            <a:xfrm flipV="1">
              <a:off x="6700676" y="4590969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132"/>
            <p:cNvSpPr>
              <a:spLocks noChangeShapeType="1"/>
            </p:cNvSpPr>
            <p:nvPr/>
          </p:nvSpPr>
          <p:spPr bwMode="auto">
            <a:xfrm flipV="1">
              <a:off x="6700676" y="4445114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133"/>
            <p:cNvSpPr>
              <a:spLocks noChangeShapeType="1"/>
            </p:cNvSpPr>
            <p:nvPr/>
          </p:nvSpPr>
          <p:spPr bwMode="auto">
            <a:xfrm flipV="1">
              <a:off x="6700676" y="4299766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134"/>
            <p:cNvSpPr>
              <a:spLocks noChangeShapeType="1"/>
            </p:cNvSpPr>
            <p:nvPr/>
          </p:nvSpPr>
          <p:spPr bwMode="auto">
            <a:xfrm flipV="1">
              <a:off x="6700676" y="4153911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135"/>
            <p:cNvSpPr>
              <a:spLocks noChangeShapeType="1"/>
            </p:cNvSpPr>
            <p:nvPr/>
          </p:nvSpPr>
          <p:spPr bwMode="auto">
            <a:xfrm flipV="1">
              <a:off x="6700676" y="4008563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136"/>
            <p:cNvSpPr>
              <a:spLocks noChangeShapeType="1"/>
            </p:cNvSpPr>
            <p:nvPr/>
          </p:nvSpPr>
          <p:spPr bwMode="auto">
            <a:xfrm flipV="1">
              <a:off x="6700676" y="3896250"/>
              <a:ext cx="508" cy="30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137"/>
            <p:cNvSpPr>
              <a:spLocks noChangeShapeType="1"/>
            </p:cNvSpPr>
            <p:nvPr/>
          </p:nvSpPr>
          <p:spPr bwMode="auto">
            <a:xfrm flipV="1">
              <a:off x="6773340" y="4663643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138"/>
            <p:cNvSpPr>
              <a:spLocks noChangeShapeType="1"/>
            </p:cNvSpPr>
            <p:nvPr/>
          </p:nvSpPr>
          <p:spPr bwMode="auto">
            <a:xfrm flipV="1">
              <a:off x="6773340" y="4518296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139"/>
            <p:cNvSpPr>
              <a:spLocks noChangeShapeType="1"/>
            </p:cNvSpPr>
            <p:nvPr/>
          </p:nvSpPr>
          <p:spPr bwMode="auto">
            <a:xfrm flipV="1">
              <a:off x="6773340" y="4372440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140"/>
            <p:cNvSpPr>
              <a:spLocks noChangeShapeType="1"/>
            </p:cNvSpPr>
            <p:nvPr/>
          </p:nvSpPr>
          <p:spPr bwMode="auto">
            <a:xfrm flipV="1">
              <a:off x="6773340" y="4227093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141"/>
            <p:cNvSpPr>
              <a:spLocks noChangeShapeType="1"/>
            </p:cNvSpPr>
            <p:nvPr/>
          </p:nvSpPr>
          <p:spPr bwMode="auto">
            <a:xfrm flipV="1">
              <a:off x="6773340" y="4081237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142"/>
            <p:cNvSpPr>
              <a:spLocks noChangeShapeType="1"/>
            </p:cNvSpPr>
            <p:nvPr/>
          </p:nvSpPr>
          <p:spPr bwMode="auto">
            <a:xfrm flipV="1">
              <a:off x="6773340" y="3935890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143"/>
            <p:cNvSpPr>
              <a:spLocks noChangeShapeType="1"/>
            </p:cNvSpPr>
            <p:nvPr/>
          </p:nvSpPr>
          <p:spPr bwMode="auto">
            <a:xfrm flipV="1">
              <a:off x="6846003" y="4736825"/>
              <a:ext cx="508" cy="177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144"/>
            <p:cNvSpPr>
              <a:spLocks noChangeShapeType="1"/>
            </p:cNvSpPr>
            <p:nvPr/>
          </p:nvSpPr>
          <p:spPr bwMode="auto">
            <a:xfrm flipV="1">
              <a:off x="6846003" y="4590969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145"/>
            <p:cNvSpPr>
              <a:spLocks noChangeShapeType="1"/>
            </p:cNvSpPr>
            <p:nvPr/>
          </p:nvSpPr>
          <p:spPr bwMode="auto">
            <a:xfrm flipV="1">
              <a:off x="6846003" y="4445114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146"/>
            <p:cNvSpPr>
              <a:spLocks noChangeShapeType="1"/>
            </p:cNvSpPr>
            <p:nvPr/>
          </p:nvSpPr>
          <p:spPr bwMode="auto">
            <a:xfrm flipV="1">
              <a:off x="6846003" y="4299766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147"/>
            <p:cNvSpPr>
              <a:spLocks noChangeShapeType="1"/>
            </p:cNvSpPr>
            <p:nvPr/>
          </p:nvSpPr>
          <p:spPr bwMode="auto">
            <a:xfrm flipV="1">
              <a:off x="6846003" y="4153911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148"/>
            <p:cNvSpPr>
              <a:spLocks noChangeShapeType="1"/>
            </p:cNvSpPr>
            <p:nvPr/>
          </p:nvSpPr>
          <p:spPr bwMode="auto">
            <a:xfrm flipV="1">
              <a:off x="6846003" y="4008563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149"/>
            <p:cNvSpPr>
              <a:spLocks noChangeShapeType="1"/>
            </p:cNvSpPr>
            <p:nvPr/>
          </p:nvSpPr>
          <p:spPr bwMode="auto">
            <a:xfrm flipV="1">
              <a:off x="6918667" y="4663643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150"/>
            <p:cNvSpPr>
              <a:spLocks noChangeShapeType="1"/>
            </p:cNvSpPr>
            <p:nvPr/>
          </p:nvSpPr>
          <p:spPr bwMode="auto">
            <a:xfrm flipV="1">
              <a:off x="6918667" y="4518296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151"/>
            <p:cNvSpPr>
              <a:spLocks noChangeShapeType="1"/>
            </p:cNvSpPr>
            <p:nvPr/>
          </p:nvSpPr>
          <p:spPr bwMode="auto">
            <a:xfrm flipV="1">
              <a:off x="6918667" y="4372440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152"/>
            <p:cNvSpPr>
              <a:spLocks noChangeShapeType="1"/>
            </p:cNvSpPr>
            <p:nvPr/>
          </p:nvSpPr>
          <p:spPr bwMode="auto">
            <a:xfrm flipV="1">
              <a:off x="6918667" y="4227093"/>
              <a:ext cx="508" cy="36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153"/>
            <p:cNvSpPr>
              <a:spLocks noChangeShapeType="1"/>
            </p:cNvSpPr>
            <p:nvPr/>
          </p:nvSpPr>
          <p:spPr bwMode="auto">
            <a:xfrm flipV="1">
              <a:off x="6918667" y="4081237"/>
              <a:ext cx="508" cy="36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Freeform 154"/>
            <p:cNvSpPr>
              <a:spLocks/>
            </p:cNvSpPr>
            <p:nvPr/>
          </p:nvSpPr>
          <p:spPr bwMode="auto">
            <a:xfrm>
              <a:off x="5527389" y="4181354"/>
              <a:ext cx="1145848" cy="1146516"/>
            </a:xfrm>
            <a:custGeom>
              <a:avLst/>
              <a:gdLst>
                <a:gd name="T0" fmla="*/ 2147483647 w 11272"/>
                <a:gd name="T1" fmla="*/ 2147483647 h 11280"/>
                <a:gd name="T2" fmla="*/ 2147483647 w 11272"/>
                <a:gd name="T3" fmla="*/ 2147483647 h 11280"/>
                <a:gd name="T4" fmla="*/ 2147483647 w 11272"/>
                <a:gd name="T5" fmla="*/ 2147483647 h 11280"/>
                <a:gd name="T6" fmla="*/ 2147483647 w 11272"/>
                <a:gd name="T7" fmla="*/ 2147483647 h 11280"/>
                <a:gd name="T8" fmla="*/ 2147483647 w 11272"/>
                <a:gd name="T9" fmla="*/ 2147483647 h 11280"/>
                <a:gd name="T10" fmla="*/ 2147483647 w 11272"/>
                <a:gd name="T11" fmla="*/ 2147483647 h 11280"/>
                <a:gd name="T12" fmla="*/ 2147483647 w 11272"/>
                <a:gd name="T13" fmla="*/ 2147483647 h 11280"/>
                <a:gd name="T14" fmla="*/ 2147483647 w 11272"/>
                <a:gd name="T15" fmla="*/ 2147483647 h 11280"/>
                <a:gd name="T16" fmla="*/ 2147483647 w 11272"/>
                <a:gd name="T17" fmla="*/ 2147483647 h 11280"/>
                <a:gd name="T18" fmla="*/ 2147483647 w 11272"/>
                <a:gd name="T19" fmla="*/ 2147483647 h 11280"/>
                <a:gd name="T20" fmla="*/ 2147483647 w 11272"/>
                <a:gd name="T21" fmla="*/ 2147483647 h 11280"/>
                <a:gd name="T22" fmla="*/ 2147483647 w 11272"/>
                <a:gd name="T23" fmla="*/ 2147483647 h 11280"/>
                <a:gd name="T24" fmla="*/ 2147483647 w 11272"/>
                <a:gd name="T25" fmla="*/ 0 h 11280"/>
                <a:gd name="T26" fmla="*/ 2147483647 w 11272"/>
                <a:gd name="T27" fmla="*/ 0 h 11280"/>
                <a:gd name="T28" fmla="*/ 2147483647 w 11272"/>
                <a:gd name="T29" fmla="*/ 2147483647 h 11280"/>
                <a:gd name="T30" fmla="*/ 2147483647 w 11272"/>
                <a:gd name="T31" fmla="*/ 2147483647 h 11280"/>
                <a:gd name="T32" fmla="*/ 2147483647 w 11272"/>
                <a:gd name="T33" fmla="*/ 2147483647 h 11280"/>
                <a:gd name="T34" fmla="*/ 2147483647 w 11272"/>
                <a:gd name="T35" fmla="*/ 2147483647 h 11280"/>
                <a:gd name="T36" fmla="*/ 2147483647 w 11272"/>
                <a:gd name="T37" fmla="*/ 2147483647 h 11280"/>
                <a:gd name="T38" fmla="*/ 2147483647 w 11272"/>
                <a:gd name="T39" fmla="*/ 2147483647 h 11280"/>
                <a:gd name="T40" fmla="*/ 2147483647 w 11272"/>
                <a:gd name="T41" fmla="*/ 2147483647 h 11280"/>
                <a:gd name="T42" fmla="*/ 2147483647 w 11272"/>
                <a:gd name="T43" fmla="*/ 2147483647 h 11280"/>
                <a:gd name="T44" fmla="*/ 2147483647 w 11272"/>
                <a:gd name="T45" fmla="*/ 2147483647 h 11280"/>
                <a:gd name="T46" fmla="*/ 2147483647 w 11272"/>
                <a:gd name="T47" fmla="*/ 2147483647 h 11280"/>
                <a:gd name="T48" fmla="*/ 2147483647 w 11272"/>
                <a:gd name="T49" fmla="*/ 2147483647 h 11280"/>
                <a:gd name="T50" fmla="*/ 0 w 11272"/>
                <a:gd name="T51" fmla="*/ 2147483647 h 11280"/>
                <a:gd name="T52" fmla="*/ 0 w 11272"/>
                <a:gd name="T53" fmla="*/ 2147483647 h 11280"/>
                <a:gd name="T54" fmla="*/ 2147483647 w 11272"/>
                <a:gd name="T55" fmla="*/ 2147483647 h 11280"/>
                <a:gd name="T56" fmla="*/ 2147483647 w 11272"/>
                <a:gd name="T57" fmla="*/ 2147483647 h 11280"/>
                <a:gd name="T58" fmla="*/ 2147483647 w 11272"/>
                <a:gd name="T59" fmla="*/ 2147483647 h 11280"/>
                <a:gd name="T60" fmla="*/ 2147483647 w 11272"/>
                <a:gd name="T61" fmla="*/ 2147483647 h 11280"/>
                <a:gd name="T62" fmla="*/ 2147483647 w 11272"/>
                <a:gd name="T63" fmla="*/ 2147483647 h 11280"/>
                <a:gd name="T64" fmla="*/ 2147483647 w 11272"/>
                <a:gd name="T65" fmla="*/ 2147483647 h 11280"/>
                <a:gd name="T66" fmla="*/ 2147483647 w 11272"/>
                <a:gd name="T67" fmla="*/ 2147483647 h 11280"/>
                <a:gd name="T68" fmla="*/ 2147483647 w 11272"/>
                <a:gd name="T69" fmla="*/ 2147483647 h 11280"/>
                <a:gd name="T70" fmla="*/ 2147483647 w 11272"/>
                <a:gd name="T71" fmla="*/ 2147483647 h 11280"/>
                <a:gd name="T72" fmla="*/ 2147483647 w 11272"/>
                <a:gd name="T73" fmla="*/ 2147483647 h 11280"/>
                <a:gd name="T74" fmla="*/ 2147483647 w 11272"/>
                <a:gd name="T75" fmla="*/ 2147483647 h 11280"/>
                <a:gd name="T76" fmla="*/ 2147483647 w 11272"/>
                <a:gd name="T77" fmla="*/ 2147483647 h 11280"/>
                <a:gd name="T78" fmla="*/ 2147483647 w 11272"/>
                <a:gd name="T79" fmla="*/ 2147483647 h 11280"/>
                <a:gd name="T80" fmla="*/ 2147483647 w 11272"/>
                <a:gd name="T81" fmla="*/ 2147483647 h 11280"/>
                <a:gd name="T82" fmla="*/ 2147483647 w 11272"/>
                <a:gd name="T83" fmla="*/ 2147483647 h 11280"/>
                <a:gd name="T84" fmla="*/ 2147483647 w 11272"/>
                <a:gd name="T85" fmla="*/ 2147483647 h 11280"/>
                <a:gd name="T86" fmla="*/ 2147483647 w 11272"/>
                <a:gd name="T87" fmla="*/ 2147483647 h 11280"/>
                <a:gd name="T88" fmla="*/ 2147483647 w 11272"/>
                <a:gd name="T89" fmla="*/ 2147483647 h 11280"/>
                <a:gd name="T90" fmla="*/ 2147483647 w 11272"/>
                <a:gd name="T91" fmla="*/ 2147483647 h 11280"/>
                <a:gd name="T92" fmla="*/ 2147483647 w 11272"/>
                <a:gd name="T93" fmla="*/ 2147483647 h 11280"/>
                <a:gd name="T94" fmla="*/ 2147483647 w 11272"/>
                <a:gd name="T95" fmla="*/ 2147483647 h 11280"/>
                <a:gd name="T96" fmla="*/ 2147483647 w 11272"/>
                <a:gd name="T97" fmla="*/ 2147483647 h 11280"/>
                <a:gd name="T98" fmla="*/ 2147483647 w 11272"/>
                <a:gd name="T99" fmla="*/ 2147483647 h 11280"/>
                <a:gd name="T100" fmla="*/ 2147483647 w 11272"/>
                <a:gd name="T101" fmla="*/ 2147483647 h 11280"/>
                <a:gd name="T102" fmla="*/ 2147483647 w 11272"/>
                <a:gd name="T103" fmla="*/ 2147483647 h 112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1272" h="11280">
                  <a:moveTo>
                    <a:pt x="11272" y="5640"/>
                  </a:moveTo>
                  <a:lnTo>
                    <a:pt x="11260" y="5300"/>
                  </a:lnTo>
                  <a:lnTo>
                    <a:pt x="11230" y="4960"/>
                  </a:lnTo>
                  <a:lnTo>
                    <a:pt x="11179" y="4624"/>
                  </a:lnTo>
                  <a:lnTo>
                    <a:pt x="11107" y="4290"/>
                  </a:lnTo>
                  <a:lnTo>
                    <a:pt x="11016" y="3962"/>
                  </a:lnTo>
                  <a:lnTo>
                    <a:pt x="10905" y="3639"/>
                  </a:lnTo>
                  <a:lnTo>
                    <a:pt x="10775" y="3325"/>
                  </a:lnTo>
                  <a:lnTo>
                    <a:pt x="10626" y="3019"/>
                  </a:lnTo>
                  <a:lnTo>
                    <a:pt x="10459" y="2722"/>
                  </a:lnTo>
                  <a:lnTo>
                    <a:pt x="10274" y="2436"/>
                  </a:lnTo>
                  <a:lnTo>
                    <a:pt x="10072" y="2161"/>
                  </a:lnTo>
                  <a:lnTo>
                    <a:pt x="9854" y="1900"/>
                  </a:lnTo>
                  <a:lnTo>
                    <a:pt x="9620" y="1651"/>
                  </a:lnTo>
                  <a:lnTo>
                    <a:pt x="9372" y="1417"/>
                  </a:lnTo>
                  <a:lnTo>
                    <a:pt x="9111" y="1199"/>
                  </a:lnTo>
                  <a:lnTo>
                    <a:pt x="8837" y="998"/>
                  </a:lnTo>
                  <a:lnTo>
                    <a:pt x="8552" y="812"/>
                  </a:lnTo>
                  <a:lnTo>
                    <a:pt x="8255" y="646"/>
                  </a:lnTo>
                  <a:lnTo>
                    <a:pt x="7949" y="497"/>
                  </a:lnTo>
                  <a:lnTo>
                    <a:pt x="7634" y="365"/>
                  </a:lnTo>
                  <a:lnTo>
                    <a:pt x="7313" y="254"/>
                  </a:lnTo>
                  <a:lnTo>
                    <a:pt x="6985" y="163"/>
                  </a:lnTo>
                  <a:lnTo>
                    <a:pt x="6651" y="92"/>
                  </a:lnTo>
                  <a:lnTo>
                    <a:pt x="6315" y="41"/>
                  </a:lnTo>
                  <a:lnTo>
                    <a:pt x="5976" y="10"/>
                  </a:lnTo>
                  <a:lnTo>
                    <a:pt x="5636" y="0"/>
                  </a:lnTo>
                  <a:lnTo>
                    <a:pt x="5296" y="10"/>
                  </a:lnTo>
                  <a:lnTo>
                    <a:pt x="4956" y="41"/>
                  </a:lnTo>
                  <a:lnTo>
                    <a:pt x="4619" y="92"/>
                  </a:lnTo>
                  <a:lnTo>
                    <a:pt x="4287" y="163"/>
                  </a:lnTo>
                  <a:lnTo>
                    <a:pt x="3959" y="254"/>
                  </a:lnTo>
                  <a:lnTo>
                    <a:pt x="3637" y="365"/>
                  </a:lnTo>
                  <a:lnTo>
                    <a:pt x="3323" y="497"/>
                  </a:lnTo>
                  <a:lnTo>
                    <a:pt x="3017" y="646"/>
                  </a:lnTo>
                  <a:lnTo>
                    <a:pt x="2720" y="812"/>
                  </a:lnTo>
                  <a:lnTo>
                    <a:pt x="2434" y="998"/>
                  </a:lnTo>
                  <a:lnTo>
                    <a:pt x="2160" y="1199"/>
                  </a:lnTo>
                  <a:lnTo>
                    <a:pt x="1898" y="1417"/>
                  </a:lnTo>
                  <a:lnTo>
                    <a:pt x="1650" y="1651"/>
                  </a:lnTo>
                  <a:lnTo>
                    <a:pt x="1417" y="1900"/>
                  </a:lnTo>
                  <a:lnTo>
                    <a:pt x="1199" y="2161"/>
                  </a:lnTo>
                  <a:lnTo>
                    <a:pt x="997" y="2436"/>
                  </a:lnTo>
                  <a:lnTo>
                    <a:pt x="813" y="2722"/>
                  </a:lnTo>
                  <a:lnTo>
                    <a:pt x="645" y="3019"/>
                  </a:lnTo>
                  <a:lnTo>
                    <a:pt x="496" y="3325"/>
                  </a:lnTo>
                  <a:lnTo>
                    <a:pt x="366" y="3639"/>
                  </a:lnTo>
                  <a:lnTo>
                    <a:pt x="255" y="3962"/>
                  </a:lnTo>
                  <a:lnTo>
                    <a:pt x="163" y="4290"/>
                  </a:lnTo>
                  <a:lnTo>
                    <a:pt x="92" y="4624"/>
                  </a:lnTo>
                  <a:lnTo>
                    <a:pt x="41" y="4960"/>
                  </a:lnTo>
                  <a:lnTo>
                    <a:pt x="10" y="5300"/>
                  </a:lnTo>
                  <a:lnTo>
                    <a:pt x="0" y="5640"/>
                  </a:lnTo>
                  <a:lnTo>
                    <a:pt x="10" y="5980"/>
                  </a:lnTo>
                  <a:lnTo>
                    <a:pt x="41" y="6321"/>
                  </a:lnTo>
                  <a:lnTo>
                    <a:pt x="92" y="6656"/>
                  </a:lnTo>
                  <a:lnTo>
                    <a:pt x="163" y="6990"/>
                  </a:lnTo>
                  <a:lnTo>
                    <a:pt x="255" y="7318"/>
                  </a:lnTo>
                  <a:lnTo>
                    <a:pt x="366" y="7641"/>
                  </a:lnTo>
                  <a:lnTo>
                    <a:pt x="496" y="7955"/>
                  </a:lnTo>
                  <a:lnTo>
                    <a:pt x="645" y="8261"/>
                  </a:lnTo>
                  <a:lnTo>
                    <a:pt x="813" y="8558"/>
                  </a:lnTo>
                  <a:lnTo>
                    <a:pt x="997" y="8845"/>
                  </a:lnTo>
                  <a:lnTo>
                    <a:pt x="1199" y="9119"/>
                  </a:lnTo>
                  <a:lnTo>
                    <a:pt x="1417" y="9381"/>
                  </a:lnTo>
                  <a:lnTo>
                    <a:pt x="1650" y="9629"/>
                  </a:lnTo>
                  <a:lnTo>
                    <a:pt x="1898" y="9863"/>
                  </a:lnTo>
                  <a:lnTo>
                    <a:pt x="2160" y="10080"/>
                  </a:lnTo>
                  <a:lnTo>
                    <a:pt x="2434" y="10283"/>
                  </a:lnTo>
                  <a:lnTo>
                    <a:pt x="2720" y="10467"/>
                  </a:lnTo>
                  <a:lnTo>
                    <a:pt x="3017" y="10634"/>
                  </a:lnTo>
                  <a:lnTo>
                    <a:pt x="3323" y="10784"/>
                  </a:lnTo>
                  <a:lnTo>
                    <a:pt x="3637" y="10915"/>
                  </a:lnTo>
                  <a:lnTo>
                    <a:pt x="3959" y="11026"/>
                  </a:lnTo>
                  <a:lnTo>
                    <a:pt x="4287" y="11117"/>
                  </a:lnTo>
                  <a:lnTo>
                    <a:pt x="4619" y="11188"/>
                  </a:lnTo>
                  <a:lnTo>
                    <a:pt x="4956" y="11239"/>
                  </a:lnTo>
                  <a:lnTo>
                    <a:pt x="5296" y="11270"/>
                  </a:lnTo>
                  <a:lnTo>
                    <a:pt x="5636" y="11280"/>
                  </a:lnTo>
                  <a:lnTo>
                    <a:pt x="5976" y="11270"/>
                  </a:lnTo>
                  <a:lnTo>
                    <a:pt x="6315" y="11239"/>
                  </a:lnTo>
                  <a:lnTo>
                    <a:pt x="6651" y="11188"/>
                  </a:lnTo>
                  <a:lnTo>
                    <a:pt x="6985" y="11117"/>
                  </a:lnTo>
                  <a:lnTo>
                    <a:pt x="7313" y="11026"/>
                  </a:lnTo>
                  <a:lnTo>
                    <a:pt x="7634" y="10915"/>
                  </a:lnTo>
                  <a:lnTo>
                    <a:pt x="7949" y="10784"/>
                  </a:lnTo>
                  <a:lnTo>
                    <a:pt x="8255" y="10634"/>
                  </a:lnTo>
                  <a:lnTo>
                    <a:pt x="8552" y="10467"/>
                  </a:lnTo>
                  <a:lnTo>
                    <a:pt x="8837" y="10283"/>
                  </a:lnTo>
                  <a:lnTo>
                    <a:pt x="9111" y="10080"/>
                  </a:lnTo>
                  <a:lnTo>
                    <a:pt x="9372" y="9863"/>
                  </a:lnTo>
                  <a:lnTo>
                    <a:pt x="9620" y="9629"/>
                  </a:lnTo>
                  <a:lnTo>
                    <a:pt x="9854" y="9381"/>
                  </a:lnTo>
                  <a:lnTo>
                    <a:pt x="10072" y="9119"/>
                  </a:lnTo>
                  <a:lnTo>
                    <a:pt x="10274" y="8845"/>
                  </a:lnTo>
                  <a:lnTo>
                    <a:pt x="10459" y="8558"/>
                  </a:lnTo>
                  <a:lnTo>
                    <a:pt x="10626" y="8261"/>
                  </a:lnTo>
                  <a:lnTo>
                    <a:pt x="10775" y="7955"/>
                  </a:lnTo>
                  <a:lnTo>
                    <a:pt x="10905" y="7641"/>
                  </a:lnTo>
                  <a:lnTo>
                    <a:pt x="11016" y="7318"/>
                  </a:lnTo>
                  <a:lnTo>
                    <a:pt x="11107" y="6990"/>
                  </a:lnTo>
                  <a:lnTo>
                    <a:pt x="11179" y="6656"/>
                  </a:lnTo>
                  <a:lnTo>
                    <a:pt x="11230" y="6321"/>
                  </a:lnTo>
                  <a:lnTo>
                    <a:pt x="11260" y="5980"/>
                  </a:lnTo>
                  <a:lnTo>
                    <a:pt x="11272" y="5640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Freeform 155"/>
            <p:cNvSpPr>
              <a:spLocks/>
            </p:cNvSpPr>
            <p:nvPr/>
          </p:nvSpPr>
          <p:spPr bwMode="auto">
            <a:xfrm>
              <a:off x="6673237" y="5327870"/>
              <a:ext cx="286081" cy="287137"/>
            </a:xfrm>
            <a:custGeom>
              <a:avLst/>
              <a:gdLst>
                <a:gd name="T0" fmla="*/ 0 w 2818"/>
                <a:gd name="T1" fmla="*/ 2147483647 h 2822"/>
                <a:gd name="T2" fmla="*/ 2147483647 w 2818"/>
                <a:gd name="T3" fmla="*/ 2147483647 h 2822"/>
                <a:gd name="T4" fmla="*/ 2147483647 w 2818"/>
                <a:gd name="T5" fmla="*/ 2147483647 h 2822"/>
                <a:gd name="T6" fmla="*/ 2147483647 w 2818"/>
                <a:gd name="T7" fmla="*/ 2147483647 h 2822"/>
                <a:gd name="T8" fmla="*/ 2147483647 w 2818"/>
                <a:gd name="T9" fmla="*/ 2147483647 h 2822"/>
                <a:gd name="T10" fmla="*/ 2147483647 w 2818"/>
                <a:gd name="T11" fmla="*/ 2147483647 h 2822"/>
                <a:gd name="T12" fmla="*/ 2147483647 w 2818"/>
                <a:gd name="T13" fmla="*/ 2147483647 h 2822"/>
                <a:gd name="T14" fmla="*/ 2147483647 w 2818"/>
                <a:gd name="T15" fmla="*/ 2147483647 h 2822"/>
                <a:gd name="T16" fmla="*/ 2147483647 w 2818"/>
                <a:gd name="T17" fmla="*/ 2147483647 h 2822"/>
                <a:gd name="T18" fmla="*/ 2147483647 w 2818"/>
                <a:gd name="T19" fmla="*/ 2147483647 h 2822"/>
                <a:gd name="T20" fmla="*/ 2147483647 w 2818"/>
                <a:gd name="T21" fmla="*/ 2147483647 h 2822"/>
                <a:gd name="T22" fmla="*/ 2147483647 w 2818"/>
                <a:gd name="T23" fmla="*/ 2147483647 h 2822"/>
                <a:gd name="T24" fmla="*/ 2147483647 w 2818"/>
                <a:gd name="T25" fmla="*/ 2147483647 h 2822"/>
                <a:gd name="T26" fmla="*/ 2147483647 w 2818"/>
                <a:gd name="T27" fmla="*/ 2147483647 h 2822"/>
                <a:gd name="T28" fmla="*/ 2147483647 w 2818"/>
                <a:gd name="T29" fmla="*/ 2147483647 h 2822"/>
                <a:gd name="T30" fmla="*/ 2147483647 w 2818"/>
                <a:gd name="T31" fmla="*/ 2147483647 h 2822"/>
                <a:gd name="T32" fmla="*/ 2147483647 w 2818"/>
                <a:gd name="T33" fmla="*/ 2147483647 h 2822"/>
                <a:gd name="T34" fmla="*/ 2147483647 w 2818"/>
                <a:gd name="T35" fmla="*/ 2147483647 h 2822"/>
                <a:gd name="T36" fmla="*/ 2147483647 w 2818"/>
                <a:gd name="T37" fmla="*/ 2147483647 h 2822"/>
                <a:gd name="T38" fmla="*/ 2147483647 w 2818"/>
                <a:gd name="T39" fmla="*/ 0 h 282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818" h="2822">
                  <a:moveTo>
                    <a:pt x="0" y="2822"/>
                  </a:moveTo>
                  <a:lnTo>
                    <a:pt x="232" y="2812"/>
                  </a:lnTo>
                  <a:lnTo>
                    <a:pt x="463" y="2783"/>
                  </a:lnTo>
                  <a:lnTo>
                    <a:pt x="691" y="2735"/>
                  </a:lnTo>
                  <a:lnTo>
                    <a:pt x="915" y="2668"/>
                  </a:lnTo>
                  <a:lnTo>
                    <a:pt x="1132" y="2584"/>
                  </a:lnTo>
                  <a:lnTo>
                    <a:pt x="1341" y="2481"/>
                  </a:lnTo>
                  <a:lnTo>
                    <a:pt x="1541" y="2362"/>
                  </a:lnTo>
                  <a:lnTo>
                    <a:pt x="1730" y="2227"/>
                  </a:lnTo>
                  <a:lnTo>
                    <a:pt x="1908" y="2076"/>
                  </a:lnTo>
                  <a:lnTo>
                    <a:pt x="2072" y="1911"/>
                  </a:lnTo>
                  <a:lnTo>
                    <a:pt x="2223" y="1733"/>
                  </a:lnTo>
                  <a:lnTo>
                    <a:pt x="2358" y="1544"/>
                  </a:lnTo>
                  <a:lnTo>
                    <a:pt x="2477" y="1344"/>
                  </a:lnTo>
                  <a:lnTo>
                    <a:pt x="2580" y="1134"/>
                  </a:lnTo>
                  <a:lnTo>
                    <a:pt x="2664" y="917"/>
                  </a:lnTo>
                  <a:lnTo>
                    <a:pt x="2731" y="693"/>
                  </a:lnTo>
                  <a:lnTo>
                    <a:pt x="2779" y="465"/>
                  </a:lnTo>
                  <a:lnTo>
                    <a:pt x="2807" y="234"/>
                  </a:lnTo>
                  <a:lnTo>
                    <a:pt x="2818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156"/>
            <p:cNvSpPr>
              <a:spLocks noChangeShapeType="1"/>
            </p:cNvSpPr>
            <p:nvPr/>
          </p:nvSpPr>
          <p:spPr bwMode="auto">
            <a:xfrm flipV="1">
              <a:off x="6959317" y="4181354"/>
              <a:ext cx="508" cy="11465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Freeform 157"/>
            <p:cNvSpPr>
              <a:spLocks/>
            </p:cNvSpPr>
            <p:nvPr/>
          </p:nvSpPr>
          <p:spPr bwMode="auto">
            <a:xfrm>
              <a:off x="6673237" y="3894725"/>
              <a:ext cx="286081" cy="286629"/>
            </a:xfrm>
            <a:custGeom>
              <a:avLst/>
              <a:gdLst>
                <a:gd name="T0" fmla="*/ 2147483647 w 2818"/>
                <a:gd name="T1" fmla="*/ 2147483647 h 2821"/>
                <a:gd name="T2" fmla="*/ 2147483647 w 2818"/>
                <a:gd name="T3" fmla="*/ 2147483647 h 2821"/>
                <a:gd name="T4" fmla="*/ 2147483647 w 2818"/>
                <a:gd name="T5" fmla="*/ 2147483647 h 2821"/>
                <a:gd name="T6" fmla="*/ 2147483647 w 2818"/>
                <a:gd name="T7" fmla="*/ 2147483647 h 2821"/>
                <a:gd name="T8" fmla="*/ 2147483647 w 2818"/>
                <a:gd name="T9" fmla="*/ 2147483647 h 2821"/>
                <a:gd name="T10" fmla="*/ 2147483647 w 2818"/>
                <a:gd name="T11" fmla="*/ 2147483647 h 2821"/>
                <a:gd name="T12" fmla="*/ 2147483647 w 2818"/>
                <a:gd name="T13" fmla="*/ 2147483647 h 2821"/>
                <a:gd name="T14" fmla="*/ 2147483647 w 2818"/>
                <a:gd name="T15" fmla="*/ 2147483647 h 2821"/>
                <a:gd name="T16" fmla="*/ 2147483647 w 2818"/>
                <a:gd name="T17" fmla="*/ 2147483647 h 2821"/>
                <a:gd name="T18" fmla="*/ 2147483647 w 2818"/>
                <a:gd name="T19" fmla="*/ 2147483647 h 2821"/>
                <a:gd name="T20" fmla="*/ 2147483647 w 2818"/>
                <a:gd name="T21" fmla="*/ 2147483647 h 2821"/>
                <a:gd name="T22" fmla="*/ 2147483647 w 2818"/>
                <a:gd name="T23" fmla="*/ 2147483647 h 2821"/>
                <a:gd name="T24" fmla="*/ 2147483647 w 2818"/>
                <a:gd name="T25" fmla="*/ 2147483647 h 2821"/>
                <a:gd name="T26" fmla="*/ 2147483647 w 2818"/>
                <a:gd name="T27" fmla="*/ 2147483647 h 2821"/>
                <a:gd name="T28" fmla="*/ 2147483647 w 2818"/>
                <a:gd name="T29" fmla="*/ 2147483647 h 2821"/>
                <a:gd name="T30" fmla="*/ 2147483647 w 2818"/>
                <a:gd name="T31" fmla="*/ 2147483647 h 2821"/>
                <a:gd name="T32" fmla="*/ 2147483647 w 2818"/>
                <a:gd name="T33" fmla="*/ 2147483647 h 2821"/>
                <a:gd name="T34" fmla="*/ 2147483647 w 2818"/>
                <a:gd name="T35" fmla="*/ 2147483647 h 2821"/>
                <a:gd name="T36" fmla="*/ 2147483647 w 2818"/>
                <a:gd name="T37" fmla="*/ 0 h 2821"/>
                <a:gd name="T38" fmla="*/ 0 w 2818"/>
                <a:gd name="T39" fmla="*/ 0 h 282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818" h="2821">
                  <a:moveTo>
                    <a:pt x="2818" y="2821"/>
                  </a:moveTo>
                  <a:lnTo>
                    <a:pt x="2807" y="2587"/>
                  </a:lnTo>
                  <a:lnTo>
                    <a:pt x="2779" y="2356"/>
                  </a:lnTo>
                  <a:lnTo>
                    <a:pt x="2731" y="2128"/>
                  </a:lnTo>
                  <a:lnTo>
                    <a:pt x="2664" y="1904"/>
                  </a:lnTo>
                  <a:lnTo>
                    <a:pt x="2580" y="1687"/>
                  </a:lnTo>
                  <a:lnTo>
                    <a:pt x="2477" y="1478"/>
                  </a:lnTo>
                  <a:lnTo>
                    <a:pt x="2358" y="1278"/>
                  </a:lnTo>
                  <a:lnTo>
                    <a:pt x="2223" y="1088"/>
                  </a:lnTo>
                  <a:lnTo>
                    <a:pt x="2072" y="910"/>
                  </a:lnTo>
                  <a:lnTo>
                    <a:pt x="1908" y="745"/>
                  </a:lnTo>
                  <a:lnTo>
                    <a:pt x="1730" y="594"/>
                  </a:lnTo>
                  <a:lnTo>
                    <a:pt x="1541" y="460"/>
                  </a:lnTo>
                  <a:lnTo>
                    <a:pt x="1341" y="339"/>
                  </a:lnTo>
                  <a:lnTo>
                    <a:pt x="1132" y="237"/>
                  </a:lnTo>
                  <a:lnTo>
                    <a:pt x="915" y="153"/>
                  </a:lnTo>
                  <a:lnTo>
                    <a:pt x="691" y="86"/>
                  </a:lnTo>
                  <a:lnTo>
                    <a:pt x="463" y="38"/>
                  </a:lnTo>
                  <a:lnTo>
                    <a:pt x="232" y="9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158"/>
            <p:cNvSpPr>
              <a:spLocks noChangeShapeType="1"/>
            </p:cNvSpPr>
            <p:nvPr/>
          </p:nvSpPr>
          <p:spPr bwMode="auto">
            <a:xfrm flipH="1">
              <a:off x="5527389" y="3894725"/>
              <a:ext cx="1145848" cy="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Freeform 159"/>
            <p:cNvSpPr>
              <a:spLocks/>
            </p:cNvSpPr>
            <p:nvPr/>
          </p:nvSpPr>
          <p:spPr bwMode="auto">
            <a:xfrm>
              <a:off x="5241308" y="3894725"/>
              <a:ext cx="286081" cy="286629"/>
            </a:xfrm>
            <a:custGeom>
              <a:avLst/>
              <a:gdLst>
                <a:gd name="T0" fmla="*/ 2147483647 w 2818"/>
                <a:gd name="T1" fmla="*/ 0 h 2821"/>
                <a:gd name="T2" fmla="*/ 2147483647 w 2818"/>
                <a:gd name="T3" fmla="*/ 0 h 2821"/>
                <a:gd name="T4" fmla="*/ 2147483647 w 2818"/>
                <a:gd name="T5" fmla="*/ 2147483647 h 2821"/>
                <a:gd name="T6" fmla="*/ 2147483647 w 2818"/>
                <a:gd name="T7" fmla="*/ 2147483647 h 2821"/>
                <a:gd name="T8" fmla="*/ 2147483647 w 2818"/>
                <a:gd name="T9" fmla="*/ 2147483647 h 2821"/>
                <a:gd name="T10" fmla="*/ 2147483647 w 2818"/>
                <a:gd name="T11" fmla="*/ 2147483647 h 2821"/>
                <a:gd name="T12" fmla="*/ 2147483647 w 2818"/>
                <a:gd name="T13" fmla="*/ 2147483647 h 2821"/>
                <a:gd name="T14" fmla="*/ 2147483647 w 2818"/>
                <a:gd name="T15" fmla="*/ 2147483647 h 2821"/>
                <a:gd name="T16" fmla="*/ 2147483647 w 2818"/>
                <a:gd name="T17" fmla="*/ 2147483647 h 2821"/>
                <a:gd name="T18" fmla="*/ 2147483647 w 2818"/>
                <a:gd name="T19" fmla="*/ 2147483647 h 2821"/>
                <a:gd name="T20" fmla="*/ 2147483647 w 2818"/>
                <a:gd name="T21" fmla="*/ 2147483647 h 2821"/>
                <a:gd name="T22" fmla="*/ 2147483647 w 2818"/>
                <a:gd name="T23" fmla="*/ 2147483647 h 2821"/>
                <a:gd name="T24" fmla="*/ 2147483647 w 2818"/>
                <a:gd name="T25" fmla="*/ 2147483647 h 2821"/>
                <a:gd name="T26" fmla="*/ 2147483647 w 2818"/>
                <a:gd name="T27" fmla="*/ 2147483647 h 2821"/>
                <a:gd name="T28" fmla="*/ 2147483647 w 2818"/>
                <a:gd name="T29" fmla="*/ 2147483647 h 2821"/>
                <a:gd name="T30" fmla="*/ 2147483647 w 2818"/>
                <a:gd name="T31" fmla="*/ 2147483647 h 2821"/>
                <a:gd name="T32" fmla="*/ 2147483647 w 2818"/>
                <a:gd name="T33" fmla="*/ 2147483647 h 2821"/>
                <a:gd name="T34" fmla="*/ 2147483647 w 2818"/>
                <a:gd name="T35" fmla="*/ 2147483647 h 2821"/>
                <a:gd name="T36" fmla="*/ 0 w 2818"/>
                <a:gd name="T37" fmla="*/ 2147483647 h 2821"/>
                <a:gd name="T38" fmla="*/ 0 w 2818"/>
                <a:gd name="T39" fmla="*/ 2147483647 h 282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818" h="2821">
                  <a:moveTo>
                    <a:pt x="2818" y="0"/>
                  </a:moveTo>
                  <a:lnTo>
                    <a:pt x="2586" y="9"/>
                  </a:lnTo>
                  <a:lnTo>
                    <a:pt x="2354" y="38"/>
                  </a:lnTo>
                  <a:lnTo>
                    <a:pt x="2126" y="86"/>
                  </a:lnTo>
                  <a:lnTo>
                    <a:pt x="1903" y="153"/>
                  </a:lnTo>
                  <a:lnTo>
                    <a:pt x="1686" y="237"/>
                  </a:lnTo>
                  <a:lnTo>
                    <a:pt x="1477" y="339"/>
                  </a:lnTo>
                  <a:lnTo>
                    <a:pt x="1277" y="460"/>
                  </a:lnTo>
                  <a:lnTo>
                    <a:pt x="1087" y="594"/>
                  </a:lnTo>
                  <a:lnTo>
                    <a:pt x="910" y="745"/>
                  </a:lnTo>
                  <a:lnTo>
                    <a:pt x="745" y="910"/>
                  </a:lnTo>
                  <a:lnTo>
                    <a:pt x="594" y="1088"/>
                  </a:lnTo>
                  <a:lnTo>
                    <a:pt x="459" y="1278"/>
                  </a:lnTo>
                  <a:lnTo>
                    <a:pt x="339" y="1478"/>
                  </a:lnTo>
                  <a:lnTo>
                    <a:pt x="237" y="1687"/>
                  </a:lnTo>
                  <a:lnTo>
                    <a:pt x="152" y="1904"/>
                  </a:lnTo>
                  <a:lnTo>
                    <a:pt x="86" y="2128"/>
                  </a:lnTo>
                  <a:lnTo>
                    <a:pt x="38" y="2356"/>
                  </a:lnTo>
                  <a:lnTo>
                    <a:pt x="10" y="2587"/>
                  </a:lnTo>
                  <a:lnTo>
                    <a:pt x="0" y="2821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60"/>
            <p:cNvSpPr>
              <a:spLocks noChangeShapeType="1"/>
            </p:cNvSpPr>
            <p:nvPr/>
          </p:nvSpPr>
          <p:spPr bwMode="auto">
            <a:xfrm>
              <a:off x="5241308" y="4181354"/>
              <a:ext cx="508" cy="11465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Freeform 161"/>
            <p:cNvSpPr>
              <a:spLocks/>
            </p:cNvSpPr>
            <p:nvPr/>
          </p:nvSpPr>
          <p:spPr bwMode="auto">
            <a:xfrm>
              <a:off x="5241308" y="5327870"/>
              <a:ext cx="286081" cy="287137"/>
            </a:xfrm>
            <a:custGeom>
              <a:avLst/>
              <a:gdLst>
                <a:gd name="T0" fmla="*/ 0 w 2818"/>
                <a:gd name="T1" fmla="*/ 0 h 2822"/>
                <a:gd name="T2" fmla="*/ 0 w 2818"/>
                <a:gd name="T3" fmla="*/ 2147483647 h 2822"/>
                <a:gd name="T4" fmla="*/ 2147483647 w 2818"/>
                <a:gd name="T5" fmla="*/ 2147483647 h 2822"/>
                <a:gd name="T6" fmla="*/ 2147483647 w 2818"/>
                <a:gd name="T7" fmla="*/ 2147483647 h 2822"/>
                <a:gd name="T8" fmla="*/ 2147483647 w 2818"/>
                <a:gd name="T9" fmla="*/ 2147483647 h 2822"/>
                <a:gd name="T10" fmla="*/ 2147483647 w 2818"/>
                <a:gd name="T11" fmla="*/ 2147483647 h 2822"/>
                <a:gd name="T12" fmla="*/ 2147483647 w 2818"/>
                <a:gd name="T13" fmla="*/ 2147483647 h 2822"/>
                <a:gd name="T14" fmla="*/ 2147483647 w 2818"/>
                <a:gd name="T15" fmla="*/ 2147483647 h 2822"/>
                <a:gd name="T16" fmla="*/ 2147483647 w 2818"/>
                <a:gd name="T17" fmla="*/ 2147483647 h 2822"/>
                <a:gd name="T18" fmla="*/ 2147483647 w 2818"/>
                <a:gd name="T19" fmla="*/ 2147483647 h 2822"/>
                <a:gd name="T20" fmla="*/ 2147483647 w 2818"/>
                <a:gd name="T21" fmla="*/ 2147483647 h 2822"/>
                <a:gd name="T22" fmla="*/ 2147483647 w 2818"/>
                <a:gd name="T23" fmla="*/ 2147483647 h 2822"/>
                <a:gd name="T24" fmla="*/ 2147483647 w 2818"/>
                <a:gd name="T25" fmla="*/ 2147483647 h 2822"/>
                <a:gd name="T26" fmla="*/ 2147483647 w 2818"/>
                <a:gd name="T27" fmla="*/ 2147483647 h 2822"/>
                <a:gd name="T28" fmla="*/ 2147483647 w 2818"/>
                <a:gd name="T29" fmla="*/ 2147483647 h 2822"/>
                <a:gd name="T30" fmla="*/ 2147483647 w 2818"/>
                <a:gd name="T31" fmla="*/ 2147483647 h 2822"/>
                <a:gd name="T32" fmla="*/ 2147483647 w 2818"/>
                <a:gd name="T33" fmla="*/ 2147483647 h 2822"/>
                <a:gd name="T34" fmla="*/ 2147483647 w 2818"/>
                <a:gd name="T35" fmla="*/ 2147483647 h 2822"/>
                <a:gd name="T36" fmla="*/ 2147483647 w 2818"/>
                <a:gd name="T37" fmla="*/ 2147483647 h 2822"/>
                <a:gd name="T38" fmla="*/ 2147483647 w 2818"/>
                <a:gd name="T39" fmla="*/ 2147483647 h 282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818" h="2822">
                  <a:moveTo>
                    <a:pt x="0" y="0"/>
                  </a:moveTo>
                  <a:lnTo>
                    <a:pt x="10" y="234"/>
                  </a:lnTo>
                  <a:lnTo>
                    <a:pt x="38" y="465"/>
                  </a:lnTo>
                  <a:lnTo>
                    <a:pt x="86" y="693"/>
                  </a:lnTo>
                  <a:lnTo>
                    <a:pt x="152" y="917"/>
                  </a:lnTo>
                  <a:lnTo>
                    <a:pt x="237" y="1134"/>
                  </a:lnTo>
                  <a:lnTo>
                    <a:pt x="339" y="1344"/>
                  </a:lnTo>
                  <a:lnTo>
                    <a:pt x="459" y="1544"/>
                  </a:lnTo>
                  <a:lnTo>
                    <a:pt x="594" y="1733"/>
                  </a:lnTo>
                  <a:lnTo>
                    <a:pt x="745" y="1911"/>
                  </a:lnTo>
                  <a:lnTo>
                    <a:pt x="910" y="2076"/>
                  </a:lnTo>
                  <a:lnTo>
                    <a:pt x="1087" y="2227"/>
                  </a:lnTo>
                  <a:lnTo>
                    <a:pt x="1277" y="2362"/>
                  </a:lnTo>
                  <a:lnTo>
                    <a:pt x="1477" y="2481"/>
                  </a:lnTo>
                  <a:lnTo>
                    <a:pt x="1686" y="2584"/>
                  </a:lnTo>
                  <a:lnTo>
                    <a:pt x="1903" y="2668"/>
                  </a:lnTo>
                  <a:lnTo>
                    <a:pt x="2126" y="2735"/>
                  </a:lnTo>
                  <a:lnTo>
                    <a:pt x="2354" y="2783"/>
                  </a:lnTo>
                  <a:lnTo>
                    <a:pt x="2586" y="2812"/>
                  </a:lnTo>
                  <a:lnTo>
                    <a:pt x="2818" y="2822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62"/>
            <p:cNvSpPr>
              <a:spLocks noChangeShapeType="1"/>
            </p:cNvSpPr>
            <p:nvPr/>
          </p:nvSpPr>
          <p:spPr bwMode="auto">
            <a:xfrm>
              <a:off x="5527389" y="5615007"/>
              <a:ext cx="1145848" cy="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163"/>
            <p:cNvSpPr>
              <a:spLocks noChangeShapeType="1"/>
            </p:cNvSpPr>
            <p:nvPr/>
          </p:nvSpPr>
          <p:spPr bwMode="auto">
            <a:xfrm>
              <a:off x="6100567" y="3894725"/>
              <a:ext cx="508" cy="85988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164"/>
            <p:cNvSpPr>
              <a:spLocks noChangeShapeType="1"/>
            </p:cNvSpPr>
            <p:nvPr/>
          </p:nvSpPr>
          <p:spPr bwMode="auto">
            <a:xfrm>
              <a:off x="6100567" y="4754612"/>
              <a:ext cx="858751" cy="50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传热学的基本概念</a:t>
            </a:r>
            <a:endParaRPr lang="en-US" altLang="zh-CN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chemeClr val="tx2"/>
                </a:solidFill>
              </a:rPr>
              <a:t>三种传热的方式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>
              <a:defRPr/>
            </a:pPr>
            <a:r>
              <a:rPr lang="zh-CN" altLang="en-US" smtClean="0">
                <a:solidFill>
                  <a:schemeClr val="tx2"/>
                </a:solidFill>
              </a:rPr>
              <a:t>传导（固体内，导热系数）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>
              <a:defRPr/>
            </a:pPr>
            <a:r>
              <a:rPr lang="zh-CN" altLang="en-US" smtClean="0">
                <a:solidFill>
                  <a:srgbClr val="00CC00"/>
                </a:solidFill>
              </a:rPr>
              <a:t>对流（流体内，流体力学）</a:t>
            </a:r>
            <a:endParaRPr lang="en-US" altLang="zh-CN" smtClean="0">
              <a:solidFill>
                <a:srgbClr val="00CC00"/>
              </a:solidFill>
            </a:endParaRPr>
          </a:p>
          <a:p>
            <a:pPr lvl="1" eaLnBrk="1" hangingPunct="1">
              <a:defRPr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辐射（物体间，高温体）</a:t>
            </a:r>
            <a:endParaRPr lang="en-US" altLang="zh-CN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tx2"/>
                </a:solidFill>
              </a:rPr>
              <a:t>热流量（单位时间，指定面积）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tx2"/>
                </a:solidFill>
              </a:rPr>
              <a:t>热流密度（单位时间单位面积）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tx2"/>
                </a:solidFill>
              </a:rPr>
              <a:t>比热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tx2"/>
                </a:solidFill>
              </a:rPr>
              <a:t>内生热功率密度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>
              <a:defRPr/>
            </a:pPr>
            <a:endParaRPr lang="en-US" altLang="zh-CN" smtClean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373" y="1980133"/>
            <a:ext cx="2954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>
                <a:solidFill>
                  <a:srgbClr val="00CC00"/>
                </a:solidFill>
                <a:latin typeface="+mn-ea"/>
                <a:ea typeface="+mn-ea"/>
              </a:rPr>
              <a:t>对流换热，换热系数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 bldLvl="5"/>
      <p:bldP spid="2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传热学的基本方程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2728" y="1050669"/>
            <a:ext cx="9327319" cy="4303942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三维</a:t>
            </a:r>
            <a:endParaRPr lang="en-US" altLang="zh-CN" sz="2400" smtClean="0"/>
          </a:p>
          <a:p>
            <a:pPr eaLnBrk="1" hangingPunct="1"/>
            <a:endParaRPr lang="zh-CN" altLang="en-US" sz="2500" smtClean="0"/>
          </a:p>
        </p:txBody>
      </p:sp>
      <p:sp>
        <p:nvSpPr>
          <p:cNvPr id="6148" name="Rectangle 14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9" name="Rectangle 14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0" name="Rectangle 14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6" name="Rectangle 1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7" name="Rectangle 1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8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9" name="Rectangle 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0" name="Rectangle 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1" name="Rectangle 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2" name="Rectangle 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3" name="Rectangle 1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4" name="Rectangle 13"/>
          <p:cNvSpPr>
            <a:spLocks noChangeArrowheads="1"/>
          </p:cNvSpPr>
          <p:nvPr/>
        </p:nvSpPr>
        <p:spPr bwMode="auto">
          <a:xfrm>
            <a:off x="5092410" y="251854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5" name="Rectangle 1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6" name="Rectangle 1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7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727872"/>
              </p:ext>
            </p:extLst>
          </p:nvPr>
        </p:nvGraphicFramePr>
        <p:xfrm>
          <a:off x="2207215" y="1625056"/>
          <a:ext cx="621792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3" imgW="3886200" imgH="419100" progId="Equation.DSMT4">
                  <p:embed/>
                </p:oleObj>
              </mc:Choice>
              <mc:Fallback>
                <p:oleObj name="Equation" r:id="rId3" imgW="3886200" imgH="419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215" y="1625056"/>
                        <a:ext cx="6217920" cy="67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04404"/>
              </p:ext>
            </p:extLst>
          </p:nvPr>
        </p:nvGraphicFramePr>
        <p:xfrm>
          <a:off x="2798763" y="2555875"/>
          <a:ext cx="48768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5" imgW="3047760" imgH="228600" progId="Equation.DSMT4">
                  <p:embed/>
                </p:oleObj>
              </mc:Choice>
              <mc:Fallback>
                <p:oleObj name="Equation" r:id="rId5" imgW="304776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2555875"/>
                        <a:ext cx="48768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1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009376"/>
              </p:ext>
            </p:extLst>
          </p:nvPr>
        </p:nvGraphicFramePr>
        <p:xfrm>
          <a:off x="2789238" y="3057525"/>
          <a:ext cx="49164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7" imgW="3073320" imgH="419040" progId="Equation.DSMT4">
                  <p:embed/>
                </p:oleObj>
              </mc:Choice>
              <mc:Fallback>
                <p:oleObj name="Equation" r:id="rId7" imgW="3073320" imgH="419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3057525"/>
                        <a:ext cx="491648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579276"/>
              </p:ext>
            </p:extLst>
          </p:nvPr>
        </p:nvGraphicFramePr>
        <p:xfrm>
          <a:off x="2816225" y="3754438"/>
          <a:ext cx="49180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9" imgW="3073320" imgH="419040" progId="Equation.DSMT4">
                  <p:embed/>
                </p:oleObj>
              </mc:Choice>
              <mc:Fallback>
                <p:oleObj name="Equation" r:id="rId9" imgW="3073320" imgH="4190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3754438"/>
                        <a:ext cx="49180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传热学的基本方程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2728" y="1050669"/>
            <a:ext cx="9327319" cy="4303942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二维</a:t>
            </a:r>
          </a:p>
          <a:p>
            <a:pPr eaLnBrk="1" hangingPunct="1"/>
            <a:endParaRPr lang="zh-CN" altLang="en-AU" sz="2400" smtClean="0"/>
          </a:p>
          <a:p>
            <a:pPr eaLnBrk="1" hangingPunct="1"/>
            <a:endParaRPr lang="zh-CN" altLang="en-AU" sz="2400" smtClean="0"/>
          </a:p>
          <a:p>
            <a:pPr eaLnBrk="1" hangingPunct="1"/>
            <a:endParaRPr lang="zh-CN" altLang="en-AU" sz="1400" smtClean="0"/>
          </a:p>
          <a:p>
            <a:pPr eaLnBrk="1" hangingPunct="1"/>
            <a:endParaRPr lang="zh-CN" altLang="en-AU" sz="2400" smtClean="0"/>
          </a:p>
          <a:p>
            <a:pPr eaLnBrk="1" hangingPunct="1"/>
            <a:endParaRPr lang="zh-CN" altLang="en-AU" sz="2400" smtClean="0"/>
          </a:p>
          <a:p>
            <a:pPr eaLnBrk="1" hangingPunct="1"/>
            <a:endParaRPr lang="zh-CN" altLang="en-AU" sz="24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/>
            <a:endParaRPr lang="zh-CN" altLang="en-US" sz="2500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4" name="Rectangle 1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22"/>
          <p:cNvSpPr>
            <a:spLocks noChangeArrowheads="1"/>
          </p:cNvSpPr>
          <p:nvPr/>
        </p:nvSpPr>
        <p:spPr bwMode="auto">
          <a:xfrm>
            <a:off x="5092410" y="251854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0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1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2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3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4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5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99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098455"/>
              </p:ext>
            </p:extLst>
          </p:nvPr>
        </p:nvGraphicFramePr>
        <p:xfrm>
          <a:off x="2130271" y="1481063"/>
          <a:ext cx="499872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3" imgW="3124200" imgH="419100" progId="Equation.DSMT4">
                  <p:embed/>
                </p:oleObj>
              </mc:Choice>
              <mc:Fallback>
                <p:oleObj name="Equation" r:id="rId3" imgW="3124200" imgH="4191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271" y="1481063"/>
                        <a:ext cx="4998720" cy="67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7" name="Rectangle 3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9" name="Rectangle 3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995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407665"/>
              </p:ext>
            </p:extLst>
          </p:nvPr>
        </p:nvGraphicFramePr>
        <p:xfrm>
          <a:off x="2705100" y="2749550"/>
          <a:ext cx="39830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5" imgW="2489040" imgH="419040" progId="Equation.DSMT4">
                  <p:embed/>
                </p:oleObj>
              </mc:Choice>
              <mc:Fallback>
                <p:oleObj name="Equation" r:id="rId5" imgW="2489040" imgH="4190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749550"/>
                        <a:ext cx="398303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Rectangle 4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995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443135"/>
              </p:ext>
            </p:extLst>
          </p:nvPr>
        </p:nvGraphicFramePr>
        <p:xfrm>
          <a:off x="2705100" y="3470275"/>
          <a:ext cx="39830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7" imgW="2489040" imgH="419040" progId="Equation.DSMT4">
                  <p:embed/>
                </p:oleObj>
              </mc:Choice>
              <mc:Fallback>
                <p:oleObj name="Equation" r:id="rId7" imgW="2489040" imgH="4190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470275"/>
                        <a:ext cx="39830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664121"/>
              </p:ext>
            </p:extLst>
          </p:nvPr>
        </p:nvGraphicFramePr>
        <p:xfrm>
          <a:off x="3445743" y="2268538"/>
          <a:ext cx="32512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9" imgW="2031840" imgH="228600" progId="Equation.DSMT4">
                  <p:embed/>
                </p:oleObj>
              </mc:Choice>
              <mc:Fallback>
                <p:oleObj name="Equation" r:id="rId9" imgW="203184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743" y="2268538"/>
                        <a:ext cx="32512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求解偏微分方程的伽辽金法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2728" y="1050669"/>
            <a:ext cx="9327319" cy="4303942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问题描述</a:t>
            </a:r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r>
              <a:rPr lang="zh-CN" altLang="en-US" sz="2400" smtClean="0"/>
              <a:t>解法</a:t>
            </a:r>
            <a:endParaRPr lang="en-US" altLang="zh-CN" sz="2400" smtClean="0"/>
          </a:p>
          <a:p>
            <a:pPr lvl="1" eaLnBrk="1" hangingPunct="1"/>
            <a:r>
              <a:rPr lang="zh-CN" altLang="zh-CN" sz="2000" smtClean="0"/>
              <a:t>选取</a:t>
            </a:r>
            <a:r>
              <a:rPr lang="en-US" altLang="zh-CN" sz="2000" i="1" smtClean="0">
                <a:solidFill>
                  <a:schemeClr val="tx1"/>
                </a:solidFill>
              </a:rPr>
              <a:t>m</a:t>
            </a:r>
            <a:r>
              <a:rPr lang="zh-CN" altLang="zh-CN" sz="2000" smtClean="0"/>
              <a:t>个形函数</a:t>
            </a:r>
            <a:r>
              <a:rPr lang="en-US" altLang="zh-CN" sz="2000" b="1" i="1" smtClean="0">
                <a:solidFill>
                  <a:schemeClr val="tx1"/>
                </a:solidFill>
              </a:rPr>
              <a:t>N</a:t>
            </a:r>
            <a:r>
              <a:rPr lang="en-US" altLang="zh-CN" sz="2000" smtClean="0">
                <a:solidFill>
                  <a:schemeClr val="tx1"/>
                </a:solidFill>
              </a:rPr>
              <a:t>(</a:t>
            </a:r>
            <a:r>
              <a:rPr lang="en-US" altLang="zh-CN" sz="2000" i="1" smtClean="0">
                <a:solidFill>
                  <a:schemeClr val="tx1"/>
                </a:solidFill>
              </a:rPr>
              <a:t>x</a:t>
            </a:r>
            <a:r>
              <a:rPr lang="en-US" altLang="zh-CN" sz="2000" smtClean="0">
                <a:solidFill>
                  <a:schemeClr val="tx1"/>
                </a:solidFill>
              </a:rPr>
              <a:t>, </a:t>
            </a:r>
            <a:r>
              <a:rPr lang="en-US" altLang="zh-CN" sz="2000" i="1" smtClean="0">
                <a:solidFill>
                  <a:schemeClr val="tx1"/>
                </a:solidFill>
              </a:rPr>
              <a:t>y</a:t>
            </a:r>
            <a:r>
              <a:rPr lang="en-US" altLang="zh-CN" sz="2000" smtClean="0">
                <a:solidFill>
                  <a:schemeClr val="tx1"/>
                </a:solidFill>
              </a:rPr>
              <a:t>, </a:t>
            </a:r>
            <a:r>
              <a:rPr lang="en-US" altLang="zh-CN" sz="2000" i="1" smtClean="0">
                <a:solidFill>
                  <a:schemeClr val="tx1"/>
                </a:solidFill>
              </a:rPr>
              <a:t>z</a:t>
            </a:r>
            <a:r>
              <a:rPr lang="en-US" altLang="zh-CN" sz="2000" smtClean="0">
                <a:solidFill>
                  <a:schemeClr val="tx1"/>
                </a:solidFill>
              </a:rPr>
              <a:t>)=[</a:t>
            </a:r>
            <a:r>
              <a:rPr lang="en-US" altLang="zh-CN" sz="2000" i="1" smtClean="0">
                <a:solidFill>
                  <a:schemeClr val="tx1"/>
                </a:solidFill>
              </a:rPr>
              <a:t>N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1</a:t>
            </a:r>
            <a:r>
              <a:rPr lang="en-US" altLang="zh-CN" sz="2000" smtClean="0">
                <a:solidFill>
                  <a:schemeClr val="tx1"/>
                </a:solidFill>
              </a:rPr>
              <a:t> </a:t>
            </a:r>
            <a:r>
              <a:rPr lang="en-US" altLang="zh-CN" sz="2000" i="1" smtClean="0">
                <a:solidFill>
                  <a:schemeClr val="tx1"/>
                </a:solidFill>
              </a:rPr>
              <a:t>N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2</a:t>
            </a:r>
            <a:r>
              <a:rPr lang="en-US" altLang="zh-CN" sz="2000" smtClean="0">
                <a:solidFill>
                  <a:schemeClr val="tx1"/>
                </a:solidFill>
              </a:rPr>
              <a:t> ...</a:t>
            </a:r>
            <a:r>
              <a:rPr lang="en-US" altLang="zh-CN" sz="2000" i="1" smtClean="0">
                <a:solidFill>
                  <a:schemeClr val="tx1"/>
                </a:solidFill>
              </a:rPr>
              <a:t> N</a:t>
            </a:r>
            <a:r>
              <a:rPr lang="en-US" altLang="zh-CN" sz="2000" i="1" baseline="-25000" smtClean="0">
                <a:solidFill>
                  <a:schemeClr val="tx1"/>
                </a:solidFill>
              </a:rPr>
              <a:t>m</a:t>
            </a:r>
            <a:r>
              <a:rPr lang="en-US" altLang="zh-CN" sz="2000" smtClean="0">
                <a:solidFill>
                  <a:schemeClr val="tx1"/>
                </a:solidFill>
              </a:rPr>
              <a:t>]</a:t>
            </a:r>
            <a:r>
              <a:rPr lang="zh-CN" altLang="zh-CN" sz="2000" smtClean="0"/>
              <a:t>，满足</a:t>
            </a:r>
            <a:endParaRPr lang="en-US" altLang="zh-CN" sz="2000" smtClean="0"/>
          </a:p>
          <a:p>
            <a:pPr lvl="1" eaLnBrk="1" hangingPunct="1"/>
            <a:r>
              <a:rPr lang="zh-CN" altLang="zh-CN" sz="2000" smtClean="0"/>
              <a:t>其适当的线性组合能够表示任意函数，只要</a:t>
            </a:r>
            <a:r>
              <a:rPr lang="en-US" altLang="zh-CN" sz="2000" i="1" smtClean="0">
                <a:solidFill>
                  <a:schemeClr val="tx1"/>
                </a:solidFill>
              </a:rPr>
              <a:t>m</a:t>
            </a:r>
            <a:r>
              <a:rPr lang="zh-CN" altLang="zh-CN" sz="2000" smtClean="0"/>
              <a:t>足够大</a:t>
            </a:r>
            <a:endParaRPr lang="en-US" altLang="zh-CN" sz="2000" smtClean="0"/>
          </a:p>
          <a:p>
            <a:pPr lvl="1" eaLnBrk="1" hangingPunct="1"/>
            <a:r>
              <a:rPr lang="zh-CN" altLang="zh-CN" sz="2000" smtClean="0"/>
              <a:t>这个适当的线性组合能够自动满足边界条件</a:t>
            </a:r>
            <a:endParaRPr lang="en-US" altLang="zh-CN" sz="2000" smtClean="0"/>
          </a:p>
          <a:p>
            <a:pPr lvl="1" eaLnBrk="1" hangingPunct="1"/>
            <a:r>
              <a:rPr lang="zh-CN" altLang="zh-CN" sz="2000" smtClean="0"/>
              <a:t>这</a:t>
            </a:r>
            <a:r>
              <a:rPr lang="zh-CN" altLang="en-US" sz="2000" smtClean="0"/>
              <a:t>些</a:t>
            </a:r>
            <a:r>
              <a:rPr lang="zh-CN" altLang="zh-CN" sz="2000" smtClean="0"/>
              <a:t>形函数在区域</a:t>
            </a:r>
            <a:r>
              <a:rPr lang="en-US" altLang="zh-CN" sz="2000" i="1" smtClean="0">
                <a:solidFill>
                  <a:schemeClr val="tx1"/>
                </a:solidFill>
                <a:latin typeface="Symbol" pitchFamily="18" charset="2"/>
              </a:rPr>
              <a:t>W</a:t>
            </a:r>
            <a:r>
              <a:rPr lang="zh-CN" altLang="zh-CN" sz="2000" smtClean="0"/>
              <a:t>内是线性无关的，即仅当所有组合系数同为零时，其线性组合才在区域</a:t>
            </a:r>
            <a:r>
              <a:rPr lang="en-US" altLang="zh-CN" sz="2000" i="1" smtClean="0">
                <a:solidFill>
                  <a:schemeClr val="tx1"/>
                </a:solidFill>
                <a:latin typeface="Symbol" pitchFamily="18" charset="2"/>
              </a:rPr>
              <a:t>W</a:t>
            </a:r>
            <a:r>
              <a:rPr lang="zh-CN" altLang="zh-CN" sz="2000" smtClean="0"/>
              <a:t>内恒为零</a:t>
            </a:r>
            <a:endParaRPr lang="zh-CN" altLang="en-AU" sz="2000" smtClean="0"/>
          </a:p>
          <a:p>
            <a:pPr lvl="1" eaLnBrk="1" hangingPunct="1"/>
            <a:r>
              <a:rPr lang="zh-CN" altLang="en-US" sz="2000" smtClean="0"/>
              <a:t>则</a:t>
            </a:r>
            <a:r>
              <a:rPr lang="en-US" altLang="zh-CN" sz="2000" i="1" smtClean="0">
                <a:solidFill>
                  <a:schemeClr val="tx1"/>
                </a:solidFill>
              </a:rPr>
              <a:t>u</a:t>
            </a:r>
            <a:r>
              <a:rPr lang="zh-CN" altLang="zh-CN" sz="2000" smtClean="0"/>
              <a:t>的</a:t>
            </a:r>
            <a:r>
              <a:rPr lang="en-US" altLang="zh-CN" sz="2000" i="1" smtClean="0">
                <a:solidFill>
                  <a:schemeClr val="tx1"/>
                </a:solidFill>
              </a:rPr>
              <a:t>m</a:t>
            </a:r>
            <a:r>
              <a:rPr lang="zh-CN" altLang="zh-CN" sz="2000" smtClean="0"/>
              <a:t>项解可以表示为</a:t>
            </a:r>
            <a:endParaRPr lang="en-US" altLang="zh-CN" sz="2000" smtClean="0"/>
          </a:p>
          <a:p>
            <a:pPr eaLnBrk="1" hangingPunct="1"/>
            <a:endParaRPr lang="zh-CN" altLang="en-AU" sz="2400" smtClean="0"/>
          </a:p>
          <a:p>
            <a:pPr eaLnBrk="1" hangingPunct="1"/>
            <a:endParaRPr lang="zh-CN" altLang="en-AU" sz="1400" smtClean="0"/>
          </a:p>
          <a:p>
            <a:pPr eaLnBrk="1" hangingPunct="1"/>
            <a:endParaRPr lang="zh-CN" altLang="en-AU" sz="2400" smtClean="0"/>
          </a:p>
          <a:p>
            <a:pPr eaLnBrk="1" hangingPunct="1"/>
            <a:endParaRPr lang="zh-CN" altLang="en-AU" sz="2400" smtClean="0"/>
          </a:p>
          <a:p>
            <a:pPr eaLnBrk="1" hangingPunct="1"/>
            <a:endParaRPr lang="zh-CN" altLang="en-AU" sz="24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/>
            <a:endParaRPr lang="zh-CN" altLang="en-US" sz="250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8" name="Rectangle 1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9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0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1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2" name="Rectangle 22"/>
          <p:cNvSpPr>
            <a:spLocks noChangeArrowheads="1"/>
          </p:cNvSpPr>
          <p:nvPr/>
        </p:nvSpPr>
        <p:spPr bwMode="auto">
          <a:xfrm>
            <a:off x="5092410" y="251854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3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4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5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6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7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8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9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0" name="Rectangle 3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1" name="Rectangle 3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2" name="Rectangle 4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3" name="Rectangle 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491962"/>
              </p:ext>
            </p:extLst>
          </p:nvPr>
        </p:nvGraphicFramePr>
        <p:xfrm>
          <a:off x="3268663" y="1188045"/>
          <a:ext cx="24193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3" imgW="1511280" imgH="203040" progId="Equation.DSMT4">
                  <p:embed/>
                </p:oleObj>
              </mc:Choice>
              <mc:Fallback>
                <p:oleObj name="Equation" r:id="rId3" imgW="151128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1188045"/>
                        <a:ext cx="241935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5" name="Rectangle 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182541"/>
              </p:ext>
            </p:extLst>
          </p:nvPr>
        </p:nvGraphicFramePr>
        <p:xfrm>
          <a:off x="3260725" y="1691282"/>
          <a:ext cx="239871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5" imgW="1498320" imgH="203040" progId="Equation.DSMT4">
                  <p:embed/>
                </p:oleObj>
              </mc:Choice>
              <mc:Fallback>
                <p:oleObj name="Equation" r:id="rId5" imgW="1498320" imgH="203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1691282"/>
                        <a:ext cx="2398713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7" name="Rectangle 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25988"/>
              </p:ext>
            </p:extLst>
          </p:nvPr>
        </p:nvGraphicFramePr>
        <p:xfrm>
          <a:off x="1512367" y="4602163"/>
          <a:ext cx="73342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7" imgW="4584600" imgH="304560" progId="Equation.DSMT4">
                  <p:embed/>
                </p:oleObj>
              </mc:Choice>
              <mc:Fallback>
                <p:oleObj name="Equation" r:id="rId7" imgW="4584600" imgH="3045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367" y="4602163"/>
                        <a:ext cx="73342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求解偏微分方程的伽辽金法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2728" y="1050669"/>
            <a:ext cx="9327319" cy="4303942"/>
          </a:xfrm>
        </p:spPr>
        <p:txBody>
          <a:bodyPr/>
          <a:lstStyle/>
          <a:p>
            <a:pPr lvl="1"/>
            <a:r>
              <a:rPr lang="zh-CN" altLang="zh-CN" sz="2000" smtClean="0"/>
              <a:t>其中的组合系数</a:t>
            </a:r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lvl="1" eaLnBrk="1" hangingPunct="1"/>
            <a:r>
              <a:rPr lang="zh-CN" altLang="en-US" sz="2000" smtClean="0"/>
              <a:t>由下式决定（称为残差方程）：</a:t>
            </a:r>
            <a:endParaRPr lang="en-US" altLang="zh-CN" sz="20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lvl="1" eaLnBrk="1" hangingPunct="1"/>
            <a:r>
              <a:rPr lang="zh-CN" altLang="en-US" sz="2000" smtClean="0"/>
              <a:t>此式是</a:t>
            </a:r>
            <a:r>
              <a:rPr lang="en-US" altLang="zh-CN" sz="2000" i="1" smtClean="0">
                <a:solidFill>
                  <a:schemeClr val="tx1"/>
                </a:solidFill>
              </a:rPr>
              <a:t>m</a:t>
            </a:r>
            <a:r>
              <a:rPr lang="zh-CN" altLang="zh-CN" sz="2000" smtClean="0"/>
              <a:t>个代数方程</a:t>
            </a:r>
            <a:r>
              <a:rPr lang="zh-CN" altLang="en-US" sz="2000" smtClean="0"/>
              <a:t>，通常有唯一解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当用于有限元分析时，成为</a:t>
            </a:r>
            <a:endParaRPr lang="zh-CN" altLang="en-AU" sz="2000" smtClean="0"/>
          </a:p>
          <a:p>
            <a:pPr eaLnBrk="1" hangingPunct="1"/>
            <a:endParaRPr lang="zh-CN" altLang="en-AU" sz="1400" smtClean="0"/>
          </a:p>
          <a:p>
            <a:pPr eaLnBrk="1" hangingPunct="1"/>
            <a:endParaRPr lang="zh-CN" altLang="en-AU" sz="2400" smtClean="0"/>
          </a:p>
          <a:p>
            <a:pPr eaLnBrk="1" hangingPunct="1"/>
            <a:endParaRPr lang="zh-CN" altLang="en-AU" sz="2400" smtClean="0"/>
          </a:p>
          <a:p>
            <a:pPr eaLnBrk="1" hangingPunct="1"/>
            <a:endParaRPr lang="zh-CN" altLang="en-AU" sz="24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/>
            <a:endParaRPr lang="zh-CN" altLang="en-US" sz="250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3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4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5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6" name="Rectangle 22"/>
          <p:cNvSpPr>
            <a:spLocks noChangeArrowheads="1"/>
          </p:cNvSpPr>
          <p:nvPr/>
        </p:nvSpPr>
        <p:spPr bwMode="auto">
          <a:xfrm>
            <a:off x="5092410" y="251854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7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8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9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0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1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2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3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5" name="Rectangle 3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6" name="Rectangle 4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7" name="Rectangle 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8" name="Rectangle 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9" name="Rectangle 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50" name="Rectangle 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129133"/>
              </p:ext>
            </p:extLst>
          </p:nvPr>
        </p:nvGraphicFramePr>
        <p:xfrm>
          <a:off x="3010143" y="1696259"/>
          <a:ext cx="296672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3" imgW="1854200" imgH="241300" progId="Equation.DSMT4">
                  <p:embed/>
                </p:oleObj>
              </mc:Choice>
              <mc:Fallback>
                <p:oleObj name="Equation" r:id="rId3" imgW="1854200" imgH="2413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143" y="1696259"/>
                        <a:ext cx="2966720" cy="38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2" name="Rectangle 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021638"/>
              </p:ext>
            </p:extLst>
          </p:nvPr>
        </p:nvGraphicFramePr>
        <p:xfrm>
          <a:off x="3006725" y="2844800"/>
          <a:ext cx="28241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5" imgW="1765080" imgH="304560" progId="Equation.DSMT4">
                  <p:embed/>
                </p:oleObj>
              </mc:Choice>
              <mc:Fallback>
                <p:oleObj name="Equation" r:id="rId5" imgW="1765080" imgH="30456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2844800"/>
                        <a:ext cx="28241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4" name="Rectangle 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042340"/>
              </p:ext>
            </p:extLst>
          </p:nvPr>
        </p:nvGraphicFramePr>
        <p:xfrm>
          <a:off x="2187996" y="4356100"/>
          <a:ext cx="46529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Equation" r:id="rId7" imgW="2908080" imgH="304560" progId="Equation.DSMT4">
                  <p:embed/>
                </p:oleObj>
              </mc:Choice>
              <mc:Fallback>
                <p:oleObj name="Equation" r:id="rId7" imgW="2908080" imgH="30456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996" y="4356100"/>
                        <a:ext cx="46529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传热分析的有限元格式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2728" y="1050669"/>
            <a:ext cx="9327319" cy="4303942"/>
          </a:xfrm>
        </p:spPr>
        <p:txBody>
          <a:bodyPr/>
          <a:lstStyle/>
          <a:p>
            <a:pPr lvl="1" eaLnBrk="1" hangingPunct="1"/>
            <a:r>
              <a:rPr lang="zh-CN" altLang="en-AU" sz="2000" smtClean="0"/>
              <a:t>按三维推导</a:t>
            </a:r>
            <a:r>
              <a:rPr lang="zh-CN" altLang="en-US" sz="2000" smtClean="0"/>
              <a:t>，</a:t>
            </a:r>
            <a:r>
              <a:rPr lang="zh-CN" altLang="en-AU" sz="2000" smtClean="0"/>
              <a:t>分网后</a:t>
            </a:r>
            <a:endParaRPr lang="en-AU" altLang="zh-CN" sz="20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/>
            <a:endParaRPr lang="zh-CN" altLang="en-US" sz="250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9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018607"/>
              </p:ext>
            </p:extLst>
          </p:nvPr>
        </p:nvGraphicFramePr>
        <p:xfrm>
          <a:off x="4179467" y="1404069"/>
          <a:ext cx="1198360" cy="34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Equation" r:id="rId3" imgW="748975" imgH="215806" progId="Equation.DSMT4">
                  <p:embed/>
                </p:oleObj>
              </mc:Choice>
              <mc:Fallback>
                <p:oleObj name="Equation" r:id="rId3" imgW="748975" imgH="21580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467" y="1404069"/>
                        <a:ext cx="1198360" cy="34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99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444444"/>
              </p:ext>
            </p:extLst>
          </p:nvPr>
        </p:nvGraphicFramePr>
        <p:xfrm>
          <a:off x="2551113" y="1763713"/>
          <a:ext cx="42084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name="Equation" r:id="rId5" imgW="2628720" imgH="342720" progId="Equation.DSMT4">
                  <p:embed/>
                </p:oleObj>
              </mc:Choice>
              <mc:Fallback>
                <p:oleObj name="Equation" r:id="rId5" imgW="2628720" imgH="3427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1763713"/>
                        <a:ext cx="420846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5092410" y="251854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6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7" name="Rectangle 2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8" name="Rectangle 3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9" name="Rectangle 3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70" name="Rectangle 3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71" name="Rectangle 3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72" name="Rectangle 4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092900"/>
              </p:ext>
            </p:extLst>
          </p:nvPr>
        </p:nvGraphicFramePr>
        <p:xfrm>
          <a:off x="2530951" y="2700213"/>
          <a:ext cx="495808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name="Equation" r:id="rId7" imgW="3098800" imgH="241300" progId="Equation.DSMT4">
                  <p:embed/>
                </p:oleObj>
              </mc:Choice>
              <mc:Fallback>
                <p:oleObj name="Equation" r:id="rId7" imgW="3098800" imgH="241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951" y="2700213"/>
                        <a:ext cx="4958080" cy="38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984598"/>
              </p:ext>
            </p:extLst>
          </p:nvPr>
        </p:nvGraphicFramePr>
        <p:xfrm>
          <a:off x="2562225" y="3492500"/>
          <a:ext cx="40433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Equation" r:id="rId9" imgW="2527200" imgH="304560" progId="Equation.DSMT4">
                  <p:embed/>
                </p:oleObj>
              </mc:Choice>
              <mc:Fallback>
                <p:oleObj name="Equation" r:id="rId9" imgW="2527200" imgH="3045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3492500"/>
                        <a:ext cx="40433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827561"/>
              </p:ext>
            </p:extLst>
          </p:nvPr>
        </p:nvGraphicFramePr>
        <p:xfrm>
          <a:off x="2520479" y="4284663"/>
          <a:ext cx="51816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Equation" r:id="rId11" imgW="3238200" imgH="304560" progId="Equation.DSMT4">
                  <p:embed/>
                </p:oleObj>
              </mc:Choice>
              <mc:Fallback>
                <p:oleObj name="Equation" r:id="rId11" imgW="3238200" imgH="3045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479" y="4284663"/>
                        <a:ext cx="51816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46287" y="4284389"/>
            <a:ext cx="17235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0">
                <a:solidFill>
                  <a:srgbClr val="FF0000"/>
                </a:solidFill>
                <a:latin typeface="+mn-ea"/>
                <a:ea typeface="+mn-ea"/>
              </a:rPr>
              <a:t>单元热载列阵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6287" y="3492301"/>
            <a:ext cx="17235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0">
                <a:solidFill>
                  <a:srgbClr val="FF0000"/>
                </a:solidFill>
                <a:latin typeface="+mn-ea"/>
                <a:ea typeface="+mn-ea"/>
              </a:rPr>
              <a:t>单元</a:t>
            </a:r>
            <a:r>
              <a:rPr lang="zh-CN" altLang="en-US" sz="2000" b="0">
                <a:solidFill>
                  <a:srgbClr val="FF0000"/>
                </a:solidFill>
                <a:latin typeface="楷体_GB2312"/>
                <a:ea typeface="楷体_GB2312"/>
              </a:rPr>
              <a:t>导热</a:t>
            </a:r>
            <a:r>
              <a:rPr lang="zh-CN" altLang="en-US" sz="2000" b="0">
                <a:solidFill>
                  <a:srgbClr val="FF0000"/>
                </a:solidFill>
                <a:latin typeface="+mn-ea"/>
                <a:ea typeface="+mn-ea"/>
              </a:rPr>
              <a:t>矩阵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6287" y="2701041"/>
            <a:ext cx="17235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0">
                <a:solidFill>
                  <a:srgbClr val="FF0000"/>
                </a:solidFill>
                <a:latin typeface="+mn-ea"/>
                <a:ea typeface="+mn-ea"/>
              </a:rPr>
              <a:t>单元残差列阵</a:t>
            </a:r>
          </a:p>
        </p:txBody>
      </p:sp>
      <p:sp>
        <p:nvSpPr>
          <p:cNvPr id="6" name="Rectangle 90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5841"/>
              </p:ext>
            </p:extLst>
          </p:nvPr>
        </p:nvGraphicFramePr>
        <p:xfrm>
          <a:off x="7705055" y="3146469"/>
          <a:ext cx="182880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name="Equation" r:id="rId13" imgW="1143000" imgH="711200" progId="Equation.DSMT4">
                  <p:embed/>
                </p:oleObj>
              </mc:Choice>
              <mc:Fallback>
                <p:oleObj name="Equation" r:id="rId13" imgW="1143000" imgH="7112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055" y="3146469"/>
                        <a:ext cx="1828800" cy="1137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传热分析的有限元格式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2728" y="1050669"/>
            <a:ext cx="9327319" cy="4303942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引入伽辽金法</a:t>
            </a:r>
          </a:p>
          <a:p>
            <a:pPr eaLnBrk="1" hangingPunct="1"/>
            <a:endParaRPr lang="zh-CN" altLang="en-US" sz="250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1" name="Rectangle 19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2" name="Rectangle 21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89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88886"/>
              </p:ext>
            </p:extLst>
          </p:nvPr>
        </p:nvGraphicFramePr>
        <p:xfrm>
          <a:off x="216223" y="1980133"/>
          <a:ext cx="98758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3" imgW="6172200" imgH="279360" progId="Equation.DSMT4">
                  <p:embed/>
                </p:oleObj>
              </mc:Choice>
              <mc:Fallback>
                <p:oleObj name="Equation" r:id="rId3" imgW="6172200" imgH="2793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23" y="1980133"/>
                        <a:ext cx="98758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Rectangle 23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89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333218"/>
              </p:ext>
            </p:extLst>
          </p:nvPr>
        </p:nvGraphicFramePr>
        <p:xfrm>
          <a:off x="4038600" y="2772221"/>
          <a:ext cx="15843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5" imgW="990360" imgH="203040" progId="Equation.DSMT4">
                  <p:embed/>
                </p:oleObj>
              </mc:Choice>
              <mc:Fallback>
                <p:oleObj name="Equation" r:id="rId5" imgW="990360" imgH="2030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72221"/>
                        <a:ext cx="158432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Rectangle 25"/>
          <p:cNvSpPr>
            <a:spLocks noChangeArrowheads="1"/>
          </p:cNvSpPr>
          <p:nvPr/>
        </p:nvSpPr>
        <p:spPr bwMode="auto">
          <a:xfrm>
            <a:off x="5092410" y="251854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7" name="Rectangle 27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9241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277141" y="3294471"/>
            <a:ext cx="17235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0">
                <a:solidFill>
                  <a:srgbClr val="FF0000"/>
                </a:solidFill>
                <a:latin typeface="+mn-ea"/>
                <a:ea typeface="+mn-ea"/>
              </a:rPr>
              <a:t>全局</a:t>
            </a:r>
            <a:r>
              <a:rPr lang="zh-CN" altLang="en-US" sz="2000" b="0" smtClean="0">
                <a:solidFill>
                  <a:srgbClr val="FF0000"/>
                </a:solidFill>
                <a:latin typeface="+mn-ea"/>
                <a:ea typeface="+mn-ea"/>
              </a:rPr>
              <a:t>热</a:t>
            </a:r>
            <a:r>
              <a:rPr lang="zh-CN" altLang="en-US" sz="2000" b="0">
                <a:solidFill>
                  <a:srgbClr val="FF0000"/>
                </a:solidFill>
                <a:latin typeface="+mn-ea"/>
                <a:ea typeface="+mn-ea"/>
              </a:rPr>
              <a:t>载列阵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08511" y="3294471"/>
            <a:ext cx="17235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0" smtClean="0">
                <a:solidFill>
                  <a:srgbClr val="FF0000"/>
                </a:solidFill>
                <a:latin typeface="+mn-ea"/>
                <a:ea typeface="+mn-ea"/>
              </a:rPr>
              <a:t>全局</a:t>
            </a:r>
            <a:r>
              <a:rPr lang="zh-CN" altLang="en-US" sz="2000" b="0" smtClean="0">
                <a:solidFill>
                  <a:srgbClr val="FF0000"/>
                </a:solidFill>
                <a:latin typeface="楷体_GB2312"/>
                <a:ea typeface="楷体_GB2312"/>
              </a:rPr>
              <a:t>导热</a:t>
            </a:r>
            <a:r>
              <a:rPr lang="zh-CN" altLang="en-US" sz="2000" b="0">
                <a:solidFill>
                  <a:srgbClr val="FF0000"/>
                </a:solidFill>
                <a:latin typeface="+mn-ea"/>
                <a:ea typeface="+mn-ea"/>
              </a:rPr>
              <a:t>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  <p:bldP spid="26" grpId="0" autoUpdateAnimBg="0"/>
      <p:bldP spid="27" grpId="0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94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94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2690</TotalTime>
  <Words>725</Words>
  <Application>Microsoft Office PowerPoint</Application>
  <PresentationFormat>自定义</PresentationFormat>
  <Paragraphs>235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Blends</vt:lpstr>
      <vt:lpstr>Equation</vt:lpstr>
      <vt:lpstr>MathType 5.0 Equation</vt:lpstr>
      <vt:lpstr>有限元分析 Finite Elemtent Analysis</vt:lpstr>
      <vt:lpstr>7.有限元传热分析</vt:lpstr>
      <vt:lpstr>传热学的基本概念</vt:lpstr>
      <vt:lpstr>传热学的基本方程</vt:lpstr>
      <vt:lpstr>传热学的基本方程</vt:lpstr>
      <vt:lpstr>求解偏微分方程的伽辽金法</vt:lpstr>
      <vt:lpstr>求解偏微分方程的伽辽金法</vt:lpstr>
      <vt:lpstr>传热分析的有限元格式 </vt:lpstr>
      <vt:lpstr>传热分析的有限元格式 </vt:lpstr>
      <vt:lpstr>传热分析的有限元格式 </vt:lpstr>
      <vt:lpstr>稳态传热分析</vt:lpstr>
      <vt:lpstr>稳态传热分析</vt:lpstr>
      <vt:lpstr>稳态传热分析</vt:lpstr>
      <vt:lpstr>稳态传热分析</vt:lpstr>
      <vt:lpstr>稳态传热分析</vt:lpstr>
      <vt:lpstr>稳态传热分析</vt:lpstr>
      <vt:lpstr>稳态传热分析</vt:lpstr>
      <vt:lpstr>瞬态传热分析</vt:lpstr>
      <vt:lpstr>热应力计算</vt:lpstr>
      <vt:lpstr>ANSYS热应力分析实例</vt:lpstr>
    </vt:vector>
  </TitlesOfParts>
  <Company>浙江大学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Analysis</dc:title>
  <dc:creator>李立新</dc:creator>
  <cp:lastModifiedBy>DELL</cp:lastModifiedBy>
  <cp:revision>494</cp:revision>
  <dcterms:created xsi:type="dcterms:W3CDTF">2008-02-10T13:40:41Z</dcterms:created>
  <dcterms:modified xsi:type="dcterms:W3CDTF">2023-12-12T12:00:09Z</dcterms:modified>
</cp:coreProperties>
</file>