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93" r:id="rId3"/>
    <p:sldId id="491" r:id="rId4"/>
    <p:sldId id="492" r:id="rId5"/>
    <p:sldId id="495" r:id="rId6"/>
    <p:sldId id="496" r:id="rId7"/>
    <p:sldId id="498" r:id="rId8"/>
    <p:sldId id="499" r:id="rId9"/>
    <p:sldId id="500" r:id="rId10"/>
    <p:sldId id="501" r:id="rId11"/>
    <p:sldId id="504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4" r:id="rId20"/>
    <p:sldId id="515" r:id="rId21"/>
    <p:sldId id="51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BE8"/>
    <a:srgbClr val="EE8DB7"/>
    <a:srgbClr val="EE90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6" autoAdjust="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6CA68E01-8E16-456C-9169-11DF1CF33B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pPr>
              <a:defRPr/>
            </a:pPr>
            <a:fld id="{DE7420CE-B9AB-4D68-A2B3-3E5860806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ED14A-B3E2-425A-B0B3-A177B26B0501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B1F75A7E-B9CF-44CE-AF03-BCFE45811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FD53EF9E-998B-41F3-9590-1C228276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zh-CN" altLang="en-US" sz="1800" kern="100" dirty="0">
                <a:latin typeface="Times New Roman" panose="02020603050405020304" pitchFamily="18" charset="0"/>
              </a:rPr>
              <a:t>工程机械是国民经济发展的重要支撑，市场规模近</a:t>
            </a:r>
            <a:r>
              <a:rPr lang="en-US" altLang="zh-CN" sz="1800" kern="100" dirty="0">
                <a:latin typeface="Times New Roman" panose="02020603050405020304" pitchFamily="18" charset="0"/>
              </a:rPr>
              <a:t>9000</a:t>
            </a:r>
            <a:r>
              <a:rPr lang="zh-CN" altLang="en-US" sz="1800" kern="100" dirty="0">
                <a:latin typeface="Times New Roman" panose="02020603050405020304" pitchFamily="18" charset="0"/>
              </a:rPr>
              <a:t>亿。液压驱动与传动最大的应用领域是工程机械，是其</a:t>
            </a: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系统的核心，目前工程机械的一些高端液压基础件依赖进口，一些关键技术长期处于跟踪仿制的局面，本人的研究围绕工程机械液压驱动与传动，这也是流体动力基础件与机电系统全国重点实验室的核心方向。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AEC430A-5DFC-4D9C-97CD-DC877B37A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6288" indent="-29845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93800" indent="-238125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71638" indent="-238125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149475" indent="-238125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6066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30638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5210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9782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E67D7C1-3763-4C03-A064-E23B33EB78E1}" type="slidenum">
              <a:rPr lang="en-US" altLang="zh-CN" sz="1300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 sz="1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46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B1F75A7E-B9CF-44CE-AF03-BCFE45811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FD53EF9E-998B-41F3-9590-1C228276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zh-CN" altLang="en-US" sz="1800" kern="100" dirty="0">
                <a:latin typeface="Times New Roman" panose="02020603050405020304" pitchFamily="18" charset="0"/>
              </a:rPr>
              <a:t>工程机械是国民经济发展的重要支撑，市场规模近</a:t>
            </a:r>
            <a:r>
              <a:rPr lang="en-US" altLang="zh-CN" sz="1800" kern="100" dirty="0">
                <a:latin typeface="Times New Roman" panose="02020603050405020304" pitchFamily="18" charset="0"/>
              </a:rPr>
              <a:t>9000</a:t>
            </a:r>
            <a:r>
              <a:rPr lang="zh-CN" altLang="en-US" sz="1800" kern="100" dirty="0">
                <a:latin typeface="Times New Roman" panose="02020603050405020304" pitchFamily="18" charset="0"/>
              </a:rPr>
              <a:t>亿。液压驱动与传动最大的应用领域是工程机械，是其</a:t>
            </a:r>
            <a:r>
              <a:rPr lang="zh-CN" altLang="en-US" sz="1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系统的核心，目前工程机械的一些高端液压基础件依赖进口，一些关键技术长期处于跟踪仿制的局面，本人的研究围绕工程机械液压驱动与传动，这也是流体动力基础件与机电系统全国重点实验室的核心方向。</a:t>
            </a: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FAEC430A-5DFC-4D9C-97CD-DC877B37A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76288" indent="-298450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93800" indent="-238125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71638" indent="-238125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149475" indent="-238125"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6066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30638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5210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978275" indent="-23812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BE67D7C1-3763-4C03-A064-E23B33EB78E1}" type="slidenum">
              <a:rPr lang="en-US" altLang="zh-CN" sz="1300" b="0">
                <a:solidFill>
                  <a:srgbClr val="000000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sz="1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未标题-1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D4924-AA54-47D3-894B-171E592B6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BEEDB-2A0B-4DC2-AB83-202671C8E2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FEB51-B069-4A9A-A1DA-570FDC466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E370-7543-44F3-A299-79C3EEA97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020D9-156C-4CF0-A82B-CBEB789267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314A-B13F-4AF1-8CAE-C52665E3D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26DB7-EDA2-4AB9-8DA2-B602CB4991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DF768-A72A-4946-89DF-656276D88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EDAA1-D362-4B40-8C5C-82FA92CF91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2D35-26D7-4EEA-B120-D49CBAA38F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44476-AC96-4BCE-A41E-2164431D00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未标题-2 拷贝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第二层</a:t>
            </a:r>
          </a:p>
          <a:p>
            <a:pPr lvl="2"/>
            <a:r>
              <a:rPr lang="zh-CN" altLang="en-US"/>
              <a:t>第三层</a:t>
            </a:r>
          </a:p>
          <a:p>
            <a:pPr lvl="3"/>
            <a:r>
              <a:rPr lang="zh-CN" altLang="en-US"/>
              <a:t>第四层</a:t>
            </a:r>
          </a:p>
          <a:p>
            <a:pPr lvl="4"/>
            <a:r>
              <a:rPr lang="zh-CN" altLang="en-US"/>
              <a:t>第五层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BC9BCF9-EAAB-44F6-A0CD-FFBD6AA0CD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 txBox="1">
            <a:spLocks noChangeArrowheads="1"/>
          </p:cNvSpPr>
          <p:nvPr/>
        </p:nvSpPr>
        <p:spPr bwMode="auto">
          <a:xfrm>
            <a:off x="917848" y="4581128"/>
            <a:ext cx="730830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浙江大学</a:t>
            </a:r>
            <a:endParaRPr lang="en-US" altLang="zh-CN" sz="2000" kern="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流体</a:t>
            </a:r>
            <a:r>
              <a:rPr lang="zh-CN" altLang="en-US" sz="2000" kern="0" dirty="0">
                <a:latin typeface="黑体" panose="02010609060101010101" pitchFamily="49" charset="-122"/>
                <a:ea typeface="黑体" panose="02010609060101010101" pitchFamily="49" charset="-122"/>
              </a:rPr>
              <a:t>动力与机电系统国家重点实验室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0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2022.11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40110D3-0640-4B82-A6E8-F59993907A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576" y="1340768"/>
            <a:ext cx="7772400" cy="223224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液压传动及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控制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概述、介质与流体力学</a:t>
            </a:r>
            <a:endParaRPr 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37379F02-2F39-43E2-BAC2-6BCB47D72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7738"/>
            <a:ext cx="8713788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管道压力损失：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沿程压力损失和局部压力损失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沿程压力损失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油液在直管中流动的沿程压力损失可表示为：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0" eaLnBrk="1" hangingPunct="1">
              <a:spcBef>
                <a:spcPct val="30000"/>
              </a:spcBef>
              <a:buNone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0" eaLnBrk="1" hangingPunct="1">
              <a:spcBef>
                <a:spcPct val="3000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0" eaLnBrk="1" hangingPunct="1">
              <a:spcBef>
                <a:spcPct val="30000"/>
              </a:spcBef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λ——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沿程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阻力系数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沿程压力损失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ΔP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与管道长度及流速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的平方成正比，而与管子的内径成反比；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沿程阻力系数与油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液的粘度，管壁粗糙度和流动状态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等有关；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湍流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流动时， 其沿程压力损失的计算公式与层流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020272" y="-4499"/>
            <a:ext cx="2120634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管道压力损失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77" y="2348880"/>
            <a:ext cx="4522194" cy="14401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492896"/>
            <a:ext cx="2151814" cy="9944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69309" y="3789040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沿程压力损失示意图</a:t>
            </a:r>
          </a:p>
        </p:txBody>
      </p:sp>
    </p:spTree>
    <p:extLst>
      <p:ext uri="{BB962C8B-B14F-4D97-AF65-F5344CB8AC3E}">
        <p14:creationId xmlns:p14="http://schemas.microsoft.com/office/powerpoint/2010/main" val="252329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42858EA5-796A-44DD-B784-1F436412D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4" y="1020393"/>
            <a:ext cx="8713788" cy="478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管路压力损失：层流时沿程压力损失系数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求沿程阻力系数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层流时沿程阻力系数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的理论值为：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水的实际阻力系数和理论值很接近。液压油在金属管中流动时，常取：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baseline="-25000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在橡皮管中流动时，取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对象 1">
            <a:extLst>
              <a:ext uri="{FF2B5EF4-FFF2-40B4-BE49-F238E27FC236}">
                <a16:creationId xmlns:a16="http://schemas.microsoft.com/office/drawing/2014/main" id="{0D808527-75ED-4E71-9F2F-38DA04730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36161"/>
              </p:ext>
            </p:extLst>
          </p:nvPr>
        </p:nvGraphicFramePr>
        <p:xfrm>
          <a:off x="4607718" y="5229200"/>
          <a:ext cx="9413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公式" r:id="rId3" imgW="469696" imgH="431613" progId="Equation.3">
                  <p:embed/>
                </p:oleObj>
              </mc:Choice>
              <mc:Fallback>
                <p:oleObj name="公式" r:id="rId3" imgW="469696" imgH="431613" progId="Equation.3">
                  <p:embed/>
                  <p:pic>
                    <p:nvPicPr>
                      <p:cNvPr id="4" name="对象 1">
                        <a:extLst>
                          <a:ext uri="{FF2B5EF4-FFF2-40B4-BE49-F238E27FC236}">
                            <a16:creationId xmlns:a16="http://schemas.microsoft.com/office/drawing/2014/main" id="{0D808527-75ED-4E71-9F2F-38DA047307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718" y="5229200"/>
                        <a:ext cx="9413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">
            <a:extLst>
              <a:ext uri="{FF2B5EF4-FFF2-40B4-BE49-F238E27FC236}">
                <a16:creationId xmlns:a16="http://schemas.microsoft.com/office/drawing/2014/main" id="{AB48B0DD-A5BD-405D-A562-82703C8A6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647806"/>
              </p:ext>
            </p:extLst>
          </p:nvPr>
        </p:nvGraphicFramePr>
        <p:xfrm>
          <a:off x="3491880" y="4077072"/>
          <a:ext cx="9413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公式" r:id="rId5" imgW="469696" imgH="431613" progId="Equation.3">
                  <p:embed/>
                </p:oleObj>
              </mc:Choice>
              <mc:Fallback>
                <p:oleObj name="公式" r:id="rId5" imgW="469696" imgH="431613" progId="Equation.3">
                  <p:embed/>
                  <p:pic>
                    <p:nvPicPr>
                      <p:cNvPr id="5" name="对象 2">
                        <a:extLst>
                          <a:ext uri="{FF2B5EF4-FFF2-40B4-BE49-F238E27FC236}">
                            <a16:creationId xmlns:a16="http://schemas.microsoft.com/office/drawing/2014/main" id="{AB48B0DD-A5BD-405D-A562-82703C8A6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077072"/>
                        <a:ext cx="94138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3">
            <a:extLst>
              <a:ext uri="{FF2B5EF4-FFF2-40B4-BE49-F238E27FC236}">
                <a16:creationId xmlns:a16="http://schemas.microsoft.com/office/drawing/2014/main" id="{E941E5FC-E4A1-4B6E-83F1-BEA492B65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010421"/>
              </p:ext>
            </p:extLst>
          </p:nvPr>
        </p:nvGraphicFramePr>
        <p:xfrm>
          <a:off x="6112745" y="2132856"/>
          <a:ext cx="9413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9" name="公式" r:id="rId7" imgW="469696" imgH="431613" progId="Equation.3">
                  <p:embed/>
                </p:oleObj>
              </mc:Choice>
              <mc:Fallback>
                <p:oleObj name="公式" r:id="rId7" imgW="469696" imgH="431613" progId="Equation.3">
                  <p:embed/>
                  <p:pic>
                    <p:nvPicPr>
                      <p:cNvPr id="6" name="对象 3">
                        <a:extLst>
                          <a:ext uri="{FF2B5EF4-FFF2-40B4-BE49-F238E27FC236}">
                            <a16:creationId xmlns:a16="http://schemas.microsoft.com/office/drawing/2014/main" id="{E941E5FC-E4A1-4B6E-83F1-BEA492B65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2745" y="2132856"/>
                        <a:ext cx="9413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020272" y="-4499"/>
            <a:ext cx="2120634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管道压力损失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33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">
            <a:extLst>
              <a:ext uri="{FF2B5EF4-FFF2-40B4-BE49-F238E27FC236}">
                <a16:creationId xmlns:a16="http://schemas.microsoft.com/office/drawing/2014/main" id="{4B9DC53E-4653-4B1D-8E97-57F0F5A4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58" y="849062"/>
            <a:ext cx="8713788" cy="356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管路压力损失：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局部压力损失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局部压力损失是液流流经管道截面突然变化的弯管、管接头以及控制阀阀口等局部障碍处时的压力损失。计算式为：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30000"/>
              </a:spcBef>
              <a:buFontTx/>
              <a:buNone/>
              <a:defRPr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spcBef>
                <a:spcPct val="30000"/>
              </a:spcBef>
              <a:buFontTx/>
              <a:buNone/>
              <a:defRPr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－局部阻力系数，由试验求得；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－液流流速。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020272" y="-4499"/>
            <a:ext cx="2120634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管道压力损失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12" y="2631088"/>
            <a:ext cx="1800200" cy="1046502"/>
          </a:xfrm>
          <a:prstGeom prst="rect">
            <a:avLst/>
          </a:prstGeom>
        </p:spPr>
      </p:pic>
      <p:grpSp>
        <p:nvGrpSpPr>
          <p:cNvPr id="39" name="组合 38"/>
          <p:cNvGrpSpPr/>
          <p:nvPr/>
        </p:nvGrpSpPr>
        <p:grpSpPr>
          <a:xfrm>
            <a:off x="2735796" y="4555596"/>
            <a:ext cx="3276364" cy="1696689"/>
            <a:chOff x="2843808" y="4293096"/>
            <a:chExt cx="4032448" cy="2088232"/>
          </a:xfrm>
        </p:grpSpPr>
        <p:sp>
          <p:nvSpPr>
            <p:cNvPr id="11" name="任意多边形 10"/>
            <p:cNvSpPr/>
            <p:nvPr/>
          </p:nvSpPr>
          <p:spPr>
            <a:xfrm>
              <a:off x="2843808" y="4293096"/>
              <a:ext cx="4032448" cy="2088232"/>
            </a:xfrm>
            <a:custGeom>
              <a:avLst/>
              <a:gdLst>
                <a:gd name="connsiteX0" fmla="*/ 1728192 w 4032448"/>
                <a:gd name="connsiteY0" fmla="*/ 0 h 2088232"/>
                <a:gd name="connsiteX1" fmla="*/ 4032448 w 4032448"/>
                <a:gd name="connsiteY1" fmla="*/ 0 h 2088232"/>
                <a:gd name="connsiteX2" fmla="*/ 4032448 w 4032448"/>
                <a:gd name="connsiteY2" fmla="*/ 2088232 h 2088232"/>
                <a:gd name="connsiteX3" fmla="*/ 1728192 w 4032448"/>
                <a:gd name="connsiteY3" fmla="*/ 2088232 h 2088232"/>
                <a:gd name="connsiteX4" fmla="*/ 1728192 w 4032448"/>
                <a:gd name="connsiteY4" fmla="*/ 1440160 h 2088232"/>
                <a:gd name="connsiteX5" fmla="*/ 0 w 4032448"/>
                <a:gd name="connsiteY5" fmla="*/ 1440160 h 2088232"/>
                <a:gd name="connsiteX6" fmla="*/ 0 w 4032448"/>
                <a:gd name="connsiteY6" fmla="*/ 576064 h 2088232"/>
                <a:gd name="connsiteX7" fmla="*/ 1728192 w 4032448"/>
                <a:gd name="connsiteY7" fmla="*/ 576064 h 208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32448" h="2088232">
                  <a:moveTo>
                    <a:pt x="1728192" y="0"/>
                  </a:moveTo>
                  <a:lnTo>
                    <a:pt x="4032448" y="0"/>
                  </a:lnTo>
                  <a:lnTo>
                    <a:pt x="4032448" y="2088232"/>
                  </a:lnTo>
                  <a:lnTo>
                    <a:pt x="1728192" y="2088232"/>
                  </a:lnTo>
                  <a:lnTo>
                    <a:pt x="1728192" y="1440160"/>
                  </a:lnTo>
                  <a:lnTo>
                    <a:pt x="0" y="1440160"/>
                  </a:lnTo>
                  <a:lnTo>
                    <a:pt x="0" y="576064"/>
                  </a:lnTo>
                  <a:lnTo>
                    <a:pt x="1728192" y="576064"/>
                  </a:lnTo>
                  <a:close/>
                </a:path>
              </a:pathLst>
            </a:custGeom>
            <a:gradFill>
              <a:gsLst>
                <a:gs pos="23000">
                  <a:srgbClr val="EE8DB7"/>
                </a:gs>
                <a:gs pos="52000">
                  <a:srgbClr val="FADBE8"/>
                </a:gs>
                <a:gs pos="80000">
                  <a:srgbClr val="EE8DB7"/>
                </a:gs>
              </a:gsLst>
              <a:lin ang="5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曲线连接符 6"/>
            <p:cNvCxnSpPr/>
            <p:nvPr/>
          </p:nvCxnSpPr>
          <p:spPr>
            <a:xfrm flipV="1">
              <a:off x="3851920" y="4509120"/>
              <a:ext cx="2088232" cy="64807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曲线连接符 15"/>
            <p:cNvCxnSpPr/>
            <p:nvPr/>
          </p:nvCxnSpPr>
          <p:spPr>
            <a:xfrm>
              <a:off x="3851920" y="5481228"/>
              <a:ext cx="2088232" cy="576064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/>
            <p:nvPr/>
          </p:nvCxnSpPr>
          <p:spPr>
            <a:xfrm flipV="1">
              <a:off x="3851920" y="4995174"/>
              <a:ext cx="2088232" cy="270030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/>
            <p:nvPr/>
          </p:nvCxnSpPr>
          <p:spPr>
            <a:xfrm>
              <a:off x="3851920" y="5373216"/>
              <a:ext cx="2088232" cy="259001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任意多边形 36"/>
            <p:cNvSpPr/>
            <p:nvPr/>
          </p:nvSpPr>
          <p:spPr>
            <a:xfrm rot="19898819">
              <a:off x="4674507" y="4399659"/>
              <a:ext cx="371048" cy="264701"/>
            </a:xfrm>
            <a:custGeom>
              <a:avLst/>
              <a:gdLst>
                <a:gd name="connsiteX0" fmla="*/ 83820 w 504818"/>
                <a:gd name="connsiteY0" fmla="*/ 496847 h 496847"/>
                <a:gd name="connsiteX1" fmla="*/ 495300 w 504818"/>
                <a:gd name="connsiteY1" fmla="*/ 382547 h 496847"/>
                <a:gd name="connsiteX2" fmla="*/ 342900 w 504818"/>
                <a:gd name="connsiteY2" fmla="*/ 16787 h 496847"/>
                <a:gd name="connsiteX3" fmla="*/ 0 w 504818"/>
                <a:gd name="connsiteY3" fmla="*/ 77747 h 49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18" h="496847">
                  <a:moveTo>
                    <a:pt x="83820" y="496847"/>
                  </a:moveTo>
                  <a:cubicBezTo>
                    <a:pt x="267970" y="479702"/>
                    <a:pt x="452120" y="462557"/>
                    <a:pt x="495300" y="382547"/>
                  </a:cubicBezTo>
                  <a:cubicBezTo>
                    <a:pt x="538480" y="302537"/>
                    <a:pt x="425450" y="67587"/>
                    <a:pt x="342900" y="16787"/>
                  </a:cubicBezTo>
                  <a:cubicBezTo>
                    <a:pt x="260350" y="-34013"/>
                    <a:pt x="39370" y="43457"/>
                    <a:pt x="0" y="77747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 rot="11605097" flipH="1">
              <a:off x="4710513" y="5967539"/>
              <a:ext cx="371048" cy="264701"/>
            </a:xfrm>
            <a:custGeom>
              <a:avLst/>
              <a:gdLst>
                <a:gd name="connsiteX0" fmla="*/ 83820 w 504818"/>
                <a:gd name="connsiteY0" fmla="*/ 496847 h 496847"/>
                <a:gd name="connsiteX1" fmla="*/ 495300 w 504818"/>
                <a:gd name="connsiteY1" fmla="*/ 382547 h 496847"/>
                <a:gd name="connsiteX2" fmla="*/ 342900 w 504818"/>
                <a:gd name="connsiteY2" fmla="*/ 16787 h 496847"/>
                <a:gd name="connsiteX3" fmla="*/ 0 w 504818"/>
                <a:gd name="connsiteY3" fmla="*/ 77747 h 496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818" h="496847">
                  <a:moveTo>
                    <a:pt x="83820" y="496847"/>
                  </a:moveTo>
                  <a:cubicBezTo>
                    <a:pt x="267970" y="479702"/>
                    <a:pt x="452120" y="462557"/>
                    <a:pt x="495300" y="382547"/>
                  </a:cubicBezTo>
                  <a:cubicBezTo>
                    <a:pt x="538480" y="302537"/>
                    <a:pt x="425450" y="67587"/>
                    <a:pt x="342900" y="16787"/>
                  </a:cubicBezTo>
                  <a:cubicBezTo>
                    <a:pt x="260350" y="-34013"/>
                    <a:pt x="39370" y="43457"/>
                    <a:pt x="0" y="77747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3100575" y="6394766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局部压力损失示意图</a:t>
            </a:r>
          </a:p>
        </p:txBody>
      </p:sp>
    </p:spTree>
    <p:extLst>
      <p:ext uri="{BB962C8B-B14F-4D97-AF65-F5344CB8AC3E}">
        <p14:creationId xmlns:p14="http://schemas.microsoft.com/office/powerpoint/2010/main" val="366790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>
            <a:extLst>
              <a:ext uri="{FF2B5EF4-FFF2-40B4-BE49-F238E27FC236}">
                <a16:creationId xmlns:a16="http://schemas.microsoft.com/office/drawing/2014/main" id="{8EDA28AE-D9E2-4FF4-8737-30D0DC274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7738"/>
            <a:ext cx="8713788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q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管路压力损失：沿程压力损失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局部压力损失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液压系统中管路通常由若干段管道串联而成。其中每一段又串联一些诸如弯头、控制阀、管接头等形成局部阻力的装置，因此管路系统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总的压力损失等于所有直管中的沿程压力损失</a:t>
            </a:r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ΔP</a:t>
            </a:r>
            <a:r>
              <a:rPr lang="en-US" altLang="zh-CN" sz="2400" baseline="-250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及所有局部压力损失</a:t>
            </a:r>
            <a:r>
              <a:rPr lang="en-US" altLang="zh-CN" sz="24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ΣΔP</a:t>
            </a:r>
            <a:r>
              <a:rPr lang="en-US" altLang="zh-CN" sz="2400" baseline="-250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ε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。即：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5850" lvl="1" indent="-3429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1">
            <a:extLst>
              <a:ext uri="{FF2B5EF4-FFF2-40B4-BE49-F238E27FC236}">
                <a16:creationId xmlns:a16="http://schemas.microsoft.com/office/drawing/2014/main" id="{82D5A6AF-855F-460B-8E1B-23E3FA255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994383"/>
              </p:ext>
            </p:extLst>
          </p:nvPr>
        </p:nvGraphicFramePr>
        <p:xfrm>
          <a:off x="2915816" y="4314777"/>
          <a:ext cx="29432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公式" r:id="rId3" imgW="1511300" imgH="660400" progId="Equation.3">
                  <p:embed/>
                </p:oleObj>
              </mc:Choice>
              <mc:Fallback>
                <p:oleObj name="公式" r:id="rId3" imgW="1511300" imgH="660400" progId="Equation.3">
                  <p:embed/>
                  <p:pic>
                    <p:nvPicPr>
                      <p:cNvPr id="5" name="对象 1">
                        <a:extLst>
                          <a:ext uri="{FF2B5EF4-FFF2-40B4-BE49-F238E27FC236}">
                            <a16:creationId xmlns:a16="http://schemas.microsoft.com/office/drawing/2014/main" id="{82D5A6AF-855F-460B-8E1B-23E3FA255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314777"/>
                        <a:ext cx="29432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020272" y="-4499"/>
            <a:ext cx="2120634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管道压力损失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565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5220072" y="0"/>
            <a:ext cx="3923928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孔口与缝隙液体流动特性</a:t>
            </a:r>
            <a:endParaRPr lang="en-US" altLang="zh-CN" dirty="0"/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A56290E1-AED3-455C-AF96-A919B9CDD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947738"/>
            <a:ext cx="9036496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孔口、阀口与缝隙节流特性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液流流经小孔是节流调速和液压伺服系统工作原理的基础；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流经薄壁小孔的流量：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当小孔的通流长度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与孔径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小于等于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时称为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薄壁小孔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。根据截面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的能量方程，推导出通过薄壁小孔的流量：</a:t>
            </a:r>
            <a:endParaRPr lang="en-US" altLang="zh-CN" sz="2400" baseline="30000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F721F19E-6797-4E6D-B003-8E696DD2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374" y="5898132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通过薄壁小孔的流体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EA5F32-5E23-4B79-82C5-E7CDA9192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803" y="3356992"/>
            <a:ext cx="3543300" cy="2524125"/>
          </a:xfrm>
          <a:prstGeom prst="rect">
            <a:avLst/>
          </a:prstGeom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B3381BC-CE64-4C0F-BDFD-9A262E492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529354"/>
              </p:ext>
            </p:extLst>
          </p:nvPr>
        </p:nvGraphicFramePr>
        <p:xfrm>
          <a:off x="1313296" y="3356992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4" imgW="977760" imgH="406080" progId="Equation.DSMT4">
                  <p:embed/>
                </p:oleObj>
              </mc:Choice>
              <mc:Fallback>
                <p:oleObj name="Equation" r:id="rId4" imgW="977760" imgH="4060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B3381BC-CE64-4C0F-BDFD-9A262E492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13296" y="3356992"/>
                        <a:ext cx="20447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D35EE5-1144-4A37-84F2-15682BB0AC95}"/>
                  </a:ext>
                </a:extLst>
              </p:cNvPr>
              <p:cNvSpPr txBox="1"/>
              <p:nvPr/>
            </p:nvSpPr>
            <p:spPr>
              <a:xfrm>
                <a:off x="584842" y="4486209"/>
                <a:ext cx="506727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－流量系数；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小孔的截面面积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；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小孔前后的压差，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D35EE5-1144-4A37-84F2-15682BB0A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42" y="4486209"/>
                <a:ext cx="5067278" cy="1569660"/>
              </a:xfrm>
              <a:prstGeom prst="rect">
                <a:avLst/>
              </a:prstGeom>
              <a:blipFill>
                <a:blip r:embed="rId6"/>
                <a:stretch>
                  <a:fillRect l="-361" t="-3113" b="-4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8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5580112" y="0"/>
            <a:ext cx="3563888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孔口与缝隙液体流动特性</a:t>
            </a:r>
            <a:endParaRPr lang="en-US" altLang="zh-CN" dirty="0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1C232236-4554-4F3E-8EA2-DD906462F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7738"/>
            <a:ext cx="8713788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流经细长孔的流量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细长小孔指长径比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l/d&gt;4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的小孔。油液流经细长小孔时的流动状态一般为层流，因此可用圆管的流量公式：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0" eaLnBrk="1" hangingPunct="1">
              <a:spcBef>
                <a:spcPct val="30000"/>
              </a:spcBef>
              <a:buNone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上式可看出，细长小孔流量和前后压差、动力粘度等有关，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因此受油温影响较大，这是和薄壁小孔不同的。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1">
            <a:extLst>
              <a:ext uri="{FF2B5EF4-FFF2-40B4-BE49-F238E27FC236}">
                <a16:creationId xmlns:a16="http://schemas.microsoft.com/office/drawing/2014/main" id="{A9EEC9C6-21FE-422E-958F-C83C04A4489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03532" y="2643704"/>
          <a:ext cx="1865078" cy="91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774360" imgH="380880" progId="Equation.DSMT4">
                  <p:embed/>
                </p:oleObj>
              </mc:Choice>
              <mc:Fallback>
                <p:oleObj name="Equation" r:id="rId3" imgW="774360" imgH="380880" progId="Equation.DSMT4">
                  <p:embed/>
                  <p:pic>
                    <p:nvPicPr>
                      <p:cNvPr id="5" name="对象 1">
                        <a:extLst>
                          <a:ext uri="{FF2B5EF4-FFF2-40B4-BE49-F238E27FC236}">
                            <a16:creationId xmlns:a16="http://schemas.microsoft.com/office/drawing/2014/main" id="{A9EEC9C6-21FE-422E-958F-C83C04A448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532" y="2643704"/>
                        <a:ext cx="1865078" cy="917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FD54E422-7F0D-46D8-93ED-EE2D6577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771636"/>
            <a:ext cx="202723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C8D569D-47D3-4C8D-AD9B-54D8A88ED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364" y="4715852"/>
            <a:ext cx="1176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细长小孔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5315E3-71F7-4A28-8554-2F880F7C06D4}"/>
              </a:ext>
            </a:extLst>
          </p:cNvPr>
          <p:cNvSpPr txBox="1"/>
          <p:nvPr/>
        </p:nvSpPr>
        <p:spPr>
          <a:xfrm>
            <a:off x="7254019" y="4376837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l</a:t>
            </a:r>
            <a:endParaRPr lang="zh-CN" alt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0E48FE-3D75-4553-9178-7A1210A31A26}"/>
                  </a:ext>
                </a:extLst>
              </p:cNvPr>
              <p:cNvSpPr txBox="1"/>
              <p:nvPr/>
            </p:nvSpPr>
            <p:spPr>
              <a:xfrm>
                <a:off x="1404073" y="3638173"/>
                <a:ext cx="46352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－小孔直径；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𝑙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小孔长度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小孔前后的压差，</a:t>
                </a:r>
                <a:r>
                  <a:rPr lang="en-US" altLang="zh-CN" sz="2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60E48FE-3D75-4553-9178-7A1210A31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073" y="3638173"/>
                <a:ext cx="4635230" cy="1477328"/>
              </a:xfrm>
              <a:prstGeom prst="rect">
                <a:avLst/>
              </a:prstGeom>
              <a:blipFill>
                <a:blip r:embed="rId6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102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5580112" y="0"/>
            <a:ext cx="3563888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孔口与缝隙液体流动特性</a:t>
            </a:r>
            <a:endParaRPr lang="en-US" altLang="zh-CN" dirty="0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F2CBEFF1-CFE2-4271-BDD8-6CB3FA859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7738"/>
            <a:ext cx="8713788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流经缝隙的流量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液压元件各零件间相对运动时存在一定的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配合间隙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。液压油会从高压处经过间隙流到低压处，产生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泄漏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泄漏的存在将使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系统效率降低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，泄漏量与压力差的乘积便是功率损失。功率损失将转化为热量，使系统温度升高，影响系统性能。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F273B8BC-235A-4294-8BD6-D6737F866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717032"/>
            <a:ext cx="4114800" cy="2659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D88F9-9FFD-430A-8342-C6DAEFF80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6093296"/>
            <a:ext cx="1676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泄漏示意图</a:t>
            </a:r>
          </a:p>
        </p:txBody>
      </p:sp>
    </p:spTree>
    <p:extLst>
      <p:ext uri="{BB962C8B-B14F-4D97-AF65-F5344CB8AC3E}">
        <p14:creationId xmlns:p14="http://schemas.microsoft.com/office/powerpoint/2010/main" val="293040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5580112" y="0"/>
            <a:ext cx="3563888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孔口与缝隙液体流动特性</a:t>
            </a:r>
            <a:endParaRPr lang="en-US" altLang="zh-CN" dirty="0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EC4EBB2F-73FB-4227-AFE6-3B655A60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7738"/>
            <a:ext cx="8569325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流经缝隙的流量：平行平板缝隙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若平行平板缝隙两端存在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，或平板间存在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相对运动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，缝隙内的液体就会产生流动。由微元体的受力平衡方程可推得平行平板隙缝的流量公式：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2">
            <a:extLst>
              <a:ext uri="{FF2B5EF4-FFF2-40B4-BE49-F238E27FC236}">
                <a16:creationId xmlns:a16="http://schemas.microsoft.com/office/drawing/2014/main" id="{0DE83DA5-426E-4FDB-BFA5-E83DDF2B6CA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31639" y="3065070"/>
          <a:ext cx="2485269" cy="90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3" imgW="1041120" imgH="380880" progId="Equation.DSMT4">
                  <p:embed/>
                </p:oleObj>
              </mc:Choice>
              <mc:Fallback>
                <p:oleObj name="Equation" r:id="rId3" imgW="1041120" imgH="380880" progId="Equation.DSMT4">
                  <p:embed/>
                  <p:pic>
                    <p:nvPicPr>
                      <p:cNvPr id="5" name="对象 2">
                        <a:extLst>
                          <a:ext uri="{FF2B5EF4-FFF2-40B4-BE49-F238E27FC236}">
                            <a16:creationId xmlns:a16="http://schemas.microsoft.com/office/drawing/2014/main" id="{0DE83DA5-426E-4FDB-BFA5-E83DDF2B6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39" y="3065070"/>
                        <a:ext cx="2485269" cy="90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CA162A-3BBC-4D38-B21E-E35B24CF8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727" y="5141987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平行平板缝隙间的液流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6BE2E6-54B0-4E3E-8B00-103B361A7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372" y="2636912"/>
            <a:ext cx="3695700" cy="2505075"/>
          </a:xfrm>
          <a:prstGeom prst="rect">
            <a:avLst/>
          </a:prstGeom>
        </p:spPr>
      </p:pic>
      <p:sp>
        <p:nvSpPr>
          <p:cNvPr id="11" name="标注: 线形 10">
            <a:extLst>
              <a:ext uri="{FF2B5EF4-FFF2-40B4-BE49-F238E27FC236}">
                <a16:creationId xmlns:a16="http://schemas.microsoft.com/office/drawing/2014/main" id="{8B2FE80F-E03A-4889-B56E-7B0DC05AB95E}"/>
              </a:ext>
            </a:extLst>
          </p:cNvPr>
          <p:cNvSpPr/>
          <p:nvPr/>
        </p:nvSpPr>
        <p:spPr>
          <a:xfrm>
            <a:off x="1835696" y="3075631"/>
            <a:ext cx="1014476" cy="864096"/>
          </a:xfrm>
          <a:prstGeom prst="borderCallout1">
            <a:avLst>
              <a:gd name="adj1" fmla="val 104875"/>
              <a:gd name="adj2" fmla="val 47782"/>
              <a:gd name="adj3" fmla="val 133707"/>
              <a:gd name="adj4" fmla="val 3184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EF3975-D8D1-4A0E-83C0-C41EA6B60674}"/>
              </a:ext>
            </a:extLst>
          </p:cNvPr>
          <p:cNvSpPr txBox="1"/>
          <p:nvPr/>
        </p:nvSpPr>
        <p:spPr>
          <a:xfrm>
            <a:off x="1548732" y="4227759"/>
            <a:ext cx="116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压差流动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94A840E4-F74E-4505-804A-DDC2A39DEFF7}"/>
              </a:ext>
            </a:extLst>
          </p:cNvPr>
          <p:cNvSpPr/>
          <p:nvPr/>
        </p:nvSpPr>
        <p:spPr>
          <a:xfrm>
            <a:off x="3059832" y="3075631"/>
            <a:ext cx="757076" cy="864096"/>
          </a:xfrm>
          <a:prstGeom prst="borderCallout1">
            <a:avLst>
              <a:gd name="adj1" fmla="val 104875"/>
              <a:gd name="adj2" fmla="val 47782"/>
              <a:gd name="adj3" fmla="val 134833"/>
              <a:gd name="adj4" fmla="val 6783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E0F2DE-4D9A-4721-99B2-E925E1D0C6AE}"/>
              </a:ext>
            </a:extLst>
          </p:cNvPr>
          <p:cNvSpPr txBox="1"/>
          <p:nvPr/>
        </p:nvSpPr>
        <p:spPr>
          <a:xfrm>
            <a:off x="2996245" y="4227759"/>
            <a:ext cx="116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剪切流动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DB5416-E054-4963-A35C-59A67E57DAA3}"/>
                  </a:ext>
                </a:extLst>
              </p:cNvPr>
              <p:cNvSpPr txBox="1"/>
              <p:nvPr/>
            </p:nvSpPr>
            <p:spPr>
              <a:xfrm>
                <a:off x="1120755" y="4457343"/>
                <a:ext cx="4635230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－缝隙宽度；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h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－缝隙高度；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𝑙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－缝隙长度；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－缝隙两端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压差，</a:t>
                </a:r>
                <a:r>
                  <a:rPr lang="en-US" altLang="zh-CN" sz="200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－平板间相对运动速度。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DB5416-E054-4963-A35C-59A67E57D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55" y="4457343"/>
                <a:ext cx="4635230" cy="2400657"/>
              </a:xfrm>
              <a:prstGeom prst="rect">
                <a:avLst/>
              </a:prstGeom>
              <a:blipFill>
                <a:blip r:embed="rId6"/>
                <a:stretch>
                  <a:fillRect b="-1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0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5580112" y="0"/>
            <a:ext cx="3563888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孔口与缝隙液体流动特性</a:t>
            </a:r>
            <a:endParaRPr lang="en-US" altLang="zh-CN" dirty="0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B9BBBD98-E847-477B-AB37-653009ADC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68" y="872981"/>
            <a:ext cx="8713664" cy="22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流经缝隙的流量：同心环形间隙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缝隙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时，可将环形缝隙沿圆周方向展开，把它近似地看作是平行平板缝隙间的流动，将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b=πd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代入前述公式，就可得同心环形缝隙的流量公式：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F4D439E1-EC01-45E4-AEC9-9E74DBAB8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853407"/>
              </p:ext>
            </p:extLst>
          </p:nvPr>
        </p:nvGraphicFramePr>
        <p:xfrm>
          <a:off x="827584" y="2852936"/>
          <a:ext cx="2880320" cy="9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Equation" r:id="rId3" imgW="1193760" imgH="380880" progId="Equation.DSMT4">
                  <p:embed/>
                </p:oleObj>
              </mc:Choice>
              <mc:Fallback>
                <p:oleObj name="Equation" r:id="rId3" imgW="1193760" imgH="380880" progId="Equation.DSMT4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F4D439E1-EC01-45E4-AEC9-9E74DBAB85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852936"/>
                        <a:ext cx="2880320" cy="9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11">
            <a:extLst>
              <a:ext uri="{FF2B5EF4-FFF2-40B4-BE49-F238E27FC236}">
                <a16:creationId xmlns:a16="http://schemas.microsoft.com/office/drawing/2014/main" id="{787BCC34-D91D-4FF2-AE73-ADE26537C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996" y="5904082"/>
            <a:ext cx="2100255" cy="36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同心圆柱环形间隙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9D2DA04-396D-4DCA-B7E7-4EDBA5D47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69427"/>
            <a:ext cx="4444248" cy="2540835"/>
          </a:xfrm>
          <a:prstGeom prst="rect">
            <a:avLst/>
          </a:prstGeom>
        </p:spPr>
      </p:pic>
      <p:sp>
        <p:nvSpPr>
          <p:cNvPr id="10" name="标注: 线形 9">
            <a:extLst>
              <a:ext uri="{FF2B5EF4-FFF2-40B4-BE49-F238E27FC236}">
                <a16:creationId xmlns:a16="http://schemas.microsoft.com/office/drawing/2014/main" id="{A8B0BE9A-0CBD-4F72-B0D0-B62A3AADB5CC}"/>
              </a:ext>
            </a:extLst>
          </p:cNvPr>
          <p:cNvSpPr/>
          <p:nvPr/>
        </p:nvSpPr>
        <p:spPr>
          <a:xfrm>
            <a:off x="1475656" y="2875589"/>
            <a:ext cx="1080120" cy="864096"/>
          </a:xfrm>
          <a:prstGeom prst="borderCallout1">
            <a:avLst>
              <a:gd name="adj1" fmla="val 104875"/>
              <a:gd name="adj2" fmla="val 47782"/>
              <a:gd name="adj3" fmla="val 133707"/>
              <a:gd name="adj4" fmla="val 3184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72D2F0-DC70-454A-8B64-4595EC8556F9}"/>
              </a:ext>
            </a:extLst>
          </p:cNvPr>
          <p:cNvSpPr txBox="1"/>
          <p:nvPr/>
        </p:nvSpPr>
        <p:spPr>
          <a:xfrm>
            <a:off x="1259632" y="4027717"/>
            <a:ext cx="116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压差流动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2" name="标注: 线形 11">
            <a:extLst>
              <a:ext uri="{FF2B5EF4-FFF2-40B4-BE49-F238E27FC236}">
                <a16:creationId xmlns:a16="http://schemas.microsoft.com/office/drawing/2014/main" id="{52340C71-40D8-4E52-BD36-69C3DDA24873}"/>
              </a:ext>
            </a:extLst>
          </p:cNvPr>
          <p:cNvSpPr/>
          <p:nvPr/>
        </p:nvSpPr>
        <p:spPr>
          <a:xfrm>
            <a:off x="2826332" y="2875589"/>
            <a:ext cx="881572" cy="864096"/>
          </a:xfrm>
          <a:prstGeom prst="borderCallout1">
            <a:avLst>
              <a:gd name="adj1" fmla="val 104875"/>
              <a:gd name="adj2" fmla="val 47782"/>
              <a:gd name="adj3" fmla="val 134833"/>
              <a:gd name="adj4" fmla="val 6783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215F72-4F20-4882-9515-54F08098755D}"/>
              </a:ext>
            </a:extLst>
          </p:cNvPr>
          <p:cNvSpPr txBox="1"/>
          <p:nvPr/>
        </p:nvSpPr>
        <p:spPr>
          <a:xfrm>
            <a:off x="2833685" y="4027717"/>
            <a:ext cx="1161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剪切流动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4B78FE-DCEA-472C-9EF5-2AE4B78DAB93}"/>
                  </a:ext>
                </a:extLst>
              </p:cNvPr>
              <p:cNvSpPr txBox="1"/>
              <p:nvPr/>
            </p:nvSpPr>
            <p:spPr>
              <a:xfrm>
                <a:off x="820200" y="4651220"/>
                <a:ext cx="4635230" cy="2120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𝑑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－圆柱体直径；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h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－缝隙高度；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𝑙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－缝隙长度；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缝隙两端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压差，</a:t>
                </a:r>
                <a:r>
                  <a:rPr lang="en-US" altLang="zh-CN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∆</m:t>
                    </m:r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；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𝑢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－平板间相对运动速度。</a:t>
                </a:r>
                <a:endParaRPr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C4B78FE-DCEA-472C-9EF5-2AE4B78D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00" y="4651220"/>
                <a:ext cx="4635230" cy="2120902"/>
              </a:xfrm>
              <a:prstGeom prst="rect">
                <a:avLst/>
              </a:prstGeom>
              <a:blipFill>
                <a:blip r:embed="rId6"/>
                <a:stretch>
                  <a:fillRect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37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668344" y="0"/>
            <a:ext cx="1475656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气穴现象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0AA4AD-3370-465A-B12C-3EB095B5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08" y="925169"/>
            <a:ext cx="84271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在液压系统中，当流动液体某处的压力低于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空气分离压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 原先溶解在液体中的空气就会游离出来，使液体中产生大量气泡，这种现象称为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06A1CD-F26D-4A31-8409-CFB56A9E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96" y="2614221"/>
            <a:ext cx="84374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气穴会对金属表面产生腐蚀，大大缩短其使用寿命，这种现象成为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气蚀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A4496EA3-2EF0-47DB-993B-D4D26786F0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4"/>
          <a:stretch/>
        </p:blipFill>
        <p:spPr bwMode="auto">
          <a:xfrm>
            <a:off x="1052851" y="3501505"/>
            <a:ext cx="3779912" cy="223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CFA6692C-8FBE-406E-92BA-0EB094807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809" y="584494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气穴现象</a:t>
            </a:r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544BD6F0-948E-4E50-9DC1-F9E339C77D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12369" r="20863" b="6382"/>
          <a:stretch/>
        </p:blipFill>
        <p:spPr bwMode="auto">
          <a:xfrm>
            <a:off x="5796136" y="3744348"/>
            <a:ext cx="2132971" cy="185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913299C0-EB41-41BF-9379-A940842B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623" y="584494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气蚀危害</a:t>
            </a:r>
          </a:p>
        </p:txBody>
      </p:sp>
    </p:spTree>
    <p:extLst>
      <p:ext uri="{BB962C8B-B14F-4D97-AF65-F5344CB8AC3E}">
        <p14:creationId xmlns:p14="http://schemas.microsoft.com/office/powerpoint/2010/main" val="145161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0060"/>
            <a:ext cx="6476256" cy="620688"/>
          </a:xfrm>
        </p:spPr>
        <p:txBody>
          <a:bodyPr/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6552728" cy="455019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液体静力学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液体动力学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管道中液体流动特性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孔口与缝隙液体流动特性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气穴现象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6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668344" y="0"/>
            <a:ext cx="1475656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液压冲击</a:t>
            </a:r>
            <a:endParaRPr lang="en-US" altLang="zh-C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0AA4AD-3370-465A-B12C-3EB095B5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6" y="908720"/>
            <a:ext cx="83186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在液压系统中，突然关闭或开启液流通道时，液体压力在一瞬间会突然升高，这种现象称为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液压冲击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06A1CD-F26D-4A31-8409-CFB56A9E7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6" y="2122456"/>
            <a:ext cx="83186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液压冲击的危害：液压冲击产生的压力峰值往往比正常工作压力高好几倍，且常伴有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噪声和振动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，损坏液压元件、密封</a:t>
            </a:r>
            <a:r>
              <a:rPr lang="zh-CN" altLang="en-US" dirty="0">
                <a:ea typeface="微软雅黑" panose="020B0503020204020204" pitchFamily="34" charset="-122"/>
              </a:rPr>
              <a:t>装置、管件等。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5702EA-5BC4-4886-BB70-AB9C15B0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50" y="3464682"/>
            <a:ext cx="2724150" cy="2038350"/>
          </a:xfrm>
          <a:prstGeom prst="rect">
            <a:avLst/>
          </a:prstGeom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1F680F33-D3E7-4083-983F-9B006C35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481" y="5581714"/>
            <a:ext cx="318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液流速度突变引起的液压冲击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B1E4E1-F501-4853-A749-280D7B855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549969"/>
            <a:ext cx="3409950" cy="1857375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5E2969AA-30CF-4490-B46B-279AE8C7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271" y="5581714"/>
            <a:ext cx="318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运动部件制动引起的液压冲击</a:t>
            </a:r>
          </a:p>
        </p:txBody>
      </p:sp>
    </p:spTree>
    <p:extLst>
      <p:ext uri="{BB962C8B-B14F-4D97-AF65-F5344CB8AC3E}">
        <p14:creationId xmlns:p14="http://schemas.microsoft.com/office/powerpoint/2010/main" val="3220198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400" y="0"/>
            <a:ext cx="971600" cy="58975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24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5C7C39-55D1-4139-A8D9-8CE2BEC1776E}"/>
              </a:ext>
            </a:extLst>
          </p:cNvPr>
          <p:cNvSpPr txBox="1">
            <a:spLocks/>
          </p:cNvSpPr>
          <p:nvPr/>
        </p:nvSpPr>
        <p:spPr bwMode="auto">
          <a:xfrm>
            <a:off x="1115616" y="2708920"/>
            <a:ext cx="8280920" cy="138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课后作业：</a:t>
            </a:r>
            <a:r>
              <a:rPr lang="en-US" altLang="zh-CN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</a:t>
            </a: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1-2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2-5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3-8</a:t>
            </a:r>
            <a:r>
              <a:rPr lang="zh-CN" altLang="en-US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3-20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701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6156175" y="0"/>
            <a:ext cx="2980401" cy="62068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q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pPr marL="0" indent="0" algn="r">
              <a:buNone/>
            </a:pPr>
            <a:r>
              <a:rPr lang="zh-CN" altLang="en-US" b="1" dirty="0"/>
              <a:t>液体静压力基本方程</a:t>
            </a:r>
            <a:endParaRPr lang="en-US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41" y="942952"/>
            <a:ext cx="3622759" cy="243273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64469" y="3242780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buFontTx/>
              <a:buNone/>
              <a:defRPr kumimoji="1" sz="1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dirty="0"/>
              <a:t>重力作用下的静止液体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619672" y="1767928"/>
                <a:ext cx="21716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767928"/>
                <a:ext cx="21716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75105" y="792257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力基本方程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3569499"/>
            <a:ext cx="3528392" cy="298672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506940" y="6510629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绝对压力与相对压力的关系</a:t>
            </a:r>
          </a:p>
        </p:txBody>
      </p:sp>
      <p:sp>
        <p:nvSpPr>
          <p:cNvPr id="28" name="矩形 27"/>
          <p:cNvSpPr/>
          <p:nvPr/>
        </p:nvSpPr>
        <p:spPr>
          <a:xfrm>
            <a:off x="481988" y="5749010"/>
            <a:ext cx="47959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液压传动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中所提到的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压力一般为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相对压力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9" name="矩形 28"/>
          <p:cNvSpPr/>
          <p:nvPr/>
        </p:nvSpPr>
        <p:spPr>
          <a:xfrm>
            <a:off x="495209" y="2827282"/>
            <a:ext cx="47890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以绝对零压力作为基准所表示的压力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绝对压力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当地大气压力为基准所表示的压力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相对压力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0" name="矩形 29"/>
          <p:cNvSpPr/>
          <p:nvPr/>
        </p:nvSpPr>
        <p:spPr>
          <a:xfrm>
            <a:off x="495209" y="4832026"/>
            <a:ext cx="39388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真空度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大气压力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绝对压力</a:t>
            </a:r>
          </a:p>
        </p:txBody>
      </p:sp>
    </p:spTree>
    <p:extLst>
      <p:ext uri="{BB962C8B-B14F-4D97-AF65-F5344CB8AC3E}">
        <p14:creationId xmlns:p14="http://schemas.microsoft.com/office/powerpoint/2010/main" val="97711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16606"/>
            <a:ext cx="4015710" cy="3655522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7380312" y="0"/>
            <a:ext cx="1765196" cy="62068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帕斯卡原理</a:t>
            </a:r>
            <a:endParaRPr lang="en-US" dirty="0"/>
          </a:p>
        </p:txBody>
      </p:sp>
      <p:sp>
        <p:nvSpPr>
          <p:cNvPr id="2" name="矩形 1"/>
          <p:cNvSpPr/>
          <p:nvPr/>
        </p:nvSpPr>
        <p:spPr>
          <a:xfrm>
            <a:off x="323528" y="908720"/>
            <a:ext cx="84249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密闭</a:t>
            </a:r>
            <a:r>
              <a:rPr lang="zh-CN" altLang="en-US" sz="2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，施加于静止液体上的压力将以等值传递到液体中所有各点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91680" y="5282937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液压千斤顶示意图</a:t>
            </a:r>
          </a:p>
        </p:txBody>
      </p:sp>
      <p:sp>
        <p:nvSpPr>
          <p:cNvPr id="6" name="矩形 5"/>
          <p:cNvSpPr/>
          <p:nvPr/>
        </p:nvSpPr>
        <p:spPr>
          <a:xfrm>
            <a:off x="421906" y="5733256"/>
            <a:ext cx="83265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帕斯卡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，又称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静压传递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液压传动的一个基本原理。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213206" y="3070833"/>
                <a:ext cx="246016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06" y="3070833"/>
                <a:ext cx="2460161" cy="754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772200" y="0"/>
            <a:ext cx="2371800" cy="62068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流量连续性方程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7" y="3365223"/>
            <a:ext cx="5263077" cy="2664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602357" y="1967043"/>
                <a:ext cx="30096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=</a:t>
                </a:r>
                <a:r>
                  <a:rPr lang="zh-CN" altLang="en-US" sz="2400" dirty="0"/>
                  <a:t>常数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57" y="1967043"/>
                <a:ext cx="3009670" cy="369332"/>
              </a:xfrm>
              <a:prstGeom prst="rect">
                <a:avLst/>
              </a:prstGeom>
              <a:blipFill>
                <a:blip r:embed="rId3"/>
                <a:stretch>
                  <a:fillRect l="-3644" t="-31667" r="-5061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467544" y="2922580"/>
            <a:ext cx="5416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流管中液体的流速与通流面积成反比。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980728"/>
            <a:ext cx="7566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通过流管各截面的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不可压缩</a:t>
            </a:r>
            <a:r>
              <a:rPr lang="zh-CN" altLang="en-US" sz="2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流量是相等的</a:t>
            </a:r>
          </a:p>
        </p:txBody>
      </p:sp>
      <p:sp>
        <p:nvSpPr>
          <p:cNvPr id="7" name="矩形 6"/>
          <p:cNvSpPr/>
          <p:nvPr/>
        </p:nvSpPr>
        <p:spPr>
          <a:xfrm>
            <a:off x="3091531" y="6029519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连续方程推导简图</a:t>
            </a:r>
          </a:p>
        </p:txBody>
      </p:sp>
    </p:spTree>
    <p:extLst>
      <p:ext uri="{BB962C8B-B14F-4D97-AF65-F5344CB8AC3E}">
        <p14:creationId xmlns:p14="http://schemas.microsoft.com/office/powerpoint/2010/main" val="325330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276256" y="0"/>
            <a:ext cx="1867744" cy="62068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伯努利方程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395536" y="980728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伯努利方程的本质是能量守恒方程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一流管每一截面上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液体的总能量都是相等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无黏性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不可压缩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液体总能量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390351"/>
            <a:ext cx="3785823" cy="291797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13040" y="5308328"/>
            <a:ext cx="318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流管内液流能量方程推导简图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57611" y="3456321"/>
                <a:ext cx="4147867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11" y="3456321"/>
                <a:ext cx="4147867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95536" y="5752596"/>
            <a:ext cx="51316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伯努利方程又称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理想液体能量方程</a:t>
            </a:r>
          </a:p>
        </p:txBody>
      </p:sp>
    </p:spTree>
    <p:extLst>
      <p:ext uri="{BB962C8B-B14F-4D97-AF65-F5344CB8AC3E}">
        <p14:creationId xmlns:p14="http://schemas.microsoft.com/office/powerpoint/2010/main" val="392208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432132" y="19010"/>
            <a:ext cx="2711868" cy="62068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液体可压缩性方程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467825" y="1790605"/>
                <a:ext cx="213808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825" y="1790605"/>
                <a:ext cx="2138086" cy="701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467544" y="848411"/>
            <a:ext cx="6570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液体在容腔中的压力变化（假设容腔不形变）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82615" y="5071175"/>
            <a:ext cx="20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容腔中的压力变化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976124" y="2807569"/>
            <a:ext cx="3444308" cy="2232248"/>
            <a:chOff x="2987824" y="3861048"/>
            <a:chExt cx="3444308" cy="2232248"/>
          </a:xfrm>
        </p:grpSpPr>
        <p:sp>
          <p:nvSpPr>
            <p:cNvPr id="19" name="任意多边形 18"/>
            <p:cNvSpPr/>
            <p:nvPr/>
          </p:nvSpPr>
          <p:spPr>
            <a:xfrm>
              <a:off x="2987824" y="3861048"/>
              <a:ext cx="3444308" cy="2232248"/>
            </a:xfrm>
            <a:custGeom>
              <a:avLst/>
              <a:gdLst>
                <a:gd name="connsiteX0" fmla="*/ 822054 w 3444308"/>
                <a:gd name="connsiteY0" fmla="*/ 0 h 2232248"/>
                <a:gd name="connsiteX1" fmla="*/ 2622254 w 3444308"/>
                <a:gd name="connsiteY1" fmla="*/ 0 h 2232248"/>
                <a:gd name="connsiteX2" fmla="*/ 2622254 w 3444308"/>
                <a:gd name="connsiteY2" fmla="*/ 546986 h 2232248"/>
                <a:gd name="connsiteX3" fmla="*/ 3444308 w 3444308"/>
                <a:gd name="connsiteY3" fmla="*/ 546986 h 2232248"/>
                <a:gd name="connsiteX4" fmla="*/ 3444308 w 3444308"/>
                <a:gd name="connsiteY4" fmla="*/ 691002 h 2232248"/>
                <a:gd name="connsiteX5" fmla="*/ 2622254 w 3444308"/>
                <a:gd name="connsiteY5" fmla="*/ 691002 h 2232248"/>
                <a:gd name="connsiteX6" fmla="*/ 2622254 w 3444308"/>
                <a:gd name="connsiteY6" fmla="*/ 2232248 h 2232248"/>
                <a:gd name="connsiteX7" fmla="*/ 822054 w 3444308"/>
                <a:gd name="connsiteY7" fmla="*/ 2232248 h 2232248"/>
                <a:gd name="connsiteX8" fmla="*/ 822054 w 3444308"/>
                <a:gd name="connsiteY8" fmla="*/ 1720735 h 2232248"/>
                <a:gd name="connsiteX9" fmla="*/ 0 w 3444308"/>
                <a:gd name="connsiteY9" fmla="*/ 1720735 h 2232248"/>
                <a:gd name="connsiteX10" fmla="*/ 0 w 3444308"/>
                <a:gd name="connsiteY10" fmla="*/ 1576719 h 2232248"/>
                <a:gd name="connsiteX11" fmla="*/ 822054 w 3444308"/>
                <a:gd name="connsiteY11" fmla="*/ 1576719 h 223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44308" h="2232248">
                  <a:moveTo>
                    <a:pt x="822054" y="0"/>
                  </a:moveTo>
                  <a:lnTo>
                    <a:pt x="2622254" y="0"/>
                  </a:lnTo>
                  <a:lnTo>
                    <a:pt x="2622254" y="546986"/>
                  </a:lnTo>
                  <a:lnTo>
                    <a:pt x="3444308" y="546986"/>
                  </a:lnTo>
                  <a:lnTo>
                    <a:pt x="3444308" y="691002"/>
                  </a:lnTo>
                  <a:lnTo>
                    <a:pt x="2622254" y="691002"/>
                  </a:lnTo>
                  <a:lnTo>
                    <a:pt x="2622254" y="2232248"/>
                  </a:lnTo>
                  <a:lnTo>
                    <a:pt x="822054" y="2232248"/>
                  </a:lnTo>
                  <a:lnTo>
                    <a:pt x="822054" y="1720735"/>
                  </a:lnTo>
                  <a:lnTo>
                    <a:pt x="0" y="1720735"/>
                  </a:lnTo>
                  <a:lnTo>
                    <a:pt x="0" y="1576719"/>
                  </a:lnTo>
                  <a:lnTo>
                    <a:pt x="822054" y="1576719"/>
                  </a:lnTo>
                  <a:close/>
                </a:path>
              </a:pathLst>
            </a:custGeom>
            <a:gradFill>
              <a:gsLst>
                <a:gs pos="23000">
                  <a:srgbClr val="EE8DB7"/>
                </a:gs>
                <a:gs pos="52000">
                  <a:srgbClr val="FADBE8"/>
                </a:gs>
                <a:gs pos="80000">
                  <a:srgbClr val="EE8DB7"/>
                </a:gs>
              </a:gsLst>
              <a:lin ang="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5243700" y="4479624"/>
              <a:ext cx="5760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3512883" y="5517232"/>
              <a:ext cx="5760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856479" y="5042795"/>
                  <a:ext cx="464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6479" y="5042795"/>
                  <a:ext cx="46493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/>
                <p:cNvSpPr/>
                <p:nvPr/>
              </p:nvSpPr>
              <p:spPr>
                <a:xfrm>
                  <a:off x="5181736" y="4039719"/>
                  <a:ext cx="4702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736" y="4039719"/>
                  <a:ext cx="4702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4478311" y="4705374"/>
                  <a:ext cx="463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311" y="4705374"/>
                  <a:ext cx="4633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4523259" y="4943169"/>
                  <a:ext cx="373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259" y="4943169"/>
                  <a:ext cx="37343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矩形 13"/>
          <p:cNvSpPr/>
          <p:nvPr/>
        </p:nvSpPr>
        <p:spPr>
          <a:xfrm>
            <a:off x="467544" y="1302347"/>
            <a:ext cx="65706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通过油液流量可以计算油液的压力飞升速度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634552"/>
            <a:ext cx="8883831" cy="11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2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380312" y="-4499"/>
            <a:ext cx="1760594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介质的流态</a:t>
            </a:r>
            <a:endParaRPr lang="en-US" altLang="zh-CN" dirty="0"/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1E7439F3-CC33-4787-BC62-9DD2DD99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" y="980728"/>
            <a:ext cx="8713788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层流：液体中质点沿管道作直线运动而没有横向运动，既液体作分层流动，各层间的流体互不混杂。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紊流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液体中质点除沿管道轴线运动外，还有横向运动，呈现紊乱混杂状态。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雷诺数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dirty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1">
            <a:extLst>
              <a:ext uri="{FF2B5EF4-FFF2-40B4-BE49-F238E27FC236}">
                <a16:creationId xmlns:a16="http://schemas.microsoft.com/office/drawing/2014/main" id="{D19950FC-63C7-4E41-93A5-3DAA7A060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0950"/>
              </p:ext>
            </p:extLst>
          </p:nvPr>
        </p:nvGraphicFramePr>
        <p:xfrm>
          <a:off x="2054357" y="3506250"/>
          <a:ext cx="1311293" cy="779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" name="Equation" r:id="rId3" imgW="596880" imgH="355320" progId="Equation.DSMT4">
                  <p:embed/>
                </p:oleObj>
              </mc:Choice>
              <mc:Fallback>
                <p:oleObj name="Equation" r:id="rId3" imgW="596880" imgH="355320" progId="Equation.DSMT4">
                  <p:embed/>
                  <p:pic>
                    <p:nvPicPr>
                      <p:cNvPr id="5" name="对象 1">
                        <a:extLst>
                          <a:ext uri="{FF2B5EF4-FFF2-40B4-BE49-F238E27FC236}">
                            <a16:creationId xmlns:a16="http://schemas.microsoft.com/office/drawing/2014/main" id="{D19950FC-63C7-4E41-93A5-3DAA7A060E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357" y="3506250"/>
                        <a:ext cx="1311293" cy="779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10">
            <a:extLst>
              <a:ext uri="{FF2B5EF4-FFF2-40B4-BE49-F238E27FC236}">
                <a16:creationId xmlns:a16="http://schemas.microsoft.com/office/drawing/2014/main" id="{DED74610-DE5D-4EDD-81BD-E9DBDD8DAC7E}"/>
              </a:ext>
            </a:extLst>
          </p:cNvPr>
          <p:cNvGrpSpPr>
            <a:grpSpLocks/>
          </p:cNvGrpSpPr>
          <p:nvPr/>
        </p:nvGrpSpPr>
        <p:grpSpPr bwMode="auto">
          <a:xfrm>
            <a:off x="838522" y="4509120"/>
            <a:ext cx="7678737" cy="2121488"/>
            <a:chOff x="1142976" y="4143380"/>
            <a:chExt cx="6858048" cy="1682364"/>
          </a:xfrm>
        </p:grpSpPr>
        <p:graphicFrame>
          <p:nvGraphicFramePr>
            <p:cNvPr id="7" name="Object 12">
              <a:extLst>
                <a:ext uri="{FF2B5EF4-FFF2-40B4-BE49-F238E27FC236}">
                  <a16:creationId xmlns:a16="http://schemas.microsoft.com/office/drawing/2014/main" id="{F05543B8-C6E2-4D56-BDCD-6A6DEBDC2E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2976" y="4214818"/>
            <a:ext cx="2552700" cy="1362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3" name="Drawing" r:id="rId5" imgW="2552918" imgH="1362191" progId="">
                    <p:embed/>
                  </p:oleObj>
                </mc:Choice>
                <mc:Fallback>
                  <p:oleObj name="Drawing" r:id="rId5" imgW="2552918" imgH="1362191" progId="">
                    <p:embed/>
                    <p:pic>
                      <p:nvPicPr>
                        <p:cNvPr id="7" name="Object 12">
                          <a:extLst>
                            <a:ext uri="{FF2B5EF4-FFF2-40B4-BE49-F238E27FC236}">
                              <a16:creationId xmlns:a16="http://schemas.microsoft.com/office/drawing/2014/main" id="{F05543B8-C6E2-4D56-BDCD-6A6DEBDC2E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976" y="4214818"/>
                          <a:ext cx="2552700" cy="1362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5">
              <a:extLst>
                <a:ext uri="{FF2B5EF4-FFF2-40B4-BE49-F238E27FC236}">
                  <a16:creationId xmlns:a16="http://schemas.microsoft.com/office/drawing/2014/main" id="{A20B6FB7-E098-4504-9A03-02E55C7292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6380" y="4143380"/>
            <a:ext cx="2714644" cy="1448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4" name="Drawing" r:id="rId7" imgW="2552918" imgH="1362191" progId="">
                    <p:embed/>
                  </p:oleObj>
                </mc:Choice>
                <mc:Fallback>
                  <p:oleObj name="Drawing" r:id="rId7" imgW="2552918" imgH="1362191" progId="">
                    <p:embed/>
                    <p:pic>
                      <p:nvPicPr>
                        <p:cNvPr id="9" name="Object 15">
                          <a:extLst>
                            <a:ext uri="{FF2B5EF4-FFF2-40B4-BE49-F238E27FC236}">
                              <a16:creationId xmlns:a16="http://schemas.microsoft.com/office/drawing/2014/main" id="{A20B6FB7-E098-4504-9A03-02E55C72926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6380" y="4143380"/>
                          <a:ext cx="2714644" cy="1448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FC3F20D9-5833-43D6-9980-DF28D6A9B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102" y="5532941"/>
              <a:ext cx="1195934" cy="292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FontTx/>
                <a:buNone/>
                <a:defRPr kumimoji="1" sz="18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zh-CN" altLang="en-US" dirty="0"/>
                <a:t>层流示意图</a:t>
              </a: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C96A920C-2F06-4164-9B06-D98D36A21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021" y="5532941"/>
              <a:ext cx="1195934" cy="292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buFontTx/>
                <a:buNone/>
                <a:defRPr kumimoji="1" sz="180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zh-CN" altLang="en-US" dirty="0"/>
                <a:t>紊流示意图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C899261-5657-4540-B4DB-5C98B7BAD98B}"/>
              </a:ext>
            </a:extLst>
          </p:cNvPr>
          <p:cNvSpPr txBox="1"/>
          <p:nvPr/>
        </p:nvSpPr>
        <p:spPr>
          <a:xfrm>
            <a:off x="3923928" y="3744317"/>
            <a:ext cx="4114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spcBef>
                <a:spcPct val="30000"/>
              </a:spcBef>
              <a:buFont typeface="Wingdings" panose="05000000000000000000" pitchFamily="2" charset="2"/>
              <a:buChar char="q"/>
              <a:defRPr sz="2400" b="1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defRPr>
            </a:lvl1pPr>
            <a:lvl2pPr marL="1085850" lvl="1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 sz="2000" b="1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平均流速        管径        运动粘度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0237642-3AFF-4FF7-9A7A-0315C96E86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4035"/>
              </p:ext>
            </p:extLst>
          </p:nvPr>
        </p:nvGraphicFramePr>
        <p:xfrm>
          <a:off x="3818037" y="3801378"/>
          <a:ext cx="211782" cy="264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5" name="Equation" r:id="rId9" imgW="101520" imgH="126720" progId="Equation.DSMT4">
                  <p:embed/>
                </p:oleObj>
              </mc:Choice>
              <mc:Fallback>
                <p:oleObj name="Equation" r:id="rId9" imgW="101520" imgH="1267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0237642-3AFF-4FF7-9A7A-0315C96E86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8037" y="3801378"/>
                        <a:ext cx="211782" cy="264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1169467-C34F-481A-95F2-10D3FA18E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491080"/>
              </p:ext>
            </p:extLst>
          </p:nvPr>
        </p:nvGraphicFramePr>
        <p:xfrm>
          <a:off x="5058213" y="3770010"/>
          <a:ext cx="312861" cy="312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6" name="Equation" r:id="rId11" imgW="190440" imgH="190440" progId="Equation.DSMT4">
                  <p:embed/>
                </p:oleObj>
              </mc:Choice>
              <mc:Fallback>
                <p:oleObj name="Equation" r:id="rId11" imgW="190440" imgH="1904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1169467-C34F-481A-95F2-10D3FA18E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58213" y="3770010"/>
                        <a:ext cx="312861" cy="312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4C697EB-58F0-4268-B807-FD65BEAE94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802331"/>
              </p:ext>
            </p:extLst>
          </p:nvPr>
        </p:nvGraphicFramePr>
        <p:xfrm>
          <a:off x="6012160" y="3813613"/>
          <a:ext cx="216230" cy="24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7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4C697EB-58F0-4268-B807-FD65BEAE9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12160" y="3813613"/>
                        <a:ext cx="216230" cy="240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81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97CE9FAB-75E5-46EB-AEB8-6E24DE44A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7738"/>
            <a:ext cx="8713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介质的流态：雷诺数是判断流态的依据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F98B0CC-AAF5-482F-B2CE-AF156BE74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5486649" cy="3058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6D7071-7ECE-4C97-86D1-8E9C6AC78626}"/>
              </a:ext>
            </a:extLst>
          </p:cNvPr>
          <p:cNvSpPr txBox="1">
            <a:spLocks/>
          </p:cNvSpPr>
          <p:nvPr/>
        </p:nvSpPr>
        <p:spPr>
          <a:xfrm>
            <a:off x="7884368" y="-4499"/>
            <a:ext cx="1256538" cy="58975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defPPr>
              <a:defRPr lang="zh-CN"/>
            </a:defPPr>
            <a:lvl1pPr marL="0" indent="0" algn="r" eaLnBrk="0" hangingPunct="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  <a:ea typeface="+mn-ea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  <a:ea typeface="+mn-ea"/>
              </a:defRPr>
            </a:lvl9pPr>
          </a:lstStyle>
          <a:p>
            <a:r>
              <a:rPr lang="zh-CN" altLang="en-US" dirty="0"/>
              <a:t>雷诺数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94230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EAEAEA"/>
        </a:dk1>
        <a:lt1>
          <a:srgbClr val="FFFFFF"/>
        </a:lt1>
        <a:dk2>
          <a:srgbClr val="000000"/>
        </a:dk2>
        <a:lt2>
          <a:srgbClr val="FFFFFF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3">
        <a:dk1>
          <a:srgbClr val="EAEAEA"/>
        </a:dk1>
        <a:lt1>
          <a:srgbClr val="FFFFFF"/>
        </a:lt1>
        <a:dk2>
          <a:srgbClr val="CC0000"/>
        </a:dk2>
        <a:lt2>
          <a:srgbClr val="FFFFFF"/>
        </a:lt2>
        <a:accent1>
          <a:srgbClr val="FFFF66"/>
        </a:accent1>
        <a:accent2>
          <a:srgbClr val="3333CC"/>
        </a:accent2>
        <a:accent3>
          <a:srgbClr val="E2AAAA"/>
        </a:accent3>
        <a:accent4>
          <a:srgbClr val="DADADA"/>
        </a:accent4>
        <a:accent5>
          <a:srgbClr val="FFFFB8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4">
        <a:dk1>
          <a:srgbClr val="FF0000"/>
        </a:dk1>
        <a:lt1>
          <a:srgbClr val="FFFFCC"/>
        </a:lt1>
        <a:dk2>
          <a:srgbClr val="FF3300"/>
        </a:dk2>
        <a:lt2>
          <a:srgbClr val="008000"/>
        </a:lt2>
        <a:accent1>
          <a:srgbClr val="33CC33"/>
        </a:accent1>
        <a:accent2>
          <a:srgbClr val="3333CC"/>
        </a:accent2>
        <a:accent3>
          <a:srgbClr val="FFFFE2"/>
        </a:accent3>
        <a:accent4>
          <a:srgbClr val="DA0000"/>
        </a:accent4>
        <a:accent5>
          <a:srgbClr val="ADE2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6600"/>
        </a:dk1>
        <a:lt1>
          <a:srgbClr val="FFFFFF"/>
        </a:lt1>
        <a:dk2>
          <a:srgbClr val="006600"/>
        </a:dk2>
        <a:lt2>
          <a:srgbClr val="663300"/>
        </a:lt2>
        <a:accent1>
          <a:srgbClr val="996633"/>
        </a:accent1>
        <a:accent2>
          <a:srgbClr val="3333CC"/>
        </a:accent2>
        <a:accent3>
          <a:srgbClr val="FFFFFF"/>
        </a:accent3>
        <a:accent4>
          <a:srgbClr val="005600"/>
        </a:accent4>
        <a:accent5>
          <a:srgbClr val="CAB8AD"/>
        </a:accent5>
        <a:accent6>
          <a:srgbClr val="2D2DB9"/>
        </a:accent6>
        <a:hlink>
          <a:srgbClr val="CCCCF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2643</TotalTime>
  <Words>1360</Words>
  <Application>Microsoft Office PowerPoint</Application>
  <PresentationFormat>全屏显示(4:3)</PresentationFormat>
  <Paragraphs>154</Paragraphs>
  <Slides>21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default</vt:lpstr>
      <vt:lpstr>Equation</vt:lpstr>
      <vt:lpstr>Drawing</vt:lpstr>
      <vt:lpstr>公式</vt:lpstr>
      <vt:lpstr>液压传动及控制I — 概述、介质与流体力学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Hydraulic Transmissions for Wind Energy</dc:title>
  <dc:creator>Feng Wang</dc:creator>
  <cp:lastModifiedBy>Q ZHANG</cp:lastModifiedBy>
  <cp:revision>412</cp:revision>
  <cp:lastPrinted>1601-01-01T00:00:00Z</cp:lastPrinted>
  <dcterms:created xsi:type="dcterms:W3CDTF">2010-12-21T11:12:58Z</dcterms:created>
  <dcterms:modified xsi:type="dcterms:W3CDTF">2022-11-10T05:48:07Z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