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93" r:id="rId5"/>
    <p:sldId id="295" r:id="rId6"/>
    <p:sldId id="431" r:id="rId7"/>
    <p:sldId id="524" r:id="rId8"/>
    <p:sldId id="510" r:id="rId9"/>
    <p:sldId id="525" r:id="rId10"/>
    <p:sldId id="526" r:id="rId11"/>
    <p:sldId id="527" r:id="rId12"/>
    <p:sldId id="528" r:id="rId13"/>
    <p:sldId id="529" r:id="rId14"/>
    <p:sldId id="536" r:id="rId15"/>
    <p:sldId id="530" r:id="rId16"/>
    <p:sldId id="531" r:id="rId17"/>
    <p:sldId id="532" r:id="rId18"/>
    <p:sldId id="534" r:id="rId19"/>
    <p:sldId id="53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4D0"/>
    <a:srgbClr val="FFFF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87515" autoAdjust="0"/>
  </p:normalViewPr>
  <p:slideViewPr>
    <p:cSldViewPr>
      <p:cViewPr varScale="1">
        <p:scale>
          <a:sx n="75" d="100"/>
          <a:sy n="75" d="100"/>
        </p:scale>
        <p:origin x="66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6CA68E01-8E16-456C-9169-11DF1CF33B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DE7420CE-B9AB-4D68-A2B3-3E5860806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ED14A-B3E2-425A-B0B3-A177B26B0501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ED14A-B3E2-425A-B0B3-A177B26B050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未标题-1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D4924-AA54-47D3-894B-171E592B6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EEDB-2A0B-4DC2-AB83-202671C8E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EB51-B069-4A9A-A1DA-570FDC466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E370-7543-44F3-A299-79C3EEA97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20D9-156C-4CF0-A82B-CBEB78926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314A-B13F-4AF1-8CAE-C52665E3D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6DB7-EDA2-4AB9-8DA2-B602CB499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DF768-A72A-4946-89DF-656276D88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EDAA1-D362-4B40-8C5C-82FA92CF9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22D35-26D7-4EEA-B120-D49CBAA38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44476-AC96-4BCE-A41E-2164431D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未标题-2 拷贝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C9BCF9-EAAB-44F6-A0CD-FFBD6AA0C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917848" y="4293096"/>
            <a:ext cx="73083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流体动力与机电系统国家重点实验室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2022.11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0110D3-0640-4B82-A6E8-F59993907A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1340768"/>
            <a:ext cx="7772400" cy="223224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液压传动及控制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b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1E32BF4-7304-4D73-8F8D-6CC7E2B5E54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535" y="702055"/>
                <a:ext cx="8352930" cy="2078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algn="just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zh-CN" altLang="en-US" sz="2800" ker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静态特性：流量特性</a:t>
                </a:r>
                <a:endParaRPr lang="en-US" altLang="zh-CN" sz="2800" ker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流量增益：</a:t>
                </a: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cons</m:t>
                          </m:r>
                          <m:r>
                            <m:rPr>
                              <m:sty m:val="p"/>
                            </m:rPr>
                            <a:rPr lang="en-US" altLang="zh-CN" sz="2400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sz="2400" i="1" ker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4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影响系统的</a:t>
                </a:r>
                <a:r>
                  <a:rPr lang="zh-CN" altLang="en-US" sz="2400" ker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稳定性</a:t>
                </a:r>
                <a:endParaRPr lang="en-US" altLang="zh-CN" sz="2400" ker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1E32BF4-7304-4D73-8F8D-6CC7E2B5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5" y="702055"/>
                <a:ext cx="8352930" cy="2078873"/>
              </a:xfrm>
              <a:prstGeom prst="rect">
                <a:avLst/>
              </a:prstGeom>
              <a:blipFill>
                <a:blip r:embed="rId2"/>
                <a:stretch>
                  <a:fillRect l="-1314" t="-2933" b="-410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6C54EF-A455-4B9C-A517-C59D98CB1345}"/>
              </a:ext>
            </a:extLst>
          </p:cNvPr>
          <p:cNvSpPr txBox="1">
            <a:spLocks/>
          </p:cNvSpPr>
          <p:nvPr/>
        </p:nvSpPr>
        <p:spPr bwMode="auto">
          <a:xfrm>
            <a:off x="2445531" y="5955855"/>
            <a:ext cx="4536504" cy="78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伺服阀流量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压力特性曲线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a)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零遮盖，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正遮盖，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c)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负遮盖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FC1968-E03E-456A-BBEA-8B092F06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346" y="3572100"/>
            <a:ext cx="6238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4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EDEA3CC-2893-45B8-819B-91A9CA590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48" y="1718223"/>
            <a:ext cx="4297345" cy="4670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assets.rexroth.mam.bosch.tech/assets/api/742fee10-e587-4d06-820b-0338e3c8d7d3/dc_ecommerce_big_jpg">
            <a:extLst>
              <a:ext uri="{FF2B5EF4-FFF2-40B4-BE49-F238E27FC236}">
                <a16:creationId xmlns:a16="http://schemas.microsoft.com/office/drawing/2014/main" id="{AC616E5D-CC2C-455B-BF18-4C6A49C71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1" b="23180"/>
          <a:stretch/>
        </p:blipFill>
        <p:spPr bwMode="auto">
          <a:xfrm>
            <a:off x="6006882" y="455506"/>
            <a:ext cx="3091880" cy="162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F27D8C-9D35-46B8-B78F-D0423DA54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47180"/>
            <a:ext cx="2952328" cy="11420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AA3F11-3CD3-44F8-8FE6-1846C0B009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7"/>
          <a:stretch/>
        </p:blipFill>
        <p:spPr>
          <a:xfrm>
            <a:off x="37480" y="2410845"/>
            <a:ext cx="4572000" cy="38836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1E05B9-99A7-4EC0-B45B-0332137D3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288" y="6361716"/>
            <a:ext cx="1512168" cy="49628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4E2C27-3B64-4031-BBAE-E425B0BA2215}"/>
              </a:ext>
            </a:extLst>
          </p:cNvPr>
          <p:cNvSpPr txBox="1">
            <a:spLocks/>
          </p:cNvSpPr>
          <p:nvPr/>
        </p:nvSpPr>
        <p:spPr bwMode="auto">
          <a:xfrm>
            <a:off x="266851" y="6388983"/>
            <a:ext cx="4017117" cy="36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力士乐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4WS2EM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伺服阀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0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1E32BF4-7304-4D73-8F8D-6CC7E2B5E54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535" y="702055"/>
                <a:ext cx="4464497" cy="3591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algn="just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zh-CN" altLang="en-US" sz="2800" ker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静态特性：压力特性</a:t>
                </a:r>
                <a:endParaRPr lang="en-US" altLang="zh-CN" sz="2800" ker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压力增益：</a:t>
                </a: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cons</m:t>
                          </m:r>
                          <m:r>
                            <m:rPr>
                              <m:sty m:val="p"/>
                            </m:rPr>
                            <a:rPr lang="en-US" altLang="zh-CN" sz="2400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altLang="zh-CN" sz="24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kern="0" noProof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R="0" lvl="0" algn="just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表征阀芯在小位移时，系统起动负载的能力，影响系统的</a:t>
                </a:r>
                <a:r>
                  <a: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灵敏度</a:t>
                </a:r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1E32BF4-7304-4D73-8F8D-6CC7E2B5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5" y="702055"/>
                <a:ext cx="4464497" cy="3591041"/>
              </a:xfrm>
              <a:prstGeom prst="rect">
                <a:avLst/>
              </a:prstGeom>
              <a:blipFill>
                <a:blip r:embed="rId2"/>
                <a:stretch>
                  <a:fillRect l="-2459" t="-1698" r="-2049" b="-237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6C54EF-A455-4B9C-A517-C59D98CB1345}"/>
              </a:ext>
            </a:extLst>
          </p:cNvPr>
          <p:cNvSpPr txBox="1">
            <a:spLocks/>
          </p:cNvSpPr>
          <p:nvPr/>
        </p:nvSpPr>
        <p:spPr bwMode="auto">
          <a:xfrm>
            <a:off x="5241243" y="5373216"/>
            <a:ext cx="3528392" cy="43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伺服阀压力特性曲线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A198AA-57FB-4794-8B23-EAA54529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40768"/>
            <a:ext cx="37147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0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1E32BF4-7304-4D73-8F8D-6CC7E2B5E54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536" y="702055"/>
                <a:ext cx="6476256" cy="39510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algn="just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zh-CN" altLang="en-US" sz="2800" ker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静态特性：内泄漏特性</a:t>
                </a:r>
                <a:endParaRPr lang="en-US" altLang="zh-CN" sz="2800" ker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滑阀</a:t>
                </a:r>
                <a:r>
                  <a:rPr lang="zh-CN" altLang="en-US" sz="2400" ker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阀芯和阀孔间</a:t>
                </a: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有一定的间隙，存在泄漏</a:t>
                </a: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零遮盖滑阀中位泄漏量：</a:t>
                </a: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𝑞</m:t>
                      </m:r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zh-CN" altLang="en-US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𝜋</m:t>
                          </m:r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sSubSup>
                            <m:sSubSup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32</m:t>
                          </m:r>
                          <m:r>
                            <a:rPr lang="zh-CN" altLang="en-US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𝜇</m:t>
                          </m:r>
                        </m:den>
                      </m:f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负遮盖滑阀中位泄漏量：</a:t>
                </a: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𝑞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=2</m:t>
                      </m:r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𝑑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𝑤</m:t>
                      </m:r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𝑠</m:t>
                          </m:r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zh-CN" alt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1E32BF4-7304-4D73-8F8D-6CC7E2B5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702055"/>
                <a:ext cx="6476256" cy="3951081"/>
              </a:xfrm>
              <a:prstGeom prst="rect">
                <a:avLst/>
              </a:prstGeom>
              <a:blipFill>
                <a:blip r:embed="rId2"/>
                <a:stretch>
                  <a:fillRect l="-1695" t="-1543" b="-126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CBF99EA-059B-4C37-A896-06F33B2B85A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05166" y="1916832"/>
                <a:ext cx="3629098" cy="1872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阀芯和阀孔间的半径向缝隙</a:t>
                </a:r>
                <a:endParaRPr lang="en-US" altLang="zh-CN" sz="2000" ker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zh-CN" altLang="en-US" sz="2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油液动力粘度</a:t>
                </a:r>
                <a:endParaRPr lang="en-US" altLang="zh-CN" sz="2000" ker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系统供油压力</a:t>
                </a:r>
                <a:endParaRPr lang="en-US" altLang="zh-CN" sz="20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滑阀面积梯度</a:t>
                </a:r>
                <a:endParaRPr lang="en-US" altLang="zh-CN" sz="2000" ker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CBF99EA-059B-4C37-A896-06F33B2B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5166" y="1916832"/>
                <a:ext cx="3629098" cy="1872208"/>
              </a:xfrm>
              <a:prstGeom prst="rect">
                <a:avLst/>
              </a:prstGeom>
              <a:blipFill>
                <a:blip r:embed="rId3"/>
                <a:stretch>
                  <a:fillRect l="-1849" t="-1623" r="-1681" b="-16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DEAE257-2CC0-41A9-81C7-5F87B7532F8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05166" y="4052333"/>
                <a:ext cx="3629098" cy="1064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流量系数</a:t>
                </a:r>
                <a:endParaRPr lang="en-US" altLang="zh-CN" sz="2000" ker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阀中位时的预开口量</a:t>
                </a:r>
                <a:endParaRPr lang="en-US" altLang="zh-CN" sz="20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zh-CN" altLang="en-US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油液密度</a:t>
                </a:r>
                <a:endParaRPr lang="en-US" altLang="zh-CN" sz="2000" ker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DEAE257-2CC0-41A9-81C7-5F87B7532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5166" y="4052333"/>
                <a:ext cx="3629098" cy="1064176"/>
              </a:xfrm>
              <a:prstGeom prst="rect">
                <a:avLst/>
              </a:prstGeom>
              <a:blipFill>
                <a:blip r:embed="rId4"/>
                <a:stretch>
                  <a:fillRect t="-3448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17DD6F6-1E0D-4AB8-9913-7FC68E61DA6E}"/>
                  </a:ext>
                </a:extLst>
              </p:cNvPr>
              <p:cNvSpPr txBox="1"/>
              <p:nvPr/>
            </p:nvSpPr>
            <p:spPr>
              <a:xfrm>
                <a:off x="393304" y="5579881"/>
                <a:ext cx="8640960" cy="497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indent="-342000" algn="just" defTabSz="914400" rtl="0" eaLnBrk="1" fontAlgn="base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正遮盖</a:t>
                </a:r>
                <a:r>
                  <a: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滑阀阀口有</a:t>
                </a:r>
                <a:r>
                  <a:rPr kumimoji="0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1~3</a:t>
                </a:r>
                <a:r>
                  <a:rPr kumimoji="0" lang="en-US" altLang="zh-CN" sz="2400" b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altLang="zh-CN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的遮盖量时，可部分</a:t>
                </a:r>
                <a:r>
                  <a:rPr kumimoji="0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补偿泄漏影响</a:t>
                </a:r>
                <a:endPara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17DD6F6-1E0D-4AB8-9913-7FC68E61D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4" y="5579881"/>
                <a:ext cx="8640960" cy="497765"/>
              </a:xfrm>
              <a:prstGeom prst="rect">
                <a:avLst/>
              </a:prstGeom>
              <a:blipFill>
                <a:blip r:embed="rId5"/>
                <a:stretch>
                  <a:fillRect l="-988" t="-2439" r="-776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75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E32BF4-7304-4D73-8F8D-6CC7E2B5E547}"/>
              </a:ext>
            </a:extLst>
          </p:cNvPr>
          <p:cNvSpPr txBox="1">
            <a:spLocks/>
          </p:cNvSpPr>
          <p:nvPr/>
        </p:nvSpPr>
        <p:spPr bwMode="auto">
          <a:xfrm>
            <a:off x="395534" y="702055"/>
            <a:ext cx="8748466" cy="208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动态特性（频率特性）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与输入信号、供油压力有关，由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幅频宽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相频宽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FDC773-B041-4154-BC9A-D7BBDB7F416A}"/>
              </a:ext>
            </a:extLst>
          </p:cNvPr>
          <p:cNvGrpSpPr/>
          <p:nvPr/>
        </p:nvGrpSpPr>
        <p:grpSpPr>
          <a:xfrm>
            <a:off x="2085655" y="1876490"/>
            <a:ext cx="5256258" cy="4392488"/>
            <a:chOff x="1943871" y="2204864"/>
            <a:chExt cx="5256258" cy="4392488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D66C54EF-A455-4B9C-A517-C59D98CB134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16608" y="6232469"/>
              <a:ext cx="4536504" cy="364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动态特性曲线</a:t>
              </a:r>
              <a:endPara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F4F66CD-D218-492A-BF42-71ED355C4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871" y="2204864"/>
              <a:ext cx="5256258" cy="4014000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D923863-4FC5-40AA-8D33-07AEDC89F132}"/>
                </a:ext>
              </a:extLst>
            </p:cNvPr>
            <p:cNvCxnSpPr>
              <a:cxnSpLocks/>
            </p:cNvCxnSpPr>
            <p:nvPr/>
          </p:nvCxnSpPr>
          <p:spPr>
            <a:xfrm>
              <a:off x="2709317" y="3311272"/>
              <a:ext cx="3600400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D021D81-BE6B-4AA3-A94F-F48ACB533E9A}"/>
                </a:ext>
              </a:extLst>
            </p:cNvPr>
            <p:cNvSpPr txBox="1"/>
            <p:nvPr/>
          </p:nvSpPr>
          <p:spPr>
            <a:xfrm>
              <a:off x="4713784" y="2941940"/>
              <a:ext cx="720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-3dB</a:t>
              </a:r>
              <a:endParaRPr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02A73AF-3A64-4BF3-8167-8B110E5A6E02}"/>
                </a:ext>
              </a:extLst>
            </p:cNvPr>
            <p:cNvSpPr/>
            <p:nvPr/>
          </p:nvSpPr>
          <p:spPr>
            <a:xfrm>
              <a:off x="5675930" y="3275268"/>
              <a:ext cx="72008" cy="720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E3F8963-262B-49A4-A354-EE60F4A70BD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5711934" y="3275268"/>
              <a:ext cx="0" cy="2241964"/>
            </a:xfrm>
            <a:prstGeom prst="line">
              <a:avLst/>
            </a:prstGeom>
            <a:ln w="190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FFD683B-093E-4745-A031-F00F149E93B7}"/>
                </a:ext>
              </a:extLst>
            </p:cNvPr>
            <p:cNvSpPr txBox="1"/>
            <p:nvPr/>
          </p:nvSpPr>
          <p:spPr>
            <a:xfrm>
              <a:off x="5764681" y="5840066"/>
              <a:ext cx="923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幅频宽</a:t>
              </a:r>
              <a:endParaRPr lang="zh-CN" altLang="en-US">
                <a:solidFill>
                  <a:schemeClr val="accent6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8F44EB7-B9AC-4F07-9098-C24486E9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709889" y="4381771"/>
              <a:ext cx="3600400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DC56D3B-F2C3-4147-B2D0-145666E90A8F}"/>
                </a:ext>
              </a:extLst>
            </p:cNvPr>
            <p:cNvSpPr txBox="1"/>
            <p:nvPr/>
          </p:nvSpPr>
          <p:spPr>
            <a:xfrm>
              <a:off x="4713784" y="3981343"/>
              <a:ext cx="7200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-90°</a:t>
              </a:r>
              <a:endParaRPr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D24E8F9-8E58-4A7B-92A1-CCE4BD504F95}"/>
                </a:ext>
              </a:extLst>
            </p:cNvPr>
            <p:cNvSpPr/>
            <p:nvPr/>
          </p:nvSpPr>
          <p:spPr>
            <a:xfrm>
              <a:off x="5631145" y="4343100"/>
              <a:ext cx="72008" cy="720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E45EF8A-DE68-47D2-812F-857F05451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4083" y="4391884"/>
              <a:ext cx="0" cy="1125348"/>
            </a:xfrm>
            <a:prstGeom prst="line">
              <a:avLst/>
            </a:prstGeom>
            <a:ln w="190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6470237-4BFA-4C29-AAC7-F5C92CEE37C0}"/>
                </a:ext>
              </a:extLst>
            </p:cNvPr>
            <p:cNvSpPr txBox="1"/>
            <p:nvPr/>
          </p:nvSpPr>
          <p:spPr>
            <a:xfrm>
              <a:off x="4971909" y="5840066"/>
              <a:ext cx="923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相频宽</a:t>
              </a:r>
              <a:endParaRPr lang="zh-CN" altLang="en-US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39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E32BF4-7304-4D73-8F8D-6CC7E2B5E547}"/>
              </a:ext>
            </a:extLst>
          </p:cNvPr>
          <p:cNvSpPr txBox="1">
            <a:spLocks/>
          </p:cNvSpPr>
          <p:nvPr/>
        </p:nvSpPr>
        <p:spPr bwMode="auto">
          <a:xfrm>
            <a:off x="395534" y="702055"/>
            <a:ext cx="8712969" cy="135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动态特性（频率特性）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Moog G761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系列机械反馈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喷嘴</a:t>
            </a:r>
            <a:r>
              <a:rPr lang="en-US" altLang="zh-CN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挡板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滑阀式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两级电液伺服阀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信号幅值、先导级或工作压力为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210bar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、油液粘度为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24cSt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、油温 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℃条件下测得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79227-C684-4EEA-8840-E84B7A6D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069552"/>
            <a:ext cx="1923528" cy="1733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BD38EF-8B14-4F8D-8A72-F24DE670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00" y="2760954"/>
            <a:ext cx="4200525" cy="3257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38911A-65E4-4F19-8007-2FDE048B8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55" y="4927987"/>
            <a:ext cx="4200525" cy="1602716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0CD606-995E-4E22-A413-5737A87E554A}"/>
              </a:ext>
            </a:extLst>
          </p:cNvPr>
          <p:cNvSpPr txBox="1">
            <a:spLocks/>
          </p:cNvSpPr>
          <p:nvPr/>
        </p:nvSpPr>
        <p:spPr bwMode="auto">
          <a:xfrm>
            <a:off x="4692080" y="6018504"/>
            <a:ext cx="4609064" cy="43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Moog 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超高频响型伺服阀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频率特性曲线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14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E32BF4-7304-4D73-8F8D-6CC7E2B5E547}"/>
              </a:ext>
            </a:extLst>
          </p:cNvPr>
          <p:cNvSpPr txBox="1">
            <a:spLocks/>
          </p:cNvSpPr>
          <p:nvPr/>
        </p:nvSpPr>
        <p:spPr bwMode="auto">
          <a:xfrm>
            <a:off x="395534" y="702055"/>
            <a:ext cx="8712969" cy="92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endParaRPr lang="en-US" altLang="zh-CN" sz="2800" ker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传递功率大小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动态特性指标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选用伺服阀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6C54EF-A455-4B9C-A517-C59D98CB1345}"/>
              </a:ext>
            </a:extLst>
          </p:cNvPr>
          <p:cNvSpPr txBox="1">
            <a:spLocks/>
          </p:cNvSpPr>
          <p:nvPr/>
        </p:nvSpPr>
        <p:spPr bwMode="auto">
          <a:xfrm>
            <a:off x="2303748" y="6473057"/>
            <a:ext cx="4536504" cy="36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电液伺服阀应用情况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AF6F08B-DCBB-4361-BA79-AF4C7D80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02" y="1690107"/>
            <a:ext cx="5851796" cy="4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24021" y="87885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79712" y="2348880"/>
            <a:ext cx="4949051" cy="29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电液伺服阀工作原理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常见结构形式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伺服阀特性分析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电液伺服阀的选用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422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83529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输出流量</a:t>
            </a:r>
            <a:r>
              <a:rPr lang="en-US" altLang="zh-CN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能够快速跟随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输入电信号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结构组成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机械转换器：电信号→力矩或力→角位移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直线位移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先导阀：角位移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直线位移→液压力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主阀：液压力→流量或压力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反馈元件：控制腔压力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阀芯位移→先导级输入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9167A4-EFA9-4880-A54E-5198AC15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950" y="2941506"/>
            <a:ext cx="1440000" cy="15390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A2A5386-F577-4A69-831F-1D7CD6B7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50" y="79226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3BE5CF-A29C-426F-9B08-FC7198E1E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304" y="5189829"/>
            <a:ext cx="1440000" cy="13826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7B2DA8-6710-4B71-A3DB-53633852C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46" y="4797152"/>
            <a:ext cx="6702681" cy="1431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86BD39-A5E4-4022-9D3C-F3D04AD373CE}"/>
              </a:ext>
            </a:extLst>
          </p:cNvPr>
          <p:cNvSpPr txBox="1"/>
          <p:nvPr/>
        </p:nvSpPr>
        <p:spPr>
          <a:xfrm>
            <a:off x="1366186" y="636157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典型电液伺服阀结构组成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52039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23528" y="764704"/>
            <a:ext cx="825527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按级数分：单级阀、两级阀、三级阀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按电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机械转换器类型分：力矩马达式、动圈式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按先导阀结构分：滑阀式、射流管式、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喷嘴挡板式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按输出量分：流量阀、压力阀、压力流量阀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按反馈信号分：力反馈、位移反馈、压力反馈、电反馈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86BD39-A5E4-4022-9D3C-F3D04AD373CE}"/>
              </a:ext>
            </a:extLst>
          </p:cNvPr>
          <p:cNvSpPr txBox="1"/>
          <p:nvPr/>
        </p:nvSpPr>
        <p:spPr>
          <a:xfrm>
            <a:off x="1905472" y="6269250"/>
            <a:ext cx="280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力矩马达式单级伺服阀</a:t>
            </a:r>
            <a:endParaRPr lang="zh-CN" altLang="en-US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4AA8AD-4D13-4D33-87BC-DA6B8A2E77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3" t="27076" r="24801" b="36000"/>
          <a:stretch/>
        </p:blipFill>
        <p:spPr>
          <a:xfrm rot="10800000">
            <a:off x="1970835" y="4115453"/>
            <a:ext cx="5202329" cy="20780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F73AC0-A54C-4A40-ABF7-0161856F5CBB}"/>
              </a:ext>
            </a:extLst>
          </p:cNvPr>
          <p:cNvSpPr txBox="1"/>
          <p:nvPr/>
        </p:nvSpPr>
        <p:spPr>
          <a:xfrm>
            <a:off x="4713784" y="6269250"/>
            <a:ext cx="2620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动圈式单级伺服阀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32550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9022" y="6437830"/>
            <a:ext cx="462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力反馈喷嘴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挡板滑阀式两级电液伺服阀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E32BF4-7304-4D73-8F8D-6CC7E2B5E547}"/>
              </a:ext>
            </a:extLst>
          </p:cNvPr>
          <p:cNvSpPr txBox="1">
            <a:spLocks/>
          </p:cNvSpPr>
          <p:nvPr/>
        </p:nvSpPr>
        <p:spPr bwMode="auto">
          <a:xfrm>
            <a:off x="395536" y="702055"/>
            <a:ext cx="8424936" cy="186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组成：力矩马达、喷嘴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挡板先导级、功率级滑阀、反馈杆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原理：电信号→衔铁偏转→挡板偏移→压力不平衡→主阀芯移动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7CBC0E1-1AB0-468A-B85A-F6DA1C6D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128" y="2484865"/>
            <a:ext cx="5099744" cy="382480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C785225-F455-4B75-A417-7500CE10FF5D}"/>
              </a:ext>
            </a:extLst>
          </p:cNvPr>
          <p:cNvSpPr txBox="1"/>
          <p:nvPr/>
        </p:nvSpPr>
        <p:spPr>
          <a:xfrm>
            <a:off x="7308304" y="3975623"/>
            <a:ext cx="15841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主阀芯位移与输入流量呈比例变化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1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34B4807-4CE2-43DD-9D8D-EFC46E26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865199"/>
            <a:ext cx="5230908" cy="25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E32BF4-7304-4D73-8F8D-6CC7E2B5E547}"/>
              </a:ext>
            </a:extLst>
          </p:cNvPr>
          <p:cNvSpPr txBox="1">
            <a:spLocks/>
          </p:cNvSpPr>
          <p:nvPr/>
        </p:nvSpPr>
        <p:spPr bwMode="auto">
          <a:xfrm>
            <a:off x="395536" y="702055"/>
            <a:ext cx="8255272" cy="272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先导阀</a:t>
            </a:r>
            <a:r>
              <a:rPr lang="en-US" altLang="zh-CN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滑阀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按控制边数分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单边：一个控制边，只控制一腔压力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双边：两个控制边，控制两腔压力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四边：四个控制边，控制两腔压力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控制边数越多，控制精度越高，加工成本越高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6C54EF-A455-4B9C-A517-C59D98CB1345}"/>
              </a:ext>
            </a:extLst>
          </p:cNvPr>
          <p:cNvSpPr txBox="1">
            <a:spLocks/>
          </p:cNvSpPr>
          <p:nvPr/>
        </p:nvSpPr>
        <p:spPr bwMode="auto">
          <a:xfrm>
            <a:off x="1666319" y="6405892"/>
            <a:ext cx="32403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单边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双边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四边滑阀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008BD6-A886-4914-B068-FAD15E301B16}"/>
              </a:ext>
            </a:extLst>
          </p:cNvPr>
          <p:cNvSpPr txBox="1"/>
          <p:nvPr/>
        </p:nvSpPr>
        <p:spPr>
          <a:xfrm>
            <a:off x="6300192" y="4293096"/>
            <a:ext cx="2592288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滑阀式先导级</a:t>
            </a:r>
            <a:r>
              <a:rPr lang="zh-CN" altLang="en-US" sz="20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装配精度要求高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，价格较贵，对</a:t>
            </a:r>
            <a:r>
              <a:rPr lang="zh-CN" altLang="en-US" sz="20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油液污染较敏感</a:t>
            </a:r>
            <a:endParaRPr lang="en-US" altLang="zh-CN" sz="20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65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E32BF4-7304-4D73-8F8D-6CC7E2B5E547}"/>
              </a:ext>
            </a:extLst>
          </p:cNvPr>
          <p:cNvSpPr txBox="1">
            <a:spLocks/>
          </p:cNvSpPr>
          <p:nvPr/>
        </p:nvSpPr>
        <p:spPr bwMode="auto">
          <a:xfrm>
            <a:off x="395535" y="702055"/>
            <a:ext cx="5256585" cy="272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先导阀</a:t>
            </a:r>
            <a:r>
              <a:rPr lang="en-US" altLang="zh-CN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射流管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射流管可左右摆动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接受板固定在受控对象上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射流管偏转角度→两腔压力不等→受控对象和接收板偏移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输入信号大小→受控对象运动速度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，加工精度低，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抗污染能力强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缺点：运动部分惯量较大，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响应性能差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射流能量损失大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；供油压力高时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易振动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；较大轴向力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6C54EF-A455-4B9C-A517-C59D98CB1345}"/>
              </a:ext>
            </a:extLst>
          </p:cNvPr>
          <p:cNvSpPr txBox="1">
            <a:spLocks/>
          </p:cNvSpPr>
          <p:nvPr/>
        </p:nvSpPr>
        <p:spPr bwMode="auto">
          <a:xfrm>
            <a:off x="5955543" y="4924798"/>
            <a:ext cx="3048000" cy="80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射流管装置工作原理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受控对象，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接受板，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射流管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3680FC-9D54-4A8B-8B92-E8AADD3B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43" y="1003067"/>
            <a:ext cx="3048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5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E32BF4-7304-4D73-8F8D-6CC7E2B5E547}"/>
              </a:ext>
            </a:extLst>
          </p:cNvPr>
          <p:cNvSpPr txBox="1">
            <a:spLocks/>
          </p:cNvSpPr>
          <p:nvPr/>
        </p:nvSpPr>
        <p:spPr bwMode="auto">
          <a:xfrm>
            <a:off x="395535" y="702055"/>
            <a:ext cx="8568953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先导阀</a:t>
            </a:r>
            <a:r>
              <a:rPr lang="en-US" altLang="zh-CN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喷嘴</a:t>
            </a:r>
            <a:r>
              <a:rPr lang="en-US" altLang="zh-CN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挡板</a:t>
            </a:r>
            <a:endParaRPr lang="en-US" altLang="zh-CN" sz="2800" kern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原理：喷嘴</a:t>
            </a:r>
            <a:r>
              <a:rPr lang="en-US" altLang="zh-CN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挡板间隙改变→控制压力改变→受控对象移动</a:t>
            </a:r>
            <a:endParaRPr lang="en-US" altLang="zh-CN" sz="24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优点：结构简单，惯量小，位移小，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响应快</a:t>
            </a: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，加工要求不高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ker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缺点：能量损耗大，</a:t>
            </a:r>
            <a:r>
              <a:rPr lang="zh-CN" altLang="en-US" sz="24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抗污染能力差</a:t>
            </a:r>
            <a:endParaRPr lang="en-US" altLang="zh-CN" sz="24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6C54EF-A455-4B9C-A517-C59D98CB1345}"/>
              </a:ext>
            </a:extLst>
          </p:cNvPr>
          <p:cNvSpPr txBox="1">
            <a:spLocks/>
          </p:cNvSpPr>
          <p:nvPr/>
        </p:nvSpPr>
        <p:spPr bwMode="auto">
          <a:xfrm>
            <a:off x="2518738" y="5869328"/>
            <a:ext cx="3648234" cy="80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喷嘴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挡板装置工作原理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受控对象，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挡板，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喷嘴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6AAC83-441B-4388-91A3-DB31F4EA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924944"/>
            <a:ext cx="32861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0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电液伺服阀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1E32BF4-7304-4D73-8F8D-6CC7E2B5E54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535" y="702055"/>
                <a:ext cx="5544617" cy="20788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algn="just"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zh-CN" altLang="en-US" sz="2800" ker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静态特性：流量</a:t>
                </a:r>
                <a:r>
                  <a:rPr lang="en-US" altLang="zh-CN" sz="2800" ker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800" ker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压力特性</a:t>
                </a:r>
                <a:endParaRPr lang="en-US" altLang="zh-CN" sz="2800" ker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流量</a:t>
                </a:r>
                <a:r>
                  <a:rPr lang="en-US" altLang="zh-CN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压力系数：</a:t>
                </a: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400" i="1" ker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i="1" ker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cons</m:t>
                          </m:r>
                          <m:r>
                            <m:rPr>
                              <m:sty m:val="p"/>
                            </m:rPr>
                            <a:rPr lang="en-US" altLang="zh-CN" sz="2400" ker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0" i="1" kern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en-US" altLang="zh-CN" sz="2400" b="0" i="1" kern="0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kern="0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2400" ker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影响系统的</a:t>
                </a:r>
                <a:r>
                  <a:rPr lang="zh-CN" altLang="en-US" sz="2400" ker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阻尼比</a:t>
                </a:r>
                <a:r>
                  <a:rPr lang="zh-CN" altLang="en-US" sz="2400" ker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zh-CN" altLang="en-US" sz="2400" ker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刚度</a:t>
                </a:r>
                <a:endParaRPr lang="en-US" altLang="zh-CN" sz="2400" ker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1E32BF4-7304-4D73-8F8D-6CC7E2B5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5" y="702055"/>
                <a:ext cx="5544617" cy="2078873"/>
              </a:xfrm>
              <a:prstGeom prst="rect">
                <a:avLst/>
              </a:prstGeom>
              <a:blipFill>
                <a:blip r:embed="rId2"/>
                <a:stretch>
                  <a:fillRect l="-1980" t="-2933" b="-1700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6C54EF-A455-4B9C-A517-C59D98CB1345}"/>
              </a:ext>
            </a:extLst>
          </p:cNvPr>
          <p:cNvSpPr txBox="1">
            <a:spLocks/>
          </p:cNvSpPr>
          <p:nvPr/>
        </p:nvSpPr>
        <p:spPr bwMode="auto">
          <a:xfrm>
            <a:off x="5004048" y="6454212"/>
            <a:ext cx="3877933" cy="36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零开口伺服阀流量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压力特性曲线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682546-B48D-44D3-A24F-55DEDA65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578" y="3872880"/>
            <a:ext cx="2991315" cy="2598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42CE2F-A565-468F-91A4-1A22910E6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639" y="173625"/>
            <a:ext cx="2667152" cy="3255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CBF99EA-059B-4C37-A896-06F33B2B85A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26878" y="2996952"/>
                <a:ext cx="2891770" cy="2376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负载流量</a:t>
                </a:r>
                <a:endParaRPr lang="en-US" altLang="zh-CN" sz="2000" ker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负载压力</a:t>
                </a:r>
                <a:endParaRPr lang="en-US" altLang="zh-CN" sz="2000" ker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系统供油压力</a:t>
                </a:r>
                <a:endParaRPr lang="en-US" altLang="zh-CN" sz="2000" i="1" kern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流量系数</a:t>
                </a:r>
                <a:endParaRPr lang="en-US" altLang="zh-CN" sz="20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𝑤</m:t>
                    </m:r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滑阀面积梯度</a:t>
                </a:r>
                <a:endParaRPr lang="en-US" altLang="zh-CN" sz="2000" ker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阀芯位移</a:t>
                </a:r>
                <a:endParaRPr lang="en-US" altLang="zh-CN" sz="20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zh-CN" altLang="en-US" sz="20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</m:oMath>
                </a14:m>
                <a:r>
                  <a:rPr lang="en-US" altLang="zh-CN" sz="20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— </a:t>
                </a:r>
                <a:r>
                  <a:rPr lang="zh-CN" altLang="en-US" sz="2000" ker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液体密度</a:t>
                </a:r>
                <a:endParaRPr lang="en-US" altLang="zh-CN" sz="2000" kern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CBF99EA-059B-4C37-A896-06F33B2B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878" y="2996952"/>
                <a:ext cx="2891770" cy="2376264"/>
              </a:xfrm>
              <a:prstGeom prst="rect">
                <a:avLst/>
              </a:prstGeom>
              <a:blipFill>
                <a:blip r:embed="rId5"/>
                <a:stretch>
                  <a:fillRect t="-1542" b="-13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5142F8-2C62-4FDF-A631-D4855FBF99DF}"/>
              </a:ext>
            </a:extLst>
          </p:cNvPr>
          <p:cNvSpPr txBox="1">
            <a:spLocks/>
          </p:cNvSpPr>
          <p:nvPr/>
        </p:nvSpPr>
        <p:spPr bwMode="auto">
          <a:xfrm>
            <a:off x="5940152" y="3363488"/>
            <a:ext cx="2808313" cy="36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2000" kern="0">
                <a:latin typeface="微软雅黑" panose="020B0503020204020204" pitchFamily="34" charset="-122"/>
                <a:ea typeface="微软雅黑" panose="020B0503020204020204" pitchFamily="34" charset="-122"/>
              </a:rPr>
              <a:t>零开口伺服阀结构图</a:t>
            </a:r>
            <a:endParaRPr lang="en-US" altLang="zh-CN" sz="2000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219D50-ADB4-4BF5-962B-67D28B6BCD8A}"/>
              </a:ext>
            </a:extLst>
          </p:cNvPr>
          <p:cNvSpPr txBox="1"/>
          <p:nvPr/>
        </p:nvSpPr>
        <p:spPr>
          <a:xfrm>
            <a:off x="7951912" y="5589240"/>
            <a:ext cx="12196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0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零点对称</a:t>
            </a:r>
            <a:endParaRPr lang="en-US" altLang="zh-CN" sz="20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F9A789-843E-4110-9B07-F7150FFC375E}"/>
              </a:ext>
            </a:extLst>
          </p:cNvPr>
          <p:cNvSpPr txBox="1"/>
          <p:nvPr/>
        </p:nvSpPr>
        <p:spPr>
          <a:xfrm>
            <a:off x="4759099" y="5373216"/>
            <a:ext cx="819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0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阀芯左移</a:t>
            </a:r>
            <a:endParaRPr lang="en-US" altLang="zh-CN" sz="20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0F1307-9A4B-4168-8841-66E3C1062B22}"/>
              </a:ext>
            </a:extLst>
          </p:cNvPr>
          <p:cNvSpPr txBox="1"/>
          <p:nvPr/>
        </p:nvSpPr>
        <p:spPr>
          <a:xfrm>
            <a:off x="8089893" y="4065876"/>
            <a:ext cx="792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0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阀芯</a:t>
            </a:r>
            <a:endParaRPr lang="en-US" altLang="zh-CN" sz="20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000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</a:t>
            </a:r>
            <a:endParaRPr lang="en-US" altLang="zh-CN" sz="2000" ker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0810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EAEAEA"/>
        </a:dk1>
        <a:lt1>
          <a:srgbClr val="FFFFFF"/>
        </a:lt1>
        <a:dk2>
          <a:srgbClr val="0000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EAEAEA"/>
        </a:dk1>
        <a:lt1>
          <a:srgbClr val="FFFFFF"/>
        </a:lt1>
        <a:dk2>
          <a:srgbClr val="CC0000"/>
        </a:dk2>
        <a:lt2>
          <a:srgbClr val="FFFFFF"/>
        </a:lt2>
        <a:accent1>
          <a:srgbClr val="FFFF66"/>
        </a:accent1>
        <a:accent2>
          <a:srgbClr val="3333CC"/>
        </a:accent2>
        <a:accent3>
          <a:srgbClr val="E2AAAA"/>
        </a:accent3>
        <a:accent4>
          <a:srgbClr val="DADADA"/>
        </a:accent4>
        <a:accent5>
          <a:srgbClr val="FFFFB8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FF0000"/>
        </a:dk1>
        <a:lt1>
          <a:srgbClr val="FFFFCC"/>
        </a:lt1>
        <a:dk2>
          <a:srgbClr val="FF3300"/>
        </a:dk2>
        <a:lt2>
          <a:srgbClr val="008000"/>
        </a:lt2>
        <a:accent1>
          <a:srgbClr val="33CC33"/>
        </a:accent1>
        <a:accent2>
          <a:srgbClr val="3333CC"/>
        </a:accent2>
        <a:accent3>
          <a:srgbClr val="FFFFE2"/>
        </a:accent3>
        <a:accent4>
          <a:srgbClr val="DA0000"/>
        </a:accent4>
        <a:accent5>
          <a:srgbClr val="ADE2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6600"/>
        </a:dk1>
        <a:lt1>
          <a:srgbClr val="FFFFFF"/>
        </a:lt1>
        <a:dk2>
          <a:srgbClr val="006600"/>
        </a:dk2>
        <a:lt2>
          <a:srgbClr val="663300"/>
        </a:lt2>
        <a:accent1>
          <a:srgbClr val="996633"/>
        </a:accent1>
        <a:accent2>
          <a:srgbClr val="3333CC"/>
        </a:accent2>
        <a:accent3>
          <a:srgbClr val="FFFFFF"/>
        </a:accent3>
        <a:accent4>
          <a:srgbClr val="005600"/>
        </a:accent4>
        <a:accent5>
          <a:srgbClr val="CAB8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2D168099CA80D4F8E36AE2A6C3A32FA" ma:contentTypeVersion="10" ma:contentTypeDescription="新建文档。" ma:contentTypeScope="" ma:versionID="2ff5ee519a084a972ee8ae754ae12cbd">
  <xsd:schema xmlns:xsd="http://www.w3.org/2001/XMLSchema" xmlns:xs="http://www.w3.org/2001/XMLSchema" xmlns:p="http://schemas.microsoft.com/office/2006/metadata/properties" xmlns:ns3="ced5a67b-2593-484e-b173-dd2121243036" targetNamespace="http://schemas.microsoft.com/office/2006/metadata/properties" ma:root="true" ma:fieldsID="cc314594415c17138aaab6c3f0898f0a" ns3:_="">
    <xsd:import namespace="ced5a67b-2593-484e-b173-dd21212430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d5a67b-2593-484e-b173-dd21212430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9AEF6F-97CE-4BED-8D54-7C2062B55F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d5a67b-2593-484e-b173-dd21212430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DA7A83-F39E-48A8-8288-B58C89BFFA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E029C5-816B-436A-9E36-3A8F2B417C51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ced5a67b-2593-484e-b173-dd2121243036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7746</TotalTime>
  <Words>846</Words>
  <Application>Microsoft Office PowerPoint</Application>
  <PresentationFormat>全屏显示(4:3)</PresentationFormat>
  <Paragraphs>133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Cambria Math</vt:lpstr>
      <vt:lpstr>Times New Roman</vt:lpstr>
      <vt:lpstr>Wingdings</vt:lpstr>
      <vt:lpstr>default</vt:lpstr>
      <vt:lpstr>液压传动及控制I — 电液伺服阀</vt:lpstr>
      <vt:lpstr>液压阀-电液伺服阀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  <vt:lpstr>电液伺服阀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Transmissions for Wind Energy</dc:title>
  <dc:creator>Feng Wang</dc:creator>
  <cp:lastModifiedBy>梓畅 林</cp:lastModifiedBy>
  <cp:revision>630</cp:revision>
  <cp:lastPrinted>1601-01-01T00:00:00Z</cp:lastPrinted>
  <dcterms:created xsi:type="dcterms:W3CDTF">2010-12-21T11:12:58Z</dcterms:created>
  <dcterms:modified xsi:type="dcterms:W3CDTF">2022-11-23T07:22:30Z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  <property fmtid="{D5CDD505-2E9C-101B-9397-08002B2CF9AE}" pid="4" name="ContentTypeId">
    <vt:lpwstr>0x01010042D168099CA80D4F8E36AE2A6C3A32FA</vt:lpwstr>
  </property>
</Properties>
</file>