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416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6" r:id="rId18"/>
    <p:sldId id="447" r:id="rId19"/>
    <p:sldId id="448" r:id="rId20"/>
    <p:sldId id="44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36" autoAdjust="0"/>
  </p:normalViewPr>
  <p:slideViewPr>
    <p:cSldViewPr>
      <p:cViewPr varScale="1">
        <p:scale>
          <a:sx n="107" d="100"/>
          <a:sy n="107" d="100"/>
        </p:scale>
        <p:origin x="17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10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6CA68E01-8E16-456C-9169-11DF1CF33BE1}" type="slidenum">
              <a:rPr lang="en-US" altLang="zh-CN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E7420CE-B9AB-4D68-A2B3-3E58608067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ED14A-B3E2-425A-B0B3-A177B26B0501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未标题-1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D4924-AA54-47D3-894B-171E592B6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EEDB-2A0B-4DC2-AB83-202671C8E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EB51-B069-4A9A-A1DA-570FDC466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E370-7543-44F3-A299-79C3EEA97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20D9-156C-4CF0-A82B-CBEB78926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314A-B13F-4AF1-8CAE-C52665E3D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6DB7-EDA2-4AB9-8DA2-B602CB499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DF768-A72A-4946-89DF-656276D88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EDAA1-D362-4B40-8C5C-82FA92CF9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22D35-26D7-4EEA-B120-D49CBAA38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44476-AC96-4BCE-A41E-2164431D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未标题-2 拷贝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BC9BCF9-EAAB-44F6-A0CD-FFBD6AA0CD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51229C65-DDF0-467A-8379-723DF1E8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0768"/>
            <a:ext cx="77724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kern="0">
                <a:latin typeface="微软雅黑" panose="020B0503020204020204" pitchFamily="34" charset="-122"/>
              </a:rPr>
              <a:t>液压传动及控制</a:t>
            </a:r>
            <a:r>
              <a:rPr lang="en-US" altLang="zh-CN" b="1" kern="0">
                <a:latin typeface="微软雅黑" panose="020B0503020204020204" pitchFamily="34" charset="-122"/>
              </a:rPr>
              <a:t>I</a:t>
            </a:r>
            <a:br>
              <a:rPr lang="en-US" altLang="zh-CN" b="1" kern="0">
                <a:latin typeface="微软雅黑" panose="020B0503020204020204" pitchFamily="34" charset="-122"/>
              </a:rPr>
            </a:br>
            <a:r>
              <a:rPr lang="en-US" altLang="zh-CN" b="1" kern="0">
                <a:solidFill>
                  <a:srgbClr val="C00000"/>
                </a:solidFill>
                <a:latin typeface="微软雅黑" panose="020B0503020204020204" pitchFamily="34" charset="-122"/>
              </a:rPr>
              <a:t>— </a:t>
            </a:r>
            <a:r>
              <a:rPr lang="zh-CN" altLang="en-US" b="1" kern="0">
                <a:solidFill>
                  <a:srgbClr val="C00000"/>
                </a:solidFill>
                <a:latin typeface="微软雅黑" panose="020B0503020204020204" pitchFamily="34" charset="-122"/>
              </a:rPr>
              <a:t>其他基本回路（上）</a:t>
            </a:r>
            <a:endParaRPr lang="en-US" b="1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B28BBDF-BBC5-4C37-A271-DECBD12F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48" y="4581128"/>
            <a:ext cx="73083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浙江大学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流体动力与机电系统国家重点实验室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2022.11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增压回路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323528" y="764704"/>
                <a:ext cx="4536504" cy="5904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zh-CN" altLang="en-US" sz="2800" ker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工作原理</a:t>
                </a:r>
                <a:endParaRPr lang="en-US" altLang="zh-CN" sz="2800" ker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zh-CN" altLang="en-US" sz="2400" ker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增压缸</a:t>
                </a: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等元件，实现部分油路</a:t>
                </a:r>
                <a:r>
                  <a:rPr lang="zh-CN" altLang="en-US" sz="2400" ker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小流量，高压力</a:t>
                </a:r>
                <a:endParaRPr lang="en-US" altLang="zh-CN" sz="2400" ker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活塞杆</a:t>
                </a:r>
                <a:r>
                  <a:rPr lang="zh-CN" altLang="en-US" sz="2400" ker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右移时增压</a:t>
                </a: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活塞杆左移时，辅助油箱补油，无增压作用</a:t>
                </a: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只能</a:t>
                </a:r>
                <a:r>
                  <a:rPr lang="zh-CN" altLang="en-US" sz="2400" ker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间断增压</a:t>
                </a:r>
                <a:endParaRPr lang="en-US" altLang="zh-CN" sz="2400" ker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764704"/>
                <a:ext cx="4536504" cy="5904656"/>
              </a:xfrm>
              <a:prstGeom prst="rect">
                <a:avLst/>
              </a:prstGeom>
              <a:blipFill>
                <a:blip r:embed="rId2"/>
                <a:stretch>
                  <a:fillRect l="-2285" t="-1032" r="-21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B3786D6-3FC6-4C2F-8F49-A949EA180AD0}"/>
              </a:ext>
            </a:extLst>
          </p:cNvPr>
          <p:cNvSpPr txBox="1"/>
          <p:nvPr/>
        </p:nvSpPr>
        <p:spPr>
          <a:xfrm>
            <a:off x="5371127" y="5517232"/>
            <a:ext cx="311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单作用增压回路原理图</a:t>
            </a:r>
            <a:endParaRPr lang="zh-CN" altLang="en-US" sz="20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60C8E15-133A-463D-AC9D-73F995DC34B6}"/>
              </a:ext>
            </a:extLst>
          </p:cNvPr>
          <p:cNvGrpSpPr/>
          <p:nvPr/>
        </p:nvGrpSpPr>
        <p:grpSpPr>
          <a:xfrm>
            <a:off x="4956498" y="1412776"/>
            <a:ext cx="3943350" cy="3917163"/>
            <a:chOff x="4956498" y="1412776"/>
            <a:chExt cx="3943350" cy="391716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388325-5CC0-42F7-AF1E-4C025A62EEA9}"/>
                </a:ext>
              </a:extLst>
            </p:cNvPr>
            <p:cNvGrpSpPr/>
            <p:nvPr/>
          </p:nvGrpSpPr>
          <p:grpSpPr>
            <a:xfrm>
              <a:off x="4956498" y="1412776"/>
              <a:ext cx="3943350" cy="3917163"/>
              <a:chOff x="4956498" y="1986452"/>
              <a:chExt cx="3943350" cy="3917163"/>
            </a:xfrm>
          </p:grpSpPr>
          <p:pic>
            <p:nvPicPr>
              <p:cNvPr id="12" name="Picture 52">
                <a:extLst>
                  <a:ext uri="{FF2B5EF4-FFF2-40B4-BE49-F238E27FC236}">
                    <a16:creationId xmlns:a16="http://schemas.microsoft.com/office/drawing/2014/main" id="{9876D3F0-F535-429E-B1D7-94BF20A595FA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498" y="1988840"/>
                <a:ext cx="3943350" cy="391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C0387BA-992A-4829-99F4-7A365837CD37}"/>
                  </a:ext>
                </a:extLst>
              </p:cNvPr>
              <p:cNvSpPr/>
              <p:nvPr/>
            </p:nvSpPr>
            <p:spPr>
              <a:xfrm>
                <a:off x="4956498" y="1986452"/>
                <a:ext cx="1847750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191D8D0-6CAF-4A06-8854-3CDCD7E77B02}"/>
                </a:ext>
              </a:extLst>
            </p:cNvPr>
            <p:cNvSpPr/>
            <p:nvPr/>
          </p:nvSpPr>
          <p:spPr>
            <a:xfrm>
              <a:off x="7568208" y="1844824"/>
              <a:ext cx="133164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38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增压回路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3073637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换向阀左位，单向阀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打开，从阀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输出增压油液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换向阀右位，单向阀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打开，从阀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输出增压油液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连续增压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8C8A20-1D99-4F61-B4A0-494F919B3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8"/>
          <a:stretch/>
        </p:blipFill>
        <p:spPr>
          <a:xfrm>
            <a:off x="3428741" y="1057275"/>
            <a:ext cx="5695950" cy="45319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84A07E-ADCB-4E21-934C-D566B6FCD15B}"/>
              </a:ext>
            </a:extLst>
          </p:cNvPr>
          <p:cNvSpPr txBox="1"/>
          <p:nvPr/>
        </p:nvSpPr>
        <p:spPr>
          <a:xfrm>
            <a:off x="4355976" y="5576991"/>
            <a:ext cx="311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双作用增压回路原理图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93795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卸荷回路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835292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功用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减少回路在待机时的能量损耗，降低系统发热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主换向阀卸荷回路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型中位机能换向阀，适用于低压、小流量系统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B5DE71B1-100A-40BC-BB45-ABE67484CE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708920"/>
            <a:ext cx="5219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2942946" y="6437830"/>
            <a:ext cx="311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主换向阀卸荷回路原理图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4547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卸荷回路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525658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正常工作时，电磁换向阀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关闭，系统压力由溢流阀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调定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卸荷时，阀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打开，插装阀上腔接通油箱，主阀口全开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控制先导油路，阀芯尺寸小，可实现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高压大流量快速卸荷和升压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5474986" y="5634168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先导级插装阀卸荷回路原理图</a:t>
            </a:r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E3F657-4AF4-4DE4-9ACE-6D4350C5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422" y="1347787"/>
            <a:ext cx="3067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6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890A93F1-C178-4F23-981F-6C6969FF8DF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553701"/>
            <a:ext cx="4770089" cy="38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58189"/>
            <a:ext cx="828092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功用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换向阀左位，油缸下降时存在背压，平稳下落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中位，活塞自锁，因泄漏会缓慢下落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活塞下行时功率损失大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2760039" y="6424619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平衡回路原理图</a:t>
            </a:r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平衡回路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38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758189"/>
            <a:ext cx="5462759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功用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液压缸不动时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保持压力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液控单向阀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压力传感器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1YA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失电、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2YA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得电，加压，直到预定上限值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1YA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失电、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2YA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失电，卸荷保压，降到预定下限值时切换回①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1YA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得电、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2YA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失电，活塞向上退回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5556591" y="5755576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自动补油式保压回路原理图</a:t>
            </a:r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保压回路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1A2B-4D08-44B9-B298-9C8491D7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60" y="1209473"/>
            <a:ext cx="3034185" cy="44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58189"/>
            <a:ext cx="516789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功用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缓慢释放高压大容量液压缸能量，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避免液压冲击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中位，通过节流阀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、单向阀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、换向阀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卸压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卸压快慢由节流阀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压力降到压力继电器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的设定值后，换向阀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切换左位，活塞退回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5386616" y="5334608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卸压回路原理图</a:t>
            </a:r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卸压回路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0072FF-F4CC-428C-880B-1AAC162C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18" y="1651298"/>
            <a:ext cx="3414316" cy="35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58189"/>
            <a:ext cx="540060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功用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缩短液压执行元件运行时间，提高工作效率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液压缸差动连接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左位，液压缸快进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右位，阀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调速，工进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右位，液压缸回退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5459370" y="5841042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液压缸差动连接回路原理图</a:t>
            </a:r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D9B59-2C72-4ACF-B804-1FB480C7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61" y="1139205"/>
            <a:ext cx="3308483" cy="45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1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58189"/>
            <a:ext cx="856895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双泵供油回路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大流量泵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1+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小流量泵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快速运动时，溢流阀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关闭，泵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共同供油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工进时，压力升高，液控溢流阀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打开，泵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卸荷，泵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供油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2760038" y="6151916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双泵供油回路原理图</a:t>
            </a:r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C96F8-5B63-445F-BBD9-B909AC54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74" y="3056920"/>
            <a:ext cx="4029451" cy="29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7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758189"/>
            <a:ext cx="5048633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采用增速缸的快速运动回路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启动时，换向阀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左位，溢流阀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关闭，液控单向阀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开启补油，活塞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腔作用面积小，活塞快进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工进时，压力升高，阀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腔作用面积大，活塞运动速度慢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5171959" y="5570017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增速缸快速运动回路原理图</a:t>
            </a:r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668C87-516A-437F-B34A-96EF91F7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61" y="1355446"/>
            <a:ext cx="3520319" cy="41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60"/>
            <a:ext cx="9144000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</a:rPr>
              <a:t>目录</a:t>
            </a:r>
            <a:endParaRPr lang="en-US" sz="20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836712"/>
            <a:ext cx="6552728" cy="374441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压力回路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调压回路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减压回路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增压回路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卸荷回路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平衡回路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保压回路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卸压回路</a:t>
            </a:r>
            <a:endParaRPr lang="en-US" altLang="zh-CN" sz="2800" b="1">
              <a:latin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快速运动回路和速度换接回路</a:t>
            </a:r>
          </a:p>
        </p:txBody>
      </p:sp>
    </p:spTree>
    <p:extLst>
      <p:ext uri="{BB962C8B-B14F-4D97-AF65-F5344CB8AC3E}">
        <p14:creationId xmlns:p14="http://schemas.microsoft.com/office/powerpoint/2010/main" val="423869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758189"/>
            <a:ext cx="5144455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采用蓄能器的快速运动回路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换向阀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中位时，泵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向蓄能器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充油，直到压力到达卸荷阀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设定值，泵卸荷，单向阀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保持压力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左位或右位时，泵和蓄能器同时供油，活塞快进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5467982" y="5817142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蓄能器快速运动回路原理图</a:t>
            </a:r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B3A7CD-C519-42B9-AC23-73D14F4A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089484"/>
            <a:ext cx="3543679" cy="467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其他基本回路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82809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相关液压元件组成，完成某种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特定功能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复杂液压系统通常由多个基本回路组成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包括压力回路、快速运动回路、速度换接回路、换向回路、锁紧回路、多缸动作回路等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86BD39-A5E4-4022-9D3C-F3D04AD373CE}"/>
              </a:ext>
            </a:extLst>
          </p:cNvPr>
          <p:cNvSpPr txBox="1"/>
          <p:nvPr/>
        </p:nvSpPr>
        <p:spPr>
          <a:xfrm>
            <a:off x="2286000" y="63412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液压回路原理图</a:t>
            </a:r>
            <a:endParaRPr lang="zh-CN" altLang="en-US" sz="2000"/>
          </a:p>
        </p:txBody>
      </p:sp>
      <p:pic>
        <p:nvPicPr>
          <p:cNvPr id="29698" name="Picture 2" descr="液压系统减压回路基本原理？液压元件动作一目了然">
            <a:extLst>
              <a:ext uri="{FF2B5EF4-FFF2-40B4-BE49-F238E27FC236}">
                <a16:creationId xmlns:a16="http://schemas.microsoft.com/office/drawing/2014/main" id="{85288C59-A5ED-45B3-A64C-E7909D496ED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460938"/>
            <a:ext cx="52197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39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压力回路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828092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压力阀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变量泵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等元件，实现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调压、稳压、减压、增压、卸载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等目的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（根据压力控制在回路中的部位）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一次压力控制回路：控制泵输出压力，包括调压回路、卸荷回路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二次压力控制回路：包括减压回路、增压回路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执行元件中的压力控制回路：包括保压回路、卸压回路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实际有些回路兼备以上多种功能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21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调压回路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604867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功用：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恒压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限压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多级压力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分类：单级、二级、多级、比例调压回路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单级调压回路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弹簧调定溢流阀开启压力，设定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最高压力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实际工作压力由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负载决定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一个工作循环中，溢流阀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压力无法调整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受溢流阀特性影响，系统流量变化时压力也有所波动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4－16">
            <a:extLst>
              <a:ext uri="{FF2B5EF4-FFF2-40B4-BE49-F238E27FC236}">
                <a16:creationId xmlns:a16="http://schemas.microsoft.com/office/drawing/2014/main" id="{7A283582-1F94-40A5-9E39-F66E4B721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65" b="22464"/>
          <a:stretch/>
        </p:blipFill>
        <p:spPr bwMode="auto">
          <a:xfrm>
            <a:off x="6300192" y="1878097"/>
            <a:ext cx="2664296" cy="335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1954A3-A05A-4F2A-879F-3EA1902FF7B5}"/>
              </a:ext>
            </a:extLst>
          </p:cNvPr>
          <p:cNvSpPr txBox="1"/>
          <p:nvPr/>
        </p:nvSpPr>
        <p:spPr>
          <a:xfrm>
            <a:off x="6075294" y="5225487"/>
            <a:ext cx="311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单级调压回路原理图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76072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608C1E-6920-4341-B6F6-148CA095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727096"/>
            <a:ext cx="5219700" cy="3790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调压回路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8640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二级调压回路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远程调压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，电气或液控等方式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失电，阀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设定最高供油压力，与单级调压回路相同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得电，远程调压阀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设定最高压力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0FB73E-FC07-49BF-B4CD-AE787B2A5B02}"/>
              </a:ext>
            </a:extLst>
          </p:cNvPr>
          <p:cNvSpPr txBox="1"/>
          <p:nvPr/>
        </p:nvSpPr>
        <p:spPr>
          <a:xfrm>
            <a:off x="3014954" y="6491857"/>
            <a:ext cx="311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二级调压回路原理图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4551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调压回路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9" y="764704"/>
            <a:ext cx="3168351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多级调压回路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三个溢流阀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一个换向阀，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三级调压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中位，阀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调压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调压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右位，阀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调压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的调定压力必须小于阀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804B84-D9C8-4FD1-9F68-758916C6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764704"/>
            <a:ext cx="5219700" cy="5219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3786D6-3FC6-4C2F-8F49-A949EA180AD0}"/>
              </a:ext>
            </a:extLst>
          </p:cNvPr>
          <p:cNvSpPr txBox="1"/>
          <p:nvPr/>
        </p:nvSpPr>
        <p:spPr>
          <a:xfrm>
            <a:off x="4499992" y="5584294"/>
            <a:ext cx="311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多级调压回路原理图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94233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调压回路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576064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比例调压回路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先导式比例溢流阀，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远程无极调节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输入电流大小→系统供油压力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结构简单，注重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压力转换速度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平稳性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具有旁路卸载功能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3786D6-3FC6-4C2F-8F49-A949EA180AD0}"/>
              </a:ext>
            </a:extLst>
          </p:cNvPr>
          <p:cNvSpPr txBox="1"/>
          <p:nvPr/>
        </p:nvSpPr>
        <p:spPr>
          <a:xfrm>
            <a:off x="3014954" y="6309373"/>
            <a:ext cx="311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比例调压回路原理图</a:t>
            </a:r>
            <a:endParaRPr lang="zh-CN" altLang="en-US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17EA0-E860-4528-9F9F-8905A0F1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33" y="3309403"/>
            <a:ext cx="2703934" cy="29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5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减压回路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777686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功用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减压阀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，使部分油路具有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较低的稳定压力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限定条件：供油压力不能低于减压阀进口最低压力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也可采用比例减压阀实现无极减压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3786D6-3FC6-4C2F-8F49-A949EA180AD0}"/>
              </a:ext>
            </a:extLst>
          </p:cNvPr>
          <p:cNvSpPr txBox="1"/>
          <p:nvPr/>
        </p:nvSpPr>
        <p:spPr>
          <a:xfrm>
            <a:off x="3014954" y="6269250"/>
            <a:ext cx="3114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减压回路原理图</a:t>
            </a:r>
            <a:endParaRPr lang="zh-CN" altLang="en-US" sz="200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A817C1F8-A6AA-492D-A412-13BB43158E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928146"/>
            <a:ext cx="5976664" cy="318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935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EAEAEA"/>
        </a:dk1>
        <a:lt1>
          <a:srgbClr val="FFFFFF"/>
        </a:lt1>
        <a:dk2>
          <a:srgbClr val="0000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EAEAEA"/>
        </a:dk1>
        <a:lt1>
          <a:srgbClr val="FFFFFF"/>
        </a:lt1>
        <a:dk2>
          <a:srgbClr val="CC0000"/>
        </a:dk2>
        <a:lt2>
          <a:srgbClr val="FFFFFF"/>
        </a:lt2>
        <a:accent1>
          <a:srgbClr val="FFFF66"/>
        </a:accent1>
        <a:accent2>
          <a:srgbClr val="3333CC"/>
        </a:accent2>
        <a:accent3>
          <a:srgbClr val="E2AAAA"/>
        </a:accent3>
        <a:accent4>
          <a:srgbClr val="DADADA"/>
        </a:accent4>
        <a:accent5>
          <a:srgbClr val="FFFFB8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FF0000"/>
        </a:dk1>
        <a:lt1>
          <a:srgbClr val="FFFFCC"/>
        </a:lt1>
        <a:dk2>
          <a:srgbClr val="FF3300"/>
        </a:dk2>
        <a:lt2>
          <a:srgbClr val="008000"/>
        </a:lt2>
        <a:accent1>
          <a:srgbClr val="33CC33"/>
        </a:accent1>
        <a:accent2>
          <a:srgbClr val="3333CC"/>
        </a:accent2>
        <a:accent3>
          <a:srgbClr val="FFFFE2"/>
        </a:accent3>
        <a:accent4>
          <a:srgbClr val="DA0000"/>
        </a:accent4>
        <a:accent5>
          <a:srgbClr val="ADE2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6600"/>
        </a:dk1>
        <a:lt1>
          <a:srgbClr val="FFFFFF"/>
        </a:lt1>
        <a:dk2>
          <a:srgbClr val="006600"/>
        </a:dk2>
        <a:lt2>
          <a:srgbClr val="663300"/>
        </a:lt2>
        <a:accent1>
          <a:srgbClr val="996633"/>
        </a:accent1>
        <a:accent2>
          <a:srgbClr val="3333CC"/>
        </a:accent2>
        <a:accent3>
          <a:srgbClr val="FFFFFF"/>
        </a:accent3>
        <a:accent4>
          <a:srgbClr val="005600"/>
        </a:accent4>
        <a:accent5>
          <a:srgbClr val="CAB8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4744</TotalTime>
  <Words>1073</Words>
  <Application>Microsoft Office PowerPoint</Application>
  <PresentationFormat>全屏显示(4:3)</PresentationFormat>
  <Paragraphs>141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黑体</vt:lpstr>
      <vt:lpstr>微软雅黑</vt:lpstr>
      <vt:lpstr>Arial</vt:lpstr>
      <vt:lpstr>Cambria Math</vt:lpstr>
      <vt:lpstr>Times New Roman</vt:lpstr>
      <vt:lpstr>Wingdings</vt:lpstr>
      <vt:lpstr>default</vt:lpstr>
      <vt:lpstr>PowerPoint 演示文稿</vt:lpstr>
      <vt:lpstr>目录</vt:lpstr>
      <vt:lpstr>其他基本回路</vt:lpstr>
      <vt:lpstr>压力回路</vt:lpstr>
      <vt:lpstr>调压回路</vt:lpstr>
      <vt:lpstr>调压回路</vt:lpstr>
      <vt:lpstr>调压回路</vt:lpstr>
      <vt:lpstr>调压回路</vt:lpstr>
      <vt:lpstr>减压回路</vt:lpstr>
      <vt:lpstr>增压回路</vt:lpstr>
      <vt:lpstr>增压回路</vt:lpstr>
      <vt:lpstr>卸荷回路</vt:lpstr>
      <vt:lpstr>卸荷回路</vt:lpstr>
      <vt:lpstr>平衡回路</vt:lpstr>
      <vt:lpstr>保压回路</vt:lpstr>
      <vt:lpstr>卸压回路</vt:lpstr>
      <vt:lpstr>快速运动回路</vt:lpstr>
      <vt:lpstr>快速运动回路</vt:lpstr>
      <vt:lpstr>快速运动回路</vt:lpstr>
      <vt:lpstr>快速运动回路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Transmissions for Wind Energy</dc:title>
  <dc:creator>Feng Wang</dc:creator>
  <cp:lastModifiedBy>Wu Jiaming</cp:lastModifiedBy>
  <cp:revision>449</cp:revision>
  <cp:lastPrinted>1601-01-01T00:00:00Z</cp:lastPrinted>
  <dcterms:created xsi:type="dcterms:W3CDTF">2010-12-21T11:12:58Z</dcterms:created>
  <dcterms:modified xsi:type="dcterms:W3CDTF">2022-11-29T09:09:08Z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