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7" r:id="rId3"/>
    <p:sldId id="259" r:id="rId4"/>
    <p:sldId id="273" r:id="rId5"/>
    <p:sldId id="268" r:id="rId6"/>
    <p:sldId id="269" r:id="rId7"/>
    <p:sldId id="276" r:id="rId8"/>
    <p:sldId id="275" r:id="rId9"/>
    <p:sldId id="277" r:id="rId10"/>
    <p:sldId id="278" r:id="rId11"/>
    <p:sldId id="270" r:id="rId12"/>
    <p:sldId id="280" r:id="rId13"/>
    <p:sldId id="263" r:id="rId14"/>
    <p:sldId id="279" r:id="rId15"/>
    <p:sldId id="281" r:id="rId16"/>
    <p:sldId id="282" r:id="rId17"/>
    <p:sldId id="284" r:id="rId18"/>
    <p:sldId id="283" r:id="rId19"/>
    <p:sldId id="264" r:id="rId20"/>
    <p:sldId id="285" r:id="rId21"/>
    <p:sldId id="286" r:id="rId22"/>
    <p:sldId id="287" r:id="rId23"/>
    <p:sldId id="265" r:id="rId24"/>
    <p:sldId id="288" r:id="rId25"/>
    <p:sldId id="289" r:id="rId26"/>
    <p:sldId id="290" r:id="rId27"/>
    <p:sldId id="272" r:id="rId28"/>
    <p:sldId id="262" r:id="rId29"/>
    <p:sldId id="260" r:id="rId30"/>
    <p:sldId id="291" r:id="rId31"/>
    <p:sldId id="258" r:id="rId32"/>
    <p:sldId id="292" r:id="rId33"/>
    <p:sldId id="293" r:id="rId34"/>
    <p:sldId id="261"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972"/>
    <a:srgbClr val="365D7E"/>
    <a:srgbClr val="F5F5EB"/>
    <a:srgbClr val="F6C954"/>
    <a:srgbClr val="E99414"/>
    <a:srgbClr val="E8646B"/>
    <a:srgbClr val="01AAE8"/>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17</a:t>
            </a:fld>
            <a:endParaRPr lang="zh-CN" altLang="en-US"/>
          </a:p>
        </p:txBody>
      </p:sp>
    </p:spTree>
    <p:extLst>
      <p:ext uri="{BB962C8B-B14F-4D97-AF65-F5344CB8AC3E}">
        <p14:creationId xmlns:p14="http://schemas.microsoft.com/office/powerpoint/2010/main" val="3328438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88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016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024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4" r:id="rId8"/>
    <p:sldLayoutId id="2147483675" r:id="rId9"/>
    <p:sldLayoutId id="2147483663" r:id="rId10"/>
    <p:sldLayoutId id="2147483666" r:id="rId11"/>
    <p:sldLayoutId id="2147483667" r:id="rId12"/>
    <p:sldLayoutId id="2147483668" r:id="rId13"/>
    <p:sldLayoutId id="2147483669" r:id="rId14"/>
    <p:sldLayoutId id="2147483664" r:id="rId15"/>
    <p:sldLayoutId id="2147483665" r:id="rId16"/>
    <p:sldLayoutId id="2147483673"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857500" y="3098800"/>
            <a:ext cx="2454518" cy="461665"/>
          </a:xfrm>
          <a:prstGeom prst="rect">
            <a:avLst/>
          </a:prstGeom>
          <a:noFill/>
        </p:spPr>
        <p:txBody>
          <a:bodyPr wrap="none" rtlCol="0">
            <a:spAutoFit/>
          </a:bodyPr>
          <a:lstStyle/>
          <a:p>
            <a:r>
              <a:rPr lang="zh-CN" altLang="en-US" sz="2400" i="1" dirty="0">
                <a:solidFill>
                  <a:srgbClr val="FFC000"/>
                </a:solidFill>
                <a:latin typeface="微软雅黑" panose="020B0503020204020204" pitchFamily="34" charset="-122"/>
                <a:ea typeface="微软雅黑" panose="020B0503020204020204" pitchFamily="34" charset="-122"/>
              </a:rPr>
              <a:t>第一章</a:t>
            </a:r>
            <a:r>
              <a:rPr lang="en-US" altLang="zh-CN" sz="2400" i="1" dirty="0">
                <a:solidFill>
                  <a:srgbClr val="FFC000"/>
                </a:solidFill>
                <a:latin typeface="微软雅黑" panose="020B0503020204020204" pitchFamily="34" charset="-122"/>
                <a:ea typeface="微软雅黑" panose="020B0503020204020204" pitchFamily="34" charset="-122"/>
              </a:rPr>
              <a:t>        </a:t>
            </a:r>
            <a:r>
              <a:rPr lang="zh-CN" altLang="en-US" sz="2400" i="1" dirty="0">
                <a:solidFill>
                  <a:srgbClr val="FFC000"/>
                </a:solidFill>
                <a:latin typeface="微软雅黑" panose="020B0503020204020204" pitchFamily="34" charset="-122"/>
                <a:ea typeface="微软雅黑" panose="020B0503020204020204" pitchFamily="34" charset="-122"/>
              </a:rPr>
              <a:t>绪论</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机械工业出版社 </a:t>
            </a:r>
            <a:endParaRPr lang="en-US" altLang="zh-CN" dirty="0">
              <a:solidFill>
                <a:srgbClr val="FFC000"/>
              </a:solidFill>
              <a:latin typeface="微软雅黑" panose="020B0503020204020204" pitchFamily="34" charset="-122"/>
              <a:ea typeface="微软雅黑" panose="020B0503020204020204" pitchFamily="34"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B06EBB-D441-41FE-85E1-E43BEDBDEFCE}"/>
              </a:ext>
            </a:extLst>
          </p:cNvPr>
          <p:cNvSpPr/>
          <p:nvPr/>
        </p:nvSpPr>
        <p:spPr>
          <a:xfrm>
            <a:off x="453812" y="1806692"/>
            <a:ext cx="8222827" cy="2354491"/>
          </a:xfrm>
          <a:prstGeom prst="rect">
            <a:avLst/>
          </a:prstGeom>
        </p:spPr>
        <p:txBody>
          <a:bodyPr wrap="square">
            <a:spAutoFit/>
          </a:bodyPr>
          <a:lstStyle/>
          <a:p>
            <a:pPr>
              <a:lnSpc>
                <a:spcPct val="150000"/>
              </a:lnSpc>
            </a:pPr>
            <a:r>
              <a:rPr lang="zh-CN" altLang="en-US" dirty="0">
                <a:solidFill>
                  <a:srgbClr val="000000"/>
                </a:solidFill>
                <a:latin typeface="+mj-ea"/>
                <a:ea typeface="+mj-ea"/>
                <a:cs typeface="Times New Roman" panose="02020603050405020304" pitchFamily="18" charset="0"/>
              </a:rPr>
              <a:t>       当前</a:t>
            </a:r>
            <a:r>
              <a:rPr lang="en-US" altLang="zh-CN" dirty="0">
                <a:solidFill>
                  <a:srgbClr val="000000"/>
                </a:solidFill>
                <a:latin typeface="+mj-ea"/>
                <a:ea typeface="+mj-ea"/>
                <a:cs typeface="Times New Roman" panose="02020603050405020304" pitchFamily="18" charset="0"/>
              </a:rPr>
              <a:t>,</a:t>
            </a:r>
            <a:r>
              <a:rPr lang="zh-CN" altLang="en-US" dirty="0">
                <a:solidFill>
                  <a:srgbClr val="000000"/>
                </a:solidFill>
                <a:latin typeface="+mj-ea"/>
                <a:ea typeface="+mj-ea"/>
                <a:cs typeface="Times New Roman" panose="02020603050405020304" pitchFamily="18" charset="0"/>
              </a:rPr>
              <a:t>液压技术在实现</a:t>
            </a:r>
            <a:r>
              <a:rPr lang="zh-CN" altLang="en-US" sz="2000" b="1" dirty="0">
                <a:solidFill>
                  <a:srgbClr val="000000"/>
                </a:solidFill>
                <a:latin typeface="+mj-ea"/>
                <a:ea typeface="+mj-ea"/>
                <a:cs typeface="Times New Roman" panose="02020603050405020304" pitchFamily="18" charset="0"/>
              </a:rPr>
              <a:t>高压</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高速</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大功率</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高效率</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低噪声</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经久耐用</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高度集成化</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微型化</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智能化</a:t>
            </a:r>
            <a:r>
              <a:rPr lang="zh-CN" altLang="en-US" dirty="0">
                <a:solidFill>
                  <a:srgbClr val="000000"/>
                </a:solidFill>
                <a:latin typeface="+mj-ea"/>
                <a:ea typeface="+mj-ea"/>
                <a:cs typeface="Times New Roman" panose="02020603050405020304" pitchFamily="18" charset="0"/>
              </a:rPr>
              <a:t>等各项</a:t>
            </a:r>
            <a:r>
              <a:rPr lang="zh-CN" altLang="en-US" dirty="0">
                <a:solidFill>
                  <a:srgbClr val="FF0000"/>
                </a:solidFill>
                <a:latin typeface="+mj-ea"/>
                <a:ea typeface="+mj-ea"/>
                <a:cs typeface="Times New Roman" panose="02020603050405020304" pitchFamily="18" charset="0"/>
              </a:rPr>
              <a:t>要求</a:t>
            </a:r>
            <a:r>
              <a:rPr lang="zh-CN" altLang="en-US" dirty="0">
                <a:solidFill>
                  <a:srgbClr val="000000"/>
                </a:solidFill>
                <a:latin typeface="+mj-ea"/>
                <a:ea typeface="+mj-ea"/>
                <a:cs typeface="Times New Roman" panose="02020603050405020304" pitchFamily="18" charset="0"/>
              </a:rPr>
              <a:t>方面都取得了重大的进展</a:t>
            </a:r>
            <a:r>
              <a:rPr lang="en-US" altLang="zh-CN" dirty="0">
                <a:solidFill>
                  <a:srgbClr val="000000"/>
                </a:solidFill>
                <a:latin typeface="+mj-ea"/>
                <a:ea typeface="+mj-ea"/>
                <a:cs typeface="Times New Roman" panose="02020603050405020304" pitchFamily="18" charset="0"/>
              </a:rPr>
              <a:t>,</a:t>
            </a:r>
            <a:r>
              <a:rPr lang="zh-CN" altLang="en-US" dirty="0">
                <a:solidFill>
                  <a:srgbClr val="000000"/>
                </a:solidFill>
                <a:latin typeface="+mj-ea"/>
                <a:ea typeface="+mj-ea"/>
                <a:cs typeface="Times New Roman" panose="02020603050405020304" pitchFamily="18" charset="0"/>
              </a:rPr>
              <a:t>在</a:t>
            </a:r>
            <a:r>
              <a:rPr lang="zh-CN" altLang="en-US" sz="2000" b="1" dirty="0">
                <a:solidFill>
                  <a:srgbClr val="000000"/>
                </a:solidFill>
                <a:latin typeface="+mj-ea"/>
                <a:ea typeface="+mj-ea"/>
                <a:cs typeface="Times New Roman" panose="02020603050405020304" pitchFamily="18" charset="0"/>
              </a:rPr>
              <a:t>完善比例控制</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伺服控制</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数字控制</a:t>
            </a:r>
            <a:r>
              <a:rPr lang="zh-CN" altLang="en-US" dirty="0">
                <a:solidFill>
                  <a:srgbClr val="000000"/>
                </a:solidFill>
                <a:latin typeface="+mj-ea"/>
                <a:ea typeface="+mj-ea"/>
                <a:cs typeface="Times New Roman" panose="02020603050405020304" pitchFamily="18" charset="0"/>
              </a:rPr>
              <a:t>等</a:t>
            </a:r>
            <a:r>
              <a:rPr lang="zh-CN" altLang="en-US" dirty="0">
                <a:solidFill>
                  <a:srgbClr val="FF0000"/>
                </a:solidFill>
                <a:latin typeface="+mj-ea"/>
                <a:ea typeface="+mj-ea"/>
                <a:cs typeface="Times New Roman" panose="02020603050405020304" pitchFamily="18" charset="0"/>
              </a:rPr>
              <a:t>技术</a:t>
            </a:r>
            <a:r>
              <a:rPr lang="zh-CN" altLang="en-US" dirty="0">
                <a:solidFill>
                  <a:srgbClr val="000000"/>
                </a:solidFill>
                <a:latin typeface="+mj-ea"/>
                <a:ea typeface="+mj-ea"/>
                <a:cs typeface="Times New Roman" panose="02020603050405020304" pitchFamily="18" charset="0"/>
              </a:rPr>
              <a:t>上也有许多新成就。此外</a:t>
            </a:r>
            <a:r>
              <a:rPr lang="en-US" altLang="zh-CN" dirty="0">
                <a:solidFill>
                  <a:srgbClr val="000000"/>
                </a:solidFill>
                <a:latin typeface="+mj-ea"/>
                <a:ea typeface="+mj-ea"/>
                <a:cs typeface="Times New Roman" panose="02020603050405020304" pitchFamily="18" charset="0"/>
              </a:rPr>
              <a:t>,</a:t>
            </a:r>
            <a:r>
              <a:rPr lang="zh-CN" altLang="en-US" dirty="0">
                <a:solidFill>
                  <a:srgbClr val="000000"/>
                </a:solidFill>
                <a:latin typeface="+mj-ea"/>
                <a:ea typeface="+mj-ea"/>
                <a:cs typeface="Times New Roman" panose="02020603050405020304" pitchFamily="18" charset="0"/>
              </a:rPr>
              <a:t>在液压元件和液压系统的</a:t>
            </a:r>
            <a:r>
              <a:rPr lang="zh-CN" altLang="en-US" sz="2000" b="1" dirty="0">
                <a:solidFill>
                  <a:srgbClr val="000000"/>
                </a:solidFill>
                <a:latin typeface="+mj-ea"/>
                <a:ea typeface="+mj-ea"/>
                <a:cs typeface="Times New Roman" panose="02020603050405020304" pitchFamily="18" charset="0"/>
              </a:rPr>
              <a:t>计算机辅助设计</a:t>
            </a:r>
            <a:r>
              <a:rPr lang="zh-CN" altLang="en-US" dirty="0">
                <a:solidFill>
                  <a:srgbClr val="000000"/>
                </a:solidFill>
                <a:latin typeface="+mj-ea"/>
                <a:ea typeface="+mj-ea"/>
                <a:cs typeface="Times New Roman" panose="02020603050405020304" pitchFamily="18" charset="0"/>
              </a:rPr>
              <a:t>、</a:t>
            </a:r>
            <a:r>
              <a:rPr lang="zh-CN" altLang="en-US" sz="2000" b="1" dirty="0">
                <a:solidFill>
                  <a:srgbClr val="000000"/>
                </a:solidFill>
                <a:latin typeface="+mj-ea"/>
                <a:ea typeface="+mj-ea"/>
                <a:cs typeface="Times New Roman" panose="02020603050405020304" pitchFamily="18" charset="0"/>
              </a:rPr>
              <a:t>计算机仿真和优化</a:t>
            </a:r>
            <a:r>
              <a:rPr lang="zh-CN" altLang="en-US" dirty="0">
                <a:solidFill>
                  <a:srgbClr val="000000"/>
                </a:solidFill>
                <a:latin typeface="+mj-ea"/>
                <a:ea typeface="+mj-ea"/>
                <a:cs typeface="Times New Roman" panose="02020603050405020304" pitchFamily="18" charset="0"/>
              </a:rPr>
              <a:t>以及</a:t>
            </a:r>
            <a:r>
              <a:rPr lang="zh-CN" altLang="en-US" sz="2000" b="1" dirty="0">
                <a:solidFill>
                  <a:srgbClr val="000000"/>
                </a:solidFill>
                <a:latin typeface="+mj-ea"/>
                <a:ea typeface="+mj-ea"/>
                <a:cs typeface="Times New Roman" panose="02020603050405020304" pitchFamily="18" charset="0"/>
              </a:rPr>
              <a:t>计算机控制</a:t>
            </a:r>
            <a:r>
              <a:rPr lang="zh-CN" altLang="en-US" dirty="0">
                <a:solidFill>
                  <a:srgbClr val="000000"/>
                </a:solidFill>
                <a:latin typeface="+mj-ea"/>
                <a:ea typeface="+mj-ea"/>
                <a:cs typeface="Times New Roman" panose="02020603050405020304" pitchFamily="18" charset="0"/>
              </a:rPr>
              <a:t>等</a:t>
            </a:r>
            <a:r>
              <a:rPr lang="zh-CN" altLang="en-US" dirty="0">
                <a:solidFill>
                  <a:srgbClr val="FF0000"/>
                </a:solidFill>
                <a:latin typeface="+mj-ea"/>
                <a:ea typeface="+mj-ea"/>
                <a:cs typeface="Times New Roman" panose="02020603050405020304" pitchFamily="18" charset="0"/>
              </a:rPr>
              <a:t>开发性研究</a:t>
            </a:r>
            <a:r>
              <a:rPr lang="zh-CN" altLang="en-US" dirty="0">
                <a:solidFill>
                  <a:srgbClr val="000000"/>
                </a:solidFill>
                <a:latin typeface="+mj-ea"/>
                <a:ea typeface="+mj-ea"/>
                <a:cs typeface="Times New Roman" panose="02020603050405020304" pitchFamily="18" charset="0"/>
              </a:rPr>
              <a:t>方面</a:t>
            </a:r>
            <a:r>
              <a:rPr lang="en-US" altLang="zh-CN" dirty="0">
                <a:solidFill>
                  <a:srgbClr val="000000"/>
                </a:solidFill>
                <a:latin typeface="+mj-ea"/>
                <a:ea typeface="+mj-ea"/>
                <a:cs typeface="Times New Roman" panose="02020603050405020304" pitchFamily="18" charset="0"/>
              </a:rPr>
              <a:t>,</a:t>
            </a:r>
            <a:r>
              <a:rPr lang="zh-CN" altLang="en-US" dirty="0">
                <a:solidFill>
                  <a:srgbClr val="000000"/>
                </a:solidFill>
                <a:latin typeface="+mj-ea"/>
                <a:ea typeface="+mj-ea"/>
                <a:cs typeface="Times New Roman" panose="02020603050405020304" pitchFamily="18" charset="0"/>
              </a:rPr>
              <a:t>更日益显示出显著的成绩。</a:t>
            </a:r>
            <a:endParaRPr lang="zh-CN" altLang="en-US" dirty="0">
              <a:latin typeface="+mj-ea"/>
              <a:ea typeface="+mj-ea"/>
            </a:endParaRPr>
          </a:p>
        </p:txBody>
      </p:sp>
      <p:sp>
        <p:nvSpPr>
          <p:cNvPr id="4" name="圆角矩形 3">
            <a:extLst>
              <a:ext uri="{FF2B5EF4-FFF2-40B4-BE49-F238E27FC236}">
                <a16:creationId xmlns:a16="http://schemas.microsoft.com/office/drawing/2014/main" id="{3BFA95FF-8A85-43CD-9EC7-256681152F2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6AB9C1A-EBF7-46AD-85AD-756D9215BDCC}"/>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id="{EB535856-663C-450E-B4C7-009A5F7DC30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a:extLst>
              <a:ext uri="{FF2B5EF4-FFF2-40B4-BE49-F238E27FC236}">
                <a16:creationId xmlns:a16="http://schemas.microsoft.com/office/drawing/2014/main" id="{875C8550-D92E-41AD-A9E9-60630EEB8E0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00075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78F94E-9452-43A9-82AE-D043715C2B21}"/>
              </a:ext>
            </a:extLst>
          </p:cNvPr>
          <p:cNvSpPr/>
          <p:nvPr/>
        </p:nvSpPr>
        <p:spPr>
          <a:xfrm>
            <a:off x="528320" y="1035956"/>
            <a:ext cx="8026400" cy="3600986"/>
          </a:xfrm>
          <a:prstGeom prst="rect">
            <a:avLst/>
          </a:prstGeom>
        </p:spPr>
        <p:txBody>
          <a:bodyPr wrap="square">
            <a:spAutoFit/>
          </a:bodyPr>
          <a:lstStyle/>
          <a:p>
            <a:pPr>
              <a:lnSpc>
                <a:spcPct val="150000"/>
              </a:lnSpc>
            </a:pPr>
            <a:r>
              <a:rPr lang="zh-CN" altLang="en-US" dirty="0">
                <a:latin typeface="+mj-ea"/>
                <a:ea typeface="+mj-ea"/>
              </a:rPr>
              <a:t>       我国的液压工业开始于</a:t>
            </a:r>
            <a:r>
              <a:rPr lang="en-US" altLang="zh-CN" sz="2000" dirty="0">
                <a:solidFill>
                  <a:srgbClr val="FF0000"/>
                </a:solidFill>
                <a:latin typeface="+mj-ea"/>
                <a:ea typeface="+mj-ea"/>
              </a:rPr>
              <a:t>20</a:t>
            </a:r>
            <a:r>
              <a:rPr lang="zh-CN" altLang="en-US" sz="2000" dirty="0">
                <a:solidFill>
                  <a:srgbClr val="FF0000"/>
                </a:solidFill>
                <a:latin typeface="+mj-ea"/>
                <a:ea typeface="+mj-ea"/>
              </a:rPr>
              <a:t>世纪</a:t>
            </a:r>
            <a:r>
              <a:rPr lang="en-US" altLang="zh-CN" sz="2000" dirty="0">
                <a:solidFill>
                  <a:srgbClr val="FF0000"/>
                </a:solidFill>
                <a:latin typeface="+mj-ea"/>
                <a:ea typeface="+mj-ea"/>
              </a:rPr>
              <a:t>50</a:t>
            </a:r>
            <a:r>
              <a:rPr lang="zh-CN" altLang="en-US" sz="2000" dirty="0">
                <a:solidFill>
                  <a:srgbClr val="FF0000"/>
                </a:solidFill>
                <a:latin typeface="+mj-ea"/>
                <a:ea typeface="+mj-ea"/>
              </a:rPr>
              <a:t>年代</a:t>
            </a:r>
            <a:r>
              <a:rPr lang="en-US" altLang="zh-CN" dirty="0">
                <a:latin typeface="+mj-ea"/>
                <a:ea typeface="+mj-ea"/>
              </a:rPr>
              <a:t>,</a:t>
            </a:r>
            <a:r>
              <a:rPr lang="zh-CN" altLang="en-US" dirty="0">
                <a:latin typeface="+mj-ea"/>
                <a:ea typeface="+mj-ea"/>
              </a:rPr>
              <a:t>其产品最初只用于机床和锻压设备</a:t>
            </a:r>
            <a:r>
              <a:rPr lang="en-US" altLang="zh-CN" dirty="0">
                <a:latin typeface="+mj-ea"/>
                <a:ea typeface="+mj-ea"/>
              </a:rPr>
              <a:t>,</a:t>
            </a:r>
            <a:r>
              <a:rPr lang="zh-CN" altLang="en-US" dirty="0">
                <a:latin typeface="+mj-ea"/>
                <a:ea typeface="+mj-ea"/>
              </a:rPr>
              <a:t>后来才用到拖拉机和工程机械上。</a:t>
            </a:r>
            <a:endParaRPr lang="en-US" altLang="zh-CN" dirty="0">
              <a:latin typeface="+mj-ea"/>
              <a:ea typeface="+mj-ea"/>
            </a:endParaRPr>
          </a:p>
          <a:p>
            <a:pPr>
              <a:lnSpc>
                <a:spcPct val="150000"/>
              </a:lnSpc>
            </a:pPr>
            <a:r>
              <a:rPr lang="zh-CN" altLang="en-US" dirty="0">
                <a:latin typeface="+mj-ea"/>
                <a:ea typeface="+mj-ea"/>
              </a:rPr>
              <a:t>       </a:t>
            </a:r>
            <a:r>
              <a:rPr lang="zh-CN" altLang="en-US" sz="2000" dirty="0">
                <a:solidFill>
                  <a:srgbClr val="FF0000"/>
                </a:solidFill>
                <a:latin typeface="+mj-ea"/>
                <a:ea typeface="+mj-ea"/>
              </a:rPr>
              <a:t>自</a:t>
            </a:r>
            <a:r>
              <a:rPr lang="en-US" altLang="zh-CN" sz="2000" dirty="0">
                <a:solidFill>
                  <a:srgbClr val="FF0000"/>
                </a:solidFill>
                <a:latin typeface="+mj-ea"/>
                <a:ea typeface="+mj-ea"/>
              </a:rPr>
              <a:t>1964</a:t>
            </a:r>
            <a:r>
              <a:rPr lang="zh-CN" altLang="en-US" sz="2000" dirty="0">
                <a:solidFill>
                  <a:srgbClr val="FF0000"/>
                </a:solidFill>
                <a:latin typeface="+mj-ea"/>
                <a:ea typeface="+mj-ea"/>
              </a:rPr>
              <a:t>年</a:t>
            </a:r>
            <a:r>
              <a:rPr lang="zh-CN" altLang="en-US" dirty="0">
                <a:latin typeface="+mj-ea"/>
                <a:ea typeface="+mj-ea"/>
              </a:rPr>
              <a:t>从国外引进一些液压元件生产技术、同时进行自行设计液压产品</a:t>
            </a:r>
            <a:r>
              <a:rPr lang="zh-CN" altLang="en-US" sz="2000" dirty="0">
                <a:solidFill>
                  <a:srgbClr val="FF0000"/>
                </a:solidFill>
                <a:latin typeface="+mj-ea"/>
                <a:ea typeface="+mj-ea"/>
              </a:rPr>
              <a:t>以来</a:t>
            </a:r>
            <a:r>
              <a:rPr lang="en-US" altLang="zh-CN" dirty="0">
                <a:latin typeface="+mj-ea"/>
                <a:ea typeface="+mj-ea"/>
              </a:rPr>
              <a:t>,</a:t>
            </a:r>
            <a:r>
              <a:rPr lang="zh-CN" altLang="en-US" dirty="0">
                <a:latin typeface="+mj-ea"/>
                <a:ea typeface="+mj-ea"/>
              </a:rPr>
              <a:t>我国的液压件生产已从低压到高压形成系列</a:t>
            </a:r>
            <a:r>
              <a:rPr lang="en-US" altLang="zh-CN" dirty="0">
                <a:latin typeface="+mj-ea"/>
                <a:ea typeface="+mj-ea"/>
              </a:rPr>
              <a:t>,</a:t>
            </a:r>
            <a:r>
              <a:rPr lang="zh-CN" altLang="en-US" dirty="0">
                <a:latin typeface="+mj-ea"/>
                <a:ea typeface="+mj-ea"/>
              </a:rPr>
              <a:t>并在各种机械设备上得到了广泛的使用。</a:t>
            </a:r>
            <a:endParaRPr lang="en-US" altLang="zh-CN" dirty="0">
              <a:latin typeface="+mj-ea"/>
              <a:ea typeface="+mj-ea"/>
            </a:endParaRPr>
          </a:p>
          <a:p>
            <a:pPr>
              <a:lnSpc>
                <a:spcPct val="150000"/>
              </a:lnSpc>
            </a:pPr>
            <a:r>
              <a:rPr lang="en-US" altLang="zh-CN" dirty="0">
                <a:latin typeface="+mj-ea"/>
                <a:ea typeface="+mj-ea"/>
              </a:rPr>
              <a:t>       </a:t>
            </a:r>
            <a:r>
              <a:rPr lang="en-US" altLang="zh-CN" sz="2000" dirty="0">
                <a:solidFill>
                  <a:srgbClr val="FF0000"/>
                </a:solidFill>
                <a:latin typeface="+mj-ea"/>
                <a:ea typeface="+mj-ea"/>
              </a:rPr>
              <a:t>20</a:t>
            </a:r>
            <a:r>
              <a:rPr lang="zh-CN" altLang="en-US" sz="2000" dirty="0">
                <a:solidFill>
                  <a:srgbClr val="FF0000"/>
                </a:solidFill>
                <a:latin typeface="+mj-ea"/>
                <a:ea typeface="+mj-ea"/>
              </a:rPr>
              <a:t>世纪</a:t>
            </a:r>
            <a:r>
              <a:rPr lang="en-US" altLang="zh-CN" sz="2000" dirty="0">
                <a:solidFill>
                  <a:srgbClr val="FF0000"/>
                </a:solidFill>
                <a:latin typeface="+mj-ea"/>
                <a:ea typeface="+mj-ea"/>
              </a:rPr>
              <a:t>80</a:t>
            </a:r>
            <a:r>
              <a:rPr lang="zh-CN" altLang="en-US" sz="2000" dirty="0">
                <a:solidFill>
                  <a:srgbClr val="FF0000"/>
                </a:solidFill>
                <a:latin typeface="+mj-ea"/>
                <a:ea typeface="+mj-ea"/>
              </a:rPr>
              <a:t>年代起</a:t>
            </a:r>
            <a:r>
              <a:rPr lang="zh-CN" altLang="en-US" dirty="0">
                <a:latin typeface="+mj-ea"/>
                <a:ea typeface="+mj-ea"/>
              </a:rPr>
              <a:t>更加速了对国外先进液压产品和技术的有计划引进、消化、吸收和国产化工作</a:t>
            </a:r>
            <a:r>
              <a:rPr lang="en-US" altLang="zh-CN" dirty="0">
                <a:latin typeface="+mj-ea"/>
                <a:ea typeface="+mj-ea"/>
              </a:rPr>
              <a:t>,</a:t>
            </a:r>
            <a:r>
              <a:rPr lang="zh-CN" altLang="en-US" dirty="0">
                <a:latin typeface="+mj-ea"/>
                <a:ea typeface="+mj-ea"/>
              </a:rPr>
              <a:t>以确保我国的液压技术能在产品质量、经济效益、人才培训、研究开发等各个方面全方位地赶上世界水平。</a:t>
            </a:r>
          </a:p>
        </p:txBody>
      </p:sp>
      <p:sp>
        <p:nvSpPr>
          <p:cNvPr id="4" name="圆角矩形 3">
            <a:extLst>
              <a:ext uri="{FF2B5EF4-FFF2-40B4-BE49-F238E27FC236}">
                <a16:creationId xmlns:a16="http://schemas.microsoft.com/office/drawing/2014/main" id="{8962DD7E-3062-4EBA-9972-BA78CF5B77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57FB87D-615F-46CB-BE5D-192F88B2198A}"/>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id="{81B82D4A-0CBB-4ED3-ABEA-882A4088F8CA}"/>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a:extLst>
              <a:ext uri="{FF2B5EF4-FFF2-40B4-BE49-F238E27FC236}">
                <a16:creationId xmlns:a16="http://schemas.microsoft.com/office/drawing/2014/main" id="{39408130-F756-4595-9445-9585C695C1DC}"/>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5235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4" name="29bce37b-f506-4014-99b5-545d675c9c40">
            <a:extLst>
              <a:ext uri="{FF2B5EF4-FFF2-40B4-BE49-F238E27FC236}">
                <a16:creationId xmlns:a16="http://schemas.microsoft.com/office/drawing/2014/main" id="{451E3844-88AC-4B87-893D-69C76E4F447B}"/>
              </a:ext>
            </a:extLst>
          </p:cNvPr>
          <p:cNvGrpSpPr>
            <a:grpSpLocks noChangeAspect="1"/>
          </p:cNvGrpSpPr>
          <p:nvPr/>
        </p:nvGrpSpPr>
        <p:grpSpPr>
          <a:xfrm>
            <a:off x="525798" y="2355659"/>
            <a:ext cx="8017545" cy="2179935"/>
            <a:chOff x="728159" y="2138426"/>
            <a:chExt cx="10690063" cy="2906578"/>
          </a:xfrm>
        </p:grpSpPr>
        <p:sp>
          <p:nvSpPr>
            <p:cNvPr id="775" name="íṡľíḍè-Freeform: Shape 81">
              <a:extLst>
                <a:ext uri="{FF2B5EF4-FFF2-40B4-BE49-F238E27FC236}">
                  <a16:creationId xmlns:a16="http://schemas.microsoft.com/office/drawing/2014/main" id="{34AF69BD-ADB2-43A6-BBEC-0A11479AE049}"/>
                </a:ext>
              </a:extLst>
            </p:cNvPr>
            <p:cNvSpPr>
              <a:spLocks/>
            </p:cNvSpPr>
            <p:nvPr/>
          </p:nvSpPr>
          <p:spPr bwMode="auto">
            <a:xfrm>
              <a:off x="3979258" y="2138426"/>
              <a:ext cx="1088451" cy="1032961"/>
            </a:xfrm>
            <a:custGeom>
              <a:avLst/>
              <a:gdLst/>
              <a:ahLst/>
              <a:cxnLst>
                <a:cxn ang="0">
                  <a:pos x="317" y="290"/>
                </a:cxn>
                <a:cxn ang="0">
                  <a:pos x="307" y="300"/>
                </a:cxn>
                <a:cxn ang="0">
                  <a:pos x="10" y="300"/>
                </a:cxn>
                <a:cxn ang="0">
                  <a:pos x="0" y="290"/>
                </a:cxn>
                <a:cxn ang="0">
                  <a:pos x="0" y="11"/>
                </a:cxn>
                <a:cxn ang="0">
                  <a:pos x="10" y="0"/>
                </a:cxn>
                <a:cxn ang="0">
                  <a:pos x="307" y="0"/>
                </a:cxn>
                <a:cxn ang="0">
                  <a:pos x="317" y="11"/>
                </a:cxn>
                <a:cxn ang="0">
                  <a:pos x="317" y="290"/>
                </a:cxn>
              </a:cxnLst>
              <a:rect l="0" t="0" r="r" b="b"/>
              <a:pathLst>
                <a:path w="317" h="300">
                  <a:moveTo>
                    <a:pt x="317" y="290"/>
                  </a:moveTo>
                  <a:cubicBezTo>
                    <a:pt x="317" y="296"/>
                    <a:pt x="313" y="300"/>
                    <a:pt x="307" y="300"/>
                  </a:cubicBezTo>
                  <a:cubicBezTo>
                    <a:pt x="10" y="300"/>
                    <a:pt x="10" y="300"/>
                    <a:pt x="10" y="300"/>
                  </a:cubicBezTo>
                  <a:cubicBezTo>
                    <a:pt x="4" y="300"/>
                    <a:pt x="0" y="296"/>
                    <a:pt x="0" y="290"/>
                  </a:cubicBezTo>
                  <a:cubicBezTo>
                    <a:pt x="0" y="11"/>
                    <a:pt x="0" y="11"/>
                    <a:pt x="0" y="11"/>
                  </a:cubicBezTo>
                  <a:cubicBezTo>
                    <a:pt x="0" y="5"/>
                    <a:pt x="4" y="0"/>
                    <a:pt x="10" y="0"/>
                  </a:cubicBezTo>
                  <a:cubicBezTo>
                    <a:pt x="307" y="0"/>
                    <a:pt x="307" y="0"/>
                    <a:pt x="307" y="0"/>
                  </a:cubicBezTo>
                  <a:cubicBezTo>
                    <a:pt x="313" y="0"/>
                    <a:pt x="317" y="5"/>
                    <a:pt x="317" y="11"/>
                  </a:cubicBezTo>
                  <a:lnTo>
                    <a:pt x="317" y="290"/>
                  </a:lnTo>
                  <a:close/>
                </a:path>
              </a:pathLst>
            </a:custGeom>
            <a:solidFill>
              <a:schemeClr val="accent2">
                <a:lumMod val="7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76" name="íṡľíḍè-Freeform: Shape 82">
              <a:extLst>
                <a:ext uri="{FF2B5EF4-FFF2-40B4-BE49-F238E27FC236}">
                  <a16:creationId xmlns:a16="http://schemas.microsoft.com/office/drawing/2014/main" id="{49CDDFA5-2828-4EBD-B0E3-630D7840E8DB}"/>
                </a:ext>
              </a:extLst>
            </p:cNvPr>
            <p:cNvSpPr>
              <a:spLocks/>
            </p:cNvSpPr>
            <p:nvPr/>
          </p:nvSpPr>
          <p:spPr bwMode="auto">
            <a:xfrm>
              <a:off x="6588848" y="2138426"/>
              <a:ext cx="1096987" cy="1032961"/>
            </a:xfrm>
            <a:custGeom>
              <a:avLst/>
              <a:gdLst/>
              <a:ahLst/>
              <a:cxnLst>
                <a:cxn ang="0">
                  <a:pos x="318" y="290"/>
                </a:cxn>
                <a:cxn ang="0">
                  <a:pos x="307" y="300"/>
                </a:cxn>
                <a:cxn ang="0">
                  <a:pos x="11" y="300"/>
                </a:cxn>
                <a:cxn ang="0">
                  <a:pos x="0" y="290"/>
                </a:cxn>
                <a:cxn ang="0">
                  <a:pos x="0" y="11"/>
                </a:cxn>
                <a:cxn ang="0">
                  <a:pos x="11" y="0"/>
                </a:cxn>
                <a:cxn ang="0">
                  <a:pos x="307" y="0"/>
                </a:cxn>
                <a:cxn ang="0">
                  <a:pos x="318" y="11"/>
                </a:cxn>
                <a:cxn ang="0">
                  <a:pos x="318" y="290"/>
                </a:cxn>
              </a:cxnLst>
              <a:rect l="0" t="0" r="r" b="b"/>
              <a:pathLst>
                <a:path w="318" h="300">
                  <a:moveTo>
                    <a:pt x="318" y="290"/>
                  </a:moveTo>
                  <a:cubicBezTo>
                    <a:pt x="318" y="296"/>
                    <a:pt x="313" y="300"/>
                    <a:pt x="307" y="300"/>
                  </a:cubicBezTo>
                  <a:cubicBezTo>
                    <a:pt x="11" y="300"/>
                    <a:pt x="11" y="300"/>
                    <a:pt x="11" y="300"/>
                  </a:cubicBezTo>
                  <a:cubicBezTo>
                    <a:pt x="5" y="300"/>
                    <a:pt x="0" y="296"/>
                    <a:pt x="0" y="290"/>
                  </a:cubicBezTo>
                  <a:cubicBezTo>
                    <a:pt x="0" y="11"/>
                    <a:pt x="0" y="11"/>
                    <a:pt x="0" y="11"/>
                  </a:cubicBezTo>
                  <a:cubicBezTo>
                    <a:pt x="0" y="5"/>
                    <a:pt x="5" y="0"/>
                    <a:pt x="11" y="0"/>
                  </a:cubicBezTo>
                  <a:cubicBezTo>
                    <a:pt x="307" y="0"/>
                    <a:pt x="307" y="0"/>
                    <a:pt x="307" y="0"/>
                  </a:cubicBezTo>
                  <a:cubicBezTo>
                    <a:pt x="313" y="0"/>
                    <a:pt x="318" y="5"/>
                    <a:pt x="318" y="11"/>
                  </a:cubicBezTo>
                  <a:lnTo>
                    <a:pt x="318" y="290"/>
                  </a:lnTo>
                  <a:close/>
                </a:path>
              </a:pathLst>
            </a:custGeom>
            <a:solidFill>
              <a:schemeClr val="accent3">
                <a:lumMod val="50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77" name="íṡľíḍè-Freeform: Shape 83">
              <a:extLst>
                <a:ext uri="{FF2B5EF4-FFF2-40B4-BE49-F238E27FC236}">
                  <a16:creationId xmlns:a16="http://schemas.microsoft.com/office/drawing/2014/main" id="{AA969536-53DD-420D-907F-3EC3988C35C1}"/>
                </a:ext>
              </a:extLst>
            </p:cNvPr>
            <p:cNvSpPr>
              <a:spLocks/>
            </p:cNvSpPr>
            <p:nvPr/>
          </p:nvSpPr>
          <p:spPr bwMode="auto">
            <a:xfrm>
              <a:off x="9206975" y="2138426"/>
              <a:ext cx="1096987" cy="1032961"/>
            </a:xfrm>
            <a:custGeom>
              <a:avLst/>
              <a:gdLst/>
              <a:ahLst/>
              <a:cxnLst>
                <a:cxn ang="0">
                  <a:pos x="318" y="290"/>
                </a:cxn>
                <a:cxn ang="0">
                  <a:pos x="307" y="300"/>
                </a:cxn>
                <a:cxn ang="0">
                  <a:pos x="11" y="300"/>
                </a:cxn>
                <a:cxn ang="0">
                  <a:pos x="0" y="290"/>
                </a:cxn>
                <a:cxn ang="0">
                  <a:pos x="0" y="11"/>
                </a:cxn>
                <a:cxn ang="0">
                  <a:pos x="11" y="0"/>
                </a:cxn>
                <a:cxn ang="0">
                  <a:pos x="307" y="0"/>
                </a:cxn>
                <a:cxn ang="0">
                  <a:pos x="318" y="11"/>
                </a:cxn>
                <a:cxn ang="0">
                  <a:pos x="318" y="290"/>
                </a:cxn>
              </a:cxnLst>
              <a:rect l="0" t="0" r="r" b="b"/>
              <a:pathLst>
                <a:path w="318" h="300">
                  <a:moveTo>
                    <a:pt x="318" y="290"/>
                  </a:moveTo>
                  <a:cubicBezTo>
                    <a:pt x="318" y="296"/>
                    <a:pt x="313" y="300"/>
                    <a:pt x="307" y="300"/>
                  </a:cubicBezTo>
                  <a:cubicBezTo>
                    <a:pt x="11" y="300"/>
                    <a:pt x="11" y="300"/>
                    <a:pt x="11" y="300"/>
                  </a:cubicBezTo>
                  <a:cubicBezTo>
                    <a:pt x="5" y="300"/>
                    <a:pt x="0" y="296"/>
                    <a:pt x="0" y="290"/>
                  </a:cubicBezTo>
                  <a:cubicBezTo>
                    <a:pt x="0" y="11"/>
                    <a:pt x="0" y="11"/>
                    <a:pt x="0" y="11"/>
                  </a:cubicBezTo>
                  <a:cubicBezTo>
                    <a:pt x="0" y="5"/>
                    <a:pt x="5" y="0"/>
                    <a:pt x="11" y="0"/>
                  </a:cubicBezTo>
                  <a:cubicBezTo>
                    <a:pt x="307" y="0"/>
                    <a:pt x="307" y="0"/>
                    <a:pt x="307" y="0"/>
                  </a:cubicBezTo>
                  <a:cubicBezTo>
                    <a:pt x="313" y="0"/>
                    <a:pt x="318" y="5"/>
                    <a:pt x="318" y="11"/>
                  </a:cubicBezTo>
                  <a:lnTo>
                    <a:pt x="318" y="290"/>
                  </a:lnTo>
                  <a:close/>
                </a:path>
              </a:pathLst>
            </a:custGeom>
            <a:solidFill>
              <a:schemeClr val="accent4">
                <a:lumMod val="7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78" name="íṡľíḍè-Freeform: Shape 84">
              <a:extLst>
                <a:ext uri="{FF2B5EF4-FFF2-40B4-BE49-F238E27FC236}">
                  <a16:creationId xmlns:a16="http://schemas.microsoft.com/office/drawing/2014/main" id="{6C858793-C2A9-4DD9-87D6-ACE0D3FC2981}"/>
                </a:ext>
              </a:extLst>
            </p:cNvPr>
            <p:cNvSpPr>
              <a:spLocks/>
            </p:cNvSpPr>
            <p:nvPr/>
          </p:nvSpPr>
          <p:spPr bwMode="auto">
            <a:xfrm>
              <a:off x="1365401" y="2138426"/>
              <a:ext cx="1092719" cy="1032961"/>
            </a:xfrm>
            <a:custGeom>
              <a:avLst/>
              <a:gdLst/>
              <a:ahLst/>
              <a:cxnLst>
                <a:cxn ang="0">
                  <a:pos x="318" y="290"/>
                </a:cxn>
                <a:cxn ang="0">
                  <a:pos x="307" y="300"/>
                </a:cxn>
                <a:cxn ang="0">
                  <a:pos x="11" y="300"/>
                </a:cxn>
                <a:cxn ang="0">
                  <a:pos x="0" y="290"/>
                </a:cxn>
                <a:cxn ang="0">
                  <a:pos x="0" y="11"/>
                </a:cxn>
                <a:cxn ang="0">
                  <a:pos x="11" y="0"/>
                </a:cxn>
                <a:cxn ang="0">
                  <a:pos x="307" y="0"/>
                </a:cxn>
                <a:cxn ang="0">
                  <a:pos x="318" y="11"/>
                </a:cxn>
                <a:cxn ang="0">
                  <a:pos x="318" y="290"/>
                </a:cxn>
              </a:cxnLst>
              <a:rect l="0" t="0" r="r" b="b"/>
              <a:pathLst>
                <a:path w="318" h="300">
                  <a:moveTo>
                    <a:pt x="318" y="290"/>
                  </a:moveTo>
                  <a:cubicBezTo>
                    <a:pt x="318" y="296"/>
                    <a:pt x="313" y="300"/>
                    <a:pt x="307" y="300"/>
                  </a:cubicBezTo>
                  <a:cubicBezTo>
                    <a:pt x="11" y="300"/>
                    <a:pt x="11" y="300"/>
                    <a:pt x="11" y="300"/>
                  </a:cubicBezTo>
                  <a:cubicBezTo>
                    <a:pt x="5" y="300"/>
                    <a:pt x="0" y="296"/>
                    <a:pt x="0" y="290"/>
                  </a:cubicBezTo>
                  <a:cubicBezTo>
                    <a:pt x="0" y="11"/>
                    <a:pt x="0" y="11"/>
                    <a:pt x="0" y="11"/>
                  </a:cubicBezTo>
                  <a:cubicBezTo>
                    <a:pt x="0" y="5"/>
                    <a:pt x="5" y="0"/>
                    <a:pt x="11" y="0"/>
                  </a:cubicBezTo>
                  <a:cubicBezTo>
                    <a:pt x="307" y="0"/>
                    <a:pt x="307" y="0"/>
                    <a:pt x="307" y="0"/>
                  </a:cubicBezTo>
                  <a:cubicBezTo>
                    <a:pt x="313" y="0"/>
                    <a:pt x="318" y="5"/>
                    <a:pt x="318" y="11"/>
                  </a:cubicBezTo>
                  <a:lnTo>
                    <a:pt x="318" y="290"/>
                  </a:lnTo>
                  <a:close/>
                </a:path>
              </a:pathLst>
            </a:custGeom>
            <a:solidFill>
              <a:schemeClr val="accent1">
                <a:lumMod val="7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79" name="íṡľíḍè-Rectangle 86">
              <a:extLst>
                <a:ext uri="{FF2B5EF4-FFF2-40B4-BE49-F238E27FC236}">
                  <a16:creationId xmlns:a16="http://schemas.microsoft.com/office/drawing/2014/main" id="{AC8A6A36-66D0-494F-A239-3DE1C0B544A7}"/>
                </a:ext>
              </a:extLst>
            </p:cNvPr>
            <p:cNvSpPr>
              <a:spLocks/>
            </p:cNvSpPr>
            <p:nvPr/>
          </p:nvSpPr>
          <p:spPr bwMode="auto">
            <a:xfrm>
              <a:off x="728159" y="2202451"/>
              <a:ext cx="10690063" cy="597579"/>
            </a:xfrm>
            <a:prstGeom prst="rect">
              <a:avLst/>
            </a:prstGeom>
            <a:solidFill>
              <a:schemeClr val="tx2">
                <a:lumMod val="40000"/>
                <a:lumOff val="60000"/>
              </a:schemeClr>
            </a:solid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80" name="íṡľíḍè-Rectangle 87">
              <a:extLst>
                <a:ext uri="{FF2B5EF4-FFF2-40B4-BE49-F238E27FC236}">
                  <a16:creationId xmlns:a16="http://schemas.microsoft.com/office/drawing/2014/main" id="{F63A34F4-C4D4-4DB4-8189-FB866E2E6AFC}"/>
                </a:ext>
              </a:extLst>
            </p:cNvPr>
            <p:cNvSpPr>
              <a:spLocks/>
            </p:cNvSpPr>
            <p:nvPr/>
          </p:nvSpPr>
          <p:spPr bwMode="auto">
            <a:xfrm>
              <a:off x="728159" y="2240868"/>
              <a:ext cx="10690063" cy="597579"/>
            </a:xfrm>
            <a:prstGeom prst="rect">
              <a:avLst/>
            </a:prstGeom>
            <a:solidFill>
              <a:schemeClr val="tx2">
                <a:lumMod val="20000"/>
                <a:lumOff val="80000"/>
              </a:schemeClr>
            </a:solid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nvGrpSpPr>
            <p:cNvPr id="781" name="Group 88">
              <a:extLst>
                <a:ext uri="{FF2B5EF4-FFF2-40B4-BE49-F238E27FC236}">
                  <a16:creationId xmlns:a16="http://schemas.microsoft.com/office/drawing/2014/main" id="{AB535E5A-4ED6-4A07-B6B6-9BAFEC7FB350}"/>
                </a:ext>
              </a:extLst>
            </p:cNvPr>
            <p:cNvGrpSpPr/>
            <p:nvPr/>
          </p:nvGrpSpPr>
          <p:grpSpPr>
            <a:xfrm>
              <a:off x="1395279" y="2138433"/>
              <a:ext cx="1566515" cy="1946405"/>
              <a:chOff x="2063177" y="1384301"/>
              <a:chExt cx="1147338" cy="1425574"/>
            </a:xfrm>
          </p:grpSpPr>
          <p:grpSp>
            <p:nvGrpSpPr>
              <p:cNvPr id="863" name="Group 89">
                <a:extLst>
                  <a:ext uri="{FF2B5EF4-FFF2-40B4-BE49-F238E27FC236}">
                    <a16:creationId xmlns:a16="http://schemas.microsoft.com/office/drawing/2014/main" id="{EB52D2CF-3EF7-45D2-ADB5-01A7E4E14F93}"/>
                  </a:ext>
                </a:extLst>
              </p:cNvPr>
              <p:cNvGrpSpPr/>
              <p:nvPr/>
            </p:nvGrpSpPr>
            <p:grpSpPr>
              <a:xfrm>
                <a:off x="2063177" y="2469112"/>
                <a:ext cx="1047298" cy="340763"/>
                <a:chOff x="2063177" y="2469112"/>
                <a:chExt cx="1047298" cy="340763"/>
              </a:xfrm>
              <a:gradFill>
                <a:gsLst>
                  <a:gs pos="0">
                    <a:schemeClr val="accent1">
                      <a:lumMod val="50000"/>
                    </a:schemeClr>
                  </a:gs>
                  <a:gs pos="50000">
                    <a:schemeClr val="accent1"/>
                  </a:gs>
                  <a:gs pos="100000">
                    <a:schemeClr val="accent1"/>
                  </a:gs>
                </a:gsLst>
                <a:lin ang="5400000" scaled="1"/>
              </a:gradFill>
            </p:grpSpPr>
            <p:sp>
              <p:nvSpPr>
                <p:cNvPr id="867" name="íṡľíḍè-Rectangle 93">
                  <a:extLst>
                    <a:ext uri="{FF2B5EF4-FFF2-40B4-BE49-F238E27FC236}">
                      <a16:creationId xmlns:a16="http://schemas.microsoft.com/office/drawing/2014/main" id="{5E2FABB8-0966-48B9-8FDB-47FFD3890276}"/>
                    </a:ext>
                  </a:extLst>
                </p:cNvPr>
                <p:cNvSpPr>
                  <a:spLocks/>
                </p:cNvSpPr>
                <p:nvPr/>
              </p:nvSpPr>
              <p:spPr bwMode="auto">
                <a:xfrm>
                  <a:off x="2069429" y="2469112"/>
                  <a:ext cx="1034793" cy="284491"/>
                </a:xfrm>
                <a:prstGeom prst="rect">
                  <a:avLst/>
                </a:prstGeom>
                <a:grp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8" name="íṡľíḍè-Oval 94">
                  <a:extLst>
                    <a:ext uri="{FF2B5EF4-FFF2-40B4-BE49-F238E27FC236}">
                      <a16:creationId xmlns:a16="http://schemas.microsoft.com/office/drawing/2014/main" id="{D0DE44BF-62EB-4D50-A2B0-B7EA6D89F5A6}"/>
                    </a:ext>
                  </a:extLst>
                </p:cNvPr>
                <p:cNvSpPr>
                  <a:spLocks/>
                </p:cNvSpPr>
                <p:nvPr/>
              </p:nvSpPr>
              <p:spPr bwMode="auto">
                <a:xfrm>
                  <a:off x="2063177"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9" name="íṡľíḍè-Oval 95">
                  <a:extLst>
                    <a:ext uri="{FF2B5EF4-FFF2-40B4-BE49-F238E27FC236}">
                      <a16:creationId xmlns:a16="http://schemas.microsoft.com/office/drawing/2014/main" id="{25DB8943-5A28-4A53-8F55-CAF4C9DCE380}"/>
                    </a:ext>
                  </a:extLst>
                </p:cNvPr>
                <p:cNvSpPr>
                  <a:spLocks/>
                </p:cNvSpPr>
                <p:nvPr/>
              </p:nvSpPr>
              <p:spPr bwMode="auto">
                <a:xfrm>
                  <a:off x="2135082"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0" name="íṡľíḍè-Oval 96">
                  <a:extLst>
                    <a:ext uri="{FF2B5EF4-FFF2-40B4-BE49-F238E27FC236}">
                      <a16:creationId xmlns:a16="http://schemas.microsoft.com/office/drawing/2014/main" id="{A27ED0DD-4B8C-486C-B939-C1FB2CDD168E}"/>
                    </a:ext>
                  </a:extLst>
                </p:cNvPr>
                <p:cNvSpPr>
                  <a:spLocks/>
                </p:cNvSpPr>
                <p:nvPr/>
              </p:nvSpPr>
              <p:spPr bwMode="auto">
                <a:xfrm>
                  <a:off x="2200732"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1" name="íṡľíḍè-Oval 97">
                  <a:extLst>
                    <a:ext uri="{FF2B5EF4-FFF2-40B4-BE49-F238E27FC236}">
                      <a16:creationId xmlns:a16="http://schemas.microsoft.com/office/drawing/2014/main" id="{980D66A2-FBED-4B8F-9538-CA913BDEE8EE}"/>
                    </a:ext>
                  </a:extLst>
                </p:cNvPr>
                <p:cNvSpPr>
                  <a:spLocks/>
                </p:cNvSpPr>
                <p:nvPr/>
              </p:nvSpPr>
              <p:spPr bwMode="auto">
                <a:xfrm>
                  <a:off x="2269510"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2" name="íṡľíḍè-Oval 98">
                  <a:extLst>
                    <a:ext uri="{FF2B5EF4-FFF2-40B4-BE49-F238E27FC236}">
                      <a16:creationId xmlns:a16="http://schemas.microsoft.com/office/drawing/2014/main" id="{8D403600-985D-4C59-821B-7D6517D321A5}"/>
                    </a:ext>
                  </a:extLst>
                </p:cNvPr>
                <p:cNvSpPr>
                  <a:spLocks/>
                </p:cNvSpPr>
                <p:nvPr/>
              </p:nvSpPr>
              <p:spPr bwMode="auto">
                <a:xfrm>
                  <a:off x="2341415"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3" name="íṡľíḍè-Oval 99">
                  <a:extLst>
                    <a:ext uri="{FF2B5EF4-FFF2-40B4-BE49-F238E27FC236}">
                      <a16:creationId xmlns:a16="http://schemas.microsoft.com/office/drawing/2014/main" id="{69EB958C-A5B0-463B-997D-1B612654C72B}"/>
                    </a:ext>
                  </a:extLst>
                </p:cNvPr>
                <p:cNvSpPr>
                  <a:spLocks/>
                </p:cNvSpPr>
                <p:nvPr/>
              </p:nvSpPr>
              <p:spPr bwMode="auto">
                <a:xfrm>
                  <a:off x="2410193"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4" name="íṡľíḍè-Oval 100">
                  <a:extLst>
                    <a:ext uri="{FF2B5EF4-FFF2-40B4-BE49-F238E27FC236}">
                      <a16:creationId xmlns:a16="http://schemas.microsoft.com/office/drawing/2014/main" id="{55E1FB5A-E446-482D-B9A3-1C8A1F1F08D4}"/>
                    </a:ext>
                  </a:extLst>
                </p:cNvPr>
                <p:cNvSpPr>
                  <a:spLocks/>
                </p:cNvSpPr>
                <p:nvPr/>
              </p:nvSpPr>
              <p:spPr bwMode="auto">
                <a:xfrm>
                  <a:off x="2475843"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5" name="íṡľíḍè-Oval 101">
                  <a:extLst>
                    <a:ext uri="{FF2B5EF4-FFF2-40B4-BE49-F238E27FC236}">
                      <a16:creationId xmlns:a16="http://schemas.microsoft.com/office/drawing/2014/main" id="{60158A73-69A8-4A17-B82C-E8B33129DBB8}"/>
                    </a:ext>
                  </a:extLst>
                </p:cNvPr>
                <p:cNvSpPr>
                  <a:spLocks/>
                </p:cNvSpPr>
                <p:nvPr/>
              </p:nvSpPr>
              <p:spPr bwMode="auto">
                <a:xfrm>
                  <a:off x="2547748"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6" name="íṡľíḍè-Oval 102">
                  <a:extLst>
                    <a:ext uri="{FF2B5EF4-FFF2-40B4-BE49-F238E27FC236}">
                      <a16:creationId xmlns:a16="http://schemas.microsoft.com/office/drawing/2014/main" id="{AB5FF51B-C27E-4C23-89BC-77E28CCA7B24}"/>
                    </a:ext>
                  </a:extLst>
                </p:cNvPr>
                <p:cNvSpPr>
                  <a:spLocks/>
                </p:cNvSpPr>
                <p:nvPr/>
              </p:nvSpPr>
              <p:spPr bwMode="auto">
                <a:xfrm>
                  <a:off x="2616526"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7" name="íṡľíḍè-Oval 103">
                  <a:extLst>
                    <a:ext uri="{FF2B5EF4-FFF2-40B4-BE49-F238E27FC236}">
                      <a16:creationId xmlns:a16="http://schemas.microsoft.com/office/drawing/2014/main" id="{0A987DF8-A66B-4F25-98D9-122057EE6C84}"/>
                    </a:ext>
                  </a:extLst>
                </p:cNvPr>
                <p:cNvSpPr>
                  <a:spLocks/>
                </p:cNvSpPr>
                <p:nvPr/>
              </p:nvSpPr>
              <p:spPr bwMode="auto">
                <a:xfrm>
                  <a:off x="2682176"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8" name="íṡľíḍè-Oval 104">
                  <a:extLst>
                    <a:ext uri="{FF2B5EF4-FFF2-40B4-BE49-F238E27FC236}">
                      <a16:creationId xmlns:a16="http://schemas.microsoft.com/office/drawing/2014/main" id="{905528A1-F124-4C36-9924-749D54B4CA65}"/>
                    </a:ext>
                  </a:extLst>
                </p:cNvPr>
                <p:cNvSpPr>
                  <a:spLocks/>
                </p:cNvSpPr>
                <p:nvPr/>
              </p:nvSpPr>
              <p:spPr bwMode="auto">
                <a:xfrm>
                  <a:off x="2754081"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79" name="íṡľíḍè-Oval 105">
                  <a:extLst>
                    <a:ext uri="{FF2B5EF4-FFF2-40B4-BE49-F238E27FC236}">
                      <a16:creationId xmlns:a16="http://schemas.microsoft.com/office/drawing/2014/main" id="{C6B25F9E-CEEE-452B-820F-7DCACD348D2F}"/>
                    </a:ext>
                  </a:extLst>
                </p:cNvPr>
                <p:cNvSpPr>
                  <a:spLocks/>
                </p:cNvSpPr>
                <p:nvPr/>
              </p:nvSpPr>
              <p:spPr bwMode="auto">
                <a:xfrm>
                  <a:off x="2822859"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80" name="íṡľíḍè-Oval 106">
                  <a:extLst>
                    <a:ext uri="{FF2B5EF4-FFF2-40B4-BE49-F238E27FC236}">
                      <a16:creationId xmlns:a16="http://schemas.microsoft.com/office/drawing/2014/main" id="{02B86B84-657B-4510-9AD3-95C2C9FCCFF3}"/>
                    </a:ext>
                  </a:extLst>
                </p:cNvPr>
                <p:cNvSpPr>
                  <a:spLocks/>
                </p:cNvSpPr>
                <p:nvPr/>
              </p:nvSpPr>
              <p:spPr bwMode="auto">
                <a:xfrm>
                  <a:off x="2891636"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81" name="íṡľíḍè-Oval 107">
                  <a:extLst>
                    <a:ext uri="{FF2B5EF4-FFF2-40B4-BE49-F238E27FC236}">
                      <a16:creationId xmlns:a16="http://schemas.microsoft.com/office/drawing/2014/main" id="{4BB76CB5-26ED-446D-B9A8-17A88D58C047}"/>
                    </a:ext>
                  </a:extLst>
                </p:cNvPr>
                <p:cNvSpPr>
                  <a:spLocks/>
                </p:cNvSpPr>
                <p:nvPr/>
              </p:nvSpPr>
              <p:spPr bwMode="auto">
                <a:xfrm>
                  <a:off x="2960414"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82" name="íṡľíḍè-Oval 108">
                  <a:extLst>
                    <a:ext uri="{FF2B5EF4-FFF2-40B4-BE49-F238E27FC236}">
                      <a16:creationId xmlns:a16="http://schemas.microsoft.com/office/drawing/2014/main" id="{9970347B-F742-4199-ACEE-A53C6747F1C9}"/>
                    </a:ext>
                  </a:extLst>
                </p:cNvPr>
                <p:cNvSpPr>
                  <a:spLocks/>
                </p:cNvSpPr>
                <p:nvPr/>
              </p:nvSpPr>
              <p:spPr bwMode="auto">
                <a:xfrm>
                  <a:off x="3029192"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864" name="íṡľíḍè-Freeform: Shape 90">
                <a:extLst>
                  <a:ext uri="{FF2B5EF4-FFF2-40B4-BE49-F238E27FC236}">
                    <a16:creationId xmlns:a16="http://schemas.microsoft.com/office/drawing/2014/main" id="{521E5459-1D2C-4201-BAB0-A5D6380892E0}"/>
                  </a:ext>
                </a:extLst>
              </p:cNvPr>
              <p:cNvSpPr>
                <a:spLocks/>
              </p:cNvSpPr>
              <p:nvPr/>
            </p:nvSpPr>
            <p:spPr bwMode="auto">
              <a:xfrm>
                <a:off x="2066304" y="2400334"/>
                <a:ext cx="215713" cy="137555"/>
              </a:xfrm>
              <a:custGeom>
                <a:avLst/>
                <a:gdLst/>
                <a:ahLst/>
                <a:cxnLst>
                  <a:cxn ang="0">
                    <a:pos x="86" y="43"/>
                  </a:cxn>
                  <a:cxn ang="0">
                    <a:pos x="75" y="54"/>
                  </a:cxn>
                  <a:cxn ang="0">
                    <a:pos x="11" y="54"/>
                  </a:cxn>
                  <a:cxn ang="0">
                    <a:pos x="0" y="43"/>
                  </a:cxn>
                  <a:cxn ang="0">
                    <a:pos x="0" y="10"/>
                  </a:cxn>
                  <a:cxn ang="0">
                    <a:pos x="11" y="0"/>
                  </a:cxn>
                  <a:cxn ang="0">
                    <a:pos x="75" y="0"/>
                  </a:cxn>
                  <a:cxn ang="0">
                    <a:pos x="86" y="10"/>
                  </a:cxn>
                  <a:cxn ang="0">
                    <a:pos x="86" y="43"/>
                  </a:cxn>
                </a:cxnLst>
                <a:rect l="0" t="0" r="r" b="b"/>
                <a:pathLst>
                  <a:path w="86" h="54">
                    <a:moveTo>
                      <a:pt x="86" y="43"/>
                    </a:moveTo>
                    <a:cubicBezTo>
                      <a:pt x="86" y="49"/>
                      <a:pt x="81" y="54"/>
                      <a:pt x="75" y="54"/>
                    </a:cubicBezTo>
                    <a:cubicBezTo>
                      <a:pt x="11" y="54"/>
                      <a:pt x="11" y="54"/>
                      <a:pt x="11" y="54"/>
                    </a:cubicBezTo>
                    <a:cubicBezTo>
                      <a:pt x="5" y="54"/>
                      <a:pt x="0" y="49"/>
                      <a:pt x="0" y="43"/>
                    </a:cubicBezTo>
                    <a:cubicBezTo>
                      <a:pt x="0" y="10"/>
                      <a:pt x="0" y="10"/>
                      <a:pt x="0" y="10"/>
                    </a:cubicBezTo>
                    <a:cubicBezTo>
                      <a:pt x="0" y="5"/>
                      <a:pt x="5" y="0"/>
                      <a:pt x="11" y="0"/>
                    </a:cubicBezTo>
                    <a:cubicBezTo>
                      <a:pt x="75" y="0"/>
                      <a:pt x="75" y="0"/>
                      <a:pt x="75" y="0"/>
                    </a:cubicBezTo>
                    <a:cubicBezTo>
                      <a:pt x="81" y="0"/>
                      <a:pt x="86" y="5"/>
                      <a:pt x="86" y="10"/>
                    </a:cubicBezTo>
                    <a:lnTo>
                      <a:pt x="86" y="43"/>
                    </a:lnTo>
                    <a:close/>
                  </a:path>
                </a:pathLst>
              </a:custGeom>
              <a:solidFill>
                <a:schemeClr val="accent1">
                  <a:lumMod val="7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5" name="íṡľíḍè-Freeform: Shape 91">
                <a:extLst>
                  <a:ext uri="{FF2B5EF4-FFF2-40B4-BE49-F238E27FC236}">
                    <a16:creationId xmlns:a16="http://schemas.microsoft.com/office/drawing/2014/main" id="{98CFC8F4-B719-4B68-BE65-C07A22F332D1}"/>
                  </a:ext>
                </a:extLst>
              </p:cNvPr>
              <p:cNvSpPr>
                <a:spLocks/>
              </p:cNvSpPr>
              <p:nvPr/>
            </p:nvSpPr>
            <p:spPr bwMode="auto">
              <a:xfrm>
                <a:off x="2063177" y="1384301"/>
                <a:ext cx="1147338" cy="1153590"/>
              </a:xfrm>
              <a:custGeom>
                <a:avLst/>
                <a:gdLst/>
                <a:ahLst/>
                <a:cxnLst>
                  <a:cxn ang="0">
                    <a:pos x="403" y="0"/>
                  </a:cxn>
                  <a:cxn ang="0">
                    <a:pos x="98" y="0"/>
                  </a:cxn>
                  <a:cxn ang="0">
                    <a:pos x="93" y="0"/>
                  </a:cxn>
                  <a:cxn ang="0">
                    <a:pos x="0" y="0"/>
                  </a:cxn>
                  <a:cxn ang="0">
                    <a:pos x="45" y="34"/>
                  </a:cxn>
                  <a:cxn ang="0">
                    <a:pos x="45" y="49"/>
                  </a:cxn>
                  <a:cxn ang="0">
                    <a:pos x="45" y="53"/>
                  </a:cxn>
                  <a:cxn ang="0">
                    <a:pos x="45" y="404"/>
                  </a:cxn>
                  <a:cxn ang="0">
                    <a:pos x="45" y="408"/>
                  </a:cxn>
                  <a:cxn ang="0">
                    <a:pos x="45" y="408"/>
                  </a:cxn>
                  <a:cxn ang="0">
                    <a:pos x="7" y="457"/>
                  </a:cxn>
                  <a:cxn ang="0">
                    <a:pos x="130" y="457"/>
                  </a:cxn>
                  <a:cxn ang="0">
                    <a:pos x="130" y="456"/>
                  </a:cxn>
                  <a:cxn ang="0">
                    <a:pos x="403" y="456"/>
                  </a:cxn>
                  <a:cxn ang="0">
                    <a:pos x="455" y="404"/>
                  </a:cxn>
                  <a:cxn ang="0">
                    <a:pos x="455" y="53"/>
                  </a:cxn>
                  <a:cxn ang="0">
                    <a:pos x="403" y="0"/>
                  </a:cxn>
                </a:cxnLst>
                <a:rect l="0" t="0" r="r" b="b"/>
                <a:pathLst>
                  <a:path w="455" h="457">
                    <a:moveTo>
                      <a:pt x="403" y="0"/>
                    </a:moveTo>
                    <a:cubicBezTo>
                      <a:pt x="98" y="0"/>
                      <a:pt x="98" y="0"/>
                      <a:pt x="98" y="0"/>
                    </a:cubicBezTo>
                    <a:cubicBezTo>
                      <a:pt x="96" y="0"/>
                      <a:pt x="95" y="0"/>
                      <a:pt x="93" y="0"/>
                    </a:cubicBezTo>
                    <a:cubicBezTo>
                      <a:pt x="0" y="0"/>
                      <a:pt x="0" y="0"/>
                      <a:pt x="0" y="0"/>
                    </a:cubicBezTo>
                    <a:cubicBezTo>
                      <a:pt x="49" y="1"/>
                      <a:pt x="45" y="34"/>
                      <a:pt x="45" y="34"/>
                    </a:cubicBezTo>
                    <a:cubicBezTo>
                      <a:pt x="45" y="49"/>
                      <a:pt x="45" y="49"/>
                      <a:pt x="45" y="49"/>
                    </a:cubicBezTo>
                    <a:cubicBezTo>
                      <a:pt x="45" y="50"/>
                      <a:pt x="45" y="52"/>
                      <a:pt x="45" y="53"/>
                    </a:cubicBezTo>
                    <a:cubicBezTo>
                      <a:pt x="45" y="404"/>
                      <a:pt x="45" y="404"/>
                      <a:pt x="45" y="404"/>
                    </a:cubicBezTo>
                    <a:cubicBezTo>
                      <a:pt x="45" y="405"/>
                      <a:pt x="45" y="407"/>
                      <a:pt x="45" y="408"/>
                    </a:cubicBezTo>
                    <a:cubicBezTo>
                      <a:pt x="45" y="408"/>
                      <a:pt x="45" y="408"/>
                      <a:pt x="45" y="408"/>
                    </a:cubicBezTo>
                    <a:cubicBezTo>
                      <a:pt x="45" y="408"/>
                      <a:pt x="46" y="457"/>
                      <a:pt x="7" y="457"/>
                    </a:cubicBezTo>
                    <a:cubicBezTo>
                      <a:pt x="130" y="457"/>
                      <a:pt x="130" y="457"/>
                      <a:pt x="130" y="457"/>
                    </a:cubicBezTo>
                    <a:cubicBezTo>
                      <a:pt x="130" y="456"/>
                      <a:pt x="130" y="456"/>
                      <a:pt x="130" y="456"/>
                    </a:cubicBezTo>
                    <a:cubicBezTo>
                      <a:pt x="403" y="456"/>
                      <a:pt x="403" y="456"/>
                      <a:pt x="403" y="456"/>
                    </a:cubicBezTo>
                    <a:cubicBezTo>
                      <a:pt x="432" y="456"/>
                      <a:pt x="455" y="433"/>
                      <a:pt x="455" y="404"/>
                    </a:cubicBezTo>
                    <a:cubicBezTo>
                      <a:pt x="455" y="53"/>
                      <a:pt x="455" y="53"/>
                      <a:pt x="455" y="53"/>
                    </a:cubicBezTo>
                    <a:cubicBezTo>
                      <a:pt x="455" y="24"/>
                      <a:pt x="432" y="0"/>
                      <a:pt x="403" y="0"/>
                    </a:cubicBezTo>
                    <a:close/>
                  </a:path>
                </a:pathLst>
              </a:custGeom>
              <a:solidFill>
                <a:schemeClr val="accent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6" name="íṡľíḍè-Freeform: Shape 92">
                <a:extLst>
                  <a:ext uri="{FF2B5EF4-FFF2-40B4-BE49-F238E27FC236}">
                    <a16:creationId xmlns:a16="http://schemas.microsoft.com/office/drawing/2014/main" id="{282A10B9-8481-4999-973B-A38BC968C781}"/>
                  </a:ext>
                </a:extLst>
              </p:cNvPr>
              <p:cNvSpPr>
                <a:spLocks/>
              </p:cNvSpPr>
              <p:nvPr/>
            </p:nvSpPr>
            <p:spPr bwMode="auto">
              <a:xfrm>
                <a:off x="2275762" y="1584382"/>
                <a:ext cx="834712" cy="834712"/>
              </a:xfrm>
              <a:custGeom>
                <a:avLst/>
                <a:gdLst/>
                <a:ahLst/>
                <a:cxnLst>
                  <a:cxn ang="0">
                    <a:pos x="331" y="320"/>
                  </a:cxn>
                  <a:cxn ang="0">
                    <a:pos x="321" y="331"/>
                  </a:cxn>
                  <a:cxn ang="0">
                    <a:pos x="11" y="331"/>
                  </a:cxn>
                  <a:cxn ang="0">
                    <a:pos x="0" y="320"/>
                  </a:cxn>
                  <a:cxn ang="0">
                    <a:pos x="0" y="10"/>
                  </a:cxn>
                  <a:cxn ang="0">
                    <a:pos x="11" y="0"/>
                  </a:cxn>
                  <a:cxn ang="0">
                    <a:pos x="321" y="0"/>
                  </a:cxn>
                  <a:cxn ang="0">
                    <a:pos x="331" y="10"/>
                  </a:cxn>
                  <a:cxn ang="0">
                    <a:pos x="331" y="320"/>
                  </a:cxn>
                </a:cxnLst>
                <a:rect l="0" t="0" r="r" b="b"/>
                <a:pathLst>
                  <a:path w="331" h="331">
                    <a:moveTo>
                      <a:pt x="331" y="320"/>
                    </a:moveTo>
                    <a:cubicBezTo>
                      <a:pt x="331" y="326"/>
                      <a:pt x="326" y="331"/>
                      <a:pt x="321" y="331"/>
                    </a:cubicBezTo>
                    <a:cubicBezTo>
                      <a:pt x="11" y="331"/>
                      <a:pt x="11" y="331"/>
                      <a:pt x="11" y="331"/>
                    </a:cubicBezTo>
                    <a:cubicBezTo>
                      <a:pt x="5" y="331"/>
                      <a:pt x="0" y="326"/>
                      <a:pt x="0" y="320"/>
                    </a:cubicBezTo>
                    <a:cubicBezTo>
                      <a:pt x="0" y="10"/>
                      <a:pt x="0" y="10"/>
                      <a:pt x="0" y="10"/>
                    </a:cubicBezTo>
                    <a:cubicBezTo>
                      <a:pt x="0" y="5"/>
                      <a:pt x="5" y="0"/>
                      <a:pt x="11" y="0"/>
                    </a:cubicBezTo>
                    <a:cubicBezTo>
                      <a:pt x="321" y="0"/>
                      <a:pt x="321" y="0"/>
                      <a:pt x="321" y="0"/>
                    </a:cubicBezTo>
                    <a:cubicBezTo>
                      <a:pt x="326" y="0"/>
                      <a:pt x="331" y="5"/>
                      <a:pt x="331" y="10"/>
                    </a:cubicBezTo>
                    <a:lnTo>
                      <a:pt x="331" y="320"/>
                    </a:lnTo>
                    <a:close/>
                  </a:path>
                </a:pathLst>
              </a:custGeom>
              <a:solidFill>
                <a:schemeClr val="bg1">
                  <a:lumMod val="9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782" name="Group 109">
              <a:extLst>
                <a:ext uri="{FF2B5EF4-FFF2-40B4-BE49-F238E27FC236}">
                  <a16:creationId xmlns:a16="http://schemas.microsoft.com/office/drawing/2014/main" id="{2F70901C-97DE-4EAA-8A55-4E4897BB2E20}"/>
                </a:ext>
              </a:extLst>
            </p:cNvPr>
            <p:cNvGrpSpPr/>
            <p:nvPr/>
          </p:nvGrpSpPr>
          <p:grpSpPr>
            <a:xfrm>
              <a:off x="4010560" y="2138433"/>
              <a:ext cx="1566515" cy="1946405"/>
              <a:chOff x="3357448" y="1384301"/>
              <a:chExt cx="1147338" cy="1425574"/>
            </a:xfrm>
          </p:grpSpPr>
          <p:grpSp>
            <p:nvGrpSpPr>
              <p:cNvPr id="843" name="Group 110">
                <a:extLst>
                  <a:ext uri="{FF2B5EF4-FFF2-40B4-BE49-F238E27FC236}">
                    <a16:creationId xmlns:a16="http://schemas.microsoft.com/office/drawing/2014/main" id="{50A653B7-B7C5-4B10-80CC-7F08D5A08CFE}"/>
                  </a:ext>
                </a:extLst>
              </p:cNvPr>
              <p:cNvGrpSpPr/>
              <p:nvPr/>
            </p:nvGrpSpPr>
            <p:grpSpPr>
              <a:xfrm>
                <a:off x="3357448" y="2469112"/>
                <a:ext cx="1044171" cy="340763"/>
                <a:chOff x="3357448" y="2469112"/>
                <a:chExt cx="1044171" cy="340763"/>
              </a:xfrm>
              <a:gradFill>
                <a:gsLst>
                  <a:gs pos="0">
                    <a:schemeClr val="accent2">
                      <a:lumMod val="50000"/>
                    </a:schemeClr>
                  </a:gs>
                  <a:gs pos="50000">
                    <a:schemeClr val="accent2"/>
                  </a:gs>
                  <a:gs pos="100000">
                    <a:schemeClr val="accent2"/>
                  </a:gs>
                </a:gsLst>
                <a:lin ang="5400000" scaled="1"/>
              </a:gradFill>
            </p:grpSpPr>
            <p:sp>
              <p:nvSpPr>
                <p:cNvPr id="847" name="íṡľíḍè-Rectangle 114">
                  <a:extLst>
                    <a:ext uri="{FF2B5EF4-FFF2-40B4-BE49-F238E27FC236}">
                      <a16:creationId xmlns:a16="http://schemas.microsoft.com/office/drawing/2014/main" id="{162A54B7-86C7-4220-BC3B-3B8E89EEF709}"/>
                    </a:ext>
                  </a:extLst>
                </p:cNvPr>
                <p:cNvSpPr>
                  <a:spLocks/>
                </p:cNvSpPr>
                <p:nvPr/>
              </p:nvSpPr>
              <p:spPr bwMode="auto">
                <a:xfrm>
                  <a:off x="3360575" y="2469112"/>
                  <a:ext cx="1037918" cy="284491"/>
                </a:xfrm>
                <a:prstGeom prst="rect">
                  <a:avLst/>
                </a:prstGeom>
                <a:grp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8" name="îŝḷîḓé-Oval 115">
                  <a:extLst>
                    <a:ext uri="{FF2B5EF4-FFF2-40B4-BE49-F238E27FC236}">
                      <a16:creationId xmlns:a16="http://schemas.microsoft.com/office/drawing/2014/main" id="{0DF9EB72-A75F-47CC-8DF9-D75DDC90B047}"/>
                    </a:ext>
                  </a:extLst>
                </p:cNvPr>
                <p:cNvSpPr>
                  <a:spLocks/>
                </p:cNvSpPr>
                <p:nvPr/>
              </p:nvSpPr>
              <p:spPr bwMode="auto">
                <a:xfrm>
                  <a:off x="3357448"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9" name="îŝḷîḓé-Oval 116">
                  <a:extLst>
                    <a:ext uri="{FF2B5EF4-FFF2-40B4-BE49-F238E27FC236}">
                      <a16:creationId xmlns:a16="http://schemas.microsoft.com/office/drawing/2014/main" id="{4D2DE20A-E78B-46F0-818E-CB5D7E21ABFB}"/>
                    </a:ext>
                  </a:extLst>
                </p:cNvPr>
                <p:cNvSpPr>
                  <a:spLocks/>
                </p:cNvSpPr>
                <p:nvPr/>
              </p:nvSpPr>
              <p:spPr bwMode="auto">
                <a:xfrm>
                  <a:off x="3426226"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0" name="îŝḷîḓé-Oval 117">
                  <a:extLst>
                    <a:ext uri="{FF2B5EF4-FFF2-40B4-BE49-F238E27FC236}">
                      <a16:creationId xmlns:a16="http://schemas.microsoft.com/office/drawing/2014/main" id="{9119FC8E-767C-4203-A05F-4AED04961FAA}"/>
                    </a:ext>
                  </a:extLst>
                </p:cNvPr>
                <p:cNvSpPr>
                  <a:spLocks/>
                </p:cNvSpPr>
                <p:nvPr/>
              </p:nvSpPr>
              <p:spPr bwMode="auto">
                <a:xfrm>
                  <a:off x="3491878"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1" name="îŝḷîḓé-Oval 118">
                  <a:extLst>
                    <a:ext uri="{FF2B5EF4-FFF2-40B4-BE49-F238E27FC236}">
                      <a16:creationId xmlns:a16="http://schemas.microsoft.com/office/drawing/2014/main" id="{6E448687-D531-45E7-978A-060711926B86}"/>
                    </a:ext>
                  </a:extLst>
                </p:cNvPr>
                <p:cNvSpPr>
                  <a:spLocks/>
                </p:cNvSpPr>
                <p:nvPr/>
              </p:nvSpPr>
              <p:spPr bwMode="auto">
                <a:xfrm>
                  <a:off x="3563781"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2" name="îŝḷîḓé-Oval 119">
                  <a:extLst>
                    <a:ext uri="{FF2B5EF4-FFF2-40B4-BE49-F238E27FC236}">
                      <a16:creationId xmlns:a16="http://schemas.microsoft.com/office/drawing/2014/main" id="{EAB9D407-1BA2-4E57-9372-49757B8CC561}"/>
                    </a:ext>
                  </a:extLst>
                </p:cNvPr>
                <p:cNvSpPr>
                  <a:spLocks/>
                </p:cNvSpPr>
                <p:nvPr/>
              </p:nvSpPr>
              <p:spPr bwMode="auto">
                <a:xfrm>
                  <a:off x="3632559"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3" name="îŝḷîḓé-Oval 120">
                  <a:extLst>
                    <a:ext uri="{FF2B5EF4-FFF2-40B4-BE49-F238E27FC236}">
                      <a16:creationId xmlns:a16="http://schemas.microsoft.com/office/drawing/2014/main" id="{DD6AAC97-E4F0-41E6-B2BB-20261ADC302E}"/>
                    </a:ext>
                  </a:extLst>
                </p:cNvPr>
                <p:cNvSpPr>
                  <a:spLocks/>
                </p:cNvSpPr>
                <p:nvPr/>
              </p:nvSpPr>
              <p:spPr bwMode="auto">
                <a:xfrm>
                  <a:off x="3698211"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4" name="îŝḷîḓé-Oval 121">
                  <a:extLst>
                    <a:ext uri="{FF2B5EF4-FFF2-40B4-BE49-F238E27FC236}">
                      <a16:creationId xmlns:a16="http://schemas.microsoft.com/office/drawing/2014/main" id="{04193361-4AC6-453F-A77D-65FE423BE19C}"/>
                    </a:ext>
                  </a:extLst>
                </p:cNvPr>
                <p:cNvSpPr>
                  <a:spLocks/>
                </p:cNvSpPr>
                <p:nvPr/>
              </p:nvSpPr>
              <p:spPr bwMode="auto">
                <a:xfrm>
                  <a:off x="3770114"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5" name="îŝḷîḓé-Oval 122">
                  <a:extLst>
                    <a:ext uri="{FF2B5EF4-FFF2-40B4-BE49-F238E27FC236}">
                      <a16:creationId xmlns:a16="http://schemas.microsoft.com/office/drawing/2014/main" id="{26889DF0-4240-44FE-925D-209C5A9DF53E}"/>
                    </a:ext>
                  </a:extLst>
                </p:cNvPr>
                <p:cNvSpPr>
                  <a:spLocks/>
                </p:cNvSpPr>
                <p:nvPr/>
              </p:nvSpPr>
              <p:spPr bwMode="auto">
                <a:xfrm>
                  <a:off x="3838892"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6" name="îŝḷîḓé-Oval 123">
                  <a:extLst>
                    <a:ext uri="{FF2B5EF4-FFF2-40B4-BE49-F238E27FC236}">
                      <a16:creationId xmlns:a16="http://schemas.microsoft.com/office/drawing/2014/main" id="{4F3A1EF5-FA5D-49A8-9686-C7436E8299AB}"/>
                    </a:ext>
                  </a:extLst>
                </p:cNvPr>
                <p:cNvSpPr>
                  <a:spLocks/>
                </p:cNvSpPr>
                <p:nvPr/>
              </p:nvSpPr>
              <p:spPr bwMode="auto">
                <a:xfrm>
                  <a:off x="3907670"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7" name="îŝḷîḓé-Oval 124">
                  <a:extLst>
                    <a:ext uri="{FF2B5EF4-FFF2-40B4-BE49-F238E27FC236}">
                      <a16:creationId xmlns:a16="http://schemas.microsoft.com/office/drawing/2014/main" id="{B9A80A0C-C554-4A95-B644-E9A37AA542EB}"/>
                    </a:ext>
                  </a:extLst>
                </p:cNvPr>
                <p:cNvSpPr>
                  <a:spLocks/>
                </p:cNvSpPr>
                <p:nvPr/>
              </p:nvSpPr>
              <p:spPr bwMode="auto">
                <a:xfrm>
                  <a:off x="3976447"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8" name="îŝḷîḓé-Oval 125">
                  <a:extLst>
                    <a:ext uri="{FF2B5EF4-FFF2-40B4-BE49-F238E27FC236}">
                      <a16:creationId xmlns:a16="http://schemas.microsoft.com/office/drawing/2014/main" id="{84DC6256-E907-4A88-B11B-0306BC645C27}"/>
                    </a:ext>
                  </a:extLst>
                </p:cNvPr>
                <p:cNvSpPr>
                  <a:spLocks/>
                </p:cNvSpPr>
                <p:nvPr/>
              </p:nvSpPr>
              <p:spPr bwMode="auto">
                <a:xfrm>
                  <a:off x="4045225"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59" name="îŝḷîḓé-Oval 126">
                  <a:extLst>
                    <a:ext uri="{FF2B5EF4-FFF2-40B4-BE49-F238E27FC236}">
                      <a16:creationId xmlns:a16="http://schemas.microsoft.com/office/drawing/2014/main" id="{86CBCD6F-E91F-4C4C-8CAB-82BA8D6E4D1D}"/>
                    </a:ext>
                  </a:extLst>
                </p:cNvPr>
                <p:cNvSpPr>
                  <a:spLocks/>
                </p:cNvSpPr>
                <p:nvPr/>
              </p:nvSpPr>
              <p:spPr bwMode="auto">
                <a:xfrm>
                  <a:off x="4114003"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0" name="îŝḷîḓé-Oval 127">
                  <a:extLst>
                    <a:ext uri="{FF2B5EF4-FFF2-40B4-BE49-F238E27FC236}">
                      <a16:creationId xmlns:a16="http://schemas.microsoft.com/office/drawing/2014/main" id="{E5C7E40B-1377-4D0E-945D-30907AB33214}"/>
                    </a:ext>
                  </a:extLst>
                </p:cNvPr>
                <p:cNvSpPr>
                  <a:spLocks/>
                </p:cNvSpPr>
                <p:nvPr/>
              </p:nvSpPr>
              <p:spPr bwMode="auto">
                <a:xfrm>
                  <a:off x="4182780"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1" name="îŝḷîḓé-Oval 128">
                  <a:extLst>
                    <a:ext uri="{FF2B5EF4-FFF2-40B4-BE49-F238E27FC236}">
                      <a16:creationId xmlns:a16="http://schemas.microsoft.com/office/drawing/2014/main" id="{E874FC41-8E0C-49CA-98FA-35BB01BB9BA5}"/>
                    </a:ext>
                  </a:extLst>
                </p:cNvPr>
                <p:cNvSpPr>
                  <a:spLocks/>
                </p:cNvSpPr>
                <p:nvPr/>
              </p:nvSpPr>
              <p:spPr bwMode="auto">
                <a:xfrm>
                  <a:off x="4251558"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62" name="îŝḷîḓé-Oval 129">
                  <a:extLst>
                    <a:ext uri="{FF2B5EF4-FFF2-40B4-BE49-F238E27FC236}">
                      <a16:creationId xmlns:a16="http://schemas.microsoft.com/office/drawing/2014/main" id="{82E7C49C-8D0E-4AEA-BF45-950A379CCAB4}"/>
                    </a:ext>
                  </a:extLst>
                </p:cNvPr>
                <p:cNvSpPr>
                  <a:spLocks/>
                </p:cNvSpPr>
                <p:nvPr/>
              </p:nvSpPr>
              <p:spPr bwMode="auto">
                <a:xfrm>
                  <a:off x="4320336"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844" name="îŝḷîḓé-Freeform: Shape 111">
                <a:extLst>
                  <a:ext uri="{FF2B5EF4-FFF2-40B4-BE49-F238E27FC236}">
                    <a16:creationId xmlns:a16="http://schemas.microsoft.com/office/drawing/2014/main" id="{43BA8E82-EB54-4535-8071-89517891F448}"/>
                  </a:ext>
                </a:extLst>
              </p:cNvPr>
              <p:cNvSpPr>
                <a:spLocks/>
              </p:cNvSpPr>
              <p:nvPr/>
            </p:nvSpPr>
            <p:spPr bwMode="auto">
              <a:xfrm>
                <a:off x="3360575" y="2400334"/>
                <a:ext cx="212586" cy="137555"/>
              </a:xfrm>
              <a:custGeom>
                <a:avLst/>
                <a:gdLst/>
                <a:ahLst/>
                <a:cxnLst>
                  <a:cxn ang="0">
                    <a:pos x="85" y="43"/>
                  </a:cxn>
                  <a:cxn ang="0">
                    <a:pos x="74" y="54"/>
                  </a:cxn>
                  <a:cxn ang="0">
                    <a:pos x="10" y="54"/>
                  </a:cxn>
                  <a:cxn ang="0">
                    <a:pos x="0" y="43"/>
                  </a:cxn>
                  <a:cxn ang="0">
                    <a:pos x="0" y="10"/>
                  </a:cxn>
                  <a:cxn ang="0">
                    <a:pos x="10" y="0"/>
                  </a:cxn>
                  <a:cxn ang="0">
                    <a:pos x="74" y="0"/>
                  </a:cxn>
                  <a:cxn ang="0">
                    <a:pos x="85" y="10"/>
                  </a:cxn>
                  <a:cxn ang="0">
                    <a:pos x="85" y="43"/>
                  </a:cxn>
                </a:cxnLst>
                <a:rect l="0" t="0" r="r" b="b"/>
                <a:pathLst>
                  <a:path w="85" h="54">
                    <a:moveTo>
                      <a:pt x="85" y="43"/>
                    </a:moveTo>
                    <a:cubicBezTo>
                      <a:pt x="85" y="49"/>
                      <a:pt x="80" y="54"/>
                      <a:pt x="74" y="54"/>
                    </a:cubicBezTo>
                    <a:cubicBezTo>
                      <a:pt x="10" y="54"/>
                      <a:pt x="10" y="54"/>
                      <a:pt x="10" y="54"/>
                    </a:cubicBezTo>
                    <a:cubicBezTo>
                      <a:pt x="4" y="54"/>
                      <a:pt x="0" y="49"/>
                      <a:pt x="0" y="43"/>
                    </a:cubicBezTo>
                    <a:cubicBezTo>
                      <a:pt x="0" y="10"/>
                      <a:pt x="0" y="10"/>
                      <a:pt x="0" y="10"/>
                    </a:cubicBezTo>
                    <a:cubicBezTo>
                      <a:pt x="0" y="5"/>
                      <a:pt x="4" y="0"/>
                      <a:pt x="10" y="0"/>
                    </a:cubicBezTo>
                    <a:cubicBezTo>
                      <a:pt x="74" y="0"/>
                      <a:pt x="74" y="0"/>
                      <a:pt x="74" y="0"/>
                    </a:cubicBezTo>
                    <a:cubicBezTo>
                      <a:pt x="80" y="0"/>
                      <a:pt x="85" y="5"/>
                      <a:pt x="85" y="10"/>
                    </a:cubicBezTo>
                    <a:lnTo>
                      <a:pt x="85" y="43"/>
                    </a:lnTo>
                    <a:close/>
                  </a:path>
                </a:pathLst>
              </a:custGeom>
              <a:solidFill>
                <a:schemeClr val="accent2">
                  <a:lumMod val="7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5" name="îŝḷîḓé-Freeform: Shape 112">
                <a:extLst>
                  <a:ext uri="{FF2B5EF4-FFF2-40B4-BE49-F238E27FC236}">
                    <a16:creationId xmlns:a16="http://schemas.microsoft.com/office/drawing/2014/main" id="{57CE1746-FFF3-4467-88F0-D866CE3F2066}"/>
                  </a:ext>
                </a:extLst>
              </p:cNvPr>
              <p:cNvSpPr>
                <a:spLocks/>
              </p:cNvSpPr>
              <p:nvPr/>
            </p:nvSpPr>
            <p:spPr bwMode="auto">
              <a:xfrm>
                <a:off x="3357448" y="1384301"/>
                <a:ext cx="1147338" cy="1153590"/>
              </a:xfrm>
              <a:custGeom>
                <a:avLst/>
                <a:gdLst/>
                <a:ahLst/>
                <a:cxnLst>
                  <a:cxn ang="0">
                    <a:pos x="402" y="0"/>
                  </a:cxn>
                  <a:cxn ang="0">
                    <a:pos x="97" y="0"/>
                  </a:cxn>
                  <a:cxn ang="0">
                    <a:pos x="93" y="0"/>
                  </a:cxn>
                  <a:cxn ang="0">
                    <a:pos x="0" y="0"/>
                  </a:cxn>
                  <a:cxn ang="0">
                    <a:pos x="44" y="34"/>
                  </a:cxn>
                  <a:cxn ang="0">
                    <a:pos x="44" y="49"/>
                  </a:cxn>
                  <a:cxn ang="0">
                    <a:pos x="44" y="53"/>
                  </a:cxn>
                  <a:cxn ang="0">
                    <a:pos x="44" y="404"/>
                  </a:cxn>
                  <a:cxn ang="0">
                    <a:pos x="44" y="408"/>
                  </a:cxn>
                  <a:cxn ang="0">
                    <a:pos x="44" y="408"/>
                  </a:cxn>
                  <a:cxn ang="0">
                    <a:pos x="6" y="457"/>
                  </a:cxn>
                  <a:cxn ang="0">
                    <a:pos x="130" y="457"/>
                  </a:cxn>
                  <a:cxn ang="0">
                    <a:pos x="129" y="456"/>
                  </a:cxn>
                  <a:cxn ang="0">
                    <a:pos x="402" y="456"/>
                  </a:cxn>
                  <a:cxn ang="0">
                    <a:pos x="455" y="404"/>
                  </a:cxn>
                  <a:cxn ang="0">
                    <a:pos x="455" y="53"/>
                  </a:cxn>
                  <a:cxn ang="0">
                    <a:pos x="402" y="0"/>
                  </a:cxn>
                </a:cxnLst>
                <a:rect l="0" t="0" r="r" b="b"/>
                <a:pathLst>
                  <a:path w="455" h="457">
                    <a:moveTo>
                      <a:pt x="402" y="0"/>
                    </a:moveTo>
                    <a:cubicBezTo>
                      <a:pt x="97" y="0"/>
                      <a:pt x="97" y="0"/>
                      <a:pt x="97" y="0"/>
                    </a:cubicBezTo>
                    <a:cubicBezTo>
                      <a:pt x="96" y="0"/>
                      <a:pt x="94" y="0"/>
                      <a:pt x="93" y="0"/>
                    </a:cubicBezTo>
                    <a:cubicBezTo>
                      <a:pt x="0" y="0"/>
                      <a:pt x="0" y="0"/>
                      <a:pt x="0" y="0"/>
                    </a:cubicBezTo>
                    <a:cubicBezTo>
                      <a:pt x="48" y="1"/>
                      <a:pt x="44" y="34"/>
                      <a:pt x="44" y="34"/>
                    </a:cubicBezTo>
                    <a:cubicBezTo>
                      <a:pt x="44" y="49"/>
                      <a:pt x="44" y="49"/>
                      <a:pt x="44" y="49"/>
                    </a:cubicBezTo>
                    <a:cubicBezTo>
                      <a:pt x="44" y="50"/>
                      <a:pt x="44" y="52"/>
                      <a:pt x="44" y="53"/>
                    </a:cubicBezTo>
                    <a:cubicBezTo>
                      <a:pt x="44" y="404"/>
                      <a:pt x="44" y="404"/>
                      <a:pt x="44" y="404"/>
                    </a:cubicBezTo>
                    <a:cubicBezTo>
                      <a:pt x="44" y="405"/>
                      <a:pt x="44" y="407"/>
                      <a:pt x="44" y="408"/>
                    </a:cubicBezTo>
                    <a:cubicBezTo>
                      <a:pt x="44" y="408"/>
                      <a:pt x="44" y="408"/>
                      <a:pt x="44" y="408"/>
                    </a:cubicBezTo>
                    <a:cubicBezTo>
                      <a:pt x="44" y="408"/>
                      <a:pt x="45" y="457"/>
                      <a:pt x="6" y="457"/>
                    </a:cubicBezTo>
                    <a:cubicBezTo>
                      <a:pt x="130" y="457"/>
                      <a:pt x="130" y="457"/>
                      <a:pt x="130" y="457"/>
                    </a:cubicBezTo>
                    <a:cubicBezTo>
                      <a:pt x="129" y="456"/>
                      <a:pt x="129" y="456"/>
                      <a:pt x="129" y="456"/>
                    </a:cubicBezTo>
                    <a:cubicBezTo>
                      <a:pt x="402" y="456"/>
                      <a:pt x="402" y="456"/>
                      <a:pt x="402" y="456"/>
                    </a:cubicBezTo>
                    <a:cubicBezTo>
                      <a:pt x="431" y="456"/>
                      <a:pt x="455" y="433"/>
                      <a:pt x="455" y="404"/>
                    </a:cubicBezTo>
                    <a:cubicBezTo>
                      <a:pt x="455" y="53"/>
                      <a:pt x="455" y="53"/>
                      <a:pt x="455" y="53"/>
                    </a:cubicBezTo>
                    <a:cubicBezTo>
                      <a:pt x="455" y="24"/>
                      <a:pt x="431" y="0"/>
                      <a:pt x="402" y="0"/>
                    </a:cubicBezTo>
                    <a:close/>
                  </a:path>
                </a:pathLst>
              </a:custGeom>
              <a:solidFill>
                <a:schemeClr val="accent2"/>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6" name="îŝḷîḓé-Freeform: Shape 113">
                <a:extLst>
                  <a:ext uri="{FF2B5EF4-FFF2-40B4-BE49-F238E27FC236}">
                    <a16:creationId xmlns:a16="http://schemas.microsoft.com/office/drawing/2014/main" id="{3D17636D-FCC9-4B9C-9C2C-5D15767E8CCA}"/>
                  </a:ext>
                </a:extLst>
              </p:cNvPr>
              <p:cNvSpPr>
                <a:spLocks/>
              </p:cNvSpPr>
              <p:nvPr/>
            </p:nvSpPr>
            <p:spPr bwMode="auto">
              <a:xfrm>
                <a:off x="3566908" y="1584382"/>
                <a:ext cx="834712" cy="834712"/>
              </a:xfrm>
              <a:custGeom>
                <a:avLst/>
                <a:gdLst/>
                <a:ahLst/>
                <a:cxnLst>
                  <a:cxn ang="0">
                    <a:pos x="331" y="320"/>
                  </a:cxn>
                  <a:cxn ang="0">
                    <a:pos x="321" y="331"/>
                  </a:cxn>
                  <a:cxn ang="0">
                    <a:pos x="11" y="331"/>
                  </a:cxn>
                  <a:cxn ang="0">
                    <a:pos x="0" y="320"/>
                  </a:cxn>
                  <a:cxn ang="0">
                    <a:pos x="0" y="10"/>
                  </a:cxn>
                  <a:cxn ang="0">
                    <a:pos x="11" y="0"/>
                  </a:cxn>
                  <a:cxn ang="0">
                    <a:pos x="321" y="0"/>
                  </a:cxn>
                  <a:cxn ang="0">
                    <a:pos x="331" y="10"/>
                  </a:cxn>
                  <a:cxn ang="0">
                    <a:pos x="331" y="320"/>
                  </a:cxn>
                </a:cxnLst>
                <a:rect l="0" t="0" r="r" b="b"/>
                <a:pathLst>
                  <a:path w="331" h="331">
                    <a:moveTo>
                      <a:pt x="331" y="320"/>
                    </a:moveTo>
                    <a:cubicBezTo>
                      <a:pt x="331" y="326"/>
                      <a:pt x="327" y="331"/>
                      <a:pt x="321" y="331"/>
                    </a:cubicBezTo>
                    <a:cubicBezTo>
                      <a:pt x="11" y="331"/>
                      <a:pt x="11" y="331"/>
                      <a:pt x="11" y="331"/>
                    </a:cubicBezTo>
                    <a:cubicBezTo>
                      <a:pt x="5" y="331"/>
                      <a:pt x="0" y="326"/>
                      <a:pt x="0" y="320"/>
                    </a:cubicBezTo>
                    <a:cubicBezTo>
                      <a:pt x="0" y="10"/>
                      <a:pt x="0" y="10"/>
                      <a:pt x="0" y="10"/>
                    </a:cubicBezTo>
                    <a:cubicBezTo>
                      <a:pt x="0" y="5"/>
                      <a:pt x="5" y="0"/>
                      <a:pt x="11" y="0"/>
                    </a:cubicBezTo>
                    <a:cubicBezTo>
                      <a:pt x="321" y="0"/>
                      <a:pt x="321" y="0"/>
                      <a:pt x="321" y="0"/>
                    </a:cubicBezTo>
                    <a:cubicBezTo>
                      <a:pt x="327" y="0"/>
                      <a:pt x="331" y="5"/>
                      <a:pt x="331" y="10"/>
                    </a:cubicBezTo>
                    <a:lnTo>
                      <a:pt x="331" y="320"/>
                    </a:lnTo>
                    <a:close/>
                  </a:path>
                </a:pathLst>
              </a:custGeom>
              <a:solidFill>
                <a:schemeClr val="bg1">
                  <a:lumMod val="9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783" name="Group 130">
              <a:extLst>
                <a:ext uri="{FF2B5EF4-FFF2-40B4-BE49-F238E27FC236}">
                  <a16:creationId xmlns:a16="http://schemas.microsoft.com/office/drawing/2014/main" id="{1A4DF70C-6311-476F-9225-828BCF869A0A}"/>
                </a:ext>
              </a:extLst>
            </p:cNvPr>
            <p:cNvGrpSpPr/>
            <p:nvPr/>
          </p:nvGrpSpPr>
          <p:grpSpPr>
            <a:xfrm>
              <a:off x="6625841" y="2138433"/>
              <a:ext cx="1566515" cy="1946405"/>
              <a:chOff x="4648594" y="1384301"/>
              <a:chExt cx="1147338" cy="1425574"/>
            </a:xfrm>
          </p:grpSpPr>
          <p:grpSp>
            <p:nvGrpSpPr>
              <p:cNvPr id="823" name="Group 131">
                <a:extLst>
                  <a:ext uri="{FF2B5EF4-FFF2-40B4-BE49-F238E27FC236}">
                    <a16:creationId xmlns:a16="http://schemas.microsoft.com/office/drawing/2014/main" id="{3D2E1346-489C-48E1-9EC6-40352FAE0058}"/>
                  </a:ext>
                </a:extLst>
              </p:cNvPr>
              <p:cNvGrpSpPr/>
              <p:nvPr/>
            </p:nvGrpSpPr>
            <p:grpSpPr>
              <a:xfrm>
                <a:off x="4648594" y="2469112"/>
                <a:ext cx="1044170" cy="340763"/>
                <a:chOff x="4648594" y="2469112"/>
                <a:chExt cx="1044170" cy="340763"/>
              </a:xfrm>
              <a:gradFill>
                <a:gsLst>
                  <a:gs pos="0">
                    <a:schemeClr val="accent3">
                      <a:lumMod val="50000"/>
                    </a:schemeClr>
                  </a:gs>
                  <a:gs pos="50000">
                    <a:schemeClr val="accent3"/>
                  </a:gs>
                  <a:gs pos="100000">
                    <a:schemeClr val="accent3"/>
                  </a:gs>
                </a:gsLst>
                <a:lin ang="5400000" scaled="1"/>
              </a:gradFill>
            </p:grpSpPr>
            <p:sp>
              <p:nvSpPr>
                <p:cNvPr id="827" name="îŝḷîḓé-Rectangle 135">
                  <a:extLst>
                    <a:ext uri="{FF2B5EF4-FFF2-40B4-BE49-F238E27FC236}">
                      <a16:creationId xmlns:a16="http://schemas.microsoft.com/office/drawing/2014/main" id="{E986000E-26CC-4ADB-9227-5A685F7BB65A}"/>
                    </a:ext>
                  </a:extLst>
                </p:cNvPr>
                <p:cNvSpPr>
                  <a:spLocks/>
                </p:cNvSpPr>
                <p:nvPr/>
              </p:nvSpPr>
              <p:spPr bwMode="auto">
                <a:xfrm>
                  <a:off x="4651719" y="2469112"/>
                  <a:ext cx="1037918" cy="284491"/>
                </a:xfrm>
                <a:prstGeom prst="rect">
                  <a:avLst/>
                </a:prstGeom>
                <a:grp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8" name="îŝḷîḓé-Oval 136">
                  <a:extLst>
                    <a:ext uri="{FF2B5EF4-FFF2-40B4-BE49-F238E27FC236}">
                      <a16:creationId xmlns:a16="http://schemas.microsoft.com/office/drawing/2014/main" id="{3AFD5843-AD71-45A0-8E6C-B25FD55861ED}"/>
                    </a:ext>
                  </a:extLst>
                </p:cNvPr>
                <p:cNvSpPr>
                  <a:spLocks/>
                </p:cNvSpPr>
                <p:nvPr/>
              </p:nvSpPr>
              <p:spPr bwMode="auto">
                <a:xfrm>
                  <a:off x="4648594"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9" name="îŝḷîḓé-Oval 137">
                  <a:extLst>
                    <a:ext uri="{FF2B5EF4-FFF2-40B4-BE49-F238E27FC236}">
                      <a16:creationId xmlns:a16="http://schemas.microsoft.com/office/drawing/2014/main" id="{C9772C0B-67FC-4BA4-8E6D-25EB4A5D78CC}"/>
                    </a:ext>
                  </a:extLst>
                </p:cNvPr>
                <p:cNvSpPr>
                  <a:spLocks/>
                </p:cNvSpPr>
                <p:nvPr/>
              </p:nvSpPr>
              <p:spPr bwMode="auto">
                <a:xfrm>
                  <a:off x="4714244"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0" name="îŝḷîḓé-Oval 138">
                  <a:extLst>
                    <a:ext uri="{FF2B5EF4-FFF2-40B4-BE49-F238E27FC236}">
                      <a16:creationId xmlns:a16="http://schemas.microsoft.com/office/drawing/2014/main" id="{C171AAB4-FF57-4AF3-B81F-F6D6048684EE}"/>
                    </a:ext>
                  </a:extLst>
                </p:cNvPr>
                <p:cNvSpPr>
                  <a:spLocks/>
                </p:cNvSpPr>
                <p:nvPr/>
              </p:nvSpPr>
              <p:spPr bwMode="auto">
                <a:xfrm>
                  <a:off x="4786149"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1" name="îŝḷîḓé-Oval 212">
                  <a:extLst>
                    <a:ext uri="{FF2B5EF4-FFF2-40B4-BE49-F238E27FC236}">
                      <a16:creationId xmlns:a16="http://schemas.microsoft.com/office/drawing/2014/main" id="{D2D91DEE-E87D-4863-BFE1-A87F8198A60F}"/>
                    </a:ext>
                  </a:extLst>
                </p:cNvPr>
                <p:cNvSpPr>
                  <a:spLocks/>
                </p:cNvSpPr>
                <p:nvPr/>
              </p:nvSpPr>
              <p:spPr bwMode="auto">
                <a:xfrm>
                  <a:off x="4854927"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2" name="îŝḷîḓé-Oval 213">
                  <a:extLst>
                    <a:ext uri="{FF2B5EF4-FFF2-40B4-BE49-F238E27FC236}">
                      <a16:creationId xmlns:a16="http://schemas.microsoft.com/office/drawing/2014/main" id="{CEF5F7F8-5B3E-4CD1-8F17-27B26A7518BA}"/>
                    </a:ext>
                  </a:extLst>
                </p:cNvPr>
                <p:cNvSpPr>
                  <a:spLocks/>
                </p:cNvSpPr>
                <p:nvPr/>
              </p:nvSpPr>
              <p:spPr bwMode="auto">
                <a:xfrm>
                  <a:off x="4923705"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3" name="îŝḷîḓé-Oval 214">
                  <a:extLst>
                    <a:ext uri="{FF2B5EF4-FFF2-40B4-BE49-F238E27FC236}">
                      <a16:creationId xmlns:a16="http://schemas.microsoft.com/office/drawing/2014/main" id="{617FEDC5-6B0E-4359-8E06-B2B209949CC9}"/>
                    </a:ext>
                  </a:extLst>
                </p:cNvPr>
                <p:cNvSpPr>
                  <a:spLocks/>
                </p:cNvSpPr>
                <p:nvPr/>
              </p:nvSpPr>
              <p:spPr bwMode="auto">
                <a:xfrm>
                  <a:off x="4992482"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4" name="îŝḷîḓé-Oval 215">
                  <a:extLst>
                    <a:ext uri="{FF2B5EF4-FFF2-40B4-BE49-F238E27FC236}">
                      <a16:creationId xmlns:a16="http://schemas.microsoft.com/office/drawing/2014/main" id="{2DAC9939-9337-49D9-BFB5-44E099B880B8}"/>
                    </a:ext>
                  </a:extLst>
                </p:cNvPr>
                <p:cNvSpPr>
                  <a:spLocks/>
                </p:cNvSpPr>
                <p:nvPr/>
              </p:nvSpPr>
              <p:spPr bwMode="auto">
                <a:xfrm>
                  <a:off x="5061260"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5" name="îŝḷîḓé-Oval 216">
                  <a:extLst>
                    <a:ext uri="{FF2B5EF4-FFF2-40B4-BE49-F238E27FC236}">
                      <a16:creationId xmlns:a16="http://schemas.microsoft.com/office/drawing/2014/main" id="{36205D20-D5D7-4A95-ABEF-E80677AAD5ED}"/>
                    </a:ext>
                  </a:extLst>
                </p:cNvPr>
                <p:cNvSpPr>
                  <a:spLocks/>
                </p:cNvSpPr>
                <p:nvPr/>
              </p:nvSpPr>
              <p:spPr bwMode="auto">
                <a:xfrm>
                  <a:off x="5130038"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6" name="îŝḷîḓé-Oval 217">
                  <a:extLst>
                    <a:ext uri="{FF2B5EF4-FFF2-40B4-BE49-F238E27FC236}">
                      <a16:creationId xmlns:a16="http://schemas.microsoft.com/office/drawing/2014/main" id="{D6542977-EF4E-4C95-8AEE-5337AF8004CC}"/>
                    </a:ext>
                  </a:extLst>
                </p:cNvPr>
                <p:cNvSpPr>
                  <a:spLocks/>
                </p:cNvSpPr>
                <p:nvPr/>
              </p:nvSpPr>
              <p:spPr bwMode="auto">
                <a:xfrm>
                  <a:off x="5198815"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7" name="îŝḷîḓé-Oval 218">
                  <a:extLst>
                    <a:ext uri="{FF2B5EF4-FFF2-40B4-BE49-F238E27FC236}">
                      <a16:creationId xmlns:a16="http://schemas.microsoft.com/office/drawing/2014/main" id="{CB0CA033-37C4-4A87-9C7A-4764D79EF9B6}"/>
                    </a:ext>
                  </a:extLst>
                </p:cNvPr>
                <p:cNvSpPr>
                  <a:spLocks/>
                </p:cNvSpPr>
                <p:nvPr/>
              </p:nvSpPr>
              <p:spPr bwMode="auto">
                <a:xfrm>
                  <a:off x="5267593"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8" name="îŝḷîḓé-Oval 219">
                  <a:extLst>
                    <a:ext uri="{FF2B5EF4-FFF2-40B4-BE49-F238E27FC236}">
                      <a16:creationId xmlns:a16="http://schemas.microsoft.com/office/drawing/2014/main" id="{5E672523-6E83-4189-8153-7B31FDF5EAE2}"/>
                    </a:ext>
                  </a:extLst>
                </p:cNvPr>
                <p:cNvSpPr>
                  <a:spLocks/>
                </p:cNvSpPr>
                <p:nvPr/>
              </p:nvSpPr>
              <p:spPr bwMode="auto">
                <a:xfrm>
                  <a:off x="5336371"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39" name="îŝḷîḓé-Oval 220">
                  <a:extLst>
                    <a:ext uri="{FF2B5EF4-FFF2-40B4-BE49-F238E27FC236}">
                      <a16:creationId xmlns:a16="http://schemas.microsoft.com/office/drawing/2014/main" id="{4429F10F-B443-4293-A649-BDC662ECF1C5}"/>
                    </a:ext>
                  </a:extLst>
                </p:cNvPr>
                <p:cNvSpPr>
                  <a:spLocks/>
                </p:cNvSpPr>
                <p:nvPr/>
              </p:nvSpPr>
              <p:spPr bwMode="auto">
                <a:xfrm>
                  <a:off x="5405148"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0" name="îŝḷîḓé-Oval 221">
                  <a:extLst>
                    <a:ext uri="{FF2B5EF4-FFF2-40B4-BE49-F238E27FC236}">
                      <a16:creationId xmlns:a16="http://schemas.microsoft.com/office/drawing/2014/main" id="{F33CE254-0C2A-4198-BECC-E1F8F8C9F48C}"/>
                    </a:ext>
                  </a:extLst>
                </p:cNvPr>
                <p:cNvSpPr>
                  <a:spLocks/>
                </p:cNvSpPr>
                <p:nvPr/>
              </p:nvSpPr>
              <p:spPr bwMode="auto">
                <a:xfrm>
                  <a:off x="5473926"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1" name="îŝḷîḓé-Oval 222">
                  <a:extLst>
                    <a:ext uri="{FF2B5EF4-FFF2-40B4-BE49-F238E27FC236}">
                      <a16:creationId xmlns:a16="http://schemas.microsoft.com/office/drawing/2014/main" id="{24B49AD6-90E2-44D4-B57F-3485E22D1D24}"/>
                    </a:ext>
                  </a:extLst>
                </p:cNvPr>
                <p:cNvSpPr>
                  <a:spLocks/>
                </p:cNvSpPr>
                <p:nvPr/>
              </p:nvSpPr>
              <p:spPr bwMode="auto">
                <a:xfrm>
                  <a:off x="5542704"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42" name="îŝḷîḓé-Oval 223">
                  <a:extLst>
                    <a:ext uri="{FF2B5EF4-FFF2-40B4-BE49-F238E27FC236}">
                      <a16:creationId xmlns:a16="http://schemas.microsoft.com/office/drawing/2014/main" id="{4D4D2E08-A354-4240-BEE9-92D0D9FD7C00}"/>
                    </a:ext>
                  </a:extLst>
                </p:cNvPr>
                <p:cNvSpPr>
                  <a:spLocks/>
                </p:cNvSpPr>
                <p:nvPr/>
              </p:nvSpPr>
              <p:spPr bwMode="auto">
                <a:xfrm>
                  <a:off x="5614607"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824" name="îŝḷîḓé-Freeform: Shape 132">
                <a:extLst>
                  <a:ext uri="{FF2B5EF4-FFF2-40B4-BE49-F238E27FC236}">
                    <a16:creationId xmlns:a16="http://schemas.microsoft.com/office/drawing/2014/main" id="{20B53537-52C5-43EE-893A-13EEF9CE0031}"/>
                  </a:ext>
                </a:extLst>
              </p:cNvPr>
              <p:cNvSpPr>
                <a:spLocks/>
              </p:cNvSpPr>
              <p:nvPr/>
            </p:nvSpPr>
            <p:spPr bwMode="auto">
              <a:xfrm>
                <a:off x="4648594" y="2400334"/>
                <a:ext cx="215713" cy="137555"/>
              </a:xfrm>
              <a:custGeom>
                <a:avLst/>
                <a:gdLst/>
                <a:ahLst/>
                <a:cxnLst>
                  <a:cxn ang="0">
                    <a:pos x="85" y="43"/>
                  </a:cxn>
                  <a:cxn ang="0">
                    <a:pos x="75" y="54"/>
                  </a:cxn>
                  <a:cxn ang="0">
                    <a:pos x="11" y="54"/>
                  </a:cxn>
                  <a:cxn ang="0">
                    <a:pos x="0" y="43"/>
                  </a:cxn>
                  <a:cxn ang="0">
                    <a:pos x="0" y="10"/>
                  </a:cxn>
                  <a:cxn ang="0">
                    <a:pos x="11" y="0"/>
                  </a:cxn>
                  <a:cxn ang="0">
                    <a:pos x="75" y="0"/>
                  </a:cxn>
                  <a:cxn ang="0">
                    <a:pos x="85" y="10"/>
                  </a:cxn>
                  <a:cxn ang="0">
                    <a:pos x="85" y="43"/>
                  </a:cxn>
                </a:cxnLst>
                <a:rect l="0" t="0" r="r" b="b"/>
                <a:pathLst>
                  <a:path w="85" h="54">
                    <a:moveTo>
                      <a:pt x="85" y="43"/>
                    </a:moveTo>
                    <a:cubicBezTo>
                      <a:pt x="85" y="49"/>
                      <a:pt x="80" y="54"/>
                      <a:pt x="75" y="54"/>
                    </a:cubicBezTo>
                    <a:cubicBezTo>
                      <a:pt x="11" y="54"/>
                      <a:pt x="11" y="54"/>
                      <a:pt x="11" y="54"/>
                    </a:cubicBezTo>
                    <a:cubicBezTo>
                      <a:pt x="5" y="54"/>
                      <a:pt x="0" y="49"/>
                      <a:pt x="0" y="43"/>
                    </a:cubicBezTo>
                    <a:cubicBezTo>
                      <a:pt x="0" y="10"/>
                      <a:pt x="0" y="10"/>
                      <a:pt x="0" y="10"/>
                    </a:cubicBezTo>
                    <a:cubicBezTo>
                      <a:pt x="0" y="5"/>
                      <a:pt x="5" y="0"/>
                      <a:pt x="11" y="0"/>
                    </a:cubicBezTo>
                    <a:cubicBezTo>
                      <a:pt x="75" y="0"/>
                      <a:pt x="75" y="0"/>
                      <a:pt x="75" y="0"/>
                    </a:cubicBezTo>
                    <a:cubicBezTo>
                      <a:pt x="80" y="0"/>
                      <a:pt x="85" y="5"/>
                      <a:pt x="85" y="10"/>
                    </a:cubicBezTo>
                    <a:lnTo>
                      <a:pt x="85" y="43"/>
                    </a:lnTo>
                    <a:close/>
                  </a:path>
                </a:pathLst>
              </a:custGeom>
              <a:solidFill>
                <a:schemeClr val="accent3">
                  <a:lumMod val="50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5" name="îŝḷîḓé-Freeform: Shape 133">
                <a:extLst>
                  <a:ext uri="{FF2B5EF4-FFF2-40B4-BE49-F238E27FC236}">
                    <a16:creationId xmlns:a16="http://schemas.microsoft.com/office/drawing/2014/main" id="{CF884C66-5A04-4F75-ADEC-2574C043BA11}"/>
                  </a:ext>
                </a:extLst>
              </p:cNvPr>
              <p:cNvSpPr>
                <a:spLocks/>
              </p:cNvSpPr>
              <p:nvPr/>
            </p:nvSpPr>
            <p:spPr bwMode="auto">
              <a:xfrm>
                <a:off x="4648594" y="1384301"/>
                <a:ext cx="1147338" cy="1153590"/>
              </a:xfrm>
              <a:custGeom>
                <a:avLst/>
                <a:gdLst/>
                <a:ahLst/>
                <a:cxnLst>
                  <a:cxn ang="0">
                    <a:pos x="402" y="0"/>
                  </a:cxn>
                  <a:cxn ang="0">
                    <a:pos x="97" y="0"/>
                  </a:cxn>
                  <a:cxn ang="0">
                    <a:pos x="93" y="0"/>
                  </a:cxn>
                  <a:cxn ang="0">
                    <a:pos x="0" y="0"/>
                  </a:cxn>
                  <a:cxn ang="0">
                    <a:pos x="45" y="34"/>
                  </a:cxn>
                  <a:cxn ang="0">
                    <a:pos x="45" y="49"/>
                  </a:cxn>
                  <a:cxn ang="0">
                    <a:pos x="44" y="53"/>
                  </a:cxn>
                  <a:cxn ang="0">
                    <a:pos x="44" y="404"/>
                  </a:cxn>
                  <a:cxn ang="0">
                    <a:pos x="45" y="408"/>
                  </a:cxn>
                  <a:cxn ang="0">
                    <a:pos x="44" y="408"/>
                  </a:cxn>
                  <a:cxn ang="0">
                    <a:pos x="6" y="457"/>
                  </a:cxn>
                  <a:cxn ang="0">
                    <a:pos x="130" y="457"/>
                  </a:cxn>
                  <a:cxn ang="0">
                    <a:pos x="129" y="456"/>
                  </a:cxn>
                  <a:cxn ang="0">
                    <a:pos x="402" y="456"/>
                  </a:cxn>
                  <a:cxn ang="0">
                    <a:pos x="455" y="404"/>
                  </a:cxn>
                  <a:cxn ang="0">
                    <a:pos x="455" y="53"/>
                  </a:cxn>
                  <a:cxn ang="0">
                    <a:pos x="402" y="0"/>
                  </a:cxn>
                </a:cxnLst>
                <a:rect l="0" t="0" r="r" b="b"/>
                <a:pathLst>
                  <a:path w="455" h="457">
                    <a:moveTo>
                      <a:pt x="402" y="0"/>
                    </a:moveTo>
                    <a:cubicBezTo>
                      <a:pt x="97" y="0"/>
                      <a:pt x="97" y="0"/>
                      <a:pt x="97" y="0"/>
                    </a:cubicBezTo>
                    <a:cubicBezTo>
                      <a:pt x="96" y="0"/>
                      <a:pt x="94" y="0"/>
                      <a:pt x="93" y="0"/>
                    </a:cubicBezTo>
                    <a:cubicBezTo>
                      <a:pt x="0" y="0"/>
                      <a:pt x="0" y="0"/>
                      <a:pt x="0" y="0"/>
                    </a:cubicBezTo>
                    <a:cubicBezTo>
                      <a:pt x="48" y="1"/>
                      <a:pt x="45" y="34"/>
                      <a:pt x="45" y="34"/>
                    </a:cubicBezTo>
                    <a:cubicBezTo>
                      <a:pt x="45" y="49"/>
                      <a:pt x="45" y="49"/>
                      <a:pt x="45" y="49"/>
                    </a:cubicBezTo>
                    <a:cubicBezTo>
                      <a:pt x="44" y="50"/>
                      <a:pt x="44" y="52"/>
                      <a:pt x="44" y="53"/>
                    </a:cubicBezTo>
                    <a:cubicBezTo>
                      <a:pt x="44" y="404"/>
                      <a:pt x="44" y="404"/>
                      <a:pt x="44" y="404"/>
                    </a:cubicBezTo>
                    <a:cubicBezTo>
                      <a:pt x="44" y="405"/>
                      <a:pt x="44" y="407"/>
                      <a:pt x="45" y="408"/>
                    </a:cubicBezTo>
                    <a:cubicBezTo>
                      <a:pt x="44" y="408"/>
                      <a:pt x="44" y="408"/>
                      <a:pt x="44" y="408"/>
                    </a:cubicBezTo>
                    <a:cubicBezTo>
                      <a:pt x="44" y="408"/>
                      <a:pt x="45" y="457"/>
                      <a:pt x="6" y="457"/>
                    </a:cubicBezTo>
                    <a:cubicBezTo>
                      <a:pt x="130" y="457"/>
                      <a:pt x="130" y="457"/>
                      <a:pt x="130" y="457"/>
                    </a:cubicBezTo>
                    <a:cubicBezTo>
                      <a:pt x="129" y="456"/>
                      <a:pt x="129" y="456"/>
                      <a:pt x="129" y="456"/>
                    </a:cubicBezTo>
                    <a:cubicBezTo>
                      <a:pt x="402" y="456"/>
                      <a:pt x="402" y="456"/>
                      <a:pt x="402" y="456"/>
                    </a:cubicBezTo>
                    <a:cubicBezTo>
                      <a:pt x="431" y="456"/>
                      <a:pt x="455" y="433"/>
                      <a:pt x="455" y="404"/>
                    </a:cubicBezTo>
                    <a:cubicBezTo>
                      <a:pt x="455" y="53"/>
                      <a:pt x="455" y="53"/>
                      <a:pt x="455" y="53"/>
                    </a:cubicBezTo>
                    <a:cubicBezTo>
                      <a:pt x="455" y="24"/>
                      <a:pt x="431" y="0"/>
                      <a:pt x="402" y="0"/>
                    </a:cubicBezTo>
                    <a:close/>
                  </a:path>
                </a:pathLst>
              </a:custGeom>
              <a:solidFill>
                <a:schemeClr val="accent3"/>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6" name="îŝḷîḓé-Freeform: Shape 134">
                <a:extLst>
                  <a:ext uri="{FF2B5EF4-FFF2-40B4-BE49-F238E27FC236}">
                    <a16:creationId xmlns:a16="http://schemas.microsoft.com/office/drawing/2014/main" id="{46C75125-E868-45D4-8ED5-9190EE806964}"/>
                  </a:ext>
                </a:extLst>
              </p:cNvPr>
              <p:cNvSpPr>
                <a:spLocks/>
              </p:cNvSpPr>
              <p:nvPr/>
            </p:nvSpPr>
            <p:spPr bwMode="auto">
              <a:xfrm>
                <a:off x="4858052" y="1584382"/>
                <a:ext cx="834712" cy="834712"/>
              </a:xfrm>
              <a:custGeom>
                <a:avLst/>
                <a:gdLst/>
                <a:ahLst/>
                <a:cxnLst>
                  <a:cxn ang="0">
                    <a:pos x="331" y="320"/>
                  </a:cxn>
                  <a:cxn ang="0">
                    <a:pos x="320" y="331"/>
                  </a:cxn>
                  <a:cxn ang="0">
                    <a:pos x="10" y="331"/>
                  </a:cxn>
                  <a:cxn ang="0">
                    <a:pos x="0" y="320"/>
                  </a:cxn>
                  <a:cxn ang="0">
                    <a:pos x="0" y="10"/>
                  </a:cxn>
                  <a:cxn ang="0">
                    <a:pos x="10" y="0"/>
                  </a:cxn>
                  <a:cxn ang="0">
                    <a:pos x="320" y="0"/>
                  </a:cxn>
                  <a:cxn ang="0">
                    <a:pos x="331" y="10"/>
                  </a:cxn>
                  <a:cxn ang="0">
                    <a:pos x="331" y="320"/>
                  </a:cxn>
                </a:cxnLst>
                <a:rect l="0" t="0" r="r" b="b"/>
                <a:pathLst>
                  <a:path w="331" h="331">
                    <a:moveTo>
                      <a:pt x="331" y="320"/>
                    </a:moveTo>
                    <a:cubicBezTo>
                      <a:pt x="331" y="326"/>
                      <a:pt x="326" y="331"/>
                      <a:pt x="320" y="331"/>
                    </a:cubicBezTo>
                    <a:cubicBezTo>
                      <a:pt x="10" y="331"/>
                      <a:pt x="10" y="331"/>
                      <a:pt x="10" y="331"/>
                    </a:cubicBezTo>
                    <a:cubicBezTo>
                      <a:pt x="4" y="331"/>
                      <a:pt x="0" y="326"/>
                      <a:pt x="0" y="320"/>
                    </a:cubicBezTo>
                    <a:cubicBezTo>
                      <a:pt x="0" y="10"/>
                      <a:pt x="0" y="10"/>
                      <a:pt x="0" y="10"/>
                    </a:cubicBezTo>
                    <a:cubicBezTo>
                      <a:pt x="0" y="5"/>
                      <a:pt x="4" y="0"/>
                      <a:pt x="10" y="0"/>
                    </a:cubicBezTo>
                    <a:cubicBezTo>
                      <a:pt x="320" y="0"/>
                      <a:pt x="320" y="0"/>
                      <a:pt x="320" y="0"/>
                    </a:cubicBezTo>
                    <a:cubicBezTo>
                      <a:pt x="326" y="0"/>
                      <a:pt x="331" y="5"/>
                      <a:pt x="331" y="10"/>
                    </a:cubicBezTo>
                    <a:lnTo>
                      <a:pt x="331" y="320"/>
                    </a:lnTo>
                    <a:close/>
                  </a:path>
                </a:pathLst>
              </a:custGeom>
              <a:solidFill>
                <a:schemeClr val="bg1">
                  <a:lumMod val="9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784" name="Group 224">
              <a:extLst>
                <a:ext uri="{FF2B5EF4-FFF2-40B4-BE49-F238E27FC236}">
                  <a16:creationId xmlns:a16="http://schemas.microsoft.com/office/drawing/2014/main" id="{2C83CF96-823F-45EA-A364-06F4FEDACED6}"/>
                </a:ext>
              </a:extLst>
            </p:cNvPr>
            <p:cNvGrpSpPr/>
            <p:nvPr/>
          </p:nvGrpSpPr>
          <p:grpSpPr>
            <a:xfrm>
              <a:off x="9241124" y="2138433"/>
              <a:ext cx="1566515" cy="1946405"/>
              <a:chOff x="5939738" y="1384301"/>
              <a:chExt cx="1147338" cy="1425574"/>
            </a:xfrm>
          </p:grpSpPr>
          <p:grpSp>
            <p:nvGrpSpPr>
              <p:cNvPr id="803" name="Group 225">
                <a:extLst>
                  <a:ext uri="{FF2B5EF4-FFF2-40B4-BE49-F238E27FC236}">
                    <a16:creationId xmlns:a16="http://schemas.microsoft.com/office/drawing/2014/main" id="{AF48287B-54B9-4D46-89D5-68E36F76A360}"/>
                  </a:ext>
                </a:extLst>
              </p:cNvPr>
              <p:cNvGrpSpPr/>
              <p:nvPr/>
            </p:nvGrpSpPr>
            <p:grpSpPr>
              <a:xfrm>
                <a:off x="5939738" y="2469112"/>
                <a:ext cx="1044170" cy="340763"/>
                <a:chOff x="5939738" y="2469112"/>
                <a:chExt cx="1044170" cy="340763"/>
              </a:xfrm>
              <a:gradFill>
                <a:gsLst>
                  <a:gs pos="0">
                    <a:schemeClr val="accent4">
                      <a:lumMod val="50000"/>
                    </a:schemeClr>
                  </a:gs>
                  <a:gs pos="50000">
                    <a:schemeClr val="accent4"/>
                  </a:gs>
                  <a:gs pos="100000">
                    <a:schemeClr val="accent4"/>
                  </a:gs>
                </a:gsLst>
                <a:lin ang="5400000" scaled="1"/>
              </a:gradFill>
            </p:grpSpPr>
            <p:sp>
              <p:nvSpPr>
                <p:cNvPr id="807" name="îŝḷîḓé-Rectangle 229">
                  <a:extLst>
                    <a:ext uri="{FF2B5EF4-FFF2-40B4-BE49-F238E27FC236}">
                      <a16:creationId xmlns:a16="http://schemas.microsoft.com/office/drawing/2014/main" id="{6D671926-3068-4784-9A63-2E5BB4F72985}"/>
                    </a:ext>
                  </a:extLst>
                </p:cNvPr>
                <p:cNvSpPr>
                  <a:spLocks/>
                </p:cNvSpPr>
                <p:nvPr/>
              </p:nvSpPr>
              <p:spPr bwMode="auto">
                <a:xfrm>
                  <a:off x="5942865" y="2469112"/>
                  <a:ext cx="1037918" cy="284491"/>
                </a:xfrm>
                <a:prstGeom prst="rect">
                  <a:avLst/>
                </a:prstGeom>
                <a:grp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08" name="îŝḷîḓé-Oval 230">
                  <a:extLst>
                    <a:ext uri="{FF2B5EF4-FFF2-40B4-BE49-F238E27FC236}">
                      <a16:creationId xmlns:a16="http://schemas.microsoft.com/office/drawing/2014/main" id="{98C555AC-E326-464D-B92C-0B5D8069CC71}"/>
                    </a:ext>
                  </a:extLst>
                </p:cNvPr>
                <p:cNvSpPr>
                  <a:spLocks/>
                </p:cNvSpPr>
                <p:nvPr/>
              </p:nvSpPr>
              <p:spPr bwMode="auto">
                <a:xfrm>
                  <a:off x="5939738"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09" name="îŝḷîḓé-Oval 231">
                  <a:extLst>
                    <a:ext uri="{FF2B5EF4-FFF2-40B4-BE49-F238E27FC236}">
                      <a16:creationId xmlns:a16="http://schemas.microsoft.com/office/drawing/2014/main" id="{3A47F0AC-B379-4DD2-8D96-9C581AF8ED27}"/>
                    </a:ext>
                  </a:extLst>
                </p:cNvPr>
                <p:cNvSpPr>
                  <a:spLocks/>
                </p:cNvSpPr>
                <p:nvPr/>
              </p:nvSpPr>
              <p:spPr bwMode="auto">
                <a:xfrm>
                  <a:off x="6005390"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0" name="îŝḷîḓé-Oval 232">
                  <a:extLst>
                    <a:ext uri="{FF2B5EF4-FFF2-40B4-BE49-F238E27FC236}">
                      <a16:creationId xmlns:a16="http://schemas.microsoft.com/office/drawing/2014/main" id="{72ED3C8A-6ACF-49BD-9452-5EBFB2516D2B}"/>
                    </a:ext>
                  </a:extLst>
                </p:cNvPr>
                <p:cNvSpPr>
                  <a:spLocks/>
                </p:cNvSpPr>
                <p:nvPr/>
              </p:nvSpPr>
              <p:spPr bwMode="auto">
                <a:xfrm>
                  <a:off x="6077293"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1" name="îŝḷîḓé-Oval 233">
                  <a:extLst>
                    <a:ext uri="{FF2B5EF4-FFF2-40B4-BE49-F238E27FC236}">
                      <a16:creationId xmlns:a16="http://schemas.microsoft.com/office/drawing/2014/main" id="{A14A2CC4-1435-4F4E-96B4-DC59C73E29E8}"/>
                    </a:ext>
                  </a:extLst>
                </p:cNvPr>
                <p:cNvSpPr>
                  <a:spLocks/>
                </p:cNvSpPr>
                <p:nvPr/>
              </p:nvSpPr>
              <p:spPr bwMode="auto">
                <a:xfrm>
                  <a:off x="6146071"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2" name="îŝḷîḓé-Oval 234">
                  <a:extLst>
                    <a:ext uri="{FF2B5EF4-FFF2-40B4-BE49-F238E27FC236}">
                      <a16:creationId xmlns:a16="http://schemas.microsoft.com/office/drawing/2014/main" id="{01CE63A5-2704-4F4C-9467-52BBB564F902}"/>
                    </a:ext>
                  </a:extLst>
                </p:cNvPr>
                <p:cNvSpPr>
                  <a:spLocks/>
                </p:cNvSpPr>
                <p:nvPr/>
              </p:nvSpPr>
              <p:spPr bwMode="auto">
                <a:xfrm>
                  <a:off x="6211723" y="2728592"/>
                  <a:ext cx="84410"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3" name="îŝḷîḓé-Oval 235">
                  <a:extLst>
                    <a:ext uri="{FF2B5EF4-FFF2-40B4-BE49-F238E27FC236}">
                      <a16:creationId xmlns:a16="http://schemas.microsoft.com/office/drawing/2014/main" id="{F472A552-BA82-4A6F-B0D5-A19935F4AFA5}"/>
                    </a:ext>
                  </a:extLst>
                </p:cNvPr>
                <p:cNvSpPr>
                  <a:spLocks/>
                </p:cNvSpPr>
                <p:nvPr/>
              </p:nvSpPr>
              <p:spPr bwMode="auto">
                <a:xfrm>
                  <a:off x="6283626"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4" name="îŝḷîḓé-Oval 236">
                  <a:extLst>
                    <a:ext uri="{FF2B5EF4-FFF2-40B4-BE49-F238E27FC236}">
                      <a16:creationId xmlns:a16="http://schemas.microsoft.com/office/drawing/2014/main" id="{1A52A758-A645-48FD-8B0D-D5DC9A0E2DC1}"/>
                    </a:ext>
                  </a:extLst>
                </p:cNvPr>
                <p:cNvSpPr>
                  <a:spLocks/>
                </p:cNvSpPr>
                <p:nvPr/>
              </p:nvSpPr>
              <p:spPr bwMode="auto">
                <a:xfrm>
                  <a:off x="6352404"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5" name="îŝḷîḓé-Oval 237">
                  <a:extLst>
                    <a:ext uri="{FF2B5EF4-FFF2-40B4-BE49-F238E27FC236}">
                      <a16:creationId xmlns:a16="http://schemas.microsoft.com/office/drawing/2014/main" id="{A7C9939A-1193-42DA-BBEE-452B97B95E79}"/>
                    </a:ext>
                  </a:extLst>
                </p:cNvPr>
                <p:cNvSpPr>
                  <a:spLocks/>
                </p:cNvSpPr>
                <p:nvPr/>
              </p:nvSpPr>
              <p:spPr bwMode="auto">
                <a:xfrm>
                  <a:off x="6421182"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6" name="îŝḷîḓé-Oval 238">
                  <a:extLst>
                    <a:ext uri="{FF2B5EF4-FFF2-40B4-BE49-F238E27FC236}">
                      <a16:creationId xmlns:a16="http://schemas.microsoft.com/office/drawing/2014/main" id="{FABBAFF7-501F-4020-A303-18268BBE50A2}"/>
                    </a:ext>
                  </a:extLst>
                </p:cNvPr>
                <p:cNvSpPr>
                  <a:spLocks/>
                </p:cNvSpPr>
                <p:nvPr/>
              </p:nvSpPr>
              <p:spPr bwMode="auto">
                <a:xfrm>
                  <a:off x="6489959"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7" name="îŝḷîḓé-Oval 239">
                  <a:extLst>
                    <a:ext uri="{FF2B5EF4-FFF2-40B4-BE49-F238E27FC236}">
                      <a16:creationId xmlns:a16="http://schemas.microsoft.com/office/drawing/2014/main" id="{0CB6235B-5AE7-4BEE-9733-4066DC36BE53}"/>
                    </a:ext>
                  </a:extLst>
                </p:cNvPr>
                <p:cNvSpPr>
                  <a:spLocks/>
                </p:cNvSpPr>
                <p:nvPr/>
              </p:nvSpPr>
              <p:spPr bwMode="auto">
                <a:xfrm>
                  <a:off x="6558737"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8" name="îṥļîḑé-Oval 240">
                  <a:extLst>
                    <a:ext uri="{FF2B5EF4-FFF2-40B4-BE49-F238E27FC236}">
                      <a16:creationId xmlns:a16="http://schemas.microsoft.com/office/drawing/2014/main" id="{8CDA81B7-EFBB-4F1F-BCA4-0DBE3EF62658}"/>
                    </a:ext>
                  </a:extLst>
                </p:cNvPr>
                <p:cNvSpPr>
                  <a:spLocks/>
                </p:cNvSpPr>
                <p:nvPr/>
              </p:nvSpPr>
              <p:spPr bwMode="auto">
                <a:xfrm>
                  <a:off x="6630642"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19" name="îṥļîḑé-Oval 241">
                  <a:extLst>
                    <a:ext uri="{FF2B5EF4-FFF2-40B4-BE49-F238E27FC236}">
                      <a16:creationId xmlns:a16="http://schemas.microsoft.com/office/drawing/2014/main" id="{FB8753CC-723B-4A6D-926D-40217CB44F37}"/>
                    </a:ext>
                  </a:extLst>
                </p:cNvPr>
                <p:cNvSpPr>
                  <a:spLocks/>
                </p:cNvSpPr>
                <p:nvPr/>
              </p:nvSpPr>
              <p:spPr bwMode="auto">
                <a:xfrm>
                  <a:off x="6696292"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0" name="îṥļîḑé-Oval 242">
                  <a:extLst>
                    <a:ext uri="{FF2B5EF4-FFF2-40B4-BE49-F238E27FC236}">
                      <a16:creationId xmlns:a16="http://schemas.microsoft.com/office/drawing/2014/main" id="{2328B419-C0D2-43C6-84AB-1139EC3E54F1}"/>
                    </a:ext>
                  </a:extLst>
                </p:cNvPr>
                <p:cNvSpPr>
                  <a:spLocks/>
                </p:cNvSpPr>
                <p:nvPr/>
              </p:nvSpPr>
              <p:spPr bwMode="auto">
                <a:xfrm>
                  <a:off x="6765070"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1" name="îṥļîḑé-Oval 243">
                  <a:extLst>
                    <a:ext uri="{FF2B5EF4-FFF2-40B4-BE49-F238E27FC236}">
                      <a16:creationId xmlns:a16="http://schemas.microsoft.com/office/drawing/2014/main" id="{01F40803-DD01-4E83-A4A3-D7ABA92C6D48}"/>
                    </a:ext>
                  </a:extLst>
                </p:cNvPr>
                <p:cNvSpPr>
                  <a:spLocks/>
                </p:cNvSpPr>
                <p:nvPr/>
              </p:nvSpPr>
              <p:spPr bwMode="auto">
                <a:xfrm>
                  <a:off x="6836975" y="2728592"/>
                  <a:ext cx="78157"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22" name="îṥļîḑé-Oval 244">
                  <a:extLst>
                    <a:ext uri="{FF2B5EF4-FFF2-40B4-BE49-F238E27FC236}">
                      <a16:creationId xmlns:a16="http://schemas.microsoft.com/office/drawing/2014/main" id="{E9151BB9-00C1-4BAF-A88F-F5EB69BB81C0}"/>
                    </a:ext>
                  </a:extLst>
                </p:cNvPr>
                <p:cNvSpPr>
                  <a:spLocks/>
                </p:cNvSpPr>
                <p:nvPr/>
              </p:nvSpPr>
              <p:spPr bwMode="auto">
                <a:xfrm>
                  <a:off x="6902625" y="2728592"/>
                  <a:ext cx="81283" cy="81283"/>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804" name="îṥļîḑé-Freeform: Shape 226">
                <a:extLst>
                  <a:ext uri="{FF2B5EF4-FFF2-40B4-BE49-F238E27FC236}">
                    <a16:creationId xmlns:a16="http://schemas.microsoft.com/office/drawing/2014/main" id="{C106DCDC-2C32-43C6-8FBE-54CE5CDCD015}"/>
                  </a:ext>
                </a:extLst>
              </p:cNvPr>
              <p:cNvSpPr>
                <a:spLocks/>
              </p:cNvSpPr>
              <p:nvPr/>
            </p:nvSpPr>
            <p:spPr bwMode="auto">
              <a:xfrm>
                <a:off x="5939738" y="2400334"/>
                <a:ext cx="215713" cy="137555"/>
              </a:xfrm>
              <a:custGeom>
                <a:avLst/>
                <a:gdLst/>
                <a:ahLst/>
                <a:cxnLst>
                  <a:cxn ang="0">
                    <a:pos x="85" y="43"/>
                  </a:cxn>
                  <a:cxn ang="0">
                    <a:pos x="75" y="54"/>
                  </a:cxn>
                  <a:cxn ang="0">
                    <a:pos x="11" y="54"/>
                  </a:cxn>
                  <a:cxn ang="0">
                    <a:pos x="0" y="43"/>
                  </a:cxn>
                  <a:cxn ang="0">
                    <a:pos x="0" y="10"/>
                  </a:cxn>
                  <a:cxn ang="0">
                    <a:pos x="11" y="0"/>
                  </a:cxn>
                  <a:cxn ang="0">
                    <a:pos x="75" y="0"/>
                  </a:cxn>
                  <a:cxn ang="0">
                    <a:pos x="85" y="10"/>
                  </a:cxn>
                  <a:cxn ang="0">
                    <a:pos x="85" y="43"/>
                  </a:cxn>
                </a:cxnLst>
                <a:rect l="0" t="0" r="r" b="b"/>
                <a:pathLst>
                  <a:path w="85" h="54">
                    <a:moveTo>
                      <a:pt x="85" y="43"/>
                    </a:moveTo>
                    <a:cubicBezTo>
                      <a:pt x="85" y="49"/>
                      <a:pt x="81" y="54"/>
                      <a:pt x="75" y="54"/>
                    </a:cubicBezTo>
                    <a:cubicBezTo>
                      <a:pt x="11" y="54"/>
                      <a:pt x="11" y="54"/>
                      <a:pt x="11" y="54"/>
                    </a:cubicBezTo>
                    <a:cubicBezTo>
                      <a:pt x="5" y="54"/>
                      <a:pt x="0" y="49"/>
                      <a:pt x="0" y="43"/>
                    </a:cubicBezTo>
                    <a:cubicBezTo>
                      <a:pt x="0" y="10"/>
                      <a:pt x="0" y="10"/>
                      <a:pt x="0" y="10"/>
                    </a:cubicBezTo>
                    <a:cubicBezTo>
                      <a:pt x="0" y="5"/>
                      <a:pt x="5" y="0"/>
                      <a:pt x="11" y="0"/>
                    </a:cubicBezTo>
                    <a:cubicBezTo>
                      <a:pt x="75" y="0"/>
                      <a:pt x="75" y="0"/>
                      <a:pt x="75" y="0"/>
                    </a:cubicBezTo>
                    <a:cubicBezTo>
                      <a:pt x="81" y="0"/>
                      <a:pt x="85" y="5"/>
                      <a:pt x="85" y="10"/>
                    </a:cubicBezTo>
                    <a:lnTo>
                      <a:pt x="85" y="43"/>
                    </a:lnTo>
                    <a:close/>
                  </a:path>
                </a:pathLst>
              </a:custGeom>
              <a:solidFill>
                <a:schemeClr val="accent4">
                  <a:lumMod val="7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05" name="îṥļîḑé-Freeform: Shape 227">
                <a:extLst>
                  <a:ext uri="{FF2B5EF4-FFF2-40B4-BE49-F238E27FC236}">
                    <a16:creationId xmlns:a16="http://schemas.microsoft.com/office/drawing/2014/main" id="{B3F8F5EB-C6BC-404F-BC3A-7A212AE16E75}"/>
                  </a:ext>
                </a:extLst>
              </p:cNvPr>
              <p:cNvSpPr>
                <a:spLocks/>
              </p:cNvSpPr>
              <p:nvPr/>
            </p:nvSpPr>
            <p:spPr bwMode="auto">
              <a:xfrm>
                <a:off x="5939738" y="1384301"/>
                <a:ext cx="1147338" cy="1153590"/>
              </a:xfrm>
              <a:custGeom>
                <a:avLst/>
                <a:gdLst/>
                <a:ahLst/>
                <a:cxnLst>
                  <a:cxn ang="0">
                    <a:pos x="402" y="0"/>
                  </a:cxn>
                  <a:cxn ang="0">
                    <a:pos x="98" y="0"/>
                  </a:cxn>
                  <a:cxn ang="0">
                    <a:pos x="93" y="0"/>
                  </a:cxn>
                  <a:cxn ang="0">
                    <a:pos x="0" y="0"/>
                  </a:cxn>
                  <a:cxn ang="0">
                    <a:pos x="45" y="34"/>
                  </a:cxn>
                  <a:cxn ang="0">
                    <a:pos x="45" y="49"/>
                  </a:cxn>
                  <a:cxn ang="0">
                    <a:pos x="45" y="53"/>
                  </a:cxn>
                  <a:cxn ang="0">
                    <a:pos x="45" y="404"/>
                  </a:cxn>
                  <a:cxn ang="0">
                    <a:pos x="45" y="408"/>
                  </a:cxn>
                  <a:cxn ang="0">
                    <a:pos x="45" y="408"/>
                  </a:cxn>
                  <a:cxn ang="0">
                    <a:pos x="6" y="457"/>
                  </a:cxn>
                  <a:cxn ang="0">
                    <a:pos x="130" y="457"/>
                  </a:cxn>
                  <a:cxn ang="0">
                    <a:pos x="130" y="456"/>
                  </a:cxn>
                  <a:cxn ang="0">
                    <a:pos x="402" y="456"/>
                  </a:cxn>
                  <a:cxn ang="0">
                    <a:pos x="455" y="404"/>
                  </a:cxn>
                  <a:cxn ang="0">
                    <a:pos x="455" y="53"/>
                  </a:cxn>
                  <a:cxn ang="0">
                    <a:pos x="402" y="0"/>
                  </a:cxn>
                </a:cxnLst>
                <a:rect l="0" t="0" r="r" b="b"/>
                <a:pathLst>
                  <a:path w="455" h="457">
                    <a:moveTo>
                      <a:pt x="402" y="0"/>
                    </a:moveTo>
                    <a:cubicBezTo>
                      <a:pt x="98" y="0"/>
                      <a:pt x="98" y="0"/>
                      <a:pt x="98" y="0"/>
                    </a:cubicBezTo>
                    <a:cubicBezTo>
                      <a:pt x="96" y="0"/>
                      <a:pt x="95" y="0"/>
                      <a:pt x="93" y="0"/>
                    </a:cubicBezTo>
                    <a:cubicBezTo>
                      <a:pt x="0" y="0"/>
                      <a:pt x="0" y="0"/>
                      <a:pt x="0" y="0"/>
                    </a:cubicBezTo>
                    <a:cubicBezTo>
                      <a:pt x="48" y="1"/>
                      <a:pt x="45" y="34"/>
                      <a:pt x="45" y="34"/>
                    </a:cubicBezTo>
                    <a:cubicBezTo>
                      <a:pt x="45" y="49"/>
                      <a:pt x="45" y="49"/>
                      <a:pt x="45" y="49"/>
                    </a:cubicBezTo>
                    <a:cubicBezTo>
                      <a:pt x="45" y="50"/>
                      <a:pt x="45" y="52"/>
                      <a:pt x="45" y="53"/>
                    </a:cubicBezTo>
                    <a:cubicBezTo>
                      <a:pt x="45" y="404"/>
                      <a:pt x="45" y="404"/>
                      <a:pt x="45" y="404"/>
                    </a:cubicBezTo>
                    <a:cubicBezTo>
                      <a:pt x="45" y="405"/>
                      <a:pt x="45" y="407"/>
                      <a:pt x="45" y="408"/>
                    </a:cubicBezTo>
                    <a:cubicBezTo>
                      <a:pt x="45" y="408"/>
                      <a:pt x="45" y="408"/>
                      <a:pt x="45" y="408"/>
                    </a:cubicBezTo>
                    <a:cubicBezTo>
                      <a:pt x="45" y="408"/>
                      <a:pt x="46" y="457"/>
                      <a:pt x="6" y="457"/>
                    </a:cubicBezTo>
                    <a:cubicBezTo>
                      <a:pt x="130" y="457"/>
                      <a:pt x="130" y="457"/>
                      <a:pt x="130" y="457"/>
                    </a:cubicBezTo>
                    <a:cubicBezTo>
                      <a:pt x="130" y="456"/>
                      <a:pt x="130" y="456"/>
                      <a:pt x="130" y="456"/>
                    </a:cubicBezTo>
                    <a:cubicBezTo>
                      <a:pt x="402" y="456"/>
                      <a:pt x="402" y="456"/>
                      <a:pt x="402" y="456"/>
                    </a:cubicBezTo>
                    <a:cubicBezTo>
                      <a:pt x="432" y="456"/>
                      <a:pt x="455" y="433"/>
                      <a:pt x="455" y="404"/>
                    </a:cubicBezTo>
                    <a:cubicBezTo>
                      <a:pt x="455" y="53"/>
                      <a:pt x="455" y="53"/>
                      <a:pt x="455" y="53"/>
                    </a:cubicBezTo>
                    <a:cubicBezTo>
                      <a:pt x="455" y="24"/>
                      <a:pt x="432" y="0"/>
                      <a:pt x="402" y="0"/>
                    </a:cubicBezTo>
                    <a:close/>
                  </a:path>
                </a:pathLst>
              </a:custGeom>
              <a:solidFill>
                <a:schemeClr val="accent4"/>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06" name="îṥļîḑé-Freeform: Shape 228">
                <a:extLst>
                  <a:ext uri="{FF2B5EF4-FFF2-40B4-BE49-F238E27FC236}">
                    <a16:creationId xmlns:a16="http://schemas.microsoft.com/office/drawing/2014/main" id="{375D82E1-4507-4170-9184-B3C8BDF1BE13}"/>
                  </a:ext>
                </a:extLst>
              </p:cNvPr>
              <p:cNvSpPr>
                <a:spLocks/>
              </p:cNvSpPr>
              <p:nvPr/>
            </p:nvSpPr>
            <p:spPr bwMode="auto">
              <a:xfrm>
                <a:off x="6149198" y="1584382"/>
                <a:ext cx="834712" cy="834712"/>
              </a:xfrm>
              <a:custGeom>
                <a:avLst/>
                <a:gdLst/>
                <a:ahLst/>
                <a:cxnLst>
                  <a:cxn ang="0">
                    <a:pos x="331" y="320"/>
                  </a:cxn>
                  <a:cxn ang="0">
                    <a:pos x="320" y="331"/>
                  </a:cxn>
                  <a:cxn ang="0">
                    <a:pos x="10" y="331"/>
                  </a:cxn>
                  <a:cxn ang="0">
                    <a:pos x="0" y="320"/>
                  </a:cxn>
                  <a:cxn ang="0">
                    <a:pos x="0" y="10"/>
                  </a:cxn>
                  <a:cxn ang="0">
                    <a:pos x="10" y="0"/>
                  </a:cxn>
                  <a:cxn ang="0">
                    <a:pos x="320" y="0"/>
                  </a:cxn>
                  <a:cxn ang="0">
                    <a:pos x="331" y="10"/>
                  </a:cxn>
                  <a:cxn ang="0">
                    <a:pos x="331" y="320"/>
                  </a:cxn>
                </a:cxnLst>
                <a:rect l="0" t="0" r="r" b="b"/>
                <a:pathLst>
                  <a:path w="331" h="331">
                    <a:moveTo>
                      <a:pt x="331" y="320"/>
                    </a:moveTo>
                    <a:cubicBezTo>
                      <a:pt x="331" y="326"/>
                      <a:pt x="326" y="331"/>
                      <a:pt x="320" y="331"/>
                    </a:cubicBezTo>
                    <a:cubicBezTo>
                      <a:pt x="10" y="331"/>
                      <a:pt x="10" y="331"/>
                      <a:pt x="10" y="331"/>
                    </a:cubicBezTo>
                    <a:cubicBezTo>
                      <a:pt x="5" y="331"/>
                      <a:pt x="0" y="326"/>
                      <a:pt x="0" y="320"/>
                    </a:cubicBezTo>
                    <a:cubicBezTo>
                      <a:pt x="0" y="10"/>
                      <a:pt x="0" y="10"/>
                      <a:pt x="0" y="10"/>
                    </a:cubicBezTo>
                    <a:cubicBezTo>
                      <a:pt x="0" y="5"/>
                      <a:pt x="5" y="0"/>
                      <a:pt x="10" y="0"/>
                    </a:cubicBezTo>
                    <a:cubicBezTo>
                      <a:pt x="320" y="0"/>
                      <a:pt x="320" y="0"/>
                      <a:pt x="320" y="0"/>
                    </a:cubicBezTo>
                    <a:cubicBezTo>
                      <a:pt x="326" y="0"/>
                      <a:pt x="331" y="5"/>
                      <a:pt x="331" y="10"/>
                    </a:cubicBezTo>
                    <a:lnTo>
                      <a:pt x="331" y="320"/>
                    </a:lnTo>
                    <a:close/>
                  </a:path>
                </a:pathLst>
              </a:custGeom>
              <a:solidFill>
                <a:schemeClr val="bg1">
                  <a:lumMod val="95000"/>
                </a:schemeClr>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785" name="Group 249">
              <a:extLst>
                <a:ext uri="{FF2B5EF4-FFF2-40B4-BE49-F238E27FC236}">
                  <a16:creationId xmlns:a16="http://schemas.microsoft.com/office/drawing/2014/main" id="{4F037324-2903-4704-8BD9-F8C86763DD9E}"/>
                </a:ext>
              </a:extLst>
            </p:cNvPr>
            <p:cNvGrpSpPr/>
            <p:nvPr/>
          </p:nvGrpSpPr>
          <p:grpSpPr>
            <a:xfrm>
              <a:off x="7062854" y="2560904"/>
              <a:ext cx="841524" cy="822575"/>
              <a:chOff x="5699919" y="1009877"/>
              <a:chExt cx="442913" cy="432934"/>
            </a:xfrm>
            <a:solidFill>
              <a:schemeClr val="accent3"/>
            </a:solidFill>
          </p:grpSpPr>
          <p:sp>
            <p:nvSpPr>
              <p:cNvPr id="800" name="îṥļîḑé-Oval 250">
                <a:extLst>
                  <a:ext uri="{FF2B5EF4-FFF2-40B4-BE49-F238E27FC236}">
                    <a16:creationId xmlns:a16="http://schemas.microsoft.com/office/drawing/2014/main" id="{758156E8-D760-4ED7-B577-29BD2EB1358B}"/>
                  </a:ext>
                </a:extLst>
              </p:cNvPr>
              <p:cNvSpPr>
                <a:spLocks/>
              </p:cNvSpPr>
              <p:nvPr/>
            </p:nvSpPr>
            <p:spPr bwMode="auto">
              <a:xfrm>
                <a:off x="5859463" y="1389063"/>
                <a:ext cx="22225" cy="25400"/>
              </a:xfrm>
              <a:prstGeom prst="ellipse">
                <a:avLst/>
              </a:pr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01" name="îṥļîḑé-Freeform: Shape 251">
                <a:extLst>
                  <a:ext uri="{FF2B5EF4-FFF2-40B4-BE49-F238E27FC236}">
                    <a16:creationId xmlns:a16="http://schemas.microsoft.com/office/drawing/2014/main" id="{A357619D-8CBA-4F7D-94EB-0F8BA85A2B23}"/>
                  </a:ext>
                </a:extLst>
              </p:cNvPr>
              <p:cNvSpPr>
                <a:spLocks/>
              </p:cNvSpPr>
              <p:nvPr/>
            </p:nvSpPr>
            <p:spPr bwMode="auto">
              <a:xfrm>
                <a:off x="5919788" y="1169988"/>
                <a:ext cx="98425" cy="98425"/>
              </a:xfrm>
              <a:custGeom>
                <a:avLst/>
                <a:gdLst/>
                <a:ahLst/>
                <a:cxnLst>
                  <a:cxn ang="0">
                    <a:pos x="13" y="0"/>
                  </a:cxn>
                  <a:cxn ang="0">
                    <a:pos x="4" y="4"/>
                  </a:cxn>
                  <a:cxn ang="0">
                    <a:pos x="0" y="13"/>
                  </a:cxn>
                  <a:cxn ang="0">
                    <a:pos x="4" y="22"/>
                  </a:cxn>
                  <a:cxn ang="0">
                    <a:pos x="13" y="26"/>
                  </a:cxn>
                  <a:cxn ang="0">
                    <a:pos x="22" y="22"/>
                  </a:cxn>
                  <a:cxn ang="0">
                    <a:pos x="26" y="13"/>
                  </a:cxn>
                  <a:cxn ang="0">
                    <a:pos x="22" y="4"/>
                  </a:cxn>
                  <a:cxn ang="0">
                    <a:pos x="13" y="0"/>
                  </a:cxn>
                  <a:cxn ang="0">
                    <a:pos x="18" y="19"/>
                  </a:cxn>
                  <a:cxn ang="0">
                    <a:pos x="13" y="21"/>
                  </a:cxn>
                  <a:cxn ang="0">
                    <a:pos x="7" y="19"/>
                  </a:cxn>
                  <a:cxn ang="0">
                    <a:pos x="5" y="13"/>
                  </a:cxn>
                  <a:cxn ang="0">
                    <a:pos x="7" y="8"/>
                  </a:cxn>
                  <a:cxn ang="0">
                    <a:pos x="13" y="6"/>
                  </a:cxn>
                  <a:cxn ang="0">
                    <a:pos x="18" y="8"/>
                  </a:cxn>
                  <a:cxn ang="0">
                    <a:pos x="20" y="13"/>
                  </a:cxn>
                  <a:cxn ang="0">
                    <a:pos x="18" y="19"/>
                  </a:cxn>
                </a:cxnLst>
                <a:rect l="0" t="0" r="r" b="b"/>
                <a:pathLst>
                  <a:path w="26" h="26">
                    <a:moveTo>
                      <a:pt x="13" y="0"/>
                    </a:moveTo>
                    <a:cubicBezTo>
                      <a:pt x="9" y="0"/>
                      <a:pt x="6" y="2"/>
                      <a:pt x="4" y="4"/>
                    </a:cubicBezTo>
                    <a:cubicBezTo>
                      <a:pt x="1" y="6"/>
                      <a:pt x="0" y="10"/>
                      <a:pt x="0" y="13"/>
                    </a:cubicBezTo>
                    <a:cubicBezTo>
                      <a:pt x="0" y="17"/>
                      <a:pt x="1" y="20"/>
                      <a:pt x="4" y="22"/>
                    </a:cubicBezTo>
                    <a:cubicBezTo>
                      <a:pt x="6" y="25"/>
                      <a:pt x="9" y="26"/>
                      <a:pt x="13" y="26"/>
                    </a:cubicBezTo>
                    <a:cubicBezTo>
                      <a:pt x="16" y="26"/>
                      <a:pt x="20" y="25"/>
                      <a:pt x="22" y="22"/>
                    </a:cubicBezTo>
                    <a:cubicBezTo>
                      <a:pt x="24" y="20"/>
                      <a:pt x="26" y="17"/>
                      <a:pt x="26" y="13"/>
                    </a:cubicBezTo>
                    <a:cubicBezTo>
                      <a:pt x="26" y="10"/>
                      <a:pt x="24" y="6"/>
                      <a:pt x="22" y="4"/>
                    </a:cubicBezTo>
                    <a:cubicBezTo>
                      <a:pt x="20" y="2"/>
                      <a:pt x="16" y="0"/>
                      <a:pt x="13" y="0"/>
                    </a:cubicBezTo>
                    <a:close/>
                    <a:moveTo>
                      <a:pt x="18" y="19"/>
                    </a:moveTo>
                    <a:cubicBezTo>
                      <a:pt x="17" y="20"/>
                      <a:pt x="15" y="21"/>
                      <a:pt x="13" y="21"/>
                    </a:cubicBezTo>
                    <a:cubicBezTo>
                      <a:pt x="11" y="21"/>
                      <a:pt x="9" y="20"/>
                      <a:pt x="7" y="19"/>
                    </a:cubicBezTo>
                    <a:cubicBezTo>
                      <a:pt x="6" y="17"/>
                      <a:pt x="5" y="15"/>
                      <a:pt x="5" y="13"/>
                    </a:cubicBezTo>
                    <a:cubicBezTo>
                      <a:pt x="5" y="11"/>
                      <a:pt x="6" y="9"/>
                      <a:pt x="7" y="8"/>
                    </a:cubicBezTo>
                    <a:cubicBezTo>
                      <a:pt x="9" y="6"/>
                      <a:pt x="11" y="6"/>
                      <a:pt x="13" y="6"/>
                    </a:cubicBezTo>
                    <a:cubicBezTo>
                      <a:pt x="15" y="6"/>
                      <a:pt x="17" y="6"/>
                      <a:pt x="18" y="8"/>
                    </a:cubicBezTo>
                    <a:cubicBezTo>
                      <a:pt x="20" y="9"/>
                      <a:pt x="20" y="11"/>
                      <a:pt x="20" y="13"/>
                    </a:cubicBezTo>
                    <a:cubicBezTo>
                      <a:pt x="20" y="15"/>
                      <a:pt x="20" y="17"/>
                      <a:pt x="18" y="19"/>
                    </a:cubicBez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802" name="îṥļîḑé-Freeform: Shape 252">
                <a:extLst>
                  <a:ext uri="{FF2B5EF4-FFF2-40B4-BE49-F238E27FC236}">
                    <a16:creationId xmlns:a16="http://schemas.microsoft.com/office/drawing/2014/main" id="{1C0AFB74-CC8B-49AD-ADE4-794334EDB038}"/>
                  </a:ext>
                </a:extLst>
              </p:cNvPr>
              <p:cNvSpPr>
                <a:spLocks/>
              </p:cNvSpPr>
              <p:nvPr/>
            </p:nvSpPr>
            <p:spPr bwMode="auto">
              <a:xfrm>
                <a:off x="5699919" y="1009877"/>
                <a:ext cx="442913" cy="432934"/>
              </a:xfrm>
              <a:custGeom>
                <a:avLst/>
                <a:gdLst>
                  <a:gd name="connsiteX0" fmla="*/ 415744 w 607639"/>
                  <a:gd name="connsiteY0" fmla="*/ 549245 h 593949"/>
                  <a:gd name="connsiteX1" fmla="*/ 415744 w 607639"/>
                  <a:gd name="connsiteY1" fmla="*/ 574752 h 593949"/>
                  <a:gd name="connsiteX2" fmla="*/ 447697 w 607639"/>
                  <a:gd name="connsiteY2" fmla="*/ 574752 h 593949"/>
                  <a:gd name="connsiteX3" fmla="*/ 447697 w 607639"/>
                  <a:gd name="connsiteY3" fmla="*/ 549245 h 593949"/>
                  <a:gd name="connsiteX4" fmla="*/ 287843 w 607639"/>
                  <a:gd name="connsiteY4" fmla="*/ 549245 h 593949"/>
                  <a:gd name="connsiteX5" fmla="*/ 287843 w 607639"/>
                  <a:gd name="connsiteY5" fmla="*/ 574752 h 593949"/>
                  <a:gd name="connsiteX6" fmla="*/ 319796 w 607639"/>
                  <a:gd name="connsiteY6" fmla="*/ 574752 h 593949"/>
                  <a:gd name="connsiteX7" fmla="*/ 319796 w 607639"/>
                  <a:gd name="connsiteY7" fmla="*/ 549245 h 593949"/>
                  <a:gd name="connsiteX8" fmla="*/ 159854 w 607639"/>
                  <a:gd name="connsiteY8" fmla="*/ 549245 h 593949"/>
                  <a:gd name="connsiteX9" fmla="*/ 159854 w 607639"/>
                  <a:gd name="connsiteY9" fmla="*/ 574752 h 593949"/>
                  <a:gd name="connsiteX10" fmla="*/ 191896 w 607639"/>
                  <a:gd name="connsiteY10" fmla="*/ 574752 h 593949"/>
                  <a:gd name="connsiteX11" fmla="*/ 191896 w 607639"/>
                  <a:gd name="connsiteY11" fmla="*/ 549245 h 593949"/>
                  <a:gd name="connsiteX12" fmla="*/ 415744 w 607639"/>
                  <a:gd name="connsiteY12" fmla="*/ 510940 h 593949"/>
                  <a:gd name="connsiteX13" fmla="*/ 415744 w 607639"/>
                  <a:gd name="connsiteY13" fmla="*/ 530048 h 593949"/>
                  <a:gd name="connsiteX14" fmla="*/ 447697 w 607639"/>
                  <a:gd name="connsiteY14" fmla="*/ 530048 h 593949"/>
                  <a:gd name="connsiteX15" fmla="*/ 447697 w 607639"/>
                  <a:gd name="connsiteY15" fmla="*/ 510940 h 593949"/>
                  <a:gd name="connsiteX16" fmla="*/ 287843 w 607639"/>
                  <a:gd name="connsiteY16" fmla="*/ 510940 h 593949"/>
                  <a:gd name="connsiteX17" fmla="*/ 287843 w 607639"/>
                  <a:gd name="connsiteY17" fmla="*/ 530048 h 593949"/>
                  <a:gd name="connsiteX18" fmla="*/ 319796 w 607639"/>
                  <a:gd name="connsiteY18" fmla="*/ 530048 h 593949"/>
                  <a:gd name="connsiteX19" fmla="*/ 319796 w 607639"/>
                  <a:gd name="connsiteY19" fmla="*/ 510940 h 593949"/>
                  <a:gd name="connsiteX20" fmla="*/ 159854 w 607639"/>
                  <a:gd name="connsiteY20" fmla="*/ 510940 h 593949"/>
                  <a:gd name="connsiteX21" fmla="*/ 159854 w 607639"/>
                  <a:gd name="connsiteY21" fmla="*/ 530048 h 593949"/>
                  <a:gd name="connsiteX22" fmla="*/ 191896 w 607639"/>
                  <a:gd name="connsiteY22" fmla="*/ 530048 h 593949"/>
                  <a:gd name="connsiteX23" fmla="*/ 191896 w 607639"/>
                  <a:gd name="connsiteY23" fmla="*/ 510940 h 593949"/>
                  <a:gd name="connsiteX24" fmla="*/ 556461 w 607639"/>
                  <a:gd name="connsiteY24" fmla="*/ 408734 h 593949"/>
                  <a:gd name="connsiteX25" fmla="*/ 556461 w 607639"/>
                  <a:gd name="connsiteY25" fmla="*/ 440640 h 593949"/>
                  <a:gd name="connsiteX26" fmla="*/ 588414 w 607639"/>
                  <a:gd name="connsiteY26" fmla="*/ 440640 h 593949"/>
                  <a:gd name="connsiteX27" fmla="*/ 588414 w 607639"/>
                  <a:gd name="connsiteY27" fmla="*/ 408734 h 593949"/>
                  <a:gd name="connsiteX28" fmla="*/ 518100 w 607639"/>
                  <a:gd name="connsiteY28" fmla="*/ 408734 h 593949"/>
                  <a:gd name="connsiteX29" fmla="*/ 518100 w 607639"/>
                  <a:gd name="connsiteY29" fmla="*/ 440640 h 593949"/>
                  <a:gd name="connsiteX30" fmla="*/ 537236 w 607639"/>
                  <a:gd name="connsiteY30" fmla="*/ 440640 h 593949"/>
                  <a:gd name="connsiteX31" fmla="*/ 537236 w 607639"/>
                  <a:gd name="connsiteY31" fmla="*/ 408734 h 593949"/>
                  <a:gd name="connsiteX32" fmla="*/ 70314 w 607639"/>
                  <a:gd name="connsiteY32" fmla="*/ 408734 h 593949"/>
                  <a:gd name="connsiteX33" fmla="*/ 70314 w 607639"/>
                  <a:gd name="connsiteY33" fmla="*/ 440640 h 593949"/>
                  <a:gd name="connsiteX34" fmla="*/ 89539 w 607639"/>
                  <a:gd name="connsiteY34" fmla="*/ 440640 h 593949"/>
                  <a:gd name="connsiteX35" fmla="*/ 89539 w 607639"/>
                  <a:gd name="connsiteY35" fmla="*/ 408734 h 593949"/>
                  <a:gd name="connsiteX36" fmla="*/ 19225 w 607639"/>
                  <a:gd name="connsiteY36" fmla="*/ 408734 h 593949"/>
                  <a:gd name="connsiteX37" fmla="*/ 19225 w 607639"/>
                  <a:gd name="connsiteY37" fmla="*/ 440640 h 593949"/>
                  <a:gd name="connsiteX38" fmla="*/ 51178 w 607639"/>
                  <a:gd name="connsiteY38" fmla="*/ 440640 h 593949"/>
                  <a:gd name="connsiteX39" fmla="*/ 51178 w 607639"/>
                  <a:gd name="connsiteY39" fmla="*/ 408734 h 593949"/>
                  <a:gd name="connsiteX40" fmla="*/ 354944 w 607639"/>
                  <a:gd name="connsiteY40" fmla="*/ 389521 h 593949"/>
                  <a:gd name="connsiteX41" fmla="*/ 386981 w 607639"/>
                  <a:gd name="connsiteY41" fmla="*/ 389521 h 593949"/>
                  <a:gd name="connsiteX42" fmla="*/ 386981 w 607639"/>
                  <a:gd name="connsiteY42" fmla="*/ 408715 h 593949"/>
                  <a:gd name="connsiteX43" fmla="*/ 354944 w 607639"/>
                  <a:gd name="connsiteY43" fmla="*/ 408715 h 593949"/>
                  <a:gd name="connsiteX44" fmla="*/ 265397 w 607639"/>
                  <a:gd name="connsiteY44" fmla="*/ 389521 h 593949"/>
                  <a:gd name="connsiteX45" fmla="*/ 297363 w 607639"/>
                  <a:gd name="connsiteY45" fmla="*/ 389521 h 593949"/>
                  <a:gd name="connsiteX46" fmla="*/ 297363 w 607639"/>
                  <a:gd name="connsiteY46" fmla="*/ 408715 h 593949"/>
                  <a:gd name="connsiteX47" fmla="*/ 265397 w 607639"/>
                  <a:gd name="connsiteY47" fmla="*/ 408715 h 593949"/>
                  <a:gd name="connsiteX48" fmla="*/ 214237 w 607639"/>
                  <a:gd name="connsiteY48" fmla="*/ 389521 h 593949"/>
                  <a:gd name="connsiteX49" fmla="*/ 246274 w 607639"/>
                  <a:gd name="connsiteY49" fmla="*/ 389521 h 593949"/>
                  <a:gd name="connsiteX50" fmla="*/ 246274 w 607639"/>
                  <a:gd name="connsiteY50" fmla="*/ 408715 h 593949"/>
                  <a:gd name="connsiteX51" fmla="*/ 214237 w 607639"/>
                  <a:gd name="connsiteY51" fmla="*/ 408715 h 593949"/>
                  <a:gd name="connsiteX52" fmla="*/ 556461 w 607639"/>
                  <a:gd name="connsiteY52" fmla="*/ 281022 h 593949"/>
                  <a:gd name="connsiteX53" fmla="*/ 556461 w 607639"/>
                  <a:gd name="connsiteY53" fmla="*/ 312928 h 593949"/>
                  <a:gd name="connsiteX54" fmla="*/ 588414 w 607639"/>
                  <a:gd name="connsiteY54" fmla="*/ 312928 h 593949"/>
                  <a:gd name="connsiteX55" fmla="*/ 588414 w 607639"/>
                  <a:gd name="connsiteY55" fmla="*/ 281022 h 593949"/>
                  <a:gd name="connsiteX56" fmla="*/ 518100 w 607639"/>
                  <a:gd name="connsiteY56" fmla="*/ 281022 h 593949"/>
                  <a:gd name="connsiteX57" fmla="*/ 518100 w 607639"/>
                  <a:gd name="connsiteY57" fmla="*/ 312928 h 593949"/>
                  <a:gd name="connsiteX58" fmla="*/ 537236 w 607639"/>
                  <a:gd name="connsiteY58" fmla="*/ 312928 h 593949"/>
                  <a:gd name="connsiteX59" fmla="*/ 537236 w 607639"/>
                  <a:gd name="connsiteY59" fmla="*/ 281022 h 593949"/>
                  <a:gd name="connsiteX60" fmla="*/ 70314 w 607639"/>
                  <a:gd name="connsiteY60" fmla="*/ 281022 h 593949"/>
                  <a:gd name="connsiteX61" fmla="*/ 70314 w 607639"/>
                  <a:gd name="connsiteY61" fmla="*/ 312928 h 593949"/>
                  <a:gd name="connsiteX62" fmla="*/ 89539 w 607639"/>
                  <a:gd name="connsiteY62" fmla="*/ 312928 h 593949"/>
                  <a:gd name="connsiteX63" fmla="*/ 89539 w 607639"/>
                  <a:gd name="connsiteY63" fmla="*/ 281022 h 593949"/>
                  <a:gd name="connsiteX64" fmla="*/ 19225 w 607639"/>
                  <a:gd name="connsiteY64" fmla="*/ 281022 h 593949"/>
                  <a:gd name="connsiteX65" fmla="*/ 19225 w 607639"/>
                  <a:gd name="connsiteY65" fmla="*/ 312928 h 593949"/>
                  <a:gd name="connsiteX66" fmla="*/ 51178 w 607639"/>
                  <a:gd name="connsiteY66" fmla="*/ 312928 h 593949"/>
                  <a:gd name="connsiteX67" fmla="*/ 51178 w 607639"/>
                  <a:gd name="connsiteY67" fmla="*/ 281022 h 593949"/>
                  <a:gd name="connsiteX68" fmla="*/ 214237 w 607639"/>
                  <a:gd name="connsiteY68" fmla="*/ 274570 h 593949"/>
                  <a:gd name="connsiteX69" fmla="*/ 393332 w 607639"/>
                  <a:gd name="connsiteY69" fmla="*/ 274570 h 593949"/>
                  <a:gd name="connsiteX70" fmla="*/ 393332 w 607639"/>
                  <a:gd name="connsiteY70" fmla="*/ 293693 h 593949"/>
                  <a:gd name="connsiteX71" fmla="*/ 214237 w 607639"/>
                  <a:gd name="connsiteY71" fmla="*/ 293693 h 593949"/>
                  <a:gd name="connsiteX72" fmla="*/ 284661 w 607639"/>
                  <a:gd name="connsiteY72" fmla="*/ 229902 h 593949"/>
                  <a:gd name="connsiteX73" fmla="*/ 393332 w 607639"/>
                  <a:gd name="connsiteY73" fmla="*/ 229902 h 593949"/>
                  <a:gd name="connsiteX74" fmla="*/ 393332 w 607639"/>
                  <a:gd name="connsiteY74" fmla="*/ 249025 h 593949"/>
                  <a:gd name="connsiteX75" fmla="*/ 284661 w 607639"/>
                  <a:gd name="connsiteY75" fmla="*/ 249025 h 593949"/>
                  <a:gd name="connsiteX76" fmla="*/ 214237 w 607639"/>
                  <a:gd name="connsiteY76" fmla="*/ 229902 h 593949"/>
                  <a:gd name="connsiteX77" fmla="*/ 246274 w 607639"/>
                  <a:gd name="connsiteY77" fmla="*/ 229902 h 593949"/>
                  <a:gd name="connsiteX78" fmla="*/ 246274 w 607639"/>
                  <a:gd name="connsiteY78" fmla="*/ 249025 h 593949"/>
                  <a:gd name="connsiteX79" fmla="*/ 214237 w 607639"/>
                  <a:gd name="connsiteY79" fmla="*/ 249025 h 593949"/>
                  <a:gd name="connsiteX80" fmla="*/ 214237 w 607639"/>
                  <a:gd name="connsiteY80" fmla="*/ 185164 h 593949"/>
                  <a:gd name="connsiteX81" fmla="*/ 393332 w 607639"/>
                  <a:gd name="connsiteY81" fmla="*/ 185164 h 593949"/>
                  <a:gd name="connsiteX82" fmla="*/ 393332 w 607639"/>
                  <a:gd name="connsiteY82" fmla="*/ 204287 h 593949"/>
                  <a:gd name="connsiteX83" fmla="*/ 214237 w 607639"/>
                  <a:gd name="connsiteY83" fmla="*/ 204287 h 593949"/>
                  <a:gd name="connsiteX84" fmla="*/ 556461 w 607639"/>
                  <a:gd name="connsiteY84" fmla="*/ 153220 h 593949"/>
                  <a:gd name="connsiteX85" fmla="*/ 556461 w 607639"/>
                  <a:gd name="connsiteY85" fmla="*/ 185215 h 593949"/>
                  <a:gd name="connsiteX86" fmla="*/ 588414 w 607639"/>
                  <a:gd name="connsiteY86" fmla="*/ 185215 h 593949"/>
                  <a:gd name="connsiteX87" fmla="*/ 588414 w 607639"/>
                  <a:gd name="connsiteY87" fmla="*/ 153220 h 593949"/>
                  <a:gd name="connsiteX88" fmla="*/ 518100 w 607639"/>
                  <a:gd name="connsiteY88" fmla="*/ 153220 h 593949"/>
                  <a:gd name="connsiteX89" fmla="*/ 518100 w 607639"/>
                  <a:gd name="connsiteY89" fmla="*/ 185215 h 593949"/>
                  <a:gd name="connsiteX90" fmla="*/ 537236 w 607639"/>
                  <a:gd name="connsiteY90" fmla="*/ 185215 h 593949"/>
                  <a:gd name="connsiteX91" fmla="*/ 537236 w 607639"/>
                  <a:gd name="connsiteY91" fmla="*/ 153220 h 593949"/>
                  <a:gd name="connsiteX92" fmla="*/ 70314 w 607639"/>
                  <a:gd name="connsiteY92" fmla="*/ 153220 h 593949"/>
                  <a:gd name="connsiteX93" fmla="*/ 70314 w 607639"/>
                  <a:gd name="connsiteY93" fmla="*/ 185215 h 593949"/>
                  <a:gd name="connsiteX94" fmla="*/ 89539 w 607639"/>
                  <a:gd name="connsiteY94" fmla="*/ 185215 h 593949"/>
                  <a:gd name="connsiteX95" fmla="*/ 89539 w 607639"/>
                  <a:gd name="connsiteY95" fmla="*/ 153220 h 593949"/>
                  <a:gd name="connsiteX96" fmla="*/ 19225 w 607639"/>
                  <a:gd name="connsiteY96" fmla="*/ 153220 h 593949"/>
                  <a:gd name="connsiteX97" fmla="*/ 19225 w 607639"/>
                  <a:gd name="connsiteY97" fmla="*/ 185215 h 593949"/>
                  <a:gd name="connsiteX98" fmla="*/ 51178 w 607639"/>
                  <a:gd name="connsiteY98" fmla="*/ 185215 h 593949"/>
                  <a:gd name="connsiteX99" fmla="*/ 51178 w 607639"/>
                  <a:gd name="connsiteY99" fmla="*/ 153220 h 593949"/>
                  <a:gd name="connsiteX100" fmla="*/ 159844 w 607639"/>
                  <a:gd name="connsiteY100" fmla="*/ 153182 h 593949"/>
                  <a:gd name="connsiteX101" fmla="*/ 159844 w 607639"/>
                  <a:gd name="connsiteY101" fmla="*/ 440607 h 593949"/>
                  <a:gd name="connsiteX102" fmla="*/ 447705 w 607639"/>
                  <a:gd name="connsiteY102" fmla="*/ 440607 h 593949"/>
                  <a:gd name="connsiteX103" fmla="*/ 447705 w 607639"/>
                  <a:gd name="connsiteY103" fmla="*/ 153182 h 593949"/>
                  <a:gd name="connsiteX104" fmla="*/ 140707 w 607639"/>
                  <a:gd name="connsiteY104" fmla="*/ 134074 h 593949"/>
                  <a:gd name="connsiteX105" fmla="*/ 466931 w 607639"/>
                  <a:gd name="connsiteY105" fmla="*/ 134074 h 593949"/>
                  <a:gd name="connsiteX106" fmla="*/ 466931 w 607639"/>
                  <a:gd name="connsiteY106" fmla="*/ 459804 h 593949"/>
                  <a:gd name="connsiteX107" fmla="*/ 140707 w 607639"/>
                  <a:gd name="connsiteY107" fmla="*/ 459804 h 593949"/>
                  <a:gd name="connsiteX108" fmla="*/ 111969 w 607639"/>
                  <a:gd name="connsiteY108" fmla="*/ 102206 h 593949"/>
                  <a:gd name="connsiteX109" fmla="*/ 108765 w 607639"/>
                  <a:gd name="connsiteY109" fmla="*/ 105405 h 593949"/>
                  <a:gd name="connsiteX110" fmla="*/ 108765 w 607639"/>
                  <a:gd name="connsiteY110" fmla="*/ 488544 h 593949"/>
                  <a:gd name="connsiteX111" fmla="*/ 111969 w 607639"/>
                  <a:gd name="connsiteY111" fmla="*/ 491743 h 593949"/>
                  <a:gd name="connsiteX112" fmla="*/ 495671 w 607639"/>
                  <a:gd name="connsiteY112" fmla="*/ 491743 h 593949"/>
                  <a:gd name="connsiteX113" fmla="*/ 498875 w 607639"/>
                  <a:gd name="connsiteY113" fmla="*/ 488544 h 593949"/>
                  <a:gd name="connsiteX114" fmla="*/ 498875 w 607639"/>
                  <a:gd name="connsiteY114" fmla="*/ 105405 h 593949"/>
                  <a:gd name="connsiteX115" fmla="*/ 495671 w 607639"/>
                  <a:gd name="connsiteY115" fmla="*/ 102206 h 593949"/>
                  <a:gd name="connsiteX116" fmla="*/ 415744 w 607639"/>
                  <a:gd name="connsiteY116" fmla="*/ 63812 h 593949"/>
                  <a:gd name="connsiteX117" fmla="*/ 415744 w 607639"/>
                  <a:gd name="connsiteY117" fmla="*/ 83009 h 593949"/>
                  <a:gd name="connsiteX118" fmla="*/ 447697 w 607639"/>
                  <a:gd name="connsiteY118" fmla="*/ 83009 h 593949"/>
                  <a:gd name="connsiteX119" fmla="*/ 447697 w 607639"/>
                  <a:gd name="connsiteY119" fmla="*/ 63812 h 593949"/>
                  <a:gd name="connsiteX120" fmla="*/ 287843 w 607639"/>
                  <a:gd name="connsiteY120" fmla="*/ 63812 h 593949"/>
                  <a:gd name="connsiteX121" fmla="*/ 287843 w 607639"/>
                  <a:gd name="connsiteY121" fmla="*/ 83009 h 593949"/>
                  <a:gd name="connsiteX122" fmla="*/ 319796 w 607639"/>
                  <a:gd name="connsiteY122" fmla="*/ 83009 h 593949"/>
                  <a:gd name="connsiteX123" fmla="*/ 319796 w 607639"/>
                  <a:gd name="connsiteY123" fmla="*/ 63812 h 593949"/>
                  <a:gd name="connsiteX124" fmla="*/ 159854 w 607639"/>
                  <a:gd name="connsiteY124" fmla="*/ 63812 h 593949"/>
                  <a:gd name="connsiteX125" fmla="*/ 159854 w 607639"/>
                  <a:gd name="connsiteY125" fmla="*/ 83009 h 593949"/>
                  <a:gd name="connsiteX126" fmla="*/ 191896 w 607639"/>
                  <a:gd name="connsiteY126" fmla="*/ 83009 h 593949"/>
                  <a:gd name="connsiteX127" fmla="*/ 191896 w 607639"/>
                  <a:gd name="connsiteY127" fmla="*/ 63812 h 593949"/>
                  <a:gd name="connsiteX128" fmla="*/ 415744 w 607639"/>
                  <a:gd name="connsiteY128" fmla="*/ 19108 h 593949"/>
                  <a:gd name="connsiteX129" fmla="*/ 415744 w 607639"/>
                  <a:gd name="connsiteY129" fmla="*/ 44704 h 593949"/>
                  <a:gd name="connsiteX130" fmla="*/ 447697 w 607639"/>
                  <a:gd name="connsiteY130" fmla="*/ 44704 h 593949"/>
                  <a:gd name="connsiteX131" fmla="*/ 447697 w 607639"/>
                  <a:gd name="connsiteY131" fmla="*/ 19108 h 593949"/>
                  <a:gd name="connsiteX132" fmla="*/ 287843 w 607639"/>
                  <a:gd name="connsiteY132" fmla="*/ 19108 h 593949"/>
                  <a:gd name="connsiteX133" fmla="*/ 287843 w 607639"/>
                  <a:gd name="connsiteY133" fmla="*/ 44704 h 593949"/>
                  <a:gd name="connsiteX134" fmla="*/ 319796 w 607639"/>
                  <a:gd name="connsiteY134" fmla="*/ 44704 h 593949"/>
                  <a:gd name="connsiteX135" fmla="*/ 319796 w 607639"/>
                  <a:gd name="connsiteY135" fmla="*/ 19108 h 593949"/>
                  <a:gd name="connsiteX136" fmla="*/ 159854 w 607639"/>
                  <a:gd name="connsiteY136" fmla="*/ 19108 h 593949"/>
                  <a:gd name="connsiteX137" fmla="*/ 159854 w 607639"/>
                  <a:gd name="connsiteY137" fmla="*/ 44704 h 593949"/>
                  <a:gd name="connsiteX138" fmla="*/ 191896 w 607639"/>
                  <a:gd name="connsiteY138" fmla="*/ 44704 h 593949"/>
                  <a:gd name="connsiteX139" fmla="*/ 191896 w 607639"/>
                  <a:gd name="connsiteY139" fmla="*/ 19108 h 593949"/>
                  <a:gd name="connsiteX140" fmla="*/ 140717 w 607639"/>
                  <a:gd name="connsiteY140" fmla="*/ 0 h 593949"/>
                  <a:gd name="connsiteX141" fmla="*/ 211032 w 607639"/>
                  <a:gd name="connsiteY141" fmla="*/ 0 h 593949"/>
                  <a:gd name="connsiteX142" fmla="*/ 211032 w 607639"/>
                  <a:gd name="connsiteY142" fmla="*/ 83009 h 593949"/>
                  <a:gd name="connsiteX143" fmla="*/ 268618 w 607639"/>
                  <a:gd name="connsiteY143" fmla="*/ 83009 h 593949"/>
                  <a:gd name="connsiteX144" fmla="*/ 268618 w 607639"/>
                  <a:gd name="connsiteY144" fmla="*/ 0 h 593949"/>
                  <a:gd name="connsiteX145" fmla="*/ 339021 w 607639"/>
                  <a:gd name="connsiteY145" fmla="*/ 0 h 593949"/>
                  <a:gd name="connsiteX146" fmla="*/ 339021 w 607639"/>
                  <a:gd name="connsiteY146" fmla="*/ 83009 h 593949"/>
                  <a:gd name="connsiteX147" fmla="*/ 396519 w 607639"/>
                  <a:gd name="connsiteY147" fmla="*/ 83009 h 593949"/>
                  <a:gd name="connsiteX148" fmla="*/ 396519 w 607639"/>
                  <a:gd name="connsiteY148" fmla="*/ 0 h 593949"/>
                  <a:gd name="connsiteX149" fmla="*/ 466922 w 607639"/>
                  <a:gd name="connsiteY149" fmla="*/ 0 h 593949"/>
                  <a:gd name="connsiteX150" fmla="*/ 466922 w 607639"/>
                  <a:gd name="connsiteY150" fmla="*/ 83009 h 593949"/>
                  <a:gd name="connsiteX151" fmla="*/ 495671 w 607639"/>
                  <a:gd name="connsiteY151" fmla="*/ 83009 h 593949"/>
                  <a:gd name="connsiteX152" fmla="*/ 518100 w 607639"/>
                  <a:gd name="connsiteY152" fmla="*/ 105405 h 593949"/>
                  <a:gd name="connsiteX153" fmla="*/ 518100 w 607639"/>
                  <a:gd name="connsiteY153" fmla="*/ 134112 h 593949"/>
                  <a:gd name="connsiteX154" fmla="*/ 607639 w 607639"/>
                  <a:gd name="connsiteY154" fmla="*/ 134112 h 593949"/>
                  <a:gd name="connsiteX155" fmla="*/ 607639 w 607639"/>
                  <a:gd name="connsiteY155" fmla="*/ 204323 h 593949"/>
                  <a:gd name="connsiteX156" fmla="*/ 518100 w 607639"/>
                  <a:gd name="connsiteY156" fmla="*/ 204323 h 593949"/>
                  <a:gd name="connsiteX157" fmla="*/ 518100 w 607639"/>
                  <a:gd name="connsiteY157" fmla="*/ 261825 h 593949"/>
                  <a:gd name="connsiteX158" fmla="*/ 607639 w 607639"/>
                  <a:gd name="connsiteY158" fmla="*/ 261825 h 593949"/>
                  <a:gd name="connsiteX159" fmla="*/ 607639 w 607639"/>
                  <a:gd name="connsiteY159" fmla="*/ 332124 h 593949"/>
                  <a:gd name="connsiteX160" fmla="*/ 518100 w 607639"/>
                  <a:gd name="connsiteY160" fmla="*/ 332124 h 593949"/>
                  <a:gd name="connsiteX161" fmla="*/ 518100 w 607639"/>
                  <a:gd name="connsiteY161" fmla="*/ 389537 h 593949"/>
                  <a:gd name="connsiteX162" fmla="*/ 607639 w 607639"/>
                  <a:gd name="connsiteY162" fmla="*/ 389537 h 593949"/>
                  <a:gd name="connsiteX163" fmla="*/ 607639 w 607639"/>
                  <a:gd name="connsiteY163" fmla="*/ 459837 h 593949"/>
                  <a:gd name="connsiteX164" fmla="*/ 518100 w 607639"/>
                  <a:gd name="connsiteY164" fmla="*/ 459837 h 593949"/>
                  <a:gd name="connsiteX165" fmla="*/ 518100 w 607639"/>
                  <a:gd name="connsiteY165" fmla="*/ 488544 h 593949"/>
                  <a:gd name="connsiteX166" fmla="*/ 495671 w 607639"/>
                  <a:gd name="connsiteY166" fmla="*/ 510940 h 593949"/>
                  <a:gd name="connsiteX167" fmla="*/ 466922 w 607639"/>
                  <a:gd name="connsiteY167" fmla="*/ 510940 h 593949"/>
                  <a:gd name="connsiteX168" fmla="*/ 466922 w 607639"/>
                  <a:gd name="connsiteY168" fmla="*/ 593949 h 593949"/>
                  <a:gd name="connsiteX169" fmla="*/ 396519 w 607639"/>
                  <a:gd name="connsiteY169" fmla="*/ 593949 h 593949"/>
                  <a:gd name="connsiteX170" fmla="*/ 396519 w 607639"/>
                  <a:gd name="connsiteY170" fmla="*/ 510940 h 593949"/>
                  <a:gd name="connsiteX171" fmla="*/ 339021 w 607639"/>
                  <a:gd name="connsiteY171" fmla="*/ 510940 h 593949"/>
                  <a:gd name="connsiteX172" fmla="*/ 339021 w 607639"/>
                  <a:gd name="connsiteY172" fmla="*/ 593949 h 593949"/>
                  <a:gd name="connsiteX173" fmla="*/ 268618 w 607639"/>
                  <a:gd name="connsiteY173" fmla="*/ 593949 h 593949"/>
                  <a:gd name="connsiteX174" fmla="*/ 268618 w 607639"/>
                  <a:gd name="connsiteY174" fmla="*/ 510940 h 593949"/>
                  <a:gd name="connsiteX175" fmla="*/ 211032 w 607639"/>
                  <a:gd name="connsiteY175" fmla="*/ 510940 h 593949"/>
                  <a:gd name="connsiteX176" fmla="*/ 211032 w 607639"/>
                  <a:gd name="connsiteY176" fmla="*/ 593949 h 593949"/>
                  <a:gd name="connsiteX177" fmla="*/ 140717 w 607639"/>
                  <a:gd name="connsiteY177" fmla="*/ 593949 h 593949"/>
                  <a:gd name="connsiteX178" fmla="*/ 140717 w 607639"/>
                  <a:gd name="connsiteY178" fmla="*/ 510940 h 593949"/>
                  <a:gd name="connsiteX179" fmla="*/ 111969 w 607639"/>
                  <a:gd name="connsiteY179" fmla="*/ 510940 h 593949"/>
                  <a:gd name="connsiteX180" fmla="*/ 89539 w 607639"/>
                  <a:gd name="connsiteY180" fmla="*/ 488544 h 593949"/>
                  <a:gd name="connsiteX181" fmla="*/ 89539 w 607639"/>
                  <a:gd name="connsiteY181" fmla="*/ 459837 h 593949"/>
                  <a:gd name="connsiteX182" fmla="*/ 0 w 607639"/>
                  <a:gd name="connsiteY182" fmla="*/ 459837 h 593949"/>
                  <a:gd name="connsiteX183" fmla="*/ 0 w 607639"/>
                  <a:gd name="connsiteY183" fmla="*/ 389537 h 593949"/>
                  <a:gd name="connsiteX184" fmla="*/ 89539 w 607639"/>
                  <a:gd name="connsiteY184" fmla="*/ 389537 h 593949"/>
                  <a:gd name="connsiteX185" fmla="*/ 89539 w 607639"/>
                  <a:gd name="connsiteY185" fmla="*/ 332124 h 593949"/>
                  <a:gd name="connsiteX186" fmla="*/ 0 w 607639"/>
                  <a:gd name="connsiteY186" fmla="*/ 332124 h 593949"/>
                  <a:gd name="connsiteX187" fmla="*/ 0 w 607639"/>
                  <a:gd name="connsiteY187" fmla="*/ 261825 h 593949"/>
                  <a:gd name="connsiteX188" fmla="*/ 89539 w 607639"/>
                  <a:gd name="connsiteY188" fmla="*/ 261825 h 593949"/>
                  <a:gd name="connsiteX189" fmla="*/ 89539 w 607639"/>
                  <a:gd name="connsiteY189" fmla="*/ 204323 h 593949"/>
                  <a:gd name="connsiteX190" fmla="*/ 0 w 607639"/>
                  <a:gd name="connsiteY190" fmla="*/ 204323 h 593949"/>
                  <a:gd name="connsiteX191" fmla="*/ 0 w 607639"/>
                  <a:gd name="connsiteY191" fmla="*/ 134112 h 593949"/>
                  <a:gd name="connsiteX192" fmla="*/ 89539 w 607639"/>
                  <a:gd name="connsiteY192" fmla="*/ 134112 h 593949"/>
                  <a:gd name="connsiteX193" fmla="*/ 89539 w 607639"/>
                  <a:gd name="connsiteY193" fmla="*/ 105405 h 593949"/>
                  <a:gd name="connsiteX194" fmla="*/ 111969 w 607639"/>
                  <a:gd name="connsiteY194" fmla="*/ 83009 h 593949"/>
                  <a:gd name="connsiteX195" fmla="*/ 140717 w 607639"/>
                  <a:gd name="connsiteY195" fmla="*/ 83009 h 5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607639" h="593949">
                    <a:moveTo>
                      <a:pt x="415744" y="549245"/>
                    </a:moveTo>
                    <a:lnTo>
                      <a:pt x="415744" y="574752"/>
                    </a:lnTo>
                    <a:lnTo>
                      <a:pt x="447697" y="574752"/>
                    </a:lnTo>
                    <a:lnTo>
                      <a:pt x="447697" y="549245"/>
                    </a:lnTo>
                    <a:close/>
                    <a:moveTo>
                      <a:pt x="287843" y="549245"/>
                    </a:moveTo>
                    <a:lnTo>
                      <a:pt x="287843" y="574752"/>
                    </a:lnTo>
                    <a:lnTo>
                      <a:pt x="319796" y="574752"/>
                    </a:lnTo>
                    <a:lnTo>
                      <a:pt x="319796" y="549245"/>
                    </a:lnTo>
                    <a:close/>
                    <a:moveTo>
                      <a:pt x="159854" y="549245"/>
                    </a:moveTo>
                    <a:lnTo>
                      <a:pt x="159854" y="574752"/>
                    </a:lnTo>
                    <a:lnTo>
                      <a:pt x="191896" y="574752"/>
                    </a:lnTo>
                    <a:lnTo>
                      <a:pt x="191896" y="549245"/>
                    </a:lnTo>
                    <a:close/>
                    <a:moveTo>
                      <a:pt x="415744" y="510940"/>
                    </a:moveTo>
                    <a:lnTo>
                      <a:pt x="415744" y="530048"/>
                    </a:lnTo>
                    <a:lnTo>
                      <a:pt x="447697" y="530048"/>
                    </a:lnTo>
                    <a:lnTo>
                      <a:pt x="447697" y="510940"/>
                    </a:lnTo>
                    <a:close/>
                    <a:moveTo>
                      <a:pt x="287843" y="510940"/>
                    </a:moveTo>
                    <a:lnTo>
                      <a:pt x="287843" y="530048"/>
                    </a:lnTo>
                    <a:lnTo>
                      <a:pt x="319796" y="530048"/>
                    </a:lnTo>
                    <a:lnTo>
                      <a:pt x="319796" y="510940"/>
                    </a:lnTo>
                    <a:close/>
                    <a:moveTo>
                      <a:pt x="159854" y="510940"/>
                    </a:moveTo>
                    <a:lnTo>
                      <a:pt x="159854" y="530048"/>
                    </a:lnTo>
                    <a:lnTo>
                      <a:pt x="191896" y="530048"/>
                    </a:lnTo>
                    <a:lnTo>
                      <a:pt x="191896" y="510940"/>
                    </a:lnTo>
                    <a:close/>
                    <a:moveTo>
                      <a:pt x="556461" y="408734"/>
                    </a:moveTo>
                    <a:lnTo>
                      <a:pt x="556461" y="440640"/>
                    </a:lnTo>
                    <a:lnTo>
                      <a:pt x="588414" y="440640"/>
                    </a:lnTo>
                    <a:lnTo>
                      <a:pt x="588414" y="408734"/>
                    </a:lnTo>
                    <a:close/>
                    <a:moveTo>
                      <a:pt x="518100" y="408734"/>
                    </a:moveTo>
                    <a:lnTo>
                      <a:pt x="518100" y="440640"/>
                    </a:lnTo>
                    <a:lnTo>
                      <a:pt x="537236" y="440640"/>
                    </a:lnTo>
                    <a:lnTo>
                      <a:pt x="537236" y="408734"/>
                    </a:lnTo>
                    <a:close/>
                    <a:moveTo>
                      <a:pt x="70314" y="408734"/>
                    </a:moveTo>
                    <a:lnTo>
                      <a:pt x="70314" y="440640"/>
                    </a:lnTo>
                    <a:lnTo>
                      <a:pt x="89539" y="440640"/>
                    </a:lnTo>
                    <a:lnTo>
                      <a:pt x="89539" y="408734"/>
                    </a:lnTo>
                    <a:close/>
                    <a:moveTo>
                      <a:pt x="19225" y="408734"/>
                    </a:moveTo>
                    <a:lnTo>
                      <a:pt x="19225" y="440640"/>
                    </a:lnTo>
                    <a:lnTo>
                      <a:pt x="51178" y="440640"/>
                    </a:lnTo>
                    <a:lnTo>
                      <a:pt x="51178" y="408734"/>
                    </a:lnTo>
                    <a:close/>
                    <a:moveTo>
                      <a:pt x="354944" y="389521"/>
                    </a:moveTo>
                    <a:lnTo>
                      <a:pt x="386981" y="389521"/>
                    </a:lnTo>
                    <a:lnTo>
                      <a:pt x="386981" y="408715"/>
                    </a:lnTo>
                    <a:lnTo>
                      <a:pt x="354944" y="408715"/>
                    </a:lnTo>
                    <a:close/>
                    <a:moveTo>
                      <a:pt x="265397" y="389521"/>
                    </a:moveTo>
                    <a:lnTo>
                      <a:pt x="297363" y="389521"/>
                    </a:lnTo>
                    <a:lnTo>
                      <a:pt x="297363" y="408715"/>
                    </a:lnTo>
                    <a:lnTo>
                      <a:pt x="265397" y="408715"/>
                    </a:lnTo>
                    <a:close/>
                    <a:moveTo>
                      <a:pt x="214237" y="389521"/>
                    </a:moveTo>
                    <a:lnTo>
                      <a:pt x="246274" y="389521"/>
                    </a:lnTo>
                    <a:lnTo>
                      <a:pt x="246274" y="408715"/>
                    </a:lnTo>
                    <a:lnTo>
                      <a:pt x="214237" y="408715"/>
                    </a:lnTo>
                    <a:close/>
                    <a:moveTo>
                      <a:pt x="556461" y="281022"/>
                    </a:moveTo>
                    <a:lnTo>
                      <a:pt x="556461" y="312928"/>
                    </a:lnTo>
                    <a:lnTo>
                      <a:pt x="588414" y="312928"/>
                    </a:lnTo>
                    <a:lnTo>
                      <a:pt x="588414" y="281022"/>
                    </a:lnTo>
                    <a:close/>
                    <a:moveTo>
                      <a:pt x="518100" y="281022"/>
                    </a:moveTo>
                    <a:lnTo>
                      <a:pt x="518100" y="312928"/>
                    </a:lnTo>
                    <a:lnTo>
                      <a:pt x="537236" y="312928"/>
                    </a:lnTo>
                    <a:lnTo>
                      <a:pt x="537236" y="281022"/>
                    </a:lnTo>
                    <a:close/>
                    <a:moveTo>
                      <a:pt x="70314" y="281022"/>
                    </a:moveTo>
                    <a:lnTo>
                      <a:pt x="70314" y="312928"/>
                    </a:lnTo>
                    <a:lnTo>
                      <a:pt x="89539" y="312928"/>
                    </a:lnTo>
                    <a:lnTo>
                      <a:pt x="89539" y="281022"/>
                    </a:lnTo>
                    <a:close/>
                    <a:moveTo>
                      <a:pt x="19225" y="281022"/>
                    </a:moveTo>
                    <a:lnTo>
                      <a:pt x="19225" y="312928"/>
                    </a:lnTo>
                    <a:lnTo>
                      <a:pt x="51178" y="312928"/>
                    </a:lnTo>
                    <a:lnTo>
                      <a:pt x="51178" y="281022"/>
                    </a:lnTo>
                    <a:close/>
                    <a:moveTo>
                      <a:pt x="214237" y="274570"/>
                    </a:moveTo>
                    <a:lnTo>
                      <a:pt x="393332" y="274570"/>
                    </a:lnTo>
                    <a:lnTo>
                      <a:pt x="393332" y="293693"/>
                    </a:lnTo>
                    <a:lnTo>
                      <a:pt x="214237" y="293693"/>
                    </a:lnTo>
                    <a:close/>
                    <a:moveTo>
                      <a:pt x="284661" y="229902"/>
                    </a:moveTo>
                    <a:lnTo>
                      <a:pt x="393332" y="229902"/>
                    </a:lnTo>
                    <a:lnTo>
                      <a:pt x="393332" y="249025"/>
                    </a:lnTo>
                    <a:lnTo>
                      <a:pt x="284661" y="249025"/>
                    </a:lnTo>
                    <a:close/>
                    <a:moveTo>
                      <a:pt x="214237" y="229902"/>
                    </a:moveTo>
                    <a:lnTo>
                      <a:pt x="246274" y="229902"/>
                    </a:lnTo>
                    <a:lnTo>
                      <a:pt x="246274" y="249025"/>
                    </a:lnTo>
                    <a:lnTo>
                      <a:pt x="214237" y="249025"/>
                    </a:lnTo>
                    <a:close/>
                    <a:moveTo>
                      <a:pt x="214237" y="185164"/>
                    </a:moveTo>
                    <a:lnTo>
                      <a:pt x="393332" y="185164"/>
                    </a:lnTo>
                    <a:lnTo>
                      <a:pt x="393332" y="204287"/>
                    </a:lnTo>
                    <a:lnTo>
                      <a:pt x="214237" y="204287"/>
                    </a:lnTo>
                    <a:close/>
                    <a:moveTo>
                      <a:pt x="556461" y="153220"/>
                    </a:moveTo>
                    <a:lnTo>
                      <a:pt x="556461" y="185215"/>
                    </a:lnTo>
                    <a:lnTo>
                      <a:pt x="588414" y="185215"/>
                    </a:lnTo>
                    <a:lnTo>
                      <a:pt x="588414" y="153220"/>
                    </a:lnTo>
                    <a:close/>
                    <a:moveTo>
                      <a:pt x="518100" y="153220"/>
                    </a:moveTo>
                    <a:lnTo>
                      <a:pt x="518100" y="185215"/>
                    </a:lnTo>
                    <a:lnTo>
                      <a:pt x="537236" y="185215"/>
                    </a:lnTo>
                    <a:lnTo>
                      <a:pt x="537236" y="153220"/>
                    </a:lnTo>
                    <a:close/>
                    <a:moveTo>
                      <a:pt x="70314" y="153220"/>
                    </a:moveTo>
                    <a:lnTo>
                      <a:pt x="70314" y="185215"/>
                    </a:lnTo>
                    <a:lnTo>
                      <a:pt x="89539" y="185215"/>
                    </a:lnTo>
                    <a:lnTo>
                      <a:pt x="89539" y="153220"/>
                    </a:lnTo>
                    <a:close/>
                    <a:moveTo>
                      <a:pt x="19225" y="153220"/>
                    </a:moveTo>
                    <a:lnTo>
                      <a:pt x="19225" y="185215"/>
                    </a:lnTo>
                    <a:lnTo>
                      <a:pt x="51178" y="185215"/>
                    </a:lnTo>
                    <a:lnTo>
                      <a:pt x="51178" y="153220"/>
                    </a:lnTo>
                    <a:close/>
                    <a:moveTo>
                      <a:pt x="159844" y="153182"/>
                    </a:moveTo>
                    <a:lnTo>
                      <a:pt x="159844" y="440607"/>
                    </a:lnTo>
                    <a:lnTo>
                      <a:pt x="447705" y="440607"/>
                    </a:lnTo>
                    <a:lnTo>
                      <a:pt x="447705" y="153182"/>
                    </a:lnTo>
                    <a:close/>
                    <a:moveTo>
                      <a:pt x="140707" y="134074"/>
                    </a:moveTo>
                    <a:lnTo>
                      <a:pt x="466931" y="134074"/>
                    </a:lnTo>
                    <a:lnTo>
                      <a:pt x="466931" y="459804"/>
                    </a:lnTo>
                    <a:lnTo>
                      <a:pt x="140707" y="459804"/>
                    </a:lnTo>
                    <a:close/>
                    <a:moveTo>
                      <a:pt x="111969" y="102206"/>
                    </a:moveTo>
                    <a:cubicBezTo>
                      <a:pt x="110189" y="102206"/>
                      <a:pt x="108765" y="103628"/>
                      <a:pt x="108765" y="105405"/>
                    </a:cubicBezTo>
                    <a:lnTo>
                      <a:pt x="108765" y="488544"/>
                    </a:lnTo>
                    <a:cubicBezTo>
                      <a:pt x="108765" y="490321"/>
                      <a:pt x="110189" y="491743"/>
                      <a:pt x="111969" y="491743"/>
                    </a:cubicBezTo>
                    <a:lnTo>
                      <a:pt x="495671" y="491743"/>
                    </a:lnTo>
                    <a:cubicBezTo>
                      <a:pt x="497451" y="491743"/>
                      <a:pt x="498875" y="490321"/>
                      <a:pt x="498875" y="488544"/>
                    </a:cubicBezTo>
                    <a:lnTo>
                      <a:pt x="498875" y="105405"/>
                    </a:lnTo>
                    <a:cubicBezTo>
                      <a:pt x="498875" y="103628"/>
                      <a:pt x="497451" y="102206"/>
                      <a:pt x="495671" y="102206"/>
                    </a:cubicBezTo>
                    <a:close/>
                    <a:moveTo>
                      <a:pt x="415744" y="63812"/>
                    </a:moveTo>
                    <a:lnTo>
                      <a:pt x="415744" y="83009"/>
                    </a:lnTo>
                    <a:lnTo>
                      <a:pt x="447697" y="83009"/>
                    </a:lnTo>
                    <a:lnTo>
                      <a:pt x="447697" y="63812"/>
                    </a:lnTo>
                    <a:close/>
                    <a:moveTo>
                      <a:pt x="287843" y="63812"/>
                    </a:moveTo>
                    <a:lnTo>
                      <a:pt x="287843" y="83009"/>
                    </a:lnTo>
                    <a:lnTo>
                      <a:pt x="319796" y="83009"/>
                    </a:lnTo>
                    <a:lnTo>
                      <a:pt x="319796" y="63812"/>
                    </a:lnTo>
                    <a:close/>
                    <a:moveTo>
                      <a:pt x="159854" y="63812"/>
                    </a:moveTo>
                    <a:lnTo>
                      <a:pt x="159854" y="83009"/>
                    </a:lnTo>
                    <a:lnTo>
                      <a:pt x="191896" y="83009"/>
                    </a:lnTo>
                    <a:lnTo>
                      <a:pt x="191896" y="63812"/>
                    </a:lnTo>
                    <a:close/>
                    <a:moveTo>
                      <a:pt x="415744" y="19108"/>
                    </a:moveTo>
                    <a:lnTo>
                      <a:pt x="415744" y="44704"/>
                    </a:lnTo>
                    <a:lnTo>
                      <a:pt x="447697" y="44704"/>
                    </a:lnTo>
                    <a:lnTo>
                      <a:pt x="447697" y="19108"/>
                    </a:lnTo>
                    <a:close/>
                    <a:moveTo>
                      <a:pt x="287843" y="19108"/>
                    </a:moveTo>
                    <a:lnTo>
                      <a:pt x="287843" y="44704"/>
                    </a:lnTo>
                    <a:lnTo>
                      <a:pt x="319796" y="44704"/>
                    </a:lnTo>
                    <a:lnTo>
                      <a:pt x="319796" y="19108"/>
                    </a:lnTo>
                    <a:close/>
                    <a:moveTo>
                      <a:pt x="159854" y="19108"/>
                    </a:moveTo>
                    <a:lnTo>
                      <a:pt x="159854" y="44704"/>
                    </a:lnTo>
                    <a:lnTo>
                      <a:pt x="191896" y="44704"/>
                    </a:lnTo>
                    <a:lnTo>
                      <a:pt x="191896" y="19108"/>
                    </a:lnTo>
                    <a:close/>
                    <a:moveTo>
                      <a:pt x="140717" y="0"/>
                    </a:moveTo>
                    <a:lnTo>
                      <a:pt x="211032" y="0"/>
                    </a:lnTo>
                    <a:lnTo>
                      <a:pt x="211032" y="83009"/>
                    </a:lnTo>
                    <a:lnTo>
                      <a:pt x="268618" y="83009"/>
                    </a:lnTo>
                    <a:lnTo>
                      <a:pt x="268618" y="0"/>
                    </a:lnTo>
                    <a:lnTo>
                      <a:pt x="339021" y="0"/>
                    </a:lnTo>
                    <a:lnTo>
                      <a:pt x="339021" y="83009"/>
                    </a:lnTo>
                    <a:lnTo>
                      <a:pt x="396519" y="83009"/>
                    </a:lnTo>
                    <a:lnTo>
                      <a:pt x="396519" y="0"/>
                    </a:lnTo>
                    <a:lnTo>
                      <a:pt x="466922" y="0"/>
                    </a:lnTo>
                    <a:lnTo>
                      <a:pt x="466922" y="83009"/>
                    </a:lnTo>
                    <a:lnTo>
                      <a:pt x="495671" y="83009"/>
                    </a:lnTo>
                    <a:cubicBezTo>
                      <a:pt x="508042" y="83009"/>
                      <a:pt x="518100" y="93052"/>
                      <a:pt x="518100" y="105405"/>
                    </a:cubicBezTo>
                    <a:lnTo>
                      <a:pt x="518100" y="134112"/>
                    </a:lnTo>
                    <a:lnTo>
                      <a:pt x="607639" y="134112"/>
                    </a:lnTo>
                    <a:lnTo>
                      <a:pt x="607639" y="204323"/>
                    </a:lnTo>
                    <a:lnTo>
                      <a:pt x="518100" y="204323"/>
                    </a:lnTo>
                    <a:lnTo>
                      <a:pt x="518100" y="261825"/>
                    </a:lnTo>
                    <a:lnTo>
                      <a:pt x="607639" y="261825"/>
                    </a:lnTo>
                    <a:lnTo>
                      <a:pt x="607639" y="332124"/>
                    </a:lnTo>
                    <a:lnTo>
                      <a:pt x="518100" y="332124"/>
                    </a:lnTo>
                    <a:lnTo>
                      <a:pt x="518100" y="389537"/>
                    </a:lnTo>
                    <a:lnTo>
                      <a:pt x="607639" y="389537"/>
                    </a:lnTo>
                    <a:lnTo>
                      <a:pt x="607639" y="459837"/>
                    </a:lnTo>
                    <a:lnTo>
                      <a:pt x="518100" y="459837"/>
                    </a:lnTo>
                    <a:lnTo>
                      <a:pt x="518100" y="488544"/>
                    </a:lnTo>
                    <a:cubicBezTo>
                      <a:pt x="518100" y="500897"/>
                      <a:pt x="508042" y="510940"/>
                      <a:pt x="495671" y="510940"/>
                    </a:cubicBezTo>
                    <a:lnTo>
                      <a:pt x="466922" y="510940"/>
                    </a:lnTo>
                    <a:lnTo>
                      <a:pt x="466922" y="593949"/>
                    </a:lnTo>
                    <a:lnTo>
                      <a:pt x="396519" y="593949"/>
                    </a:lnTo>
                    <a:lnTo>
                      <a:pt x="396519" y="510940"/>
                    </a:lnTo>
                    <a:lnTo>
                      <a:pt x="339021" y="510940"/>
                    </a:lnTo>
                    <a:lnTo>
                      <a:pt x="339021" y="593949"/>
                    </a:lnTo>
                    <a:lnTo>
                      <a:pt x="268618" y="593949"/>
                    </a:lnTo>
                    <a:lnTo>
                      <a:pt x="268618" y="510940"/>
                    </a:lnTo>
                    <a:lnTo>
                      <a:pt x="211032" y="510940"/>
                    </a:lnTo>
                    <a:lnTo>
                      <a:pt x="211032" y="593949"/>
                    </a:lnTo>
                    <a:lnTo>
                      <a:pt x="140717" y="593949"/>
                    </a:lnTo>
                    <a:lnTo>
                      <a:pt x="140717" y="510940"/>
                    </a:lnTo>
                    <a:lnTo>
                      <a:pt x="111969" y="510940"/>
                    </a:lnTo>
                    <a:cubicBezTo>
                      <a:pt x="99597" y="510940"/>
                      <a:pt x="89539" y="500897"/>
                      <a:pt x="89539" y="488544"/>
                    </a:cubicBezTo>
                    <a:lnTo>
                      <a:pt x="89539" y="459837"/>
                    </a:lnTo>
                    <a:lnTo>
                      <a:pt x="0" y="459837"/>
                    </a:lnTo>
                    <a:lnTo>
                      <a:pt x="0" y="389537"/>
                    </a:lnTo>
                    <a:lnTo>
                      <a:pt x="89539" y="389537"/>
                    </a:lnTo>
                    <a:lnTo>
                      <a:pt x="89539" y="332124"/>
                    </a:lnTo>
                    <a:lnTo>
                      <a:pt x="0" y="332124"/>
                    </a:lnTo>
                    <a:lnTo>
                      <a:pt x="0" y="261825"/>
                    </a:lnTo>
                    <a:lnTo>
                      <a:pt x="89539" y="261825"/>
                    </a:lnTo>
                    <a:lnTo>
                      <a:pt x="89539" y="204323"/>
                    </a:lnTo>
                    <a:lnTo>
                      <a:pt x="0" y="204323"/>
                    </a:lnTo>
                    <a:lnTo>
                      <a:pt x="0" y="134112"/>
                    </a:lnTo>
                    <a:lnTo>
                      <a:pt x="89539" y="134112"/>
                    </a:lnTo>
                    <a:lnTo>
                      <a:pt x="89539" y="105405"/>
                    </a:lnTo>
                    <a:cubicBezTo>
                      <a:pt x="89539" y="93052"/>
                      <a:pt x="99597" y="83009"/>
                      <a:pt x="111969" y="83009"/>
                    </a:cubicBezTo>
                    <a:lnTo>
                      <a:pt x="140717" y="83009"/>
                    </a:ln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786" name="Group 253">
              <a:extLst>
                <a:ext uri="{FF2B5EF4-FFF2-40B4-BE49-F238E27FC236}">
                  <a16:creationId xmlns:a16="http://schemas.microsoft.com/office/drawing/2014/main" id="{5254C642-F036-4AAD-8D9F-5DB4A435EDAD}"/>
                </a:ext>
              </a:extLst>
            </p:cNvPr>
            <p:cNvGrpSpPr/>
            <p:nvPr/>
          </p:nvGrpSpPr>
          <p:grpSpPr>
            <a:xfrm>
              <a:off x="1832604" y="2532594"/>
              <a:ext cx="829472" cy="828224"/>
              <a:chOff x="3919538" y="1680697"/>
              <a:chExt cx="436563" cy="435906"/>
            </a:xfrm>
            <a:solidFill>
              <a:schemeClr val="accent1"/>
            </a:solidFill>
          </p:grpSpPr>
          <p:sp>
            <p:nvSpPr>
              <p:cNvPr id="797" name="îṥļîḑé-Freeform: Shape 254">
                <a:extLst>
                  <a:ext uri="{FF2B5EF4-FFF2-40B4-BE49-F238E27FC236}">
                    <a16:creationId xmlns:a16="http://schemas.microsoft.com/office/drawing/2014/main" id="{6CDB2EB6-0C4B-4110-89EC-9F47AB2AC053}"/>
                  </a:ext>
                </a:extLst>
              </p:cNvPr>
              <p:cNvSpPr>
                <a:spLocks/>
              </p:cNvSpPr>
              <p:nvPr/>
            </p:nvSpPr>
            <p:spPr bwMode="auto">
              <a:xfrm>
                <a:off x="3919538" y="1680697"/>
                <a:ext cx="436563" cy="435906"/>
              </a:xfrm>
              <a:custGeom>
                <a:avLst/>
                <a:gdLst>
                  <a:gd name="connsiteX0" fmla="*/ 235971 w 609614"/>
                  <a:gd name="connsiteY0" fmla="*/ 510552 h 608697"/>
                  <a:gd name="connsiteX1" fmla="*/ 216329 w 609614"/>
                  <a:gd name="connsiteY1" fmla="*/ 530158 h 608697"/>
                  <a:gd name="connsiteX2" fmla="*/ 235971 w 609614"/>
                  <a:gd name="connsiteY2" fmla="*/ 549764 h 608697"/>
                  <a:gd name="connsiteX3" fmla="*/ 255612 w 609614"/>
                  <a:gd name="connsiteY3" fmla="*/ 530158 h 608697"/>
                  <a:gd name="connsiteX4" fmla="*/ 235971 w 609614"/>
                  <a:gd name="connsiteY4" fmla="*/ 510552 h 608697"/>
                  <a:gd name="connsiteX5" fmla="*/ 137627 w 609614"/>
                  <a:gd name="connsiteY5" fmla="*/ 510552 h 608697"/>
                  <a:gd name="connsiteX6" fmla="*/ 117997 w 609614"/>
                  <a:gd name="connsiteY6" fmla="*/ 530158 h 608697"/>
                  <a:gd name="connsiteX7" fmla="*/ 137627 w 609614"/>
                  <a:gd name="connsiteY7" fmla="*/ 549764 h 608697"/>
                  <a:gd name="connsiteX8" fmla="*/ 157349 w 609614"/>
                  <a:gd name="connsiteY8" fmla="*/ 530158 h 608697"/>
                  <a:gd name="connsiteX9" fmla="*/ 137627 w 609614"/>
                  <a:gd name="connsiteY9" fmla="*/ 510552 h 608697"/>
                  <a:gd name="connsiteX10" fmla="*/ 235971 w 609614"/>
                  <a:gd name="connsiteY10" fmla="*/ 490853 h 608697"/>
                  <a:gd name="connsiteX11" fmla="*/ 275346 w 609614"/>
                  <a:gd name="connsiteY11" fmla="*/ 530158 h 608697"/>
                  <a:gd name="connsiteX12" fmla="*/ 235971 w 609614"/>
                  <a:gd name="connsiteY12" fmla="*/ 569463 h 608697"/>
                  <a:gd name="connsiteX13" fmla="*/ 196595 w 609614"/>
                  <a:gd name="connsiteY13" fmla="*/ 530158 h 608697"/>
                  <a:gd name="connsiteX14" fmla="*/ 235971 w 609614"/>
                  <a:gd name="connsiteY14" fmla="*/ 490853 h 608697"/>
                  <a:gd name="connsiteX15" fmla="*/ 137627 w 609614"/>
                  <a:gd name="connsiteY15" fmla="*/ 490853 h 608697"/>
                  <a:gd name="connsiteX16" fmla="*/ 176978 w 609614"/>
                  <a:gd name="connsiteY16" fmla="*/ 530158 h 608697"/>
                  <a:gd name="connsiteX17" fmla="*/ 137627 w 609614"/>
                  <a:gd name="connsiteY17" fmla="*/ 569463 h 608697"/>
                  <a:gd name="connsiteX18" fmla="*/ 98368 w 609614"/>
                  <a:gd name="connsiteY18" fmla="*/ 530158 h 608697"/>
                  <a:gd name="connsiteX19" fmla="*/ 137627 w 609614"/>
                  <a:gd name="connsiteY19" fmla="*/ 490853 h 608697"/>
                  <a:gd name="connsiteX20" fmla="*/ 294963 w 609614"/>
                  <a:gd name="connsiteY20" fmla="*/ 412384 h 608697"/>
                  <a:gd name="connsiteX21" fmla="*/ 314651 w 609614"/>
                  <a:gd name="connsiteY21" fmla="*/ 412384 h 608697"/>
                  <a:gd name="connsiteX22" fmla="*/ 314651 w 609614"/>
                  <a:gd name="connsiteY22" fmla="*/ 451689 h 608697"/>
                  <a:gd name="connsiteX23" fmla="*/ 294963 w 609614"/>
                  <a:gd name="connsiteY23" fmla="*/ 451689 h 608697"/>
                  <a:gd name="connsiteX24" fmla="*/ 255588 w 609614"/>
                  <a:gd name="connsiteY24" fmla="*/ 412384 h 608697"/>
                  <a:gd name="connsiteX25" fmla="*/ 275346 w 609614"/>
                  <a:gd name="connsiteY25" fmla="*/ 412384 h 608697"/>
                  <a:gd name="connsiteX26" fmla="*/ 275346 w 609614"/>
                  <a:gd name="connsiteY26" fmla="*/ 451689 h 608697"/>
                  <a:gd name="connsiteX27" fmla="*/ 255588 w 609614"/>
                  <a:gd name="connsiteY27" fmla="*/ 451689 h 608697"/>
                  <a:gd name="connsiteX28" fmla="*/ 216353 w 609614"/>
                  <a:gd name="connsiteY28" fmla="*/ 412384 h 608697"/>
                  <a:gd name="connsiteX29" fmla="*/ 235970 w 609614"/>
                  <a:gd name="connsiteY29" fmla="*/ 412384 h 608697"/>
                  <a:gd name="connsiteX30" fmla="*/ 235970 w 609614"/>
                  <a:gd name="connsiteY30" fmla="*/ 451689 h 608697"/>
                  <a:gd name="connsiteX31" fmla="*/ 216353 w 609614"/>
                  <a:gd name="connsiteY31" fmla="*/ 451689 h 608697"/>
                  <a:gd name="connsiteX32" fmla="*/ 19635 w 609614"/>
                  <a:gd name="connsiteY32" fmla="*/ 412364 h 608697"/>
                  <a:gd name="connsiteX33" fmla="*/ 19635 w 609614"/>
                  <a:gd name="connsiteY33" fmla="*/ 451667 h 608697"/>
                  <a:gd name="connsiteX34" fmla="*/ 137631 w 609614"/>
                  <a:gd name="connsiteY34" fmla="*/ 451667 h 608697"/>
                  <a:gd name="connsiteX35" fmla="*/ 137631 w 609614"/>
                  <a:gd name="connsiteY35" fmla="*/ 412364 h 608697"/>
                  <a:gd name="connsiteX36" fmla="*/ 137616 w 609614"/>
                  <a:gd name="connsiteY36" fmla="*/ 304423 h 608697"/>
                  <a:gd name="connsiteX37" fmla="*/ 137616 w 609614"/>
                  <a:gd name="connsiteY37" fmla="*/ 324032 h 608697"/>
                  <a:gd name="connsiteX38" fmla="*/ 235956 w 609614"/>
                  <a:gd name="connsiteY38" fmla="*/ 324032 h 608697"/>
                  <a:gd name="connsiteX39" fmla="*/ 235956 w 609614"/>
                  <a:gd name="connsiteY39" fmla="*/ 304423 h 608697"/>
                  <a:gd name="connsiteX40" fmla="*/ 137616 w 609614"/>
                  <a:gd name="connsiteY40" fmla="*/ 265114 h 608697"/>
                  <a:gd name="connsiteX41" fmla="*/ 157339 w 609614"/>
                  <a:gd name="connsiteY41" fmla="*/ 265114 h 608697"/>
                  <a:gd name="connsiteX42" fmla="*/ 157339 w 609614"/>
                  <a:gd name="connsiteY42" fmla="*/ 284723 h 608697"/>
                  <a:gd name="connsiteX43" fmla="*/ 176970 w 609614"/>
                  <a:gd name="connsiteY43" fmla="*/ 284723 h 608697"/>
                  <a:gd name="connsiteX44" fmla="*/ 176970 w 609614"/>
                  <a:gd name="connsiteY44" fmla="*/ 265114 h 608697"/>
                  <a:gd name="connsiteX45" fmla="*/ 196602 w 609614"/>
                  <a:gd name="connsiteY45" fmla="*/ 265114 h 608697"/>
                  <a:gd name="connsiteX46" fmla="*/ 196602 w 609614"/>
                  <a:gd name="connsiteY46" fmla="*/ 284723 h 608697"/>
                  <a:gd name="connsiteX47" fmla="*/ 216325 w 609614"/>
                  <a:gd name="connsiteY47" fmla="*/ 284723 h 608697"/>
                  <a:gd name="connsiteX48" fmla="*/ 216325 w 609614"/>
                  <a:gd name="connsiteY48" fmla="*/ 265114 h 608697"/>
                  <a:gd name="connsiteX49" fmla="*/ 235956 w 609614"/>
                  <a:gd name="connsiteY49" fmla="*/ 265114 h 608697"/>
                  <a:gd name="connsiteX50" fmla="*/ 235956 w 609614"/>
                  <a:gd name="connsiteY50" fmla="*/ 284723 h 608697"/>
                  <a:gd name="connsiteX51" fmla="*/ 255587 w 609614"/>
                  <a:gd name="connsiteY51" fmla="*/ 284723 h 608697"/>
                  <a:gd name="connsiteX52" fmla="*/ 255587 w 609614"/>
                  <a:gd name="connsiteY52" fmla="*/ 343640 h 608697"/>
                  <a:gd name="connsiteX53" fmla="*/ 235956 w 609614"/>
                  <a:gd name="connsiteY53" fmla="*/ 343640 h 608697"/>
                  <a:gd name="connsiteX54" fmla="*/ 235956 w 609614"/>
                  <a:gd name="connsiteY54" fmla="*/ 363341 h 608697"/>
                  <a:gd name="connsiteX55" fmla="*/ 216325 w 609614"/>
                  <a:gd name="connsiteY55" fmla="*/ 363341 h 608697"/>
                  <a:gd name="connsiteX56" fmla="*/ 216325 w 609614"/>
                  <a:gd name="connsiteY56" fmla="*/ 343640 h 608697"/>
                  <a:gd name="connsiteX57" fmla="*/ 196602 w 609614"/>
                  <a:gd name="connsiteY57" fmla="*/ 343640 h 608697"/>
                  <a:gd name="connsiteX58" fmla="*/ 196602 w 609614"/>
                  <a:gd name="connsiteY58" fmla="*/ 363341 h 608697"/>
                  <a:gd name="connsiteX59" fmla="*/ 176970 w 609614"/>
                  <a:gd name="connsiteY59" fmla="*/ 363341 h 608697"/>
                  <a:gd name="connsiteX60" fmla="*/ 176970 w 609614"/>
                  <a:gd name="connsiteY60" fmla="*/ 343640 h 608697"/>
                  <a:gd name="connsiteX61" fmla="*/ 157339 w 609614"/>
                  <a:gd name="connsiteY61" fmla="*/ 343640 h 608697"/>
                  <a:gd name="connsiteX62" fmla="*/ 157339 w 609614"/>
                  <a:gd name="connsiteY62" fmla="*/ 363341 h 608697"/>
                  <a:gd name="connsiteX63" fmla="*/ 137616 w 609614"/>
                  <a:gd name="connsiteY63" fmla="*/ 363341 h 608697"/>
                  <a:gd name="connsiteX64" fmla="*/ 137616 w 609614"/>
                  <a:gd name="connsiteY64" fmla="*/ 343640 h 608697"/>
                  <a:gd name="connsiteX65" fmla="*/ 117985 w 609614"/>
                  <a:gd name="connsiteY65" fmla="*/ 343640 h 608697"/>
                  <a:gd name="connsiteX66" fmla="*/ 117985 w 609614"/>
                  <a:gd name="connsiteY66" fmla="*/ 284723 h 608697"/>
                  <a:gd name="connsiteX67" fmla="*/ 137616 w 609614"/>
                  <a:gd name="connsiteY67" fmla="*/ 284723 h 608697"/>
                  <a:gd name="connsiteX68" fmla="*/ 255618 w 609614"/>
                  <a:gd name="connsiteY68" fmla="*/ 196306 h 608697"/>
                  <a:gd name="connsiteX69" fmla="*/ 255618 w 609614"/>
                  <a:gd name="connsiteY69" fmla="*/ 216008 h 608697"/>
                  <a:gd name="connsiteX70" fmla="*/ 295004 w 609614"/>
                  <a:gd name="connsiteY70" fmla="*/ 216008 h 608697"/>
                  <a:gd name="connsiteX71" fmla="*/ 295004 w 609614"/>
                  <a:gd name="connsiteY71" fmla="*/ 196306 h 608697"/>
                  <a:gd name="connsiteX72" fmla="*/ 235971 w 609614"/>
                  <a:gd name="connsiteY72" fmla="*/ 176696 h 608697"/>
                  <a:gd name="connsiteX73" fmla="*/ 314651 w 609614"/>
                  <a:gd name="connsiteY73" fmla="*/ 176696 h 608697"/>
                  <a:gd name="connsiteX74" fmla="*/ 314651 w 609614"/>
                  <a:gd name="connsiteY74" fmla="*/ 235618 h 608697"/>
                  <a:gd name="connsiteX75" fmla="*/ 235971 w 609614"/>
                  <a:gd name="connsiteY75" fmla="*/ 235618 h 608697"/>
                  <a:gd name="connsiteX76" fmla="*/ 19635 w 609614"/>
                  <a:gd name="connsiteY76" fmla="*/ 117818 h 608697"/>
                  <a:gd name="connsiteX77" fmla="*/ 19635 w 609614"/>
                  <a:gd name="connsiteY77" fmla="*/ 216031 h 608697"/>
                  <a:gd name="connsiteX78" fmla="*/ 137631 w 609614"/>
                  <a:gd name="connsiteY78" fmla="*/ 216031 h 608697"/>
                  <a:gd name="connsiteX79" fmla="*/ 137631 w 609614"/>
                  <a:gd name="connsiteY79" fmla="*/ 117818 h 608697"/>
                  <a:gd name="connsiteX80" fmla="*/ 255618 w 609614"/>
                  <a:gd name="connsiteY80" fmla="*/ 98241 h 608697"/>
                  <a:gd name="connsiteX81" fmla="*/ 255618 w 609614"/>
                  <a:gd name="connsiteY81" fmla="*/ 117851 h 608697"/>
                  <a:gd name="connsiteX82" fmla="*/ 295004 w 609614"/>
                  <a:gd name="connsiteY82" fmla="*/ 117851 h 608697"/>
                  <a:gd name="connsiteX83" fmla="*/ 295004 w 609614"/>
                  <a:gd name="connsiteY83" fmla="*/ 98241 h 608697"/>
                  <a:gd name="connsiteX84" fmla="*/ 442480 w 609614"/>
                  <a:gd name="connsiteY84" fmla="*/ 98227 h 608697"/>
                  <a:gd name="connsiteX85" fmla="*/ 452324 w 609614"/>
                  <a:gd name="connsiteY85" fmla="*/ 108036 h 608697"/>
                  <a:gd name="connsiteX86" fmla="*/ 442480 w 609614"/>
                  <a:gd name="connsiteY86" fmla="*/ 117845 h 608697"/>
                  <a:gd name="connsiteX87" fmla="*/ 432636 w 609614"/>
                  <a:gd name="connsiteY87" fmla="*/ 108036 h 608697"/>
                  <a:gd name="connsiteX88" fmla="*/ 442480 w 609614"/>
                  <a:gd name="connsiteY88" fmla="*/ 98227 h 608697"/>
                  <a:gd name="connsiteX89" fmla="*/ 235971 w 609614"/>
                  <a:gd name="connsiteY89" fmla="*/ 78539 h 608697"/>
                  <a:gd name="connsiteX90" fmla="*/ 314651 w 609614"/>
                  <a:gd name="connsiteY90" fmla="*/ 78539 h 608697"/>
                  <a:gd name="connsiteX91" fmla="*/ 314651 w 609614"/>
                  <a:gd name="connsiteY91" fmla="*/ 137461 h 608697"/>
                  <a:gd name="connsiteX92" fmla="*/ 235971 w 609614"/>
                  <a:gd name="connsiteY92" fmla="*/ 137461 h 608697"/>
                  <a:gd name="connsiteX93" fmla="*/ 393331 w 609614"/>
                  <a:gd name="connsiteY93" fmla="*/ 78527 h 608697"/>
                  <a:gd name="connsiteX94" fmla="*/ 393331 w 609614"/>
                  <a:gd name="connsiteY94" fmla="*/ 530170 h 608697"/>
                  <a:gd name="connsiteX95" fmla="*/ 491629 w 609614"/>
                  <a:gd name="connsiteY95" fmla="*/ 530170 h 608697"/>
                  <a:gd name="connsiteX96" fmla="*/ 491629 w 609614"/>
                  <a:gd name="connsiteY96" fmla="*/ 78527 h 608697"/>
                  <a:gd name="connsiteX97" fmla="*/ 373597 w 609614"/>
                  <a:gd name="connsiteY97" fmla="*/ 58922 h 608697"/>
                  <a:gd name="connsiteX98" fmla="*/ 511363 w 609614"/>
                  <a:gd name="connsiteY98" fmla="*/ 58922 h 608697"/>
                  <a:gd name="connsiteX99" fmla="*/ 511363 w 609614"/>
                  <a:gd name="connsiteY99" fmla="*/ 78527 h 608697"/>
                  <a:gd name="connsiteX100" fmla="*/ 531004 w 609614"/>
                  <a:gd name="connsiteY100" fmla="*/ 78527 h 608697"/>
                  <a:gd name="connsiteX101" fmla="*/ 531004 w 609614"/>
                  <a:gd name="connsiteY101" fmla="*/ 98223 h 608697"/>
                  <a:gd name="connsiteX102" fmla="*/ 511363 w 609614"/>
                  <a:gd name="connsiteY102" fmla="*/ 98223 h 608697"/>
                  <a:gd name="connsiteX103" fmla="*/ 511363 w 609614"/>
                  <a:gd name="connsiteY103" fmla="*/ 117828 h 608697"/>
                  <a:gd name="connsiteX104" fmla="*/ 531004 w 609614"/>
                  <a:gd name="connsiteY104" fmla="*/ 117828 h 608697"/>
                  <a:gd name="connsiteX105" fmla="*/ 531004 w 609614"/>
                  <a:gd name="connsiteY105" fmla="*/ 137433 h 608697"/>
                  <a:gd name="connsiteX106" fmla="*/ 511363 w 609614"/>
                  <a:gd name="connsiteY106" fmla="*/ 137433 h 608697"/>
                  <a:gd name="connsiteX107" fmla="*/ 511363 w 609614"/>
                  <a:gd name="connsiteY107" fmla="*/ 157129 h 608697"/>
                  <a:gd name="connsiteX108" fmla="*/ 531004 w 609614"/>
                  <a:gd name="connsiteY108" fmla="*/ 157129 h 608697"/>
                  <a:gd name="connsiteX109" fmla="*/ 531004 w 609614"/>
                  <a:gd name="connsiteY109" fmla="*/ 176734 h 608697"/>
                  <a:gd name="connsiteX110" fmla="*/ 511363 w 609614"/>
                  <a:gd name="connsiteY110" fmla="*/ 176734 h 608697"/>
                  <a:gd name="connsiteX111" fmla="*/ 511363 w 609614"/>
                  <a:gd name="connsiteY111" fmla="*/ 196339 h 608697"/>
                  <a:gd name="connsiteX112" fmla="*/ 531004 w 609614"/>
                  <a:gd name="connsiteY112" fmla="*/ 196339 h 608697"/>
                  <a:gd name="connsiteX113" fmla="*/ 531004 w 609614"/>
                  <a:gd name="connsiteY113" fmla="*/ 216035 h 608697"/>
                  <a:gd name="connsiteX114" fmla="*/ 511363 w 609614"/>
                  <a:gd name="connsiteY114" fmla="*/ 216035 h 608697"/>
                  <a:gd name="connsiteX115" fmla="*/ 511363 w 609614"/>
                  <a:gd name="connsiteY115" fmla="*/ 235640 h 608697"/>
                  <a:gd name="connsiteX116" fmla="*/ 531004 w 609614"/>
                  <a:gd name="connsiteY116" fmla="*/ 235640 h 608697"/>
                  <a:gd name="connsiteX117" fmla="*/ 531004 w 609614"/>
                  <a:gd name="connsiteY117" fmla="*/ 255245 h 608697"/>
                  <a:gd name="connsiteX118" fmla="*/ 511363 w 609614"/>
                  <a:gd name="connsiteY118" fmla="*/ 255245 h 608697"/>
                  <a:gd name="connsiteX119" fmla="*/ 511363 w 609614"/>
                  <a:gd name="connsiteY119" fmla="*/ 274942 h 608697"/>
                  <a:gd name="connsiteX120" fmla="*/ 531004 w 609614"/>
                  <a:gd name="connsiteY120" fmla="*/ 274942 h 608697"/>
                  <a:gd name="connsiteX121" fmla="*/ 531004 w 609614"/>
                  <a:gd name="connsiteY121" fmla="*/ 294546 h 608697"/>
                  <a:gd name="connsiteX122" fmla="*/ 511363 w 609614"/>
                  <a:gd name="connsiteY122" fmla="*/ 294546 h 608697"/>
                  <a:gd name="connsiteX123" fmla="*/ 511363 w 609614"/>
                  <a:gd name="connsiteY123" fmla="*/ 314151 h 608697"/>
                  <a:gd name="connsiteX124" fmla="*/ 531004 w 609614"/>
                  <a:gd name="connsiteY124" fmla="*/ 314151 h 608697"/>
                  <a:gd name="connsiteX125" fmla="*/ 531004 w 609614"/>
                  <a:gd name="connsiteY125" fmla="*/ 333848 h 608697"/>
                  <a:gd name="connsiteX126" fmla="*/ 511363 w 609614"/>
                  <a:gd name="connsiteY126" fmla="*/ 333848 h 608697"/>
                  <a:gd name="connsiteX127" fmla="*/ 511363 w 609614"/>
                  <a:gd name="connsiteY127" fmla="*/ 353452 h 608697"/>
                  <a:gd name="connsiteX128" fmla="*/ 531004 w 609614"/>
                  <a:gd name="connsiteY128" fmla="*/ 353452 h 608697"/>
                  <a:gd name="connsiteX129" fmla="*/ 531004 w 609614"/>
                  <a:gd name="connsiteY129" fmla="*/ 373057 h 608697"/>
                  <a:gd name="connsiteX130" fmla="*/ 511363 w 609614"/>
                  <a:gd name="connsiteY130" fmla="*/ 373057 h 608697"/>
                  <a:gd name="connsiteX131" fmla="*/ 511363 w 609614"/>
                  <a:gd name="connsiteY131" fmla="*/ 392754 h 608697"/>
                  <a:gd name="connsiteX132" fmla="*/ 531004 w 609614"/>
                  <a:gd name="connsiteY132" fmla="*/ 392754 h 608697"/>
                  <a:gd name="connsiteX133" fmla="*/ 531004 w 609614"/>
                  <a:gd name="connsiteY133" fmla="*/ 412358 h 608697"/>
                  <a:gd name="connsiteX134" fmla="*/ 511363 w 609614"/>
                  <a:gd name="connsiteY134" fmla="*/ 412358 h 608697"/>
                  <a:gd name="connsiteX135" fmla="*/ 511363 w 609614"/>
                  <a:gd name="connsiteY135" fmla="*/ 431963 h 608697"/>
                  <a:gd name="connsiteX136" fmla="*/ 531004 w 609614"/>
                  <a:gd name="connsiteY136" fmla="*/ 431963 h 608697"/>
                  <a:gd name="connsiteX137" fmla="*/ 531004 w 609614"/>
                  <a:gd name="connsiteY137" fmla="*/ 451660 h 608697"/>
                  <a:gd name="connsiteX138" fmla="*/ 511363 w 609614"/>
                  <a:gd name="connsiteY138" fmla="*/ 451660 h 608697"/>
                  <a:gd name="connsiteX139" fmla="*/ 511363 w 609614"/>
                  <a:gd name="connsiteY139" fmla="*/ 471264 h 608697"/>
                  <a:gd name="connsiteX140" fmla="*/ 531004 w 609614"/>
                  <a:gd name="connsiteY140" fmla="*/ 471264 h 608697"/>
                  <a:gd name="connsiteX141" fmla="*/ 531004 w 609614"/>
                  <a:gd name="connsiteY141" fmla="*/ 490869 h 608697"/>
                  <a:gd name="connsiteX142" fmla="*/ 511363 w 609614"/>
                  <a:gd name="connsiteY142" fmla="*/ 490869 h 608697"/>
                  <a:gd name="connsiteX143" fmla="*/ 511363 w 609614"/>
                  <a:gd name="connsiteY143" fmla="*/ 510566 h 608697"/>
                  <a:gd name="connsiteX144" fmla="*/ 531004 w 609614"/>
                  <a:gd name="connsiteY144" fmla="*/ 510566 h 608697"/>
                  <a:gd name="connsiteX145" fmla="*/ 531004 w 609614"/>
                  <a:gd name="connsiteY145" fmla="*/ 530170 h 608697"/>
                  <a:gd name="connsiteX146" fmla="*/ 511363 w 609614"/>
                  <a:gd name="connsiteY146" fmla="*/ 530170 h 608697"/>
                  <a:gd name="connsiteX147" fmla="*/ 511363 w 609614"/>
                  <a:gd name="connsiteY147" fmla="*/ 549775 h 608697"/>
                  <a:gd name="connsiteX148" fmla="*/ 373597 w 609614"/>
                  <a:gd name="connsiteY148" fmla="*/ 549775 h 608697"/>
                  <a:gd name="connsiteX149" fmla="*/ 373597 w 609614"/>
                  <a:gd name="connsiteY149" fmla="*/ 530170 h 608697"/>
                  <a:gd name="connsiteX150" fmla="*/ 353956 w 609614"/>
                  <a:gd name="connsiteY150" fmla="*/ 530170 h 608697"/>
                  <a:gd name="connsiteX151" fmla="*/ 353956 w 609614"/>
                  <a:gd name="connsiteY151" fmla="*/ 510566 h 608697"/>
                  <a:gd name="connsiteX152" fmla="*/ 373597 w 609614"/>
                  <a:gd name="connsiteY152" fmla="*/ 510566 h 608697"/>
                  <a:gd name="connsiteX153" fmla="*/ 373597 w 609614"/>
                  <a:gd name="connsiteY153" fmla="*/ 490869 h 608697"/>
                  <a:gd name="connsiteX154" fmla="*/ 353956 w 609614"/>
                  <a:gd name="connsiteY154" fmla="*/ 490869 h 608697"/>
                  <a:gd name="connsiteX155" fmla="*/ 353956 w 609614"/>
                  <a:gd name="connsiteY155" fmla="*/ 471264 h 608697"/>
                  <a:gd name="connsiteX156" fmla="*/ 373597 w 609614"/>
                  <a:gd name="connsiteY156" fmla="*/ 471264 h 608697"/>
                  <a:gd name="connsiteX157" fmla="*/ 373597 w 609614"/>
                  <a:gd name="connsiteY157" fmla="*/ 451660 h 608697"/>
                  <a:gd name="connsiteX158" fmla="*/ 353956 w 609614"/>
                  <a:gd name="connsiteY158" fmla="*/ 451660 h 608697"/>
                  <a:gd name="connsiteX159" fmla="*/ 353956 w 609614"/>
                  <a:gd name="connsiteY159" fmla="*/ 431963 h 608697"/>
                  <a:gd name="connsiteX160" fmla="*/ 373597 w 609614"/>
                  <a:gd name="connsiteY160" fmla="*/ 431963 h 608697"/>
                  <a:gd name="connsiteX161" fmla="*/ 373597 w 609614"/>
                  <a:gd name="connsiteY161" fmla="*/ 412358 h 608697"/>
                  <a:gd name="connsiteX162" fmla="*/ 353956 w 609614"/>
                  <a:gd name="connsiteY162" fmla="*/ 412358 h 608697"/>
                  <a:gd name="connsiteX163" fmla="*/ 353956 w 609614"/>
                  <a:gd name="connsiteY163" fmla="*/ 392754 h 608697"/>
                  <a:gd name="connsiteX164" fmla="*/ 373597 w 609614"/>
                  <a:gd name="connsiteY164" fmla="*/ 392754 h 608697"/>
                  <a:gd name="connsiteX165" fmla="*/ 373597 w 609614"/>
                  <a:gd name="connsiteY165" fmla="*/ 373057 h 608697"/>
                  <a:gd name="connsiteX166" fmla="*/ 353956 w 609614"/>
                  <a:gd name="connsiteY166" fmla="*/ 373057 h 608697"/>
                  <a:gd name="connsiteX167" fmla="*/ 353956 w 609614"/>
                  <a:gd name="connsiteY167" fmla="*/ 353452 h 608697"/>
                  <a:gd name="connsiteX168" fmla="*/ 373597 w 609614"/>
                  <a:gd name="connsiteY168" fmla="*/ 353452 h 608697"/>
                  <a:gd name="connsiteX169" fmla="*/ 373597 w 609614"/>
                  <a:gd name="connsiteY169" fmla="*/ 333848 h 608697"/>
                  <a:gd name="connsiteX170" fmla="*/ 353956 w 609614"/>
                  <a:gd name="connsiteY170" fmla="*/ 333848 h 608697"/>
                  <a:gd name="connsiteX171" fmla="*/ 353956 w 609614"/>
                  <a:gd name="connsiteY171" fmla="*/ 314151 h 608697"/>
                  <a:gd name="connsiteX172" fmla="*/ 373597 w 609614"/>
                  <a:gd name="connsiteY172" fmla="*/ 314151 h 608697"/>
                  <a:gd name="connsiteX173" fmla="*/ 373597 w 609614"/>
                  <a:gd name="connsiteY173" fmla="*/ 294546 h 608697"/>
                  <a:gd name="connsiteX174" fmla="*/ 353956 w 609614"/>
                  <a:gd name="connsiteY174" fmla="*/ 294546 h 608697"/>
                  <a:gd name="connsiteX175" fmla="*/ 353956 w 609614"/>
                  <a:gd name="connsiteY175" fmla="*/ 274942 h 608697"/>
                  <a:gd name="connsiteX176" fmla="*/ 373597 w 609614"/>
                  <a:gd name="connsiteY176" fmla="*/ 274942 h 608697"/>
                  <a:gd name="connsiteX177" fmla="*/ 373597 w 609614"/>
                  <a:gd name="connsiteY177" fmla="*/ 255245 h 608697"/>
                  <a:gd name="connsiteX178" fmla="*/ 353956 w 609614"/>
                  <a:gd name="connsiteY178" fmla="*/ 255245 h 608697"/>
                  <a:gd name="connsiteX179" fmla="*/ 353956 w 609614"/>
                  <a:gd name="connsiteY179" fmla="*/ 235640 h 608697"/>
                  <a:gd name="connsiteX180" fmla="*/ 373597 w 609614"/>
                  <a:gd name="connsiteY180" fmla="*/ 235640 h 608697"/>
                  <a:gd name="connsiteX181" fmla="*/ 373597 w 609614"/>
                  <a:gd name="connsiteY181" fmla="*/ 216035 h 608697"/>
                  <a:gd name="connsiteX182" fmla="*/ 353956 w 609614"/>
                  <a:gd name="connsiteY182" fmla="*/ 216035 h 608697"/>
                  <a:gd name="connsiteX183" fmla="*/ 353956 w 609614"/>
                  <a:gd name="connsiteY183" fmla="*/ 196339 h 608697"/>
                  <a:gd name="connsiteX184" fmla="*/ 373597 w 609614"/>
                  <a:gd name="connsiteY184" fmla="*/ 196339 h 608697"/>
                  <a:gd name="connsiteX185" fmla="*/ 373597 w 609614"/>
                  <a:gd name="connsiteY185" fmla="*/ 176734 h 608697"/>
                  <a:gd name="connsiteX186" fmla="*/ 353956 w 609614"/>
                  <a:gd name="connsiteY186" fmla="*/ 176734 h 608697"/>
                  <a:gd name="connsiteX187" fmla="*/ 353956 w 609614"/>
                  <a:gd name="connsiteY187" fmla="*/ 157129 h 608697"/>
                  <a:gd name="connsiteX188" fmla="*/ 373597 w 609614"/>
                  <a:gd name="connsiteY188" fmla="*/ 157129 h 608697"/>
                  <a:gd name="connsiteX189" fmla="*/ 373597 w 609614"/>
                  <a:gd name="connsiteY189" fmla="*/ 137433 h 608697"/>
                  <a:gd name="connsiteX190" fmla="*/ 353956 w 609614"/>
                  <a:gd name="connsiteY190" fmla="*/ 137433 h 608697"/>
                  <a:gd name="connsiteX191" fmla="*/ 353956 w 609614"/>
                  <a:gd name="connsiteY191" fmla="*/ 117828 h 608697"/>
                  <a:gd name="connsiteX192" fmla="*/ 373597 w 609614"/>
                  <a:gd name="connsiteY192" fmla="*/ 117828 h 608697"/>
                  <a:gd name="connsiteX193" fmla="*/ 373597 w 609614"/>
                  <a:gd name="connsiteY193" fmla="*/ 98223 h 608697"/>
                  <a:gd name="connsiteX194" fmla="*/ 353956 w 609614"/>
                  <a:gd name="connsiteY194" fmla="*/ 98223 h 608697"/>
                  <a:gd name="connsiteX195" fmla="*/ 353956 w 609614"/>
                  <a:gd name="connsiteY195" fmla="*/ 78527 h 608697"/>
                  <a:gd name="connsiteX196" fmla="*/ 373597 w 609614"/>
                  <a:gd name="connsiteY196" fmla="*/ 78527 h 608697"/>
                  <a:gd name="connsiteX197" fmla="*/ 117985 w 609614"/>
                  <a:gd name="connsiteY197" fmla="*/ 49043 h 608697"/>
                  <a:gd name="connsiteX198" fmla="*/ 127864 w 609614"/>
                  <a:gd name="connsiteY198" fmla="*/ 58887 h 608697"/>
                  <a:gd name="connsiteX199" fmla="*/ 117985 w 609614"/>
                  <a:gd name="connsiteY199" fmla="*/ 68731 h 608697"/>
                  <a:gd name="connsiteX200" fmla="*/ 108106 w 609614"/>
                  <a:gd name="connsiteY200" fmla="*/ 58887 h 608697"/>
                  <a:gd name="connsiteX201" fmla="*/ 117985 w 609614"/>
                  <a:gd name="connsiteY201" fmla="*/ 49043 h 608697"/>
                  <a:gd name="connsiteX202" fmla="*/ 122052 w 609614"/>
                  <a:gd name="connsiteY202" fmla="*/ 19606 h 608697"/>
                  <a:gd name="connsiteX203" fmla="*/ 78633 w 609614"/>
                  <a:gd name="connsiteY203" fmla="*/ 62959 h 608697"/>
                  <a:gd name="connsiteX204" fmla="*/ 78633 w 609614"/>
                  <a:gd name="connsiteY204" fmla="*/ 98213 h 608697"/>
                  <a:gd name="connsiteX205" fmla="*/ 157358 w 609614"/>
                  <a:gd name="connsiteY205" fmla="*/ 98213 h 608697"/>
                  <a:gd name="connsiteX206" fmla="*/ 157358 w 609614"/>
                  <a:gd name="connsiteY206" fmla="*/ 117818 h 608697"/>
                  <a:gd name="connsiteX207" fmla="*/ 176994 w 609614"/>
                  <a:gd name="connsiteY207" fmla="*/ 117818 h 608697"/>
                  <a:gd name="connsiteX208" fmla="*/ 176994 w 609614"/>
                  <a:gd name="connsiteY208" fmla="*/ 137424 h 608697"/>
                  <a:gd name="connsiteX209" fmla="*/ 157358 w 609614"/>
                  <a:gd name="connsiteY209" fmla="*/ 137424 h 608697"/>
                  <a:gd name="connsiteX210" fmla="*/ 157358 w 609614"/>
                  <a:gd name="connsiteY210" fmla="*/ 196333 h 608697"/>
                  <a:gd name="connsiteX211" fmla="*/ 176994 w 609614"/>
                  <a:gd name="connsiteY211" fmla="*/ 196333 h 608697"/>
                  <a:gd name="connsiteX212" fmla="*/ 176994 w 609614"/>
                  <a:gd name="connsiteY212" fmla="*/ 216031 h 608697"/>
                  <a:gd name="connsiteX213" fmla="*/ 157358 w 609614"/>
                  <a:gd name="connsiteY213" fmla="*/ 216031 h 608697"/>
                  <a:gd name="connsiteX214" fmla="*/ 157358 w 609614"/>
                  <a:gd name="connsiteY214" fmla="*/ 235637 h 608697"/>
                  <a:gd name="connsiteX215" fmla="*/ 78633 w 609614"/>
                  <a:gd name="connsiteY215" fmla="*/ 235637 h 608697"/>
                  <a:gd name="connsiteX216" fmla="*/ 78633 w 609614"/>
                  <a:gd name="connsiteY216" fmla="*/ 392758 h 608697"/>
                  <a:gd name="connsiteX217" fmla="*/ 157358 w 609614"/>
                  <a:gd name="connsiteY217" fmla="*/ 392758 h 608697"/>
                  <a:gd name="connsiteX218" fmla="*/ 157358 w 609614"/>
                  <a:gd name="connsiteY218" fmla="*/ 422213 h 608697"/>
                  <a:gd name="connsiteX219" fmla="*/ 176994 w 609614"/>
                  <a:gd name="connsiteY219" fmla="*/ 422213 h 608697"/>
                  <a:gd name="connsiteX220" fmla="*/ 176994 w 609614"/>
                  <a:gd name="connsiteY220" fmla="*/ 441818 h 608697"/>
                  <a:gd name="connsiteX221" fmla="*/ 157358 w 609614"/>
                  <a:gd name="connsiteY221" fmla="*/ 441818 h 608697"/>
                  <a:gd name="connsiteX222" fmla="*/ 157358 w 609614"/>
                  <a:gd name="connsiteY222" fmla="*/ 471273 h 608697"/>
                  <a:gd name="connsiteX223" fmla="*/ 78633 w 609614"/>
                  <a:gd name="connsiteY223" fmla="*/ 471273 h 608697"/>
                  <a:gd name="connsiteX224" fmla="*/ 78633 w 609614"/>
                  <a:gd name="connsiteY224" fmla="*/ 589091 h 608697"/>
                  <a:gd name="connsiteX225" fmla="*/ 589979 w 609614"/>
                  <a:gd name="connsiteY225" fmla="*/ 589091 h 608697"/>
                  <a:gd name="connsiteX226" fmla="*/ 589979 w 609614"/>
                  <a:gd name="connsiteY226" fmla="*/ 19606 h 608697"/>
                  <a:gd name="connsiteX227" fmla="*/ 113940 w 609614"/>
                  <a:gd name="connsiteY227" fmla="*/ 0 h 608697"/>
                  <a:gd name="connsiteX228" fmla="*/ 609614 w 609614"/>
                  <a:gd name="connsiteY228" fmla="*/ 0 h 608697"/>
                  <a:gd name="connsiteX229" fmla="*/ 609614 w 609614"/>
                  <a:gd name="connsiteY229" fmla="*/ 608697 h 608697"/>
                  <a:gd name="connsiteX230" fmla="*/ 58998 w 609614"/>
                  <a:gd name="connsiteY230" fmla="*/ 608697 h 608697"/>
                  <a:gd name="connsiteX231" fmla="*/ 58998 w 609614"/>
                  <a:gd name="connsiteY231" fmla="*/ 471273 h 608697"/>
                  <a:gd name="connsiteX232" fmla="*/ 0 w 609614"/>
                  <a:gd name="connsiteY232" fmla="*/ 471273 h 608697"/>
                  <a:gd name="connsiteX233" fmla="*/ 0 w 609614"/>
                  <a:gd name="connsiteY233" fmla="*/ 392758 h 608697"/>
                  <a:gd name="connsiteX234" fmla="*/ 58998 w 609614"/>
                  <a:gd name="connsiteY234" fmla="*/ 392758 h 608697"/>
                  <a:gd name="connsiteX235" fmla="*/ 58998 w 609614"/>
                  <a:gd name="connsiteY235" fmla="*/ 235637 h 608697"/>
                  <a:gd name="connsiteX236" fmla="*/ 0 w 609614"/>
                  <a:gd name="connsiteY236" fmla="*/ 235637 h 608697"/>
                  <a:gd name="connsiteX237" fmla="*/ 0 w 609614"/>
                  <a:gd name="connsiteY237" fmla="*/ 98213 h 608697"/>
                  <a:gd name="connsiteX238" fmla="*/ 58998 w 609614"/>
                  <a:gd name="connsiteY238" fmla="*/ 98213 h 608697"/>
                  <a:gd name="connsiteX239" fmla="*/ 58998 w 609614"/>
                  <a:gd name="connsiteY239" fmla="*/ 54859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609614" h="608697">
                    <a:moveTo>
                      <a:pt x="235971" y="510552"/>
                    </a:moveTo>
                    <a:cubicBezTo>
                      <a:pt x="225089" y="510552"/>
                      <a:pt x="216329" y="519296"/>
                      <a:pt x="216329" y="530158"/>
                    </a:cubicBezTo>
                    <a:cubicBezTo>
                      <a:pt x="216329" y="541020"/>
                      <a:pt x="225089" y="549764"/>
                      <a:pt x="235971" y="549764"/>
                    </a:cubicBezTo>
                    <a:cubicBezTo>
                      <a:pt x="246852" y="549764"/>
                      <a:pt x="255612" y="541020"/>
                      <a:pt x="255612" y="530158"/>
                    </a:cubicBezTo>
                    <a:cubicBezTo>
                      <a:pt x="255612" y="519296"/>
                      <a:pt x="246852" y="510552"/>
                      <a:pt x="235971" y="510552"/>
                    </a:cubicBezTo>
                    <a:close/>
                    <a:moveTo>
                      <a:pt x="137627" y="510552"/>
                    </a:moveTo>
                    <a:cubicBezTo>
                      <a:pt x="126845" y="510552"/>
                      <a:pt x="117997" y="519296"/>
                      <a:pt x="117997" y="530158"/>
                    </a:cubicBezTo>
                    <a:cubicBezTo>
                      <a:pt x="117997" y="541020"/>
                      <a:pt x="126845" y="549764"/>
                      <a:pt x="137627" y="549764"/>
                    </a:cubicBezTo>
                    <a:cubicBezTo>
                      <a:pt x="148501" y="549764"/>
                      <a:pt x="157349" y="541020"/>
                      <a:pt x="157349" y="530158"/>
                    </a:cubicBezTo>
                    <a:cubicBezTo>
                      <a:pt x="157349" y="519296"/>
                      <a:pt x="148501" y="510552"/>
                      <a:pt x="137627" y="510552"/>
                    </a:cubicBezTo>
                    <a:close/>
                    <a:moveTo>
                      <a:pt x="235971" y="490853"/>
                    </a:moveTo>
                    <a:cubicBezTo>
                      <a:pt x="257641" y="490853"/>
                      <a:pt x="275346" y="508526"/>
                      <a:pt x="275346" y="530158"/>
                    </a:cubicBezTo>
                    <a:cubicBezTo>
                      <a:pt x="275346" y="551790"/>
                      <a:pt x="257641" y="569463"/>
                      <a:pt x="235971" y="569463"/>
                    </a:cubicBezTo>
                    <a:cubicBezTo>
                      <a:pt x="214300" y="569463"/>
                      <a:pt x="196595" y="551790"/>
                      <a:pt x="196595" y="530158"/>
                    </a:cubicBezTo>
                    <a:cubicBezTo>
                      <a:pt x="196595" y="508526"/>
                      <a:pt x="214300" y="490853"/>
                      <a:pt x="235971" y="490853"/>
                    </a:cubicBezTo>
                    <a:close/>
                    <a:moveTo>
                      <a:pt x="137627" y="490853"/>
                    </a:moveTo>
                    <a:cubicBezTo>
                      <a:pt x="159376" y="490853"/>
                      <a:pt x="176978" y="508526"/>
                      <a:pt x="176978" y="530158"/>
                    </a:cubicBezTo>
                    <a:cubicBezTo>
                      <a:pt x="176978" y="551790"/>
                      <a:pt x="159376" y="569463"/>
                      <a:pt x="137627" y="569463"/>
                    </a:cubicBezTo>
                    <a:cubicBezTo>
                      <a:pt x="115970" y="569463"/>
                      <a:pt x="98368" y="551790"/>
                      <a:pt x="98368" y="530158"/>
                    </a:cubicBezTo>
                    <a:cubicBezTo>
                      <a:pt x="98368" y="508526"/>
                      <a:pt x="115970" y="490853"/>
                      <a:pt x="137627" y="490853"/>
                    </a:cubicBezTo>
                    <a:close/>
                    <a:moveTo>
                      <a:pt x="294963" y="412384"/>
                    </a:moveTo>
                    <a:lnTo>
                      <a:pt x="314651" y="412384"/>
                    </a:lnTo>
                    <a:lnTo>
                      <a:pt x="314651" y="451689"/>
                    </a:lnTo>
                    <a:lnTo>
                      <a:pt x="294963" y="451689"/>
                    </a:lnTo>
                    <a:close/>
                    <a:moveTo>
                      <a:pt x="255588" y="412384"/>
                    </a:moveTo>
                    <a:lnTo>
                      <a:pt x="275346" y="412384"/>
                    </a:lnTo>
                    <a:lnTo>
                      <a:pt x="275346" y="451689"/>
                    </a:lnTo>
                    <a:lnTo>
                      <a:pt x="255588" y="451689"/>
                    </a:lnTo>
                    <a:close/>
                    <a:moveTo>
                      <a:pt x="216353" y="412384"/>
                    </a:moveTo>
                    <a:lnTo>
                      <a:pt x="235970" y="412384"/>
                    </a:lnTo>
                    <a:lnTo>
                      <a:pt x="235970" y="451689"/>
                    </a:lnTo>
                    <a:lnTo>
                      <a:pt x="216353" y="451689"/>
                    </a:lnTo>
                    <a:close/>
                    <a:moveTo>
                      <a:pt x="19635" y="412364"/>
                    </a:moveTo>
                    <a:lnTo>
                      <a:pt x="19635" y="451667"/>
                    </a:lnTo>
                    <a:lnTo>
                      <a:pt x="137631" y="451667"/>
                    </a:lnTo>
                    <a:lnTo>
                      <a:pt x="137631" y="412364"/>
                    </a:lnTo>
                    <a:close/>
                    <a:moveTo>
                      <a:pt x="137616" y="304423"/>
                    </a:moveTo>
                    <a:lnTo>
                      <a:pt x="137616" y="324032"/>
                    </a:lnTo>
                    <a:lnTo>
                      <a:pt x="235956" y="324032"/>
                    </a:lnTo>
                    <a:lnTo>
                      <a:pt x="235956" y="304423"/>
                    </a:lnTo>
                    <a:close/>
                    <a:moveTo>
                      <a:pt x="137616" y="265114"/>
                    </a:moveTo>
                    <a:lnTo>
                      <a:pt x="157339" y="265114"/>
                    </a:lnTo>
                    <a:lnTo>
                      <a:pt x="157339" y="284723"/>
                    </a:lnTo>
                    <a:lnTo>
                      <a:pt x="176970" y="284723"/>
                    </a:lnTo>
                    <a:lnTo>
                      <a:pt x="176970" y="265114"/>
                    </a:lnTo>
                    <a:lnTo>
                      <a:pt x="196602" y="265114"/>
                    </a:lnTo>
                    <a:lnTo>
                      <a:pt x="196602" y="284723"/>
                    </a:lnTo>
                    <a:lnTo>
                      <a:pt x="216325" y="284723"/>
                    </a:lnTo>
                    <a:lnTo>
                      <a:pt x="216325" y="265114"/>
                    </a:lnTo>
                    <a:lnTo>
                      <a:pt x="235956" y="265114"/>
                    </a:lnTo>
                    <a:lnTo>
                      <a:pt x="235956" y="284723"/>
                    </a:lnTo>
                    <a:lnTo>
                      <a:pt x="255587" y="284723"/>
                    </a:lnTo>
                    <a:lnTo>
                      <a:pt x="255587" y="343640"/>
                    </a:lnTo>
                    <a:lnTo>
                      <a:pt x="235956" y="343640"/>
                    </a:lnTo>
                    <a:lnTo>
                      <a:pt x="235956" y="363341"/>
                    </a:lnTo>
                    <a:lnTo>
                      <a:pt x="216325" y="363341"/>
                    </a:lnTo>
                    <a:lnTo>
                      <a:pt x="216325" y="343640"/>
                    </a:lnTo>
                    <a:lnTo>
                      <a:pt x="196602" y="343640"/>
                    </a:lnTo>
                    <a:lnTo>
                      <a:pt x="196602" y="363341"/>
                    </a:lnTo>
                    <a:lnTo>
                      <a:pt x="176970" y="363341"/>
                    </a:lnTo>
                    <a:lnTo>
                      <a:pt x="176970" y="343640"/>
                    </a:lnTo>
                    <a:lnTo>
                      <a:pt x="157339" y="343640"/>
                    </a:lnTo>
                    <a:lnTo>
                      <a:pt x="157339" y="363341"/>
                    </a:lnTo>
                    <a:lnTo>
                      <a:pt x="137616" y="363341"/>
                    </a:lnTo>
                    <a:lnTo>
                      <a:pt x="137616" y="343640"/>
                    </a:lnTo>
                    <a:lnTo>
                      <a:pt x="117985" y="343640"/>
                    </a:lnTo>
                    <a:lnTo>
                      <a:pt x="117985" y="284723"/>
                    </a:lnTo>
                    <a:lnTo>
                      <a:pt x="137616" y="284723"/>
                    </a:lnTo>
                    <a:close/>
                    <a:moveTo>
                      <a:pt x="255618" y="196306"/>
                    </a:moveTo>
                    <a:lnTo>
                      <a:pt x="255618" y="216008"/>
                    </a:lnTo>
                    <a:lnTo>
                      <a:pt x="295004" y="216008"/>
                    </a:lnTo>
                    <a:lnTo>
                      <a:pt x="295004" y="196306"/>
                    </a:lnTo>
                    <a:close/>
                    <a:moveTo>
                      <a:pt x="235971" y="176696"/>
                    </a:moveTo>
                    <a:lnTo>
                      <a:pt x="314651" y="176696"/>
                    </a:lnTo>
                    <a:lnTo>
                      <a:pt x="314651" y="235618"/>
                    </a:lnTo>
                    <a:lnTo>
                      <a:pt x="235971" y="235618"/>
                    </a:lnTo>
                    <a:close/>
                    <a:moveTo>
                      <a:pt x="19635" y="117818"/>
                    </a:moveTo>
                    <a:lnTo>
                      <a:pt x="19635" y="216031"/>
                    </a:lnTo>
                    <a:lnTo>
                      <a:pt x="137631" y="216031"/>
                    </a:lnTo>
                    <a:lnTo>
                      <a:pt x="137631" y="117818"/>
                    </a:lnTo>
                    <a:close/>
                    <a:moveTo>
                      <a:pt x="255618" y="98241"/>
                    </a:moveTo>
                    <a:lnTo>
                      <a:pt x="255618" y="117851"/>
                    </a:lnTo>
                    <a:lnTo>
                      <a:pt x="295004" y="117851"/>
                    </a:lnTo>
                    <a:lnTo>
                      <a:pt x="295004" y="98241"/>
                    </a:lnTo>
                    <a:close/>
                    <a:moveTo>
                      <a:pt x="442480" y="98227"/>
                    </a:moveTo>
                    <a:cubicBezTo>
                      <a:pt x="447917" y="98227"/>
                      <a:pt x="452324" y="102619"/>
                      <a:pt x="452324" y="108036"/>
                    </a:cubicBezTo>
                    <a:cubicBezTo>
                      <a:pt x="452324" y="113453"/>
                      <a:pt x="447917" y="117845"/>
                      <a:pt x="442480" y="117845"/>
                    </a:cubicBezTo>
                    <a:cubicBezTo>
                      <a:pt x="437043" y="117845"/>
                      <a:pt x="432636" y="113453"/>
                      <a:pt x="432636" y="108036"/>
                    </a:cubicBezTo>
                    <a:cubicBezTo>
                      <a:pt x="432636" y="102619"/>
                      <a:pt x="437043" y="98227"/>
                      <a:pt x="442480" y="98227"/>
                    </a:cubicBezTo>
                    <a:close/>
                    <a:moveTo>
                      <a:pt x="235971" y="78539"/>
                    </a:moveTo>
                    <a:lnTo>
                      <a:pt x="314651" y="78539"/>
                    </a:lnTo>
                    <a:lnTo>
                      <a:pt x="314651" y="137461"/>
                    </a:lnTo>
                    <a:lnTo>
                      <a:pt x="235971" y="137461"/>
                    </a:lnTo>
                    <a:close/>
                    <a:moveTo>
                      <a:pt x="393331" y="78527"/>
                    </a:moveTo>
                    <a:lnTo>
                      <a:pt x="393331" y="530170"/>
                    </a:lnTo>
                    <a:lnTo>
                      <a:pt x="491629" y="530170"/>
                    </a:lnTo>
                    <a:lnTo>
                      <a:pt x="491629" y="78527"/>
                    </a:lnTo>
                    <a:close/>
                    <a:moveTo>
                      <a:pt x="373597" y="58922"/>
                    </a:moveTo>
                    <a:lnTo>
                      <a:pt x="511363" y="58922"/>
                    </a:lnTo>
                    <a:lnTo>
                      <a:pt x="511363" y="78527"/>
                    </a:lnTo>
                    <a:lnTo>
                      <a:pt x="531004" y="78527"/>
                    </a:lnTo>
                    <a:lnTo>
                      <a:pt x="531004" y="98223"/>
                    </a:lnTo>
                    <a:lnTo>
                      <a:pt x="511363" y="98223"/>
                    </a:lnTo>
                    <a:lnTo>
                      <a:pt x="511363" y="117828"/>
                    </a:lnTo>
                    <a:lnTo>
                      <a:pt x="531004" y="117828"/>
                    </a:lnTo>
                    <a:lnTo>
                      <a:pt x="531004" y="137433"/>
                    </a:lnTo>
                    <a:lnTo>
                      <a:pt x="511363" y="137433"/>
                    </a:lnTo>
                    <a:lnTo>
                      <a:pt x="511363" y="157129"/>
                    </a:lnTo>
                    <a:lnTo>
                      <a:pt x="531004" y="157129"/>
                    </a:lnTo>
                    <a:lnTo>
                      <a:pt x="531004" y="176734"/>
                    </a:lnTo>
                    <a:lnTo>
                      <a:pt x="511363" y="176734"/>
                    </a:lnTo>
                    <a:lnTo>
                      <a:pt x="511363" y="196339"/>
                    </a:lnTo>
                    <a:lnTo>
                      <a:pt x="531004" y="196339"/>
                    </a:lnTo>
                    <a:lnTo>
                      <a:pt x="531004" y="216035"/>
                    </a:lnTo>
                    <a:lnTo>
                      <a:pt x="511363" y="216035"/>
                    </a:lnTo>
                    <a:lnTo>
                      <a:pt x="511363" y="235640"/>
                    </a:lnTo>
                    <a:lnTo>
                      <a:pt x="531004" y="235640"/>
                    </a:lnTo>
                    <a:lnTo>
                      <a:pt x="531004" y="255245"/>
                    </a:lnTo>
                    <a:lnTo>
                      <a:pt x="511363" y="255245"/>
                    </a:lnTo>
                    <a:lnTo>
                      <a:pt x="511363" y="274942"/>
                    </a:lnTo>
                    <a:lnTo>
                      <a:pt x="531004" y="274942"/>
                    </a:lnTo>
                    <a:lnTo>
                      <a:pt x="531004" y="294546"/>
                    </a:lnTo>
                    <a:lnTo>
                      <a:pt x="511363" y="294546"/>
                    </a:lnTo>
                    <a:lnTo>
                      <a:pt x="511363" y="314151"/>
                    </a:lnTo>
                    <a:lnTo>
                      <a:pt x="531004" y="314151"/>
                    </a:lnTo>
                    <a:lnTo>
                      <a:pt x="531004" y="333848"/>
                    </a:lnTo>
                    <a:lnTo>
                      <a:pt x="511363" y="333848"/>
                    </a:lnTo>
                    <a:lnTo>
                      <a:pt x="511363" y="353452"/>
                    </a:lnTo>
                    <a:lnTo>
                      <a:pt x="531004" y="353452"/>
                    </a:lnTo>
                    <a:lnTo>
                      <a:pt x="531004" y="373057"/>
                    </a:lnTo>
                    <a:lnTo>
                      <a:pt x="511363" y="373057"/>
                    </a:lnTo>
                    <a:lnTo>
                      <a:pt x="511363" y="392754"/>
                    </a:lnTo>
                    <a:lnTo>
                      <a:pt x="531004" y="392754"/>
                    </a:lnTo>
                    <a:lnTo>
                      <a:pt x="531004" y="412358"/>
                    </a:lnTo>
                    <a:lnTo>
                      <a:pt x="511363" y="412358"/>
                    </a:lnTo>
                    <a:lnTo>
                      <a:pt x="511363" y="431963"/>
                    </a:lnTo>
                    <a:lnTo>
                      <a:pt x="531004" y="431963"/>
                    </a:lnTo>
                    <a:lnTo>
                      <a:pt x="531004" y="451660"/>
                    </a:lnTo>
                    <a:lnTo>
                      <a:pt x="511363" y="451660"/>
                    </a:lnTo>
                    <a:lnTo>
                      <a:pt x="511363" y="471264"/>
                    </a:lnTo>
                    <a:lnTo>
                      <a:pt x="531004" y="471264"/>
                    </a:lnTo>
                    <a:lnTo>
                      <a:pt x="531004" y="490869"/>
                    </a:lnTo>
                    <a:lnTo>
                      <a:pt x="511363" y="490869"/>
                    </a:lnTo>
                    <a:lnTo>
                      <a:pt x="511363" y="510566"/>
                    </a:lnTo>
                    <a:lnTo>
                      <a:pt x="531004" y="510566"/>
                    </a:lnTo>
                    <a:lnTo>
                      <a:pt x="531004" y="530170"/>
                    </a:lnTo>
                    <a:lnTo>
                      <a:pt x="511363" y="530170"/>
                    </a:lnTo>
                    <a:lnTo>
                      <a:pt x="511363" y="549775"/>
                    </a:lnTo>
                    <a:lnTo>
                      <a:pt x="373597" y="549775"/>
                    </a:lnTo>
                    <a:lnTo>
                      <a:pt x="373597" y="530170"/>
                    </a:lnTo>
                    <a:lnTo>
                      <a:pt x="353956" y="530170"/>
                    </a:lnTo>
                    <a:lnTo>
                      <a:pt x="353956" y="510566"/>
                    </a:lnTo>
                    <a:lnTo>
                      <a:pt x="373597" y="510566"/>
                    </a:lnTo>
                    <a:lnTo>
                      <a:pt x="373597" y="490869"/>
                    </a:lnTo>
                    <a:lnTo>
                      <a:pt x="353956" y="490869"/>
                    </a:lnTo>
                    <a:lnTo>
                      <a:pt x="353956" y="471264"/>
                    </a:lnTo>
                    <a:lnTo>
                      <a:pt x="373597" y="471264"/>
                    </a:lnTo>
                    <a:lnTo>
                      <a:pt x="373597" y="451660"/>
                    </a:lnTo>
                    <a:lnTo>
                      <a:pt x="353956" y="451660"/>
                    </a:lnTo>
                    <a:lnTo>
                      <a:pt x="353956" y="431963"/>
                    </a:lnTo>
                    <a:lnTo>
                      <a:pt x="373597" y="431963"/>
                    </a:lnTo>
                    <a:lnTo>
                      <a:pt x="373597" y="412358"/>
                    </a:lnTo>
                    <a:lnTo>
                      <a:pt x="353956" y="412358"/>
                    </a:lnTo>
                    <a:lnTo>
                      <a:pt x="353956" y="392754"/>
                    </a:lnTo>
                    <a:lnTo>
                      <a:pt x="373597" y="392754"/>
                    </a:lnTo>
                    <a:lnTo>
                      <a:pt x="373597" y="373057"/>
                    </a:lnTo>
                    <a:lnTo>
                      <a:pt x="353956" y="373057"/>
                    </a:lnTo>
                    <a:lnTo>
                      <a:pt x="353956" y="353452"/>
                    </a:lnTo>
                    <a:lnTo>
                      <a:pt x="373597" y="353452"/>
                    </a:lnTo>
                    <a:lnTo>
                      <a:pt x="373597" y="333848"/>
                    </a:lnTo>
                    <a:lnTo>
                      <a:pt x="353956" y="333848"/>
                    </a:lnTo>
                    <a:lnTo>
                      <a:pt x="353956" y="314151"/>
                    </a:lnTo>
                    <a:lnTo>
                      <a:pt x="373597" y="314151"/>
                    </a:lnTo>
                    <a:lnTo>
                      <a:pt x="373597" y="294546"/>
                    </a:lnTo>
                    <a:lnTo>
                      <a:pt x="353956" y="294546"/>
                    </a:lnTo>
                    <a:lnTo>
                      <a:pt x="353956" y="274942"/>
                    </a:lnTo>
                    <a:lnTo>
                      <a:pt x="373597" y="274942"/>
                    </a:lnTo>
                    <a:lnTo>
                      <a:pt x="373597" y="255245"/>
                    </a:lnTo>
                    <a:lnTo>
                      <a:pt x="353956" y="255245"/>
                    </a:lnTo>
                    <a:lnTo>
                      <a:pt x="353956" y="235640"/>
                    </a:lnTo>
                    <a:lnTo>
                      <a:pt x="373597" y="235640"/>
                    </a:lnTo>
                    <a:lnTo>
                      <a:pt x="373597" y="216035"/>
                    </a:lnTo>
                    <a:lnTo>
                      <a:pt x="353956" y="216035"/>
                    </a:lnTo>
                    <a:lnTo>
                      <a:pt x="353956" y="196339"/>
                    </a:lnTo>
                    <a:lnTo>
                      <a:pt x="373597" y="196339"/>
                    </a:lnTo>
                    <a:lnTo>
                      <a:pt x="373597" y="176734"/>
                    </a:lnTo>
                    <a:lnTo>
                      <a:pt x="353956" y="176734"/>
                    </a:lnTo>
                    <a:lnTo>
                      <a:pt x="353956" y="157129"/>
                    </a:lnTo>
                    <a:lnTo>
                      <a:pt x="373597" y="157129"/>
                    </a:lnTo>
                    <a:lnTo>
                      <a:pt x="373597" y="137433"/>
                    </a:lnTo>
                    <a:lnTo>
                      <a:pt x="353956" y="137433"/>
                    </a:lnTo>
                    <a:lnTo>
                      <a:pt x="353956" y="117828"/>
                    </a:lnTo>
                    <a:lnTo>
                      <a:pt x="373597" y="117828"/>
                    </a:lnTo>
                    <a:lnTo>
                      <a:pt x="373597" y="98223"/>
                    </a:lnTo>
                    <a:lnTo>
                      <a:pt x="353956" y="98223"/>
                    </a:lnTo>
                    <a:lnTo>
                      <a:pt x="353956" y="78527"/>
                    </a:lnTo>
                    <a:lnTo>
                      <a:pt x="373597" y="78527"/>
                    </a:lnTo>
                    <a:close/>
                    <a:moveTo>
                      <a:pt x="117985" y="49043"/>
                    </a:moveTo>
                    <a:cubicBezTo>
                      <a:pt x="123441" y="49043"/>
                      <a:pt x="127864" y="53450"/>
                      <a:pt x="127864" y="58887"/>
                    </a:cubicBezTo>
                    <a:cubicBezTo>
                      <a:pt x="127864" y="64324"/>
                      <a:pt x="123441" y="68731"/>
                      <a:pt x="117985" y="68731"/>
                    </a:cubicBezTo>
                    <a:cubicBezTo>
                      <a:pt x="112529" y="68731"/>
                      <a:pt x="108106" y="64324"/>
                      <a:pt x="108106" y="58887"/>
                    </a:cubicBezTo>
                    <a:cubicBezTo>
                      <a:pt x="108106" y="53450"/>
                      <a:pt x="112529" y="49043"/>
                      <a:pt x="117985" y="49043"/>
                    </a:cubicBezTo>
                    <a:close/>
                    <a:moveTo>
                      <a:pt x="122052" y="19606"/>
                    </a:moveTo>
                    <a:lnTo>
                      <a:pt x="78633" y="62959"/>
                    </a:lnTo>
                    <a:lnTo>
                      <a:pt x="78633" y="98213"/>
                    </a:lnTo>
                    <a:lnTo>
                      <a:pt x="157358" y="98213"/>
                    </a:lnTo>
                    <a:lnTo>
                      <a:pt x="157358" y="117818"/>
                    </a:lnTo>
                    <a:lnTo>
                      <a:pt x="176994" y="117818"/>
                    </a:lnTo>
                    <a:lnTo>
                      <a:pt x="176994" y="137424"/>
                    </a:lnTo>
                    <a:lnTo>
                      <a:pt x="157358" y="137424"/>
                    </a:lnTo>
                    <a:lnTo>
                      <a:pt x="157358" y="196333"/>
                    </a:lnTo>
                    <a:lnTo>
                      <a:pt x="176994" y="196333"/>
                    </a:lnTo>
                    <a:lnTo>
                      <a:pt x="176994" y="216031"/>
                    </a:lnTo>
                    <a:lnTo>
                      <a:pt x="157358" y="216031"/>
                    </a:lnTo>
                    <a:lnTo>
                      <a:pt x="157358" y="235637"/>
                    </a:lnTo>
                    <a:lnTo>
                      <a:pt x="78633" y="235637"/>
                    </a:lnTo>
                    <a:lnTo>
                      <a:pt x="78633" y="392758"/>
                    </a:lnTo>
                    <a:lnTo>
                      <a:pt x="157358" y="392758"/>
                    </a:lnTo>
                    <a:lnTo>
                      <a:pt x="157358" y="422213"/>
                    </a:lnTo>
                    <a:lnTo>
                      <a:pt x="176994" y="422213"/>
                    </a:lnTo>
                    <a:lnTo>
                      <a:pt x="176994" y="441818"/>
                    </a:lnTo>
                    <a:lnTo>
                      <a:pt x="157358" y="441818"/>
                    </a:lnTo>
                    <a:lnTo>
                      <a:pt x="157358" y="471273"/>
                    </a:lnTo>
                    <a:lnTo>
                      <a:pt x="78633" y="471273"/>
                    </a:lnTo>
                    <a:lnTo>
                      <a:pt x="78633" y="589091"/>
                    </a:lnTo>
                    <a:lnTo>
                      <a:pt x="589979" y="589091"/>
                    </a:lnTo>
                    <a:lnTo>
                      <a:pt x="589979" y="19606"/>
                    </a:lnTo>
                    <a:close/>
                    <a:moveTo>
                      <a:pt x="113940" y="0"/>
                    </a:moveTo>
                    <a:lnTo>
                      <a:pt x="609614" y="0"/>
                    </a:lnTo>
                    <a:lnTo>
                      <a:pt x="609614" y="608697"/>
                    </a:lnTo>
                    <a:lnTo>
                      <a:pt x="58998" y="608697"/>
                    </a:lnTo>
                    <a:lnTo>
                      <a:pt x="58998" y="471273"/>
                    </a:lnTo>
                    <a:lnTo>
                      <a:pt x="0" y="471273"/>
                    </a:lnTo>
                    <a:lnTo>
                      <a:pt x="0" y="392758"/>
                    </a:lnTo>
                    <a:lnTo>
                      <a:pt x="58998" y="392758"/>
                    </a:lnTo>
                    <a:lnTo>
                      <a:pt x="58998" y="235637"/>
                    </a:lnTo>
                    <a:lnTo>
                      <a:pt x="0" y="235637"/>
                    </a:lnTo>
                    <a:lnTo>
                      <a:pt x="0" y="98213"/>
                    </a:lnTo>
                    <a:lnTo>
                      <a:pt x="58998" y="98213"/>
                    </a:lnTo>
                    <a:lnTo>
                      <a:pt x="58998" y="54859"/>
                    </a:ln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p>
            </p:txBody>
          </p:sp>
          <p:sp>
            <p:nvSpPr>
              <p:cNvPr id="798" name="îṥļîḑé-Freeform: Shape 255">
                <a:extLst>
                  <a:ext uri="{FF2B5EF4-FFF2-40B4-BE49-F238E27FC236}">
                    <a16:creationId xmlns:a16="http://schemas.microsoft.com/office/drawing/2014/main" id="{2C5F3862-A917-418D-BC19-35A71FC6CB7D}"/>
                  </a:ext>
                </a:extLst>
              </p:cNvPr>
              <p:cNvSpPr>
                <a:spLocks/>
              </p:cNvSpPr>
              <p:nvPr/>
            </p:nvSpPr>
            <p:spPr bwMode="auto">
              <a:xfrm>
                <a:off x="4186238" y="1776413"/>
                <a:ext cx="90488" cy="85725"/>
              </a:xfrm>
              <a:custGeom>
                <a:avLst/>
                <a:gdLst/>
                <a:ahLst/>
                <a:cxnLst>
                  <a:cxn ang="0">
                    <a:pos x="12" y="0"/>
                  </a:cxn>
                  <a:cxn ang="0">
                    <a:pos x="3" y="3"/>
                  </a:cxn>
                  <a:cxn ang="0">
                    <a:pos x="0" y="12"/>
                  </a:cxn>
                  <a:cxn ang="0">
                    <a:pos x="3" y="20"/>
                  </a:cxn>
                  <a:cxn ang="0">
                    <a:pos x="12" y="23"/>
                  </a:cxn>
                  <a:cxn ang="0">
                    <a:pos x="20" y="20"/>
                  </a:cxn>
                  <a:cxn ang="0">
                    <a:pos x="24" y="12"/>
                  </a:cxn>
                  <a:cxn ang="0">
                    <a:pos x="20" y="3"/>
                  </a:cxn>
                  <a:cxn ang="0">
                    <a:pos x="12" y="0"/>
                  </a:cxn>
                  <a:cxn ang="0">
                    <a:pos x="17" y="17"/>
                  </a:cxn>
                  <a:cxn ang="0">
                    <a:pos x="12" y="19"/>
                  </a:cxn>
                  <a:cxn ang="0">
                    <a:pos x="7" y="17"/>
                  </a:cxn>
                  <a:cxn ang="0">
                    <a:pos x="5" y="12"/>
                  </a:cxn>
                  <a:cxn ang="0">
                    <a:pos x="7" y="7"/>
                  </a:cxn>
                  <a:cxn ang="0">
                    <a:pos x="12" y="5"/>
                  </a:cxn>
                  <a:cxn ang="0">
                    <a:pos x="17" y="7"/>
                  </a:cxn>
                  <a:cxn ang="0">
                    <a:pos x="19" y="12"/>
                  </a:cxn>
                  <a:cxn ang="0">
                    <a:pos x="17" y="17"/>
                  </a:cxn>
                </a:cxnLst>
                <a:rect l="0" t="0" r="r" b="b"/>
                <a:pathLst>
                  <a:path w="24" h="23">
                    <a:moveTo>
                      <a:pt x="12" y="0"/>
                    </a:moveTo>
                    <a:cubicBezTo>
                      <a:pt x="8" y="0"/>
                      <a:pt x="6" y="1"/>
                      <a:pt x="3" y="3"/>
                    </a:cubicBezTo>
                    <a:cubicBezTo>
                      <a:pt x="1" y="5"/>
                      <a:pt x="0" y="8"/>
                      <a:pt x="0" y="12"/>
                    </a:cubicBezTo>
                    <a:cubicBezTo>
                      <a:pt x="0" y="15"/>
                      <a:pt x="1" y="18"/>
                      <a:pt x="3" y="20"/>
                    </a:cubicBezTo>
                    <a:cubicBezTo>
                      <a:pt x="6" y="22"/>
                      <a:pt x="8" y="23"/>
                      <a:pt x="12" y="23"/>
                    </a:cubicBezTo>
                    <a:cubicBezTo>
                      <a:pt x="15" y="23"/>
                      <a:pt x="18" y="22"/>
                      <a:pt x="20" y="20"/>
                    </a:cubicBezTo>
                    <a:cubicBezTo>
                      <a:pt x="22" y="18"/>
                      <a:pt x="24" y="15"/>
                      <a:pt x="24" y="12"/>
                    </a:cubicBezTo>
                    <a:cubicBezTo>
                      <a:pt x="24" y="8"/>
                      <a:pt x="22" y="5"/>
                      <a:pt x="20" y="3"/>
                    </a:cubicBezTo>
                    <a:cubicBezTo>
                      <a:pt x="18" y="1"/>
                      <a:pt x="15" y="0"/>
                      <a:pt x="12" y="0"/>
                    </a:cubicBezTo>
                    <a:close/>
                    <a:moveTo>
                      <a:pt x="17" y="17"/>
                    </a:moveTo>
                    <a:cubicBezTo>
                      <a:pt x="15" y="18"/>
                      <a:pt x="14" y="19"/>
                      <a:pt x="12" y="19"/>
                    </a:cubicBezTo>
                    <a:cubicBezTo>
                      <a:pt x="10" y="19"/>
                      <a:pt x="8" y="18"/>
                      <a:pt x="7" y="17"/>
                    </a:cubicBezTo>
                    <a:cubicBezTo>
                      <a:pt x="6" y="15"/>
                      <a:pt x="5" y="14"/>
                      <a:pt x="5" y="12"/>
                    </a:cubicBezTo>
                    <a:cubicBezTo>
                      <a:pt x="5" y="10"/>
                      <a:pt x="6" y="8"/>
                      <a:pt x="7" y="7"/>
                    </a:cubicBezTo>
                    <a:cubicBezTo>
                      <a:pt x="8" y="5"/>
                      <a:pt x="10" y="5"/>
                      <a:pt x="12" y="5"/>
                    </a:cubicBezTo>
                    <a:cubicBezTo>
                      <a:pt x="14" y="5"/>
                      <a:pt x="15" y="5"/>
                      <a:pt x="17" y="7"/>
                    </a:cubicBezTo>
                    <a:cubicBezTo>
                      <a:pt x="18" y="8"/>
                      <a:pt x="19" y="10"/>
                      <a:pt x="19" y="12"/>
                    </a:cubicBezTo>
                    <a:cubicBezTo>
                      <a:pt x="19" y="14"/>
                      <a:pt x="18" y="15"/>
                      <a:pt x="17" y="17"/>
                    </a:cubicBez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99" name="îṥļîḑé-Freeform: Shape 256">
                <a:extLst>
                  <a:ext uri="{FF2B5EF4-FFF2-40B4-BE49-F238E27FC236}">
                    <a16:creationId xmlns:a16="http://schemas.microsoft.com/office/drawing/2014/main" id="{B44BE9CC-55E9-4A37-9499-02436B352F10}"/>
                  </a:ext>
                </a:extLst>
              </p:cNvPr>
              <p:cNvSpPr>
                <a:spLocks/>
              </p:cNvSpPr>
              <p:nvPr/>
            </p:nvSpPr>
            <p:spPr bwMode="auto">
              <a:xfrm>
                <a:off x="4152901" y="1795463"/>
                <a:ext cx="3175" cy="1588"/>
              </a:xfrm>
              <a:custGeom>
                <a:avLst/>
                <a:gdLst/>
                <a:ahLst/>
                <a:cxnLst>
                  <a:cxn ang="0">
                    <a:pos x="1" y="0"/>
                  </a:cxn>
                  <a:cxn ang="0">
                    <a:pos x="1" y="0"/>
                  </a:cxn>
                  <a:cxn ang="0">
                    <a:pos x="0" y="0"/>
                  </a:cxn>
                  <a:cxn ang="0">
                    <a:pos x="1" y="0"/>
                  </a:cxn>
                </a:cxnLst>
                <a:rect l="0" t="0" r="r" b="b"/>
                <a:pathLst>
                  <a:path w="1">
                    <a:moveTo>
                      <a:pt x="1" y="0"/>
                    </a:moveTo>
                    <a:cubicBezTo>
                      <a:pt x="1" y="0"/>
                      <a:pt x="1" y="0"/>
                      <a:pt x="1" y="0"/>
                    </a:cubicBezTo>
                    <a:cubicBezTo>
                      <a:pt x="0" y="0"/>
                      <a:pt x="0" y="0"/>
                      <a:pt x="0" y="0"/>
                    </a:cubicBezTo>
                    <a:lnTo>
                      <a:pt x="1" y="0"/>
                    </a:ln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787" name="Group 257">
              <a:extLst>
                <a:ext uri="{FF2B5EF4-FFF2-40B4-BE49-F238E27FC236}">
                  <a16:creationId xmlns:a16="http://schemas.microsoft.com/office/drawing/2014/main" id="{335D55F0-967D-446A-8295-E575818E3754}"/>
                </a:ext>
              </a:extLst>
            </p:cNvPr>
            <p:cNvGrpSpPr/>
            <p:nvPr/>
          </p:nvGrpSpPr>
          <p:grpSpPr>
            <a:xfrm>
              <a:off x="4439108" y="2557915"/>
              <a:ext cx="826454" cy="825206"/>
              <a:chOff x="4814888" y="1683078"/>
              <a:chExt cx="434975" cy="434320"/>
            </a:xfrm>
            <a:solidFill>
              <a:schemeClr val="accent2"/>
            </a:solidFill>
          </p:grpSpPr>
          <p:sp>
            <p:nvSpPr>
              <p:cNvPr id="793" name="îṥļîḑé-Freeform: Shape 258">
                <a:extLst>
                  <a:ext uri="{FF2B5EF4-FFF2-40B4-BE49-F238E27FC236}">
                    <a16:creationId xmlns:a16="http://schemas.microsoft.com/office/drawing/2014/main" id="{860E1F9C-5B2A-4C48-854A-5CE1873D1A71}"/>
                  </a:ext>
                </a:extLst>
              </p:cNvPr>
              <p:cNvSpPr>
                <a:spLocks/>
              </p:cNvSpPr>
              <p:nvPr/>
            </p:nvSpPr>
            <p:spPr bwMode="auto">
              <a:xfrm>
                <a:off x="4814888" y="1683078"/>
                <a:ext cx="434975" cy="434320"/>
              </a:xfrm>
              <a:custGeom>
                <a:avLst/>
                <a:gdLst>
                  <a:gd name="connsiteX0" fmla="*/ 29494 w 609614"/>
                  <a:gd name="connsiteY0" fmla="*/ 569489 h 608697"/>
                  <a:gd name="connsiteX1" fmla="*/ 19632 w 609614"/>
                  <a:gd name="connsiteY1" fmla="*/ 579245 h 608697"/>
                  <a:gd name="connsiteX2" fmla="*/ 29494 w 609614"/>
                  <a:gd name="connsiteY2" fmla="*/ 589093 h 608697"/>
                  <a:gd name="connsiteX3" fmla="*/ 39356 w 609614"/>
                  <a:gd name="connsiteY3" fmla="*/ 579245 h 608697"/>
                  <a:gd name="connsiteX4" fmla="*/ 29494 w 609614"/>
                  <a:gd name="connsiteY4" fmla="*/ 569489 h 608697"/>
                  <a:gd name="connsiteX5" fmla="*/ 285143 w 609614"/>
                  <a:gd name="connsiteY5" fmla="*/ 569487 h 608697"/>
                  <a:gd name="connsiteX6" fmla="*/ 275369 w 609614"/>
                  <a:gd name="connsiteY6" fmla="*/ 579244 h 608697"/>
                  <a:gd name="connsiteX7" fmla="*/ 285143 w 609614"/>
                  <a:gd name="connsiteY7" fmla="*/ 589092 h 608697"/>
                  <a:gd name="connsiteX8" fmla="*/ 295010 w 609614"/>
                  <a:gd name="connsiteY8" fmla="*/ 579244 h 608697"/>
                  <a:gd name="connsiteX9" fmla="*/ 285143 w 609614"/>
                  <a:gd name="connsiteY9" fmla="*/ 569487 h 608697"/>
                  <a:gd name="connsiteX10" fmla="*/ 412948 w 609614"/>
                  <a:gd name="connsiteY10" fmla="*/ 500732 h 608697"/>
                  <a:gd name="connsiteX11" fmla="*/ 432587 w 609614"/>
                  <a:gd name="connsiteY11" fmla="*/ 500732 h 608697"/>
                  <a:gd name="connsiteX12" fmla="*/ 432587 w 609614"/>
                  <a:gd name="connsiteY12" fmla="*/ 526127 h 608697"/>
                  <a:gd name="connsiteX13" fmla="*/ 456375 w 609614"/>
                  <a:gd name="connsiteY13" fmla="*/ 549773 h 608697"/>
                  <a:gd name="connsiteX14" fmla="*/ 609614 w 609614"/>
                  <a:gd name="connsiteY14" fmla="*/ 549773 h 608697"/>
                  <a:gd name="connsiteX15" fmla="*/ 609614 w 609614"/>
                  <a:gd name="connsiteY15" fmla="*/ 569463 h 608697"/>
                  <a:gd name="connsiteX16" fmla="*/ 448261 w 609614"/>
                  <a:gd name="connsiteY16" fmla="*/ 569463 h 608697"/>
                  <a:gd name="connsiteX17" fmla="*/ 412948 w 609614"/>
                  <a:gd name="connsiteY17" fmla="*/ 534224 h 608697"/>
                  <a:gd name="connsiteX18" fmla="*/ 373643 w 609614"/>
                  <a:gd name="connsiteY18" fmla="*/ 500732 h 608697"/>
                  <a:gd name="connsiteX19" fmla="*/ 393369 w 609614"/>
                  <a:gd name="connsiteY19" fmla="*/ 500732 h 608697"/>
                  <a:gd name="connsiteX20" fmla="*/ 393369 w 609614"/>
                  <a:gd name="connsiteY20" fmla="*/ 565438 h 608697"/>
                  <a:gd name="connsiteX21" fmla="*/ 417058 w 609614"/>
                  <a:gd name="connsiteY21" fmla="*/ 589092 h 608697"/>
                  <a:gd name="connsiteX22" fmla="*/ 609614 w 609614"/>
                  <a:gd name="connsiteY22" fmla="*/ 589092 h 608697"/>
                  <a:gd name="connsiteX23" fmla="*/ 609614 w 609614"/>
                  <a:gd name="connsiteY23" fmla="*/ 608697 h 608697"/>
                  <a:gd name="connsiteX24" fmla="*/ 408947 w 609614"/>
                  <a:gd name="connsiteY24" fmla="*/ 608697 h 608697"/>
                  <a:gd name="connsiteX25" fmla="*/ 373643 w 609614"/>
                  <a:gd name="connsiteY25" fmla="*/ 573537 h 608697"/>
                  <a:gd name="connsiteX26" fmla="*/ 334339 w 609614"/>
                  <a:gd name="connsiteY26" fmla="*/ 500732 h 608697"/>
                  <a:gd name="connsiteX27" fmla="*/ 353956 w 609614"/>
                  <a:gd name="connsiteY27" fmla="*/ 500732 h 608697"/>
                  <a:gd name="connsiteX28" fmla="*/ 353956 w 609614"/>
                  <a:gd name="connsiteY28" fmla="*/ 608697 h 608697"/>
                  <a:gd name="connsiteX29" fmla="*/ 334339 w 609614"/>
                  <a:gd name="connsiteY29" fmla="*/ 608697 h 608697"/>
                  <a:gd name="connsiteX30" fmla="*/ 255588 w 609614"/>
                  <a:gd name="connsiteY30" fmla="*/ 500732 h 608697"/>
                  <a:gd name="connsiteX31" fmla="*/ 275337 w 609614"/>
                  <a:gd name="connsiteY31" fmla="*/ 500732 h 608697"/>
                  <a:gd name="connsiteX32" fmla="*/ 275337 w 609614"/>
                  <a:gd name="connsiteY32" fmla="*/ 510572 h 608697"/>
                  <a:gd name="connsiteX33" fmla="*/ 294994 w 609614"/>
                  <a:gd name="connsiteY33" fmla="*/ 510572 h 608697"/>
                  <a:gd name="connsiteX34" fmla="*/ 294994 w 609614"/>
                  <a:gd name="connsiteY34" fmla="*/ 500732 h 608697"/>
                  <a:gd name="connsiteX35" fmla="*/ 314651 w 609614"/>
                  <a:gd name="connsiteY35" fmla="*/ 500732 h 608697"/>
                  <a:gd name="connsiteX36" fmla="*/ 314651 w 609614"/>
                  <a:gd name="connsiteY36" fmla="*/ 530158 h 608697"/>
                  <a:gd name="connsiteX37" fmla="*/ 255588 w 609614"/>
                  <a:gd name="connsiteY37" fmla="*/ 530158 h 608697"/>
                  <a:gd name="connsiteX38" fmla="*/ 216353 w 609614"/>
                  <a:gd name="connsiteY38" fmla="*/ 500732 h 608697"/>
                  <a:gd name="connsiteX39" fmla="*/ 235994 w 609614"/>
                  <a:gd name="connsiteY39" fmla="*/ 500732 h 608697"/>
                  <a:gd name="connsiteX40" fmla="*/ 235994 w 609614"/>
                  <a:gd name="connsiteY40" fmla="*/ 545741 h 608697"/>
                  <a:gd name="connsiteX41" fmla="*/ 258033 w 609614"/>
                  <a:gd name="connsiteY41" fmla="*/ 567739 h 608697"/>
                  <a:gd name="connsiteX42" fmla="*/ 285143 w 609614"/>
                  <a:gd name="connsiteY42" fmla="*/ 549791 h 608697"/>
                  <a:gd name="connsiteX43" fmla="*/ 314651 w 609614"/>
                  <a:gd name="connsiteY43" fmla="*/ 579244 h 608697"/>
                  <a:gd name="connsiteX44" fmla="*/ 285143 w 609614"/>
                  <a:gd name="connsiteY44" fmla="*/ 608697 h 608697"/>
                  <a:gd name="connsiteX45" fmla="*/ 257480 w 609614"/>
                  <a:gd name="connsiteY45" fmla="*/ 589092 h 608697"/>
                  <a:gd name="connsiteX46" fmla="*/ 251578 w 609614"/>
                  <a:gd name="connsiteY46" fmla="*/ 589092 h 608697"/>
                  <a:gd name="connsiteX47" fmla="*/ 216353 w 609614"/>
                  <a:gd name="connsiteY47" fmla="*/ 553840 h 608697"/>
                  <a:gd name="connsiteX48" fmla="*/ 560501 w 609614"/>
                  <a:gd name="connsiteY48" fmla="*/ 490870 h 608697"/>
                  <a:gd name="connsiteX49" fmla="*/ 550638 w 609614"/>
                  <a:gd name="connsiteY49" fmla="*/ 500715 h 608697"/>
                  <a:gd name="connsiteX50" fmla="*/ 560501 w 609614"/>
                  <a:gd name="connsiteY50" fmla="*/ 510560 h 608697"/>
                  <a:gd name="connsiteX51" fmla="*/ 570364 w 609614"/>
                  <a:gd name="connsiteY51" fmla="*/ 500715 h 608697"/>
                  <a:gd name="connsiteX52" fmla="*/ 560501 w 609614"/>
                  <a:gd name="connsiteY52" fmla="*/ 490870 h 608697"/>
                  <a:gd name="connsiteX53" fmla="*/ 127860 w 609614"/>
                  <a:gd name="connsiteY53" fmla="*/ 490870 h 608697"/>
                  <a:gd name="connsiteX54" fmla="*/ 117995 w 609614"/>
                  <a:gd name="connsiteY54" fmla="*/ 500715 h 608697"/>
                  <a:gd name="connsiteX55" fmla="*/ 127860 w 609614"/>
                  <a:gd name="connsiteY55" fmla="*/ 510560 h 608697"/>
                  <a:gd name="connsiteX56" fmla="*/ 137632 w 609614"/>
                  <a:gd name="connsiteY56" fmla="*/ 500715 h 608697"/>
                  <a:gd name="connsiteX57" fmla="*/ 127860 w 609614"/>
                  <a:gd name="connsiteY57" fmla="*/ 490870 h 608697"/>
                  <a:gd name="connsiteX58" fmla="*/ 412948 w 609614"/>
                  <a:gd name="connsiteY58" fmla="*/ 451689 h 608697"/>
                  <a:gd name="connsiteX59" fmla="*/ 432636 w 609614"/>
                  <a:gd name="connsiteY59" fmla="*/ 451689 h 608697"/>
                  <a:gd name="connsiteX60" fmla="*/ 432636 w 609614"/>
                  <a:gd name="connsiteY60" fmla="*/ 481115 h 608697"/>
                  <a:gd name="connsiteX61" fmla="*/ 412948 w 609614"/>
                  <a:gd name="connsiteY61" fmla="*/ 481115 h 608697"/>
                  <a:gd name="connsiteX62" fmla="*/ 373643 w 609614"/>
                  <a:gd name="connsiteY62" fmla="*/ 451689 h 608697"/>
                  <a:gd name="connsiteX63" fmla="*/ 393331 w 609614"/>
                  <a:gd name="connsiteY63" fmla="*/ 451689 h 608697"/>
                  <a:gd name="connsiteX64" fmla="*/ 393331 w 609614"/>
                  <a:gd name="connsiteY64" fmla="*/ 481115 h 608697"/>
                  <a:gd name="connsiteX65" fmla="*/ 373643 w 609614"/>
                  <a:gd name="connsiteY65" fmla="*/ 481115 h 608697"/>
                  <a:gd name="connsiteX66" fmla="*/ 334339 w 609614"/>
                  <a:gd name="connsiteY66" fmla="*/ 451689 h 608697"/>
                  <a:gd name="connsiteX67" fmla="*/ 353956 w 609614"/>
                  <a:gd name="connsiteY67" fmla="*/ 451689 h 608697"/>
                  <a:gd name="connsiteX68" fmla="*/ 353956 w 609614"/>
                  <a:gd name="connsiteY68" fmla="*/ 481115 h 608697"/>
                  <a:gd name="connsiteX69" fmla="*/ 334339 w 609614"/>
                  <a:gd name="connsiteY69" fmla="*/ 481115 h 608697"/>
                  <a:gd name="connsiteX70" fmla="*/ 294963 w 609614"/>
                  <a:gd name="connsiteY70" fmla="*/ 451689 h 608697"/>
                  <a:gd name="connsiteX71" fmla="*/ 314651 w 609614"/>
                  <a:gd name="connsiteY71" fmla="*/ 451689 h 608697"/>
                  <a:gd name="connsiteX72" fmla="*/ 314651 w 609614"/>
                  <a:gd name="connsiteY72" fmla="*/ 481115 h 608697"/>
                  <a:gd name="connsiteX73" fmla="*/ 294963 w 609614"/>
                  <a:gd name="connsiteY73" fmla="*/ 481115 h 608697"/>
                  <a:gd name="connsiteX74" fmla="*/ 255588 w 609614"/>
                  <a:gd name="connsiteY74" fmla="*/ 451689 h 608697"/>
                  <a:gd name="connsiteX75" fmla="*/ 275346 w 609614"/>
                  <a:gd name="connsiteY75" fmla="*/ 451689 h 608697"/>
                  <a:gd name="connsiteX76" fmla="*/ 275346 w 609614"/>
                  <a:gd name="connsiteY76" fmla="*/ 481115 h 608697"/>
                  <a:gd name="connsiteX77" fmla="*/ 255588 w 609614"/>
                  <a:gd name="connsiteY77" fmla="*/ 481115 h 608697"/>
                  <a:gd name="connsiteX78" fmla="*/ 216353 w 609614"/>
                  <a:gd name="connsiteY78" fmla="*/ 451689 h 608697"/>
                  <a:gd name="connsiteX79" fmla="*/ 235970 w 609614"/>
                  <a:gd name="connsiteY79" fmla="*/ 451689 h 608697"/>
                  <a:gd name="connsiteX80" fmla="*/ 235970 w 609614"/>
                  <a:gd name="connsiteY80" fmla="*/ 481115 h 608697"/>
                  <a:gd name="connsiteX81" fmla="*/ 216353 w 609614"/>
                  <a:gd name="connsiteY81" fmla="*/ 481115 h 608697"/>
                  <a:gd name="connsiteX82" fmla="*/ 176978 w 609614"/>
                  <a:gd name="connsiteY82" fmla="*/ 451689 h 608697"/>
                  <a:gd name="connsiteX83" fmla="*/ 196595 w 609614"/>
                  <a:gd name="connsiteY83" fmla="*/ 451689 h 608697"/>
                  <a:gd name="connsiteX84" fmla="*/ 196595 w 609614"/>
                  <a:gd name="connsiteY84" fmla="*/ 481115 h 608697"/>
                  <a:gd name="connsiteX85" fmla="*/ 176978 w 609614"/>
                  <a:gd name="connsiteY85" fmla="*/ 481115 h 608697"/>
                  <a:gd name="connsiteX86" fmla="*/ 501508 w 609614"/>
                  <a:gd name="connsiteY86" fmla="*/ 412384 h 608697"/>
                  <a:gd name="connsiteX87" fmla="*/ 535060 w 609614"/>
                  <a:gd name="connsiteY87" fmla="*/ 412384 h 608697"/>
                  <a:gd name="connsiteX88" fmla="*/ 570364 w 609614"/>
                  <a:gd name="connsiteY88" fmla="*/ 447624 h 608697"/>
                  <a:gd name="connsiteX89" fmla="*/ 570364 w 609614"/>
                  <a:gd name="connsiteY89" fmla="*/ 473111 h 608697"/>
                  <a:gd name="connsiteX90" fmla="*/ 589997 w 609614"/>
                  <a:gd name="connsiteY90" fmla="*/ 500715 h 608697"/>
                  <a:gd name="connsiteX91" fmla="*/ 560501 w 609614"/>
                  <a:gd name="connsiteY91" fmla="*/ 530158 h 608697"/>
                  <a:gd name="connsiteX92" fmla="*/ 531004 w 609614"/>
                  <a:gd name="connsiteY92" fmla="*/ 500715 h 608697"/>
                  <a:gd name="connsiteX93" fmla="*/ 550638 w 609614"/>
                  <a:gd name="connsiteY93" fmla="*/ 473111 h 608697"/>
                  <a:gd name="connsiteX94" fmla="*/ 550638 w 609614"/>
                  <a:gd name="connsiteY94" fmla="*/ 455721 h 608697"/>
                  <a:gd name="connsiteX95" fmla="*/ 526949 w 609614"/>
                  <a:gd name="connsiteY95" fmla="*/ 431983 h 608697"/>
                  <a:gd name="connsiteX96" fmla="*/ 501508 w 609614"/>
                  <a:gd name="connsiteY96" fmla="*/ 431983 h 608697"/>
                  <a:gd name="connsiteX97" fmla="*/ 452324 w 609614"/>
                  <a:gd name="connsiteY97" fmla="*/ 412384 h 608697"/>
                  <a:gd name="connsiteX98" fmla="*/ 481820 w 609614"/>
                  <a:gd name="connsiteY98" fmla="*/ 412384 h 608697"/>
                  <a:gd name="connsiteX99" fmla="*/ 481820 w 609614"/>
                  <a:gd name="connsiteY99" fmla="*/ 432001 h 608697"/>
                  <a:gd name="connsiteX100" fmla="*/ 452324 w 609614"/>
                  <a:gd name="connsiteY100" fmla="*/ 432001 h 608697"/>
                  <a:gd name="connsiteX101" fmla="*/ 127864 w 609614"/>
                  <a:gd name="connsiteY101" fmla="*/ 412384 h 608697"/>
                  <a:gd name="connsiteX102" fmla="*/ 157360 w 609614"/>
                  <a:gd name="connsiteY102" fmla="*/ 412384 h 608697"/>
                  <a:gd name="connsiteX103" fmla="*/ 157360 w 609614"/>
                  <a:gd name="connsiteY103" fmla="*/ 432001 h 608697"/>
                  <a:gd name="connsiteX104" fmla="*/ 127864 w 609614"/>
                  <a:gd name="connsiteY104" fmla="*/ 432001 h 608697"/>
                  <a:gd name="connsiteX105" fmla="*/ 94302 w 609614"/>
                  <a:gd name="connsiteY105" fmla="*/ 412384 h 608697"/>
                  <a:gd name="connsiteX106" fmla="*/ 108131 w 609614"/>
                  <a:gd name="connsiteY106" fmla="*/ 412384 h 608697"/>
                  <a:gd name="connsiteX107" fmla="*/ 108131 w 609614"/>
                  <a:gd name="connsiteY107" fmla="*/ 431983 h 608697"/>
                  <a:gd name="connsiteX108" fmla="*/ 102415 w 609614"/>
                  <a:gd name="connsiteY108" fmla="*/ 431983 h 608697"/>
                  <a:gd name="connsiteX109" fmla="*/ 78630 w 609614"/>
                  <a:gd name="connsiteY109" fmla="*/ 455721 h 608697"/>
                  <a:gd name="connsiteX110" fmla="*/ 78630 w 609614"/>
                  <a:gd name="connsiteY110" fmla="*/ 467223 h 608697"/>
                  <a:gd name="connsiteX111" fmla="*/ 100663 w 609614"/>
                  <a:gd name="connsiteY111" fmla="*/ 489213 h 608697"/>
                  <a:gd name="connsiteX112" fmla="*/ 127860 w 609614"/>
                  <a:gd name="connsiteY112" fmla="*/ 471271 h 608697"/>
                  <a:gd name="connsiteX113" fmla="*/ 157361 w 609614"/>
                  <a:gd name="connsiteY113" fmla="*/ 500715 h 608697"/>
                  <a:gd name="connsiteX114" fmla="*/ 127860 w 609614"/>
                  <a:gd name="connsiteY114" fmla="*/ 530158 h 608697"/>
                  <a:gd name="connsiteX115" fmla="*/ 100110 w 609614"/>
                  <a:gd name="connsiteY115" fmla="*/ 510560 h 608697"/>
                  <a:gd name="connsiteX116" fmla="*/ 94302 w 609614"/>
                  <a:gd name="connsiteY116" fmla="*/ 510560 h 608697"/>
                  <a:gd name="connsiteX117" fmla="*/ 58993 w 609614"/>
                  <a:gd name="connsiteY117" fmla="*/ 475320 h 608697"/>
                  <a:gd name="connsiteX118" fmla="*/ 58993 w 609614"/>
                  <a:gd name="connsiteY118" fmla="*/ 447624 h 608697"/>
                  <a:gd name="connsiteX119" fmla="*/ 501508 w 609614"/>
                  <a:gd name="connsiteY119" fmla="*/ 373079 h 608697"/>
                  <a:gd name="connsiteX120" fmla="*/ 609614 w 609614"/>
                  <a:gd name="connsiteY120" fmla="*/ 373079 h 608697"/>
                  <a:gd name="connsiteX121" fmla="*/ 609614 w 609614"/>
                  <a:gd name="connsiteY121" fmla="*/ 392767 h 608697"/>
                  <a:gd name="connsiteX122" fmla="*/ 501508 w 609614"/>
                  <a:gd name="connsiteY122" fmla="*/ 392767 h 608697"/>
                  <a:gd name="connsiteX123" fmla="*/ 452324 w 609614"/>
                  <a:gd name="connsiteY123" fmla="*/ 373079 h 608697"/>
                  <a:gd name="connsiteX124" fmla="*/ 481820 w 609614"/>
                  <a:gd name="connsiteY124" fmla="*/ 373079 h 608697"/>
                  <a:gd name="connsiteX125" fmla="*/ 481820 w 609614"/>
                  <a:gd name="connsiteY125" fmla="*/ 392767 h 608697"/>
                  <a:gd name="connsiteX126" fmla="*/ 452324 w 609614"/>
                  <a:gd name="connsiteY126" fmla="*/ 392767 h 608697"/>
                  <a:gd name="connsiteX127" fmla="*/ 127864 w 609614"/>
                  <a:gd name="connsiteY127" fmla="*/ 373079 h 608697"/>
                  <a:gd name="connsiteX128" fmla="*/ 157360 w 609614"/>
                  <a:gd name="connsiteY128" fmla="*/ 373079 h 608697"/>
                  <a:gd name="connsiteX129" fmla="*/ 157360 w 609614"/>
                  <a:gd name="connsiteY129" fmla="*/ 392767 h 608697"/>
                  <a:gd name="connsiteX130" fmla="*/ 127864 w 609614"/>
                  <a:gd name="connsiteY130" fmla="*/ 392767 h 608697"/>
                  <a:gd name="connsiteX131" fmla="*/ 54932 w 609614"/>
                  <a:gd name="connsiteY131" fmla="*/ 373079 h 608697"/>
                  <a:gd name="connsiteX132" fmla="*/ 108113 w 609614"/>
                  <a:gd name="connsiteY132" fmla="*/ 373079 h 608697"/>
                  <a:gd name="connsiteX133" fmla="*/ 108113 w 609614"/>
                  <a:gd name="connsiteY133" fmla="*/ 392775 h 608697"/>
                  <a:gd name="connsiteX134" fmla="*/ 63043 w 609614"/>
                  <a:gd name="connsiteY134" fmla="*/ 392775 h 608697"/>
                  <a:gd name="connsiteX135" fmla="*/ 39356 w 609614"/>
                  <a:gd name="connsiteY135" fmla="*/ 416429 h 608697"/>
                  <a:gd name="connsiteX136" fmla="*/ 39356 w 609614"/>
                  <a:gd name="connsiteY136" fmla="*/ 551634 h 608697"/>
                  <a:gd name="connsiteX137" fmla="*/ 57144 w 609614"/>
                  <a:gd name="connsiteY137" fmla="*/ 569489 h 608697"/>
                  <a:gd name="connsiteX138" fmla="*/ 153276 w 609614"/>
                  <a:gd name="connsiteY138" fmla="*/ 569489 h 608697"/>
                  <a:gd name="connsiteX139" fmla="*/ 176963 w 609614"/>
                  <a:gd name="connsiteY139" fmla="*/ 545743 h 608697"/>
                  <a:gd name="connsiteX140" fmla="*/ 176963 w 609614"/>
                  <a:gd name="connsiteY140" fmla="*/ 500736 h 608697"/>
                  <a:gd name="connsiteX141" fmla="*/ 196595 w 609614"/>
                  <a:gd name="connsiteY141" fmla="*/ 500736 h 608697"/>
                  <a:gd name="connsiteX142" fmla="*/ 196595 w 609614"/>
                  <a:gd name="connsiteY142" fmla="*/ 553842 h 608697"/>
                  <a:gd name="connsiteX143" fmla="*/ 161387 w 609614"/>
                  <a:gd name="connsiteY143" fmla="*/ 589093 h 608697"/>
                  <a:gd name="connsiteX144" fmla="*/ 57144 w 609614"/>
                  <a:gd name="connsiteY144" fmla="*/ 589093 h 608697"/>
                  <a:gd name="connsiteX145" fmla="*/ 29494 w 609614"/>
                  <a:gd name="connsiteY145" fmla="*/ 608697 h 608697"/>
                  <a:gd name="connsiteX146" fmla="*/ 0 w 609614"/>
                  <a:gd name="connsiteY146" fmla="*/ 579245 h 608697"/>
                  <a:gd name="connsiteX147" fmla="*/ 19632 w 609614"/>
                  <a:gd name="connsiteY147" fmla="*/ 551634 h 608697"/>
                  <a:gd name="connsiteX148" fmla="*/ 19632 w 609614"/>
                  <a:gd name="connsiteY148" fmla="*/ 408330 h 608697"/>
                  <a:gd name="connsiteX149" fmla="*/ 501508 w 609614"/>
                  <a:gd name="connsiteY149" fmla="*/ 333845 h 608697"/>
                  <a:gd name="connsiteX150" fmla="*/ 540813 w 609614"/>
                  <a:gd name="connsiteY150" fmla="*/ 333845 h 608697"/>
                  <a:gd name="connsiteX151" fmla="*/ 540813 w 609614"/>
                  <a:gd name="connsiteY151" fmla="*/ 353462 h 608697"/>
                  <a:gd name="connsiteX152" fmla="*/ 501508 w 609614"/>
                  <a:gd name="connsiteY152" fmla="*/ 353462 h 608697"/>
                  <a:gd name="connsiteX153" fmla="*/ 452324 w 609614"/>
                  <a:gd name="connsiteY153" fmla="*/ 333845 h 608697"/>
                  <a:gd name="connsiteX154" fmla="*/ 481820 w 609614"/>
                  <a:gd name="connsiteY154" fmla="*/ 333845 h 608697"/>
                  <a:gd name="connsiteX155" fmla="*/ 481820 w 609614"/>
                  <a:gd name="connsiteY155" fmla="*/ 353462 h 608697"/>
                  <a:gd name="connsiteX156" fmla="*/ 452324 w 609614"/>
                  <a:gd name="connsiteY156" fmla="*/ 353462 h 608697"/>
                  <a:gd name="connsiteX157" fmla="*/ 127864 w 609614"/>
                  <a:gd name="connsiteY157" fmla="*/ 333845 h 608697"/>
                  <a:gd name="connsiteX158" fmla="*/ 157360 w 609614"/>
                  <a:gd name="connsiteY158" fmla="*/ 333845 h 608697"/>
                  <a:gd name="connsiteX159" fmla="*/ 157360 w 609614"/>
                  <a:gd name="connsiteY159" fmla="*/ 353462 h 608697"/>
                  <a:gd name="connsiteX160" fmla="*/ 127864 w 609614"/>
                  <a:gd name="connsiteY160" fmla="*/ 353462 h 608697"/>
                  <a:gd name="connsiteX161" fmla="*/ 0 w 609614"/>
                  <a:gd name="connsiteY161" fmla="*/ 333845 h 608697"/>
                  <a:gd name="connsiteX162" fmla="*/ 108106 w 609614"/>
                  <a:gd name="connsiteY162" fmla="*/ 333845 h 608697"/>
                  <a:gd name="connsiteX163" fmla="*/ 108106 w 609614"/>
                  <a:gd name="connsiteY163" fmla="*/ 353462 h 608697"/>
                  <a:gd name="connsiteX164" fmla="*/ 0 w 609614"/>
                  <a:gd name="connsiteY164" fmla="*/ 353462 h 608697"/>
                  <a:gd name="connsiteX165" fmla="*/ 253316 w 609614"/>
                  <a:gd name="connsiteY165" fmla="*/ 330451 h 608697"/>
                  <a:gd name="connsiteX166" fmla="*/ 201871 w 609614"/>
                  <a:gd name="connsiteY166" fmla="*/ 381733 h 608697"/>
                  <a:gd name="connsiteX167" fmla="*/ 196616 w 609614"/>
                  <a:gd name="connsiteY167" fmla="*/ 394438 h 608697"/>
                  <a:gd name="connsiteX168" fmla="*/ 214594 w 609614"/>
                  <a:gd name="connsiteY168" fmla="*/ 412392 h 608697"/>
                  <a:gd name="connsiteX169" fmla="*/ 227317 w 609614"/>
                  <a:gd name="connsiteY169" fmla="*/ 407144 h 608697"/>
                  <a:gd name="connsiteX170" fmla="*/ 278762 w 609614"/>
                  <a:gd name="connsiteY170" fmla="*/ 355862 h 608697"/>
                  <a:gd name="connsiteX171" fmla="*/ 253316 w 609614"/>
                  <a:gd name="connsiteY171" fmla="*/ 330451 h 608697"/>
                  <a:gd name="connsiteX172" fmla="*/ 501508 w 609614"/>
                  <a:gd name="connsiteY172" fmla="*/ 294540 h 608697"/>
                  <a:gd name="connsiteX173" fmla="*/ 565745 w 609614"/>
                  <a:gd name="connsiteY173" fmla="*/ 294540 h 608697"/>
                  <a:gd name="connsiteX174" fmla="*/ 585375 w 609614"/>
                  <a:gd name="connsiteY174" fmla="*/ 323984 h 608697"/>
                  <a:gd name="connsiteX175" fmla="*/ 609614 w 609614"/>
                  <a:gd name="connsiteY175" fmla="*/ 323984 h 608697"/>
                  <a:gd name="connsiteX176" fmla="*/ 609614 w 609614"/>
                  <a:gd name="connsiteY176" fmla="*/ 343583 h 608697"/>
                  <a:gd name="connsiteX177" fmla="*/ 574869 w 609614"/>
                  <a:gd name="connsiteY177" fmla="*/ 343583 h 608697"/>
                  <a:gd name="connsiteX178" fmla="*/ 555238 w 609614"/>
                  <a:gd name="connsiteY178" fmla="*/ 314139 h 608697"/>
                  <a:gd name="connsiteX179" fmla="*/ 501508 w 609614"/>
                  <a:gd name="connsiteY179" fmla="*/ 314139 h 608697"/>
                  <a:gd name="connsiteX180" fmla="*/ 452324 w 609614"/>
                  <a:gd name="connsiteY180" fmla="*/ 294540 h 608697"/>
                  <a:gd name="connsiteX181" fmla="*/ 481820 w 609614"/>
                  <a:gd name="connsiteY181" fmla="*/ 294540 h 608697"/>
                  <a:gd name="connsiteX182" fmla="*/ 481820 w 609614"/>
                  <a:gd name="connsiteY182" fmla="*/ 314157 h 608697"/>
                  <a:gd name="connsiteX183" fmla="*/ 452324 w 609614"/>
                  <a:gd name="connsiteY183" fmla="*/ 314157 h 608697"/>
                  <a:gd name="connsiteX184" fmla="*/ 127864 w 609614"/>
                  <a:gd name="connsiteY184" fmla="*/ 294540 h 608697"/>
                  <a:gd name="connsiteX185" fmla="*/ 157360 w 609614"/>
                  <a:gd name="connsiteY185" fmla="*/ 294540 h 608697"/>
                  <a:gd name="connsiteX186" fmla="*/ 157360 w 609614"/>
                  <a:gd name="connsiteY186" fmla="*/ 314157 h 608697"/>
                  <a:gd name="connsiteX187" fmla="*/ 127864 w 609614"/>
                  <a:gd name="connsiteY187" fmla="*/ 314157 h 608697"/>
                  <a:gd name="connsiteX188" fmla="*/ 501508 w 609614"/>
                  <a:gd name="connsiteY188" fmla="*/ 255235 h 608697"/>
                  <a:gd name="connsiteX189" fmla="*/ 609614 w 609614"/>
                  <a:gd name="connsiteY189" fmla="*/ 255235 h 608697"/>
                  <a:gd name="connsiteX190" fmla="*/ 609614 w 609614"/>
                  <a:gd name="connsiteY190" fmla="*/ 274923 h 608697"/>
                  <a:gd name="connsiteX191" fmla="*/ 501508 w 609614"/>
                  <a:gd name="connsiteY191" fmla="*/ 274923 h 608697"/>
                  <a:gd name="connsiteX192" fmla="*/ 452324 w 609614"/>
                  <a:gd name="connsiteY192" fmla="*/ 255235 h 608697"/>
                  <a:gd name="connsiteX193" fmla="*/ 481820 w 609614"/>
                  <a:gd name="connsiteY193" fmla="*/ 255235 h 608697"/>
                  <a:gd name="connsiteX194" fmla="*/ 481820 w 609614"/>
                  <a:gd name="connsiteY194" fmla="*/ 274923 h 608697"/>
                  <a:gd name="connsiteX195" fmla="*/ 452324 w 609614"/>
                  <a:gd name="connsiteY195" fmla="*/ 274923 h 608697"/>
                  <a:gd name="connsiteX196" fmla="*/ 127864 w 609614"/>
                  <a:gd name="connsiteY196" fmla="*/ 255235 h 608697"/>
                  <a:gd name="connsiteX197" fmla="*/ 157360 w 609614"/>
                  <a:gd name="connsiteY197" fmla="*/ 255235 h 608697"/>
                  <a:gd name="connsiteX198" fmla="*/ 157360 w 609614"/>
                  <a:gd name="connsiteY198" fmla="*/ 274923 h 608697"/>
                  <a:gd name="connsiteX199" fmla="*/ 127864 w 609614"/>
                  <a:gd name="connsiteY199" fmla="*/ 274923 h 608697"/>
                  <a:gd name="connsiteX200" fmla="*/ 68872 w 609614"/>
                  <a:gd name="connsiteY200" fmla="*/ 255235 h 608697"/>
                  <a:gd name="connsiteX201" fmla="*/ 108106 w 609614"/>
                  <a:gd name="connsiteY201" fmla="*/ 255235 h 608697"/>
                  <a:gd name="connsiteX202" fmla="*/ 108106 w 609614"/>
                  <a:gd name="connsiteY202" fmla="*/ 274923 h 608697"/>
                  <a:gd name="connsiteX203" fmla="*/ 68872 w 609614"/>
                  <a:gd name="connsiteY203" fmla="*/ 274923 h 608697"/>
                  <a:gd name="connsiteX204" fmla="*/ 334339 w 609614"/>
                  <a:gd name="connsiteY204" fmla="*/ 235611 h 608697"/>
                  <a:gd name="connsiteX205" fmla="*/ 294980 w 609614"/>
                  <a:gd name="connsiteY205" fmla="*/ 274923 h 608697"/>
                  <a:gd name="connsiteX206" fmla="*/ 334339 w 609614"/>
                  <a:gd name="connsiteY206" fmla="*/ 314143 h 608697"/>
                  <a:gd name="connsiteX207" fmla="*/ 373605 w 609614"/>
                  <a:gd name="connsiteY207" fmla="*/ 274923 h 608697"/>
                  <a:gd name="connsiteX208" fmla="*/ 334339 w 609614"/>
                  <a:gd name="connsiteY208" fmla="*/ 235611 h 608697"/>
                  <a:gd name="connsiteX209" fmla="*/ 501508 w 609614"/>
                  <a:gd name="connsiteY209" fmla="*/ 216001 h 608697"/>
                  <a:gd name="connsiteX210" fmla="*/ 609614 w 609614"/>
                  <a:gd name="connsiteY210" fmla="*/ 216001 h 608697"/>
                  <a:gd name="connsiteX211" fmla="*/ 609614 w 609614"/>
                  <a:gd name="connsiteY211" fmla="*/ 235618 h 608697"/>
                  <a:gd name="connsiteX212" fmla="*/ 501508 w 609614"/>
                  <a:gd name="connsiteY212" fmla="*/ 235618 h 608697"/>
                  <a:gd name="connsiteX213" fmla="*/ 452324 w 609614"/>
                  <a:gd name="connsiteY213" fmla="*/ 216001 h 608697"/>
                  <a:gd name="connsiteX214" fmla="*/ 481820 w 609614"/>
                  <a:gd name="connsiteY214" fmla="*/ 216001 h 608697"/>
                  <a:gd name="connsiteX215" fmla="*/ 481820 w 609614"/>
                  <a:gd name="connsiteY215" fmla="*/ 235618 h 608697"/>
                  <a:gd name="connsiteX216" fmla="*/ 452324 w 609614"/>
                  <a:gd name="connsiteY216" fmla="*/ 235618 h 608697"/>
                  <a:gd name="connsiteX217" fmla="*/ 334339 w 609614"/>
                  <a:gd name="connsiteY217" fmla="*/ 216001 h 608697"/>
                  <a:gd name="connsiteX218" fmla="*/ 393331 w 609614"/>
                  <a:gd name="connsiteY218" fmla="*/ 274923 h 608697"/>
                  <a:gd name="connsiteX219" fmla="*/ 334339 w 609614"/>
                  <a:gd name="connsiteY219" fmla="*/ 333845 h 608697"/>
                  <a:gd name="connsiteX220" fmla="*/ 275346 w 609614"/>
                  <a:gd name="connsiteY220" fmla="*/ 274923 h 608697"/>
                  <a:gd name="connsiteX221" fmla="*/ 334339 w 609614"/>
                  <a:gd name="connsiteY221" fmla="*/ 216001 h 608697"/>
                  <a:gd name="connsiteX222" fmla="*/ 127864 w 609614"/>
                  <a:gd name="connsiteY222" fmla="*/ 216001 h 608697"/>
                  <a:gd name="connsiteX223" fmla="*/ 157360 w 609614"/>
                  <a:gd name="connsiteY223" fmla="*/ 216001 h 608697"/>
                  <a:gd name="connsiteX224" fmla="*/ 157360 w 609614"/>
                  <a:gd name="connsiteY224" fmla="*/ 235618 h 608697"/>
                  <a:gd name="connsiteX225" fmla="*/ 127864 w 609614"/>
                  <a:gd name="connsiteY225" fmla="*/ 235618 h 608697"/>
                  <a:gd name="connsiteX226" fmla="*/ 334356 w 609614"/>
                  <a:gd name="connsiteY226" fmla="*/ 196307 h 608697"/>
                  <a:gd name="connsiteX227" fmla="*/ 255621 w 609614"/>
                  <a:gd name="connsiteY227" fmla="*/ 274933 h 608697"/>
                  <a:gd name="connsiteX228" fmla="*/ 334356 w 609614"/>
                  <a:gd name="connsiteY228" fmla="*/ 353468 h 608697"/>
                  <a:gd name="connsiteX229" fmla="*/ 412998 w 609614"/>
                  <a:gd name="connsiteY229" fmla="*/ 274933 h 608697"/>
                  <a:gd name="connsiteX230" fmla="*/ 334356 w 609614"/>
                  <a:gd name="connsiteY230" fmla="*/ 196307 h 608697"/>
                  <a:gd name="connsiteX231" fmla="*/ 452324 w 609614"/>
                  <a:gd name="connsiteY231" fmla="*/ 176696 h 608697"/>
                  <a:gd name="connsiteX232" fmla="*/ 481820 w 609614"/>
                  <a:gd name="connsiteY232" fmla="*/ 176696 h 608697"/>
                  <a:gd name="connsiteX233" fmla="*/ 481820 w 609614"/>
                  <a:gd name="connsiteY233" fmla="*/ 196313 h 608697"/>
                  <a:gd name="connsiteX234" fmla="*/ 452324 w 609614"/>
                  <a:gd name="connsiteY234" fmla="*/ 196313 h 608697"/>
                  <a:gd name="connsiteX235" fmla="*/ 334356 w 609614"/>
                  <a:gd name="connsiteY235" fmla="*/ 176696 h 608697"/>
                  <a:gd name="connsiteX236" fmla="*/ 432636 w 609614"/>
                  <a:gd name="connsiteY236" fmla="*/ 274933 h 608697"/>
                  <a:gd name="connsiteX237" fmla="*/ 334356 w 609614"/>
                  <a:gd name="connsiteY237" fmla="*/ 373078 h 608697"/>
                  <a:gd name="connsiteX238" fmla="*/ 296740 w 609614"/>
                  <a:gd name="connsiteY238" fmla="*/ 365621 h 608697"/>
                  <a:gd name="connsiteX239" fmla="*/ 241238 w 609614"/>
                  <a:gd name="connsiteY239" fmla="*/ 421046 h 608697"/>
                  <a:gd name="connsiteX240" fmla="*/ 214594 w 609614"/>
                  <a:gd name="connsiteY240" fmla="*/ 432002 h 608697"/>
                  <a:gd name="connsiteX241" fmla="*/ 176978 w 609614"/>
                  <a:gd name="connsiteY241" fmla="*/ 394438 h 608697"/>
                  <a:gd name="connsiteX242" fmla="*/ 188042 w 609614"/>
                  <a:gd name="connsiteY242" fmla="*/ 367830 h 608697"/>
                  <a:gd name="connsiteX243" fmla="*/ 243451 w 609614"/>
                  <a:gd name="connsiteY243" fmla="*/ 312405 h 608697"/>
                  <a:gd name="connsiteX244" fmla="*/ 235983 w 609614"/>
                  <a:gd name="connsiteY244" fmla="*/ 274933 h 608697"/>
                  <a:gd name="connsiteX245" fmla="*/ 334356 w 609614"/>
                  <a:gd name="connsiteY245" fmla="*/ 176696 h 608697"/>
                  <a:gd name="connsiteX246" fmla="*/ 127864 w 609614"/>
                  <a:gd name="connsiteY246" fmla="*/ 176696 h 608697"/>
                  <a:gd name="connsiteX247" fmla="*/ 157360 w 609614"/>
                  <a:gd name="connsiteY247" fmla="*/ 176696 h 608697"/>
                  <a:gd name="connsiteX248" fmla="*/ 157360 w 609614"/>
                  <a:gd name="connsiteY248" fmla="*/ 196313 h 608697"/>
                  <a:gd name="connsiteX249" fmla="*/ 127864 w 609614"/>
                  <a:gd name="connsiteY249" fmla="*/ 196313 h 608697"/>
                  <a:gd name="connsiteX250" fmla="*/ 412948 w 609614"/>
                  <a:gd name="connsiteY250" fmla="*/ 127653 h 608697"/>
                  <a:gd name="connsiteX251" fmla="*/ 432636 w 609614"/>
                  <a:gd name="connsiteY251" fmla="*/ 127653 h 608697"/>
                  <a:gd name="connsiteX252" fmla="*/ 432636 w 609614"/>
                  <a:gd name="connsiteY252" fmla="*/ 157149 h 608697"/>
                  <a:gd name="connsiteX253" fmla="*/ 412948 w 609614"/>
                  <a:gd name="connsiteY253" fmla="*/ 157149 h 608697"/>
                  <a:gd name="connsiteX254" fmla="*/ 373643 w 609614"/>
                  <a:gd name="connsiteY254" fmla="*/ 127653 h 608697"/>
                  <a:gd name="connsiteX255" fmla="*/ 393331 w 609614"/>
                  <a:gd name="connsiteY255" fmla="*/ 127653 h 608697"/>
                  <a:gd name="connsiteX256" fmla="*/ 393331 w 609614"/>
                  <a:gd name="connsiteY256" fmla="*/ 157149 h 608697"/>
                  <a:gd name="connsiteX257" fmla="*/ 373643 w 609614"/>
                  <a:gd name="connsiteY257" fmla="*/ 157149 h 608697"/>
                  <a:gd name="connsiteX258" fmla="*/ 334339 w 609614"/>
                  <a:gd name="connsiteY258" fmla="*/ 127653 h 608697"/>
                  <a:gd name="connsiteX259" fmla="*/ 353956 w 609614"/>
                  <a:gd name="connsiteY259" fmla="*/ 127653 h 608697"/>
                  <a:gd name="connsiteX260" fmla="*/ 353956 w 609614"/>
                  <a:gd name="connsiteY260" fmla="*/ 157149 h 608697"/>
                  <a:gd name="connsiteX261" fmla="*/ 334339 w 609614"/>
                  <a:gd name="connsiteY261" fmla="*/ 157149 h 608697"/>
                  <a:gd name="connsiteX262" fmla="*/ 294963 w 609614"/>
                  <a:gd name="connsiteY262" fmla="*/ 127653 h 608697"/>
                  <a:gd name="connsiteX263" fmla="*/ 314651 w 609614"/>
                  <a:gd name="connsiteY263" fmla="*/ 127653 h 608697"/>
                  <a:gd name="connsiteX264" fmla="*/ 314651 w 609614"/>
                  <a:gd name="connsiteY264" fmla="*/ 157149 h 608697"/>
                  <a:gd name="connsiteX265" fmla="*/ 294963 w 609614"/>
                  <a:gd name="connsiteY265" fmla="*/ 157149 h 608697"/>
                  <a:gd name="connsiteX266" fmla="*/ 255588 w 609614"/>
                  <a:gd name="connsiteY266" fmla="*/ 127653 h 608697"/>
                  <a:gd name="connsiteX267" fmla="*/ 275346 w 609614"/>
                  <a:gd name="connsiteY267" fmla="*/ 127653 h 608697"/>
                  <a:gd name="connsiteX268" fmla="*/ 275346 w 609614"/>
                  <a:gd name="connsiteY268" fmla="*/ 157149 h 608697"/>
                  <a:gd name="connsiteX269" fmla="*/ 255588 w 609614"/>
                  <a:gd name="connsiteY269" fmla="*/ 157149 h 608697"/>
                  <a:gd name="connsiteX270" fmla="*/ 216353 w 609614"/>
                  <a:gd name="connsiteY270" fmla="*/ 127653 h 608697"/>
                  <a:gd name="connsiteX271" fmla="*/ 235970 w 609614"/>
                  <a:gd name="connsiteY271" fmla="*/ 127653 h 608697"/>
                  <a:gd name="connsiteX272" fmla="*/ 235970 w 609614"/>
                  <a:gd name="connsiteY272" fmla="*/ 157149 h 608697"/>
                  <a:gd name="connsiteX273" fmla="*/ 216353 w 609614"/>
                  <a:gd name="connsiteY273" fmla="*/ 157149 h 608697"/>
                  <a:gd name="connsiteX274" fmla="*/ 176978 w 609614"/>
                  <a:gd name="connsiteY274" fmla="*/ 127653 h 608697"/>
                  <a:gd name="connsiteX275" fmla="*/ 196595 w 609614"/>
                  <a:gd name="connsiteY275" fmla="*/ 127653 h 608697"/>
                  <a:gd name="connsiteX276" fmla="*/ 196595 w 609614"/>
                  <a:gd name="connsiteY276" fmla="*/ 157149 h 608697"/>
                  <a:gd name="connsiteX277" fmla="*/ 176978 w 609614"/>
                  <a:gd name="connsiteY277" fmla="*/ 157149 h 608697"/>
                  <a:gd name="connsiteX278" fmla="*/ 511312 w 609614"/>
                  <a:gd name="connsiteY278" fmla="*/ 78532 h 608697"/>
                  <a:gd name="connsiteX279" fmla="*/ 501448 w 609614"/>
                  <a:gd name="connsiteY279" fmla="*/ 88383 h 608697"/>
                  <a:gd name="connsiteX280" fmla="*/ 511312 w 609614"/>
                  <a:gd name="connsiteY280" fmla="*/ 98234 h 608697"/>
                  <a:gd name="connsiteX281" fmla="*/ 521084 w 609614"/>
                  <a:gd name="connsiteY281" fmla="*/ 88383 h 608697"/>
                  <a:gd name="connsiteX282" fmla="*/ 511312 w 609614"/>
                  <a:gd name="connsiteY282" fmla="*/ 78532 h 608697"/>
                  <a:gd name="connsiteX283" fmla="*/ 127854 w 609614"/>
                  <a:gd name="connsiteY283" fmla="*/ 78532 h 608697"/>
                  <a:gd name="connsiteX284" fmla="*/ 117995 w 609614"/>
                  <a:gd name="connsiteY284" fmla="*/ 88383 h 608697"/>
                  <a:gd name="connsiteX285" fmla="*/ 127854 w 609614"/>
                  <a:gd name="connsiteY285" fmla="*/ 98234 h 608697"/>
                  <a:gd name="connsiteX286" fmla="*/ 137622 w 609614"/>
                  <a:gd name="connsiteY286" fmla="*/ 88383 h 608697"/>
                  <a:gd name="connsiteX287" fmla="*/ 127854 w 609614"/>
                  <a:gd name="connsiteY287" fmla="*/ 78532 h 608697"/>
                  <a:gd name="connsiteX288" fmla="*/ 511312 w 609614"/>
                  <a:gd name="connsiteY288" fmla="*/ 58922 h 608697"/>
                  <a:gd name="connsiteX289" fmla="*/ 540812 w 609614"/>
                  <a:gd name="connsiteY289" fmla="*/ 88383 h 608697"/>
                  <a:gd name="connsiteX290" fmla="*/ 511312 w 609614"/>
                  <a:gd name="connsiteY290" fmla="*/ 117844 h 608697"/>
                  <a:gd name="connsiteX291" fmla="*/ 483564 w 609614"/>
                  <a:gd name="connsiteY291" fmla="*/ 98234 h 608697"/>
                  <a:gd name="connsiteX292" fmla="*/ 432584 w 609614"/>
                  <a:gd name="connsiteY292" fmla="*/ 98234 h 608697"/>
                  <a:gd name="connsiteX293" fmla="*/ 432584 w 609614"/>
                  <a:gd name="connsiteY293" fmla="*/ 107993 h 608697"/>
                  <a:gd name="connsiteX294" fmla="*/ 412948 w 609614"/>
                  <a:gd name="connsiteY294" fmla="*/ 107993 h 608697"/>
                  <a:gd name="connsiteX295" fmla="*/ 412948 w 609614"/>
                  <a:gd name="connsiteY295" fmla="*/ 78532 h 608697"/>
                  <a:gd name="connsiteX296" fmla="*/ 483564 w 609614"/>
                  <a:gd name="connsiteY296" fmla="*/ 78532 h 608697"/>
                  <a:gd name="connsiteX297" fmla="*/ 511312 w 609614"/>
                  <a:gd name="connsiteY297" fmla="*/ 58922 h 608697"/>
                  <a:gd name="connsiteX298" fmla="*/ 127854 w 609614"/>
                  <a:gd name="connsiteY298" fmla="*/ 58922 h 608697"/>
                  <a:gd name="connsiteX299" fmla="*/ 155498 w 609614"/>
                  <a:gd name="connsiteY299" fmla="*/ 78532 h 608697"/>
                  <a:gd name="connsiteX300" fmla="*/ 196595 w 609614"/>
                  <a:gd name="connsiteY300" fmla="*/ 78532 h 608697"/>
                  <a:gd name="connsiteX301" fmla="*/ 196595 w 609614"/>
                  <a:gd name="connsiteY301" fmla="*/ 107993 h 608697"/>
                  <a:gd name="connsiteX302" fmla="*/ 176968 w 609614"/>
                  <a:gd name="connsiteY302" fmla="*/ 107993 h 608697"/>
                  <a:gd name="connsiteX303" fmla="*/ 176968 w 609614"/>
                  <a:gd name="connsiteY303" fmla="*/ 98234 h 608697"/>
                  <a:gd name="connsiteX304" fmla="*/ 155498 w 609614"/>
                  <a:gd name="connsiteY304" fmla="*/ 98234 h 608697"/>
                  <a:gd name="connsiteX305" fmla="*/ 127854 w 609614"/>
                  <a:gd name="connsiteY305" fmla="*/ 117844 h 608697"/>
                  <a:gd name="connsiteX306" fmla="*/ 98368 w 609614"/>
                  <a:gd name="connsiteY306" fmla="*/ 88383 h 608697"/>
                  <a:gd name="connsiteX307" fmla="*/ 127854 w 609614"/>
                  <a:gd name="connsiteY307" fmla="*/ 58922 h 608697"/>
                  <a:gd name="connsiteX308" fmla="*/ 29492 w 609614"/>
                  <a:gd name="connsiteY308" fmla="*/ 19606 h 608697"/>
                  <a:gd name="connsiteX309" fmla="*/ 19630 w 609614"/>
                  <a:gd name="connsiteY309" fmla="*/ 29455 h 608697"/>
                  <a:gd name="connsiteX310" fmla="*/ 29492 w 609614"/>
                  <a:gd name="connsiteY310" fmla="*/ 39304 h 608697"/>
                  <a:gd name="connsiteX311" fmla="*/ 39353 w 609614"/>
                  <a:gd name="connsiteY311" fmla="*/ 29455 h 608697"/>
                  <a:gd name="connsiteX312" fmla="*/ 29492 w 609614"/>
                  <a:gd name="connsiteY312" fmla="*/ 19606 h 608697"/>
                  <a:gd name="connsiteX313" fmla="*/ 570326 w 609614"/>
                  <a:gd name="connsiteY313" fmla="*/ 19603 h 608697"/>
                  <a:gd name="connsiteX314" fmla="*/ 560468 w 609614"/>
                  <a:gd name="connsiteY314" fmla="*/ 29451 h 608697"/>
                  <a:gd name="connsiteX315" fmla="*/ 570326 w 609614"/>
                  <a:gd name="connsiteY315" fmla="*/ 39299 h 608697"/>
                  <a:gd name="connsiteX316" fmla="*/ 580091 w 609614"/>
                  <a:gd name="connsiteY316" fmla="*/ 29451 h 608697"/>
                  <a:gd name="connsiteX317" fmla="*/ 570326 w 609614"/>
                  <a:gd name="connsiteY317" fmla="*/ 19603 h 608697"/>
                  <a:gd name="connsiteX318" fmla="*/ 353956 w 609614"/>
                  <a:gd name="connsiteY318" fmla="*/ 19603 h 608697"/>
                  <a:gd name="connsiteX319" fmla="*/ 344093 w 609614"/>
                  <a:gd name="connsiteY319" fmla="*/ 29451 h 608697"/>
                  <a:gd name="connsiteX320" fmla="*/ 353956 w 609614"/>
                  <a:gd name="connsiteY320" fmla="*/ 39299 h 608697"/>
                  <a:gd name="connsiteX321" fmla="*/ 363819 w 609614"/>
                  <a:gd name="connsiteY321" fmla="*/ 29451 h 608697"/>
                  <a:gd name="connsiteX322" fmla="*/ 353956 w 609614"/>
                  <a:gd name="connsiteY322" fmla="*/ 19603 h 608697"/>
                  <a:gd name="connsiteX323" fmla="*/ 570326 w 609614"/>
                  <a:gd name="connsiteY323" fmla="*/ 0 h 608697"/>
                  <a:gd name="connsiteX324" fmla="*/ 599806 w 609614"/>
                  <a:gd name="connsiteY324" fmla="*/ 29451 h 608697"/>
                  <a:gd name="connsiteX325" fmla="*/ 580091 w 609614"/>
                  <a:gd name="connsiteY325" fmla="*/ 57062 h 608697"/>
                  <a:gd name="connsiteX326" fmla="*/ 580091 w 609614"/>
                  <a:gd name="connsiteY326" fmla="*/ 172107 h 608697"/>
                  <a:gd name="connsiteX327" fmla="*/ 543794 w 609614"/>
                  <a:gd name="connsiteY327" fmla="*/ 196313 h 608697"/>
                  <a:gd name="connsiteX328" fmla="*/ 501508 w 609614"/>
                  <a:gd name="connsiteY328" fmla="*/ 196313 h 608697"/>
                  <a:gd name="connsiteX329" fmla="*/ 501508 w 609614"/>
                  <a:gd name="connsiteY329" fmla="*/ 176710 h 608697"/>
                  <a:gd name="connsiteX330" fmla="*/ 537806 w 609614"/>
                  <a:gd name="connsiteY330" fmla="*/ 176710 h 608697"/>
                  <a:gd name="connsiteX331" fmla="*/ 560468 w 609614"/>
                  <a:gd name="connsiteY331" fmla="*/ 161615 h 608697"/>
                  <a:gd name="connsiteX332" fmla="*/ 560468 w 609614"/>
                  <a:gd name="connsiteY332" fmla="*/ 57062 h 608697"/>
                  <a:gd name="connsiteX333" fmla="*/ 540846 w 609614"/>
                  <a:gd name="connsiteY333" fmla="*/ 29451 h 608697"/>
                  <a:gd name="connsiteX334" fmla="*/ 570326 w 609614"/>
                  <a:gd name="connsiteY334" fmla="*/ 0 h 608697"/>
                  <a:gd name="connsiteX335" fmla="*/ 403117 w 609614"/>
                  <a:gd name="connsiteY335" fmla="*/ 0 h 608697"/>
                  <a:gd name="connsiteX336" fmla="*/ 422827 w 609614"/>
                  <a:gd name="connsiteY336" fmla="*/ 0 h 608697"/>
                  <a:gd name="connsiteX337" fmla="*/ 422827 w 609614"/>
                  <a:gd name="connsiteY337" fmla="*/ 53108 h 608697"/>
                  <a:gd name="connsiteX338" fmla="*/ 393354 w 609614"/>
                  <a:gd name="connsiteY338" fmla="*/ 82561 h 608697"/>
                  <a:gd name="connsiteX339" fmla="*/ 393354 w 609614"/>
                  <a:gd name="connsiteY339" fmla="*/ 107965 h 608697"/>
                  <a:gd name="connsiteX340" fmla="*/ 373643 w 609614"/>
                  <a:gd name="connsiteY340" fmla="*/ 107965 h 608697"/>
                  <a:gd name="connsiteX341" fmla="*/ 373643 w 609614"/>
                  <a:gd name="connsiteY341" fmla="*/ 74462 h 608697"/>
                  <a:gd name="connsiteX342" fmla="*/ 403117 w 609614"/>
                  <a:gd name="connsiteY342" fmla="*/ 45008 h 608697"/>
                  <a:gd name="connsiteX343" fmla="*/ 353956 w 609614"/>
                  <a:gd name="connsiteY343" fmla="*/ 0 h 608697"/>
                  <a:gd name="connsiteX344" fmla="*/ 383452 w 609614"/>
                  <a:gd name="connsiteY344" fmla="*/ 29451 h 608697"/>
                  <a:gd name="connsiteX345" fmla="*/ 353956 w 609614"/>
                  <a:gd name="connsiteY345" fmla="*/ 58903 h 608697"/>
                  <a:gd name="connsiteX346" fmla="*/ 326303 w 609614"/>
                  <a:gd name="connsiteY346" fmla="*/ 39299 h 608697"/>
                  <a:gd name="connsiteX347" fmla="*/ 314597 w 609614"/>
                  <a:gd name="connsiteY347" fmla="*/ 39299 h 608697"/>
                  <a:gd name="connsiteX348" fmla="*/ 314597 w 609614"/>
                  <a:gd name="connsiteY348" fmla="*/ 54025 h 608697"/>
                  <a:gd name="connsiteX349" fmla="*/ 353956 w 609614"/>
                  <a:gd name="connsiteY349" fmla="*/ 83476 h 608697"/>
                  <a:gd name="connsiteX350" fmla="*/ 353956 w 609614"/>
                  <a:gd name="connsiteY350" fmla="*/ 107958 h 608697"/>
                  <a:gd name="connsiteX351" fmla="*/ 334322 w 609614"/>
                  <a:gd name="connsiteY351" fmla="*/ 107958 h 608697"/>
                  <a:gd name="connsiteX352" fmla="*/ 334322 w 609614"/>
                  <a:gd name="connsiteY352" fmla="*/ 93232 h 608697"/>
                  <a:gd name="connsiteX353" fmla="*/ 314597 w 609614"/>
                  <a:gd name="connsiteY353" fmla="*/ 78507 h 608697"/>
                  <a:gd name="connsiteX354" fmla="*/ 314597 w 609614"/>
                  <a:gd name="connsiteY354" fmla="*/ 107958 h 608697"/>
                  <a:gd name="connsiteX355" fmla="*/ 294963 w 609614"/>
                  <a:gd name="connsiteY355" fmla="*/ 107958 h 608697"/>
                  <a:gd name="connsiteX356" fmla="*/ 294963 w 609614"/>
                  <a:gd name="connsiteY356" fmla="*/ 39299 h 608697"/>
                  <a:gd name="connsiteX357" fmla="*/ 275330 w 609614"/>
                  <a:gd name="connsiteY357" fmla="*/ 39299 h 608697"/>
                  <a:gd name="connsiteX358" fmla="*/ 275330 w 609614"/>
                  <a:gd name="connsiteY358" fmla="*/ 107958 h 608697"/>
                  <a:gd name="connsiteX359" fmla="*/ 255604 w 609614"/>
                  <a:gd name="connsiteY359" fmla="*/ 107958 h 608697"/>
                  <a:gd name="connsiteX360" fmla="*/ 255604 w 609614"/>
                  <a:gd name="connsiteY360" fmla="*/ 39299 h 608697"/>
                  <a:gd name="connsiteX361" fmla="*/ 235971 w 609614"/>
                  <a:gd name="connsiteY361" fmla="*/ 39299 h 608697"/>
                  <a:gd name="connsiteX362" fmla="*/ 235971 w 609614"/>
                  <a:gd name="connsiteY362" fmla="*/ 107958 h 608697"/>
                  <a:gd name="connsiteX363" fmla="*/ 216337 w 609614"/>
                  <a:gd name="connsiteY363" fmla="*/ 107958 h 608697"/>
                  <a:gd name="connsiteX364" fmla="*/ 216337 w 609614"/>
                  <a:gd name="connsiteY364" fmla="*/ 39299 h 608697"/>
                  <a:gd name="connsiteX365" fmla="*/ 102408 w 609614"/>
                  <a:gd name="connsiteY365" fmla="*/ 39299 h 608697"/>
                  <a:gd name="connsiteX366" fmla="*/ 78626 w 609614"/>
                  <a:gd name="connsiteY366" fmla="*/ 62952 h 608697"/>
                  <a:gd name="connsiteX367" fmla="*/ 78626 w 609614"/>
                  <a:gd name="connsiteY367" fmla="*/ 153056 h 608697"/>
                  <a:gd name="connsiteX368" fmla="*/ 102408 w 609614"/>
                  <a:gd name="connsiteY368" fmla="*/ 176710 h 608697"/>
                  <a:gd name="connsiteX369" fmla="*/ 108123 w 609614"/>
                  <a:gd name="connsiteY369" fmla="*/ 176710 h 608697"/>
                  <a:gd name="connsiteX370" fmla="*/ 108123 w 609614"/>
                  <a:gd name="connsiteY370" fmla="*/ 196313 h 608697"/>
                  <a:gd name="connsiteX371" fmla="*/ 94296 w 609614"/>
                  <a:gd name="connsiteY371" fmla="*/ 196313 h 608697"/>
                  <a:gd name="connsiteX372" fmla="*/ 58993 w 609614"/>
                  <a:gd name="connsiteY372" fmla="*/ 161155 h 608697"/>
                  <a:gd name="connsiteX373" fmla="*/ 58993 w 609614"/>
                  <a:gd name="connsiteY373" fmla="*/ 54853 h 608697"/>
                  <a:gd name="connsiteX374" fmla="*/ 94296 w 609614"/>
                  <a:gd name="connsiteY374" fmla="*/ 19603 h 608697"/>
                  <a:gd name="connsiteX375" fmla="*/ 326303 w 609614"/>
                  <a:gd name="connsiteY375" fmla="*/ 19603 h 608697"/>
                  <a:gd name="connsiteX376" fmla="*/ 353956 w 609614"/>
                  <a:gd name="connsiteY376" fmla="*/ 0 h 608697"/>
                  <a:gd name="connsiteX377" fmla="*/ 29492 w 609614"/>
                  <a:gd name="connsiteY377" fmla="*/ 0 h 608697"/>
                  <a:gd name="connsiteX378" fmla="*/ 58984 w 609614"/>
                  <a:gd name="connsiteY378" fmla="*/ 29455 h 608697"/>
                  <a:gd name="connsiteX379" fmla="*/ 39353 w 609614"/>
                  <a:gd name="connsiteY379" fmla="*/ 57069 h 608697"/>
                  <a:gd name="connsiteX380" fmla="*/ 39353 w 609614"/>
                  <a:gd name="connsiteY380" fmla="*/ 192287 h 608697"/>
                  <a:gd name="connsiteX381" fmla="*/ 63039 w 609614"/>
                  <a:gd name="connsiteY381" fmla="*/ 216035 h 608697"/>
                  <a:gd name="connsiteX382" fmla="*/ 108106 w 609614"/>
                  <a:gd name="connsiteY382" fmla="*/ 216035 h 608697"/>
                  <a:gd name="connsiteX383" fmla="*/ 108106 w 609614"/>
                  <a:gd name="connsiteY383" fmla="*/ 235641 h 608697"/>
                  <a:gd name="connsiteX384" fmla="*/ 54928 w 609614"/>
                  <a:gd name="connsiteY384" fmla="*/ 235641 h 608697"/>
                  <a:gd name="connsiteX385" fmla="*/ 39353 w 609614"/>
                  <a:gd name="connsiteY385" fmla="*/ 220085 h 608697"/>
                  <a:gd name="connsiteX386" fmla="*/ 39353 w 609614"/>
                  <a:gd name="connsiteY386" fmla="*/ 270895 h 608697"/>
                  <a:gd name="connsiteX387" fmla="*/ 63039 w 609614"/>
                  <a:gd name="connsiteY387" fmla="*/ 294551 h 608697"/>
                  <a:gd name="connsiteX388" fmla="*/ 108106 w 609614"/>
                  <a:gd name="connsiteY388" fmla="*/ 294551 h 608697"/>
                  <a:gd name="connsiteX389" fmla="*/ 108106 w 609614"/>
                  <a:gd name="connsiteY389" fmla="*/ 314157 h 608697"/>
                  <a:gd name="connsiteX390" fmla="*/ 54928 w 609614"/>
                  <a:gd name="connsiteY390" fmla="*/ 314157 h 608697"/>
                  <a:gd name="connsiteX391" fmla="*/ 19630 w 609614"/>
                  <a:gd name="connsiteY391" fmla="*/ 278995 h 608697"/>
                  <a:gd name="connsiteX392" fmla="*/ 19630 w 609614"/>
                  <a:gd name="connsiteY392" fmla="*/ 57069 h 608697"/>
                  <a:gd name="connsiteX393" fmla="*/ 0 w 609614"/>
                  <a:gd name="connsiteY393" fmla="*/ 29455 h 608697"/>
                  <a:gd name="connsiteX394" fmla="*/ 29492 w 609614"/>
                  <a:gd name="connsiteY394"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609614" h="608697">
                    <a:moveTo>
                      <a:pt x="29494" y="569489"/>
                    </a:moveTo>
                    <a:cubicBezTo>
                      <a:pt x="24056" y="569489"/>
                      <a:pt x="19632" y="573815"/>
                      <a:pt x="19632" y="579245"/>
                    </a:cubicBezTo>
                    <a:cubicBezTo>
                      <a:pt x="19632" y="584675"/>
                      <a:pt x="24056" y="589093"/>
                      <a:pt x="29494" y="589093"/>
                    </a:cubicBezTo>
                    <a:cubicBezTo>
                      <a:pt x="34932" y="589093"/>
                      <a:pt x="39356" y="584675"/>
                      <a:pt x="39356" y="579245"/>
                    </a:cubicBezTo>
                    <a:cubicBezTo>
                      <a:pt x="39356" y="573815"/>
                      <a:pt x="34932" y="569489"/>
                      <a:pt x="29494" y="569489"/>
                    </a:cubicBezTo>
                    <a:close/>
                    <a:moveTo>
                      <a:pt x="285143" y="569487"/>
                    </a:moveTo>
                    <a:cubicBezTo>
                      <a:pt x="279703" y="569487"/>
                      <a:pt x="275369" y="573813"/>
                      <a:pt x="275369" y="579244"/>
                    </a:cubicBezTo>
                    <a:cubicBezTo>
                      <a:pt x="275369" y="584674"/>
                      <a:pt x="279703" y="589092"/>
                      <a:pt x="285143" y="589092"/>
                    </a:cubicBezTo>
                    <a:cubicBezTo>
                      <a:pt x="290584" y="589092"/>
                      <a:pt x="295010" y="584674"/>
                      <a:pt x="295010" y="579244"/>
                    </a:cubicBezTo>
                    <a:cubicBezTo>
                      <a:pt x="295010" y="573813"/>
                      <a:pt x="290584" y="569487"/>
                      <a:pt x="285143" y="569487"/>
                    </a:cubicBezTo>
                    <a:close/>
                    <a:moveTo>
                      <a:pt x="412948" y="500732"/>
                    </a:moveTo>
                    <a:lnTo>
                      <a:pt x="432587" y="500732"/>
                    </a:lnTo>
                    <a:lnTo>
                      <a:pt x="432587" y="526127"/>
                    </a:lnTo>
                    <a:lnTo>
                      <a:pt x="456375" y="549773"/>
                    </a:lnTo>
                    <a:lnTo>
                      <a:pt x="609614" y="549773"/>
                    </a:lnTo>
                    <a:lnTo>
                      <a:pt x="609614" y="569463"/>
                    </a:lnTo>
                    <a:lnTo>
                      <a:pt x="448261" y="569463"/>
                    </a:lnTo>
                    <a:lnTo>
                      <a:pt x="412948" y="534224"/>
                    </a:lnTo>
                    <a:close/>
                    <a:moveTo>
                      <a:pt x="373643" y="500732"/>
                    </a:moveTo>
                    <a:lnTo>
                      <a:pt x="393369" y="500732"/>
                    </a:lnTo>
                    <a:lnTo>
                      <a:pt x="393369" y="565438"/>
                    </a:lnTo>
                    <a:lnTo>
                      <a:pt x="417058" y="589092"/>
                    </a:lnTo>
                    <a:lnTo>
                      <a:pt x="609614" y="589092"/>
                    </a:lnTo>
                    <a:lnTo>
                      <a:pt x="609614" y="608697"/>
                    </a:lnTo>
                    <a:lnTo>
                      <a:pt x="408947" y="608697"/>
                    </a:lnTo>
                    <a:lnTo>
                      <a:pt x="373643" y="573537"/>
                    </a:lnTo>
                    <a:close/>
                    <a:moveTo>
                      <a:pt x="334339" y="500732"/>
                    </a:moveTo>
                    <a:lnTo>
                      <a:pt x="353956" y="500732"/>
                    </a:lnTo>
                    <a:lnTo>
                      <a:pt x="353956" y="608697"/>
                    </a:lnTo>
                    <a:lnTo>
                      <a:pt x="334339" y="608697"/>
                    </a:lnTo>
                    <a:close/>
                    <a:moveTo>
                      <a:pt x="255588" y="500732"/>
                    </a:moveTo>
                    <a:lnTo>
                      <a:pt x="275337" y="500732"/>
                    </a:lnTo>
                    <a:lnTo>
                      <a:pt x="275337" y="510572"/>
                    </a:lnTo>
                    <a:lnTo>
                      <a:pt x="294994" y="510572"/>
                    </a:lnTo>
                    <a:lnTo>
                      <a:pt x="294994" y="500732"/>
                    </a:lnTo>
                    <a:lnTo>
                      <a:pt x="314651" y="500732"/>
                    </a:lnTo>
                    <a:lnTo>
                      <a:pt x="314651" y="530158"/>
                    </a:lnTo>
                    <a:lnTo>
                      <a:pt x="255588" y="530158"/>
                    </a:lnTo>
                    <a:close/>
                    <a:moveTo>
                      <a:pt x="216353" y="500732"/>
                    </a:moveTo>
                    <a:lnTo>
                      <a:pt x="235994" y="500732"/>
                    </a:lnTo>
                    <a:lnTo>
                      <a:pt x="235994" y="545741"/>
                    </a:lnTo>
                    <a:lnTo>
                      <a:pt x="258033" y="567739"/>
                    </a:lnTo>
                    <a:cubicBezTo>
                      <a:pt x="262551" y="557246"/>
                      <a:pt x="272971" y="549791"/>
                      <a:pt x="285143" y="549791"/>
                    </a:cubicBezTo>
                    <a:cubicBezTo>
                      <a:pt x="301465" y="549791"/>
                      <a:pt x="314651" y="563045"/>
                      <a:pt x="314651" y="579244"/>
                    </a:cubicBezTo>
                    <a:cubicBezTo>
                      <a:pt x="314651" y="595535"/>
                      <a:pt x="301465" y="608697"/>
                      <a:pt x="285143" y="608697"/>
                    </a:cubicBezTo>
                    <a:cubicBezTo>
                      <a:pt x="272326" y="608697"/>
                      <a:pt x="261537" y="600506"/>
                      <a:pt x="257480" y="589092"/>
                    </a:cubicBezTo>
                    <a:lnTo>
                      <a:pt x="251578" y="589092"/>
                    </a:lnTo>
                    <a:lnTo>
                      <a:pt x="216353" y="553840"/>
                    </a:lnTo>
                    <a:close/>
                    <a:moveTo>
                      <a:pt x="560501" y="490870"/>
                    </a:moveTo>
                    <a:cubicBezTo>
                      <a:pt x="555062" y="490870"/>
                      <a:pt x="550638" y="495286"/>
                      <a:pt x="550638" y="500715"/>
                    </a:cubicBezTo>
                    <a:cubicBezTo>
                      <a:pt x="550638" y="506143"/>
                      <a:pt x="555062" y="510560"/>
                      <a:pt x="560501" y="510560"/>
                    </a:cubicBezTo>
                    <a:cubicBezTo>
                      <a:pt x="565939" y="510560"/>
                      <a:pt x="570364" y="506143"/>
                      <a:pt x="570364" y="500715"/>
                    </a:cubicBezTo>
                    <a:cubicBezTo>
                      <a:pt x="570364" y="495286"/>
                      <a:pt x="565939" y="490870"/>
                      <a:pt x="560501" y="490870"/>
                    </a:cubicBezTo>
                    <a:close/>
                    <a:moveTo>
                      <a:pt x="127860" y="490870"/>
                    </a:moveTo>
                    <a:cubicBezTo>
                      <a:pt x="122420" y="490870"/>
                      <a:pt x="117995" y="495286"/>
                      <a:pt x="117995" y="500715"/>
                    </a:cubicBezTo>
                    <a:cubicBezTo>
                      <a:pt x="117995" y="506143"/>
                      <a:pt x="122420" y="510560"/>
                      <a:pt x="127860" y="510560"/>
                    </a:cubicBezTo>
                    <a:cubicBezTo>
                      <a:pt x="133299" y="510560"/>
                      <a:pt x="137632" y="506143"/>
                      <a:pt x="137632" y="500715"/>
                    </a:cubicBezTo>
                    <a:cubicBezTo>
                      <a:pt x="137632" y="495286"/>
                      <a:pt x="133299" y="490870"/>
                      <a:pt x="127860" y="490870"/>
                    </a:cubicBezTo>
                    <a:close/>
                    <a:moveTo>
                      <a:pt x="412948" y="451689"/>
                    </a:moveTo>
                    <a:lnTo>
                      <a:pt x="432636" y="451689"/>
                    </a:lnTo>
                    <a:lnTo>
                      <a:pt x="432636" y="481115"/>
                    </a:lnTo>
                    <a:lnTo>
                      <a:pt x="412948" y="481115"/>
                    </a:lnTo>
                    <a:close/>
                    <a:moveTo>
                      <a:pt x="373643" y="451689"/>
                    </a:moveTo>
                    <a:lnTo>
                      <a:pt x="393331" y="451689"/>
                    </a:lnTo>
                    <a:lnTo>
                      <a:pt x="393331" y="481115"/>
                    </a:lnTo>
                    <a:lnTo>
                      <a:pt x="373643" y="481115"/>
                    </a:lnTo>
                    <a:close/>
                    <a:moveTo>
                      <a:pt x="334339" y="451689"/>
                    </a:moveTo>
                    <a:lnTo>
                      <a:pt x="353956" y="451689"/>
                    </a:lnTo>
                    <a:lnTo>
                      <a:pt x="353956" y="481115"/>
                    </a:lnTo>
                    <a:lnTo>
                      <a:pt x="334339" y="481115"/>
                    </a:lnTo>
                    <a:close/>
                    <a:moveTo>
                      <a:pt x="294963" y="451689"/>
                    </a:moveTo>
                    <a:lnTo>
                      <a:pt x="314651" y="451689"/>
                    </a:lnTo>
                    <a:lnTo>
                      <a:pt x="314651" y="481115"/>
                    </a:lnTo>
                    <a:lnTo>
                      <a:pt x="294963" y="481115"/>
                    </a:lnTo>
                    <a:close/>
                    <a:moveTo>
                      <a:pt x="255588" y="451689"/>
                    </a:moveTo>
                    <a:lnTo>
                      <a:pt x="275346" y="451689"/>
                    </a:lnTo>
                    <a:lnTo>
                      <a:pt x="275346" y="481115"/>
                    </a:lnTo>
                    <a:lnTo>
                      <a:pt x="255588" y="481115"/>
                    </a:lnTo>
                    <a:close/>
                    <a:moveTo>
                      <a:pt x="216353" y="451689"/>
                    </a:moveTo>
                    <a:lnTo>
                      <a:pt x="235970" y="451689"/>
                    </a:lnTo>
                    <a:lnTo>
                      <a:pt x="235970" y="481115"/>
                    </a:lnTo>
                    <a:lnTo>
                      <a:pt x="216353" y="481115"/>
                    </a:lnTo>
                    <a:close/>
                    <a:moveTo>
                      <a:pt x="176978" y="451689"/>
                    </a:moveTo>
                    <a:lnTo>
                      <a:pt x="196595" y="451689"/>
                    </a:lnTo>
                    <a:lnTo>
                      <a:pt x="196595" y="481115"/>
                    </a:lnTo>
                    <a:lnTo>
                      <a:pt x="176978" y="481115"/>
                    </a:lnTo>
                    <a:close/>
                    <a:moveTo>
                      <a:pt x="501508" y="412384"/>
                    </a:moveTo>
                    <a:lnTo>
                      <a:pt x="535060" y="412384"/>
                    </a:lnTo>
                    <a:lnTo>
                      <a:pt x="570364" y="447624"/>
                    </a:lnTo>
                    <a:lnTo>
                      <a:pt x="570364" y="473111"/>
                    </a:lnTo>
                    <a:cubicBezTo>
                      <a:pt x="581793" y="477160"/>
                      <a:pt x="589997" y="487925"/>
                      <a:pt x="589997" y="500715"/>
                    </a:cubicBezTo>
                    <a:cubicBezTo>
                      <a:pt x="589997" y="516909"/>
                      <a:pt x="576724" y="530158"/>
                      <a:pt x="560501" y="530158"/>
                    </a:cubicBezTo>
                    <a:cubicBezTo>
                      <a:pt x="544278" y="530158"/>
                      <a:pt x="531004" y="516909"/>
                      <a:pt x="531004" y="500715"/>
                    </a:cubicBezTo>
                    <a:cubicBezTo>
                      <a:pt x="531004" y="487925"/>
                      <a:pt x="539208" y="477160"/>
                      <a:pt x="550638" y="473111"/>
                    </a:cubicBezTo>
                    <a:lnTo>
                      <a:pt x="550638" y="455721"/>
                    </a:lnTo>
                    <a:lnTo>
                      <a:pt x="526949" y="431983"/>
                    </a:lnTo>
                    <a:lnTo>
                      <a:pt x="501508" y="431983"/>
                    </a:lnTo>
                    <a:close/>
                    <a:moveTo>
                      <a:pt x="452324" y="412384"/>
                    </a:moveTo>
                    <a:lnTo>
                      <a:pt x="481820" y="412384"/>
                    </a:lnTo>
                    <a:lnTo>
                      <a:pt x="481820" y="432001"/>
                    </a:lnTo>
                    <a:lnTo>
                      <a:pt x="452324" y="432001"/>
                    </a:lnTo>
                    <a:close/>
                    <a:moveTo>
                      <a:pt x="127864" y="412384"/>
                    </a:moveTo>
                    <a:lnTo>
                      <a:pt x="157360" y="412384"/>
                    </a:lnTo>
                    <a:lnTo>
                      <a:pt x="157360" y="432001"/>
                    </a:lnTo>
                    <a:lnTo>
                      <a:pt x="127864" y="432001"/>
                    </a:lnTo>
                    <a:close/>
                    <a:moveTo>
                      <a:pt x="94302" y="412384"/>
                    </a:moveTo>
                    <a:lnTo>
                      <a:pt x="108131" y="412384"/>
                    </a:lnTo>
                    <a:lnTo>
                      <a:pt x="108131" y="431983"/>
                    </a:lnTo>
                    <a:lnTo>
                      <a:pt x="102415" y="431983"/>
                    </a:lnTo>
                    <a:lnTo>
                      <a:pt x="78630" y="455721"/>
                    </a:lnTo>
                    <a:lnTo>
                      <a:pt x="78630" y="467223"/>
                    </a:lnTo>
                    <a:lnTo>
                      <a:pt x="100663" y="489213"/>
                    </a:lnTo>
                    <a:cubicBezTo>
                      <a:pt x="105181" y="478632"/>
                      <a:pt x="115691" y="471271"/>
                      <a:pt x="127860" y="471271"/>
                    </a:cubicBezTo>
                    <a:cubicBezTo>
                      <a:pt x="144085" y="471271"/>
                      <a:pt x="157361" y="484521"/>
                      <a:pt x="157361" y="500715"/>
                    </a:cubicBezTo>
                    <a:cubicBezTo>
                      <a:pt x="157361" y="516909"/>
                      <a:pt x="144085" y="530158"/>
                      <a:pt x="127860" y="530158"/>
                    </a:cubicBezTo>
                    <a:cubicBezTo>
                      <a:pt x="115045" y="530158"/>
                      <a:pt x="104167" y="521969"/>
                      <a:pt x="100110" y="510560"/>
                    </a:cubicBezTo>
                    <a:lnTo>
                      <a:pt x="94302" y="510560"/>
                    </a:lnTo>
                    <a:lnTo>
                      <a:pt x="58993" y="475320"/>
                    </a:lnTo>
                    <a:lnTo>
                      <a:pt x="58993" y="447624"/>
                    </a:lnTo>
                    <a:close/>
                    <a:moveTo>
                      <a:pt x="501508" y="373079"/>
                    </a:moveTo>
                    <a:lnTo>
                      <a:pt x="609614" y="373079"/>
                    </a:lnTo>
                    <a:lnTo>
                      <a:pt x="609614" y="392767"/>
                    </a:lnTo>
                    <a:lnTo>
                      <a:pt x="501508" y="392767"/>
                    </a:lnTo>
                    <a:close/>
                    <a:moveTo>
                      <a:pt x="452324" y="373079"/>
                    </a:moveTo>
                    <a:lnTo>
                      <a:pt x="481820" y="373079"/>
                    </a:lnTo>
                    <a:lnTo>
                      <a:pt x="481820" y="392767"/>
                    </a:lnTo>
                    <a:lnTo>
                      <a:pt x="452324" y="392767"/>
                    </a:lnTo>
                    <a:close/>
                    <a:moveTo>
                      <a:pt x="127864" y="373079"/>
                    </a:moveTo>
                    <a:lnTo>
                      <a:pt x="157360" y="373079"/>
                    </a:lnTo>
                    <a:lnTo>
                      <a:pt x="157360" y="392767"/>
                    </a:lnTo>
                    <a:lnTo>
                      <a:pt x="127864" y="392767"/>
                    </a:lnTo>
                    <a:close/>
                    <a:moveTo>
                      <a:pt x="54932" y="373079"/>
                    </a:moveTo>
                    <a:lnTo>
                      <a:pt x="108113" y="373079"/>
                    </a:lnTo>
                    <a:lnTo>
                      <a:pt x="108113" y="392775"/>
                    </a:lnTo>
                    <a:lnTo>
                      <a:pt x="63043" y="392775"/>
                    </a:lnTo>
                    <a:lnTo>
                      <a:pt x="39356" y="416429"/>
                    </a:lnTo>
                    <a:lnTo>
                      <a:pt x="39356" y="551634"/>
                    </a:lnTo>
                    <a:cubicBezTo>
                      <a:pt x="47651" y="554579"/>
                      <a:pt x="54195" y="561113"/>
                      <a:pt x="57144" y="569489"/>
                    </a:cubicBezTo>
                    <a:lnTo>
                      <a:pt x="153276" y="569489"/>
                    </a:lnTo>
                    <a:lnTo>
                      <a:pt x="176963" y="545743"/>
                    </a:lnTo>
                    <a:lnTo>
                      <a:pt x="176963" y="500736"/>
                    </a:lnTo>
                    <a:lnTo>
                      <a:pt x="196595" y="500736"/>
                    </a:lnTo>
                    <a:lnTo>
                      <a:pt x="196595" y="553842"/>
                    </a:lnTo>
                    <a:lnTo>
                      <a:pt x="161387" y="589093"/>
                    </a:lnTo>
                    <a:lnTo>
                      <a:pt x="57144" y="589093"/>
                    </a:lnTo>
                    <a:cubicBezTo>
                      <a:pt x="53089" y="600506"/>
                      <a:pt x="42305" y="608697"/>
                      <a:pt x="29494" y="608697"/>
                    </a:cubicBezTo>
                    <a:cubicBezTo>
                      <a:pt x="13272" y="608697"/>
                      <a:pt x="0" y="595536"/>
                      <a:pt x="0" y="579245"/>
                    </a:cubicBezTo>
                    <a:cubicBezTo>
                      <a:pt x="0" y="566452"/>
                      <a:pt x="8203" y="555683"/>
                      <a:pt x="19632" y="551634"/>
                    </a:cubicBezTo>
                    <a:lnTo>
                      <a:pt x="19632" y="408330"/>
                    </a:lnTo>
                    <a:close/>
                    <a:moveTo>
                      <a:pt x="501508" y="333845"/>
                    </a:moveTo>
                    <a:lnTo>
                      <a:pt x="540813" y="333845"/>
                    </a:lnTo>
                    <a:lnTo>
                      <a:pt x="540813" y="353462"/>
                    </a:lnTo>
                    <a:lnTo>
                      <a:pt x="501508" y="353462"/>
                    </a:lnTo>
                    <a:close/>
                    <a:moveTo>
                      <a:pt x="452324" y="333845"/>
                    </a:moveTo>
                    <a:lnTo>
                      <a:pt x="481820" y="333845"/>
                    </a:lnTo>
                    <a:lnTo>
                      <a:pt x="481820" y="353462"/>
                    </a:lnTo>
                    <a:lnTo>
                      <a:pt x="452324" y="353462"/>
                    </a:lnTo>
                    <a:close/>
                    <a:moveTo>
                      <a:pt x="127864" y="333845"/>
                    </a:moveTo>
                    <a:lnTo>
                      <a:pt x="157360" y="333845"/>
                    </a:lnTo>
                    <a:lnTo>
                      <a:pt x="157360" y="353462"/>
                    </a:lnTo>
                    <a:lnTo>
                      <a:pt x="127864" y="353462"/>
                    </a:lnTo>
                    <a:close/>
                    <a:moveTo>
                      <a:pt x="0" y="333845"/>
                    </a:moveTo>
                    <a:lnTo>
                      <a:pt x="108106" y="333845"/>
                    </a:lnTo>
                    <a:lnTo>
                      <a:pt x="108106" y="353462"/>
                    </a:lnTo>
                    <a:lnTo>
                      <a:pt x="0" y="353462"/>
                    </a:lnTo>
                    <a:close/>
                    <a:moveTo>
                      <a:pt x="253316" y="330451"/>
                    </a:moveTo>
                    <a:lnTo>
                      <a:pt x="201871" y="381733"/>
                    </a:lnTo>
                    <a:cubicBezTo>
                      <a:pt x="198552" y="385047"/>
                      <a:pt x="196616" y="389743"/>
                      <a:pt x="196616" y="394438"/>
                    </a:cubicBezTo>
                    <a:cubicBezTo>
                      <a:pt x="196616" y="404382"/>
                      <a:pt x="204729" y="412392"/>
                      <a:pt x="214594" y="412392"/>
                    </a:cubicBezTo>
                    <a:cubicBezTo>
                      <a:pt x="219388" y="412392"/>
                      <a:pt x="223998" y="410458"/>
                      <a:pt x="227317" y="407144"/>
                    </a:cubicBezTo>
                    <a:lnTo>
                      <a:pt x="278762" y="355862"/>
                    </a:lnTo>
                    <a:cubicBezTo>
                      <a:pt x="268805" y="348956"/>
                      <a:pt x="260138" y="340394"/>
                      <a:pt x="253316" y="330451"/>
                    </a:cubicBezTo>
                    <a:close/>
                    <a:moveTo>
                      <a:pt x="501508" y="294540"/>
                    </a:moveTo>
                    <a:lnTo>
                      <a:pt x="565745" y="294540"/>
                    </a:lnTo>
                    <a:lnTo>
                      <a:pt x="585375" y="323984"/>
                    </a:lnTo>
                    <a:lnTo>
                      <a:pt x="609614" y="323984"/>
                    </a:lnTo>
                    <a:lnTo>
                      <a:pt x="609614" y="343583"/>
                    </a:lnTo>
                    <a:lnTo>
                      <a:pt x="574869" y="343583"/>
                    </a:lnTo>
                    <a:lnTo>
                      <a:pt x="555238" y="314139"/>
                    </a:lnTo>
                    <a:lnTo>
                      <a:pt x="501508" y="314139"/>
                    </a:lnTo>
                    <a:close/>
                    <a:moveTo>
                      <a:pt x="452324" y="294540"/>
                    </a:moveTo>
                    <a:lnTo>
                      <a:pt x="481820" y="294540"/>
                    </a:lnTo>
                    <a:lnTo>
                      <a:pt x="481820" y="314157"/>
                    </a:lnTo>
                    <a:lnTo>
                      <a:pt x="452324" y="314157"/>
                    </a:lnTo>
                    <a:close/>
                    <a:moveTo>
                      <a:pt x="127864" y="294540"/>
                    </a:moveTo>
                    <a:lnTo>
                      <a:pt x="157360" y="294540"/>
                    </a:lnTo>
                    <a:lnTo>
                      <a:pt x="157360" y="314157"/>
                    </a:lnTo>
                    <a:lnTo>
                      <a:pt x="127864" y="314157"/>
                    </a:lnTo>
                    <a:close/>
                    <a:moveTo>
                      <a:pt x="501508" y="255235"/>
                    </a:moveTo>
                    <a:lnTo>
                      <a:pt x="609614" y="255235"/>
                    </a:lnTo>
                    <a:lnTo>
                      <a:pt x="609614" y="274923"/>
                    </a:lnTo>
                    <a:lnTo>
                      <a:pt x="501508" y="274923"/>
                    </a:lnTo>
                    <a:close/>
                    <a:moveTo>
                      <a:pt x="452324" y="255235"/>
                    </a:moveTo>
                    <a:lnTo>
                      <a:pt x="481820" y="255235"/>
                    </a:lnTo>
                    <a:lnTo>
                      <a:pt x="481820" y="274923"/>
                    </a:lnTo>
                    <a:lnTo>
                      <a:pt x="452324" y="274923"/>
                    </a:lnTo>
                    <a:close/>
                    <a:moveTo>
                      <a:pt x="127864" y="255235"/>
                    </a:moveTo>
                    <a:lnTo>
                      <a:pt x="157360" y="255235"/>
                    </a:lnTo>
                    <a:lnTo>
                      <a:pt x="157360" y="274923"/>
                    </a:lnTo>
                    <a:lnTo>
                      <a:pt x="127864" y="274923"/>
                    </a:lnTo>
                    <a:close/>
                    <a:moveTo>
                      <a:pt x="68872" y="255235"/>
                    </a:moveTo>
                    <a:lnTo>
                      <a:pt x="108106" y="255235"/>
                    </a:lnTo>
                    <a:lnTo>
                      <a:pt x="108106" y="274923"/>
                    </a:lnTo>
                    <a:lnTo>
                      <a:pt x="68872" y="274923"/>
                    </a:lnTo>
                    <a:close/>
                    <a:moveTo>
                      <a:pt x="334339" y="235611"/>
                    </a:moveTo>
                    <a:cubicBezTo>
                      <a:pt x="312585" y="235611"/>
                      <a:pt x="294980" y="253196"/>
                      <a:pt x="294980" y="274923"/>
                    </a:cubicBezTo>
                    <a:cubicBezTo>
                      <a:pt x="294980" y="296559"/>
                      <a:pt x="312585" y="314143"/>
                      <a:pt x="334339" y="314143"/>
                    </a:cubicBezTo>
                    <a:cubicBezTo>
                      <a:pt x="356000" y="314143"/>
                      <a:pt x="373605" y="296559"/>
                      <a:pt x="373605" y="274923"/>
                    </a:cubicBezTo>
                    <a:cubicBezTo>
                      <a:pt x="373605" y="253196"/>
                      <a:pt x="356000" y="235611"/>
                      <a:pt x="334339" y="235611"/>
                    </a:cubicBezTo>
                    <a:close/>
                    <a:moveTo>
                      <a:pt x="501508" y="216001"/>
                    </a:moveTo>
                    <a:lnTo>
                      <a:pt x="609614" y="216001"/>
                    </a:lnTo>
                    <a:lnTo>
                      <a:pt x="609614" y="235618"/>
                    </a:lnTo>
                    <a:lnTo>
                      <a:pt x="501508" y="235618"/>
                    </a:lnTo>
                    <a:close/>
                    <a:moveTo>
                      <a:pt x="452324" y="216001"/>
                    </a:moveTo>
                    <a:lnTo>
                      <a:pt x="481820" y="216001"/>
                    </a:lnTo>
                    <a:lnTo>
                      <a:pt x="481820" y="235618"/>
                    </a:lnTo>
                    <a:lnTo>
                      <a:pt x="452324" y="235618"/>
                    </a:lnTo>
                    <a:close/>
                    <a:moveTo>
                      <a:pt x="334339" y="216001"/>
                    </a:moveTo>
                    <a:cubicBezTo>
                      <a:pt x="366877" y="216001"/>
                      <a:pt x="393331" y="242424"/>
                      <a:pt x="393331" y="274923"/>
                    </a:cubicBezTo>
                    <a:cubicBezTo>
                      <a:pt x="393331" y="307422"/>
                      <a:pt x="366877" y="333845"/>
                      <a:pt x="334339" y="333845"/>
                    </a:cubicBezTo>
                    <a:cubicBezTo>
                      <a:pt x="301801" y="333845"/>
                      <a:pt x="275346" y="307422"/>
                      <a:pt x="275346" y="274923"/>
                    </a:cubicBezTo>
                    <a:cubicBezTo>
                      <a:pt x="275346" y="242424"/>
                      <a:pt x="301801" y="216001"/>
                      <a:pt x="334339" y="216001"/>
                    </a:cubicBezTo>
                    <a:close/>
                    <a:moveTo>
                      <a:pt x="127864" y="216001"/>
                    </a:moveTo>
                    <a:lnTo>
                      <a:pt x="157360" y="216001"/>
                    </a:lnTo>
                    <a:lnTo>
                      <a:pt x="157360" y="235618"/>
                    </a:lnTo>
                    <a:lnTo>
                      <a:pt x="127864" y="235618"/>
                    </a:lnTo>
                    <a:close/>
                    <a:moveTo>
                      <a:pt x="334356" y="196307"/>
                    </a:moveTo>
                    <a:cubicBezTo>
                      <a:pt x="290932" y="196307"/>
                      <a:pt x="255621" y="231569"/>
                      <a:pt x="255621" y="274933"/>
                    </a:cubicBezTo>
                    <a:cubicBezTo>
                      <a:pt x="255621" y="318206"/>
                      <a:pt x="290932" y="353468"/>
                      <a:pt x="334356" y="353468"/>
                    </a:cubicBezTo>
                    <a:cubicBezTo>
                      <a:pt x="377688" y="353468"/>
                      <a:pt x="412998" y="318206"/>
                      <a:pt x="412998" y="274933"/>
                    </a:cubicBezTo>
                    <a:cubicBezTo>
                      <a:pt x="412998" y="231569"/>
                      <a:pt x="377688" y="196307"/>
                      <a:pt x="334356" y="196307"/>
                    </a:cubicBezTo>
                    <a:close/>
                    <a:moveTo>
                      <a:pt x="452324" y="176696"/>
                    </a:moveTo>
                    <a:lnTo>
                      <a:pt x="481820" y="176696"/>
                    </a:lnTo>
                    <a:lnTo>
                      <a:pt x="481820" y="196313"/>
                    </a:lnTo>
                    <a:lnTo>
                      <a:pt x="452324" y="196313"/>
                    </a:lnTo>
                    <a:close/>
                    <a:moveTo>
                      <a:pt x="334356" y="176696"/>
                    </a:moveTo>
                    <a:cubicBezTo>
                      <a:pt x="388567" y="176696"/>
                      <a:pt x="432636" y="220797"/>
                      <a:pt x="432636" y="274933"/>
                    </a:cubicBezTo>
                    <a:cubicBezTo>
                      <a:pt x="432636" y="329070"/>
                      <a:pt x="388567" y="373078"/>
                      <a:pt x="334356" y="373078"/>
                    </a:cubicBezTo>
                    <a:cubicBezTo>
                      <a:pt x="320987" y="373078"/>
                      <a:pt x="308357" y="370408"/>
                      <a:pt x="296740" y="365621"/>
                    </a:cubicBezTo>
                    <a:lnTo>
                      <a:pt x="241238" y="421046"/>
                    </a:lnTo>
                    <a:cubicBezTo>
                      <a:pt x="234139" y="428135"/>
                      <a:pt x="224643" y="432002"/>
                      <a:pt x="214594" y="432002"/>
                    </a:cubicBezTo>
                    <a:cubicBezTo>
                      <a:pt x="193850" y="432002"/>
                      <a:pt x="176978" y="415154"/>
                      <a:pt x="176978" y="394438"/>
                    </a:cubicBezTo>
                    <a:cubicBezTo>
                      <a:pt x="176978" y="384403"/>
                      <a:pt x="180850" y="374920"/>
                      <a:pt x="188042" y="367830"/>
                    </a:cubicBezTo>
                    <a:lnTo>
                      <a:pt x="243451" y="312405"/>
                    </a:lnTo>
                    <a:cubicBezTo>
                      <a:pt x="238657" y="300897"/>
                      <a:pt x="235983" y="288191"/>
                      <a:pt x="235983" y="274933"/>
                    </a:cubicBezTo>
                    <a:cubicBezTo>
                      <a:pt x="235983" y="220797"/>
                      <a:pt x="280145" y="176696"/>
                      <a:pt x="334356" y="176696"/>
                    </a:cubicBezTo>
                    <a:close/>
                    <a:moveTo>
                      <a:pt x="127864" y="176696"/>
                    </a:moveTo>
                    <a:lnTo>
                      <a:pt x="157360" y="176696"/>
                    </a:lnTo>
                    <a:lnTo>
                      <a:pt x="157360" y="196313"/>
                    </a:lnTo>
                    <a:lnTo>
                      <a:pt x="127864" y="196313"/>
                    </a:lnTo>
                    <a:close/>
                    <a:moveTo>
                      <a:pt x="412948" y="127653"/>
                    </a:moveTo>
                    <a:lnTo>
                      <a:pt x="432636" y="127653"/>
                    </a:lnTo>
                    <a:lnTo>
                      <a:pt x="432636" y="157149"/>
                    </a:lnTo>
                    <a:lnTo>
                      <a:pt x="412948" y="157149"/>
                    </a:lnTo>
                    <a:close/>
                    <a:moveTo>
                      <a:pt x="373643" y="127653"/>
                    </a:moveTo>
                    <a:lnTo>
                      <a:pt x="393331" y="127653"/>
                    </a:lnTo>
                    <a:lnTo>
                      <a:pt x="393331" y="157149"/>
                    </a:lnTo>
                    <a:lnTo>
                      <a:pt x="373643" y="157149"/>
                    </a:lnTo>
                    <a:close/>
                    <a:moveTo>
                      <a:pt x="334339" y="127653"/>
                    </a:moveTo>
                    <a:lnTo>
                      <a:pt x="353956" y="127653"/>
                    </a:lnTo>
                    <a:lnTo>
                      <a:pt x="353956" y="157149"/>
                    </a:lnTo>
                    <a:lnTo>
                      <a:pt x="334339" y="157149"/>
                    </a:lnTo>
                    <a:close/>
                    <a:moveTo>
                      <a:pt x="294963" y="127653"/>
                    </a:moveTo>
                    <a:lnTo>
                      <a:pt x="314651" y="127653"/>
                    </a:lnTo>
                    <a:lnTo>
                      <a:pt x="314651" y="157149"/>
                    </a:lnTo>
                    <a:lnTo>
                      <a:pt x="294963" y="157149"/>
                    </a:lnTo>
                    <a:close/>
                    <a:moveTo>
                      <a:pt x="255588" y="127653"/>
                    </a:moveTo>
                    <a:lnTo>
                      <a:pt x="275346" y="127653"/>
                    </a:lnTo>
                    <a:lnTo>
                      <a:pt x="275346" y="157149"/>
                    </a:lnTo>
                    <a:lnTo>
                      <a:pt x="255588" y="157149"/>
                    </a:lnTo>
                    <a:close/>
                    <a:moveTo>
                      <a:pt x="216353" y="127653"/>
                    </a:moveTo>
                    <a:lnTo>
                      <a:pt x="235970" y="127653"/>
                    </a:lnTo>
                    <a:lnTo>
                      <a:pt x="235970" y="157149"/>
                    </a:lnTo>
                    <a:lnTo>
                      <a:pt x="216353" y="157149"/>
                    </a:lnTo>
                    <a:close/>
                    <a:moveTo>
                      <a:pt x="176978" y="127653"/>
                    </a:moveTo>
                    <a:lnTo>
                      <a:pt x="196595" y="127653"/>
                    </a:lnTo>
                    <a:lnTo>
                      <a:pt x="196595" y="157149"/>
                    </a:lnTo>
                    <a:lnTo>
                      <a:pt x="176978" y="157149"/>
                    </a:lnTo>
                    <a:close/>
                    <a:moveTo>
                      <a:pt x="511312" y="78532"/>
                    </a:moveTo>
                    <a:cubicBezTo>
                      <a:pt x="505873" y="78532"/>
                      <a:pt x="501448" y="82951"/>
                      <a:pt x="501448" y="88383"/>
                    </a:cubicBezTo>
                    <a:cubicBezTo>
                      <a:pt x="501448" y="93815"/>
                      <a:pt x="505873" y="98234"/>
                      <a:pt x="511312" y="98234"/>
                    </a:cubicBezTo>
                    <a:cubicBezTo>
                      <a:pt x="516751" y="98234"/>
                      <a:pt x="521084" y="93815"/>
                      <a:pt x="521084" y="88383"/>
                    </a:cubicBezTo>
                    <a:cubicBezTo>
                      <a:pt x="521084" y="82951"/>
                      <a:pt x="516751" y="78532"/>
                      <a:pt x="511312" y="78532"/>
                    </a:cubicBezTo>
                    <a:close/>
                    <a:moveTo>
                      <a:pt x="127854" y="78532"/>
                    </a:moveTo>
                    <a:cubicBezTo>
                      <a:pt x="122418" y="78532"/>
                      <a:pt x="117995" y="82951"/>
                      <a:pt x="117995" y="88383"/>
                    </a:cubicBezTo>
                    <a:cubicBezTo>
                      <a:pt x="117995" y="93815"/>
                      <a:pt x="122418" y="98234"/>
                      <a:pt x="127854" y="98234"/>
                    </a:cubicBezTo>
                    <a:cubicBezTo>
                      <a:pt x="133291" y="98234"/>
                      <a:pt x="137622" y="93815"/>
                      <a:pt x="137622" y="88383"/>
                    </a:cubicBezTo>
                    <a:cubicBezTo>
                      <a:pt x="137622" y="82951"/>
                      <a:pt x="133291" y="78532"/>
                      <a:pt x="127854" y="78532"/>
                    </a:cubicBezTo>
                    <a:close/>
                    <a:moveTo>
                      <a:pt x="511312" y="58922"/>
                    </a:moveTo>
                    <a:cubicBezTo>
                      <a:pt x="527537" y="58922"/>
                      <a:pt x="540812" y="72179"/>
                      <a:pt x="540812" y="88383"/>
                    </a:cubicBezTo>
                    <a:cubicBezTo>
                      <a:pt x="540812" y="104586"/>
                      <a:pt x="527537" y="117844"/>
                      <a:pt x="511312" y="117844"/>
                    </a:cubicBezTo>
                    <a:cubicBezTo>
                      <a:pt x="498498" y="117844"/>
                      <a:pt x="487620" y="109650"/>
                      <a:pt x="483564" y="98234"/>
                    </a:cubicBezTo>
                    <a:lnTo>
                      <a:pt x="432584" y="98234"/>
                    </a:lnTo>
                    <a:lnTo>
                      <a:pt x="432584" y="107993"/>
                    </a:lnTo>
                    <a:lnTo>
                      <a:pt x="412948" y="107993"/>
                    </a:lnTo>
                    <a:lnTo>
                      <a:pt x="412948" y="78532"/>
                    </a:lnTo>
                    <a:lnTo>
                      <a:pt x="483564" y="78532"/>
                    </a:lnTo>
                    <a:cubicBezTo>
                      <a:pt x="487620" y="67116"/>
                      <a:pt x="498498" y="58922"/>
                      <a:pt x="511312" y="58922"/>
                    </a:cubicBezTo>
                    <a:close/>
                    <a:moveTo>
                      <a:pt x="127854" y="58922"/>
                    </a:moveTo>
                    <a:cubicBezTo>
                      <a:pt x="140663" y="58922"/>
                      <a:pt x="151444" y="67116"/>
                      <a:pt x="155498" y="78532"/>
                    </a:cubicBezTo>
                    <a:lnTo>
                      <a:pt x="196595" y="78532"/>
                    </a:lnTo>
                    <a:lnTo>
                      <a:pt x="196595" y="107993"/>
                    </a:lnTo>
                    <a:lnTo>
                      <a:pt x="176968" y="107993"/>
                    </a:lnTo>
                    <a:lnTo>
                      <a:pt x="176968" y="98234"/>
                    </a:lnTo>
                    <a:lnTo>
                      <a:pt x="155498" y="98234"/>
                    </a:lnTo>
                    <a:cubicBezTo>
                      <a:pt x="151444" y="109650"/>
                      <a:pt x="140663" y="117844"/>
                      <a:pt x="127854" y="117844"/>
                    </a:cubicBezTo>
                    <a:cubicBezTo>
                      <a:pt x="111545" y="117844"/>
                      <a:pt x="98368" y="104586"/>
                      <a:pt x="98368" y="88383"/>
                    </a:cubicBezTo>
                    <a:cubicBezTo>
                      <a:pt x="98368" y="72179"/>
                      <a:pt x="111545" y="58922"/>
                      <a:pt x="127854" y="58922"/>
                    </a:cubicBezTo>
                    <a:close/>
                    <a:moveTo>
                      <a:pt x="29492" y="19606"/>
                    </a:moveTo>
                    <a:cubicBezTo>
                      <a:pt x="24054" y="19606"/>
                      <a:pt x="19630" y="24024"/>
                      <a:pt x="19630" y="29455"/>
                    </a:cubicBezTo>
                    <a:cubicBezTo>
                      <a:pt x="19630" y="34886"/>
                      <a:pt x="24054" y="39304"/>
                      <a:pt x="29492" y="39304"/>
                    </a:cubicBezTo>
                    <a:cubicBezTo>
                      <a:pt x="34929" y="39304"/>
                      <a:pt x="39353" y="34886"/>
                      <a:pt x="39353" y="29455"/>
                    </a:cubicBezTo>
                    <a:cubicBezTo>
                      <a:pt x="39353" y="24024"/>
                      <a:pt x="34929" y="19606"/>
                      <a:pt x="29492" y="19606"/>
                    </a:cubicBezTo>
                    <a:close/>
                    <a:moveTo>
                      <a:pt x="570326" y="19603"/>
                    </a:moveTo>
                    <a:cubicBezTo>
                      <a:pt x="564890" y="19603"/>
                      <a:pt x="560468" y="24021"/>
                      <a:pt x="560468" y="29451"/>
                    </a:cubicBezTo>
                    <a:cubicBezTo>
                      <a:pt x="560468" y="34881"/>
                      <a:pt x="564890" y="39299"/>
                      <a:pt x="570326" y="39299"/>
                    </a:cubicBezTo>
                    <a:cubicBezTo>
                      <a:pt x="575761" y="39299"/>
                      <a:pt x="580091" y="34881"/>
                      <a:pt x="580091" y="29451"/>
                    </a:cubicBezTo>
                    <a:cubicBezTo>
                      <a:pt x="580091" y="24021"/>
                      <a:pt x="575761" y="19603"/>
                      <a:pt x="570326" y="19603"/>
                    </a:cubicBezTo>
                    <a:close/>
                    <a:moveTo>
                      <a:pt x="353956" y="19603"/>
                    </a:moveTo>
                    <a:cubicBezTo>
                      <a:pt x="348517" y="19603"/>
                      <a:pt x="344093" y="24021"/>
                      <a:pt x="344093" y="29451"/>
                    </a:cubicBezTo>
                    <a:cubicBezTo>
                      <a:pt x="344093" y="34881"/>
                      <a:pt x="348517" y="39299"/>
                      <a:pt x="353956" y="39299"/>
                    </a:cubicBezTo>
                    <a:cubicBezTo>
                      <a:pt x="359394" y="39299"/>
                      <a:pt x="363819" y="34881"/>
                      <a:pt x="363819" y="29451"/>
                    </a:cubicBezTo>
                    <a:cubicBezTo>
                      <a:pt x="363819" y="24021"/>
                      <a:pt x="359394" y="19603"/>
                      <a:pt x="353956" y="19603"/>
                    </a:cubicBezTo>
                    <a:close/>
                    <a:moveTo>
                      <a:pt x="570326" y="0"/>
                    </a:moveTo>
                    <a:cubicBezTo>
                      <a:pt x="586540" y="0"/>
                      <a:pt x="599806" y="13253"/>
                      <a:pt x="599806" y="29451"/>
                    </a:cubicBezTo>
                    <a:cubicBezTo>
                      <a:pt x="599806" y="42244"/>
                      <a:pt x="591515" y="53013"/>
                      <a:pt x="580091" y="57062"/>
                    </a:cubicBezTo>
                    <a:lnTo>
                      <a:pt x="580091" y="172107"/>
                    </a:lnTo>
                    <a:lnTo>
                      <a:pt x="543794" y="196313"/>
                    </a:lnTo>
                    <a:lnTo>
                      <a:pt x="501508" y="196313"/>
                    </a:lnTo>
                    <a:lnTo>
                      <a:pt x="501508" y="176710"/>
                    </a:lnTo>
                    <a:lnTo>
                      <a:pt x="537806" y="176710"/>
                    </a:lnTo>
                    <a:lnTo>
                      <a:pt x="560468" y="161615"/>
                    </a:lnTo>
                    <a:lnTo>
                      <a:pt x="560468" y="57062"/>
                    </a:lnTo>
                    <a:cubicBezTo>
                      <a:pt x="549045" y="53013"/>
                      <a:pt x="540846" y="42244"/>
                      <a:pt x="540846" y="29451"/>
                    </a:cubicBezTo>
                    <a:cubicBezTo>
                      <a:pt x="540846" y="13253"/>
                      <a:pt x="554020" y="0"/>
                      <a:pt x="570326" y="0"/>
                    </a:cubicBezTo>
                    <a:close/>
                    <a:moveTo>
                      <a:pt x="403117" y="0"/>
                    </a:moveTo>
                    <a:lnTo>
                      <a:pt x="422827" y="0"/>
                    </a:lnTo>
                    <a:lnTo>
                      <a:pt x="422827" y="53108"/>
                    </a:lnTo>
                    <a:lnTo>
                      <a:pt x="393354" y="82561"/>
                    </a:lnTo>
                    <a:lnTo>
                      <a:pt x="393354" y="107965"/>
                    </a:lnTo>
                    <a:lnTo>
                      <a:pt x="373643" y="107965"/>
                    </a:lnTo>
                    <a:lnTo>
                      <a:pt x="373643" y="74462"/>
                    </a:lnTo>
                    <a:lnTo>
                      <a:pt x="403117" y="45008"/>
                    </a:lnTo>
                    <a:close/>
                    <a:moveTo>
                      <a:pt x="353956" y="0"/>
                    </a:moveTo>
                    <a:cubicBezTo>
                      <a:pt x="370179" y="0"/>
                      <a:pt x="383452" y="13253"/>
                      <a:pt x="383452" y="29451"/>
                    </a:cubicBezTo>
                    <a:cubicBezTo>
                      <a:pt x="383452" y="45650"/>
                      <a:pt x="370179" y="58903"/>
                      <a:pt x="353956" y="58903"/>
                    </a:cubicBezTo>
                    <a:cubicBezTo>
                      <a:pt x="341143" y="58903"/>
                      <a:pt x="330359" y="50712"/>
                      <a:pt x="326303" y="39299"/>
                    </a:cubicBezTo>
                    <a:lnTo>
                      <a:pt x="314597" y="39299"/>
                    </a:lnTo>
                    <a:lnTo>
                      <a:pt x="314597" y="54025"/>
                    </a:lnTo>
                    <a:lnTo>
                      <a:pt x="353956" y="83476"/>
                    </a:lnTo>
                    <a:lnTo>
                      <a:pt x="353956" y="107958"/>
                    </a:lnTo>
                    <a:lnTo>
                      <a:pt x="334322" y="107958"/>
                    </a:lnTo>
                    <a:lnTo>
                      <a:pt x="334322" y="93232"/>
                    </a:lnTo>
                    <a:lnTo>
                      <a:pt x="314597" y="78507"/>
                    </a:lnTo>
                    <a:lnTo>
                      <a:pt x="314597" y="107958"/>
                    </a:lnTo>
                    <a:lnTo>
                      <a:pt x="294963" y="107958"/>
                    </a:lnTo>
                    <a:lnTo>
                      <a:pt x="294963" y="39299"/>
                    </a:lnTo>
                    <a:lnTo>
                      <a:pt x="275330" y="39299"/>
                    </a:lnTo>
                    <a:lnTo>
                      <a:pt x="275330" y="107958"/>
                    </a:lnTo>
                    <a:lnTo>
                      <a:pt x="255604" y="107958"/>
                    </a:lnTo>
                    <a:lnTo>
                      <a:pt x="255604" y="39299"/>
                    </a:lnTo>
                    <a:lnTo>
                      <a:pt x="235971" y="39299"/>
                    </a:lnTo>
                    <a:lnTo>
                      <a:pt x="235971" y="107958"/>
                    </a:lnTo>
                    <a:lnTo>
                      <a:pt x="216337" y="107958"/>
                    </a:lnTo>
                    <a:lnTo>
                      <a:pt x="216337" y="39299"/>
                    </a:lnTo>
                    <a:lnTo>
                      <a:pt x="102408" y="39299"/>
                    </a:lnTo>
                    <a:lnTo>
                      <a:pt x="78626" y="62952"/>
                    </a:lnTo>
                    <a:lnTo>
                      <a:pt x="78626" y="153056"/>
                    </a:lnTo>
                    <a:lnTo>
                      <a:pt x="102408" y="176710"/>
                    </a:lnTo>
                    <a:lnTo>
                      <a:pt x="108123" y="176710"/>
                    </a:lnTo>
                    <a:lnTo>
                      <a:pt x="108123" y="196313"/>
                    </a:lnTo>
                    <a:lnTo>
                      <a:pt x="94296" y="196313"/>
                    </a:lnTo>
                    <a:lnTo>
                      <a:pt x="58993" y="161155"/>
                    </a:lnTo>
                    <a:lnTo>
                      <a:pt x="58993" y="54853"/>
                    </a:lnTo>
                    <a:lnTo>
                      <a:pt x="94296" y="19603"/>
                    </a:lnTo>
                    <a:lnTo>
                      <a:pt x="326303" y="19603"/>
                    </a:lnTo>
                    <a:cubicBezTo>
                      <a:pt x="330359" y="8191"/>
                      <a:pt x="341143" y="0"/>
                      <a:pt x="353956" y="0"/>
                    </a:cubicBezTo>
                    <a:close/>
                    <a:moveTo>
                      <a:pt x="29492" y="0"/>
                    </a:moveTo>
                    <a:cubicBezTo>
                      <a:pt x="45712" y="0"/>
                      <a:pt x="58984" y="13255"/>
                      <a:pt x="58984" y="29455"/>
                    </a:cubicBezTo>
                    <a:cubicBezTo>
                      <a:pt x="58984" y="42249"/>
                      <a:pt x="50781" y="53019"/>
                      <a:pt x="39353" y="57069"/>
                    </a:cubicBezTo>
                    <a:lnTo>
                      <a:pt x="39353" y="192287"/>
                    </a:lnTo>
                    <a:lnTo>
                      <a:pt x="63039" y="216035"/>
                    </a:lnTo>
                    <a:lnTo>
                      <a:pt x="108106" y="216035"/>
                    </a:lnTo>
                    <a:lnTo>
                      <a:pt x="108106" y="235641"/>
                    </a:lnTo>
                    <a:lnTo>
                      <a:pt x="54928" y="235641"/>
                    </a:lnTo>
                    <a:lnTo>
                      <a:pt x="39353" y="220085"/>
                    </a:lnTo>
                    <a:lnTo>
                      <a:pt x="39353" y="270895"/>
                    </a:lnTo>
                    <a:lnTo>
                      <a:pt x="63039" y="294551"/>
                    </a:lnTo>
                    <a:lnTo>
                      <a:pt x="108106" y="294551"/>
                    </a:lnTo>
                    <a:lnTo>
                      <a:pt x="108106" y="314157"/>
                    </a:lnTo>
                    <a:lnTo>
                      <a:pt x="54928" y="314157"/>
                    </a:lnTo>
                    <a:lnTo>
                      <a:pt x="19630" y="278995"/>
                    </a:lnTo>
                    <a:lnTo>
                      <a:pt x="19630" y="57069"/>
                    </a:lnTo>
                    <a:cubicBezTo>
                      <a:pt x="8202" y="53019"/>
                      <a:pt x="0" y="42249"/>
                      <a:pt x="0" y="29455"/>
                    </a:cubicBezTo>
                    <a:cubicBezTo>
                      <a:pt x="0" y="13255"/>
                      <a:pt x="13271" y="0"/>
                      <a:pt x="29492" y="0"/>
                    </a:cubicBez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94" name="îṥļîḑé-Freeform: Shape 259">
                <a:extLst>
                  <a:ext uri="{FF2B5EF4-FFF2-40B4-BE49-F238E27FC236}">
                    <a16:creationId xmlns:a16="http://schemas.microsoft.com/office/drawing/2014/main" id="{9B3EB479-115B-4517-BB6B-A50B536BA736}"/>
                  </a:ext>
                </a:extLst>
              </p:cNvPr>
              <p:cNvSpPr>
                <a:spLocks/>
              </p:cNvSpPr>
              <p:nvPr/>
            </p:nvSpPr>
            <p:spPr bwMode="auto">
              <a:xfrm>
                <a:off x="4999038" y="1873251"/>
                <a:ext cx="60325" cy="57150"/>
              </a:xfrm>
              <a:custGeom>
                <a:avLst/>
                <a:gdLst/>
                <a:ahLst/>
                <a:cxnLst>
                  <a:cxn ang="0">
                    <a:pos x="14" y="2"/>
                  </a:cxn>
                  <a:cxn ang="0">
                    <a:pos x="8" y="0"/>
                  </a:cxn>
                  <a:cxn ang="0">
                    <a:pos x="3" y="2"/>
                  </a:cxn>
                  <a:cxn ang="0">
                    <a:pos x="0" y="8"/>
                  </a:cxn>
                  <a:cxn ang="0">
                    <a:pos x="3" y="13"/>
                  </a:cxn>
                  <a:cxn ang="0">
                    <a:pos x="4" y="12"/>
                  </a:cxn>
                  <a:cxn ang="0">
                    <a:pos x="3" y="13"/>
                  </a:cxn>
                  <a:cxn ang="0">
                    <a:pos x="8" y="15"/>
                  </a:cxn>
                  <a:cxn ang="0">
                    <a:pos x="14" y="13"/>
                  </a:cxn>
                  <a:cxn ang="0">
                    <a:pos x="14" y="13"/>
                  </a:cxn>
                  <a:cxn ang="0">
                    <a:pos x="12" y="12"/>
                  </a:cxn>
                  <a:cxn ang="0">
                    <a:pos x="14" y="13"/>
                  </a:cxn>
                  <a:cxn ang="0">
                    <a:pos x="16" y="8"/>
                  </a:cxn>
                  <a:cxn ang="0">
                    <a:pos x="14" y="2"/>
                  </a:cxn>
                  <a:cxn ang="0">
                    <a:pos x="14" y="2"/>
                  </a:cxn>
                  <a:cxn ang="0">
                    <a:pos x="11" y="10"/>
                  </a:cxn>
                  <a:cxn ang="0">
                    <a:pos x="11" y="10"/>
                  </a:cxn>
                  <a:cxn ang="0">
                    <a:pos x="10" y="10"/>
                  </a:cxn>
                  <a:cxn ang="0">
                    <a:pos x="8" y="11"/>
                  </a:cxn>
                  <a:cxn ang="0">
                    <a:pos x="6" y="10"/>
                  </a:cxn>
                  <a:cxn ang="0">
                    <a:pos x="6" y="10"/>
                  </a:cxn>
                  <a:cxn ang="0">
                    <a:pos x="5" y="8"/>
                  </a:cxn>
                  <a:cxn ang="0">
                    <a:pos x="6" y="5"/>
                  </a:cxn>
                  <a:cxn ang="0">
                    <a:pos x="8" y="4"/>
                  </a:cxn>
                  <a:cxn ang="0">
                    <a:pos x="11" y="5"/>
                  </a:cxn>
                  <a:cxn ang="0">
                    <a:pos x="11" y="5"/>
                  </a:cxn>
                  <a:cxn ang="0">
                    <a:pos x="12" y="8"/>
                  </a:cxn>
                  <a:cxn ang="0">
                    <a:pos x="11" y="10"/>
                  </a:cxn>
                </a:cxnLst>
                <a:rect l="0" t="0" r="r" b="b"/>
                <a:pathLst>
                  <a:path w="16" h="15">
                    <a:moveTo>
                      <a:pt x="14" y="2"/>
                    </a:moveTo>
                    <a:cubicBezTo>
                      <a:pt x="12" y="1"/>
                      <a:pt x="10" y="0"/>
                      <a:pt x="8" y="0"/>
                    </a:cubicBezTo>
                    <a:cubicBezTo>
                      <a:pt x="6" y="0"/>
                      <a:pt x="4" y="1"/>
                      <a:pt x="3" y="2"/>
                    </a:cubicBezTo>
                    <a:cubicBezTo>
                      <a:pt x="1" y="4"/>
                      <a:pt x="0" y="6"/>
                      <a:pt x="0" y="8"/>
                    </a:cubicBezTo>
                    <a:cubicBezTo>
                      <a:pt x="0" y="10"/>
                      <a:pt x="1" y="12"/>
                      <a:pt x="3" y="13"/>
                    </a:cubicBezTo>
                    <a:cubicBezTo>
                      <a:pt x="4" y="12"/>
                      <a:pt x="4" y="12"/>
                      <a:pt x="4" y="12"/>
                    </a:cubicBezTo>
                    <a:cubicBezTo>
                      <a:pt x="3" y="13"/>
                      <a:pt x="3" y="13"/>
                      <a:pt x="3" y="13"/>
                    </a:cubicBezTo>
                    <a:cubicBezTo>
                      <a:pt x="4" y="15"/>
                      <a:pt x="6" y="15"/>
                      <a:pt x="8" y="15"/>
                    </a:cubicBezTo>
                    <a:cubicBezTo>
                      <a:pt x="10" y="15"/>
                      <a:pt x="12" y="15"/>
                      <a:pt x="14" y="13"/>
                    </a:cubicBezTo>
                    <a:cubicBezTo>
                      <a:pt x="14" y="13"/>
                      <a:pt x="14" y="13"/>
                      <a:pt x="14" y="13"/>
                    </a:cubicBezTo>
                    <a:cubicBezTo>
                      <a:pt x="12" y="12"/>
                      <a:pt x="12" y="12"/>
                      <a:pt x="12" y="12"/>
                    </a:cubicBezTo>
                    <a:cubicBezTo>
                      <a:pt x="14" y="13"/>
                      <a:pt x="14" y="13"/>
                      <a:pt x="14" y="13"/>
                    </a:cubicBezTo>
                    <a:cubicBezTo>
                      <a:pt x="15" y="12"/>
                      <a:pt x="16" y="10"/>
                      <a:pt x="16" y="8"/>
                    </a:cubicBezTo>
                    <a:cubicBezTo>
                      <a:pt x="16" y="6"/>
                      <a:pt x="15" y="4"/>
                      <a:pt x="14" y="2"/>
                    </a:cubicBezTo>
                    <a:cubicBezTo>
                      <a:pt x="14" y="2"/>
                      <a:pt x="14" y="2"/>
                      <a:pt x="14" y="2"/>
                    </a:cubicBezTo>
                    <a:close/>
                    <a:moveTo>
                      <a:pt x="11" y="10"/>
                    </a:moveTo>
                    <a:cubicBezTo>
                      <a:pt x="11" y="10"/>
                      <a:pt x="11" y="10"/>
                      <a:pt x="11" y="10"/>
                    </a:cubicBezTo>
                    <a:cubicBezTo>
                      <a:pt x="10" y="10"/>
                      <a:pt x="10" y="10"/>
                      <a:pt x="10" y="10"/>
                    </a:cubicBezTo>
                    <a:cubicBezTo>
                      <a:pt x="10" y="11"/>
                      <a:pt x="9" y="11"/>
                      <a:pt x="8" y="11"/>
                    </a:cubicBezTo>
                    <a:cubicBezTo>
                      <a:pt x="7" y="11"/>
                      <a:pt x="6" y="11"/>
                      <a:pt x="6" y="10"/>
                    </a:cubicBezTo>
                    <a:cubicBezTo>
                      <a:pt x="6" y="10"/>
                      <a:pt x="6" y="10"/>
                      <a:pt x="6" y="10"/>
                    </a:cubicBezTo>
                    <a:cubicBezTo>
                      <a:pt x="5" y="9"/>
                      <a:pt x="5" y="9"/>
                      <a:pt x="5" y="8"/>
                    </a:cubicBezTo>
                    <a:cubicBezTo>
                      <a:pt x="5" y="7"/>
                      <a:pt x="5" y="6"/>
                      <a:pt x="6" y="5"/>
                    </a:cubicBezTo>
                    <a:cubicBezTo>
                      <a:pt x="6" y="5"/>
                      <a:pt x="7" y="4"/>
                      <a:pt x="8" y="4"/>
                    </a:cubicBezTo>
                    <a:cubicBezTo>
                      <a:pt x="9" y="4"/>
                      <a:pt x="10" y="5"/>
                      <a:pt x="11" y="5"/>
                    </a:cubicBezTo>
                    <a:cubicBezTo>
                      <a:pt x="11" y="5"/>
                      <a:pt x="11" y="5"/>
                      <a:pt x="11" y="5"/>
                    </a:cubicBezTo>
                    <a:cubicBezTo>
                      <a:pt x="11" y="6"/>
                      <a:pt x="12" y="7"/>
                      <a:pt x="12" y="8"/>
                    </a:cubicBezTo>
                    <a:cubicBezTo>
                      <a:pt x="12" y="9"/>
                      <a:pt x="11" y="9"/>
                      <a:pt x="11" y="10"/>
                    </a:cubicBez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95" name="îṥļîḑé-Freeform: Shape 260">
                <a:extLst>
                  <a:ext uri="{FF2B5EF4-FFF2-40B4-BE49-F238E27FC236}">
                    <a16:creationId xmlns:a16="http://schemas.microsoft.com/office/drawing/2014/main" id="{78D35F3C-DB50-4744-84D8-AA15D5C90476}"/>
                  </a:ext>
                </a:extLst>
              </p:cNvPr>
              <p:cNvSpPr>
                <a:spLocks/>
              </p:cNvSpPr>
              <p:nvPr/>
            </p:nvSpPr>
            <p:spPr bwMode="auto">
              <a:xfrm>
                <a:off x="5133976" y="1873251"/>
                <a:ext cx="57150" cy="57150"/>
              </a:xfrm>
              <a:custGeom>
                <a:avLst/>
                <a:gdLst/>
                <a:ahLst/>
                <a:cxnLst>
                  <a:cxn ang="0">
                    <a:pos x="13" y="2"/>
                  </a:cxn>
                  <a:cxn ang="0">
                    <a:pos x="7" y="0"/>
                  </a:cxn>
                  <a:cxn ang="0">
                    <a:pos x="2" y="2"/>
                  </a:cxn>
                  <a:cxn ang="0">
                    <a:pos x="0" y="8"/>
                  </a:cxn>
                  <a:cxn ang="0">
                    <a:pos x="2" y="13"/>
                  </a:cxn>
                  <a:cxn ang="0">
                    <a:pos x="2" y="13"/>
                  </a:cxn>
                  <a:cxn ang="0">
                    <a:pos x="3" y="12"/>
                  </a:cxn>
                  <a:cxn ang="0">
                    <a:pos x="2" y="13"/>
                  </a:cxn>
                  <a:cxn ang="0">
                    <a:pos x="7" y="15"/>
                  </a:cxn>
                  <a:cxn ang="0">
                    <a:pos x="13" y="13"/>
                  </a:cxn>
                  <a:cxn ang="0">
                    <a:pos x="13" y="13"/>
                  </a:cxn>
                  <a:cxn ang="0">
                    <a:pos x="11" y="12"/>
                  </a:cxn>
                  <a:cxn ang="0">
                    <a:pos x="13" y="13"/>
                  </a:cxn>
                  <a:cxn ang="0">
                    <a:pos x="15" y="8"/>
                  </a:cxn>
                  <a:cxn ang="0">
                    <a:pos x="13" y="2"/>
                  </a:cxn>
                  <a:cxn ang="0">
                    <a:pos x="13" y="2"/>
                  </a:cxn>
                  <a:cxn ang="0">
                    <a:pos x="10" y="10"/>
                  </a:cxn>
                  <a:cxn ang="0">
                    <a:pos x="10" y="10"/>
                  </a:cxn>
                  <a:cxn ang="0">
                    <a:pos x="10" y="10"/>
                  </a:cxn>
                  <a:cxn ang="0">
                    <a:pos x="7" y="11"/>
                  </a:cxn>
                  <a:cxn ang="0">
                    <a:pos x="5" y="10"/>
                  </a:cxn>
                  <a:cxn ang="0">
                    <a:pos x="5" y="10"/>
                  </a:cxn>
                  <a:cxn ang="0">
                    <a:pos x="4" y="8"/>
                  </a:cxn>
                  <a:cxn ang="0">
                    <a:pos x="5" y="5"/>
                  </a:cxn>
                  <a:cxn ang="0">
                    <a:pos x="7" y="4"/>
                  </a:cxn>
                  <a:cxn ang="0">
                    <a:pos x="10" y="5"/>
                  </a:cxn>
                  <a:cxn ang="0">
                    <a:pos x="10" y="5"/>
                  </a:cxn>
                  <a:cxn ang="0">
                    <a:pos x="11" y="8"/>
                  </a:cxn>
                  <a:cxn ang="0">
                    <a:pos x="10" y="10"/>
                  </a:cxn>
                </a:cxnLst>
                <a:rect l="0" t="0" r="r" b="b"/>
                <a:pathLst>
                  <a:path w="15" h="15">
                    <a:moveTo>
                      <a:pt x="13" y="2"/>
                    </a:moveTo>
                    <a:cubicBezTo>
                      <a:pt x="11" y="1"/>
                      <a:pt x="9" y="0"/>
                      <a:pt x="7" y="0"/>
                    </a:cubicBezTo>
                    <a:cubicBezTo>
                      <a:pt x="5" y="0"/>
                      <a:pt x="3" y="1"/>
                      <a:pt x="2" y="2"/>
                    </a:cubicBezTo>
                    <a:cubicBezTo>
                      <a:pt x="0" y="4"/>
                      <a:pt x="0" y="6"/>
                      <a:pt x="0" y="8"/>
                    </a:cubicBezTo>
                    <a:cubicBezTo>
                      <a:pt x="0" y="10"/>
                      <a:pt x="0" y="12"/>
                      <a:pt x="2" y="13"/>
                    </a:cubicBezTo>
                    <a:cubicBezTo>
                      <a:pt x="2" y="13"/>
                      <a:pt x="2" y="13"/>
                      <a:pt x="2" y="13"/>
                    </a:cubicBezTo>
                    <a:cubicBezTo>
                      <a:pt x="3" y="12"/>
                      <a:pt x="3" y="12"/>
                      <a:pt x="3" y="12"/>
                    </a:cubicBezTo>
                    <a:cubicBezTo>
                      <a:pt x="2" y="13"/>
                      <a:pt x="2" y="13"/>
                      <a:pt x="2" y="13"/>
                    </a:cubicBezTo>
                    <a:cubicBezTo>
                      <a:pt x="3" y="15"/>
                      <a:pt x="5" y="15"/>
                      <a:pt x="7" y="15"/>
                    </a:cubicBezTo>
                    <a:cubicBezTo>
                      <a:pt x="9" y="15"/>
                      <a:pt x="11" y="15"/>
                      <a:pt x="13" y="13"/>
                    </a:cubicBezTo>
                    <a:cubicBezTo>
                      <a:pt x="13" y="13"/>
                      <a:pt x="13" y="13"/>
                      <a:pt x="13" y="13"/>
                    </a:cubicBezTo>
                    <a:cubicBezTo>
                      <a:pt x="11" y="12"/>
                      <a:pt x="11" y="12"/>
                      <a:pt x="11" y="12"/>
                    </a:cubicBezTo>
                    <a:cubicBezTo>
                      <a:pt x="13" y="13"/>
                      <a:pt x="13" y="13"/>
                      <a:pt x="13" y="13"/>
                    </a:cubicBezTo>
                    <a:cubicBezTo>
                      <a:pt x="14" y="12"/>
                      <a:pt x="15" y="10"/>
                      <a:pt x="15" y="8"/>
                    </a:cubicBezTo>
                    <a:cubicBezTo>
                      <a:pt x="15" y="6"/>
                      <a:pt x="14" y="4"/>
                      <a:pt x="13" y="2"/>
                    </a:cubicBezTo>
                    <a:cubicBezTo>
                      <a:pt x="13" y="2"/>
                      <a:pt x="13" y="2"/>
                      <a:pt x="13" y="2"/>
                    </a:cubicBezTo>
                    <a:close/>
                    <a:moveTo>
                      <a:pt x="10" y="10"/>
                    </a:moveTo>
                    <a:cubicBezTo>
                      <a:pt x="10" y="10"/>
                      <a:pt x="10" y="10"/>
                      <a:pt x="10" y="10"/>
                    </a:cubicBezTo>
                    <a:cubicBezTo>
                      <a:pt x="10" y="10"/>
                      <a:pt x="10" y="10"/>
                      <a:pt x="10" y="10"/>
                    </a:cubicBezTo>
                    <a:cubicBezTo>
                      <a:pt x="9" y="11"/>
                      <a:pt x="8" y="11"/>
                      <a:pt x="7" y="11"/>
                    </a:cubicBezTo>
                    <a:cubicBezTo>
                      <a:pt x="6" y="11"/>
                      <a:pt x="6" y="11"/>
                      <a:pt x="5" y="10"/>
                    </a:cubicBezTo>
                    <a:cubicBezTo>
                      <a:pt x="5" y="10"/>
                      <a:pt x="5" y="10"/>
                      <a:pt x="5" y="10"/>
                    </a:cubicBezTo>
                    <a:cubicBezTo>
                      <a:pt x="4" y="9"/>
                      <a:pt x="4" y="9"/>
                      <a:pt x="4" y="8"/>
                    </a:cubicBezTo>
                    <a:cubicBezTo>
                      <a:pt x="4" y="7"/>
                      <a:pt x="4" y="6"/>
                      <a:pt x="5" y="5"/>
                    </a:cubicBezTo>
                    <a:cubicBezTo>
                      <a:pt x="6" y="5"/>
                      <a:pt x="6" y="4"/>
                      <a:pt x="7" y="4"/>
                    </a:cubicBezTo>
                    <a:cubicBezTo>
                      <a:pt x="8" y="4"/>
                      <a:pt x="9" y="5"/>
                      <a:pt x="10" y="5"/>
                    </a:cubicBezTo>
                    <a:cubicBezTo>
                      <a:pt x="10" y="5"/>
                      <a:pt x="10" y="5"/>
                      <a:pt x="10" y="5"/>
                    </a:cubicBezTo>
                    <a:cubicBezTo>
                      <a:pt x="10" y="6"/>
                      <a:pt x="11" y="7"/>
                      <a:pt x="11" y="8"/>
                    </a:cubicBezTo>
                    <a:cubicBezTo>
                      <a:pt x="11" y="9"/>
                      <a:pt x="10" y="9"/>
                      <a:pt x="10" y="10"/>
                    </a:cubicBez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96" name="îṥļîḑé-Freeform: Shape 261">
                <a:extLst>
                  <a:ext uri="{FF2B5EF4-FFF2-40B4-BE49-F238E27FC236}">
                    <a16:creationId xmlns:a16="http://schemas.microsoft.com/office/drawing/2014/main" id="{2AD098B4-BA2F-4F79-B97F-4ADC00F0F8F7}"/>
                  </a:ext>
                </a:extLst>
              </p:cNvPr>
              <p:cNvSpPr>
                <a:spLocks/>
              </p:cNvSpPr>
              <p:nvPr/>
            </p:nvSpPr>
            <p:spPr bwMode="auto">
              <a:xfrm>
                <a:off x="5065713" y="1873251"/>
                <a:ext cx="57150" cy="57150"/>
              </a:xfrm>
              <a:custGeom>
                <a:avLst/>
                <a:gdLst/>
                <a:ahLst/>
                <a:cxnLst>
                  <a:cxn ang="0">
                    <a:pos x="13" y="2"/>
                  </a:cxn>
                  <a:cxn ang="0">
                    <a:pos x="8" y="0"/>
                  </a:cxn>
                  <a:cxn ang="0">
                    <a:pos x="2" y="2"/>
                  </a:cxn>
                  <a:cxn ang="0">
                    <a:pos x="0" y="8"/>
                  </a:cxn>
                  <a:cxn ang="0">
                    <a:pos x="2" y="13"/>
                  </a:cxn>
                  <a:cxn ang="0">
                    <a:pos x="4" y="12"/>
                  </a:cxn>
                  <a:cxn ang="0">
                    <a:pos x="2" y="13"/>
                  </a:cxn>
                  <a:cxn ang="0">
                    <a:pos x="8" y="15"/>
                  </a:cxn>
                  <a:cxn ang="0">
                    <a:pos x="13" y="13"/>
                  </a:cxn>
                  <a:cxn ang="0">
                    <a:pos x="13" y="13"/>
                  </a:cxn>
                  <a:cxn ang="0">
                    <a:pos x="12" y="12"/>
                  </a:cxn>
                  <a:cxn ang="0">
                    <a:pos x="13" y="13"/>
                  </a:cxn>
                  <a:cxn ang="0">
                    <a:pos x="15" y="8"/>
                  </a:cxn>
                  <a:cxn ang="0">
                    <a:pos x="13" y="2"/>
                  </a:cxn>
                  <a:cxn ang="0">
                    <a:pos x="13" y="2"/>
                  </a:cxn>
                  <a:cxn ang="0">
                    <a:pos x="10" y="10"/>
                  </a:cxn>
                  <a:cxn ang="0">
                    <a:pos x="10" y="10"/>
                  </a:cxn>
                  <a:cxn ang="0">
                    <a:pos x="10" y="10"/>
                  </a:cxn>
                  <a:cxn ang="0">
                    <a:pos x="8" y="11"/>
                  </a:cxn>
                  <a:cxn ang="0">
                    <a:pos x="5" y="10"/>
                  </a:cxn>
                  <a:cxn ang="0">
                    <a:pos x="5" y="10"/>
                  </a:cxn>
                  <a:cxn ang="0">
                    <a:pos x="4" y="8"/>
                  </a:cxn>
                  <a:cxn ang="0">
                    <a:pos x="5" y="5"/>
                  </a:cxn>
                  <a:cxn ang="0">
                    <a:pos x="8" y="4"/>
                  </a:cxn>
                  <a:cxn ang="0">
                    <a:pos x="10" y="5"/>
                  </a:cxn>
                  <a:cxn ang="0">
                    <a:pos x="10" y="5"/>
                  </a:cxn>
                  <a:cxn ang="0">
                    <a:pos x="11" y="8"/>
                  </a:cxn>
                  <a:cxn ang="0">
                    <a:pos x="10" y="10"/>
                  </a:cxn>
                </a:cxnLst>
                <a:rect l="0" t="0" r="r" b="b"/>
                <a:pathLst>
                  <a:path w="15" h="15">
                    <a:moveTo>
                      <a:pt x="13" y="2"/>
                    </a:moveTo>
                    <a:cubicBezTo>
                      <a:pt x="12" y="1"/>
                      <a:pt x="10" y="0"/>
                      <a:pt x="8" y="0"/>
                    </a:cubicBezTo>
                    <a:cubicBezTo>
                      <a:pt x="6" y="0"/>
                      <a:pt x="4" y="1"/>
                      <a:pt x="2" y="2"/>
                    </a:cubicBezTo>
                    <a:cubicBezTo>
                      <a:pt x="1" y="4"/>
                      <a:pt x="0" y="6"/>
                      <a:pt x="0" y="8"/>
                    </a:cubicBezTo>
                    <a:cubicBezTo>
                      <a:pt x="0" y="10"/>
                      <a:pt x="1" y="12"/>
                      <a:pt x="2" y="13"/>
                    </a:cubicBezTo>
                    <a:cubicBezTo>
                      <a:pt x="4" y="12"/>
                      <a:pt x="4" y="12"/>
                      <a:pt x="4" y="12"/>
                    </a:cubicBezTo>
                    <a:cubicBezTo>
                      <a:pt x="2" y="13"/>
                      <a:pt x="2" y="13"/>
                      <a:pt x="2" y="13"/>
                    </a:cubicBezTo>
                    <a:cubicBezTo>
                      <a:pt x="4" y="15"/>
                      <a:pt x="6" y="15"/>
                      <a:pt x="8" y="15"/>
                    </a:cubicBezTo>
                    <a:cubicBezTo>
                      <a:pt x="10" y="15"/>
                      <a:pt x="12" y="15"/>
                      <a:pt x="13" y="13"/>
                    </a:cubicBezTo>
                    <a:cubicBezTo>
                      <a:pt x="13" y="13"/>
                      <a:pt x="13" y="13"/>
                      <a:pt x="13" y="13"/>
                    </a:cubicBezTo>
                    <a:cubicBezTo>
                      <a:pt x="12" y="12"/>
                      <a:pt x="12" y="12"/>
                      <a:pt x="12" y="12"/>
                    </a:cubicBezTo>
                    <a:cubicBezTo>
                      <a:pt x="13" y="13"/>
                      <a:pt x="13" y="13"/>
                      <a:pt x="13" y="13"/>
                    </a:cubicBezTo>
                    <a:cubicBezTo>
                      <a:pt x="15" y="12"/>
                      <a:pt x="15" y="10"/>
                      <a:pt x="15" y="8"/>
                    </a:cubicBezTo>
                    <a:cubicBezTo>
                      <a:pt x="15" y="6"/>
                      <a:pt x="15" y="4"/>
                      <a:pt x="13" y="2"/>
                    </a:cubicBezTo>
                    <a:cubicBezTo>
                      <a:pt x="13" y="2"/>
                      <a:pt x="13" y="2"/>
                      <a:pt x="13" y="2"/>
                    </a:cubicBezTo>
                    <a:close/>
                    <a:moveTo>
                      <a:pt x="10" y="10"/>
                    </a:moveTo>
                    <a:cubicBezTo>
                      <a:pt x="10" y="10"/>
                      <a:pt x="10" y="10"/>
                      <a:pt x="10" y="10"/>
                    </a:cubicBezTo>
                    <a:cubicBezTo>
                      <a:pt x="10" y="10"/>
                      <a:pt x="10" y="10"/>
                      <a:pt x="10" y="10"/>
                    </a:cubicBezTo>
                    <a:cubicBezTo>
                      <a:pt x="9" y="11"/>
                      <a:pt x="9" y="11"/>
                      <a:pt x="8" y="11"/>
                    </a:cubicBezTo>
                    <a:cubicBezTo>
                      <a:pt x="7" y="11"/>
                      <a:pt x="6" y="11"/>
                      <a:pt x="5" y="10"/>
                    </a:cubicBezTo>
                    <a:cubicBezTo>
                      <a:pt x="5" y="10"/>
                      <a:pt x="5" y="10"/>
                      <a:pt x="5" y="10"/>
                    </a:cubicBezTo>
                    <a:cubicBezTo>
                      <a:pt x="5" y="9"/>
                      <a:pt x="4" y="9"/>
                      <a:pt x="4" y="8"/>
                    </a:cubicBezTo>
                    <a:cubicBezTo>
                      <a:pt x="4" y="7"/>
                      <a:pt x="5" y="6"/>
                      <a:pt x="5" y="5"/>
                    </a:cubicBezTo>
                    <a:cubicBezTo>
                      <a:pt x="6" y="5"/>
                      <a:pt x="7" y="4"/>
                      <a:pt x="8" y="4"/>
                    </a:cubicBezTo>
                    <a:cubicBezTo>
                      <a:pt x="9" y="4"/>
                      <a:pt x="9" y="5"/>
                      <a:pt x="10" y="5"/>
                    </a:cubicBezTo>
                    <a:cubicBezTo>
                      <a:pt x="10" y="5"/>
                      <a:pt x="10" y="5"/>
                      <a:pt x="10" y="5"/>
                    </a:cubicBezTo>
                    <a:cubicBezTo>
                      <a:pt x="11" y="6"/>
                      <a:pt x="11" y="7"/>
                      <a:pt x="11" y="8"/>
                    </a:cubicBezTo>
                    <a:cubicBezTo>
                      <a:pt x="11" y="9"/>
                      <a:pt x="11" y="9"/>
                      <a:pt x="10" y="10"/>
                    </a:cubicBezTo>
                    <a:close/>
                  </a:path>
                </a:pathLst>
              </a:custGeom>
              <a:grp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788" name="îṥļîḑé-Freeform: Shape 262">
              <a:extLst>
                <a:ext uri="{FF2B5EF4-FFF2-40B4-BE49-F238E27FC236}">
                  <a16:creationId xmlns:a16="http://schemas.microsoft.com/office/drawing/2014/main" id="{DC7DF45F-0C01-4EB2-BFDA-7B975B0AB07F}"/>
                </a:ext>
              </a:extLst>
            </p:cNvPr>
            <p:cNvSpPr>
              <a:spLocks/>
            </p:cNvSpPr>
            <p:nvPr/>
          </p:nvSpPr>
          <p:spPr bwMode="auto">
            <a:xfrm>
              <a:off x="9651941" y="2547630"/>
              <a:ext cx="850584" cy="849118"/>
            </a:xfrm>
            <a:custGeom>
              <a:avLst/>
              <a:gdLst>
                <a:gd name="T0" fmla="*/ 6272 w 6519"/>
                <a:gd name="T1" fmla="*/ 4089 h 6517"/>
                <a:gd name="T2" fmla="*/ 5131 w 6519"/>
                <a:gd name="T3" fmla="*/ 3985 h 6517"/>
                <a:gd name="T4" fmla="*/ 5612 w 6519"/>
                <a:gd name="T5" fmla="*/ 3724 h 6517"/>
                <a:gd name="T6" fmla="*/ 5612 w 6519"/>
                <a:gd name="T7" fmla="*/ 3364 h 6517"/>
                <a:gd name="T8" fmla="*/ 5131 w 6519"/>
                <a:gd name="T9" fmla="*/ 3084 h 6517"/>
                <a:gd name="T10" fmla="*/ 6272 w 6519"/>
                <a:gd name="T11" fmla="*/ 2980 h 6517"/>
                <a:gd name="T12" fmla="*/ 6388 w 6519"/>
                <a:gd name="T13" fmla="*/ 2297 h 6517"/>
                <a:gd name="T14" fmla="*/ 5994 w 6519"/>
                <a:gd name="T15" fmla="*/ 2725 h 6517"/>
                <a:gd name="T16" fmla="*/ 5131 w 6519"/>
                <a:gd name="T17" fmla="*/ 2428 h 6517"/>
                <a:gd name="T18" fmla="*/ 5792 w 6519"/>
                <a:gd name="T19" fmla="*/ 2248 h 6517"/>
                <a:gd name="T20" fmla="*/ 5131 w 6519"/>
                <a:gd name="T21" fmla="*/ 2068 h 6517"/>
                <a:gd name="T22" fmla="*/ 4614 w 6519"/>
                <a:gd name="T23" fmla="*/ 1389 h 6517"/>
                <a:gd name="T24" fmla="*/ 4422 w 6519"/>
                <a:gd name="T25" fmla="*/ 905 h 6517"/>
                <a:gd name="T26" fmla="*/ 4062 w 6519"/>
                <a:gd name="T27" fmla="*/ 905 h 6517"/>
                <a:gd name="T28" fmla="*/ 3764 w 6519"/>
                <a:gd name="T29" fmla="*/ 1389 h 6517"/>
                <a:gd name="T30" fmla="*/ 4103 w 6519"/>
                <a:gd name="T31" fmla="*/ 368 h 6517"/>
                <a:gd name="T32" fmla="*/ 3952 w 6519"/>
                <a:gd name="T33" fmla="*/ 41 h 6517"/>
                <a:gd name="T34" fmla="*/ 3406 w 6519"/>
                <a:gd name="T35" fmla="*/ 408 h 6517"/>
                <a:gd name="T36" fmla="*/ 3126 w 6519"/>
                <a:gd name="T37" fmla="*/ 1388 h 6517"/>
                <a:gd name="T38" fmla="*/ 2946 w 6519"/>
                <a:gd name="T39" fmla="*/ 725 h 6517"/>
                <a:gd name="T40" fmla="*/ 2766 w 6519"/>
                <a:gd name="T41" fmla="*/ 1389 h 6517"/>
                <a:gd name="T42" fmla="*/ 2504 w 6519"/>
                <a:gd name="T43" fmla="*/ 409 h 6517"/>
                <a:gd name="T44" fmla="*/ 1956 w 6519"/>
                <a:gd name="T45" fmla="*/ 43 h 6517"/>
                <a:gd name="T46" fmla="*/ 1806 w 6519"/>
                <a:gd name="T47" fmla="*/ 369 h 6517"/>
                <a:gd name="T48" fmla="*/ 2144 w 6519"/>
                <a:gd name="T49" fmla="*/ 1391 h 6517"/>
                <a:gd name="T50" fmla="*/ 1387 w 6519"/>
                <a:gd name="T51" fmla="*/ 1761 h 6517"/>
                <a:gd name="T52" fmla="*/ 1387 w 6519"/>
                <a:gd name="T53" fmla="*/ 2069 h 6517"/>
                <a:gd name="T54" fmla="*/ 726 w 6519"/>
                <a:gd name="T55" fmla="*/ 2249 h 6517"/>
                <a:gd name="T56" fmla="*/ 1387 w 6519"/>
                <a:gd name="T57" fmla="*/ 2429 h 6517"/>
                <a:gd name="T58" fmla="*/ 524 w 6519"/>
                <a:gd name="T59" fmla="*/ 2725 h 6517"/>
                <a:gd name="T60" fmla="*/ 130 w 6519"/>
                <a:gd name="T61" fmla="*/ 2299 h 6517"/>
                <a:gd name="T62" fmla="*/ 246 w 6519"/>
                <a:gd name="T63" fmla="*/ 2980 h 6517"/>
                <a:gd name="T64" fmla="*/ 1387 w 6519"/>
                <a:gd name="T65" fmla="*/ 3084 h 6517"/>
                <a:gd name="T66" fmla="*/ 906 w 6519"/>
                <a:gd name="T67" fmla="*/ 3364 h 6517"/>
                <a:gd name="T68" fmla="*/ 906 w 6519"/>
                <a:gd name="T69" fmla="*/ 3724 h 6517"/>
                <a:gd name="T70" fmla="*/ 1387 w 6519"/>
                <a:gd name="T71" fmla="*/ 3985 h 6517"/>
                <a:gd name="T72" fmla="*/ 247 w 6519"/>
                <a:gd name="T73" fmla="*/ 4089 h 6517"/>
                <a:gd name="T74" fmla="*/ 131 w 6519"/>
                <a:gd name="T75" fmla="*/ 4772 h 6517"/>
                <a:gd name="T76" fmla="*/ 526 w 6519"/>
                <a:gd name="T77" fmla="*/ 4345 h 6517"/>
                <a:gd name="T78" fmla="*/ 1388 w 6519"/>
                <a:gd name="T79" fmla="*/ 4481 h 6517"/>
                <a:gd name="T80" fmla="*/ 2146 w 6519"/>
                <a:gd name="T81" fmla="*/ 5129 h 6517"/>
                <a:gd name="T82" fmla="*/ 1806 w 6519"/>
                <a:gd name="T83" fmla="*/ 6149 h 6517"/>
                <a:gd name="T84" fmla="*/ 1956 w 6519"/>
                <a:gd name="T85" fmla="*/ 6476 h 6517"/>
                <a:gd name="T86" fmla="*/ 2504 w 6519"/>
                <a:gd name="T87" fmla="*/ 6109 h 6517"/>
                <a:gd name="T88" fmla="*/ 2766 w 6519"/>
                <a:gd name="T89" fmla="*/ 5129 h 6517"/>
                <a:gd name="T90" fmla="*/ 2946 w 6519"/>
                <a:gd name="T91" fmla="*/ 5793 h 6517"/>
                <a:gd name="T92" fmla="*/ 3126 w 6519"/>
                <a:gd name="T93" fmla="*/ 5129 h 6517"/>
                <a:gd name="T94" fmla="*/ 3406 w 6519"/>
                <a:gd name="T95" fmla="*/ 6109 h 6517"/>
                <a:gd name="T96" fmla="*/ 3954 w 6519"/>
                <a:gd name="T97" fmla="*/ 6476 h 6517"/>
                <a:gd name="T98" fmla="*/ 4104 w 6519"/>
                <a:gd name="T99" fmla="*/ 6149 h 6517"/>
                <a:gd name="T100" fmla="*/ 3766 w 6519"/>
                <a:gd name="T101" fmla="*/ 5128 h 6517"/>
                <a:gd name="T102" fmla="*/ 4063 w 6519"/>
                <a:gd name="T103" fmla="*/ 5612 h 6517"/>
                <a:gd name="T104" fmla="*/ 4423 w 6519"/>
                <a:gd name="T105" fmla="*/ 5612 h 6517"/>
                <a:gd name="T106" fmla="*/ 4615 w 6519"/>
                <a:gd name="T107" fmla="*/ 5128 h 6517"/>
                <a:gd name="T108" fmla="*/ 5132 w 6519"/>
                <a:gd name="T109" fmla="*/ 4344 h 6517"/>
                <a:gd name="T110" fmla="*/ 6151 w 6519"/>
                <a:gd name="T111" fmla="*/ 4683 h 6517"/>
                <a:gd name="T112" fmla="*/ 6478 w 6519"/>
                <a:gd name="T113" fmla="*/ 4532 h 6517"/>
                <a:gd name="T114" fmla="*/ 4771 w 6519"/>
                <a:gd name="T115" fmla="*/ 4611 h 6517"/>
                <a:gd name="T116" fmla="*/ 1910 w 6519"/>
                <a:gd name="T117" fmla="*/ 4769 h 6517"/>
                <a:gd name="T118" fmla="*/ 1747 w 6519"/>
                <a:gd name="T119" fmla="*/ 1820 h 6517"/>
                <a:gd name="T120" fmla="*/ 4614 w 6519"/>
                <a:gd name="T121" fmla="*/ 1748 h 6517"/>
                <a:gd name="T122" fmla="*/ 4772 w 6519"/>
                <a:gd name="T123" fmla="*/ 4611 h 6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19" h="6517">
                  <a:moveTo>
                    <a:pt x="6478" y="4532"/>
                  </a:moveTo>
                  <a:lnTo>
                    <a:pt x="6272" y="4089"/>
                  </a:lnTo>
                  <a:cubicBezTo>
                    <a:pt x="6243" y="4025"/>
                    <a:pt x="6179" y="3985"/>
                    <a:pt x="6110" y="3985"/>
                  </a:cubicBezTo>
                  <a:lnTo>
                    <a:pt x="5131" y="3985"/>
                  </a:lnTo>
                  <a:lnTo>
                    <a:pt x="5131" y="3724"/>
                  </a:lnTo>
                  <a:lnTo>
                    <a:pt x="5612" y="3724"/>
                  </a:lnTo>
                  <a:cubicBezTo>
                    <a:pt x="5711" y="3724"/>
                    <a:pt x="5792" y="3644"/>
                    <a:pt x="5792" y="3544"/>
                  </a:cubicBezTo>
                  <a:cubicBezTo>
                    <a:pt x="5792" y="3445"/>
                    <a:pt x="5712" y="3364"/>
                    <a:pt x="5612" y="3364"/>
                  </a:cubicBezTo>
                  <a:lnTo>
                    <a:pt x="5131" y="3364"/>
                  </a:lnTo>
                  <a:lnTo>
                    <a:pt x="5131" y="3084"/>
                  </a:lnTo>
                  <a:lnTo>
                    <a:pt x="6110" y="3084"/>
                  </a:lnTo>
                  <a:cubicBezTo>
                    <a:pt x="6180" y="3084"/>
                    <a:pt x="6243" y="3043"/>
                    <a:pt x="6272" y="2980"/>
                  </a:cubicBezTo>
                  <a:lnTo>
                    <a:pt x="6476" y="2536"/>
                  </a:lnTo>
                  <a:cubicBezTo>
                    <a:pt x="6518" y="2445"/>
                    <a:pt x="6479" y="2339"/>
                    <a:pt x="6388" y="2297"/>
                  </a:cubicBezTo>
                  <a:cubicBezTo>
                    <a:pt x="6298" y="2256"/>
                    <a:pt x="6191" y="2296"/>
                    <a:pt x="6150" y="2385"/>
                  </a:cubicBezTo>
                  <a:lnTo>
                    <a:pt x="5994" y="2725"/>
                  </a:lnTo>
                  <a:lnTo>
                    <a:pt x="5131" y="2725"/>
                  </a:lnTo>
                  <a:lnTo>
                    <a:pt x="5131" y="2428"/>
                  </a:lnTo>
                  <a:lnTo>
                    <a:pt x="5612" y="2428"/>
                  </a:lnTo>
                  <a:cubicBezTo>
                    <a:pt x="5711" y="2428"/>
                    <a:pt x="5792" y="2348"/>
                    <a:pt x="5792" y="2248"/>
                  </a:cubicBezTo>
                  <a:cubicBezTo>
                    <a:pt x="5792" y="2149"/>
                    <a:pt x="5712" y="2068"/>
                    <a:pt x="5612" y="2068"/>
                  </a:cubicBezTo>
                  <a:lnTo>
                    <a:pt x="5131" y="2068"/>
                  </a:lnTo>
                  <a:lnTo>
                    <a:pt x="5131" y="1907"/>
                  </a:lnTo>
                  <a:cubicBezTo>
                    <a:pt x="5131" y="1621"/>
                    <a:pt x="4899" y="1389"/>
                    <a:pt x="4614" y="1389"/>
                  </a:cubicBezTo>
                  <a:lnTo>
                    <a:pt x="4422" y="1389"/>
                  </a:lnTo>
                  <a:lnTo>
                    <a:pt x="4422" y="905"/>
                  </a:lnTo>
                  <a:cubicBezTo>
                    <a:pt x="4422" y="807"/>
                    <a:pt x="4342" y="725"/>
                    <a:pt x="4242" y="725"/>
                  </a:cubicBezTo>
                  <a:cubicBezTo>
                    <a:pt x="4142" y="725"/>
                    <a:pt x="4062" y="805"/>
                    <a:pt x="4062" y="905"/>
                  </a:cubicBezTo>
                  <a:lnTo>
                    <a:pt x="4062" y="1389"/>
                  </a:lnTo>
                  <a:lnTo>
                    <a:pt x="3764" y="1389"/>
                  </a:lnTo>
                  <a:lnTo>
                    <a:pt x="3764" y="524"/>
                  </a:lnTo>
                  <a:lnTo>
                    <a:pt x="4103" y="368"/>
                  </a:lnTo>
                  <a:cubicBezTo>
                    <a:pt x="4194" y="327"/>
                    <a:pt x="4232" y="220"/>
                    <a:pt x="4191" y="129"/>
                  </a:cubicBezTo>
                  <a:cubicBezTo>
                    <a:pt x="4150" y="39"/>
                    <a:pt x="4043" y="0"/>
                    <a:pt x="3952" y="41"/>
                  </a:cubicBezTo>
                  <a:lnTo>
                    <a:pt x="3510" y="245"/>
                  </a:lnTo>
                  <a:cubicBezTo>
                    <a:pt x="3446" y="275"/>
                    <a:pt x="3406" y="339"/>
                    <a:pt x="3406" y="408"/>
                  </a:cubicBezTo>
                  <a:lnTo>
                    <a:pt x="3406" y="1388"/>
                  </a:lnTo>
                  <a:lnTo>
                    <a:pt x="3126" y="1388"/>
                  </a:lnTo>
                  <a:lnTo>
                    <a:pt x="3126" y="905"/>
                  </a:lnTo>
                  <a:cubicBezTo>
                    <a:pt x="3126" y="807"/>
                    <a:pt x="3046" y="725"/>
                    <a:pt x="2946" y="725"/>
                  </a:cubicBezTo>
                  <a:cubicBezTo>
                    <a:pt x="2847" y="725"/>
                    <a:pt x="2766" y="805"/>
                    <a:pt x="2766" y="905"/>
                  </a:cubicBezTo>
                  <a:lnTo>
                    <a:pt x="2766" y="1389"/>
                  </a:lnTo>
                  <a:lnTo>
                    <a:pt x="2504" y="1389"/>
                  </a:lnTo>
                  <a:lnTo>
                    <a:pt x="2504" y="409"/>
                  </a:lnTo>
                  <a:cubicBezTo>
                    <a:pt x="2504" y="339"/>
                    <a:pt x="2463" y="276"/>
                    <a:pt x="2400" y="247"/>
                  </a:cubicBezTo>
                  <a:lnTo>
                    <a:pt x="1956" y="43"/>
                  </a:lnTo>
                  <a:cubicBezTo>
                    <a:pt x="1866" y="1"/>
                    <a:pt x="1759" y="41"/>
                    <a:pt x="1718" y="131"/>
                  </a:cubicBezTo>
                  <a:cubicBezTo>
                    <a:pt x="1676" y="221"/>
                    <a:pt x="1715" y="328"/>
                    <a:pt x="1806" y="369"/>
                  </a:cubicBezTo>
                  <a:lnTo>
                    <a:pt x="2144" y="525"/>
                  </a:lnTo>
                  <a:lnTo>
                    <a:pt x="2144" y="1391"/>
                  </a:lnTo>
                  <a:lnTo>
                    <a:pt x="1908" y="1391"/>
                  </a:lnTo>
                  <a:cubicBezTo>
                    <a:pt x="1647" y="1391"/>
                    <a:pt x="1400" y="1597"/>
                    <a:pt x="1387" y="1761"/>
                  </a:cubicBezTo>
                  <a:lnTo>
                    <a:pt x="1387" y="1775"/>
                  </a:lnTo>
                  <a:lnTo>
                    <a:pt x="1387" y="2069"/>
                  </a:lnTo>
                  <a:lnTo>
                    <a:pt x="906" y="2069"/>
                  </a:lnTo>
                  <a:cubicBezTo>
                    <a:pt x="807" y="2069"/>
                    <a:pt x="726" y="2149"/>
                    <a:pt x="726" y="2249"/>
                  </a:cubicBezTo>
                  <a:cubicBezTo>
                    <a:pt x="726" y="2348"/>
                    <a:pt x="806" y="2429"/>
                    <a:pt x="906" y="2429"/>
                  </a:cubicBezTo>
                  <a:lnTo>
                    <a:pt x="1387" y="2429"/>
                  </a:lnTo>
                  <a:lnTo>
                    <a:pt x="1387" y="2725"/>
                  </a:lnTo>
                  <a:lnTo>
                    <a:pt x="524" y="2725"/>
                  </a:lnTo>
                  <a:lnTo>
                    <a:pt x="368" y="2387"/>
                  </a:lnTo>
                  <a:cubicBezTo>
                    <a:pt x="327" y="2296"/>
                    <a:pt x="220" y="2257"/>
                    <a:pt x="130" y="2299"/>
                  </a:cubicBezTo>
                  <a:cubicBezTo>
                    <a:pt x="39" y="2340"/>
                    <a:pt x="0" y="2447"/>
                    <a:pt x="42" y="2537"/>
                  </a:cubicBezTo>
                  <a:lnTo>
                    <a:pt x="246" y="2980"/>
                  </a:lnTo>
                  <a:cubicBezTo>
                    <a:pt x="275" y="3044"/>
                    <a:pt x="339" y="3084"/>
                    <a:pt x="408" y="3084"/>
                  </a:cubicBezTo>
                  <a:lnTo>
                    <a:pt x="1387" y="3084"/>
                  </a:lnTo>
                  <a:lnTo>
                    <a:pt x="1387" y="3364"/>
                  </a:lnTo>
                  <a:lnTo>
                    <a:pt x="906" y="3364"/>
                  </a:lnTo>
                  <a:cubicBezTo>
                    <a:pt x="807" y="3364"/>
                    <a:pt x="726" y="3444"/>
                    <a:pt x="726" y="3544"/>
                  </a:cubicBezTo>
                  <a:cubicBezTo>
                    <a:pt x="726" y="3643"/>
                    <a:pt x="806" y="3724"/>
                    <a:pt x="906" y="3724"/>
                  </a:cubicBezTo>
                  <a:lnTo>
                    <a:pt x="1387" y="3724"/>
                  </a:lnTo>
                  <a:lnTo>
                    <a:pt x="1387" y="3985"/>
                  </a:lnTo>
                  <a:lnTo>
                    <a:pt x="410" y="3985"/>
                  </a:lnTo>
                  <a:cubicBezTo>
                    <a:pt x="339" y="3985"/>
                    <a:pt x="276" y="4027"/>
                    <a:pt x="247" y="4089"/>
                  </a:cubicBezTo>
                  <a:lnTo>
                    <a:pt x="43" y="4533"/>
                  </a:lnTo>
                  <a:cubicBezTo>
                    <a:pt x="2" y="4624"/>
                    <a:pt x="40" y="4731"/>
                    <a:pt x="131" y="4772"/>
                  </a:cubicBezTo>
                  <a:cubicBezTo>
                    <a:pt x="222" y="4813"/>
                    <a:pt x="328" y="4773"/>
                    <a:pt x="370" y="4684"/>
                  </a:cubicBezTo>
                  <a:lnTo>
                    <a:pt x="526" y="4345"/>
                  </a:lnTo>
                  <a:lnTo>
                    <a:pt x="1388" y="4345"/>
                  </a:lnTo>
                  <a:lnTo>
                    <a:pt x="1388" y="4481"/>
                  </a:lnTo>
                  <a:cubicBezTo>
                    <a:pt x="1395" y="4960"/>
                    <a:pt x="1674" y="5129"/>
                    <a:pt x="1910" y="5129"/>
                  </a:cubicBezTo>
                  <a:lnTo>
                    <a:pt x="2146" y="5129"/>
                  </a:lnTo>
                  <a:lnTo>
                    <a:pt x="2146" y="5995"/>
                  </a:lnTo>
                  <a:lnTo>
                    <a:pt x="1806" y="6149"/>
                  </a:lnTo>
                  <a:cubicBezTo>
                    <a:pt x="1715" y="6191"/>
                    <a:pt x="1676" y="6297"/>
                    <a:pt x="1718" y="6388"/>
                  </a:cubicBezTo>
                  <a:cubicBezTo>
                    <a:pt x="1759" y="6479"/>
                    <a:pt x="1866" y="6517"/>
                    <a:pt x="1956" y="6476"/>
                  </a:cubicBezTo>
                  <a:lnTo>
                    <a:pt x="2400" y="6272"/>
                  </a:lnTo>
                  <a:cubicBezTo>
                    <a:pt x="2464" y="6243"/>
                    <a:pt x="2504" y="6179"/>
                    <a:pt x="2504" y="6109"/>
                  </a:cubicBezTo>
                  <a:lnTo>
                    <a:pt x="2504" y="5129"/>
                  </a:lnTo>
                  <a:lnTo>
                    <a:pt x="2766" y="5129"/>
                  </a:lnTo>
                  <a:lnTo>
                    <a:pt x="2766" y="5613"/>
                  </a:lnTo>
                  <a:cubicBezTo>
                    <a:pt x="2766" y="5712"/>
                    <a:pt x="2846" y="5793"/>
                    <a:pt x="2946" y="5793"/>
                  </a:cubicBezTo>
                  <a:cubicBezTo>
                    <a:pt x="3044" y="5793"/>
                    <a:pt x="3126" y="5713"/>
                    <a:pt x="3126" y="5613"/>
                  </a:cubicBezTo>
                  <a:lnTo>
                    <a:pt x="3126" y="5129"/>
                  </a:lnTo>
                  <a:lnTo>
                    <a:pt x="3406" y="5129"/>
                  </a:lnTo>
                  <a:lnTo>
                    <a:pt x="3406" y="6109"/>
                  </a:lnTo>
                  <a:cubicBezTo>
                    <a:pt x="3406" y="6180"/>
                    <a:pt x="3447" y="6243"/>
                    <a:pt x="3510" y="6272"/>
                  </a:cubicBezTo>
                  <a:lnTo>
                    <a:pt x="3954" y="6476"/>
                  </a:lnTo>
                  <a:cubicBezTo>
                    <a:pt x="4044" y="6517"/>
                    <a:pt x="4151" y="6477"/>
                    <a:pt x="4192" y="6388"/>
                  </a:cubicBezTo>
                  <a:cubicBezTo>
                    <a:pt x="4234" y="6297"/>
                    <a:pt x="4195" y="6191"/>
                    <a:pt x="4104" y="6149"/>
                  </a:cubicBezTo>
                  <a:lnTo>
                    <a:pt x="3766" y="5993"/>
                  </a:lnTo>
                  <a:lnTo>
                    <a:pt x="3766" y="5128"/>
                  </a:lnTo>
                  <a:lnTo>
                    <a:pt x="4063" y="5128"/>
                  </a:lnTo>
                  <a:lnTo>
                    <a:pt x="4063" y="5612"/>
                  </a:lnTo>
                  <a:cubicBezTo>
                    <a:pt x="4063" y="5711"/>
                    <a:pt x="4143" y="5792"/>
                    <a:pt x="4243" y="5792"/>
                  </a:cubicBezTo>
                  <a:cubicBezTo>
                    <a:pt x="4343" y="5792"/>
                    <a:pt x="4423" y="5712"/>
                    <a:pt x="4423" y="5612"/>
                  </a:cubicBezTo>
                  <a:lnTo>
                    <a:pt x="4423" y="5128"/>
                  </a:lnTo>
                  <a:lnTo>
                    <a:pt x="4615" y="5128"/>
                  </a:lnTo>
                  <a:cubicBezTo>
                    <a:pt x="4900" y="5128"/>
                    <a:pt x="5132" y="4896"/>
                    <a:pt x="5132" y="4611"/>
                  </a:cubicBezTo>
                  <a:lnTo>
                    <a:pt x="5132" y="4344"/>
                  </a:lnTo>
                  <a:lnTo>
                    <a:pt x="5995" y="4344"/>
                  </a:lnTo>
                  <a:lnTo>
                    <a:pt x="6151" y="4683"/>
                  </a:lnTo>
                  <a:cubicBezTo>
                    <a:pt x="6192" y="4773"/>
                    <a:pt x="6299" y="4812"/>
                    <a:pt x="6390" y="4771"/>
                  </a:cubicBezTo>
                  <a:cubicBezTo>
                    <a:pt x="6480" y="4729"/>
                    <a:pt x="6519" y="4623"/>
                    <a:pt x="6478" y="4532"/>
                  </a:cubicBezTo>
                  <a:close/>
                  <a:moveTo>
                    <a:pt x="4772" y="4611"/>
                  </a:moveTo>
                  <a:lnTo>
                    <a:pt x="4771" y="4611"/>
                  </a:lnTo>
                  <a:cubicBezTo>
                    <a:pt x="4771" y="4697"/>
                    <a:pt x="4700" y="4769"/>
                    <a:pt x="4612" y="4769"/>
                  </a:cubicBezTo>
                  <a:lnTo>
                    <a:pt x="1910" y="4769"/>
                  </a:lnTo>
                  <a:cubicBezTo>
                    <a:pt x="1767" y="4769"/>
                    <a:pt x="1748" y="4564"/>
                    <a:pt x="1747" y="4477"/>
                  </a:cubicBezTo>
                  <a:lnTo>
                    <a:pt x="1747" y="1820"/>
                  </a:lnTo>
                  <a:cubicBezTo>
                    <a:pt x="1775" y="1793"/>
                    <a:pt x="1838" y="1748"/>
                    <a:pt x="1910" y="1748"/>
                  </a:cubicBezTo>
                  <a:lnTo>
                    <a:pt x="4614" y="1748"/>
                  </a:lnTo>
                  <a:cubicBezTo>
                    <a:pt x="4700" y="1748"/>
                    <a:pt x="4772" y="1819"/>
                    <a:pt x="4772" y="1907"/>
                  </a:cubicBezTo>
                  <a:lnTo>
                    <a:pt x="4772" y="4611"/>
                  </a:lnTo>
                  <a:close/>
                </a:path>
              </a:pathLst>
            </a:custGeom>
            <a:solidFill>
              <a:schemeClr val="accent4"/>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89" name="îṥļîḑé-TextBox 140">
              <a:extLst>
                <a:ext uri="{FF2B5EF4-FFF2-40B4-BE49-F238E27FC236}">
                  <a16:creationId xmlns:a16="http://schemas.microsoft.com/office/drawing/2014/main" id="{6BDD7836-F0CB-466D-940C-B8E9B308D8E8}"/>
                </a:ext>
              </a:extLst>
            </p:cNvPr>
            <p:cNvSpPr txBox="1"/>
            <p:nvPr/>
          </p:nvSpPr>
          <p:spPr>
            <a:xfrm>
              <a:off x="857498" y="4444544"/>
              <a:ext cx="2505485" cy="553999"/>
            </a:xfrm>
            <a:prstGeom prst="rect">
              <a:avLst/>
            </a:prstGeom>
            <a:noFill/>
          </p:spPr>
          <p:txBody>
            <a:bodyPr wrap="square">
              <a:normAutofit fontScale="92500" lnSpcReduction="1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lnSpc>
                  <a:spcPct val="120000"/>
                </a:lnSpc>
                <a:spcBef>
                  <a:spcPct val="0"/>
                </a:spcBef>
                <a:defRPr/>
              </a:pPr>
              <a:r>
                <a:rPr lang="zh-CN" altLang="en-US" sz="1000" dirty="0">
                  <a:solidFill>
                    <a:schemeClr val="dk1">
                      <a:lumMod val="100000"/>
                    </a:schemeClr>
                  </a:solidFill>
                  <a:effectLst>
                    <a:outerShdw blurRad="38100" dist="38100" dir="2700000" algn="tl">
                      <a:srgbClr val="000000">
                        <a:alpha val="43137"/>
                      </a:srgbClr>
                    </a:outerShdw>
                  </a:effectLst>
                </a:rPr>
                <a:t>提高元件性能</a:t>
              </a:r>
              <a:r>
                <a:rPr lang="en-US" altLang="zh-CN" sz="1000" dirty="0">
                  <a:solidFill>
                    <a:schemeClr val="dk1">
                      <a:lumMod val="100000"/>
                    </a:schemeClr>
                  </a:solidFill>
                  <a:effectLst>
                    <a:outerShdw blurRad="38100" dist="38100" dir="2700000" algn="tl">
                      <a:srgbClr val="000000">
                        <a:alpha val="43137"/>
                      </a:srgbClr>
                    </a:outerShdw>
                  </a:effectLst>
                </a:rPr>
                <a:t>,</a:t>
              </a:r>
              <a:r>
                <a:rPr lang="zh-CN" altLang="en-US" sz="1000" dirty="0">
                  <a:solidFill>
                    <a:schemeClr val="dk1">
                      <a:lumMod val="100000"/>
                    </a:schemeClr>
                  </a:solidFill>
                  <a:effectLst>
                    <a:outerShdw blurRad="38100" dist="38100" dir="2700000" algn="tl">
                      <a:srgbClr val="000000">
                        <a:alpha val="43137"/>
                      </a:srgbClr>
                    </a:outerShdw>
                  </a:effectLst>
                </a:rPr>
                <a:t>创新新型元件</a:t>
              </a:r>
              <a:r>
                <a:rPr lang="en-US" altLang="zh-CN" sz="1000" dirty="0">
                  <a:solidFill>
                    <a:schemeClr val="dk1">
                      <a:lumMod val="100000"/>
                    </a:schemeClr>
                  </a:solidFill>
                  <a:effectLst>
                    <a:outerShdw blurRad="38100" dist="38100" dir="2700000" algn="tl">
                      <a:srgbClr val="000000">
                        <a:alpha val="43137"/>
                      </a:srgbClr>
                    </a:outerShdw>
                  </a:effectLst>
                </a:rPr>
                <a:t>,</a:t>
              </a:r>
            </a:p>
            <a:p>
              <a:pPr lvl="0" algn="ctr">
                <a:lnSpc>
                  <a:spcPct val="120000"/>
                </a:lnSpc>
                <a:spcBef>
                  <a:spcPct val="0"/>
                </a:spcBef>
                <a:defRPr/>
              </a:pPr>
              <a:r>
                <a:rPr lang="zh-CN" altLang="en-US" sz="1000" dirty="0">
                  <a:solidFill>
                    <a:schemeClr val="dk1">
                      <a:lumMod val="100000"/>
                    </a:schemeClr>
                  </a:solidFill>
                  <a:effectLst>
                    <a:outerShdw blurRad="38100" dist="38100" dir="2700000" algn="tl">
                      <a:srgbClr val="000000">
                        <a:alpha val="43137"/>
                      </a:srgbClr>
                    </a:outerShdw>
                  </a:effectLst>
                </a:rPr>
                <a:t>不断小型化和微型化。</a:t>
              </a:r>
            </a:p>
          </p:txBody>
        </p:sp>
        <p:sp>
          <p:nvSpPr>
            <p:cNvPr id="790" name="îṥļîḑé-TextBox 143">
              <a:extLst>
                <a:ext uri="{FF2B5EF4-FFF2-40B4-BE49-F238E27FC236}">
                  <a16:creationId xmlns:a16="http://schemas.microsoft.com/office/drawing/2014/main" id="{FA502351-6C0A-47E0-AD59-817FC30C15C8}"/>
                </a:ext>
              </a:extLst>
            </p:cNvPr>
            <p:cNvSpPr txBox="1"/>
            <p:nvPr/>
          </p:nvSpPr>
          <p:spPr>
            <a:xfrm>
              <a:off x="3567704" y="4491005"/>
              <a:ext cx="2505485" cy="553999"/>
            </a:xfrm>
            <a:prstGeom prst="rect">
              <a:avLst/>
            </a:prstGeom>
            <a:noFill/>
          </p:spPr>
          <p:txBody>
            <a:bodyPr wrap="square">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lnSpc>
                  <a:spcPct val="120000"/>
                </a:lnSpc>
                <a:spcBef>
                  <a:spcPct val="0"/>
                </a:spcBef>
                <a:defRPr/>
              </a:pPr>
              <a:r>
                <a:rPr lang="zh-CN" altLang="en-US" sz="1000" dirty="0">
                  <a:solidFill>
                    <a:schemeClr val="dk1">
                      <a:lumMod val="100000"/>
                    </a:schemeClr>
                  </a:solidFill>
                  <a:effectLst>
                    <a:outerShdw blurRad="38100" dist="38100" dir="2700000" algn="tl">
                      <a:srgbClr val="000000">
                        <a:alpha val="43137"/>
                      </a:srgbClr>
                    </a:outerShdw>
                  </a:effectLst>
                </a:rPr>
                <a:t>高度的组合化、集成化和模块化。</a:t>
              </a:r>
            </a:p>
          </p:txBody>
        </p:sp>
        <p:sp>
          <p:nvSpPr>
            <p:cNvPr id="791" name="îṥļîḑé-TextBox 146">
              <a:extLst>
                <a:ext uri="{FF2B5EF4-FFF2-40B4-BE49-F238E27FC236}">
                  <a16:creationId xmlns:a16="http://schemas.microsoft.com/office/drawing/2014/main" id="{E553A94E-01F1-4B84-BE0D-77308633F4DF}"/>
                </a:ext>
              </a:extLst>
            </p:cNvPr>
            <p:cNvSpPr txBox="1"/>
            <p:nvPr/>
          </p:nvSpPr>
          <p:spPr>
            <a:xfrm>
              <a:off x="6273735" y="4472943"/>
              <a:ext cx="2505485" cy="553999"/>
            </a:xfrm>
            <a:prstGeom prst="rect">
              <a:avLst/>
            </a:prstGeom>
            <a:noFill/>
          </p:spPr>
          <p:txBody>
            <a:bodyPr wrap="square">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lnSpc>
                  <a:spcPct val="120000"/>
                </a:lnSpc>
                <a:spcBef>
                  <a:spcPct val="0"/>
                </a:spcBef>
                <a:defRPr/>
              </a:pPr>
              <a:r>
                <a:rPr lang="zh-CN" altLang="en-US" sz="1000" dirty="0">
                  <a:solidFill>
                    <a:schemeClr val="dk1">
                      <a:lumMod val="100000"/>
                    </a:schemeClr>
                  </a:solidFill>
                  <a:effectLst>
                    <a:outerShdw blurRad="38100" dist="38100" dir="2700000" algn="tl">
                      <a:srgbClr val="000000">
                        <a:alpha val="43137"/>
                      </a:srgbClr>
                    </a:outerShdw>
                  </a:effectLst>
                </a:rPr>
                <a:t>和微电子技术相结合</a:t>
              </a:r>
              <a:r>
                <a:rPr lang="en-US" altLang="zh-CN" sz="1000" dirty="0">
                  <a:solidFill>
                    <a:schemeClr val="dk1">
                      <a:lumMod val="100000"/>
                    </a:schemeClr>
                  </a:solidFill>
                  <a:effectLst>
                    <a:outerShdw blurRad="38100" dist="38100" dir="2700000" algn="tl">
                      <a:srgbClr val="000000">
                        <a:alpha val="43137"/>
                      </a:srgbClr>
                    </a:outerShdw>
                  </a:effectLst>
                </a:rPr>
                <a:t>,</a:t>
              </a:r>
              <a:r>
                <a:rPr lang="zh-CN" altLang="en-US" sz="1000" dirty="0">
                  <a:solidFill>
                    <a:schemeClr val="dk1">
                      <a:lumMod val="100000"/>
                    </a:schemeClr>
                  </a:solidFill>
                  <a:effectLst>
                    <a:outerShdw blurRad="38100" dist="38100" dir="2700000" algn="tl">
                      <a:srgbClr val="000000">
                        <a:alpha val="43137"/>
                      </a:srgbClr>
                    </a:outerShdw>
                  </a:effectLst>
                </a:rPr>
                <a:t>走向智能化。</a:t>
              </a:r>
            </a:p>
          </p:txBody>
        </p:sp>
        <p:sp>
          <p:nvSpPr>
            <p:cNvPr id="792" name="îṥļîḑé-TextBox 149">
              <a:extLst>
                <a:ext uri="{FF2B5EF4-FFF2-40B4-BE49-F238E27FC236}">
                  <a16:creationId xmlns:a16="http://schemas.microsoft.com/office/drawing/2014/main" id="{1A090FC1-A7AD-43C5-84F9-C7CDC77357F9}"/>
                </a:ext>
              </a:extLst>
            </p:cNvPr>
            <p:cNvSpPr txBox="1"/>
            <p:nvPr/>
          </p:nvSpPr>
          <p:spPr>
            <a:xfrm>
              <a:off x="8889019" y="4444542"/>
              <a:ext cx="2505485" cy="553999"/>
            </a:xfrm>
            <a:prstGeom prst="rect">
              <a:avLst/>
            </a:prstGeom>
            <a:noFill/>
          </p:spPr>
          <p:txBody>
            <a:bodyPr wrap="square">
              <a:normAutofit fontScale="92500" lnSpcReduction="1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lnSpc>
                  <a:spcPct val="120000"/>
                </a:lnSpc>
                <a:spcBef>
                  <a:spcPct val="0"/>
                </a:spcBef>
                <a:defRPr/>
              </a:pPr>
              <a:r>
                <a:rPr lang="zh-CN" altLang="en-US" sz="1000" dirty="0">
                  <a:solidFill>
                    <a:schemeClr val="dk1">
                      <a:lumMod val="100000"/>
                    </a:schemeClr>
                  </a:solidFill>
                  <a:effectLst>
                    <a:outerShdw blurRad="38100" dist="38100" dir="2700000" algn="tl">
                      <a:srgbClr val="000000">
                        <a:alpha val="43137"/>
                      </a:srgbClr>
                    </a:outerShdw>
                  </a:effectLst>
                </a:rPr>
                <a:t>研究和开发特殊传动介质</a:t>
              </a:r>
              <a:r>
                <a:rPr lang="en-US" altLang="zh-CN" sz="1000" dirty="0">
                  <a:solidFill>
                    <a:schemeClr val="dk1">
                      <a:lumMod val="100000"/>
                    </a:schemeClr>
                  </a:solidFill>
                  <a:effectLst>
                    <a:outerShdw blurRad="38100" dist="38100" dir="2700000" algn="tl">
                      <a:srgbClr val="000000">
                        <a:alpha val="43137"/>
                      </a:srgbClr>
                    </a:outerShdw>
                  </a:effectLst>
                </a:rPr>
                <a:t>,</a:t>
              </a:r>
            </a:p>
            <a:p>
              <a:pPr lvl="0" algn="ctr">
                <a:lnSpc>
                  <a:spcPct val="120000"/>
                </a:lnSpc>
                <a:spcBef>
                  <a:spcPct val="0"/>
                </a:spcBef>
                <a:defRPr/>
              </a:pPr>
              <a:r>
                <a:rPr lang="zh-CN" altLang="en-US" sz="1000" dirty="0">
                  <a:solidFill>
                    <a:schemeClr val="dk1">
                      <a:lumMod val="100000"/>
                    </a:schemeClr>
                  </a:solidFill>
                  <a:effectLst>
                    <a:outerShdw blurRad="38100" dist="38100" dir="2700000" algn="tl">
                      <a:srgbClr val="000000">
                        <a:alpha val="43137"/>
                      </a:srgbClr>
                    </a:outerShdw>
                  </a:effectLst>
                </a:rPr>
                <a:t>推进工作介质多元化。</a:t>
              </a:r>
            </a:p>
          </p:txBody>
        </p:sp>
      </p:grpSp>
      <p:sp>
        <p:nvSpPr>
          <p:cNvPr id="119" name="矩形 118">
            <a:extLst>
              <a:ext uri="{FF2B5EF4-FFF2-40B4-BE49-F238E27FC236}">
                <a16:creationId xmlns:a16="http://schemas.microsoft.com/office/drawing/2014/main" id="{04661098-C3B3-4D63-AC4E-F564FF233E72}"/>
              </a:ext>
            </a:extLst>
          </p:cNvPr>
          <p:cNvSpPr/>
          <p:nvPr/>
        </p:nvSpPr>
        <p:spPr>
          <a:xfrm>
            <a:off x="470572" y="791038"/>
            <a:ext cx="8222827" cy="1338828"/>
          </a:xfrm>
          <a:prstGeom prst="rect">
            <a:avLst/>
          </a:prstGeom>
        </p:spPr>
        <p:txBody>
          <a:bodyPr wrap="square">
            <a:spAutoFit/>
          </a:bodyPr>
          <a:lstStyle/>
          <a:p>
            <a:pPr>
              <a:lnSpc>
                <a:spcPct val="150000"/>
              </a:lnSpc>
            </a:pPr>
            <a:r>
              <a:rPr lang="en-US" altLang="zh-CN" dirty="0">
                <a:latin typeface="+mj-ea"/>
                <a:ea typeface="+mj-ea"/>
              </a:rPr>
              <a:t>      </a:t>
            </a:r>
            <a:r>
              <a:rPr lang="zh-CN" altLang="zh-CN" dirty="0">
                <a:latin typeface="+mj-ea"/>
                <a:ea typeface="+mj-ea"/>
              </a:rPr>
              <a:t>今天</a:t>
            </a:r>
            <a:r>
              <a:rPr lang="en-US" altLang="zh-CN" dirty="0">
                <a:latin typeface="+mj-ea"/>
                <a:ea typeface="+mj-ea"/>
              </a:rPr>
              <a:t>,</a:t>
            </a:r>
            <a:r>
              <a:rPr lang="zh-CN" altLang="zh-CN" dirty="0">
                <a:latin typeface="+mj-ea"/>
                <a:ea typeface="+mj-ea"/>
              </a:rPr>
              <a:t>为了和最新技术的发展保持同步</a:t>
            </a:r>
            <a:r>
              <a:rPr lang="en-US" altLang="zh-CN" dirty="0">
                <a:latin typeface="+mj-ea"/>
                <a:ea typeface="+mj-ea"/>
              </a:rPr>
              <a:t>,</a:t>
            </a:r>
            <a:r>
              <a:rPr lang="zh-CN" altLang="zh-CN" dirty="0">
                <a:latin typeface="+mj-ea"/>
                <a:ea typeface="+mj-ea"/>
              </a:rPr>
              <a:t>液压技术必须不断创新</a:t>
            </a:r>
            <a:r>
              <a:rPr lang="en-US" altLang="zh-CN" dirty="0">
                <a:latin typeface="+mj-ea"/>
                <a:ea typeface="+mj-ea"/>
              </a:rPr>
              <a:t>,</a:t>
            </a:r>
            <a:r>
              <a:rPr lang="zh-CN" altLang="zh-CN" dirty="0">
                <a:latin typeface="+mj-ea"/>
                <a:ea typeface="+mj-ea"/>
              </a:rPr>
              <a:t>不断地提高和改进元件和系统的性能</a:t>
            </a:r>
            <a:r>
              <a:rPr lang="en-US" altLang="zh-CN" dirty="0">
                <a:latin typeface="+mj-ea"/>
                <a:ea typeface="+mj-ea"/>
              </a:rPr>
              <a:t>,</a:t>
            </a:r>
            <a:r>
              <a:rPr lang="zh-CN" altLang="zh-CN" dirty="0">
                <a:latin typeface="+mj-ea"/>
                <a:ea typeface="+mj-ea"/>
              </a:rPr>
              <a:t>以满足日益变化的市场需求。液压技术的持续发展体现在如下一些比较重要的特征上</a:t>
            </a:r>
            <a:r>
              <a:rPr lang="en-US" altLang="zh-CN" dirty="0">
                <a:latin typeface="+mj-ea"/>
                <a:ea typeface="+mj-ea"/>
              </a:rPr>
              <a:t>:</a:t>
            </a:r>
            <a:endParaRPr lang="zh-CN" altLang="en-US" dirty="0">
              <a:latin typeface="+mj-ea"/>
              <a:ea typeface="+mj-ea"/>
            </a:endParaRPr>
          </a:p>
        </p:txBody>
      </p:sp>
      <p:sp>
        <p:nvSpPr>
          <p:cNvPr id="883" name="圆角矩形 3">
            <a:extLst>
              <a:ext uri="{FF2B5EF4-FFF2-40B4-BE49-F238E27FC236}">
                <a16:creationId xmlns:a16="http://schemas.microsoft.com/office/drawing/2014/main" id="{180117D6-822C-42A7-AE8F-63A8E68CD64B}"/>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4" name="文本框 883">
            <a:extLst>
              <a:ext uri="{FF2B5EF4-FFF2-40B4-BE49-F238E27FC236}">
                <a16:creationId xmlns:a16="http://schemas.microsoft.com/office/drawing/2014/main" id="{D299F48C-BE58-41AB-9063-C80EBF6F6D37}"/>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85" name="直角三角形 884">
            <a:extLst>
              <a:ext uri="{FF2B5EF4-FFF2-40B4-BE49-F238E27FC236}">
                <a16:creationId xmlns:a16="http://schemas.microsoft.com/office/drawing/2014/main" id="{57E8CF07-3619-48F2-86E9-D62CDBE9F219}"/>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6" name="直角三角形 885">
            <a:extLst>
              <a:ext uri="{FF2B5EF4-FFF2-40B4-BE49-F238E27FC236}">
                <a16:creationId xmlns:a16="http://schemas.microsoft.com/office/drawing/2014/main" id="{A2F0D300-2603-459F-8389-BF1B488F04B2}"/>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ustDataLst>
      <p:tags r:id="rId2"/>
    </p:custDataLst>
    <p:extLst>
      <p:ext uri="{BB962C8B-B14F-4D97-AF65-F5344CB8AC3E}">
        <p14:creationId xmlns:p14="http://schemas.microsoft.com/office/powerpoint/2010/main" val="288489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animEffect transition="in" filter="wipe(left)">
                                      <p:cBhvr>
                                        <p:cTn id="7" dur="5000"/>
                                        <p:tgtEl>
                                          <p:spTgt spid="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2021455" y="1580433"/>
            <a:ext cx="5560908" cy="1815882"/>
          </a:xfrm>
          <a:prstGeom prst="rect">
            <a:avLst/>
          </a:prstGeom>
        </p:spPr>
        <p:txBody>
          <a:bodyPr wrap="square">
            <a:spAutoFit/>
          </a:bodyPr>
          <a:lstStyle/>
          <a:p>
            <a:pPr algn="ctr"/>
            <a:r>
              <a:rPr lang="zh-CN" altLang="zh-CN" sz="2800" dirty="0">
                <a:solidFill>
                  <a:schemeClr val="bg1"/>
                </a:solidFill>
                <a:latin typeface="微软雅黑" panose="020B0503020204020204" pitchFamily="34" charset="-122"/>
                <a:ea typeface="微软雅黑" panose="020B0503020204020204" pitchFamily="34" charset="-122"/>
              </a:rPr>
              <a:t>液压传动的</a:t>
            </a:r>
            <a:r>
              <a:rPr lang="zh-CN" altLang="zh-CN" sz="5600" dirty="0">
                <a:solidFill>
                  <a:srgbClr val="FFC000"/>
                </a:solidFill>
                <a:latin typeface="微软雅黑" panose="020B0503020204020204" pitchFamily="34" charset="-122"/>
                <a:ea typeface="微软雅黑" panose="020B0503020204020204" pitchFamily="34" charset="-122"/>
              </a:rPr>
              <a:t>工作</a:t>
            </a:r>
            <a:endParaRPr lang="en-US" altLang="zh-CN" sz="5600" dirty="0">
              <a:solidFill>
                <a:srgbClr val="FFC000"/>
              </a:solidFill>
              <a:latin typeface="微软雅黑" panose="020B0503020204020204" pitchFamily="34" charset="-122"/>
              <a:ea typeface="微软雅黑" panose="020B0503020204020204" pitchFamily="34" charset="-122"/>
            </a:endParaRPr>
          </a:p>
          <a:p>
            <a:pPr algn="ctr"/>
            <a:r>
              <a:rPr lang="zh-CN" altLang="zh-CN" sz="5600" dirty="0">
                <a:solidFill>
                  <a:srgbClr val="FFC000"/>
                </a:solidFill>
                <a:latin typeface="微软雅黑" panose="020B0503020204020204" pitchFamily="34" charset="-122"/>
                <a:ea typeface="微软雅黑" panose="020B0503020204020204" pitchFamily="34" charset="-122"/>
              </a:rPr>
              <a:t>原理</a:t>
            </a:r>
            <a:r>
              <a:rPr lang="zh-CN" altLang="zh-CN" sz="3200" dirty="0">
                <a:solidFill>
                  <a:schemeClr val="bg1"/>
                </a:solidFill>
                <a:latin typeface="微软雅黑" panose="020B0503020204020204" pitchFamily="34" charset="-122"/>
                <a:ea typeface="微软雅黑" panose="020B0503020204020204" pitchFamily="34" charset="-122"/>
              </a:rPr>
              <a:t>及其</a:t>
            </a:r>
            <a:r>
              <a:rPr lang="zh-CN" altLang="zh-CN" sz="5600" dirty="0">
                <a:solidFill>
                  <a:srgbClr val="FFC000"/>
                </a:solidFill>
                <a:latin typeface="微软雅黑" panose="020B0503020204020204" pitchFamily="34" charset="-122"/>
                <a:ea typeface="微软雅黑" panose="020B0503020204020204" pitchFamily="34" charset="-122"/>
              </a:rPr>
              <a:t>组成部分</a:t>
            </a:r>
            <a:endParaRPr lang="zh-CN" altLang="en-US" sz="5600" dirty="0">
              <a:solidFill>
                <a:srgbClr val="FFC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832735" y="1164935"/>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方正中倩简体" panose="03000509000000000000" pitchFamily="65" charset="-122"/>
                <a:ea typeface="方正中倩简体" panose="03000509000000000000" pitchFamily="65" charset="-122"/>
                <a:cs typeface="Open Sans" panose="020B0604020202020204" charset="0"/>
              </a:rPr>
              <a:t>二、</a:t>
            </a:r>
          </a:p>
        </p:txBody>
      </p:sp>
    </p:spTree>
    <p:extLst>
      <p:ext uri="{BB962C8B-B14F-4D97-AF65-F5344CB8AC3E}">
        <p14:creationId xmlns:p14="http://schemas.microsoft.com/office/powerpoint/2010/main" val="19609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T1.EPS" descr="id:2147502510;FounderCES">
            <a:extLst>
              <a:ext uri="{FF2B5EF4-FFF2-40B4-BE49-F238E27FC236}">
                <a16:creationId xmlns:a16="http://schemas.microsoft.com/office/drawing/2014/main" id="{8B883F37-1913-4F8B-93A6-CA8D20E91DF9}"/>
              </a:ext>
            </a:extLst>
          </p:cNvPr>
          <p:cNvPicPr/>
          <p:nvPr/>
        </p:nvPicPr>
        <p:blipFill>
          <a:blip r:embed="rId2"/>
          <a:stretch>
            <a:fillRect/>
          </a:stretch>
        </p:blipFill>
        <p:spPr>
          <a:xfrm>
            <a:off x="657015" y="1106807"/>
            <a:ext cx="2168525" cy="3241040"/>
          </a:xfrm>
          <a:prstGeom prst="rect">
            <a:avLst/>
          </a:prstGeom>
        </p:spPr>
      </p:pic>
      <p:sp>
        <p:nvSpPr>
          <p:cNvPr id="3" name="圆角矩形 3">
            <a:extLst>
              <a:ext uri="{FF2B5EF4-FFF2-40B4-BE49-F238E27FC236}">
                <a16:creationId xmlns:a16="http://schemas.microsoft.com/office/drawing/2014/main" id="{748A303E-AF47-455B-A0AA-0A84D9BF3286}"/>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25E625A-754F-4E98-B146-EA5CB44D9010}"/>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第二节 液压传动的工作原理及其组成部分</a:t>
            </a:r>
          </a:p>
        </p:txBody>
      </p:sp>
      <p:sp>
        <p:nvSpPr>
          <p:cNvPr id="6" name="文本框 19">
            <a:extLst>
              <a:ext uri="{FF2B5EF4-FFF2-40B4-BE49-F238E27FC236}">
                <a16:creationId xmlns:a16="http://schemas.microsoft.com/office/drawing/2014/main" id="{51CCBEEA-BC73-45B8-8081-3AD5B5F575FD}"/>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一、液压传动的工作原理</a:t>
            </a:r>
          </a:p>
        </p:txBody>
      </p:sp>
      <p:sp>
        <p:nvSpPr>
          <p:cNvPr id="8" name="直角三角形 7">
            <a:extLst>
              <a:ext uri="{FF2B5EF4-FFF2-40B4-BE49-F238E27FC236}">
                <a16:creationId xmlns:a16="http://schemas.microsoft.com/office/drawing/2014/main" id="{1B4363F2-B6C2-428C-B84B-80E97F0F29A6}"/>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9" name="直角三角形 8">
            <a:extLst>
              <a:ext uri="{FF2B5EF4-FFF2-40B4-BE49-F238E27FC236}">
                <a16:creationId xmlns:a16="http://schemas.microsoft.com/office/drawing/2014/main" id="{0CE1F111-ECD8-4279-B214-217A5D405427}"/>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0" name="直角三角形 9">
            <a:extLst>
              <a:ext uri="{FF2B5EF4-FFF2-40B4-BE49-F238E27FC236}">
                <a16:creationId xmlns:a16="http://schemas.microsoft.com/office/drawing/2014/main" id="{2CEEC2B7-3C77-48FF-9935-ADF27DBBACB0}"/>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1" name="直角三角形 10">
            <a:extLst>
              <a:ext uri="{FF2B5EF4-FFF2-40B4-BE49-F238E27FC236}">
                <a16:creationId xmlns:a16="http://schemas.microsoft.com/office/drawing/2014/main" id="{C303502D-BD1B-4D2B-936E-20A8C44ECEC2}"/>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pic>
        <p:nvPicPr>
          <p:cNvPr id="14" name="图片 13">
            <a:extLst>
              <a:ext uri="{FF2B5EF4-FFF2-40B4-BE49-F238E27FC236}">
                <a16:creationId xmlns:a16="http://schemas.microsoft.com/office/drawing/2014/main" id="{92D03E7B-D76F-4662-88E7-80B1D3ECE798}"/>
              </a:ext>
            </a:extLst>
          </p:cNvPr>
          <p:cNvPicPr>
            <a:picLocks noChangeAspect="1"/>
          </p:cNvPicPr>
          <p:nvPr/>
        </p:nvPicPr>
        <p:blipFill>
          <a:blip r:embed="rId3">
            <a:biLevel thresh="75000"/>
          </a:blip>
          <a:stretch>
            <a:fillRect/>
          </a:stretch>
        </p:blipFill>
        <p:spPr>
          <a:xfrm>
            <a:off x="157900" y="4480709"/>
            <a:ext cx="2996952" cy="451964"/>
          </a:xfrm>
          <a:prstGeom prst="rect">
            <a:avLst/>
          </a:prstGeom>
        </p:spPr>
      </p:pic>
      <p:sp>
        <p:nvSpPr>
          <p:cNvPr id="16" name="矩形 15">
            <a:extLst>
              <a:ext uri="{FF2B5EF4-FFF2-40B4-BE49-F238E27FC236}">
                <a16:creationId xmlns:a16="http://schemas.microsoft.com/office/drawing/2014/main" id="{71B788C9-622B-4B37-A9F6-0647832BE4B9}"/>
              </a:ext>
            </a:extLst>
          </p:cNvPr>
          <p:cNvSpPr/>
          <p:nvPr/>
        </p:nvSpPr>
        <p:spPr>
          <a:xfrm>
            <a:off x="3483765" y="1733249"/>
            <a:ext cx="5338909" cy="2885405"/>
          </a:xfrm>
          <a:prstGeom prst="rect">
            <a:avLst/>
          </a:prstGeom>
        </p:spPr>
        <p:txBody>
          <a:bodyPr wrap="square">
            <a:spAutoFit/>
          </a:bodyPr>
          <a:lstStyle/>
          <a:p>
            <a:pPr>
              <a:lnSpc>
                <a:spcPct val="150000"/>
              </a:lnSpc>
            </a:pPr>
            <a:r>
              <a:rPr lang="zh-CN" altLang="en-US" sz="1100" dirty="0"/>
              <a:t>        图</a:t>
            </a:r>
            <a:r>
              <a:rPr lang="en-US" altLang="zh-CN" sz="1100" dirty="0"/>
              <a:t>1-1</a:t>
            </a:r>
            <a:r>
              <a:rPr lang="zh-CN" altLang="en-US" sz="1100" dirty="0"/>
              <a:t>所示为一种</a:t>
            </a:r>
            <a:r>
              <a:rPr lang="zh-CN" altLang="en-US" sz="1100" dirty="0">
                <a:solidFill>
                  <a:srgbClr val="FF0000"/>
                </a:solidFill>
              </a:rPr>
              <a:t>驱动机床工作台的液压系统</a:t>
            </a:r>
            <a:r>
              <a:rPr lang="en-US" altLang="zh-CN" sz="1100" dirty="0"/>
              <a:t>,</a:t>
            </a:r>
            <a:r>
              <a:rPr lang="zh-CN" altLang="en-US" sz="1100" dirty="0"/>
              <a:t>它由油箱</a:t>
            </a:r>
            <a:r>
              <a:rPr lang="en-US" altLang="zh-CN" sz="1100" dirty="0"/>
              <a:t>1</a:t>
            </a:r>
            <a:r>
              <a:rPr lang="zh-CN" altLang="en-US" sz="1100" dirty="0"/>
              <a:t>、过滤器</a:t>
            </a:r>
            <a:r>
              <a:rPr lang="en-US" altLang="zh-CN" sz="1100" dirty="0"/>
              <a:t>2</a:t>
            </a:r>
            <a:r>
              <a:rPr lang="zh-CN" altLang="en-US" sz="1100" dirty="0"/>
              <a:t>、液压泵</a:t>
            </a:r>
            <a:r>
              <a:rPr lang="en-US" altLang="zh-CN" sz="1100" dirty="0"/>
              <a:t>4</a:t>
            </a:r>
            <a:r>
              <a:rPr lang="zh-CN" altLang="en-US" sz="1100" dirty="0"/>
              <a:t>、溢流阀</a:t>
            </a:r>
            <a:r>
              <a:rPr lang="en-US" altLang="zh-CN" sz="1100" dirty="0"/>
              <a:t>7</a:t>
            </a:r>
            <a:r>
              <a:rPr lang="zh-CN" altLang="en-US" sz="1100" dirty="0"/>
              <a:t>、开停阀</a:t>
            </a:r>
            <a:r>
              <a:rPr lang="en-US" altLang="zh-CN" sz="1100" dirty="0"/>
              <a:t>9</a:t>
            </a:r>
            <a:r>
              <a:rPr lang="zh-CN" altLang="en-US" sz="1100" dirty="0"/>
              <a:t>、节流阀</a:t>
            </a:r>
            <a:r>
              <a:rPr lang="en-US" altLang="zh-CN" sz="1100" dirty="0"/>
              <a:t>13</a:t>
            </a:r>
            <a:r>
              <a:rPr lang="zh-CN" altLang="en-US" sz="1100" dirty="0"/>
              <a:t>、换向阀</a:t>
            </a:r>
            <a:r>
              <a:rPr lang="en-US" altLang="zh-CN" sz="1100" dirty="0"/>
              <a:t>15</a:t>
            </a:r>
            <a:r>
              <a:rPr lang="zh-CN" altLang="en-US" sz="1100" dirty="0"/>
              <a:t>、液压缸</a:t>
            </a:r>
            <a:r>
              <a:rPr lang="en-US" altLang="zh-CN" sz="1100" dirty="0"/>
              <a:t>18</a:t>
            </a:r>
            <a:r>
              <a:rPr lang="zh-CN" altLang="en-US" sz="1100" dirty="0"/>
              <a:t>以及连接这些元件的油管组成。</a:t>
            </a:r>
            <a:endParaRPr lang="en-US" altLang="zh-CN" sz="1100" dirty="0"/>
          </a:p>
          <a:p>
            <a:pPr>
              <a:lnSpc>
                <a:spcPct val="150000"/>
              </a:lnSpc>
            </a:pPr>
            <a:endParaRPr lang="en-US" altLang="zh-CN" sz="1100" dirty="0"/>
          </a:p>
          <a:p>
            <a:pPr>
              <a:lnSpc>
                <a:spcPct val="150000"/>
              </a:lnSpc>
            </a:pPr>
            <a:r>
              <a:rPr lang="en-US" altLang="zh-CN" sz="1100" dirty="0"/>
              <a:t>        </a:t>
            </a:r>
            <a:r>
              <a:rPr lang="zh-CN" altLang="en-US" sz="1100" dirty="0"/>
              <a:t>它的工作原理如下</a:t>
            </a:r>
            <a:r>
              <a:rPr lang="en-US" altLang="zh-CN" sz="1100" dirty="0"/>
              <a:t>:</a:t>
            </a:r>
            <a:r>
              <a:rPr lang="zh-CN" altLang="en-US" sz="1100" dirty="0"/>
              <a:t>液压泵</a:t>
            </a:r>
            <a:r>
              <a:rPr lang="en-US" altLang="zh-CN" sz="1100" dirty="0"/>
              <a:t>4</a:t>
            </a:r>
            <a:r>
              <a:rPr lang="zh-CN" altLang="en-US" sz="1100" dirty="0"/>
              <a:t>由电动机带动旋转后</a:t>
            </a:r>
            <a:r>
              <a:rPr lang="en-US" altLang="zh-CN" sz="1100" dirty="0"/>
              <a:t>,</a:t>
            </a:r>
            <a:r>
              <a:rPr lang="zh-CN" altLang="en-US" sz="1100" dirty="0"/>
              <a:t>从油箱</a:t>
            </a:r>
            <a:r>
              <a:rPr lang="en-US" altLang="zh-CN" sz="1100" dirty="0"/>
              <a:t>1</a:t>
            </a:r>
            <a:r>
              <a:rPr lang="zh-CN" altLang="en-US" sz="1100" dirty="0"/>
              <a:t>中吸油。油液经过滤器</a:t>
            </a:r>
            <a:r>
              <a:rPr lang="en-US" altLang="zh-CN" sz="1100" dirty="0"/>
              <a:t>2</a:t>
            </a:r>
            <a:r>
              <a:rPr lang="zh-CN" altLang="en-US" sz="1100" dirty="0"/>
              <a:t>进入液压泵</a:t>
            </a:r>
            <a:r>
              <a:rPr lang="en-US" altLang="zh-CN" sz="1100" dirty="0"/>
              <a:t>,</a:t>
            </a:r>
            <a:r>
              <a:rPr lang="zh-CN" altLang="en-US" sz="1100" dirty="0"/>
              <a:t>当它从泵中输出进入压力管</a:t>
            </a:r>
            <a:r>
              <a:rPr lang="en-US" altLang="zh-CN" sz="1100" dirty="0"/>
              <a:t>10</a:t>
            </a:r>
            <a:r>
              <a:rPr lang="zh-CN" altLang="en-US" sz="1100" dirty="0"/>
              <a:t>后</a:t>
            </a:r>
            <a:r>
              <a:rPr lang="en-US" altLang="zh-CN" sz="1100" dirty="0"/>
              <a:t>,</a:t>
            </a:r>
            <a:r>
              <a:rPr lang="zh-CN" altLang="en-US" sz="1100" dirty="0"/>
              <a:t>在图</a:t>
            </a:r>
            <a:r>
              <a:rPr lang="en-US" altLang="zh-CN" sz="1100" dirty="0"/>
              <a:t>1-1a</a:t>
            </a:r>
            <a:r>
              <a:rPr lang="zh-CN" altLang="en-US" sz="1100" dirty="0"/>
              <a:t>所示的状态下</a:t>
            </a:r>
            <a:r>
              <a:rPr lang="en-US" altLang="zh-CN" sz="1100" dirty="0"/>
              <a:t>,</a:t>
            </a:r>
            <a:r>
              <a:rPr lang="zh-CN" altLang="en-US" sz="1100" dirty="0"/>
              <a:t>通过开停阀</a:t>
            </a:r>
            <a:r>
              <a:rPr lang="en-US" altLang="zh-CN" sz="1100" dirty="0"/>
              <a:t>9</a:t>
            </a:r>
            <a:r>
              <a:rPr lang="zh-CN" altLang="en-US" sz="1100" dirty="0"/>
              <a:t>、节流阀</a:t>
            </a:r>
            <a:r>
              <a:rPr lang="en-US" altLang="zh-CN" sz="1100" dirty="0"/>
              <a:t>13</a:t>
            </a:r>
            <a:r>
              <a:rPr lang="zh-CN" altLang="en-US" sz="1100" dirty="0"/>
              <a:t>、换向阀</a:t>
            </a:r>
            <a:r>
              <a:rPr lang="en-US" altLang="zh-CN" sz="1100" dirty="0"/>
              <a:t>15</a:t>
            </a:r>
            <a:r>
              <a:rPr lang="zh-CN" altLang="en-US" sz="1100" dirty="0"/>
              <a:t>进入液压缸</a:t>
            </a:r>
            <a:r>
              <a:rPr lang="en-US" altLang="zh-CN" sz="1100" dirty="0"/>
              <a:t>18</a:t>
            </a:r>
            <a:r>
              <a:rPr lang="zh-CN" altLang="en-US" sz="1100" dirty="0"/>
              <a:t>左腔</a:t>
            </a:r>
            <a:r>
              <a:rPr lang="en-US" altLang="zh-CN" sz="1100" dirty="0"/>
              <a:t>,</a:t>
            </a:r>
            <a:r>
              <a:rPr lang="zh-CN" altLang="en-US" sz="1100" dirty="0"/>
              <a:t>推动活塞</a:t>
            </a:r>
            <a:r>
              <a:rPr lang="en-US" altLang="zh-CN" sz="1100" dirty="0"/>
              <a:t>17</a:t>
            </a:r>
            <a:r>
              <a:rPr lang="zh-CN" altLang="en-US" sz="1100" dirty="0"/>
              <a:t>和工作台</a:t>
            </a:r>
            <a:r>
              <a:rPr lang="en-US" altLang="zh-CN" sz="1100" dirty="0"/>
              <a:t>19</a:t>
            </a:r>
            <a:r>
              <a:rPr lang="zh-CN" altLang="en-US" sz="1100" dirty="0"/>
              <a:t>向右移动。这时</a:t>
            </a:r>
            <a:r>
              <a:rPr lang="en-US" altLang="zh-CN" sz="1100" dirty="0"/>
              <a:t>,</a:t>
            </a:r>
            <a:r>
              <a:rPr lang="zh-CN" altLang="en-US" sz="1100" dirty="0"/>
              <a:t>液压缸</a:t>
            </a:r>
            <a:r>
              <a:rPr lang="en-US" altLang="zh-CN" sz="1100" dirty="0"/>
              <a:t>18</a:t>
            </a:r>
            <a:r>
              <a:rPr lang="zh-CN" altLang="en-US" sz="1100" dirty="0"/>
              <a:t>右腔的油经换向阀</a:t>
            </a:r>
            <a:r>
              <a:rPr lang="en-US" altLang="zh-CN" sz="1100" dirty="0"/>
              <a:t>15</a:t>
            </a:r>
            <a:r>
              <a:rPr lang="zh-CN" altLang="en-US" sz="1100" dirty="0"/>
              <a:t>和回油管</a:t>
            </a:r>
            <a:r>
              <a:rPr lang="en-US" altLang="zh-CN" sz="1100" dirty="0"/>
              <a:t>14</a:t>
            </a:r>
            <a:r>
              <a:rPr lang="zh-CN" altLang="en-US" sz="1100" dirty="0"/>
              <a:t>排回油箱。</a:t>
            </a:r>
            <a:endParaRPr lang="en-US" altLang="zh-CN" sz="1100" dirty="0"/>
          </a:p>
          <a:p>
            <a:pPr>
              <a:lnSpc>
                <a:spcPct val="150000"/>
              </a:lnSpc>
            </a:pPr>
            <a:endParaRPr lang="zh-CN" altLang="en-US" sz="1100" dirty="0"/>
          </a:p>
          <a:p>
            <a:pPr>
              <a:lnSpc>
                <a:spcPct val="150000"/>
              </a:lnSpc>
            </a:pPr>
            <a:r>
              <a:rPr lang="zh-CN" altLang="en-US" sz="1100" dirty="0"/>
              <a:t>        如果将换向阀手柄</a:t>
            </a:r>
            <a:r>
              <a:rPr lang="en-US" altLang="zh-CN" sz="1100" dirty="0"/>
              <a:t>16</a:t>
            </a:r>
            <a:r>
              <a:rPr lang="zh-CN" altLang="en-US" sz="1100" dirty="0"/>
              <a:t>转换成图</a:t>
            </a:r>
            <a:r>
              <a:rPr lang="en-US" altLang="zh-CN" sz="1100" dirty="0"/>
              <a:t>1-1b</a:t>
            </a:r>
            <a:r>
              <a:rPr lang="zh-CN" altLang="en-US" sz="1100" dirty="0"/>
              <a:t>所示的状态</a:t>
            </a:r>
            <a:r>
              <a:rPr lang="en-US" altLang="zh-CN" sz="1100" dirty="0"/>
              <a:t>,</a:t>
            </a:r>
            <a:r>
              <a:rPr lang="zh-CN" altLang="en-US" sz="1100" dirty="0"/>
              <a:t>则压力管</a:t>
            </a:r>
            <a:r>
              <a:rPr lang="en-US" altLang="zh-CN" sz="1100" dirty="0"/>
              <a:t>10</a:t>
            </a:r>
            <a:r>
              <a:rPr lang="zh-CN" altLang="en-US" sz="1100" dirty="0"/>
              <a:t>中的油将经过开停阀</a:t>
            </a:r>
            <a:r>
              <a:rPr lang="en-US" altLang="zh-CN" sz="1100" dirty="0"/>
              <a:t>9</a:t>
            </a:r>
            <a:r>
              <a:rPr lang="zh-CN" altLang="en-US" sz="1100" dirty="0"/>
              <a:t>、节流阀</a:t>
            </a:r>
            <a:r>
              <a:rPr lang="en-US" altLang="zh-CN" sz="1100" dirty="0"/>
              <a:t>13</a:t>
            </a:r>
            <a:r>
              <a:rPr lang="zh-CN" altLang="en-US" sz="1100" dirty="0"/>
              <a:t>和换向阀</a:t>
            </a:r>
            <a:r>
              <a:rPr lang="en-US" altLang="zh-CN" sz="1100" dirty="0"/>
              <a:t>15</a:t>
            </a:r>
            <a:r>
              <a:rPr lang="zh-CN" altLang="en-US" sz="1100" dirty="0"/>
              <a:t>进入液压缸</a:t>
            </a:r>
            <a:r>
              <a:rPr lang="en-US" altLang="zh-CN" sz="1100" dirty="0"/>
              <a:t>18</a:t>
            </a:r>
            <a:r>
              <a:rPr lang="zh-CN" altLang="en-US" sz="1100" dirty="0"/>
              <a:t>右腔</a:t>
            </a:r>
            <a:r>
              <a:rPr lang="en-US" altLang="zh-CN" sz="1100" dirty="0"/>
              <a:t>,</a:t>
            </a:r>
            <a:r>
              <a:rPr lang="zh-CN" altLang="en-US" sz="1100" dirty="0"/>
              <a:t>推动活塞</a:t>
            </a:r>
            <a:r>
              <a:rPr lang="en-US" altLang="zh-CN" sz="1100" dirty="0"/>
              <a:t>17</a:t>
            </a:r>
            <a:r>
              <a:rPr lang="zh-CN" altLang="en-US" sz="1100" dirty="0"/>
              <a:t>和工作台</a:t>
            </a:r>
            <a:r>
              <a:rPr lang="en-US" altLang="zh-CN" sz="1100" dirty="0"/>
              <a:t>19</a:t>
            </a:r>
            <a:r>
              <a:rPr lang="zh-CN" altLang="en-US" sz="1100" dirty="0"/>
              <a:t>向左移动</a:t>
            </a:r>
            <a:r>
              <a:rPr lang="en-US" altLang="zh-CN" sz="1100" dirty="0"/>
              <a:t>,</a:t>
            </a:r>
            <a:r>
              <a:rPr lang="zh-CN" altLang="en-US" sz="1100" dirty="0"/>
              <a:t>并使液压缸左腔的油经换向阀和回油管</a:t>
            </a:r>
            <a:r>
              <a:rPr lang="en-US" altLang="zh-CN" sz="1100" dirty="0"/>
              <a:t>14</a:t>
            </a:r>
            <a:r>
              <a:rPr lang="zh-CN" altLang="en-US" sz="1100" dirty="0"/>
              <a:t>排回油箱。</a:t>
            </a:r>
          </a:p>
        </p:txBody>
      </p:sp>
      <p:sp>
        <p:nvSpPr>
          <p:cNvPr id="17" name="圆角矩形 6">
            <a:extLst>
              <a:ext uri="{FF2B5EF4-FFF2-40B4-BE49-F238E27FC236}">
                <a16:creationId xmlns:a16="http://schemas.microsoft.com/office/drawing/2014/main" id="{5D7660CA-1D73-4A68-A70E-F68FCE565343}"/>
              </a:ext>
            </a:extLst>
          </p:cNvPr>
          <p:cNvSpPr/>
          <p:nvPr/>
        </p:nvSpPr>
        <p:spPr>
          <a:xfrm>
            <a:off x="3412734" y="1645214"/>
            <a:ext cx="5409940" cy="306147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07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T1.EPS" descr="id:2147502510;FounderCES">
            <a:extLst>
              <a:ext uri="{FF2B5EF4-FFF2-40B4-BE49-F238E27FC236}">
                <a16:creationId xmlns:a16="http://schemas.microsoft.com/office/drawing/2014/main" id="{290D3099-A12C-447B-91F0-13DD085FF97D}"/>
              </a:ext>
            </a:extLst>
          </p:cNvPr>
          <p:cNvPicPr/>
          <p:nvPr/>
        </p:nvPicPr>
        <p:blipFill>
          <a:blip r:embed="rId2"/>
          <a:stretch>
            <a:fillRect/>
          </a:stretch>
        </p:blipFill>
        <p:spPr>
          <a:xfrm>
            <a:off x="657015" y="1106807"/>
            <a:ext cx="2168525" cy="3241040"/>
          </a:xfrm>
          <a:prstGeom prst="rect">
            <a:avLst/>
          </a:prstGeom>
        </p:spPr>
      </p:pic>
      <p:sp>
        <p:nvSpPr>
          <p:cNvPr id="5" name="圆角矩形 3">
            <a:extLst>
              <a:ext uri="{FF2B5EF4-FFF2-40B4-BE49-F238E27FC236}">
                <a16:creationId xmlns:a16="http://schemas.microsoft.com/office/drawing/2014/main" id="{8193A033-9659-4FB8-AA10-B5B2212E30D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FA40CC2-BA3C-463E-B5E0-9AADF6840163}"/>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第二节 液压传动的工作原理及其组成部分</a:t>
            </a:r>
          </a:p>
        </p:txBody>
      </p:sp>
      <p:sp>
        <p:nvSpPr>
          <p:cNvPr id="7" name="文本框 19">
            <a:extLst>
              <a:ext uri="{FF2B5EF4-FFF2-40B4-BE49-F238E27FC236}">
                <a16:creationId xmlns:a16="http://schemas.microsoft.com/office/drawing/2014/main" id="{832B6BD7-CE24-4AA3-828B-D6522C7FF4C7}"/>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一、液压传动的工作原理</a:t>
            </a:r>
          </a:p>
        </p:txBody>
      </p:sp>
      <p:sp>
        <p:nvSpPr>
          <p:cNvPr id="8" name="直角三角形 7">
            <a:extLst>
              <a:ext uri="{FF2B5EF4-FFF2-40B4-BE49-F238E27FC236}">
                <a16:creationId xmlns:a16="http://schemas.microsoft.com/office/drawing/2014/main" id="{3FAB2A46-341B-4DBE-AC79-38B3FC44FBDC}"/>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9" name="直角三角形 8">
            <a:extLst>
              <a:ext uri="{FF2B5EF4-FFF2-40B4-BE49-F238E27FC236}">
                <a16:creationId xmlns:a16="http://schemas.microsoft.com/office/drawing/2014/main" id="{CF76B723-E059-4E39-9705-AF3780E71A5B}"/>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0" name="直角三角形 9">
            <a:extLst>
              <a:ext uri="{FF2B5EF4-FFF2-40B4-BE49-F238E27FC236}">
                <a16:creationId xmlns:a16="http://schemas.microsoft.com/office/drawing/2014/main" id="{C87CC715-36AB-4552-84B8-43E5B81FB085}"/>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1" name="直角三角形 10">
            <a:extLst>
              <a:ext uri="{FF2B5EF4-FFF2-40B4-BE49-F238E27FC236}">
                <a16:creationId xmlns:a16="http://schemas.microsoft.com/office/drawing/2014/main" id="{864842F8-9A79-453E-8D3B-E7F439E94C52}"/>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pic>
        <p:nvPicPr>
          <p:cNvPr id="12" name="图片 11">
            <a:extLst>
              <a:ext uri="{FF2B5EF4-FFF2-40B4-BE49-F238E27FC236}">
                <a16:creationId xmlns:a16="http://schemas.microsoft.com/office/drawing/2014/main" id="{ED0E3665-97F8-4925-B229-BD1D2B0BF611}"/>
              </a:ext>
            </a:extLst>
          </p:cNvPr>
          <p:cNvPicPr>
            <a:picLocks noChangeAspect="1"/>
          </p:cNvPicPr>
          <p:nvPr/>
        </p:nvPicPr>
        <p:blipFill>
          <a:blip r:embed="rId3">
            <a:biLevel thresh="75000"/>
          </a:blip>
          <a:stretch>
            <a:fillRect/>
          </a:stretch>
        </p:blipFill>
        <p:spPr>
          <a:xfrm>
            <a:off x="157900" y="4480709"/>
            <a:ext cx="2996952" cy="451964"/>
          </a:xfrm>
          <a:prstGeom prst="rect">
            <a:avLst/>
          </a:prstGeom>
        </p:spPr>
      </p:pic>
      <p:sp>
        <p:nvSpPr>
          <p:cNvPr id="13" name="矩形 12">
            <a:extLst>
              <a:ext uri="{FF2B5EF4-FFF2-40B4-BE49-F238E27FC236}">
                <a16:creationId xmlns:a16="http://schemas.microsoft.com/office/drawing/2014/main" id="{BA33229B-2AC2-4C72-8024-910528133C78}"/>
              </a:ext>
            </a:extLst>
          </p:cNvPr>
          <p:cNvSpPr/>
          <p:nvPr/>
        </p:nvSpPr>
        <p:spPr>
          <a:xfrm>
            <a:off x="3355831" y="1661740"/>
            <a:ext cx="5409622" cy="3000821"/>
          </a:xfrm>
          <a:prstGeom prst="rect">
            <a:avLst/>
          </a:prstGeom>
        </p:spPr>
        <p:txBody>
          <a:bodyPr wrap="square">
            <a:spAutoFit/>
          </a:bodyPr>
          <a:lstStyle/>
          <a:p>
            <a:pPr>
              <a:lnSpc>
                <a:spcPct val="150000"/>
              </a:lnSpc>
            </a:pPr>
            <a:r>
              <a:rPr lang="zh-CN" altLang="en-US" sz="1100" dirty="0"/>
              <a:t>       工作台</a:t>
            </a:r>
            <a:r>
              <a:rPr lang="en-US" altLang="zh-CN" sz="1100" dirty="0"/>
              <a:t>19</a:t>
            </a:r>
            <a:r>
              <a:rPr lang="zh-CN" altLang="en-US" sz="1100" dirty="0"/>
              <a:t>的移动速度是由节流阀</a:t>
            </a:r>
            <a:r>
              <a:rPr lang="en-US" altLang="zh-CN" sz="1100" dirty="0"/>
              <a:t>13</a:t>
            </a:r>
            <a:r>
              <a:rPr lang="zh-CN" altLang="en-US" sz="1100" dirty="0"/>
              <a:t>来调节的。</a:t>
            </a:r>
            <a:r>
              <a:rPr lang="zh-CN" altLang="en-US" sz="1100" dirty="0">
                <a:solidFill>
                  <a:srgbClr val="FF0000"/>
                </a:solidFill>
              </a:rPr>
              <a:t>当节流阀开大时</a:t>
            </a:r>
            <a:r>
              <a:rPr lang="en-US" altLang="zh-CN" sz="1100" dirty="0"/>
              <a:t>,</a:t>
            </a:r>
            <a:r>
              <a:rPr lang="zh-CN" altLang="en-US" sz="1100" dirty="0"/>
              <a:t>进入液压缸</a:t>
            </a:r>
            <a:r>
              <a:rPr lang="en-US" altLang="zh-CN" sz="1100" dirty="0"/>
              <a:t>18</a:t>
            </a:r>
            <a:r>
              <a:rPr lang="zh-CN" altLang="en-US" sz="1100" dirty="0"/>
              <a:t>的油液增多</a:t>
            </a:r>
            <a:r>
              <a:rPr lang="en-US" altLang="zh-CN" sz="1100" dirty="0"/>
              <a:t>,</a:t>
            </a:r>
            <a:r>
              <a:rPr lang="zh-CN" altLang="en-US" sz="1100" dirty="0">
                <a:solidFill>
                  <a:srgbClr val="FF0000"/>
                </a:solidFill>
              </a:rPr>
              <a:t>工作台的移动速度增大</a:t>
            </a:r>
            <a:r>
              <a:rPr lang="en-US" altLang="zh-CN" sz="1100" dirty="0"/>
              <a:t>;</a:t>
            </a:r>
            <a:r>
              <a:rPr lang="zh-CN" altLang="en-US" sz="1100" dirty="0">
                <a:solidFill>
                  <a:srgbClr val="FF0000"/>
                </a:solidFill>
              </a:rPr>
              <a:t>当节流阀关小时</a:t>
            </a:r>
            <a:r>
              <a:rPr lang="en-US" altLang="zh-CN" sz="1100" dirty="0"/>
              <a:t>,</a:t>
            </a:r>
            <a:r>
              <a:rPr lang="zh-CN" altLang="en-US" sz="1100" dirty="0">
                <a:solidFill>
                  <a:srgbClr val="FF0000"/>
                </a:solidFill>
              </a:rPr>
              <a:t>工作台的移动速度减小</a:t>
            </a:r>
            <a:r>
              <a:rPr lang="zh-CN" altLang="en-US" sz="1100" dirty="0"/>
              <a:t>。</a:t>
            </a:r>
            <a:endParaRPr lang="en-US" altLang="zh-CN" sz="1100" dirty="0"/>
          </a:p>
          <a:p>
            <a:pPr>
              <a:lnSpc>
                <a:spcPct val="150000"/>
              </a:lnSpc>
            </a:pPr>
            <a:endParaRPr lang="zh-CN" altLang="en-US" sz="1100" dirty="0"/>
          </a:p>
          <a:p>
            <a:pPr>
              <a:lnSpc>
                <a:spcPct val="150000"/>
              </a:lnSpc>
            </a:pPr>
            <a:r>
              <a:rPr lang="zh-CN" altLang="en-US" sz="1100" dirty="0"/>
              <a:t>        为了克服移动工作台时所受到的各种阻力</a:t>
            </a:r>
            <a:r>
              <a:rPr lang="en-US" altLang="zh-CN" sz="1100" dirty="0"/>
              <a:t>,</a:t>
            </a:r>
            <a:r>
              <a:rPr lang="zh-CN" altLang="en-US" sz="1100" dirty="0"/>
              <a:t>液压缸必须产生一个足够大的</a:t>
            </a:r>
            <a:r>
              <a:rPr lang="zh-CN" altLang="en-US" sz="1600" b="1" dirty="0"/>
              <a:t>推力</a:t>
            </a:r>
            <a:r>
              <a:rPr lang="en-US" altLang="zh-CN" sz="1100" dirty="0"/>
              <a:t>,</a:t>
            </a:r>
            <a:r>
              <a:rPr lang="zh-CN" altLang="en-US" sz="1100" dirty="0"/>
              <a:t>这个推力是</a:t>
            </a:r>
            <a:r>
              <a:rPr lang="zh-CN" altLang="en-US" sz="1100" dirty="0">
                <a:solidFill>
                  <a:srgbClr val="FF0000"/>
                </a:solidFill>
              </a:rPr>
              <a:t>由液压缸中的油液压力产生的</a:t>
            </a:r>
            <a:r>
              <a:rPr lang="zh-CN" altLang="en-US" sz="1100" dirty="0"/>
              <a:t>。要克服的阻力越大</a:t>
            </a:r>
            <a:r>
              <a:rPr lang="en-US" altLang="zh-CN" sz="1100" dirty="0"/>
              <a:t>,</a:t>
            </a:r>
            <a:r>
              <a:rPr lang="zh-CN" altLang="en-US" sz="1100" dirty="0"/>
              <a:t>缸中的油液压力越高</a:t>
            </a:r>
            <a:r>
              <a:rPr lang="en-US" altLang="zh-CN" sz="1100" dirty="0"/>
              <a:t>;</a:t>
            </a:r>
            <a:r>
              <a:rPr lang="zh-CN" altLang="en-US" sz="1100" dirty="0"/>
              <a:t>反之压力就越低。</a:t>
            </a:r>
            <a:endParaRPr lang="en-US" altLang="zh-CN" sz="1100" dirty="0"/>
          </a:p>
          <a:p>
            <a:pPr>
              <a:lnSpc>
                <a:spcPct val="150000"/>
              </a:lnSpc>
            </a:pPr>
            <a:endParaRPr lang="en-US" altLang="zh-CN" sz="1100" dirty="0"/>
          </a:p>
          <a:p>
            <a:pPr>
              <a:lnSpc>
                <a:spcPct val="150000"/>
              </a:lnSpc>
            </a:pPr>
            <a:r>
              <a:rPr lang="en-US" altLang="zh-CN" sz="1100" dirty="0"/>
              <a:t>       </a:t>
            </a:r>
            <a:r>
              <a:rPr lang="zh-CN" altLang="en-US" sz="1100" dirty="0"/>
              <a:t>输入液压缸的油液是</a:t>
            </a:r>
            <a:r>
              <a:rPr lang="zh-CN" altLang="en-US" sz="1100" dirty="0">
                <a:solidFill>
                  <a:srgbClr val="FF0000"/>
                </a:solidFill>
              </a:rPr>
              <a:t>通过节流阀调节</a:t>
            </a:r>
            <a:r>
              <a:rPr lang="zh-CN" altLang="en-US" sz="1100" dirty="0"/>
              <a:t>的</a:t>
            </a:r>
            <a:r>
              <a:rPr lang="en-US" altLang="zh-CN" sz="1100" dirty="0"/>
              <a:t>,</a:t>
            </a:r>
            <a:r>
              <a:rPr lang="zh-CN" altLang="en-US" sz="1100" dirty="0"/>
              <a:t>液压泵</a:t>
            </a:r>
            <a:r>
              <a:rPr lang="en-US" altLang="zh-CN" sz="1100" dirty="0"/>
              <a:t>4</a:t>
            </a:r>
            <a:r>
              <a:rPr lang="zh-CN" altLang="en-US" sz="1100" dirty="0"/>
              <a:t>输出的多余的油液须经溢流阀</a:t>
            </a:r>
            <a:r>
              <a:rPr lang="en-US" altLang="zh-CN" sz="1100" dirty="0"/>
              <a:t>7</a:t>
            </a:r>
            <a:r>
              <a:rPr lang="zh-CN" altLang="en-US" sz="1100" dirty="0"/>
              <a:t>和回油管</a:t>
            </a:r>
            <a:r>
              <a:rPr lang="en-US" altLang="zh-CN" sz="1100" dirty="0"/>
              <a:t>3</a:t>
            </a:r>
            <a:r>
              <a:rPr lang="zh-CN" altLang="en-US" sz="1100" dirty="0"/>
              <a:t>排回油箱</a:t>
            </a:r>
            <a:r>
              <a:rPr lang="en-US" altLang="zh-CN" sz="1100" dirty="0"/>
              <a:t>,</a:t>
            </a:r>
            <a:r>
              <a:rPr lang="zh-CN" altLang="en-US" sz="1100" dirty="0"/>
              <a:t>这只有在压力支管</a:t>
            </a:r>
            <a:r>
              <a:rPr lang="en-US" altLang="zh-CN" sz="1100" dirty="0"/>
              <a:t>8</a:t>
            </a:r>
            <a:r>
              <a:rPr lang="zh-CN" altLang="en-US" sz="1100" dirty="0"/>
              <a:t>中的油液压力对溢流阀钢球</a:t>
            </a:r>
            <a:r>
              <a:rPr lang="en-US" altLang="zh-CN" sz="1100" dirty="0"/>
              <a:t>6</a:t>
            </a:r>
            <a:r>
              <a:rPr lang="zh-CN" altLang="en-US" sz="1100" dirty="0"/>
              <a:t>的作用力等于或略大于溢流阀中弹簧</a:t>
            </a:r>
            <a:r>
              <a:rPr lang="en-US" altLang="zh-CN" sz="1100" dirty="0"/>
              <a:t>5</a:t>
            </a:r>
            <a:r>
              <a:rPr lang="zh-CN" altLang="en-US" sz="1100" dirty="0"/>
              <a:t>的预紧力时</a:t>
            </a:r>
            <a:r>
              <a:rPr lang="en-US" altLang="zh-CN" sz="1100" dirty="0"/>
              <a:t>,</a:t>
            </a:r>
            <a:r>
              <a:rPr lang="zh-CN" altLang="en-US" sz="1100" dirty="0"/>
              <a:t>油液才能顶开溢流阀中的钢球流回油箱。所以</a:t>
            </a:r>
            <a:r>
              <a:rPr lang="en-US" altLang="zh-CN" sz="1100" dirty="0"/>
              <a:t>,</a:t>
            </a:r>
            <a:r>
              <a:rPr lang="zh-CN" altLang="en-US" sz="1100" dirty="0"/>
              <a:t>在图示系统中</a:t>
            </a:r>
            <a:r>
              <a:rPr lang="zh-CN" altLang="en-US" sz="1100" dirty="0">
                <a:solidFill>
                  <a:srgbClr val="FF0000"/>
                </a:solidFill>
              </a:rPr>
              <a:t>液压泵出口处的油液压力是由溢流阀决定的</a:t>
            </a:r>
            <a:r>
              <a:rPr lang="en-US" altLang="zh-CN" sz="1100" dirty="0"/>
              <a:t>,</a:t>
            </a:r>
            <a:r>
              <a:rPr lang="zh-CN" altLang="en-US" sz="1100" dirty="0"/>
              <a:t>它和缸中的油液压力不一样大。</a:t>
            </a:r>
          </a:p>
        </p:txBody>
      </p:sp>
      <p:sp>
        <p:nvSpPr>
          <p:cNvPr id="14" name="圆角矩形 6">
            <a:extLst>
              <a:ext uri="{FF2B5EF4-FFF2-40B4-BE49-F238E27FC236}">
                <a16:creationId xmlns:a16="http://schemas.microsoft.com/office/drawing/2014/main" id="{9099A30A-3FF2-4A04-A36A-16506A1CE2F3}"/>
              </a:ext>
            </a:extLst>
          </p:cNvPr>
          <p:cNvSpPr/>
          <p:nvPr/>
        </p:nvSpPr>
        <p:spPr>
          <a:xfrm>
            <a:off x="3257973" y="1645214"/>
            <a:ext cx="5564701" cy="306147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6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T1.EPS" descr="id:2147502510;FounderCES">
            <a:extLst>
              <a:ext uri="{FF2B5EF4-FFF2-40B4-BE49-F238E27FC236}">
                <a16:creationId xmlns:a16="http://schemas.microsoft.com/office/drawing/2014/main" id="{1905A654-2A33-4B8C-B018-F6A14B851034}"/>
              </a:ext>
            </a:extLst>
          </p:cNvPr>
          <p:cNvPicPr/>
          <p:nvPr/>
        </p:nvPicPr>
        <p:blipFill>
          <a:blip r:embed="rId2"/>
          <a:stretch>
            <a:fillRect/>
          </a:stretch>
        </p:blipFill>
        <p:spPr>
          <a:xfrm>
            <a:off x="6569259" y="1086487"/>
            <a:ext cx="2168525" cy="3241040"/>
          </a:xfrm>
          <a:prstGeom prst="rect">
            <a:avLst/>
          </a:prstGeom>
        </p:spPr>
      </p:pic>
      <p:sp>
        <p:nvSpPr>
          <p:cNvPr id="5" name="圆角矩形 3">
            <a:extLst>
              <a:ext uri="{FF2B5EF4-FFF2-40B4-BE49-F238E27FC236}">
                <a16:creationId xmlns:a16="http://schemas.microsoft.com/office/drawing/2014/main" id="{F857BED5-A683-4803-9A1F-A5EB762C43C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F8CB215-DCD7-4880-9AFA-ED774D5ED173}"/>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第二节 液压传动的工作原理及其组成部分</a:t>
            </a:r>
          </a:p>
        </p:txBody>
      </p:sp>
      <p:sp>
        <p:nvSpPr>
          <p:cNvPr id="7" name="文本框 19">
            <a:extLst>
              <a:ext uri="{FF2B5EF4-FFF2-40B4-BE49-F238E27FC236}">
                <a16:creationId xmlns:a16="http://schemas.microsoft.com/office/drawing/2014/main" id="{1CC48F52-E512-4330-BC11-D1F09E1EA12B}"/>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一、液压传动的工作原理</a:t>
            </a:r>
          </a:p>
        </p:txBody>
      </p:sp>
      <p:sp>
        <p:nvSpPr>
          <p:cNvPr id="8" name="直角三角形 7">
            <a:extLst>
              <a:ext uri="{FF2B5EF4-FFF2-40B4-BE49-F238E27FC236}">
                <a16:creationId xmlns:a16="http://schemas.microsoft.com/office/drawing/2014/main" id="{6E074346-8B00-4EDE-9C35-8EDD36933988}"/>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9" name="直角三角形 8">
            <a:extLst>
              <a:ext uri="{FF2B5EF4-FFF2-40B4-BE49-F238E27FC236}">
                <a16:creationId xmlns:a16="http://schemas.microsoft.com/office/drawing/2014/main" id="{BBAA47F6-9B88-4BA1-A6B3-6D8EE4FE602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0" name="直角三角形 9">
            <a:extLst>
              <a:ext uri="{FF2B5EF4-FFF2-40B4-BE49-F238E27FC236}">
                <a16:creationId xmlns:a16="http://schemas.microsoft.com/office/drawing/2014/main" id="{4550062E-BD80-4C9D-A952-308AA53F6372}"/>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1" name="直角三角形 10">
            <a:extLst>
              <a:ext uri="{FF2B5EF4-FFF2-40B4-BE49-F238E27FC236}">
                <a16:creationId xmlns:a16="http://schemas.microsoft.com/office/drawing/2014/main" id="{2B9315EF-4917-472B-BCA7-809FF02CF76A}"/>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pic>
        <p:nvPicPr>
          <p:cNvPr id="12" name="图片 11">
            <a:extLst>
              <a:ext uri="{FF2B5EF4-FFF2-40B4-BE49-F238E27FC236}">
                <a16:creationId xmlns:a16="http://schemas.microsoft.com/office/drawing/2014/main" id="{9D9C8AF0-2AC2-4CA0-92E9-2283E3AFCA07}"/>
              </a:ext>
            </a:extLst>
          </p:cNvPr>
          <p:cNvPicPr>
            <a:picLocks noChangeAspect="1"/>
          </p:cNvPicPr>
          <p:nvPr/>
        </p:nvPicPr>
        <p:blipFill>
          <a:blip r:embed="rId3">
            <a:biLevel thresh="75000"/>
          </a:blip>
          <a:stretch>
            <a:fillRect/>
          </a:stretch>
        </p:blipFill>
        <p:spPr>
          <a:xfrm>
            <a:off x="6070144" y="4460389"/>
            <a:ext cx="2996952" cy="451964"/>
          </a:xfrm>
          <a:prstGeom prst="rect">
            <a:avLst/>
          </a:prstGeom>
        </p:spPr>
      </p:pic>
      <p:sp>
        <p:nvSpPr>
          <p:cNvPr id="13" name="矩形 12">
            <a:extLst>
              <a:ext uri="{FF2B5EF4-FFF2-40B4-BE49-F238E27FC236}">
                <a16:creationId xmlns:a16="http://schemas.microsoft.com/office/drawing/2014/main" id="{677C7320-A5C9-4B43-A5AB-A424F0D961BB}"/>
              </a:ext>
            </a:extLst>
          </p:cNvPr>
          <p:cNvSpPr/>
          <p:nvPr/>
        </p:nvSpPr>
        <p:spPr>
          <a:xfrm>
            <a:off x="443290" y="1622506"/>
            <a:ext cx="5409622" cy="3300904"/>
          </a:xfrm>
          <a:prstGeom prst="rect">
            <a:avLst/>
          </a:prstGeom>
        </p:spPr>
        <p:txBody>
          <a:bodyPr wrap="square">
            <a:spAutoFit/>
          </a:bodyPr>
          <a:lstStyle/>
          <a:p>
            <a:pPr>
              <a:lnSpc>
                <a:spcPct val="150000"/>
              </a:lnSpc>
            </a:pPr>
            <a:r>
              <a:rPr lang="zh-CN" altLang="en-US" sz="1100" dirty="0"/>
              <a:t>        如果将开停手柄</a:t>
            </a:r>
            <a:r>
              <a:rPr lang="en-US" altLang="zh-CN" sz="1100" dirty="0"/>
              <a:t>11</a:t>
            </a:r>
            <a:r>
              <a:rPr lang="zh-CN" altLang="en-US" sz="1100" dirty="0"/>
              <a:t>转换成图</a:t>
            </a:r>
            <a:r>
              <a:rPr lang="en-US" altLang="zh-CN" sz="1100" dirty="0"/>
              <a:t>1-1c</a:t>
            </a:r>
            <a:r>
              <a:rPr lang="zh-CN" altLang="en-US" sz="1100" dirty="0"/>
              <a:t>所示的状态</a:t>
            </a:r>
            <a:r>
              <a:rPr lang="en-US" altLang="zh-CN" sz="1100" dirty="0"/>
              <a:t>,</a:t>
            </a:r>
            <a:r>
              <a:rPr lang="zh-CN" altLang="en-US" sz="1100" dirty="0"/>
              <a:t>压力管中的油液将经开停阀</a:t>
            </a:r>
            <a:r>
              <a:rPr lang="en-US" altLang="zh-CN" sz="1100" dirty="0"/>
              <a:t>9</a:t>
            </a:r>
            <a:r>
              <a:rPr lang="zh-CN" altLang="en-US" sz="1100" dirty="0"/>
              <a:t>和回油管</a:t>
            </a:r>
            <a:r>
              <a:rPr lang="en-US" altLang="zh-CN" sz="1100" dirty="0"/>
              <a:t>12</a:t>
            </a:r>
            <a:r>
              <a:rPr lang="zh-CN" altLang="en-US" sz="1100" dirty="0"/>
              <a:t>排回油箱</a:t>
            </a:r>
            <a:r>
              <a:rPr lang="en-US" altLang="zh-CN" sz="1100" dirty="0"/>
              <a:t>,</a:t>
            </a:r>
            <a:r>
              <a:rPr lang="zh-CN" altLang="en-US" sz="1100" dirty="0"/>
              <a:t>不输到液压缸中去</a:t>
            </a:r>
            <a:r>
              <a:rPr lang="en-US" altLang="zh-CN" sz="1100" dirty="0"/>
              <a:t>,</a:t>
            </a:r>
            <a:r>
              <a:rPr lang="zh-CN" altLang="en-US" sz="1100" dirty="0"/>
              <a:t>这时工作台就停止运动。</a:t>
            </a:r>
            <a:endParaRPr lang="en-US" altLang="zh-CN" sz="1100" dirty="0"/>
          </a:p>
          <a:p>
            <a:pPr>
              <a:lnSpc>
                <a:spcPct val="150000"/>
              </a:lnSpc>
            </a:pPr>
            <a:endParaRPr lang="zh-CN" altLang="en-US" sz="1100" dirty="0"/>
          </a:p>
          <a:p>
            <a:pPr>
              <a:lnSpc>
                <a:spcPct val="300000"/>
              </a:lnSpc>
            </a:pPr>
            <a:r>
              <a:rPr lang="zh-CN" altLang="en-US" sz="2000" b="1" dirty="0">
                <a:solidFill>
                  <a:srgbClr val="184972"/>
                </a:solidFill>
              </a:rPr>
              <a:t>        从上面这个简单的例子中可以看到</a:t>
            </a:r>
            <a:r>
              <a:rPr lang="en-US" altLang="zh-CN" sz="2000" b="1" dirty="0">
                <a:solidFill>
                  <a:srgbClr val="184972"/>
                </a:solidFill>
              </a:rPr>
              <a:t>:</a:t>
            </a:r>
          </a:p>
          <a:p>
            <a:pPr>
              <a:lnSpc>
                <a:spcPct val="300000"/>
              </a:lnSpc>
            </a:pPr>
            <a:r>
              <a:rPr lang="en-US" altLang="zh-CN" sz="1100" b="1" dirty="0"/>
              <a:t>1)</a:t>
            </a:r>
            <a:r>
              <a:rPr lang="zh-CN" altLang="en-US" sz="1100" dirty="0"/>
              <a:t>液压传动是</a:t>
            </a:r>
            <a:r>
              <a:rPr lang="zh-CN" altLang="en-US" sz="1100" dirty="0">
                <a:solidFill>
                  <a:srgbClr val="FF0000"/>
                </a:solidFill>
              </a:rPr>
              <a:t>以液体作为工作介质</a:t>
            </a:r>
            <a:r>
              <a:rPr lang="zh-CN" altLang="en-US" sz="1100" dirty="0"/>
              <a:t>来传递动力的。</a:t>
            </a:r>
          </a:p>
          <a:p>
            <a:pPr>
              <a:lnSpc>
                <a:spcPct val="200000"/>
              </a:lnSpc>
            </a:pPr>
            <a:r>
              <a:rPr lang="en-US" altLang="zh-CN" sz="1100" b="1" dirty="0"/>
              <a:t>2)</a:t>
            </a:r>
            <a:r>
              <a:rPr lang="zh-CN" altLang="en-US" sz="1100" dirty="0"/>
              <a:t>液压传动用液体的压力能来传递动力</a:t>
            </a:r>
            <a:r>
              <a:rPr lang="en-US" altLang="zh-CN" sz="1100" dirty="0"/>
              <a:t>,</a:t>
            </a:r>
            <a:r>
              <a:rPr lang="zh-CN" altLang="en-US" sz="1100" dirty="0"/>
              <a:t>它与利用液体动能的液力传动是</a:t>
            </a:r>
            <a:r>
              <a:rPr lang="zh-CN" altLang="en-US" sz="1100" b="1" dirty="0">
                <a:solidFill>
                  <a:srgbClr val="FF0000"/>
                </a:solidFill>
              </a:rPr>
              <a:t>不同的</a:t>
            </a:r>
            <a:r>
              <a:rPr lang="zh-CN" altLang="en-US" sz="1100" dirty="0"/>
              <a:t>。</a:t>
            </a:r>
          </a:p>
          <a:p>
            <a:pPr>
              <a:lnSpc>
                <a:spcPct val="200000"/>
              </a:lnSpc>
            </a:pPr>
            <a:r>
              <a:rPr lang="en-US" altLang="zh-CN" sz="1100" b="1" dirty="0"/>
              <a:t>3)</a:t>
            </a:r>
            <a:r>
              <a:rPr lang="zh-CN" altLang="en-US" sz="1100" dirty="0"/>
              <a:t>液压传动中的工作介质是在受控制、受调节的状态下进行工作的</a:t>
            </a:r>
            <a:r>
              <a:rPr lang="en-US" altLang="zh-CN" sz="1100" dirty="0"/>
              <a:t>,</a:t>
            </a:r>
            <a:r>
              <a:rPr lang="zh-CN" altLang="en-US" sz="1100" dirty="0"/>
              <a:t>因此液压传动和液</a:t>
            </a:r>
            <a:endParaRPr lang="en-US" altLang="zh-CN" sz="1100" dirty="0"/>
          </a:p>
          <a:p>
            <a:pPr>
              <a:lnSpc>
                <a:spcPct val="200000"/>
              </a:lnSpc>
            </a:pPr>
            <a:r>
              <a:rPr lang="zh-CN" altLang="en-US" sz="1100" dirty="0"/>
              <a:t>   压控制常常难以截然分开。</a:t>
            </a:r>
          </a:p>
        </p:txBody>
      </p:sp>
      <p:sp>
        <p:nvSpPr>
          <p:cNvPr id="14" name="圆角矩形 6">
            <a:extLst>
              <a:ext uri="{FF2B5EF4-FFF2-40B4-BE49-F238E27FC236}">
                <a16:creationId xmlns:a16="http://schemas.microsoft.com/office/drawing/2014/main" id="{089E921F-956C-42D8-9405-654883079BA5}"/>
              </a:ext>
            </a:extLst>
          </p:cNvPr>
          <p:cNvSpPr/>
          <p:nvPr/>
        </p:nvSpPr>
        <p:spPr>
          <a:xfrm>
            <a:off x="331886" y="1499320"/>
            <a:ext cx="5564701" cy="91137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6">
            <a:extLst>
              <a:ext uri="{FF2B5EF4-FFF2-40B4-BE49-F238E27FC236}">
                <a16:creationId xmlns:a16="http://schemas.microsoft.com/office/drawing/2014/main" id="{771EF38D-FBE9-47AA-BE3D-F31AE9871C09}"/>
              </a:ext>
            </a:extLst>
          </p:cNvPr>
          <p:cNvSpPr/>
          <p:nvPr/>
        </p:nvSpPr>
        <p:spPr>
          <a:xfrm>
            <a:off x="331886" y="3320369"/>
            <a:ext cx="5564701" cy="16223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6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3" grpId="0"/>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T1.EPS" descr="id:2147502510;FounderCES">
            <a:extLst>
              <a:ext uri="{FF2B5EF4-FFF2-40B4-BE49-F238E27FC236}">
                <a16:creationId xmlns:a16="http://schemas.microsoft.com/office/drawing/2014/main" id="{1905A654-2A33-4B8C-B018-F6A14B851034}"/>
              </a:ext>
            </a:extLst>
          </p:cNvPr>
          <p:cNvPicPr/>
          <p:nvPr/>
        </p:nvPicPr>
        <p:blipFill>
          <a:blip r:embed="rId3"/>
          <a:stretch>
            <a:fillRect/>
          </a:stretch>
        </p:blipFill>
        <p:spPr>
          <a:xfrm>
            <a:off x="6569259" y="1086487"/>
            <a:ext cx="2168525" cy="3241040"/>
          </a:xfrm>
          <a:prstGeom prst="rect">
            <a:avLst/>
          </a:prstGeom>
        </p:spPr>
      </p:pic>
      <p:sp>
        <p:nvSpPr>
          <p:cNvPr id="5" name="圆角矩形 3">
            <a:extLst>
              <a:ext uri="{FF2B5EF4-FFF2-40B4-BE49-F238E27FC236}">
                <a16:creationId xmlns:a16="http://schemas.microsoft.com/office/drawing/2014/main" id="{F857BED5-A683-4803-9A1F-A5EB762C43C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F8CB215-DCD7-4880-9AFA-ED774D5ED173}"/>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第二节 液压传动的工作原理及其组成部分</a:t>
            </a:r>
          </a:p>
        </p:txBody>
      </p:sp>
      <p:sp>
        <p:nvSpPr>
          <p:cNvPr id="7" name="文本框 19">
            <a:extLst>
              <a:ext uri="{FF2B5EF4-FFF2-40B4-BE49-F238E27FC236}">
                <a16:creationId xmlns:a16="http://schemas.microsoft.com/office/drawing/2014/main" id="{1CC48F52-E512-4330-BC11-D1F09E1EA12B}"/>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黑体" panose="02010609060101010101" pitchFamily="49" charset="-122"/>
                <a:ea typeface="黑体" panose="02010609060101010101" pitchFamily="49" charset="-122"/>
              </a:rPr>
              <a:t>二、液压传动的组成部分</a:t>
            </a:r>
          </a:p>
        </p:txBody>
      </p:sp>
      <p:sp>
        <p:nvSpPr>
          <p:cNvPr id="8" name="直角三角形 7">
            <a:extLst>
              <a:ext uri="{FF2B5EF4-FFF2-40B4-BE49-F238E27FC236}">
                <a16:creationId xmlns:a16="http://schemas.microsoft.com/office/drawing/2014/main" id="{6E074346-8B00-4EDE-9C35-8EDD36933988}"/>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9" name="直角三角形 8">
            <a:extLst>
              <a:ext uri="{FF2B5EF4-FFF2-40B4-BE49-F238E27FC236}">
                <a16:creationId xmlns:a16="http://schemas.microsoft.com/office/drawing/2014/main" id="{BBAA47F6-9B88-4BA1-A6B3-6D8EE4FE602F}"/>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0" name="直角三角形 9">
            <a:extLst>
              <a:ext uri="{FF2B5EF4-FFF2-40B4-BE49-F238E27FC236}">
                <a16:creationId xmlns:a16="http://schemas.microsoft.com/office/drawing/2014/main" id="{4550062E-BD80-4C9D-A952-308AA53F6372}"/>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11" name="直角三角形 10">
            <a:extLst>
              <a:ext uri="{FF2B5EF4-FFF2-40B4-BE49-F238E27FC236}">
                <a16:creationId xmlns:a16="http://schemas.microsoft.com/office/drawing/2014/main" id="{2B9315EF-4917-472B-BCA7-809FF02CF76A}"/>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pic>
        <p:nvPicPr>
          <p:cNvPr id="12" name="图片 11">
            <a:extLst>
              <a:ext uri="{FF2B5EF4-FFF2-40B4-BE49-F238E27FC236}">
                <a16:creationId xmlns:a16="http://schemas.microsoft.com/office/drawing/2014/main" id="{9D9C8AF0-2AC2-4CA0-92E9-2283E3AFCA07}"/>
              </a:ext>
            </a:extLst>
          </p:cNvPr>
          <p:cNvPicPr>
            <a:picLocks noChangeAspect="1"/>
          </p:cNvPicPr>
          <p:nvPr/>
        </p:nvPicPr>
        <p:blipFill>
          <a:blip r:embed="rId4">
            <a:biLevel thresh="75000"/>
          </a:blip>
          <a:stretch>
            <a:fillRect/>
          </a:stretch>
        </p:blipFill>
        <p:spPr>
          <a:xfrm>
            <a:off x="6070144" y="4460389"/>
            <a:ext cx="2996952" cy="451964"/>
          </a:xfrm>
          <a:prstGeom prst="rect">
            <a:avLst/>
          </a:prstGeom>
        </p:spPr>
      </p:pic>
      <p:sp>
        <p:nvSpPr>
          <p:cNvPr id="13" name="矩形 12">
            <a:extLst>
              <a:ext uri="{FF2B5EF4-FFF2-40B4-BE49-F238E27FC236}">
                <a16:creationId xmlns:a16="http://schemas.microsoft.com/office/drawing/2014/main" id="{677C7320-A5C9-4B43-A5AB-A424F0D961BB}"/>
              </a:ext>
            </a:extLst>
          </p:cNvPr>
          <p:cNvSpPr/>
          <p:nvPr/>
        </p:nvSpPr>
        <p:spPr>
          <a:xfrm>
            <a:off x="176097" y="1496948"/>
            <a:ext cx="5409622" cy="3162404"/>
          </a:xfrm>
          <a:prstGeom prst="rect">
            <a:avLst/>
          </a:prstGeom>
        </p:spPr>
        <p:txBody>
          <a:bodyPr wrap="square">
            <a:spAutoFit/>
          </a:bodyPr>
          <a:lstStyle/>
          <a:p>
            <a:pPr>
              <a:lnSpc>
                <a:spcPct val="200000"/>
              </a:lnSpc>
            </a:pPr>
            <a:r>
              <a:rPr lang="zh-CN" altLang="en-US" sz="2000" b="1" dirty="0">
                <a:solidFill>
                  <a:srgbClr val="184972"/>
                </a:solidFill>
              </a:rPr>
              <a:t>    液压传动装置主要由以下四部分组成</a:t>
            </a:r>
            <a:r>
              <a:rPr lang="en-US" altLang="zh-CN" sz="2000" b="1" dirty="0">
                <a:solidFill>
                  <a:srgbClr val="184972"/>
                </a:solidFill>
              </a:rPr>
              <a:t>:</a:t>
            </a:r>
          </a:p>
          <a:p>
            <a:pPr indent="266700">
              <a:lnSpc>
                <a:spcPct val="200000"/>
              </a:lnSpc>
              <a:spcAft>
                <a:spcPts val="0"/>
              </a:spcAft>
            </a:pPr>
            <a:r>
              <a:rPr lang="en-US" altLang="zh-CN" sz="1100" dirty="0">
                <a:solidFill>
                  <a:srgbClr val="000000"/>
                </a:solidFill>
                <a:latin typeface="+mn-ea"/>
                <a:cs typeface="Times New Roman" panose="02020603050405020304" pitchFamily="18" charset="0"/>
              </a:rPr>
              <a:t>1)</a:t>
            </a:r>
            <a:r>
              <a:rPr lang="zh-CN" altLang="zh-CN" sz="1100" b="1" dirty="0">
                <a:solidFill>
                  <a:srgbClr val="FF0000"/>
                </a:solidFill>
                <a:latin typeface="+mn-ea"/>
                <a:cs typeface="Times New Roman" panose="02020603050405020304" pitchFamily="18" charset="0"/>
              </a:rPr>
              <a:t>能源</a:t>
            </a:r>
            <a:r>
              <a:rPr lang="zh-CN" altLang="zh-CN" sz="1100" dirty="0">
                <a:solidFill>
                  <a:srgbClr val="FF0000"/>
                </a:solidFill>
                <a:latin typeface="+mn-ea"/>
                <a:cs typeface="Times New Roman" panose="02020603050405020304" pitchFamily="18" charset="0"/>
              </a:rPr>
              <a:t>装置</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把机械能转换成油液液压能的装置。最常见的形式就是液压泵</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它</a:t>
            </a:r>
            <a:endParaRPr lang="en-US" altLang="zh-CN" sz="1100" dirty="0">
              <a:solidFill>
                <a:srgbClr val="000000"/>
              </a:solidFill>
              <a:latin typeface="+mn-ea"/>
              <a:cs typeface="Times New Roman" panose="02020603050405020304" pitchFamily="18" charset="0"/>
            </a:endParaRPr>
          </a:p>
          <a:p>
            <a:pPr indent="266700">
              <a:lnSpc>
                <a:spcPct val="200000"/>
              </a:lnSpc>
              <a:spcAft>
                <a:spcPts val="0"/>
              </a:spcAft>
            </a:pPr>
            <a:r>
              <a:rPr lang="en-US" altLang="zh-CN" sz="1100" dirty="0">
                <a:solidFill>
                  <a:srgbClr val="000000"/>
                </a:solidFill>
                <a:latin typeface="+mn-ea"/>
                <a:cs typeface="Times New Roman" panose="02020603050405020304" pitchFamily="18" charset="0"/>
              </a:rPr>
              <a:t>                        </a:t>
            </a:r>
            <a:r>
              <a:rPr lang="zh-CN" altLang="zh-CN" sz="1100" dirty="0">
                <a:solidFill>
                  <a:srgbClr val="000000"/>
                </a:solidFill>
                <a:latin typeface="+mn-ea"/>
                <a:cs typeface="Times New Roman" panose="02020603050405020304" pitchFamily="18" charset="0"/>
              </a:rPr>
              <a:t>给液压系统提供压力油。</a:t>
            </a: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2)</a:t>
            </a:r>
            <a:r>
              <a:rPr lang="zh-CN" altLang="zh-CN" sz="1100" b="1" dirty="0">
                <a:solidFill>
                  <a:srgbClr val="FF0000"/>
                </a:solidFill>
                <a:latin typeface="+mn-ea"/>
                <a:cs typeface="Times New Roman" panose="02020603050405020304" pitchFamily="18" charset="0"/>
              </a:rPr>
              <a:t>执行</a:t>
            </a:r>
            <a:r>
              <a:rPr lang="zh-CN" altLang="zh-CN" sz="1100" dirty="0">
                <a:solidFill>
                  <a:srgbClr val="FF0000"/>
                </a:solidFill>
                <a:latin typeface="+mn-ea"/>
                <a:cs typeface="Times New Roman" panose="02020603050405020304" pitchFamily="18" charset="0"/>
              </a:rPr>
              <a:t>装置</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把油液的液压能转换成机械能的装置。它可以是作直线运动的液</a:t>
            </a:r>
            <a:endParaRPr lang="en-US" altLang="zh-CN" sz="1100" dirty="0">
              <a:solidFill>
                <a:srgbClr val="000000"/>
              </a:solidFill>
              <a:latin typeface="+mn-ea"/>
              <a:cs typeface="Times New Roman" panose="02020603050405020304" pitchFamily="18" charset="0"/>
            </a:endParaRP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                        </a:t>
            </a:r>
            <a:r>
              <a:rPr lang="zh-CN" altLang="zh-CN" sz="1100" dirty="0">
                <a:solidFill>
                  <a:srgbClr val="000000"/>
                </a:solidFill>
                <a:latin typeface="+mn-ea"/>
                <a:cs typeface="Times New Roman" panose="02020603050405020304" pitchFamily="18" charset="0"/>
              </a:rPr>
              <a:t>压缸</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也可以是作旋转运动的液压马达。</a:t>
            </a: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3)</a:t>
            </a:r>
            <a:r>
              <a:rPr lang="zh-CN" altLang="zh-CN" sz="1100" b="1" dirty="0">
                <a:solidFill>
                  <a:srgbClr val="FF0000"/>
                </a:solidFill>
                <a:latin typeface="+mn-ea"/>
                <a:cs typeface="Times New Roman" panose="02020603050405020304" pitchFamily="18" charset="0"/>
              </a:rPr>
              <a:t>控制调节</a:t>
            </a:r>
            <a:r>
              <a:rPr lang="zh-CN" altLang="zh-CN" sz="1100" dirty="0">
                <a:solidFill>
                  <a:srgbClr val="FF0000"/>
                </a:solidFill>
                <a:latin typeface="+mn-ea"/>
                <a:cs typeface="Times New Roman" panose="02020603050405020304" pitchFamily="18" charset="0"/>
              </a:rPr>
              <a:t>装置</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对系统中油液压力、流量或流动方向进行控制或调节的装置。</a:t>
            </a:r>
            <a:endParaRPr lang="en-US" altLang="zh-CN" sz="1100" dirty="0">
              <a:solidFill>
                <a:srgbClr val="000000"/>
              </a:solidFill>
              <a:latin typeface="+mn-ea"/>
              <a:cs typeface="Times New Roman" panose="02020603050405020304" pitchFamily="18" charset="0"/>
            </a:endParaRP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                               </a:t>
            </a:r>
            <a:r>
              <a:rPr lang="zh-CN" altLang="zh-CN" sz="1100" dirty="0">
                <a:solidFill>
                  <a:srgbClr val="000000"/>
                </a:solidFill>
                <a:latin typeface="+mn-ea"/>
                <a:cs typeface="Times New Roman" panose="02020603050405020304" pitchFamily="18" charset="0"/>
              </a:rPr>
              <a:t>例如上例中的溢流阀、节流阀、换向阀、开停阀等。这些元</a:t>
            </a:r>
            <a:endParaRPr lang="en-US" altLang="zh-CN" sz="1100" dirty="0">
              <a:solidFill>
                <a:srgbClr val="000000"/>
              </a:solidFill>
              <a:latin typeface="+mn-ea"/>
              <a:cs typeface="Times New Roman" panose="02020603050405020304" pitchFamily="18" charset="0"/>
            </a:endParaRP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                               </a:t>
            </a:r>
            <a:r>
              <a:rPr lang="zh-CN" altLang="zh-CN" sz="1100" dirty="0">
                <a:solidFill>
                  <a:srgbClr val="000000"/>
                </a:solidFill>
                <a:latin typeface="+mn-ea"/>
                <a:cs typeface="Times New Roman" panose="02020603050405020304" pitchFamily="18" charset="0"/>
              </a:rPr>
              <a:t>件的不同组合形成了不同功能的液压系统。</a:t>
            </a: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4)</a:t>
            </a:r>
            <a:r>
              <a:rPr lang="zh-CN" altLang="zh-CN" sz="1100" b="1" dirty="0">
                <a:solidFill>
                  <a:srgbClr val="FF0000"/>
                </a:solidFill>
                <a:latin typeface="+mn-ea"/>
                <a:cs typeface="Times New Roman" panose="02020603050405020304" pitchFamily="18" charset="0"/>
              </a:rPr>
              <a:t>辅助</a:t>
            </a:r>
            <a:r>
              <a:rPr lang="zh-CN" altLang="zh-CN" sz="1100" dirty="0">
                <a:solidFill>
                  <a:srgbClr val="FF0000"/>
                </a:solidFill>
                <a:latin typeface="+mn-ea"/>
                <a:cs typeface="Times New Roman" panose="02020603050405020304" pitchFamily="18" charset="0"/>
              </a:rPr>
              <a:t>装置</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上述三部分以外的其他装置</a:t>
            </a:r>
            <a:r>
              <a:rPr lang="en-US" altLang="zh-CN" sz="1100" dirty="0">
                <a:solidFill>
                  <a:srgbClr val="000000"/>
                </a:solidFill>
                <a:latin typeface="+mn-ea"/>
                <a:cs typeface="Times New Roman" panose="02020603050405020304" pitchFamily="18" charset="0"/>
              </a:rPr>
              <a:t>,</a:t>
            </a:r>
            <a:r>
              <a:rPr lang="zh-CN" altLang="zh-CN" sz="1100" dirty="0">
                <a:solidFill>
                  <a:srgbClr val="000000"/>
                </a:solidFill>
                <a:latin typeface="+mn-ea"/>
                <a:cs typeface="Times New Roman" panose="02020603050405020304" pitchFamily="18" charset="0"/>
              </a:rPr>
              <a:t>例如上例中的油箱、过滤器、油管等。</a:t>
            </a:r>
            <a:endParaRPr lang="en-US" altLang="zh-CN" sz="1100" dirty="0">
              <a:solidFill>
                <a:srgbClr val="000000"/>
              </a:solidFill>
              <a:latin typeface="+mn-ea"/>
              <a:cs typeface="Times New Roman" panose="02020603050405020304" pitchFamily="18" charset="0"/>
            </a:endParaRPr>
          </a:p>
          <a:p>
            <a:pPr indent="266700">
              <a:lnSpc>
                <a:spcPct val="150000"/>
              </a:lnSpc>
              <a:spcAft>
                <a:spcPts val="0"/>
              </a:spcAft>
            </a:pPr>
            <a:r>
              <a:rPr lang="en-US" altLang="zh-CN" sz="1100" dirty="0">
                <a:solidFill>
                  <a:srgbClr val="000000"/>
                </a:solidFill>
                <a:latin typeface="+mn-ea"/>
                <a:cs typeface="Times New Roman" panose="02020603050405020304" pitchFamily="18" charset="0"/>
              </a:rPr>
              <a:t>                         </a:t>
            </a:r>
            <a:r>
              <a:rPr lang="zh-CN" altLang="zh-CN" sz="1100" dirty="0">
                <a:solidFill>
                  <a:srgbClr val="000000"/>
                </a:solidFill>
                <a:latin typeface="+mn-ea"/>
                <a:cs typeface="Times New Roman" panose="02020603050405020304" pitchFamily="18" charset="0"/>
              </a:rPr>
              <a:t>它们对保证系统正常工作也起重要作用。</a:t>
            </a:r>
            <a:endParaRPr lang="zh-CN" altLang="zh-CN" sz="1100" dirty="0">
              <a:solidFill>
                <a:srgbClr val="000000"/>
              </a:solidFill>
              <a:effectLst/>
              <a:latin typeface="+mn-ea"/>
              <a:cs typeface="Times New Roman" panose="02020603050405020304" pitchFamily="18" charset="0"/>
            </a:endParaRPr>
          </a:p>
        </p:txBody>
      </p:sp>
      <p:sp>
        <p:nvSpPr>
          <p:cNvPr id="15" name="圆角矩形 6">
            <a:extLst>
              <a:ext uri="{FF2B5EF4-FFF2-40B4-BE49-F238E27FC236}">
                <a16:creationId xmlns:a16="http://schemas.microsoft.com/office/drawing/2014/main" id="{771EF38D-FBE9-47AA-BE3D-F31AE9871C09}"/>
              </a:ext>
            </a:extLst>
          </p:cNvPr>
          <p:cNvSpPr/>
          <p:nvPr/>
        </p:nvSpPr>
        <p:spPr>
          <a:xfrm>
            <a:off x="288211" y="2137329"/>
            <a:ext cx="5564701" cy="257691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018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0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0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3"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T2.EPS" descr="id:2147502517;FounderCES">
            <a:extLst>
              <a:ext uri="{FF2B5EF4-FFF2-40B4-BE49-F238E27FC236}">
                <a16:creationId xmlns:a16="http://schemas.microsoft.com/office/drawing/2014/main" id="{98A78848-1999-436B-A915-5FF5481BF682}"/>
              </a:ext>
            </a:extLst>
          </p:cNvPr>
          <p:cNvPicPr/>
          <p:nvPr/>
        </p:nvPicPr>
        <p:blipFill>
          <a:blip r:embed="rId2"/>
          <a:stretch>
            <a:fillRect/>
          </a:stretch>
        </p:blipFill>
        <p:spPr>
          <a:xfrm>
            <a:off x="6858222" y="973325"/>
            <a:ext cx="1957009" cy="3225878"/>
          </a:xfrm>
          <a:prstGeom prst="rect">
            <a:avLst/>
          </a:prstGeom>
        </p:spPr>
      </p:pic>
      <p:pic>
        <p:nvPicPr>
          <p:cNvPr id="2" name="1T1.EPS" descr="id:2147502510;FounderCES">
            <a:extLst>
              <a:ext uri="{FF2B5EF4-FFF2-40B4-BE49-F238E27FC236}">
                <a16:creationId xmlns:a16="http://schemas.microsoft.com/office/drawing/2014/main" id="{7D62B68B-ED97-4F9A-B764-F9F276C12FEF}"/>
              </a:ext>
            </a:extLst>
          </p:cNvPr>
          <p:cNvPicPr/>
          <p:nvPr/>
        </p:nvPicPr>
        <p:blipFill>
          <a:blip r:embed="rId3"/>
          <a:stretch>
            <a:fillRect/>
          </a:stretch>
        </p:blipFill>
        <p:spPr>
          <a:xfrm>
            <a:off x="617231" y="1052620"/>
            <a:ext cx="2168525" cy="3241040"/>
          </a:xfrm>
          <a:prstGeom prst="rect">
            <a:avLst/>
          </a:prstGeom>
        </p:spPr>
      </p:pic>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ED27100-6870-4E31-B41C-A7D9BBC72947}"/>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第二节 液压传动的工作原理及其组成部分</a:t>
            </a:r>
          </a:p>
        </p:txBody>
      </p:sp>
      <p:sp>
        <p:nvSpPr>
          <p:cNvPr id="5" name="文本框 19">
            <a:extLst>
              <a:ext uri="{FF2B5EF4-FFF2-40B4-BE49-F238E27FC236}">
                <a16:creationId xmlns:a16="http://schemas.microsoft.com/office/drawing/2014/main" id="{CD810CE2-C4A7-44E1-92F3-CE315CA76EDD}"/>
              </a:ext>
            </a:extLst>
          </p:cNvPr>
          <p:cNvSpPr txBox="1">
            <a:spLocks noChangeArrowheads="1"/>
          </p:cNvSpPr>
          <p:nvPr/>
        </p:nvSpPr>
        <p:spPr bwMode="auto">
          <a:xfrm>
            <a:off x="1486195" y="865721"/>
            <a:ext cx="57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三、液压系统图的图形符号</a:t>
            </a:r>
          </a:p>
        </p:txBody>
      </p:sp>
      <p:sp>
        <p:nvSpPr>
          <p:cNvPr id="6" name="直角三角形 5">
            <a:extLst>
              <a:ext uri="{FF2B5EF4-FFF2-40B4-BE49-F238E27FC236}">
                <a16:creationId xmlns:a16="http://schemas.microsoft.com/office/drawing/2014/main" id="{6552B340-902D-42DD-B9F1-4EC09AE61680}"/>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7" name="直角三角形 6">
            <a:extLst>
              <a:ext uri="{FF2B5EF4-FFF2-40B4-BE49-F238E27FC236}">
                <a16:creationId xmlns:a16="http://schemas.microsoft.com/office/drawing/2014/main" id="{3E9B3A65-290C-4520-8DB5-BC3D32D1E3CA}"/>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8" name="直角三角形 7">
            <a:extLst>
              <a:ext uri="{FF2B5EF4-FFF2-40B4-BE49-F238E27FC236}">
                <a16:creationId xmlns:a16="http://schemas.microsoft.com/office/drawing/2014/main" id="{FEC4C1B4-D2C5-45DE-A69C-73F0A9BE52CF}"/>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9" name="直角三角形 8">
            <a:extLst>
              <a:ext uri="{FF2B5EF4-FFF2-40B4-BE49-F238E27FC236}">
                <a16:creationId xmlns:a16="http://schemas.microsoft.com/office/drawing/2014/main" id="{7B53B393-03AD-4060-ABB6-4091DB9F956D}"/>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pic>
        <p:nvPicPr>
          <p:cNvPr id="10" name="图片 9">
            <a:extLst>
              <a:ext uri="{FF2B5EF4-FFF2-40B4-BE49-F238E27FC236}">
                <a16:creationId xmlns:a16="http://schemas.microsoft.com/office/drawing/2014/main" id="{BCC7FE21-E760-4727-A315-A3F958C31DA0}"/>
              </a:ext>
            </a:extLst>
          </p:cNvPr>
          <p:cNvPicPr>
            <a:picLocks noChangeAspect="1"/>
          </p:cNvPicPr>
          <p:nvPr/>
        </p:nvPicPr>
        <p:blipFill>
          <a:blip r:embed="rId4">
            <a:biLevel thresh="75000"/>
          </a:blip>
          <a:stretch>
            <a:fillRect/>
          </a:stretch>
        </p:blipFill>
        <p:spPr>
          <a:xfrm>
            <a:off x="145211" y="4426521"/>
            <a:ext cx="2996952" cy="489180"/>
          </a:xfrm>
          <a:prstGeom prst="rect">
            <a:avLst/>
          </a:prstGeom>
        </p:spPr>
      </p:pic>
      <p:sp>
        <p:nvSpPr>
          <p:cNvPr id="11" name="矩形 10">
            <a:extLst>
              <a:ext uri="{FF2B5EF4-FFF2-40B4-BE49-F238E27FC236}">
                <a16:creationId xmlns:a16="http://schemas.microsoft.com/office/drawing/2014/main" id="{051AD5E0-DFDF-4639-821D-1491D372EF2E}"/>
              </a:ext>
            </a:extLst>
          </p:cNvPr>
          <p:cNvSpPr/>
          <p:nvPr/>
        </p:nvSpPr>
        <p:spPr>
          <a:xfrm>
            <a:off x="3197013" y="1800670"/>
            <a:ext cx="3103603" cy="2492990"/>
          </a:xfrm>
          <a:prstGeom prst="rect">
            <a:avLst/>
          </a:prstGeom>
        </p:spPr>
        <p:txBody>
          <a:bodyPr wrap="square">
            <a:spAutoFit/>
          </a:bodyPr>
          <a:lstStyle/>
          <a:p>
            <a:pPr>
              <a:lnSpc>
                <a:spcPct val="150000"/>
              </a:lnSpc>
            </a:pPr>
            <a:r>
              <a:rPr lang="zh-CN" altLang="en-US" sz="800" dirty="0"/>
              <a:t>       图</a:t>
            </a:r>
            <a:r>
              <a:rPr lang="en-US" altLang="zh-CN" sz="800" dirty="0"/>
              <a:t>1-1a</a:t>
            </a:r>
            <a:r>
              <a:rPr lang="zh-CN" altLang="en-US" sz="800" dirty="0"/>
              <a:t>所示的液压系统图是一种半结构式的工作原理图</a:t>
            </a:r>
            <a:r>
              <a:rPr lang="en-US" altLang="zh-CN" sz="800" dirty="0"/>
              <a:t>,</a:t>
            </a:r>
            <a:r>
              <a:rPr lang="zh-CN" altLang="en-US" sz="800" dirty="0"/>
              <a:t>直观性强</a:t>
            </a:r>
            <a:r>
              <a:rPr lang="en-US" altLang="zh-CN" sz="800" dirty="0"/>
              <a:t>,</a:t>
            </a:r>
            <a:r>
              <a:rPr lang="zh-CN" altLang="en-US" sz="800" dirty="0"/>
              <a:t>容易理解</a:t>
            </a:r>
            <a:r>
              <a:rPr lang="en-US" altLang="zh-CN" sz="800" dirty="0"/>
              <a:t>,</a:t>
            </a:r>
            <a:r>
              <a:rPr lang="zh-CN" altLang="en-US" sz="800" dirty="0"/>
              <a:t>但绘制起来比较麻烦</a:t>
            </a:r>
            <a:r>
              <a:rPr lang="en-US" altLang="zh-CN" sz="800" dirty="0"/>
              <a:t>,</a:t>
            </a:r>
            <a:r>
              <a:rPr lang="zh-CN" altLang="en-US" sz="800" dirty="0"/>
              <a:t>系统中元件数量多时更是如此。</a:t>
            </a:r>
            <a:endParaRPr lang="en-US" altLang="zh-CN" sz="800" dirty="0"/>
          </a:p>
          <a:p>
            <a:pPr>
              <a:lnSpc>
                <a:spcPct val="150000"/>
              </a:lnSpc>
            </a:pPr>
            <a:endParaRPr lang="en-US" altLang="zh-CN" sz="800" dirty="0"/>
          </a:p>
          <a:p>
            <a:pPr>
              <a:lnSpc>
                <a:spcPct val="150000"/>
              </a:lnSpc>
            </a:pPr>
            <a:endParaRPr lang="en-US" altLang="zh-CN" sz="800" dirty="0"/>
          </a:p>
          <a:p>
            <a:pPr>
              <a:lnSpc>
                <a:spcPct val="150000"/>
              </a:lnSpc>
            </a:pPr>
            <a:endParaRPr lang="en-US" altLang="zh-CN" sz="800" dirty="0"/>
          </a:p>
          <a:p>
            <a:pPr>
              <a:lnSpc>
                <a:spcPct val="150000"/>
              </a:lnSpc>
            </a:pPr>
            <a:endParaRPr lang="zh-CN" altLang="en-US" sz="800" dirty="0"/>
          </a:p>
          <a:p>
            <a:pPr>
              <a:lnSpc>
                <a:spcPct val="300000"/>
              </a:lnSpc>
            </a:pPr>
            <a:r>
              <a:rPr lang="zh-CN" altLang="en-US" sz="800" b="1" dirty="0"/>
              <a:t>       </a:t>
            </a:r>
            <a:r>
              <a:rPr lang="zh-CN" altLang="en-US" sz="800" dirty="0"/>
              <a:t>图</a:t>
            </a:r>
            <a:r>
              <a:rPr lang="en-US" altLang="zh-CN" sz="800" dirty="0"/>
              <a:t>1-2</a:t>
            </a:r>
            <a:r>
              <a:rPr lang="zh-CN" altLang="en-US" sz="800" dirty="0"/>
              <a:t>所示为同一个液压系统用液压图形符号绘制成的工作原理图。使用这些图形符号可以使液压系统图简单明了</a:t>
            </a:r>
            <a:r>
              <a:rPr lang="en-US" altLang="zh-CN" sz="800" dirty="0"/>
              <a:t>,</a:t>
            </a:r>
            <a:r>
              <a:rPr lang="zh-CN" altLang="en-US" sz="800" dirty="0"/>
              <a:t>便于绘制。</a:t>
            </a:r>
          </a:p>
          <a:p>
            <a:pPr>
              <a:lnSpc>
                <a:spcPct val="300000"/>
              </a:lnSpc>
            </a:pPr>
            <a:r>
              <a:rPr lang="zh-CN" altLang="en-US" sz="800" b="1" dirty="0"/>
              <a:t>      我国制定的液压图形符号标准为</a:t>
            </a:r>
            <a:r>
              <a:rPr lang="en-US" altLang="zh-CN" sz="800" b="1" dirty="0"/>
              <a:t>GB/T 786.1—2001</a:t>
            </a:r>
            <a:r>
              <a:rPr lang="zh-CN" altLang="en-US" sz="800" b="1" dirty="0"/>
              <a:t>。</a:t>
            </a:r>
          </a:p>
        </p:txBody>
      </p:sp>
      <p:sp>
        <p:nvSpPr>
          <p:cNvPr id="12" name="圆角矩形 6">
            <a:extLst>
              <a:ext uri="{FF2B5EF4-FFF2-40B4-BE49-F238E27FC236}">
                <a16:creationId xmlns:a16="http://schemas.microsoft.com/office/drawing/2014/main" id="{128370EF-4B6D-479B-AF61-83B59B7AC16C}"/>
              </a:ext>
            </a:extLst>
          </p:cNvPr>
          <p:cNvSpPr/>
          <p:nvPr/>
        </p:nvSpPr>
        <p:spPr>
          <a:xfrm>
            <a:off x="3197013" y="1602295"/>
            <a:ext cx="3035910" cy="91137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
            <a:extLst>
              <a:ext uri="{FF2B5EF4-FFF2-40B4-BE49-F238E27FC236}">
                <a16:creationId xmlns:a16="http://schemas.microsoft.com/office/drawing/2014/main" id="{EABE1502-2DDB-4024-B603-A3FD8D07B2A0}"/>
              </a:ext>
            </a:extLst>
          </p:cNvPr>
          <p:cNvSpPr/>
          <p:nvPr/>
        </p:nvSpPr>
        <p:spPr>
          <a:xfrm>
            <a:off x="3197013" y="3047836"/>
            <a:ext cx="3035910" cy="134064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FA368E92-1F64-46FA-8F5A-6F72BE69F268}"/>
              </a:ext>
            </a:extLst>
          </p:cNvPr>
          <p:cNvPicPr>
            <a:picLocks noChangeAspect="1"/>
          </p:cNvPicPr>
          <p:nvPr/>
        </p:nvPicPr>
        <p:blipFill>
          <a:blip r:embed="rId5">
            <a:biLevel thresh="75000"/>
          </a:blip>
          <a:stretch>
            <a:fillRect/>
          </a:stretch>
        </p:blipFill>
        <p:spPr>
          <a:xfrm>
            <a:off x="6766561" y="4424565"/>
            <a:ext cx="2350347" cy="491136"/>
          </a:xfrm>
          <a:prstGeom prst="rect">
            <a:avLst/>
          </a:prstGeom>
        </p:spPr>
      </p:pic>
    </p:spTree>
    <p:extLst>
      <p:ext uri="{BB962C8B-B14F-4D97-AF65-F5344CB8AC3E}">
        <p14:creationId xmlns:p14="http://schemas.microsoft.com/office/powerpoint/2010/main" val="32701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000"/>
                                        <p:tgtEl>
                                          <p:spTgt spid="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20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0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20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20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1" grpId="0"/>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94263E-03E5-43C9-8994-D8714EA08BE7}"/>
              </a:ext>
            </a:extLst>
          </p:cNvPr>
          <p:cNvSpPr/>
          <p:nvPr/>
        </p:nvSpPr>
        <p:spPr>
          <a:xfrm>
            <a:off x="3826931" y="1951060"/>
            <a:ext cx="3078480" cy="1477328"/>
          </a:xfrm>
          <a:prstGeom prst="rect">
            <a:avLst/>
          </a:prstGeom>
        </p:spPr>
        <p:txBody>
          <a:bodyPr wrap="square">
            <a:spAutoFit/>
          </a:bodyPr>
          <a:lstStyle/>
          <a:p>
            <a:pPr algn="ctr"/>
            <a:r>
              <a:rPr lang="zh-CN" altLang="zh-CN" sz="3600" dirty="0">
                <a:solidFill>
                  <a:schemeClr val="bg1"/>
                </a:solidFill>
                <a:latin typeface="微软雅黑" panose="020B0503020204020204" pitchFamily="34" charset="-122"/>
                <a:ea typeface="微软雅黑" panose="020B0503020204020204" pitchFamily="34" charset="-122"/>
              </a:rPr>
              <a:t>液压传动</a:t>
            </a:r>
            <a:r>
              <a:rPr lang="zh-CN" altLang="en-US" sz="3600" dirty="0">
                <a:solidFill>
                  <a:schemeClr val="bg1"/>
                </a:solidFill>
                <a:latin typeface="微软雅黑" panose="020B0503020204020204" pitchFamily="34" charset="-122"/>
                <a:ea typeface="微软雅黑" panose="020B0503020204020204" pitchFamily="34" charset="-122"/>
              </a:rPr>
              <a:t>的</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r>
              <a:rPr lang="zh-CN" altLang="en-US" sz="5400" dirty="0">
                <a:solidFill>
                  <a:srgbClr val="FFC000"/>
                </a:solidFill>
                <a:latin typeface="微软雅黑" panose="020B0503020204020204" pitchFamily="34" charset="-122"/>
                <a:ea typeface="微软雅黑" panose="020B0503020204020204" pitchFamily="34" charset="-122"/>
              </a:rPr>
              <a:t>控制方式</a:t>
            </a:r>
          </a:p>
        </p:txBody>
      </p:sp>
      <p:sp>
        <p:nvSpPr>
          <p:cNvPr id="5" name="文本框 4">
            <a:extLst>
              <a:ext uri="{FF2B5EF4-FFF2-40B4-BE49-F238E27FC236}">
                <a16:creationId xmlns:a16="http://schemas.microsoft.com/office/drawing/2014/main" id="{4F0CC1B1-CF4A-426A-9F8E-55D7AC9F385A}"/>
              </a:ext>
            </a:extLst>
          </p:cNvPr>
          <p:cNvSpPr txBox="1">
            <a:spLocks noChangeArrowheads="1"/>
          </p:cNvSpPr>
          <p:nvPr/>
        </p:nvSpPr>
        <p:spPr bwMode="auto">
          <a:xfrm>
            <a:off x="1842346" y="1951060"/>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方正中倩简体" panose="03000509000000000000" pitchFamily="65" charset="-122"/>
                <a:ea typeface="方正中倩简体" panose="03000509000000000000" pitchFamily="65" charset="-122"/>
                <a:cs typeface="Open Sans" panose="020B0604020202020204" charset="0"/>
              </a:rPr>
              <a:t>三、</a:t>
            </a:r>
          </a:p>
        </p:txBody>
      </p:sp>
    </p:spTree>
    <p:extLst>
      <p:ext uri="{BB962C8B-B14F-4D97-AF65-F5344CB8AC3E}">
        <p14:creationId xmlns:p14="http://schemas.microsoft.com/office/powerpoint/2010/main" val="385932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743785" y="388165"/>
            <a:ext cx="3078480" cy="307777"/>
          </a:xfrm>
          <a:prstGeom prst="rect">
            <a:avLst/>
          </a:prstGeom>
        </p:spPr>
        <p:txBody>
          <a:bodyPr wrap="square">
            <a:spAutoFit/>
          </a:bodyPr>
          <a:lstStyle/>
          <a:p>
            <a:pPr algn="ctr"/>
            <a:r>
              <a:rPr lang="zh-CN" altLang="zh-CN" sz="1400" dirty="0">
                <a:solidFill>
                  <a:schemeClr val="bg1"/>
                </a:solidFill>
                <a:latin typeface="微软雅黑" panose="020B0503020204020204" pitchFamily="34" charset="-122"/>
                <a:ea typeface="微软雅黑" panose="020B0503020204020204" pitchFamily="34" charset="-122"/>
              </a:rPr>
              <a:t>液压传动发展概况</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8526DCE-F3AF-4D5C-8CFE-B5BF748710D8}"/>
              </a:ext>
            </a:extLst>
          </p:cNvPr>
          <p:cNvSpPr/>
          <p:nvPr/>
        </p:nvSpPr>
        <p:spPr>
          <a:xfrm>
            <a:off x="5743785" y="1360139"/>
            <a:ext cx="3078480" cy="307777"/>
          </a:xfrm>
          <a:prstGeom prst="rect">
            <a:avLst/>
          </a:prstGeom>
        </p:spPr>
        <p:txBody>
          <a:bodyPr wrap="square">
            <a:spAutoFit/>
          </a:bodyPr>
          <a:lstStyle/>
          <a:p>
            <a:pPr algn="ctr"/>
            <a:r>
              <a:rPr lang="zh-CN" altLang="zh-CN" sz="1400" dirty="0">
                <a:solidFill>
                  <a:schemeClr val="bg1"/>
                </a:solidFill>
                <a:latin typeface="微软雅黑" panose="020B0503020204020204" pitchFamily="34" charset="-122"/>
                <a:ea typeface="微软雅黑" panose="020B0503020204020204" pitchFamily="34" charset="-122"/>
              </a:rPr>
              <a:t>液压传动的工作原理及其组成部分</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微软雅黑" panose="020B0503020204020204" pitchFamily="34" charset="-122"/>
                <a:ea typeface="微软雅黑" panose="020B0503020204020204" pitchFamily="34" charset="-122"/>
              </a:rPr>
              <a:t>第一章</a:t>
            </a:r>
          </a:p>
        </p:txBody>
      </p:sp>
      <p:sp>
        <p:nvSpPr>
          <p:cNvPr id="7" name="矩形 6">
            <a:extLst>
              <a:ext uri="{FF2B5EF4-FFF2-40B4-BE49-F238E27FC236}">
                <a16:creationId xmlns:a16="http://schemas.microsoft.com/office/drawing/2014/main" id="{CF508671-31D2-4EF4-BA4A-636566B1952C}"/>
              </a:ext>
            </a:extLst>
          </p:cNvPr>
          <p:cNvSpPr/>
          <p:nvPr/>
        </p:nvSpPr>
        <p:spPr>
          <a:xfrm>
            <a:off x="1297735" y="3694146"/>
            <a:ext cx="1296452" cy="584775"/>
          </a:xfrm>
          <a:prstGeom prst="rect">
            <a:avLst/>
          </a:prstGeom>
        </p:spPr>
        <p:txBody>
          <a:bodyPr wrap="square">
            <a:spAutoFit/>
          </a:bodyPr>
          <a:lstStyle/>
          <a:p>
            <a:r>
              <a:rPr lang="zh-CN" altLang="en-US" sz="32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8" name="矩形 7">
            <a:extLst>
              <a:ext uri="{FF2B5EF4-FFF2-40B4-BE49-F238E27FC236}">
                <a16:creationId xmlns:a16="http://schemas.microsoft.com/office/drawing/2014/main" id="{621000C8-1E04-4F98-BE23-0BACCEB0A25C}"/>
              </a:ext>
            </a:extLst>
          </p:cNvPr>
          <p:cNvSpPr/>
          <p:nvPr/>
        </p:nvSpPr>
        <p:spPr>
          <a:xfrm>
            <a:off x="5743785" y="2332113"/>
            <a:ext cx="3078480"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液压传动的控制方式</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E7FD69B-CCC6-4657-9B8D-FB803EDD3BE0}"/>
              </a:ext>
            </a:extLst>
          </p:cNvPr>
          <p:cNvSpPr/>
          <p:nvPr/>
        </p:nvSpPr>
        <p:spPr>
          <a:xfrm>
            <a:off x="5740397" y="3386369"/>
            <a:ext cx="3078480"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液压传动的优缺点</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55DB235-BB92-4B36-8D4B-DE5D5B049676}"/>
              </a:ext>
            </a:extLst>
          </p:cNvPr>
          <p:cNvSpPr/>
          <p:nvPr/>
        </p:nvSpPr>
        <p:spPr>
          <a:xfrm>
            <a:off x="5740397" y="4358343"/>
            <a:ext cx="3078480"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液压传动在机械工业中的应用</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T2.EPS" descr="id:2147502517;FounderCES">
            <a:extLst>
              <a:ext uri="{FF2B5EF4-FFF2-40B4-BE49-F238E27FC236}">
                <a16:creationId xmlns:a16="http://schemas.microsoft.com/office/drawing/2014/main" id="{98A78848-1999-436B-A915-5FF5481BF682}"/>
              </a:ext>
            </a:extLst>
          </p:cNvPr>
          <p:cNvPicPr/>
          <p:nvPr/>
        </p:nvPicPr>
        <p:blipFill>
          <a:blip r:embed="rId2"/>
          <a:stretch>
            <a:fillRect/>
          </a:stretch>
        </p:blipFill>
        <p:spPr>
          <a:xfrm>
            <a:off x="6783717" y="973325"/>
            <a:ext cx="1957009" cy="3225878"/>
          </a:xfrm>
          <a:prstGeom prst="rect">
            <a:avLst/>
          </a:prstGeom>
        </p:spPr>
      </p:pic>
      <p:pic>
        <p:nvPicPr>
          <p:cNvPr id="2" name="1T1.EPS" descr="id:2147502510;FounderCES">
            <a:extLst>
              <a:ext uri="{FF2B5EF4-FFF2-40B4-BE49-F238E27FC236}">
                <a16:creationId xmlns:a16="http://schemas.microsoft.com/office/drawing/2014/main" id="{7D62B68B-ED97-4F9A-B764-F9F276C12FEF}"/>
              </a:ext>
            </a:extLst>
          </p:cNvPr>
          <p:cNvPicPr/>
          <p:nvPr/>
        </p:nvPicPr>
        <p:blipFill>
          <a:blip r:embed="rId3"/>
          <a:stretch>
            <a:fillRect/>
          </a:stretch>
        </p:blipFill>
        <p:spPr>
          <a:xfrm>
            <a:off x="617231" y="1032301"/>
            <a:ext cx="2168525" cy="3241040"/>
          </a:xfrm>
          <a:prstGeom prst="rect">
            <a:avLst/>
          </a:prstGeom>
        </p:spPr>
      </p:pic>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CC7FE21-E760-4727-A315-A3F958C31DA0}"/>
              </a:ext>
            </a:extLst>
          </p:cNvPr>
          <p:cNvPicPr>
            <a:picLocks noChangeAspect="1"/>
          </p:cNvPicPr>
          <p:nvPr/>
        </p:nvPicPr>
        <p:blipFill>
          <a:blip r:embed="rId4">
            <a:biLevel thresh="75000"/>
          </a:blip>
          <a:stretch>
            <a:fillRect/>
          </a:stretch>
        </p:blipFill>
        <p:spPr>
          <a:xfrm>
            <a:off x="138438" y="4419748"/>
            <a:ext cx="2996952" cy="489180"/>
          </a:xfrm>
          <a:prstGeom prst="rect">
            <a:avLst/>
          </a:prstGeom>
        </p:spPr>
      </p:pic>
      <p:sp>
        <p:nvSpPr>
          <p:cNvPr id="11" name="矩形 10">
            <a:extLst>
              <a:ext uri="{FF2B5EF4-FFF2-40B4-BE49-F238E27FC236}">
                <a16:creationId xmlns:a16="http://schemas.microsoft.com/office/drawing/2014/main" id="{051AD5E0-DFDF-4639-821D-1491D372EF2E}"/>
              </a:ext>
            </a:extLst>
          </p:cNvPr>
          <p:cNvSpPr/>
          <p:nvPr/>
        </p:nvSpPr>
        <p:spPr>
          <a:xfrm>
            <a:off x="3176694" y="1414593"/>
            <a:ext cx="3103603" cy="3354765"/>
          </a:xfrm>
          <a:prstGeom prst="rect">
            <a:avLst/>
          </a:prstGeom>
        </p:spPr>
        <p:txBody>
          <a:bodyPr wrap="square">
            <a:spAutoFit/>
          </a:bodyPr>
          <a:lstStyle/>
          <a:p>
            <a:pPr>
              <a:lnSpc>
                <a:spcPct val="150000"/>
              </a:lnSpc>
            </a:pPr>
            <a:r>
              <a:rPr lang="zh-CN" altLang="en-US" sz="800" dirty="0">
                <a:latin typeface="+mj-ea"/>
              </a:rPr>
              <a:t>所谓液压传动的“控制方式”有两种不同的含义</a:t>
            </a:r>
            <a:r>
              <a:rPr lang="en-US" altLang="zh-CN" sz="800" dirty="0">
                <a:latin typeface="+mj-ea"/>
              </a:rPr>
              <a:t>:</a:t>
            </a:r>
            <a:r>
              <a:rPr lang="zh-CN" altLang="en-US" sz="800" dirty="0">
                <a:latin typeface="+mj-ea"/>
              </a:rPr>
              <a:t>一种是指对传动部分的操纵调节方式</a:t>
            </a:r>
            <a:r>
              <a:rPr lang="en-US" altLang="zh-CN" sz="800" dirty="0">
                <a:latin typeface="+mj-ea"/>
              </a:rPr>
              <a:t>;</a:t>
            </a:r>
            <a:r>
              <a:rPr lang="zh-CN" altLang="en-US" sz="800" dirty="0">
                <a:latin typeface="+mj-ea"/>
              </a:rPr>
              <a:t>另一种是指控制部分本身的结构组成形式。</a:t>
            </a:r>
          </a:p>
          <a:p>
            <a:pPr>
              <a:lnSpc>
                <a:spcPct val="150000"/>
              </a:lnSpc>
            </a:pPr>
            <a:endParaRPr lang="en-US" altLang="zh-CN" sz="800" dirty="0"/>
          </a:p>
          <a:p>
            <a:pPr>
              <a:lnSpc>
                <a:spcPct val="150000"/>
              </a:lnSpc>
            </a:pPr>
            <a:endParaRPr lang="en-US" altLang="zh-CN" sz="800" dirty="0"/>
          </a:p>
          <a:p>
            <a:pPr>
              <a:lnSpc>
                <a:spcPct val="150000"/>
              </a:lnSpc>
            </a:pPr>
            <a:endParaRPr lang="en-US" altLang="zh-CN" sz="800" dirty="0"/>
          </a:p>
          <a:p>
            <a:pPr>
              <a:lnSpc>
                <a:spcPct val="150000"/>
              </a:lnSpc>
            </a:pPr>
            <a:endParaRPr lang="en-US" altLang="zh-CN" sz="800" dirty="0"/>
          </a:p>
          <a:p>
            <a:pPr>
              <a:lnSpc>
                <a:spcPct val="150000"/>
              </a:lnSpc>
            </a:pPr>
            <a:endParaRPr lang="zh-CN" altLang="en-US" sz="800" dirty="0"/>
          </a:p>
          <a:p>
            <a:pPr>
              <a:lnSpc>
                <a:spcPct val="200000"/>
              </a:lnSpc>
            </a:pPr>
            <a:r>
              <a:rPr lang="zh-CN" altLang="en-US" sz="800" dirty="0">
                <a:latin typeface="+mj-ea"/>
              </a:rPr>
              <a:t>       液压传动的操纵调节方式可以概略地归成手动式、半自动式和全自动式三种。</a:t>
            </a:r>
            <a:endParaRPr lang="en-US" altLang="zh-CN" sz="800" dirty="0">
              <a:latin typeface="+mj-ea"/>
            </a:endParaRPr>
          </a:p>
          <a:p>
            <a:pPr>
              <a:lnSpc>
                <a:spcPct val="200000"/>
              </a:lnSpc>
            </a:pPr>
            <a:r>
              <a:rPr lang="zh-CN" altLang="en-US" sz="800" dirty="0">
                <a:latin typeface="+mj-ea"/>
              </a:rPr>
              <a:t>       凡需由人拨动手柄或按下按钮才能使系统实现其动作或状态的</a:t>
            </a:r>
            <a:r>
              <a:rPr lang="en-US" altLang="zh-CN" sz="800" dirty="0">
                <a:latin typeface="+mj-ea"/>
              </a:rPr>
              <a:t>,</a:t>
            </a:r>
            <a:r>
              <a:rPr lang="zh-CN" altLang="en-US" sz="800" dirty="0">
                <a:latin typeface="+mj-ea"/>
              </a:rPr>
              <a:t>便是</a:t>
            </a:r>
            <a:r>
              <a:rPr lang="zh-CN" altLang="en-US" sz="800" dirty="0">
                <a:solidFill>
                  <a:srgbClr val="FF0000"/>
                </a:solidFill>
                <a:latin typeface="+mj-ea"/>
              </a:rPr>
              <a:t>手动式</a:t>
            </a:r>
            <a:r>
              <a:rPr lang="zh-CN" altLang="en-US" sz="800" dirty="0">
                <a:latin typeface="+mj-ea"/>
              </a:rPr>
              <a:t>的</a:t>
            </a:r>
            <a:r>
              <a:rPr lang="en-US" altLang="zh-CN" sz="800" dirty="0">
                <a:latin typeface="+mj-ea"/>
              </a:rPr>
              <a:t>,</a:t>
            </a:r>
            <a:r>
              <a:rPr lang="zh-CN" altLang="en-US" sz="800" dirty="0">
                <a:latin typeface="+mj-ea"/>
              </a:rPr>
              <a:t>图</a:t>
            </a:r>
            <a:r>
              <a:rPr lang="en-US" altLang="zh-CN" sz="800" dirty="0">
                <a:latin typeface="+mj-ea"/>
              </a:rPr>
              <a:t>1-1</a:t>
            </a:r>
            <a:r>
              <a:rPr lang="zh-CN" altLang="en-US" sz="800" dirty="0">
                <a:latin typeface="+mj-ea"/>
              </a:rPr>
              <a:t>所示的系统就属于这一类。</a:t>
            </a:r>
            <a:endParaRPr lang="en-US" altLang="zh-CN" sz="800" dirty="0">
              <a:latin typeface="+mj-ea"/>
            </a:endParaRPr>
          </a:p>
          <a:p>
            <a:pPr>
              <a:lnSpc>
                <a:spcPct val="200000"/>
              </a:lnSpc>
            </a:pPr>
            <a:r>
              <a:rPr lang="en-US" altLang="zh-CN" sz="800" dirty="0">
                <a:latin typeface="+mj-ea"/>
              </a:rPr>
              <a:t>       </a:t>
            </a:r>
            <a:r>
              <a:rPr lang="zh-CN" altLang="en-US" sz="800" dirty="0">
                <a:latin typeface="+mj-ea"/>
              </a:rPr>
              <a:t>凡由人起动之后系统的各种动作或状态都能在机械的、电气的、电子的或其他机构操纵下顺序地实现出来</a:t>
            </a:r>
            <a:r>
              <a:rPr lang="en-US" altLang="zh-CN" sz="800" dirty="0">
                <a:latin typeface="+mj-ea"/>
              </a:rPr>
              <a:t>,</a:t>
            </a:r>
            <a:r>
              <a:rPr lang="zh-CN" altLang="en-US" sz="800" dirty="0">
                <a:latin typeface="+mj-ea"/>
              </a:rPr>
              <a:t>并在全部工作完成后自动停车的</a:t>
            </a:r>
            <a:r>
              <a:rPr lang="en-US" altLang="zh-CN" sz="800" dirty="0">
                <a:latin typeface="+mj-ea"/>
              </a:rPr>
              <a:t>,</a:t>
            </a:r>
            <a:r>
              <a:rPr lang="zh-CN" altLang="en-US" sz="800" dirty="0">
                <a:latin typeface="+mj-ea"/>
              </a:rPr>
              <a:t>便是</a:t>
            </a:r>
            <a:r>
              <a:rPr lang="zh-CN" altLang="en-US" sz="800" dirty="0">
                <a:solidFill>
                  <a:srgbClr val="FF0000"/>
                </a:solidFill>
                <a:latin typeface="+mj-ea"/>
              </a:rPr>
              <a:t>半自动式</a:t>
            </a:r>
            <a:r>
              <a:rPr lang="zh-CN" altLang="en-US" sz="800" dirty="0">
                <a:latin typeface="+mj-ea"/>
              </a:rPr>
              <a:t>的</a:t>
            </a:r>
            <a:r>
              <a:rPr lang="en-US" altLang="zh-CN" sz="800" dirty="0">
                <a:latin typeface="+mj-ea"/>
              </a:rPr>
              <a:t>,</a:t>
            </a:r>
            <a:r>
              <a:rPr lang="zh-CN" altLang="en-US" sz="800" dirty="0">
                <a:latin typeface="+mj-ea"/>
              </a:rPr>
              <a:t>图</a:t>
            </a:r>
            <a:r>
              <a:rPr lang="en-US" altLang="zh-CN" sz="800" dirty="0">
                <a:latin typeface="+mj-ea"/>
              </a:rPr>
              <a:t>1-2</a:t>
            </a:r>
            <a:r>
              <a:rPr lang="zh-CN" altLang="en-US" sz="800" dirty="0">
                <a:latin typeface="+mj-ea"/>
              </a:rPr>
              <a:t>所示的系统就属于这一类。</a:t>
            </a:r>
            <a:endParaRPr lang="en-US" altLang="zh-CN" sz="800" dirty="0">
              <a:latin typeface="+mj-ea"/>
            </a:endParaRPr>
          </a:p>
          <a:p>
            <a:pPr>
              <a:lnSpc>
                <a:spcPct val="200000"/>
              </a:lnSpc>
            </a:pPr>
            <a:r>
              <a:rPr lang="en-US" altLang="zh-CN" sz="800" dirty="0">
                <a:latin typeface="+mj-ea"/>
              </a:rPr>
              <a:t>       </a:t>
            </a:r>
            <a:r>
              <a:rPr lang="zh-CN" altLang="en-US" sz="800" dirty="0">
                <a:latin typeface="+mj-ea"/>
              </a:rPr>
              <a:t>如果连起动这一步操作也不需由人来参与</a:t>
            </a:r>
            <a:r>
              <a:rPr lang="en-US" altLang="zh-CN" sz="800" dirty="0">
                <a:latin typeface="+mj-ea"/>
              </a:rPr>
              <a:t>,</a:t>
            </a:r>
            <a:r>
              <a:rPr lang="zh-CN" altLang="en-US" sz="800" dirty="0">
                <a:latin typeface="+mj-ea"/>
              </a:rPr>
              <a:t>它便是</a:t>
            </a:r>
            <a:r>
              <a:rPr lang="zh-CN" altLang="en-US" sz="800" dirty="0">
                <a:solidFill>
                  <a:srgbClr val="FF0000"/>
                </a:solidFill>
                <a:latin typeface="+mj-ea"/>
              </a:rPr>
              <a:t>全自动式</a:t>
            </a:r>
            <a:r>
              <a:rPr lang="zh-CN" altLang="en-US" sz="800" dirty="0">
                <a:latin typeface="+mj-ea"/>
              </a:rPr>
              <a:t>的。</a:t>
            </a:r>
            <a:endParaRPr lang="zh-CN" altLang="en-US" sz="800" b="1" dirty="0"/>
          </a:p>
        </p:txBody>
      </p:sp>
      <p:sp>
        <p:nvSpPr>
          <p:cNvPr id="12" name="圆角矩形 6">
            <a:extLst>
              <a:ext uri="{FF2B5EF4-FFF2-40B4-BE49-F238E27FC236}">
                <a16:creationId xmlns:a16="http://schemas.microsoft.com/office/drawing/2014/main" id="{128370EF-4B6D-479B-AF61-83B59B7AC16C}"/>
              </a:ext>
            </a:extLst>
          </p:cNvPr>
          <p:cNvSpPr/>
          <p:nvPr/>
        </p:nvSpPr>
        <p:spPr>
          <a:xfrm>
            <a:off x="3102185" y="1216218"/>
            <a:ext cx="3226189" cy="91137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
            <a:extLst>
              <a:ext uri="{FF2B5EF4-FFF2-40B4-BE49-F238E27FC236}">
                <a16:creationId xmlns:a16="http://schemas.microsoft.com/office/drawing/2014/main" id="{EABE1502-2DDB-4024-B603-A3FD8D07B2A0}"/>
              </a:ext>
            </a:extLst>
          </p:cNvPr>
          <p:cNvSpPr/>
          <p:nvPr/>
        </p:nvSpPr>
        <p:spPr>
          <a:xfrm>
            <a:off x="3108959" y="2661759"/>
            <a:ext cx="3226188" cy="218794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FA368E92-1F64-46FA-8F5A-6F72BE69F268}"/>
              </a:ext>
            </a:extLst>
          </p:cNvPr>
          <p:cNvPicPr>
            <a:picLocks noChangeAspect="1"/>
          </p:cNvPicPr>
          <p:nvPr/>
        </p:nvPicPr>
        <p:blipFill>
          <a:blip r:embed="rId5">
            <a:biLevel thresh="75000"/>
          </a:blip>
          <a:stretch>
            <a:fillRect/>
          </a:stretch>
        </p:blipFill>
        <p:spPr>
          <a:xfrm>
            <a:off x="6685281" y="4424565"/>
            <a:ext cx="2350347" cy="491136"/>
          </a:xfrm>
          <a:prstGeom prst="rect">
            <a:avLst/>
          </a:prstGeom>
        </p:spPr>
      </p:pic>
      <p:sp>
        <p:nvSpPr>
          <p:cNvPr id="16" name="文本框 15">
            <a:extLst>
              <a:ext uri="{FF2B5EF4-FFF2-40B4-BE49-F238E27FC236}">
                <a16:creationId xmlns:a16="http://schemas.microsoft.com/office/drawing/2014/main" id="{E9A9CD5F-5381-49B3-A2BA-6EBC2F57991B}"/>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第三节   </a:t>
            </a:r>
            <a:r>
              <a:rPr lang="zh-CN" altLang="zh-CN" sz="3200" dirty="0">
                <a:solidFill>
                  <a:schemeClr val="bg1"/>
                </a:solidFill>
                <a:latin typeface="微软雅黑" panose="020B0503020204020204" pitchFamily="34" charset="-122"/>
                <a:ea typeface="微软雅黑" panose="020B0503020204020204" pitchFamily="34" charset="-122"/>
              </a:rPr>
              <a:t>液压传动</a:t>
            </a:r>
            <a:r>
              <a:rPr lang="zh-CN" altLang="en-US" sz="3200" dirty="0">
                <a:solidFill>
                  <a:schemeClr val="bg1"/>
                </a:solidFill>
                <a:latin typeface="微软雅黑" panose="020B0503020204020204" pitchFamily="34" charset="-122"/>
                <a:ea typeface="微软雅黑" panose="020B0503020204020204" pitchFamily="34" charset="-122"/>
              </a:rPr>
              <a:t>的控制方式</a:t>
            </a:r>
          </a:p>
        </p:txBody>
      </p:sp>
    </p:spTree>
    <p:extLst>
      <p:ext uri="{BB962C8B-B14F-4D97-AF65-F5344CB8AC3E}">
        <p14:creationId xmlns:p14="http://schemas.microsoft.com/office/powerpoint/2010/main" val="653030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T1.EPS" descr="id:2147502510;FounderCES">
            <a:extLst>
              <a:ext uri="{FF2B5EF4-FFF2-40B4-BE49-F238E27FC236}">
                <a16:creationId xmlns:a16="http://schemas.microsoft.com/office/drawing/2014/main" id="{7D62B68B-ED97-4F9A-B764-F9F276C12FEF}"/>
              </a:ext>
            </a:extLst>
          </p:cNvPr>
          <p:cNvPicPr/>
          <p:nvPr/>
        </p:nvPicPr>
        <p:blipFill>
          <a:blip r:embed="rId2"/>
          <a:stretch>
            <a:fillRect/>
          </a:stretch>
        </p:blipFill>
        <p:spPr>
          <a:xfrm>
            <a:off x="1311791" y="876515"/>
            <a:ext cx="2168525" cy="3241040"/>
          </a:xfrm>
          <a:prstGeom prst="rect">
            <a:avLst/>
          </a:prstGeom>
        </p:spPr>
      </p:pic>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CC7FE21-E760-4727-A315-A3F958C31DA0}"/>
              </a:ext>
            </a:extLst>
          </p:cNvPr>
          <p:cNvPicPr>
            <a:picLocks noChangeAspect="1"/>
          </p:cNvPicPr>
          <p:nvPr/>
        </p:nvPicPr>
        <p:blipFill>
          <a:blip r:embed="rId3">
            <a:biLevel thresh="75000"/>
          </a:blip>
          <a:stretch>
            <a:fillRect/>
          </a:stretch>
        </p:blipFill>
        <p:spPr>
          <a:xfrm>
            <a:off x="775129" y="4337216"/>
            <a:ext cx="2996952" cy="489180"/>
          </a:xfrm>
          <a:prstGeom prst="rect">
            <a:avLst/>
          </a:prstGeom>
        </p:spPr>
      </p:pic>
      <p:sp>
        <p:nvSpPr>
          <p:cNvPr id="11" name="矩形 10">
            <a:extLst>
              <a:ext uri="{FF2B5EF4-FFF2-40B4-BE49-F238E27FC236}">
                <a16:creationId xmlns:a16="http://schemas.microsoft.com/office/drawing/2014/main" id="{051AD5E0-DFDF-4639-821D-1491D372EF2E}"/>
              </a:ext>
            </a:extLst>
          </p:cNvPr>
          <p:cNvSpPr/>
          <p:nvPr/>
        </p:nvSpPr>
        <p:spPr>
          <a:xfrm>
            <a:off x="4470730" y="1282134"/>
            <a:ext cx="3715186" cy="2123658"/>
          </a:xfrm>
          <a:prstGeom prst="rect">
            <a:avLst/>
          </a:prstGeom>
        </p:spPr>
        <p:txBody>
          <a:bodyPr wrap="square">
            <a:spAutoFit/>
          </a:bodyPr>
          <a:lstStyle/>
          <a:p>
            <a:pPr>
              <a:lnSpc>
                <a:spcPct val="150000"/>
              </a:lnSpc>
            </a:pPr>
            <a:r>
              <a:rPr lang="zh-CN" altLang="en-US" sz="800" dirty="0">
                <a:latin typeface="+mj-ea"/>
              </a:rPr>
              <a:t>       液压系统中控制部分的结构组成形式有开环式和闭环式两种</a:t>
            </a:r>
            <a:r>
              <a:rPr lang="en-US" altLang="zh-CN" sz="800" dirty="0">
                <a:latin typeface="+mj-ea"/>
              </a:rPr>
              <a:t>,</a:t>
            </a:r>
            <a:r>
              <a:rPr lang="zh-CN" altLang="en-US" sz="800" dirty="0">
                <a:latin typeface="+mj-ea"/>
              </a:rPr>
              <a:t>它们的概念和定义与“控制理论”中的描述完全相同。图</a:t>
            </a:r>
            <a:r>
              <a:rPr lang="en-US" altLang="zh-CN" sz="800" dirty="0">
                <a:latin typeface="+mj-ea"/>
              </a:rPr>
              <a:t>1-1</a:t>
            </a:r>
            <a:r>
              <a:rPr lang="zh-CN" altLang="en-US" sz="800" dirty="0">
                <a:latin typeface="+mj-ea"/>
              </a:rPr>
              <a:t>所示的液压系统就是开环式的</a:t>
            </a:r>
            <a:r>
              <a:rPr lang="en-US" altLang="zh-CN" sz="800" dirty="0">
                <a:latin typeface="+mj-ea"/>
              </a:rPr>
              <a:t>(</a:t>
            </a:r>
            <a:r>
              <a:rPr lang="zh-CN" altLang="en-US" sz="800" dirty="0">
                <a:latin typeface="+mj-ea"/>
              </a:rPr>
              <a:t>它的框图见图</a:t>
            </a:r>
            <a:r>
              <a:rPr lang="en-US" altLang="zh-CN" sz="800" dirty="0">
                <a:latin typeface="+mj-ea"/>
              </a:rPr>
              <a:t>1-3)</a:t>
            </a:r>
            <a:r>
              <a:rPr lang="zh-CN" altLang="en-US" sz="800" dirty="0">
                <a:latin typeface="+mj-ea"/>
              </a:rPr>
              <a:t>。</a:t>
            </a:r>
            <a:endParaRPr lang="en-US" altLang="zh-CN" sz="800" dirty="0"/>
          </a:p>
          <a:p>
            <a:pPr>
              <a:lnSpc>
                <a:spcPct val="150000"/>
              </a:lnSpc>
            </a:pPr>
            <a:endParaRPr lang="en-US" altLang="zh-CN" sz="800" dirty="0"/>
          </a:p>
          <a:p>
            <a:pPr>
              <a:lnSpc>
                <a:spcPct val="150000"/>
              </a:lnSpc>
            </a:pPr>
            <a:endParaRPr lang="en-US" altLang="zh-CN" sz="800" dirty="0"/>
          </a:p>
          <a:p>
            <a:pPr>
              <a:lnSpc>
                <a:spcPct val="150000"/>
              </a:lnSpc>
            </a:pPr>
            <a:endParaRPr lang="en-US" altLang="zh-CN" sz="800" dirty="0"/>
          </a:p>
          <a:p>
            <a:pPr>
              <a:lnSpc>
                <a:spcPct val="150000"/>
              </a:lnSpc>
            </a:pPr>
            <a:endParaRPr lang="zh-CN" altLang="en-US" sz="800" dirty="0"/>
          </a:p>
          <a:p>
            <a:pPr>
              <a:lnSpc>
                <a:spcPct val="200000"/>
              </a:lnSpc>
            </a:pPr>
            <a:r>
              <a:rPr lang="zh-CN" altLang="en-US" sz="800" dirty="0">
                <a:latin typeface="+mj-ea"/>
              </a:rPr>
              <a:t>       在这里</a:t>
            </a:r>
            <a:r>
              <a:rPr lang="en-US" altLang="zh-CN" sz="800" dirty="0">
                <a:latin typeface="+mj-ea"/>
              </a:rPr>
              <a:t>,</a:t>
            </a:r>
            <a:r>
              <a:rPr lang="zh-CN" altLang="en-US" sz="800" dirty="0">
                <a:latin typeface="+mj-ea"/>
              </a:rPr>
              <a:t>节流阀</a:t>
            </a:r>
            <a:r>
              <a:rPr lang="en-US" altLang="zh-CN" sz="800" dirty="0">
                <a:latin typeface="+mj-ea"/>
              </a:rPr>
              <a:t>13</a:t>
            </a:r>
            <a:r>
              <a:rPr lang="zh-CN" altLang="en-US" sz="800" dirty="0">
                <a:latin typeface="+mj-ea"/>
              </a:rPr>
              <a:t>上那个控制液压缸进油量多少的通口是事先调整好的</a:t>
            </a:r>
            <a:r>
              <a:rPr lang="en-US" altLang="zh-CN" sz="800" dirty="0">
                <a:latin typeface="+mj-ea"/>
              </a:rPr>
              <a:t>,</a:t>
            </a:r>
            <a:r>
              <a:rPr lang="zh-CN" altLang="en-US" sz="800" dirty="0">
                <a:latin typeface="+mj-ea"/>
              </a:rPr>
              <a:t>无法在工作过程中进行更改。开环控制的质量受工作条件</a:t>
            </a:r>
            <a:r>
              <a:rPr lang="en-US" altLang="zh-CN" sz="800" dirty="0">
                <a:latin typeface="+mj-ea"/>
              </a:rPr>
              <a:t>(</a:t>
            </a:r>
            <a:r>
              <a:rPr lang="zh-CN" altLang="en-US" sz="800" dirty="0">
                <a:latin typeface="+mj-ea"/>
              </a:rPr>
              <a:t>如油温、负载等</a:t>
            </a:r>
            <a:r>
              <a:rPr lang="en-US" altLang="zh-CN" sz="800" dirty="0">
                <a:latin typeface="+mj-ea"/>
              </a:rPr>
              <a:t>)</a:t>
            </a:r>
            <a:r>
              <a:rPr lang="zh-CN" altLang="en-US" sz="800" dirty="0">
                <a:latin typeface="+mj-ea"/>
              </a:rPr>
              <a:t>变化的影响很大</a:t>
            </a:r>
            <a:r>
              <a:rPr lang="en-US" altLang="zh-CN" sz="800" dirty="0">
                <a:latin typeface="+mj-ea"/>
              </a:rPr>
              <a:t>,</a:t>
            </a:r>
            <a:r>
              <a:rPr lang="zh-CN" altLang="en-US" sz="800" dirty="0">
                <a:latin typeface="+mj-ea"/>
              </a:rPr>
              <a:t>严重时甚至无法达到既定的目标。</a:t>
            </a:r>
            <a:endParaRPr lang="zh-CN" altLang="en-US" sz="800" b="1" dirty="0"/>
          </a:p>
        </p:txBody>
      </p:sp>
      <p:sp>
        <p:nvSpPr>
          <p:cNvPr id="12" name="圆角矩形 6">
            <a:extLst>
              <a:ext uri="{FF2B5EF4-FFF2-40B4-BE49-F238E27FC236}">
                <a16:creationId xmlns:a16="http://schemas.microsoft.com/office/drawing/2014/main" id="{128370EF-4B6D-479B-AF61-83B59B7AC16C}"/>
              </a:ext>
            </a:extLst>
          </p:cNvPr>
          <p:cNvSpPr/>
          <p:nvPr/>
        </p:nvSpPr>
        <p:spPr>
          <a:xfrm>
            <a:off x="4362025" y="1141711"/>
            <a:ext cx="3932596" cy="91137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
            <a:extLst>
              <a:ext uri="{FF2B5EF4-FFF2-40B4-BE49-F238E27FC236}">
                <a16:creationId xmlns:a16="http://schemas.microsoft.com/office/drawing/2014/main" id="{EABE1502-2DDB-4024-B603-A3FD8D07B2A0}"/>
              </a:ext>
            </a:extLst>
          </p:cNvPr>
          <p:cNvSpPr/>
          <p:nvPr/>
        </p:nvSpPr>
        <p:spPr>
          <a:xfrm>
            <a:off x="4362025" y="2587252"/>
            <a:ext cx="3939368" cy="87392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9A9CD5F-5381-49B3-A2BA-6EBC2F57991B}"/>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第三节   </a:t>
            </a:r>
            <a:r>
              <a:rPr lang="zh-CN" altLang="zh-CN" sz="3200" dirty="0">
                <a:solidFill>
                  <a:schemeClr val="bg1"/>
                </a:solidFill>
                <a:latin typeface="微软雅黑" panose="020B0503020204020204" pitchFamily="34" charset="-122"/>
                <a:ea typeface="微软雅黑" panose="020B0503020204020204" pitchFamily="34" charset="-122"/>
              </a:rPr>
              <a:t>液压传动</a:t>
            </a:r>
            <a:r>
              <a:rPr lang="zh-CN" altLang="en-US" sz="3200" dirty="0">
                <a:solidFill>
                  <a:schemeClr val="bg1"/>
                </a:solidFill>
                <a:latin typeface="微软雅黑" panose="020B0503020204020204" pitchFamily="34" charset="-122"/>
                <a:ea typeface="微软雅黑" panose="020B0503020204020204" pitchFamily="34" charset="-122"/>
              </a:rPr>
              <a:t>的控制方式</a:t>
            </a:r>
          </a:p>
        </p:txBody>
      </p:sp>
      <p:pic>
        <p:nvPicPr>
          <p:cNvPr id="17" name="1T4.EPS" descr="id:2147502548;FounderCES">
            <a:extLst>
              <a:ext uri="{FF2B5EF4-FFF2-40B4-BE49-F238E27FC236}">
                <a16:creationId xmlns:a16="http://schemas.microsoft.com/office/drawing/2014/main" id="{21B7137E-E796-4462-9E37-5FFBA5FEED32}"/>
              </a:ext>
            </a:extLst>
          </p:cNvPr>
          <p:cNvPicPr/>
          <p:nvPr/>
        </p:nvPicPr>
        <p:blipFill>
          <a:blip r:embed="rId4"/>
          <a:stretch>
            <a:fillRect/>
          </a:stretch>
        </p:blipFill>
        <p:spPr>
          <a:xfrm>
            <a:off x="5371915" y="3762272"/>
            <a:ext cx="2494915" cy="710565"/>
          </a:xfrm>
          <a:prstGeom prst="rect">
            <a:avLst/>
          </a:prstGeom>
        </p:spPr>
      </p:pic>
      <p:pic>
        <p:nvPicPr>
          <p:cNvPr id="4" name="图片 3">
            <a:extLst>
              <a:ext uri="{FF2B5EF4-FFF2-40B4-BE49-F238E27FC236}">
                <a16:creationId xmlns:a16="http://schemas.microsoft.com/office/drawing/2014/main" id="{A6E85C6F-EC37-48C3-A236-6DDE1190AD48}"/>
              </a:ext>
            </a:extLst>
          </p:cNvPr>
          <p:cNvPicPr>
            <a:picLocks noChangeAspect="1"/>
          </p:cNvPicPr>
          <p:nvPr/>
        </p:nvPicPr>
        <p:blipFill>
          <a:blip r:embed="rId5">
            <a:biLevel thresh="75000"/>
          </a:blip>
          <a:stretch>
            <a:fillRect/>
          </a:stretch>
        </p:blipFill>
        <p:spPr>
          <a:xfrm>
            <a:off x="5872024" y="4650549"/>
            <a:ext cx="1494698" cy="175847"/>
          </a:xfrm>
          <a:prstGeom prst="rect">
            <a:avLst/>
          </a:prstGeom>
        </p:spPr>
      </p:pic>
    </p:spTree>
    <p:extLst>
      <p:ext uri="{BB962C8B-B14F-4D97-AF65-F5344CB8AC3E}">
        <p14:creationId xmlns:p14="http://schemas.microsoft.com/office/powerpoint/2010/main" val="25557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51AD5E0-DFDF-4639-821D-1491D372EF2E}"/>
              </a:ext>
            </a:extLst>
          </p:cNvPr>
          <p:cNvSpPr/>
          <p:nvPr/>
        </p:nvSpPr>
        <p:spPr>
          <a:xfrm>
            <a:off x="662089" y="1094462"/>
            <a:ext cx="3823892" cy="2862322"/>
          </a:xfrm>
          <a:prstGeom prst="rect">
            <a:avLst/>
          </a:prstGeom>
        </p:spPr>
        <p:txBody>
          <a:bodyPr wrap="square">
            <a:spAutoFit/>
          </a:bodyPr>
          <a:lstStyle/>
          <a:p>
            <a:pPr>
              <a:lnSpc>
                <a:spcPct val="150000"/>
              </a:lnSpc>
            </a:pPr>
            <a:r>
              <a:rPr lang="zh-CN" altLang="en-US" sz="800" dirty="0">
                <a:latin typeface="+mj-ea"/>
              </a:rPr>
              <a:t>       图</a:t>
            </a:r>
            <a:r>
              <a:rPr lang="en-US" altLang="zh-CN" sz="800" dirty="0">
                <a:latin typeface="+mj-ea"/>
              </a:rPr>
              <a:t>1-4</a:t>
            </a:r>
            <a:r>
              <a:rPr lang="zh-CN" altLang="en-US" sz="800" dirty="0">
                <a:latin typeface="+mj-ea"/>
              </a:rPr>
              <a:t>所示为一个简单的液压伺服系统的工作原理图</a:t>
            </a:r>
            <a:r>
              <a:rPr lang="en-US" altLang="zh-CN" sz="800" dirty="0">
                <a:latin typeface="+mj-ea"/>
              </a:rPr>
              <a:t>,</a:t>
            </a:r>
            <a:r>
              <a:rPr lang="zh-CN" altLang="en-US" sz="800" dirty="0">
                <a:latin typeface="+mj-ea"/>
              </a:rPr>
              <a:t>它是手动控制式闭环液压系统的例子。这里的伺服阀</a:t>
            </a:r>
            <a:r>
              <a:rPr lang="en-US" altLang="zh-CN" sz="800" dirty="0">
                <a:latin typeface="+mj-ea"/>
              </a:rPr>
              <a:t>5(</a:t>
            </a:r>
            <a:r>
              <a:rPr lang="zh-CN" altLang="en-US" sz="800" dirty="0">
                <a:latin typeface="+mj-ea"/>
              </a:rPr>
              <a:t>它在结构上有些像图</a:t>
            </a:r>
            <a:r>
              <a:rPr lang="en-US" altLang="zh-CN" sz="800" dirty="0">
                <a:latin typeface="+mj-ea"/>
              </a:rPr>
              <a:t>1-1</a:t>
            </a:r>
            <a:r>
              <a:rPr lang="zh-CN" altLang="en-US" sz="800" dirty="0">
                <a:latin typeface="+mj-ea"/>
              </a:rPr>
              <a:t>中的换向阀</a:t>
            </a:r>
            <a:r>
              <a:rPr lang="en-US" altLang="zh-CN" sz="800" dirty="0">
                <a:latin typeface="+mj-ea"/>
              </a:rPr>
              <a:t>15)</a:t>
            </a:r>
            <a:r>
              <a:rPr lang="zh-CN" altLang="en-US" sz="800" dirty="0">
                <a:latin typeface="+mj-ea"/>
              </a:rPr>
              <a:t>起着开停和节流双重作用。当将手柄</a:t>
            </a:r>
            <a:r>
              <a:rPr lang="en-US" altLang="zh-CN" sz="800" dirty="0">
                <a:latin typeface="+mj-ea"/>
              </a:rPr>
              <a:t>6</a:t>
            </a:r>
            <a:r>
              <a:rPr lang="zh-CN" altLang="en-US" sz="800" dirty="0">
                <a:latin typeface="+mj-ea"/>
              </a:rPr>
              <a:t>的球头从图</a:t>
            </a:r>
            <a:r>
              <a:rPr lang="en-US" altLang="zh-CN" sz="800" dirty="0">
                <a:latin typeface="+mj-ea"/>
              </a:rPr>
              <a:t>1-4b</a:t>
            </a:r>
            <a:r>
              <a:rPr lang="zh-CN" altLang="en-US" sz="800" dirty="0">
                <a:latin typeface="+mj-ea"/>
              </a:rPr>
              <a:t>中①处向左拨到①</a:t>
            </a:r>
            <a:r>
              <a:rPr lang="en-US" altLang="zh-CN" sz="800" dirty="0">
                <a:latin typeface="+mj-ea"/>
              </a:rPr>
              <a:t>'</a:t>
            </a:r>
            <a:r>
              <a:rPr lang="zh-CN" altLang="en-US" sz="800" dirty="0">
                <a:latin typeface="+mj-ea"/>
              </a:rPr>
              <a:t>处</a:t>
            </a:r>
            <a:r>
              <a:rPr lang="en-US" altLang="zh-CN" sz="800" dirty="0">
                <a:latin typeface="+mj-ea"/>
              </a:rPr>
              <a:t>,</a:t>
            </a:r>
            <a:r>
              <a:rPr lang="zh-CN" altLang="en-US" sz="800" dirty="0">
                <a:latin typeface="+mj-ea"/>
              </a:rPr>
              <a:t>手柄绕点③转动</a:t>
            </a:r>
            <a:r>
              <a:rPr lang="en-US" altLang="zh-CN" sz="800" dirty="0">
                <a:latin typeface="+mj-ea"/>
              </a:rPr>
              <a:t>,</a:t>
            </a:r>
            <a:r>
              <a:rPr lang="zh-CN" altLang="en-US" sz="800" dirty="0">
                <a:latin typeface="+mj-ea"/>
              </a:rPr>
              <a:t>将阀杆上的点②移到②</a:t>
            </a:r>
            <a:r>
              <a:rPr lang="en-US" altLang="zh-CN" sz="800" dirty="0">
                <a:latin typeface="+mj-ea"/>
              </a:rPr>
              <a:t>'</a:t>
            </a:r>
            <a:r>
              <a:rPr lang="zh-CN" altLang="en-US" sz="800" dirty="0">
                <a:latin typeface="+mj-ea"/>
              </a:rPr>
              <a:t>处</a:t>
            </a:r>
            <a:r>
              <a:rPr lang="en-US" altLang="zh-CN" sz="800" dirty="0">
                <a:latin typeface="+mj-ea"/>
              </a:rPr>
              <a:t>,</a:t>
            </a:r>
            <a:r>
              <a:rPr lang="zh-CN" altLang="en-US" sz="800" dirty="0">
                <a:latin typeface="+mj-ea"/>
              </a:rPr>
              <a:t>使阀口打开。这时压力油就经伺服阀</a:t>
            </a:r>
            <a:r>
              <a:rPr lang="en-US" altLang="zh-CN" sz="800" dirty="0">
                <a:latin typeface="+mj-ea"/>
              </a:rPr>
              <a:t>`</a:t>
            </a:r>
            <a:r>
              <a:rPr lang="zh-CN" altLang="en-US" sz="800" dirty="0">
                <a:latin typeface="+mj-ea"/>
              </a:rPr>
              <a:t>进入液压缸</a:t>
            </a:r>
            <a:r>
              <a:rPr lang="en-US" altLang="zh-CN" sz="800" dirty="0">
                <a:latin typeface="+mj-ea"/>
              </a:rPr>
              <a:t>8</a:t>
            </a:r>
            <a:r>
              <a:rPr lang="zh-CN" altLang="en-US" sz="800" dirty="0">
                <a:latin typeface="+mj-ea"/>
              </a:rPr>
              <a:t>左腔</a:t>
            </a:r>
            <a:r>
              <a:rPr lang="en-US" altLang="zh-CN" sz="800" dirty="0">
                <a:latin typeface="+mj-ea"/>
              </a:rPr>
              <a:t>,</a:t>
            </a:r>
            <a:r>
              <a:rPr lang="zh-CN" altLang="en-US" sz="800" dirty="0">
                <a:latin typeface="+mj-ea"/>
              </a:rPr>
              <a:t>推动活塞</a:t>
            </a:r>
            <a:r>
              <a:rPr lang="en-US" altLang="zh-CN" sz="800" dirty="0">
                <a:latin typeface="+mj-ea"/>
              </a:rPr>
              <a:t>7</a:t>
            </a:r>
            <a:r>
              <a:rPr lang="zh-CN" altLang="en-US" sz="800" dirty="0">
                <a:latin typeface="+mj-ea"/>
              </a:rPr>
              <a:t>和工作台</a:t>
            </a:r>
            <a:r>
              <a:rPr lang="en-US" altLang="zh-CN" sz="800" dirty="0">
                <a:latin typeface="+mj-ea"/>
              </a:rPr>
              <a:t>9</a:t>
            </a:r>
            <a:r>
              <a:rPr lang="zh-CN" altLang="en-US" sz="800" dirty="0">
                <a:latin typeface="+mj-ea"/>
              </a:rPr>
              <a:t>向右移动</a:t>
            </a:r>
            <a:r>
              <a:rPr lang="en-US" altLang="zh-CN" sz="800" dirty="0">
                <a:latin typeface="+mj-ea"/>
              </a:rPr>
              <a:t>,</a:t>
            </a:r>
            <a:r>
              <a:rPr lang="zh-CN" altLang="en-US" sz="800" dirty="0">
                <a:latin typeface="+mj-ea"/>
              </a:rPr>
              <a:t>液压缸右腔的油经伺服阀排回油箱</a:t>
            </a:r>
            <a:r>
              <a:rPr lang="en-US" altLang="zh-CN" sz="800" dirty="0">
                <a:latin typeface="+mj-ea"/>
              </a:rPr>
              <a:t>1</a:t>
            </a:r>
            <a:r>
              <a:rPr lang="zh-CN" altLang="en-US" sz="800" dirty="0">
                <a:latin typeface="+mj-ea"/>
              </a:rPr>
              <a:t>。</a:t>
            </a:r>
            <a:endParaRPr lang="en-US" altLang="zh-CN" sz="800" dirty="0"/>
          </a:p>
          <a:p>
            <a:pPr>
              <a:lnSpc>
                <a:spcPct val="150000"/>
              </a:lnSpc>
            </a:pPr>
            <a:endParaRPr lang="en-US" altLang="zh-CN" sz="800" dirty="0"/>
          </a:p>
          <a:p>
            <a:pPr>
              <a:lnSpc>
                <a:spcPct val="150000"/>
              </a:lnSpc>
            </a:pPr>
            <a:r>
              <a:rPr lang="zh-CN" altLang="en-US" sz="800" dirty="0"/>
              <a:t>       活塞移动时点③亦被带着向右移动</a:t>
            </a:r>
            <a:r>
              <a:rPr lang="en-US" altLang="zh-CN" sz="800" dirty="0"/>
              <a:t>,</a:t>
            </a:r>
            <a:r>
              <a:rPr lang="zh-CN" altLang="en-US" sz="800" dirty="0"/>
              <a:t>这时手柄通过绕点①</a:t>
            </a:r>
            <a:r>
              <a:rPr lang="en-US" altLang="zh-CN" sz="800" dirty="0"/>
              <a:t>'</a:t>
            </a:r>
            <a:r>
              <a:rPr lang="zh-CN" altLang="en-US" sz="800" dirty="0"/>
              <a:t>的转动</a:t>
            </a:r>
            <a:r>
              <a:rPr lang="en-US" altLang="zh-CN" sz="800" dirty="0"/>
              <a:t>,</a:t>
            </a:r>
            <a:r>
              <a:rPr lang="zh-CN" altLang="en-US" sz="800" dirty="0"/>
              <a:t>又将点②</a:t>
            </a:r>
            <a:r>
              <a:rPr lang="en-US" altLang="zh-CN" sz="800" dirty="0"/>
              <a:t>'</a:t>
            </a:r>
            <a:r>
              <a:rPr lang="zh-CN" altLang="en-US" sz="800" dirty="0"/>
              <a:t>不断移向右边。当点③移动到③</a:t>
            </a:r>
            <a:r>
              <a:rPr lang="en-US" altLang="zh-CN" sz="800" dirty="0"/>
              <a:t>'</a:t>
            </a:r>
            <a:r>
              <a:rPr lang="zh-CN" altLang="en-US" sz="800" dirty="0"/>
              <a:t>时</a:t>
            </a:r>
            <a:r>
              <a:rPr lang="en-US" altLang="zh-CN" sz="800" dirty="0"/>
              <a:t>,</a:t>
            </a:r>
            <a:r>
              <a:rPr lang="zh-CN" altLang="en-US" sz="800" dirty="0"/>
              <a:t>点②</a:t>
            </a:r>
            <a:r>
              <a:rPr lang="en-US" altLang="zh-CN" sz="800" dirty="0"/>
              <a:t>'</a:t>
            </a:r>
            <a:r>
              <a:rPr lang="zh-CN" altLang="en-US" sz="800" dirty="0"/>
              <a:t>正好返回到它原来的位置②处</a:t>
            </a:r>
            <a:r>
              <a:rPr lang="en-US" altLang="zh-CN" sz="800" dirty="0"/>
              <a:t>,</a:t>
            </a:r>
            <a:r>
              <a:rPr lang="zh-CN" altLang="en-US" sz="800" dirty="0"/>
              <a:t>把阀口关闭</a:t>
            </a:r>
            <a:r>
              <a:rPr lang="en-US" altLang="zh-CN" sz="800" dirty="0"/>
              <a:t>,</a:t>
            </a:r>
            <a:r>
              <a:rPr lang="zh-CN" altLang="en-US" sz="800" dirty="0"/>
              <a:t>使活塞的运动停下来。很明显</a:t>
            </a:r>
            <a:r>
              <a:rPr lang="en-US" altLang="zh-CN" sz="800" dirty="0"/>
              <a:t>,</a:t>
            </a:r>
            <a:r>
              <a:rPr lang="zh-CN" altLang="en-US" sz="800" dirty="0">
                <a:solidFill>
                  <a:srgbClr val="FF0000"/>
                </a:solidFill>
              </a:rPr>
              <a:t>活塞移动过程中阀口不断关小</a:t>
            </a:r>
            <a:r>
              <a:rPr lang="en-US" altLang="zh-CN" sz="800" dirty="0">
                <a:solidFill>
                  <a:srgbClr val="FF0000"/>
                </a:solidFill>
              </a:rPr>
              <a:t>,</a:t>
            </a:r>
            <a:r>
              <a:rPr lang="zh-CN" altLang="en-US" sz="800" dirty="0">
                <a:solidFill>
                  <a:srgbClr val="FF0000"/>
                </a:solidFill>
              </a:rPr>
              <a:t>活塞移动速度不断减慢</a:t>
            </a:r>
            <a:r>
              <a:rPr lang="en-US" altLang="zh-CN" sz="800" dirty="0">
                <a:solidFill>
                  <a:srgbClr val="FF0000"/>
                </a:solidFill>
              </a:rPr>
              <a:t>,</a:t>
            </a:r>
            <a:r>
              <a:rPr lang="zh-CN" altLang="en-US" sz="800" dirty="0">
                <a:solidFill>
                  <a:srgbClr val="FF0000"/>
                </a:solidFill>
              </a:rPr>
              <a:t>这正是控制机制中负反馈作用的体现</a:t>
            </a:r>
            <a:r>
              <a:rPr lang="zh-CN" altLang="en-US" sz="800" dirty="0"/>
              <a:t>。这个系统的最终状态如图</a:t>
            </a:r>
            <a:r>
              <a:rPr lang="en-US" altLang="zh-CN" sz="800" dirty="0"/>
              <a:t>1-4c</a:t>
            </a:r>
            <a:r>
              <a:rPr lang="zh-CN" altLang="en-US" sz="800" dirty="0"/>
              <a:t>所示</a:t>
            </a:r>
            <a:r>
              <a:rPr lang="en-US" altLang="zh-CN" sz="800" dirty="0"/>
              <a:t>:</a:t>
            </a:r>
            <a:r>
              <a:rPr lang="zh-CN" altLang="en-US" sz="800" dirty="0"/>
              <a:t>阀口虽然关闭</a:t>
            </a:r>
            <a:r>
              <a:rPr lang="en-US" altLang="zh-CN" sz="800" dirty="0"/>
              <a:t>,</a:t>
            </a:r>
            <a:r>
              <a:rPr lang="zh-CN" altLang="en-US" sz="800" dirty="0"/>
              <a:t>但手柄球头和活塞的位置都和图</a:t>
            </a:r>
            <a:r>
              <a:rPr lang="en-US" altLang="zh-CN" sz="800" dirty="0"/>
              <a:t>1-4a</a:t>
            </a:r>
            <a:r>
              <a:rPr lang="zh-CN" altLang="en-US" sz="800" dirty="0"/>
              <a:t>不一样了。如果将手柄向右拨动</a:t>
            </a:r>
            <a:r>
              <a:rPr lang="en-US" altLang="zh-CN" sz="800" dirty="0"/>
              <a:t>,</a:t>
            </a:r>
            <a:r>
              <a:rPr lang="zh-CN" altLang="en-US" sz="800" dirty="0"/>
              <a:t>活塞亦会相应地向左移过一段距离后再停下来。这种系统的框图如图</a:t>
            </a:r>
            <a:r>
              <a:rPr lang="en-US" altLang="zh-CN" sz="800" dirty="0"/>
              <a:t>1-5</a:t>
            </a:r>
            <a:r>
              <a:rPr lang="zh-CN" altLang="en-US" sz="800" dirty="0"/>
              <a:t>所示。</a:t>
            </a:r>
            <a:endParaRPr lang="en-US" altLang="zh-CN" sz="800" dirty="0"/>
          </a:p>
          <a:p>
            <a:pPr>
              <a:lnSpc>
                <a:spcPct val="150000"/>
              </a:lnSpc>
            </a:pPr>
            <a:endParaRPr lang="en-US" altLang="zh-CN" sz="800" b="1" dirty="0"/>
          </a:p>
          <a:p>
            <a:pPr>
              <a:lnSpc>
                <a:spcPct val="150000"/>
              </a:lnSpc>
            </a:pPr>
            <a:r>
              <a:rPr lang="zh-CN" altLang="en-US" sz="800" dirty="0"/>
              <a:t>       图</a:t>
            </a:r>
            <a:r>
              <a:rPr lang="en-US" altLang="zh-CN" sz="800" dirty="0"/>
              <a:t>1-4</a:t>
            </a:r>
            <a:r>
              <a:rPr lang="zh-CN" altLang="en-US" sz="800" dirty="0"/>
              <a:t>所示的液压伺服系统</a:t>
            </a:r>
            <a:r>
              <a:rPr lang="en-US" altLang="zh-CN" sz="800" dirty="0"/>
              <a:t>,</a:t>
            </a:r>
            <a:r>
              <a:rPr lang="zh-CN" altLang="en-US" sz="800" dirty="0"/>
              <a:t>能在工作过程中自动调节</a:t>
            </a:r>
            <a:r>
              <a:rPr lang="en-US" altLang="zh-CN" sz="800" dirty="0"/>
              <a:t>,</a:t>
            </a:r>
            <a:r>
              <a:rPr lang="zh-CN" altLang="en-US" sz="800" dirty="0"/>
              <a:t>其控制质量受工作条件</a:t>
            </a:r>
            <a:r>
              <a:rPr lang="en-US" altLang="zh-CN" sz="800" dirty="0"/>
              <a:t>(</a:t>
            </a:r>
            <a:r>
              <a:rPr lang="zh-CN" altLang="en-US" sz="800" dirty="0"/>
              <a:t>如油温、负载等</a:t>
            </a:r>
            <a:r>
              <a:rPr lang="en-US" altLang="zh-CN" sz="800" dirty="0"/>
              <a:t>)</a:t>
            </a:r>
            <a:r>
              <a:rPr lang="zh-CN" altLang="en-US" sz="800" dirty="0"/>
              <a:t>的影响较小</a:t>
            </a:r>
            <a:r>
              <a:rPr lang="en-US" altLang="zh-CN" sz="800" dirty="0"/>
              <a:t>,</a:t>
            </a:r>
            <a:r>
              <a:rPr lang="zh-CN" altLang="en-US" sz="800" dirty="0">
                <a:solidFill>
                  <a:srgbClr val="FF0000"/>
                </a:solidFill>
              </a:rPr>
              <a:t>可以进行较精确的控制</a:t>
            </a:r>
            <a:r>
              <a:rPr lang="zh-CN" altLang="en-US" sz="800" dirty="0"/>
              <a:t>。</a:t>
            </a:r>
            <a:endParaRPr lang="en-US" altLang="zh-CN" sz="800" dirty="0"/>
          </a:p>
        </p:txBody>
      </p:sp>
      <p:sp>
        <p:nvSpPr>
          <p:cNvPr id="12" name="圆角矩形 6">
            <a:extLst>
              <a:ext uri="{FF2B5EF4-FFF2-40B4-BE49-F238E27FC236}">
                <a16:creationId xmlns:a16="http://schemas.microsoft.com/office/drawing/2014/main" id="{128370EF-4B6D-479B-AF61-83B59B7AC16C}"/>
              </a:ext>
            </a:extLst>
          </p:cNvPr>
          <p:cNvSpPr/>
          <p:nvPr/>
        </p:nvSpPr>
        <p:spPr>
          <a:xfrm>
            <a:off x="587250" y="1048903"/>
            <a:ext cx="3932596" cy="108645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
            <a:extLst>
              <a:ext uri="{FF2B5EF4-FFF2-40B4-BE49-F238E27FC236}">
                <a16:creationId xmlns:a16="http://schemas.microsoft.com/office/drawing/2014/main" id="{EABE1502-2DDB-4024-B603-A3FD8D07B2A0}"/>
              </a:ext>
            </a:extLst>
          </p:cNvPr>
          <p:cNvSpPr/>
          <p:nvPr/>
        </p:nvSpPr>
        <p:spPr>
          <a:xfrm>
            <a:off x="589281" y="2194460"/>
            <a:ext cx="3939368" cy="120575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9A9CD5F-5381-49B3-A2BA-6EBC2F57991B}"/>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第三节   </a:t>
            </a:r>
            <a:r>
              <a:rPr lang="zh-CN" altLang="zh-CN" sz="3200" dirty="0">
                <a:solidFill>
                  <a:schemeClr val="bg1"/>
                </a:solidFill>
                <a:latin typeface="微软雅黑" panose="020B0503020204020204" pitchFamily="34" charset="-122"/>
                <a:ea typeface="微软雅黑" panose="020B0503020204020204" pitchFamily="34" charset="-122"/>
              </a:rPr>
              <a:t>液压传动</a:t>
            </a:r>
            <a:r>
              <a:rPr lang="zh-CN" altLang="en-US" sz="3200" dirty="0">
                <a:solidFill>
                  <a:schemeClr val="bg1"/>
                </a:solidFill>
                <a:latin typeface="微软雅黑" panose="020B0503020204020204" pitchFamily="34" charset="-122"/>
                <a:ea typeface="微软雅黑" panose="020B0503020204020204" pitchFamily="34" charset="-122"/>
              </a:rPr>
              <a:t>的控制方式</a:t>
            </a:r>
          </a:p>
        </p:txBody>
      </p:sp>
      <p:sp>
        <p:nvSpPr>
          <p:cNvPr id="14" name="圆角矩形 6">
            <a:extLst>
              <a:ext uri="{FF2B5EF4-FFF2-40B4-BE49-F238E27FC236}">
                <a16:creationId xmlns:a16="http://schemas.microsoft.com/office/drawing/2014/main" id="{6659AC4D-019D-4C61-BA70-E5C89952B27B}"/>
              </a:ext>
            </a:extLst>
          </p:cNvPr>
          <p:cNvSpPr/>
          <p:nvPr/>
        </p:nvSpPr>
        <p:spPr>
          <a:xfrm>
            <a:off x="587250" y="3472534"/>
            <a:ext cx="3939368" cy="4842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1T5.EPS" descr="id:2147502562;FounderCES">
            <a:extLst>
              <a:ext uri="{FF2B5EF4-FFF2-40B4-BE49-F238E27FC236}">
                <a16:creationId xmlns:a16="http://schemas.microsoft.com/office/drawing/2014/main" id="{3C31BE37-FAE9-4565-A05F-CFCED4103CD6}"/>
              </a:ext>
            </a:extLst>
          </p:cNvPr>
          <p:cNvPicPr/>
          <p:nvPr/>
        </p:nvPicPr>
        <p:blipFill>
          <a:blip r:embed="rId2"/>
          <a:stretch>
            <a:fillRect/>
          </a:stretch>
        </p:blipFill>
        <p:spPr>
          <a:xfrm>
            <a:off x="1368212" y="3970330"/>
            <a:ext cx="2192327" cy="851199"/>
          </a:xfrm>
          <a:prstGeom prst="rect">
            <a:avLst/>
          </a:prstGeom>
        </p:spPr>
      </p:pic>
      <p:pic>
        <p:nvPicPr>
          <p:cNvPr id="5" name="图片 4">
            <a:extLst>
              <a:ext uri="{FF2B5EF4-FFF2-40B4-BE49-F238E27FC236}">
                <a16:creationId xmlns:a16="http://schemas.microsoft.com/office/drawing/2014/main" id="{45C73BE5-AE00-406D-B265-B95836A3E331}"/>
              </a:ext>
            </a:extLst>
          </p:cNvPr>
          <p:cNvPicPr>
            <a:picLocks noChangeAspect="1"/>
          </p:cNvPicPr>
          <p:nvPr/>
        </p:nvPicPr>
        <p:blipFill>
          <a:blip r:embed="rId3">
            <a:biLevel thresh="75000"/>
          </a:blip>
          <a:stretch>
            <a:fillRect/>
          </a:stretch>
        </p:blipFill>
        <p:spPr>
          <a:xfrm>
            <a:off x="1733281" y="4846711"/>
            <a:ext cx="1462187" cy="162465"/>
          </a:xfrm>
          <a:prstGeom prst="rect">
            <a:avLst/>
          </a:prstGeom>
        </p:spPr>
      </p:pic>
      <p:pic>
        <p:nvPicPr>
          <p:cNvPr id="18" name="1T4A.EPS" descr="id:2147502555;FounderCES">
            <a:extLst>
              <a:ext uri="{FF2B5EF4-FFF2-40B4-BE49-F238E27FC236}">
                <a16:creationId xmlns:a16="http://schemas.microsoft.com/office/drawing/2014/main" id="{1A060891-E0ED-4D01-AE32-B1EE850BABCB}"/>
              </a:ext>
            </a:extLst>
          </p:cNvPr>
          <p:cNvPicPr/>
          <p:nvPr/>
        </p:nvPicPr>
        <p:blipFill>
          <a:blip r:embed="rId4"/>
          <a:stretch>
            <a:fillRect/>
          </a:stretch>
        </p:blipFill>
        <p:spPr>
          <a:xfrm>
            <a:off x="4845368" y="1300177"/>
            <a:ext cx="4045585" cy="2421255"/>
          </a:xfrm>
          <a:prstGeom prst="rect">
            <a:avLst/>
          </a:prstGeom>
        </p:spPr>
      </p:pic>
      <p:pic>
        <p:nvPicPr>
          <p:cNvPr id="6" name="图片 5">
            <a:extLst>
              <a:ext uri="{FF2B5EF4-FFF2-40B4-BE49-F238E27FC236}">
                <a16:creationId xmlns:a16="http://schemas.microsoft.com/office/drawing/2014/main" id="{5A6CC260-AA35-4F8C-95B1-8BB06B60E5A4}"/>
              </a:ext>
            </a:extLst>
          </p:cNvPr>
          <p:cNvPicPr>
            <a:picLocks noChangeAspect="1"/>
          </p:cNvPicPr>
          <p:nvPr/>
        </p:nvPicPr>
        <p:blipFill>
          <a:blip r:embed="rId5">
            <a:biLevel thresh="75000"/>
          </a:blip>
          <a:stretch>
            <a:fillRect/>
          </a:stretch>
        </p:blipFill>
        <p:spPr>
          <a:xfrm>
            <a:off x="4865776" y="3988714"/>
            <a:ext cx="4278224" cy="569863"/>
          </a:xfrm>
          <a:prstGeom prst="rect">
            <a:avLst/>
          </a:prstGeom>
        </p:spPr>
      </p:pic>
    </p:spTree>
    <p:extLst>
      <p:ext uri="{BB962C8B-B14F-4D97-AF65-F5344CB8AC3E}">
        <p14:creationId xmlns:p14="http://schemas.microsoft.com/office/powerpoint/2010/main" val="347719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C7B431B-577A-47BB-BEA6-D979C2F68969}"/>
              </a:ext>
            </a:extLst>
          </p:cNvPr>
          <p:cNvSpPr/>
          <p:nvPr/>
        </p:nvSpPr>
        <p:spPr>
          <a:xfrm>
            <a:off x="3495038" y="1930740"/>
            <a:ext cx="3078480" cy="1477328"/>
          </a:xfrm>
          <a:prstGeom prst="rect">
            <a:avLst/>
          </a:prstGeom>
        </p:spPr>
        <p:txBody>
          <a:bodyPr wrap="square">
            <a:spAutoFit/>
          </a:bodyPr>
          <a:lstStyle/>
          <a:p>
            <a:pPr algn="ctr"/>
            <a:r>
              <a:rPr lang="zh-CN" altLang="zh-CN" sz="3600" dirty="0">
                <a:solidFill>
                  <a:schemeClr val="bg1"/>
                </a:solidFill>
                <a:latin typeface="微软雅黑" panose="020B0503020204020204" pitchFamily="34" charset="-122"/>
                <a:ea typeface="微软雅黑" panose="020B0503020204020204" pitchFamily="34" charset="-122"/>
              </a:rPr>
              <a:t>液压传动</a:t>
            </a:r>
            <a:r>
              <a:rPr lang="zh-CN" altLang="en-US" sz="3600" dirty="0">
                <a:solidFill>
                  <a:schemeClr val="bg1"/>
                </a:solidFill>
                <a:latin typeface="微软雅黑" panose="020B0503020204020204" pitchFamily="34" charset="-122"/>
                <a:ea typeface="微软雅黑" panose="020B0503020204020204" pitchFamily="34" charset="-122"/>
              </a:rPr>
              <a:t>的</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r>
              <a:rPr lang="zh-CN" altLang="en-US" sz="5400" dirty="0">
                <a:solidFill>
                  <a:srgbClr val="FFC000"/>
                </a:solidFill>
                <a:latin typeface="微软雅黑" panose="020B0503020204020204" pitchFamily="34" charset="-122"/>
                <a:ea typeface="微软雅黑" panose="020B0503020204020204" pitchFamily="34" charset="-122"/>
              </a:rPr>
              <a:t>优缺点</a:t>
            </a:r>
          </a:p>
        </p:txBody>
      </p:sp>
      <p:sp>
        <p:nvSpPr>
          <p:cNvPr id="5" name="文本框 4">
            <a:extLst>
              <a:ext uri="{FF2B5EF4-FFF2-40B4-BE49-F238E27FC236}">
                <a16:creationId xmlns:a16="http://schemas.microsoft.com/office/drawing/2014/main" id="{51931274-273B-42CF-A4ED-BF79EA659207}"/>
              </a:ext>
            </a:extLst>
          </p:cNvPr>
          <p:cNvSpPr txBox="1">
            <a:spLocks noChangeArrowheads="1"/>
          </p:cNvSpPr>
          <p:nvPr/>
        </p:nvSpPr>
        <p:spPr bwMode="auto">
          <a:xfrm>
            <a:off x="1835573" y="200768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方正中倩简体" panose="03000509000000000000" pitchFamily="65" charset="-122"/>
                <a:ea typeface="方正中倩简体" panose="03000509000000000000" pitchFamily="65" charset="-122"/>
                <a:cs typeface="Open Sans" panose="020B0604020202020204" charset="0"/>
              </a:rPr>
              <a:t>四、</a:t>
            </a:r>
          </a:p>
        </p:txBody>
      </p:sp>
    </p:spTree>
    <p:extLst>
      <p:ext uri="{BB962C8B-B14F-4D97-AF65-F5344CB8AC3E}">
        <p14:creationId xmlns:p14="http://schemas.microsoft.com/office/powerpoint/2010/main" val="57766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D3C7C3-D73E-4388-8C7E-84212F79D48D}"/>
              </a:ext>
            </a:extLst>
          </p:cNvPr>
          <p:cNvSpPr/>
          <p:nvPr/>
        </p:nvSpPr>
        <p:spPr>
          <a:xfrm>
            <a:off x="975361" y="162898"/>
            <a:ext cx="3244429" cy="1077218"/>
          </a:xfrm>
          <a:prstGeom prst="rect">
            <a:avLst/>
          </a:prstGeom>
        </p:spPr>
        <p:txBody>
          <a:bodyPr wrap="square">
            <a:spAutoFit/>
          </a:bodyPr>
          <a:lstStyle/>
          <a:p>
            <a:pPr algn="ctr"/>
            <a:r>
              <a:rPr lang="zh-CN" altLang="zh-CN" sz="2800" b="1" dirty="0">
                <a:latin typeface="+mj-ea"/>
                <a:ea typeface="+mj-ea"/>
              </a:rPr>
              <a:t>液压传动有</a:t>
            </a:r>
            <a:endParaRPr lang="en-US" altLang="zh-CN" sz="2800" b="1" dirty="0">
              <a:latin typeface="+mj-ea"/>
              <a:ea typeface="+mj-ea"/>
            </a:endParaRPr>
          </a:p>
          <a:p>
            <a:pPr algn="ctr"/>
            <a:r>
              <a:rPr lang="zh-CN" altLang="zh-CN" sz="2800" b="1" dirty="0">
                <a:latin typeface="+mj-ea"/>
                <a:ea typeface="+mj-ea"/>
              </a:rPr>
              <a:t>以下一些</a:t>
            </a:r>
            <a:r>
              <a:rPr lang="zh-CN" altLang="zh-CN" sz="3600" b="1" dirty="0">
                <a:solidFill>
                  <a:srgbClr val="FF0000"/>
                </a:solidFill>
                <a:latin typeface="+mj-ea"/>
                <a:ea typeface="+mj-ea"/>
              </a:rPr>
              <a:t>优点</a:t>
            </a:r>
            <a:endParaRPr lang="zh-CN" altLang="en-US" sz="7200" b="1" dirty="0">
              <a:solidFill>
                <a:srgbClr val="FF0000"/>
              </a:solidFill>
              <a:latin typeface="+mj-ea"/>
              <a:ea typeface="+mj-ea"/>
            </a:endParaRPr>
          </a:p>
        </p:txBody>
      </p:sp>
      <p:sp>
        <p:nvSpPr>
          <p:cNvPr id="3" name="文本框 2">
            <a:extLst>
              <a:ext uri="{FF2B5EF4-FFF2-40B4-BE49-F238E27FC236}">
                <a16:creationId xmlns:a16="http://schemas.microsoft.com/office/drawing/2014/main" id="{AFFCF735-9C08-42DB-B427-EE2E3F0727D3}"/>
              </a:ext>
            </a:extLst>
          </p:cNvPr>
          <p:cNvSpPr txBox="1"/>
          <p:nvPr/>
        </p:nvSpPr>
        <p:spPr>
          <a:xfrm>
            <a:off x="1095166" y="1329691"/>
            <a:ext cx="4316730" cy="1015663"/>
          </a:xfrm>
          <a:prstGeom prst="rect">
            <a:avLst/>
          </a:prstGeom>
          <a:noFill/>
        </p:spPr>
        <p:txBody>
          <a:bodyPr wrap="square" rtlCol="0">
            <a:spAutoFit/>
          </a:bodyPr>
          <a:lstStyle/>
          <a:p>
            <a:pPr algn="just">
              <a:lnSpc>
                <a:spcPct val="150000"/>
              </a:lnSpc>
            </a:pPr>
            <a:r>
              <a:rPr lang="zh-CN" altLang="en-US" sz="1000" dirty="0">
                <a:solidFill>
                  <a:srgbClr val="F5F5EB"/>
                </a:solidFill>
              </a:rPr>
              <a:t>在同等的体积下</a:t>
            </a:r>
            <a:r>
              <a:rPr lang="en-US" altLang="zh-CN" sz="1000" dirty="0">
                <a:solidFill>
                  <a:srgbClr val="F5F5EB"/>
                </a:solidFill>
              </a:rPr>
              <a:t>,</a:t>
            </a:r>
            <a:r>
              <a:rPr lang="zh-CN" altLang="en-US" sz="1000" dirty="0">
                <a:solidFill>
                  <a:srgbClr val="F5F5EB"/>
                </a:solidFill>
              </a:rPr>
              <a:t>液压装置能比电气装置产生更大的动力。</a:t>
            </a:r>
            <a:endParaRPr lang="en-US" altLang="zh-CN" sz="1000" dirty="0">
              <a:solidFill>
                <a:srgbClr val="F5F5EB"/>
              </a:solidFill>
            </a:endParaRPr>
          </a:p>
          <a:p>
            <a:pPr algn="just">
              <a:lnSpc>
                <a:spcPct val="150000"/>
              </a:lnSpc>
            </a:pPr>
            <a:r>
              <a:rPr lang="zh-CN" altLang="en-US" sz="1000" dirty="0">
                <a:solidFill>
                  <a:srgbClr val="F5F5EB"/>
                </a:solidFill>
              </a:rPr>
              <a:t>在同等的功率下</a:t>
            </a:r>
            <a:r>
              <a:rPr lang="en-US" altLang="zh-CN" sz="1000" dirty="0">
                <a:solidFill>
                  <a:srgbClr val="F5F5EB"/>
                </a:solidFill>
              </a:rPr>
              <a:t>,</a:t>
            </a:r>
            <a:r>
              <a:rPr lang="zh-CN" altLang="en-US" sz="1000" dirty="0">
                <a:solidFill>
                  <a:srgbClr val="F5F5EB"/>
                </a:solidFill>
              </a:rPr>
              <a:t>液压装置的体积和质量小</a:t>
            </a:r>
            <a:r>
              <a:rPr lang="en-US" altLang="zh-CN" sz="1000" dirty="0">
                <a:solidFill>
                  <a:srgbClr val="F5F5EB"/>
                </a:solidFill>
              </a:rPr>
              <a:t>,</a:t>
            </a:r>
            <a:r>
              <a:rPr lang="zh-CN" altLang="en-US" sz="1000" dirty="0">
                <a:solidFill>
                  <a:srgbClr val="F5F5EB"/>
                </a:solidFill>
              </a:rPr>
              <a:t>即其功率密度</a:t>
            </a:r>
            <a:endParaRPr lang="en-US" altLang="zh-CN" sz="1000" dirty="0">
              <a:solidFill>
                <a:srgbClr val="F5F5EB"/>
              </a:solidFill>
            </a:endParaRPr>
          </a:p>
          <a:p>
            <a:pPr algn="just">
              <a:lnSpc>
                <a:spcPct val="150000"/>
              </a:lnSpc>
            </a:pPr>
            <a:r>
              <a:rPr lang="zh-CN" altLang="en-US" sz="1000" dirty="0">
                <a:solidFill>
                  <a:srgbClr val="F5F5EB"/>
                </a:solidFill>
              </a:rPr>
              <a:t>大</a:t>
            </a:r>
            <a:r>
              <a:rPr lang="en-US" altLang="zh-CN" sz="1000" dirty="0">
                <a:solidFill>
                  <a:srgbClr val="F5F5EB"/>
                </a:solidFill>
              </a:rPr>
              <a:t>,</a:t>
            </a:r>
            <a:r>
              <a:rPr lang="zh-CN" altLang="en-US" sz="1000" dirty="0">
                <a:solidFill>
                  <a:srgbClr val="F5F5EB"/>
                </a:solidFill>
              </a:rPr>
              <a:t>结构紧凑。</a:t>
            </a:r>
            <a:endParaRPr lang="en-US" altLang="zh-CN" sz="1000" dirty="0">
              <a:solidFill>
                <a:srgbClr val="F5F5EB"/>
              </a:solidFill>
            </a:endParaRPr>
          </a:p>
          <a:p>
            <a:pPr algn="just">
              <a:lnSpc>
                <a:spcPct val="150000"/>
              </a:lnSpc>
            </a:pPr>
            <a:r>
              <a:rPr lang="zh-CN" altLang="en-US" sz="1000" dirty="0">
                <a:solidFill>
                  <a:srgbClr val="F5F5EB"/>
                </a:solidFill>
              </a:rPr>
              <a:t>液压马达的体积和质量只有同等功率电动机的</a:t>
            </a:r>
            <a:r>
              <a:rPr lang="en-US" altLang="zh-CN" sz="1000" dirty="0">
                <a:solidFill>
                  <a:srgbClr val="F5F5EB"/>
                </a:solidFill>
              </a:rPr>
              <a:t>12%</a:t>
            </a:r>
            <a:r>
              <a:rPr lang="zh-CN" altLang="en-US" sz="1000" dirty="0">
                <a:solidFill>
                  <a:srgbClr val="F5F5EB"/>
                </a:solidFill>
              </a:rPr>
              <a:t>左右。</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D51B97D-631A-4B6E-BC1F-BB0FEC52584F}"/>
              </a:ext>
            </a:extLst>
          </p:cNvPr>
          <p:cNvSpPr txBox="1"/>
          <p:nvPr/>
        </p:nvSpPr>
        <p:spPr>
          <a:xfrm>
            <a:off x="1108712" y="2624211"/>
            <a:ext cx="4316730" cy="923330"/>
          </a:xfrm>
          <a:prstGeom prst="rect">
            <a:avLst/>
          </a:prstGeom>
          <a:noFill/>
        </p:spPr>
        <p:txBody>
          <a:bodyPr wrap="square" rtlCol="0">
            <a:spAutoFit/>
          </a:bodyPr>
          <a:lstStyle/>
          <a:p>
            <a:pPr algn="just">
              <a:lnSpc>
                <a:spcPct val="150000"/>
              </a:lnSpc>
            </a:pPr>
            <a:r>
              <a:rPr lang="zh-CN" altLang="en-US" sz="900" dirty="0">
                <a:solidFill>
                  <a:srgbClr val="F5F5EB"/>
                </a:solidFill>
              </a:rPr>
              <a:t>液压装置工作比较平稳。由于质量和惯性小、反应快</a:t>
            </a:r>
            <a:r>
              <a:rPr lang="en-US" altLang="zh-CN" sz="900" dirty="0">
                <a:solidFill>
                  <a:srgbClr val="F5F5EB"/>
                </a:solidFill>
              </a:rPr>
              <a:t>,</a:t>
            </a:r>
            <a:r>
              <a:rPr lang="zh-CN" altLang="en-US" sz="900" dirty="0">
                <a:solidFill>
                  <a:srgbClr val="F5F5EB"/>
                </a:solidFill>
              </a:rPr>
              <a:t>液压装</a:t>
            </a:r>
            <a:endParaRPr lang="en-US" altLang="zh-CN" sz="900" dirty="0">
              <a:solidFill>
                <a:srgbClr val="F5F5EB"/>
              </a:solidFill>
            </a:endParaRPr>
          </a:p>
          <a:p>
            <a:pPr algn="just">
              <a:lnSpc>
                <a:spcPct val="150000"/>
              </a:lnSpc>
            </a:pPr>
            <a:r>
              <a:rPr lang="zh-CN" altLang="en-US" sz="900" dirty="0">
                <a:solidFill>
                  <a:srgbClr val="F5F5EB"/>
                </a:solidFill>
              </a:rPr>
              <a:t>置易于实现快速起动、制动和频繁的换向。液压装置的换向</a:t>
            </a:r>
            <a:endParaRPr lang="en-US" altLang="zh-CN" sz="900" dirty="0">
              <a:solidFill>
                <a:srgbClr val="F5F5EB"/>
              </a:solidFill>
            </a:endParaRPr>
          </a:p>
          <a:p>
            <a:pPr algn="just">
              <a:lnSpc>
                <a:spcPct val="150000"/>
              </a:lnSpc>
            </a:pPr>
            <a:r>
              <a:rPr lang="zh-CN" altLang="en-US" sz="900" dirty="0">
                <a:solidFill>
                  <a:srgbClr val="F5F5EB"/>
                </a:solidFill>
              </a:rPr>
              <a:t>频率</a:t>
            </a:r>
            <a:r>
              <a:rPr lang="en-US" altLang="zh-CN" sz="900" dirty="0">
                <a:solidFill>
                  <a:srgbClr val="F5F5EB"/>
                </a:solidFill>
              </a:rPr>
              <a:t>,</a:t>
            </a:r>
            <a:r>
              <a:rPr lang="zh-CN" altLang="en-US" sz="900" dirty="0">
                <a:solidFill>
                  <a:srgbClr val="F5F5EB"/>
                </a:solidFill>
              </a:rPr>
              <a:t>在实现往复回转运动时可达</a:t>
            </a:r>
            <a:r>
              <a:rPr lang="en-US" altLang="zh-CN" sz="900" dirty="0">
                <a:solidFill>
                  <a:srgbClr val="F5F5EB"/>
                </a:solidFill>
              </a:rPr>
              <a:t>500</a:t>
            </a:r>
            <a:r>
              <a:rPr lang="zh-CN" altLang="en-US" sz="900" dirty="0">
                <a:solidFill>
                  <a:srgbClr val="F5F5EB"/>
                </a:solidFill>
              </a:rPr>
              <a:t>次</a:t>
            </a:r>
            <a:r>
              <a:rPr lang="en-US" altLang="zh-CN" sz="900" dirty="0">
                <a:solidFill>
                  <a:srgbClr val="F5F5EB"/>
                </a:solidFill>
              </a:rPr>
              <a:t>/min,</a:t>
            </a:r>
            <a:r>
              <a:rPr lang="zh-CN" altLang="en-US" sz="900" dirty="0">
                <a:solidFill>
                  <a:srgbClr val="F5F5EB"/>
                </a:solidFill>
              </a:rPr>
              <a:t>实现往复直线运</a:t>
            </a:r>
            <a:endParaRPr lang="en-US" altLang="zh-CN" sz="900" dirty="0">
              <a:solidFill>
                <a:srgbClr val="F5F5EB"/>
              </a:solidFill>
            </a:endParaRPr>
          </a:p>
          <a:p>
            <a:pPr algn="just">
              <a:lnSpc>
                <a:spcPct val="150000"/>
              </a:lnSpc>
            </a:pPr>
            <a:r>
              <a:rPr lang="zh-CN" altLang="en-US" sz="900" dirty="0">
                <a:solidFill>
                  <a:srgbClr val="F5F5EB"/>
                </a:solidFill>
              </a:rPr>
              <a:t>动时可达</a:t>
            </a:r>
            <a:r>
              <a:rPr lang="en-US" altLang="zh-CN" sz="900" dirty="0">
                <a:solidFill>
                  <a:srgbClr val="F5F5EB"/>
                </a:solidFill>
              </a:rPr>
              <a:t>1000</a:t>
            </a:r>
            <a:r>
              <a:rPr lang="zh-CN" altLang="en-US" sz="900" dirty="0">
                <a:solidFill>
                  <a:srgbClr val="F5F5EB"/>
                </a:solidFill>
              </a:rPr>
              <a:t>次</a:t>
            </a:r>
            <a:r>
              <a:rPr lang="en-US" altLang="zh-CN" sz="900" dirty="0">
                <a:solidFill>
                  <a:srgbClr val="F5F5EB"/>
                </a:solidFill>
              </a:rPr>
              <a:t>/min</a:t>
            </a:r>
            <a:r>
              <a:rPr lang="zh-CN" altLang="en-US" sz="900" dirty="0">
                <a:solidFill>
                  <a:srgbClr val="F5F5EB"/>
                </a:solidFill>
              </a:rPr>
              <a:t>。</a:t>
            </a:r>
            <a:endParaRPr lang="zh-CN" altLang="en-US" sz="900" b="1" dirty="0">
              <a:solidFill>
                <a:srgbClr val="F5F5EB"/>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47CAD2F-86B7-4CB9-A188-4A3BF4ECCC01}"/>
              </a:ext>
            </a:extLst>
          </p:cNvPr>
          <p:cNvSpPr txBox="1"/>
          <p:nvPr/>
        </p:nvSpPr>
        <p:spPr>
          <a:xfrm>
            <a:off x="1081620" y="4113806"/>
            <a:ext cx="4316730" cy="553998"/>
          </a:xfrm>
          <a:prstGeom prst="rect">
            <a:avLst/>
          </a:prstGeom>
          <a:noFill/>
        </p:spPr>
        <p:txBody>
          <a:bodyPr wrap="square" rtlCol="0">
            <a:spAutoFit/>
          </a:bodyPr>
          <a:lstStyle/>
          <a:p>
            <a:pPr algn="just">
              <a:lnSpc>
                <a:spcPct val="150000"/>
              </a:lnSpc>
            </a:pPr>
            <a:r>
              <a:rPr lang="zh-CN" altLang="en-US" sz="1000" dirty="0">
                <a:solidFill>
                  <a:srgbClr val="F5F5EB"/>
                </a:solidFill>
              </a:rPr>
              <a:t>液压装置能在大范围内实现无级调速</a:t>
            </a:r>
            <a:r>
              <a:rPr lang="en-US" altLang="zh-CN" sz="1000" dirty="0">
                <a:solidFill>
                  <a:srgbClr val="F5F5EB"/>
                </a:solidFill>
              </a:rPr>
              <a:t>(</a:t>
            </a:r>
            <a:r>
              <a:rPr lang="zh-CN" altLang="en-US" sz="1000" dirty="0">
                <a:solidFill>
                  <a:srgbClr val="F5F5EB"/>
                </a:solidFill>
              </a:rPr>
              <a:t>调速范围可达</a:t>
            </a:r>
            <a:r>
              <a:rPr lang="en-US" altLang="zh-CN" sz="1000" dirty="0">
                <a:solidFill>
                  <a:srgbClr val="F5F5EB"/>
                </a:solidFill>
              </a:rPr>
              <a:t>2000),</a:t>
            </a:r>
          </a:p>
          <a:p>
            <a:pPr algn="just">
              <a:lnSpc>
                <a:spcPct val="150000"/>
              </a:lnSpc>
            </a:pPr>
            <a:r>
              <a:rPr lang="zh-CN" altLang="en-US" sz="1000" dirty="0">
                <a:solidFill>
                  <a:srgbClr val="F5F5EB"/>
                </a:solidFill>
              </a:rPr>
              <a:t>它还可以在运行的过程中进行调速。</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D2B5EFA-E7F2-4912-8AFB-AA25D07FF515}"/>
              </a:ext>
            </a:extLst>
          </p:cNvPr>
          <p:cNvSpPr txBox="1"/>
          <p:nvPr/>
        </p:nvSpPr>
        <p:spPr>
          <a:xfrm>
            <a:off x="5582499" y="1533866"/>
            <a:ext cx="4316730" cy="898836"/>
          </a:xfrm>
          <a:prstGeom prst="rect">
            <a:avLst/>
          </a:prstGeom>
          <a:noFill/>
        </p:spPr>
        <p:txBody>
          <a:bodyPr wrap="square" rtlCol="0">
            <a:spAutoFit/>
          </a:bodyPr>
          <a:lstStyle/>
          <a:p>
            <a:pPr algn="just">
              <a:lnSpc>
                <a:spcPct val="150000"/>
              </a:lnSpc>
            </a:pPr>
            <a:r>
              <a:rPr lang="zh-CN" altLang="en-US" sz="900" dirty="0">
                <a:solidFill>
                  <a:srgbClr val="F5F5EB"/>
                </a:solidFill>
              </a:rPr>
              <a:t>液压传动易于对液体压力、流量或流动方向进行调节或控制。</a:t>
            </a:r>
            <a:endParaRPr lang="en-US" altLang="zh-CN" sz="900" dirty="0">
              <a:solidFill>
                <a:srgbClr val="F5F5EB"/>
              </a:solidFill>
            </a:endParaRPr>
          </a:p>
          <a:p>
            <a:pPr algn="just">
              <a:lnSpc>
                <a:spcPct val="150000"/>
              </a:lnSpc>
            </a:pPr>
            <a:r>
              <a:rPr lang="zh-CN" altLang="en-US" sz="900" dirty="0">
                <a:solidFill>
                  <a:srgbClr val="F5F5EB"/>
                </a:solidFill>
              </a:rPr>
              <a:t>当将液压控制和电气控制、电子控制或气动控制结合起来使用时</a:t>
            </a:r>
            <a:r>
              <a:rPr lang="en-US" altLang="zh-CN" sz="900" dirty="0">
                <a:solidFill>
                  <a:srgbClr val="F5F5EB"/>
                </a:solidFill>
              </a:rPr>
              <a:t>,</a:t>
            </a:r>
          </a:p>
          <a:p>
            <a:pPr algn="just">
              <a:lnSpc>
                <a:spcPct val="150000"/>
              </a:lnSpc>
            </a:pPr>
            <a:r>
              <a:rPr lang="zh-CN" altLang="en-US" sz="900" dirty="0">
                <a:solidFill>
                  <a:srgbClr val="F5F5EB"/>
                </a:solidFill>
              </a:rPr>
              <a:t>整个传动装置能实现很复杂的顺序动作</a:t>
            </a:r>
            <a:r>
              <a:rPr lang="en-US" altLang="zh-CN" sz="900" dirty="0">
                <a:solidFill>
                  <a:srgbClr val="F5F5EB"/>
                </a:solidFill>
              </a:rPr>
              <a:t>,</a:t>
            </a:r>
            <a:r>
              <a:rPr lang="zh-CN" altLang="en-US" sz="900" dirty="0">
                <a:solidFill>
                  <a:srgbClr val="F5F5EB"/>
                </a:solidFill>
              </a:rPr>
              <a:t>也能方便地实现远程控制</a:t>
            </a:r>
            <a:endParaRPr lang="en-US" altLang="zh-CN" sz="900" dirty="0">
              <a:solidFill>
                <a:srgbClr val="F5F5EB"/>
              </a:solidFill>
            </a:endParaRPr>
          </a:p>
          <a:p>
            <a:pPr algn="just">
              <a:lnSpc>
                <a:spcPct val="150000"/>
              </a:lnSpc>
            </a:pPr>
            <a:r>
              <a:rPr lang="zh-CN" altLang="en-US" sz="900" dirty="0">
                <a:solidFill>
                  <a:srgbClr val="F5F5EB"/>
                </a:solidFill>
              </a:rPr>
              <a:t>和自动化。</a:t>
            </a:r>
            <a:endParaRPr lang="zh-CN" altLang="en-US" sz="900" b="1" dirty="0">
              <a:solidFill>
                <a:srgbClr val="F5F5EB"/>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F112FC4-691B-4B63-A4BC-92286E0B54EB}"/>
              </a:ext>
            </a:extLst>
          </p:cNvPr>
          <p:cNvSpPr txBox="1"/>
          <p:nvPr/>
        </p:nvSpPr>
        <p:spPr>
          <a:xfrm>
            <a:off x="5643460" y="2937154"/>
            <a:ext cx="4316730" cy="526811"/>
          </a:xfrm>
          <a:prstGeom prst="rect">
            <a:avLst/>
          </a:prstGeom>
          <a:noFill/>
        </p:spPr>
        <p:txBody>
          <a:bodyPr wrap="square" rtlCol="0">
            <a:spAutoFit/>
          </a:bodyPr>
          <a:lstStyle/>
          <a:p>
            <a:pPr algn="just">
              <a:lnSpc>
                <a:spcPct val="150000"/>
              </a:lnSpc>
            </a:pPr>
            <a:r>
              <a:rPr lang="zh-CN" altLang="en-US" sz="1000" dirty="0">
                <a:solidFill>
                  <a:srgbClr val="F5F5EB"/>
                </a:solidFill>
              </a:rPr>
              <a:t>由于液压元件已实现了标准化、系列化和通用化</a:t>
            </a:r>
            <a:r>
              <a:rPr lang="en-US" altLang="zh-CN" sz="1000" dirty="0">
                <a:solidFill>
                  <a:srgbClr val="F5F5EB"/>
                </a:solidFill>
              </a:rPr>
              <a:t>,</a:t>
            </a:r>
            <a:r>
              <a:rPr lang="zh-CN" altLang="en-US" sz="1000" dirty="0">
                <a:solidFill>
                  <a:srgbClr val="F5F5EB"/>
                </a:solidFill>
              </a:rPr>
              <a:t>液压系</a:t>
            </a:r>
            <a:endParaRPr lang="en-US" altLang="zh-CN" sz="1000" dirty="0">
              <a:solidFill>
                <a:srgbClr val="F5F5EB"/>
              </a:solidFill>
            </a:endParaRPr>
          </a:p>
          <a:p>
            <a:pPr algn="just">
              <a:lnSpc>
                <a:spcPct val="150000"/>
              </a:lnSpc>
            </a:pPr>
            <a:r>
              <a:rPr lang="zh-CN" altLang="en-US" sz="1000" dirty="0">
                <a:solidFill>
                  <a:srgbClr val="F5F5EB"/>
                </a:solidFill>
              </a:rPr>
              <a:t>统的设计、制造和使用都比较方便。</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9750F87-C55D-40D4-9549-5784C960014F}"/>
              </a:ext>
            </a:extLst>
          </p:cNvPr>
          <p:cNvSpPr txBox="1"/>
          <p:nvPr/>
        </p:nvSpPr>
        <p:spPr>
          <a:xfrm>
            <a:off x="5711191" y="4249581"/>
            <a:ext cx="4316730" cy="295978"/>
          </a:xfrm>
          <a:prstGeom prst="rect">
            <a:avLst/>
          </a:prstGeom>
          <a:noFill/>
        </p:spPr>
        <p:txBody>
          <a:bodyPr wrap="square" rtlCol="0">
            <a:spAutoFit/>
          </a:bodyPr>
          <a:lstStyle/>
          <a:p>
            <a:pPr algn="just">
              <a:lnSpc>
                <a:spcPct val="150000"/>
              </a:lnSpc>
            </a:pPr>
            <a:r>
              <a:rPr lang="zh-CN" altLang="en-US" sz="1000" dirty="0">
                <a:solidFill>
                  <a:srgbClr val="F5F5EB"/>
                </a:solidFill>
              </a:rPr>
              <a:t>用液压传动来实现直线运动远比用机械传动简单。</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2D66BB-50E4-49C0-9FE8-16FD0F3877B4}"/>
              </a:ext>
            </a:extLst>
          </p:cNvPr>
          <p:cNvSpPr txBox="1"/>
          <p:nvPr/>
        </p:nvSpPr>
        <p:spPr>
          <a:xfrm>
            <a:off x="5833113" y="603962"/>
            <a:ext cx="4316730" cy="295978"/>
          </a:xfrm>
          <a:prstGeom prst="rect">
            <a:avLst/>
          </a:prstGeom>
          <a:noFill/>
        </p:spPr>
        <p:txBody>
          <a:bodyPr wrap="square" rtlCol="0">
            <a:spAutoFit/>
          </a:bodyPr>
          <a:lstStyle/>
          <a:p>
            <a:pPr algn="just">
              <a:lnSpc>
                <a:spcPct val="150000"/>
              </a:lnSpc>
            </a:pPr>
            <a:r>
              <a:rPr lang="zh-CN" altLang="en-US" sz="1000" dirty="0">
                <a:solidFill>
                  <a:srgbClr val="F5F5EB"/>
                </a:solidFill>
              </a:rPr>
              <a:t>液压装置易于实现过载保护。</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34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BC5F7209-E1E6-4344-9416-F5AC9112A17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AF7B3B1-3F05-46E9-981D-2E42B0D9D616}"/>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第四节   </a:t>
            </a:r>
            <a:r>
              <a:rPr lang="zh-CN" altLang="zh-CN" sz="3200" dirty="0">
                <a:solidFill>
                  <a:schemeClr val="bg1"/>
                </a:solidFill>
                <a:latin typeface="微软雅黑" panose="020B0503020204020204" pitchFamily="34" charset="-122"/>
                <a:ea typeface="微软雅黑" panose="020B0503020204020204" pitchFamily="34" charset="-122"/>
              </a:rPr>
              <a:t>液压传动</a:t>
            </a:r>
            <a:r>
              <a:rPr lang="zh-CN" altLang="en-US" sz="3200" dirty="0">
                <a:solidFill>
                  <a:schemeClr val="bg1"/>
                </a:solidFill>
                <a:latin typeface="微软雅黑" panose="020B0503020204020204" pitchFamily="34" charset="-122"/>
                <a:ea typeface="微软雅黑" panose="020B0503020204020204" pitchFamily="34" charset="-122"/>
              </a:rPr>
              <a:t>的优缺点</a:t>
            </a:r>
          </a:p>
        </p:txBody>
      </p:sp>
      <p:sp>
        <p:nvSpPr>
          <p:cNvPr id="4" name="矩形 3">
            <a:extLst>
              <a:ext uri="{FF2B5EF4-FFF2-40B4-BE49-F238E27FC236}">
                <a16:creationId xmlns:a16="http://schemas.microsoft.com/office/drawing/2014/main" id="{ABB026EE-8955-4E38-9D94-25477E655B58}"/>
              </a:ext>
            </a:extLst>
          </p:cNvPr>
          <p:cNvSpPr/>
          <p:nvPr/>
        </p:nvSpPr>
        <p:spPr>
          <a:xfrm>
            <a:off x="1849121" y="978257"/>
            <a:ext cx="5025813" cy="646331"/>
          </a:xfrm>
          <a:prstGeom prst="rect">
            <a:avLst/>
          </a:prstGeom>
        </p:spPr>
        <p:txBody>
          <a:bodyPr wrap="square">
            <a:spAutoFit/>
          </a:bodyPr>
          <a:lstStyle/>
          <a:p>
            <a:pPr algn="ctr"/>
            <a:r>
              <a:rPr lang="zh-CN" altLang="zh-CN" sz="2800" b="1" dirty="0">
                <a:latin typeface="+mj-ea"/>
                <a:ea typeface="+mj-ea"/>
              </a:rPr>
              <a:t>液压传动</a:t>
            </a:r>
            <a:r>
              <a:rPr lang="zh-CN" altLang="en-US" sz="2800" b="1" dirty="0">
                <a:latin typeface="+mj-ea"/>
                <a:ea typeface="+mj-ea"/>
              </a:rPr>
              <a:t>的</a:t>
            </a:r>
            <a:r>
              <a:rPr lang="zh-CN" altLang="en-US" sz="3600" b="1" dirty="0">
                <a:solidFill>
                  <a:srgbClr val="FF0000"/>
                </a:solidFill>
                <a:latin typeface="+mj-ea"/>
                <a:ea typeface="+mj-ea"/>
              </a:rPr>
              <a:t>缺</a:t>
            </a:r>
            <a:r>
              <a:rPr lang="zh-CN" altLang="zh-CN" sz="3600" b="1" dirty="0">
                <a:solidFill>
                  <a:srgbClr val="FF0000"/>
                </a:solidFill>
                <a:latin typeface="+mj-ea"/>
                <a:ea typeface="+mj-ea"/>
              </a:rPr>
              <a:t>点</a:t>
            </a:r>
            <a:endParaRPr lang="zh-CN" altLang="en-US" sz="7200" b="1" dirty="0">
              <a:solidFill>
                <a:srgbClr val="FF0000"/>
              </a:solidFill>
              <a:latin typeface="+mj-ea"/>
              <a:ea typeface="+mj-ea"/>
            </a:endParaRPr>
          </a:p>
        </p:txBody>
      </p:sp>
      <p:sp>
        <p:nvSpPr>
          <p:cNvPr id="5" name="文本框 4">
            <a:extLst>
              <a:ext uri="{FF2B5EF4-FFF2-40B4-BE49-F238E27FC236}">
                <a16:creationId xmlns:a16="http://schemas.microsoft.com/office/drawing/2014/main" id="{8009B3AB-FA96-44BA-82C9-8F77558D7A34}"/>
              </a:ext>
            </a:extLst>
          </p:cNvPr>
          <p:cNvSpPr txBox="1"/>
          <p:nvPr/>
        </p:nvSpPr>
        <p:spPr>
          <a:xfrm>
            <a:off x="1034205" y="2167709"/>
            <a:ext cx="4316730" cy="553998"/>
          </a:xfrm>
          <a:prstGeom prst="rect">
            <a:avLst/>
          </a:prstGeom>
          <a:noFill/>
        </p:spPr>
        <p:txBody>
          <a:bodyPr wrap="square" rtlCol="0">
            <a:spAutoFit/>
          </a:bodyPr>
          <a:lstStyle/>
          <a:p>
            <a:pPr algn="just">
              <a:lnSpc>
                <a:spcPct val="150000"/>
              </a:lnSpc>
            </a:pPr>
            <a:r>
              <a:rPr lang="zh-CN" altLang="en-US" sz="1000" dirty="0">
                <a:solidFill>
                  <a:srgbClr val="F5F5EB"/>
                </a:solidFill>
              </a:rPr>
              <a:t>液压传动在工作过程中常有较多的能量损失</a:t>
            </a:r>
            <a:endParaRPr lang="en-US" altLang="zh-CN" sz="1000" dirty="0">
              <a:solidFill>
                <a:srgbClr val="F5F5EB"/>
              </a:solidFill>
            </a:endParaRPr>
          </a:p>
          <a:p>
            <a:pPr algn="just">
              <a:lnSpc>
                <a:spcPct val="150000"/>
              </a:lnSpc>
            </a:pPr>
            <a:r>
              <a:rPr lang="en-US" altLang="zh-CN" sz="1000" dirty="0">
                <a:solidFill>
                  <a:srgbClr val="F5F5EB"/>
                </a:solidFill>
              </a:rPr>
              <a:t>(</a:t>
            </a:r>
            <a:r>
              <a:rPr lang="zh-CN" altLang="en-US" sz="1000" dirty="0">
                <a:solidFill>
                  <a:srgbClr val="F5F5EB"/>
                </a:solidFill>
              </a:rPr>
              <a:t>摩擦损失、泄漏损失等</a:t>
            </a:r>
            <a:r>
              <a:rPr lang="en-US" altLang="zh-CN" sz="1000" dirty="0">
                <a:solidFill>
                  <a:srgbClr val="F5F5EB"/>
                </a:solidFill>
              </a:rPr>
              <a:t>),</a:t>
            </a:r>
            <a:r>
              <a:rPr lang="zh-CN" altLang="en-US" sz="1000" dirty="0">
                <a:solidFill>
                  <a:srgbClr val="F5F5EB"/>
                </a:solidFill>
              </a:rPr>
              <a:t>长距离传动时更是如此。</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C336ACA-ED6D-4D24-BA79-0FE5DACC47AF}"/>
              </a:ext>
            </a:extLst>
          </p:cNvPr>
          <p:cNvSpPr txBox="1"/>
          <p:nvPr/>
        </p:nvSpPr>
        <p:spPr>
          <a:xfrm>
            <a:off x="1034205" y="3667761"/>
            <a:ext cx="4316730" cy="784830"/>
          </a:xfrm>
          <a:prstGeom prst="rect">
            <a:avLst/>
          </a:prstGeom>
          <a:noFill/>
        </p:spPr>
        <p:txBody>
          <a:bodyPr wrap="square" rtlCol="0">
            <a:spAutoFit/>
          </a:bodyPr>
          <a:lstStyle/>
          <a:p>
            <a:pPr algn="just">
              <a:lnSpc>
                <a:spcPct val="150000"/>
              </a:lnSpc>
            </a:pPr>
            <a:r>
              <a:rPr lang="zh-CN" altLang="en-US" sz="1000" dirty="0">
                <a:solidFill>
                  <a:srgbClr val="F5F5EB"/>
                </a:solidFill>
              </a:rPr>
              <a:t>液压传动对油温变化比较敏感</a:t>
            </a:r>
            <a:r>
              <a:rPr lang="en-US" altLang="zh-CN" sz="1000" dirty="0">
                <a:solidFill>
                  <a:srgbClr val="F5F5EB"/>
                </a:solidFill>
              </a:rPr>
              <a:t>,</a:t>
            </a:r>
            <a:r>
              <a:rPr lang="zh-CN" altLang="en-US" sz="1000" dirty="0">
                <a:solidFill>
                  <a:srgbClr val="F5F5EB"/>
                </a:solidFill>
              </a:rPr>
              <a:t>它的运动速度和系统工作</a:t>
            </a:r>
            <a:endParaRPr lang="en-US" altLang="zh-CN" sz="1000" dirty="0">
              <a:solidFill>
                <a:srgbClr val="F5F5EB"/>
              </a:solidFill>
            </a:endParaRPr>
          </a:p>
          <a:p>
            <a:pPr algn="just">
              <a:lnSpc>
                <a:spcPct val="150000"/>
              </a:lnSpc>
            </a:pPr>
            <a:r>
              <a:rPr lang="zh-CN" altLang="en-US" sz="1000" dirty="0">
                <a:solidFill>
                  <a:srgbClr val="F5F5EB"/>
                </a:solidFill>
              </a:rPr>
              <a:t>稳定性很易受到温度的影响</a:t>
            </a:r>
            <a:r>
              <a:rPr lang="en-US" altLang="zh-CN" sz="1000" dirty="0">
                <a:solidFill>
                  <a:srgbClr val="F5F5EB"/>
                </a:solidFill>
              </a:rPr>
              <a:t>,</a:t>
            </a:r>
            <a:r>
              <a:rPr lang="zh-CN" altLang="en-US" sz="1000" dirty="0">
                <a:solidFill>
                  <a:srgbClr val="F5F5EB"/>
                </a:solidFill>
              </a:rPr>
              <a:t>因此它不宜在很高或很低的</a:t>
            </a:r>
            <a:endParaRPr lang="en-US" altLang="zh-CN" sz="1000" dirty="0">
              <a:solidFill>
                <a:srgbClr val="F5F5EB"/>
              </a:solidFill>
            </a:endParaRPr>
          </a:p>
          <a:p>
            <a:pPr algn="just">
              <a:lnSpc>
                <a:spcPct val="150000"/>
              </a:lnSpc>
            </a:pPr>
            <a:r>
              <a:rPr lang="zh-CN" altLang="en-US" sz="1000" dirty="0">
                <a:solidFill>
                  <a:srgbClr val="F5F5EB"/>
                </a:solidFill>
              </a:rPr>
              <a:t>温度条件下工作。</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0DDD91E-07C4-43B2-AE2C-7A74FD8F8FFB}"/>
              </a:ext>
            </a:extLst>
          </p:cNvPr>
          <p:cNvSpPr txBox="1"/>
          <p:nvPr/>
        </p:nvSpPr>
        <p:spPr>
          <a:xfrm>
            <a:off x="5558792" y="2190878"/>
            <a:ext cx="4316730" cy="526554"/>
          </a:xfrm>
          <a:prstGeom prst="rect">
            <a:avLst/>
          </a:prstGeom>
          <a:noFill/>
        </p:spPr>
        <p:txBody>
          <a:bodyPr wrap="square" rtlCol="0">
            <a:spAutoFit/>
          </a:bodyPr>
          <a:lstStyle/>
          <a:p>
            <a:pPr algn="just">
              <a:lnSpc>
                <a:spcPct val="150000"/>
              </a:lnSpc>
            </a:pPr>
            <a:r>
              <a:rPr lang="zh-CN" altLang="en-US" sz="1000" dirty="0">
                <a:solidFill>
                  <a:srgbClr val="F5F5EB"/>
                </a:solidFill>
              </a:rPr>
              <a:t>为了减少泄漏</a:t>
            </a:r>
            <a:r>
              <a:rPr lang="en-US" altLang="zh-CN" sz="1000" dirty="0">
                <a:solidFill>
                  <a:srgbClr val="F5F5EB"/>
                </a:solidFill>
              </a:rPr>
              <a:t>,</a:t>
            </a:r>
            <a:r>
              <a:rPr lang="zh-CN" altLang="en-US" sz="1000" dirty="0">
                <a:solidFill>
                  <a:srgbClr val="F5F5EB"/>
                </a:solidFill>
              </a:rPr>
              <a:t>液压元件在制造精度上的要求较高</a:t>
            </a:r>
            <a:r>
              <a:rPr lang="en-US" altLang="zh-CN" sz="1000" dirty="0">
                <a:solidFill>
                  <a:srgbClr val="F5F5EB"/>
                </a:solidFill>
              </a:rPr>
              <a:t>,</a:t>
            </a:r>
          </a:p>
          <a:p>
            <a:pPr algn="just">
              <a:lnSpc>
                <a:spcPct val="150000"/>
              </a:lnSpc>
            </a:pPr>
            <a:r>
              <a:rPr lang="zh-CN" altLang="en-US" sz="1000" dirty="0">
                <a:solidFill>
                  <a:srgbClr val="F5F5EB"/>
                </a:solidFill>
              </a:rPr>
              <a:t>因此它的造价较贵</a:t>
            </a:r>
            <a:r>
              <a:rPr lang="en-US" altLang="zh-CN" sz="1000" dirty="0">
                <a:solidFill>
                  <a:srgbClr val="F5F5EB"/>
                </a:solidFill>
              </a:rPr>
              <a:t>,</a:t>
            </a:r>
            <a:r>
              <a:rPr lang="zh-CN" altLang="en-US" sz="1000" dirty="0">
                <a:solidFill>
                  <a:srgbClr val="F5F5EB"/>
                </a:solidFill>
              </a:rPr>
              <a:t>而且对油液的污染比较敏感。</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C69D001-CF93-45BF-9E61-80929E3DAA92}"/>
              </a:ext>
            </a:extLst>
          </p:cNvPr>
          <p:cNvSpPr txBox="1"/>
          <p:nvPr/>
        </p:nvSpPr>
        <p:spPr>
          <a:xfrm>
            <a:off x="5863591" y="3864369"/>
            <a:ext cx="4316730" cy="295978"/>
          </a:xfrm>
          <a:prstGeom prst="rect">
            <a:avLst/>
          </a:prstGeom>
          <a:noFill/>
        </p:spPr>
        <p:txBody>
          <a:bodyPr wrap="square" rtlCol="0">
            <a:spAutoFit/>
          </a:bodyPr>
          <a:lstStyle/>
          <a:p>
            <a:pPr algn="just">
              <a:lnSpc>
                <a:spcPct val="150000"/>
              </a:lnSpc>
            </a:pPr>
            <a:r>
              <a:rPr lang="zh-CN" altLang="en-US" sz="1000" dirty="0">
                <a:solidFill>
                  <a:srgbClr val="F5F5EB"/>
                </a:solidFill>
              </a:rPr>
              <a:t>液压传动出现故障时不易找出原因。</a:t>
            </a:r>
            <a:endParaRPr lang="zh-CN" altLang="en-US" sz="1000" b="1" dirty="0">
              <a:solidFill>
                <a:srgbClr val="F5F5E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2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D9CB01-CF4C-4D52-A669-0AE1C341200D}"/>
              </a:ext>
            </a:extLst>
          </p:cNvPr>
          <p:cNvSpPr/>
          <p:nvPr/>
        </p:nvSpPr>
        <p:spPr>
          <a:xfrm>
            <a:off x="657015" y="2096718"/>
            <a:ext cx="7971099" cy="1754326"/>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总的说来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液压传动的</a:t>
            </a:r>
            <a:r>
              <a:rPr lang="zh-CN" altLang="en-US" sz="3600" dirty="0">
                <a:solidFill>
                  <a:srgbClr val="FF0000"/>
                </a:solidFill>
                <a:latin typeface="微软雅黑" panose="020B0503020204020204" pitchFamily="34" charset="-122"/>
                <a:ea typeface="微软雅黑" panose="020B0503020204020204" pitchFamily="34" charset="-122"/>
              </a:rPr>
              <a:t>优点</a:t>
            </a:r>
            <a:r>
              <a:rPr lang="zh-CN" altLang="en-US" sz="2800" dirty="0">
                <a:latin typeface="微软雅黑" panose="020B0503020204020204" pitchFamily="34" charset="-122"/>
                <a:ea typeface="微软雅黑" panose="020B0503020204020204" pitchFamily="34" charset="-122"/>
              </a:rPr>
              <a:t>是突出的</a:t>
            </a:r>
            <a:r>
              <a:rPr lang="en-US" altLang="zh-CN" sz="2800" dirty="0">
                <a:latin typeface="微软雅黑" panose="020B0503020204020204" pitchFamily="34" charset="-122"/>
                <a:ea typeface="微软雅黑" panose="020B0503020204020204" pitchFamily="34" charset="-122"/>
              </a:rPr>
              <a:t>,</a:t>
            </a:r>
          </a:p>
          <a:p>
            <a:pPr algn="ctr">
              <a:lnSpc>
                <a:spcPct val="200000"/>
              </a:lnSpc>
            </a:pPr>
            <a:r>
              <a:rPr lang="zh-CN" altLang="en-US" sz="2800" dirty="0">
                <a:latin typeface="微软雅黑" panose="020B0503020204020204" pitchFamily="34" charset="-122"/>
                <a:ea typeface="微软雅黑" panose="020B0503020204020204" pitchFamily="34" charset="-122"/>
              </a:rPr>
              <a:t>它的</a:t>
            </a:r>
            <a:r>
              <a:rPr lang="zh-CN" altLang="en-US" sz="3600" dirty="0">
                <a:solidFill>
                  <a:srgbClr val="FF0000"/>
                </a:solidFill>
                <a:latin typeface="微软雅黑" panose="020B0503020204020204" pitchFamily="34" charset="-122"/>
                <a:ea typeface="微软雅黑" panose="020B0503020204020204" pitchFamily="34" charset="-122"/>
              </a:rPr>
              <a:t>缺点</a:t>
            </a:r>
            <a:r>
              <a:rPr lang="zh-CN" altLang="en-US" sz="2800" dirty="0">
                <a:latin typeface="微软雅黑" panose="020B0503020204020204" pitchFamily="34" charset="-122"/>
                <a:ea typeface="微软雅黑" panose="020B0503020204020204" pitchFamily="34" charset="-122"/>
              </a:rPr>
              <a:t>可以通过技术进步不断得到克服或改善。</a:t>
            </a:r>
            <a:endParaRPr lang="zh-CN" altLang="en-US" dirty="0">
              <a:latin typeface="微软雅黑" panose="020B0503020204020204" pitchFamily="34" charset="-122"/>
              <a:ea typeface="微软雅黑" panose="020B0503020204020204" pitchFamily="34" charset="-122"/>
            </a:endParaRPr>
          </a:p>
        </p:txBody>
      </p:sp>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31637250-EC9B-478D-B449-49FC34762571}"/>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第四节   </a:t>
            </a:r>
            <a:r>
              <a:rPr lang="zh-CN" altLang="zh-CN" sz="3200" dirty="0">
                <a:solidFill>
                  <a:schemeClr val="bg1"/>
                </a:solidFill>
                <a:latin typeface="微软雅黑" panose="020B0503020204020204" pitchFamily="34" charset="-122"/>
                <a:ea typeface="微软雅黑" panose="020B0503020204020204" pitchFamily="34" charset="-122"/>
              </a:rPr>
              <a:t>液压传动</a:t>
            </a:r>
            <a:r>
              <a:rPr lang="zh-CN" altLang="en-US" sz="3200" dirty="0">
                <a:solidFill>
                  <a:schemeClr val="bg1"/>
                </a:solidFill>
                <a:latin typeface="微软雅黑" panose="020B0503020204020204" pitchFamily="34" charset="-122"/>
                <a:ea typeface="微软雅黑" panose="020B0503020204020204" pitchFamily="34" charset="-122"/>
              </a:rPr>
              <a:t>的优缺点</a:t>
            </a:r>
          </a:p>
        </p:txBody>
      </p:sp>
    </p:spTree>
    <p:extLst>
      <p:ext uri="{BB962C8B-B14F-4D97-AF65-F5344CB8AC3E}">
        <p14:creationId xmlns:p14="http://schemas.microsoft.com/office/powerpoint/2010/main" val="19820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E06C64-609A-4F36-A730-9AD9211085B4}"/>
              </a:ext>
            </a:extLst>
          </p:cNvPr>
          <p:cNvSpPr/>
          <p:nvPr/>
        </p:nvSpPr>
        <p:spPr>
          <a:xfrm>
            <a:off x="2594185" y="1713992"/>
            <a:ext cx="5818296" cy="1754326"/>
          </a:xfrm>
          <a:prstGeom prst="rect">
            <a:avLst/>
          </a:prstGeom>
        </p:spPr>
        <p:txBody>
          <a:bodyPr wrap="square">
            <a:spAutoFit/>
          </a:bodyPr>
          <a:lstStyle/>
          <a:p>
            <a:pPr algn="ctr"/>
            <a:r>
              <a:rPr lang="zh-CN" altLang="zh-CN" sz="3600" dirty="0">
                <a:solidFill>
                  <a:schemeClr val="bg1"/>
                </a:solidFill>
                <a:latin typeface="微软雅黑" panose="020B0503020204020204" pitchFamily="34" charset="-122"/>
                <a:ea typeface="微软雅黑" panose="020B0503020204020204" pitchFamily="34" charset="-122"/>
              </a:rPr>
              <a:t>液压传动</a:t>
            </a:r>
            <a:r>
              <a:rPr lang="zh-CN" altLang="en-US" sz="3600" dirty="0">
                <a:solidFill>
                  <a:schemeClr val="bg1"/>
                </a:solidFill>
                <a:latin typeface="微软雅黑" panose="020B0503020204020204" pitchFamily="34" charset="-122"/>
                <a:ea typeface="微软雅黑" panose="020B0503020204020204" pitchFamily="34" charset="-122"/>
              </a:rPr>
              <a:t>在</a:t>
            </a:r>
            <a:r>
              <a:rPr lang="zh-CN" altLang="en-US" sz="5400" dirty="0">
                <a:solidFill>
                  <a:srgbClr val="FFC000"/>
                </a:solidFill>
                <a:latin typeface="微软雅黑" panose="020B0503020204020204" pitchFamily="34" charset="-122"/>
                <a:ea typeface="微软雅黑" panose="020B0503020204020204" pitchFamily="34" charset="-122"/>
              </a:rPr>
              <a:t>机械</a:t>
            </a:r>
            <a:endParaRPr lang="en-US" altLang="zh-CN" sz="5400" dirty="0">
              <a:solidFill>
                <a:srgbClr val="FFC000"/>
              </a:solidFill>
              <a:latin typeface="微软雅黑" panose="020B0503020204020204" pitchFamily="34" charset="-122"/>
              <a:ea typeface="微软雅黑" panose="020B0503020204020204" pitchFamily="34" charset="-122"/>
            </a:endParaRPr>
          </a:p>
          <a:p>
            <a:pPr algn="ctr"/>
            <a:r>
              <a:rPr lang="zh-CN" altLang="en-US" sz="5400" dirty="0">
                <a:solidFill>
                  <a:srgbClr val="FFC000"/>
                </a:solidFill>
                <a:latin typeface="微软雅黑" panose="020B0503020204020204" pitchFamily="34" charset="-122"/>
                <a:ea typeface="微软雅黑" panose="020B0503020204020204" pitchFamily="34" charset="-122"/>
              </a:rPr>
              <a:t>工业中的应用</a:t>
            </a:r>
          </a:p>
        </p:txBody>
      </p:sp>
      <p:sp>
        <p:nvSpPr>
          <p:cNvPr id="5" name="文本框 4">
            <a:extLst>
              <a:ext uri="{FF2B5EF4-FFF2-40B4-BE49-F238E27FC236}">
                <a16:creationId xmlns:a16="http://schemas.microsoft.com/office/drawing/2014/main" id="{002194D6-44F6-4BD3-B8C9-3F52D859C96E}"/>
              </a:ext>
            </a:extLst>
          </p:cNvPr>
          <p:cNvSpPr txBox="1">
            <a:spLocks noChangeArrowheads="1"/>
          </p:cNvSpPr>
          <p:nvPr/>
        </p:nvSpPr>
        <p:spPr bwMode="auto">
          <a:xfrm>
            <a:off x="1564639" y="1984927"/>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方正中倩简体" panose="03000509000000000000" pitchFamily="65" charset="-122"/>
                <a:ea typeface="方正中倩简体" panose="03000509000000000000" pitchFamily="65" charset="-122"/>
                <a:cs typeface="Open Sans" panose="020B0604020202020204" charset="0"/>
              </a:rPr>
              <a:t>五、</a:t>
            </a:r>
          </a:p>
        </p:txBody>
      </p:sp>
    </p:spTree>
    <p:extLst>
      <p:ext uri="{BB962C8B-B14F-4D97-AF65-F5344CB8AC3E}">
        <p14:creationId xmlns:p14="http://schemas.microsoft.com/office/powerpoint/2010/main" val="20071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AC890EDF-1304-4015-8C00-2957D49E0200}"/>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797E6E5A-BC19-4565-B5CF-C1DF09EA923A}"/>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圆角矩形 6">
            <a:extLst>
              <a:ext uri="{FF2B5EF4-FFF2-40B4-BE49-F238E27FC236}">
                <a16:creationId xmlns:a16="http://schemas.microsoft.com/office/drawing/2014/main" id="{BC2EEA55-EC17-4ADF-AA3D-04CC1145ACAB}"/>
              </a:ext>
            </a:extLst>
          </p:cNvPr>
          <p:cNvSpPr/>
          <p:nvPr/>
        </p:nvSpPr>
        <p:spPr>
          <a:xfrm>
            <a:off x="657015" y="1272044"/>
            <a:ext cx="3549122" cy="329036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55286B-EA6E-4D96-95FB-79F699CFE69D}"/>
              </a:ext>
            </a:extLst>
          </p:cNvPr>
          <p:cNvSpPr txBox="1"/>
          <p:nvPr/>
        </p:nvSpPr>
        <p:spPr>
          <a:xfrm>
            <a:off x="795816" y="1639951"/>
            <a:ext cx="3285066" cy="2554545"/>
          </a:xfrm>
          <a:prstGeom prst="rect">
            <a:avLst/>
          </a:prstGeom>
          <a:noFill/>
        </p:spPr>
        <p:txBody>
          <a:bodyPr wrap="square" rtlCol="0">
            <a:spAutoFit/>
          </a:bodyPr>
          <a:lstStyle/>
          <a:p>
            <a:pPr algn="just">
              <a:lnSpc>
                <a:spcPct val="200000"/>
              </a:lnSpc>
            </a:pPr>
            <a:r>
              <a:rPr lang="zh-CN" altLang="en-US" sz="1000" dirty="0">
                <a:latin typeface="+mn-ea"/>
              </a:rPr>
              <a:t>        机械工业各部门使用液压传动的出发点是不尽相同的</a:t>
            </a:r>
            <a:r>
              <a:rPr lang="en-US" altLang="zh-CN" sz="1000" dirty="0">
                <a:latin typeface="+mn-ea"/>
              </a:rPr>
              <a:t>:</a:t>
            </a:r>
            <a:r>
              <a:rPr lang="zh-CN" altLang="en-US" sz="1000" dirty="0">
                <a:latin typeface="+mn-ea"/>
              </a:rPr>
              <a:t>有的是利用它在传递动力上的长处</a:t>
            </a:r>
            <a:r>
              <a:rPr lang="en-US" altLang="zh-CN" sz="1000" dirty="0">
                <a:latin typeface="+mn-ea"/>
              </a:rPr>
              <a:t>,</a:t>
            </a:r>
            <a:r>
              <a:rPr lang="zh-CN" altLang="en-US" sz="1000" dirty="0">
                <a:latin typeface="+mn-ea"/>
              </a:rPr>
              <a:t>如工程机械、压力机械和航空工业采用液压传动的主要原因是取其结构简单、体积小、质量小、输出功率大</a:t>
            </a:r>
            <a:r>
              <a:rPr lang="en-US" altLang="zh-CN" sz="1000" dirty="0">
                <a:latin typeface="+mn-ea"/>
              </a:rPr>
              <a:t>;</a:t>
            </a:r>
            <a:r>
              <a:rPr lang="zh-CN" altLang="en-US" sz="1000" dirty="0">
                <a:latin typeface="+mn-ea"/>
              </a:rPr>
              <a:t>有的是利用它在操纵控制上的优点</a:t>
            </a:r>
            <a:r>
              <a:rPr lang="en-US" altLang="zh-CN" sz="1000" dirty="0">
                <a:latin typeface="+mn-ea"/>
              </a:rPr>
              <a:t>,</a:t>
            </a:r>
            <a:r>
              <a:rPr lang="zh-CN" altLang="en-US" sz="1000" dirty="0">
                <a:latin typeface="+mn-ea"/>
              </a:rPr>
              <a:t>如机床上采用液压传动是取其能在工作过程中实现无级变速、易于实现频繁的换向、易于实现自动化</a:t>
            </a:r>
            <a:r>
              <a:rPr lang="en-US" altLang="zh-CN" sz="1000" dirty="0">
                <a:latin typeface="+mn-ea"/>
              </a:rPr>
              <a:t>;</a:t>
            </a:r>
            <a:r>
              <a:rPr lang="zh-CN" altLang="en-US" sz="1000" dirty="0">
                <a:latin typeface="+mn-ea"/>
              </a:rPr>
              <a:t>等等。此外</a:t>
            </a:r>
            <a:r>
              <a:rPr lang="en-US" altLang="zh-CN" sz="1000" dirty="0">
                <a:latin typeface="+mn-ea"/>
              </a:rPr>
              <a:t>,</a:t>
            </a:r>
            <a:r>
              <a:rPr lang="zh-CN" altLang="en-US" sz="1000" dirty="0">
                <a:latin typeface="+mn-ea"/>
              </a:rPr>
              <a:t>不同精度要求的主机也会选用不同控制形式的液压传动装置</a:t>
            </a:r>
            <a:r>
              <a:rPr lang="en-US" altLang="zh-CN" sz="1000" dirty="0">
                <a:latin typeface="+mn-ea"/>
              </a:rPr>
              <a:t>,</a:t>
            </a:r>
            <a:r>
              <a:rPr lang="zh-CN" altLang="en-US" sz="1000" dirty="0">
                <a:latin typeface="+mn-ea"/>
              </a:rPr>
              <a:t>其概况如图</a:t>
            </a:r>
            <a:r>
              <a:rPr lang="en-US" altLang="zh-CN" sz="1000" dirty="0">
                <a:latin typeface="+mn-ea"/>
              </a:rPr>
              <a:t>1-6</a:t>
            </a:r>
            <a:r>
              <a:rPr lang="zh-CN" altLang="en-US" sz="1000" dirty="0">
                <a:latin typeface="+mn-ea"/>
              </a:rPr>
              <a:t>所示。</a:t>
            </a:r>
          </a:p>
        </p:txBody>
      </p:sp>
      <p:sp>
        <p:nvSpPr>
          <p:cNvPr id="10" name="圆角矩形 3">
            <a:extLst>
              <a:ext uri="{FF2B5EF4-FFF2-40B4-BE49-F238E27FC236}">
                <a16:creationId xmlns:a16="http://schemas.microsoft.com/office/drawing/2014/main" id="{8D3AD265-30C0-4827-9391-97BF6C38693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57BBA81-5C63-42B6-BB95-D4165442FD2E}"/>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第五节   液压传动在机械工业中的应用</a:t>
            </a:r>
          </a:p>
        </p:txBody>
      </p:sp>
      <p:pic>
        <p:nvPicPr>
          <p:cNvPr id="12" name="1T6.EPS" descr="id:2147502585;FounderCES">
            <a:extLst>
              <a:ext uri="{FF2B5EF4-FFF2-40B4-BE49-F238E27FC236}">
                <a16:creationId xmlns:a16="http://schemas.microsoft.com/office/drawing/2014/main" id="{F989F1E2-8992-4EFE-A017-8A0739C6C5DA}"/>
              </a:ext>
            </a:extLst>
          </p:cNvPr>
          <p:cNvPicPr/>
          <p:nvPr/>
        </p:nvPicPr>
        <p:blipFill>
          <a:blip r:embed="rId2"/>
          <a:stretch>
            <a:fillRect/>
          </a:stretch>
        </p:blipFill>
        <p:spPr>
          <a:xfrm>
            <a:off x="5355524" y="1425042"/>
            <a:ext cx="2620751" cy="2653668"/>
          </a:xfrm>
          <a:prstGeom prst="rect">
            <a:avLst/>
          </a:prstGeom>
        </p:spPr>
      </p:pic>
      <p:pic>
        <p:nvPicPr>
          <p:cNvPr id="13" name="图片 12">
            <a:extLst>
              <a:ext uri="{FF2B5EF4-FFF2-40B4-BE49-F238E27FC236}">
                <a16:creationId xmlns:a16="http://schemas.microsoft.com/office/drawing/2014/main" id="{1D280717-9F96-414A-9E6A-611AAD0C9989}"/>
              </a:ext>
            </a:extLst>
          </p:cNvPr>
          <p:cNvPicPr>
            <a:picLocks noChangeAspect="1"/>
          </p:cNvPicPr>
          <p:nvPr/>
        </p:nvPicPr>
        <p:blipFill>
          <a:blip r:embed="rId3">
            <a:biLevel thresh="75000"/>
          </a:blip>
          <a:stretch>
            <a:fillRect/>
          </a:stretch>
        </p:blipFill>
        <p:spPr>
          <a:xfrm>
            <a:off x="5541372" y="4383046"/>
            <a:ext cx="2292667" cy="179359"/>
          </a:xfrm>
          <a:prstGeom prst="rect">
            <a:avLst/>
          </a:prstGeom>
        </p:spPr>
      </p:pic>
    </p:spTree>
    <p:extLst>
      <p:ext uri="{BB962C8B-B14F-4D97-AF65-F5344CB8AC3E}">
        <p14:creationId xmlns:p14="http://schemas.microsoft.com/office/powerpoint/2010/main" val="337991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1000" tmFilter="0, 0; .2, .5; .8, .5; 1, 0"/>
                                        <p:tgtEl>
                                          <p:spTgt spid="12"/>
                                        </p:tgtEl>
                                      </p:cBhvr>
                                    </p:animEffect>
                                    <p:animScale>
                                      <p:cBhvr>
                                        <p:cTn id="13" dur="500" autoRev="1" fill="hold"/>
                                        <p:tgtEl>
                                          <p:spTgt spid="12"/>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B87D332-12B5-448B-A27D-7D79196A21FB}"/>
              </a:ext>
            </a:extLst>
          </p:cNvPr>
          <p:cNvSpPr txBox="1"/>
          <p:nvPr/>
        </p:nvSpPr>
        <p:spPr>
          <a:xfrm>
            <a:off x="2207260" y="870782"/>
            <a:ext cx="4712891" cy="307777"/>
          </a:xfrm>
          <a:prstGeom prst="rect">
            <a:avLst/>
          </a:prstGeom>
          <a:noFill/>
        </p:spPr>
        <p:txBody>
          <a:bodyPr wrap="square" rtlCol="0">
            <a:spAutoFit/>
          </a:bodyPr>
          <a:lstStyle/>
          <a:p>
            <a:r>
              <a:rPr lang="en-US" altLang="zh-CN" sz="1400" dirty="0">
                <a:latin typeface="+mn-ea"/>
              </a:rPr>
              <a:t>      </a:t>
            </a:r>
            <a:r>
              <a:rPr lang="zh-CN" altLang="zh-CN" sz="1400" dirty="0">
                <a:latin typeface="+mn-ea"/>
              </a:rPr>
              <a:t>液压传动在各类机械行业中的应用实例如表</a:t>
            </a:r>
            <a:r>
              <a:rPr lang="en-US" altLang="zh-CN" sz="1400" dirty="0">
                <a:latin typeface="+mn-ea"/>
              </a:rPr>
              <a:t>1-1</a:t>
            </a:r>
            <a:r>
              <a:rPr lang="zh-CN" altLang="zh-CN" sz="1400" dirty="0">
                <a:latin typeface="+mn-ea"/>
              </a:rPr>
              <a:t>所示。</a:t>
            </a:r>
            <a:r>
              <a:rPr lang="en-US" altLang="zh-CN" sz="1400" dirty="0">
                <a:latin typeface="+mn-ea"/>
              </a:rPr>
              <a:t> </a:t>
            </a:r>
            <a:endParaRPr lang="zh-CN" altLang="zh-CN" sz="1400" dirty="0">
              <a:latin typeface="+mn-ea"/>
            </a:endParaRPr>
          </a:p>
        </p:txBody>
      </p:sp>
      <p:sp>
        <p:nvSpPr>
          <p:cNvPr id="8" name="直角三角形 7">
            <a:extLst>
              <a:ext uri="{FF2B5EF4-FFF2-40B4-BE49-F238E27FC236}">
                <a16:creationId xmlns:a16="http://schemas.microsoft.com/office/drawing/2014/main" id="{BE77AB5F-526E-400D-AAE7-F1FECBA66C1A}"/>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a:extLst>
              <a:ext uri="{FF2B5EF4-FFF2-40B4-BE49-F238E27FC236}">
                <a16:creationId xmlns:a16="http://schemas.microsoft.com/office/drawing/2014/main" id="{A5345BEC-6758-4138-AC3F-0726AD8B81DD}"/>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aphicFrame>
        <p:nvGraphicFramePr>
          <p:cNvPr id="10" name="表格 9">
            <a:extLst>
              <a:ext uri="{FF2B5EF4-FFF2-40B4-BE49-F238E27FC236}">
                <a16:creationId xmlns:a16="http://schemas.microsoft.com/office/drawing/2014/main" id="{E4C7106F-C9AF-486F-B2D5-C586D0D4498B}"/>
              </a:ext>
            </a:extLst>
          </p:cNvPr>
          <p:cNvGraphicFramePr>
            <a:graphicFrameLocks noGrp="1"/>
          </p:cNvGraphicFramePr>
          <p:nvPr>
            <p:extLst>
              <p:ext uri="{D42A27DB-BD31-4B8C-83A1-F6EECF244321}">
                <p14:modId xmlns:p14="http://schemas.microsoft.com/office/powerpoint/2010/main" val="2923853302"/>
              </p:ext>
            </p:extLst>
          </p:nvPr>
        </p:nvGraphicFramePr>
        <p:xfrm>
          <a:off x="820188" y="1246292"/>
          <a:ext cx="7292889" cy="3287394"/>
        </p:xfrm>
        <a:graphic>
          <a:graphicData uri="http://schemas.openxmlformats.org/drawingml/2006/table">
            <a:tbl>
              <a:tblPr firstRow="1" firstCol="1" bandRow="1">
                <a:tableStyleId>{7DF18680-E054-41AD-8BC1-D1AEF772440D}</a:tableStyleId>
              </a:tblPr>
              <a:tblGrid>
                <a:gridCol w="1390280">
                  <a:extLst>
                    <a:ext uri="{9D8B030D-6E8A-4147-A177-3AD203B41FA5}">
                      <a16:colId xmlns:a16="http://schemas.microsoft.com/office/drawing/2014/main" val="3256227316"/>
                    </a:ext>
                  </a:extLst>
                </a:gridCol>
                <a:gridCol w="5902609">
                  <a:extLst>
                    <a:ext uri="{9D8B030D-6E8A-4147-A177-3AD203B41FA5}">
                      <a16:colId xmlns:a16="http://schemas.microsoft.com/office/drawing/2014/main" val="3313575580"/>
                    </a:ext>
                  </a:extLst>
                </a:gridCol>
              </a:tblGrid>
              <a:tr h="557766">
                <a:tc>
                  <a:txBody>
                    <a:bodyPr/>
                    <a:lstStyle/>
                    <a:p>
                      <a:pPr algn="ctr">
                        <a:lnSpc>
                          <a:spcPts val="1200"/>
                        </a:lnSpc>
                        <a:spcAft>
                          <a:spcPts val="0"/>
                        </a:spcAft>
                      </a:pPr>
                      <a:r>
                        <a:rPr lang="zh-CN" sz="1600" dirty="0">
                          <a:solidFill>
                            <a:srgbClr val="184972"/>
                          </a:solidFill>
                          <a:effectLst/>
                        </a:rPr>
                        <a:t>行 业 名 称</a:t>
                      </a:r>
                      <a:endParaRPr lang="zh-CN" sz="1600" dirty="0">
                        <a:solidFill>
                          <a:srgbClr val="184972"/>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600" dirty="0">
                          <a:solidFill>
                            <a:srgbClr val="184972"/>
                          </a:solidFill>
                          <a:effectLst/>
                        </a:rPr>
                        <a:t>应用场所举例</a:t>
                      </a:r>
                      <a:endParaRPr lang="zh-CN" sz="1600" dirty="0">
                        <a:solidFill>
                          <a:srgbClr val="184972"/>
                        </a:solidFill>
                        <a:effectLst/>
                        <a:latin typeface="NEU-BZ-S92"/>
                        <a:ea typeface="方正书宋_GBK"/>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6315538"/>
                  </a:ext>
                </a:extLst>
              </a:tr>
              <a:tr h="252000">
                <a:tc>
                  <a:txBody>
                    <a:bodyPr/>
                    <a:lstStyle/>
                    <a:p>
                      <a:pPr algn="ctr">
                        <a:lnSpc>
                          <a:spcPts val="1200"/>
                        </a:lnSpc>
                        <a:spcAft>
                          <a:spcPts val="0"/>
                        </a:spcAft>
                      </a:pPr>
                      <a:r>
                        <a:rPr lang="zh-CN" sz="1100" b="0" dirty="0">
                          <a:solidFill>
                            <a:schemeClr val="tx1"/>
                          </a:solidFill>
                          <a:effectLst/>
                        </a:rPr>
                        <a:t>工程机械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挖掘机</a:t>
                      </a:r>
                      <a:r>
                        <a:rPr lang="en-US" sz="1100" dirty="0">
                          <a:solidFill>
                            <a:schemeClr val="tx1"/>
                          </a:solidFill>
                          <a:effectLst/>
                        </a:rPr>
                        <a:t>,</a:t>
                      </a:r>
                      <a:r>
                        <a:rPr lang="zh-CN" sz="1100" dirty="0">
                          <a:solidFill>
                            <a:schemeClr val="tx1"/>
                          </a:solidFill>
                          <a:effectLst/>
                        </a:rPr>
                        <a:t>装载机</a:t>
                      </a:r>
                      <a:r>
                        <a:rPr lang="en-US" sz="1100" dirty="0">
                          <a:solidFill>
                            <a:schemeClr val="tx1"/>
                          </a:solidFill>
                          <a:effectLst/>
                        </a:rPr>
                        <a:t>,</a:t>
                      </a:r>
                      <a:r>
                        <a:rPr lang="zh-CN" sz="1100" dirty="0">
                          <a:solidFill>
                            <a:schemeClr val="tx1"/>
                          </a:solidFill>
                          <a:effectLst/>
                        </a:rPr>
                        <a:t>推土机</a:t>
                      </a:r>
                      <a:r>
                        <a:rPr lang="en-US" sz="1100" dirty="0">
                          <a:solidFill>
                            <a:schemeClr val="tx1"/>
                          </a:solidFill>
                          <a:effectLst/>
                        </a:rPr>
                        <a:t>,</a:t>
                      </a:r>
                      <a:r>
                        <a:rPr lang="zh-CN" sz="1100" dirty="0">
                          <a:solidFill>
                            <a:schemeClr val="tx1"/>
                          </a:solidFill>
                          <a:effectLst/>
                        </a:rPr>
                        <a:t>沥青混凝土摊铺机</a:t>
                      </a:r>
                      <a:r>
                        <a:rPr lang="en-US" sz="1100" dirty="0">
                          <a:solidFill>
                            <a:schemeClr val="tx1"/>
                          </a:solidFill>
                          <a:effectLst/>
                        </a:rPr>
                        <a:t>,</a:t>
                      </a:r>
                      <a:r>
                        <a:rPr lang="zh-CN" sz="1100" dirty="0">
                          <a:solidFill>
                            <a:schemeClr val="tx1"/>
                          </a:solidFill>
                          <a:effectLst/>
                        </a:rPr>
                        <a:t>压路机</a:t>
                      </a:r>
                      <a:r>
                        <a:rPr lang="en-US" sz="1100" dirty="0">
                          <a:solidFill>
                            <a:schemeClr val="tx1"/>
                          </a:solidFill>
                          <a:effectLst/>
                        </a:rPr>
                        <a:t>,</a:t>
                      </a:r>
                      <a:r>
                        <a:rPr lang="zh-CN" sz="1100" dirty="0">
                          <a:solidFill>
                            <a:schemeClr val="tx1"/>
                          </a:solidFill>
                          <a:effectLst/>
                        </a:rPr>
                        <a:t>铲运机等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3329040"/>
                  </a:ext>
                </a:extLst>
              </a:tr>
              <a:tr h="252000">
                <a:tc>
                  <a:txBody>
                    <a:bodyPr/>
                    <a:lstStyle/>
                    <a:p>
                      <a:pPr algn="ctr">
                        <a:lnSpc>
                          <a:spcPts val="1200"/>
                        </a:lnSpc>
                        <a:spcAft>
                          <a:spcPts val="0"/>
                        </a:spcAft>
                      </a:pPr>
                      <a:r>
                        <a:rPr lang="zh-CN" sz="1100" b="0" dirty="0">
                          <a:solidFill>
                            <a:schemeClr val="tx1"/>
                          </a:solidFill>
                          <a:effectLst/>
                        </a:rPr>
                        <a:t>起重运输机械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汽车吊</a:t>
                      </a:r>
                      <a:r>
                        <a:rPr lang="en-US" sz="1100" dirty="0">
                          <a:solidFill>
                            <a:schemeClr val="tx1"/>
                          </a:solidFill>
                          <a:effectLst/>
                        </a:rPr>
                        <a:t>,</a:t>
                      </a:r>
                      <a:r>
                        <a:rPr lang="zh-CN" sz="1100" dirty="0">
                          <a:solidFill>
                            <a:schemeClr val="tx1"/>
                          </a:solidFill>
                          <a:effectLst/>
                        </a:rPr>
                        <a:t>港口龙门吊</a:t>
                      </a:r>
                      <a:r>
                        <a:rPr lang="en-US" sz="1100" dirty="0">
                          <a:solidFill>
                            <a:schemeClr val="tx1"/>
                          </a:solidFill>
                          <a:effectLst/>
                        </a:rPr>
                        <a:t>,</a:t>
                      </a:r>
                      <a:r>
                        <a:rPr lang="zh-CN" sz="1100" dirty="0">
                          <a:solidFill>
                            <a:schemeClr val="tx1"/>
                          </a:solidFill>
                          <a:effectLst/>
                        </a:rPr>
                        <a:t>叉车</a:t>
                      </a:r>
                      <a:r>
                        <a:rPr lang="en-US" sz="1100" dirty="0">
                          <a:solidFill>
                            <a:schemeClr val="tx1"/>
                          </a:solidFill>
                          <a:effectLst/>
                        </a:rPr>
                        <a:t>,</a:t>
                      </a:r>
                      <a:r>
                        <a:rPr lang="zh-CN" sz="1100" dirty="0">
                          <a:solidFill>
                            <a:schemeClr val="tx1"/>
                          </a:solidFill>
                          <a:effectLst/>
                        </a:rPr>
                        <a:t>装卸机械</a:t>
                      </a:r>
                      <a:r>
                        <a:rPr lang="en-US" sz="1100" dirty="0">
                          <a:solidFill>
                            <a:schemeClr val="tx1"/>
                          </a:solidFill>
                          <a:effectLst/>
                        </a:rPr>
                        <a:t>,</a:t>
                      </a:r>
                      <a:r>
                        <a:rPr lang="zh-CN" sz="1100" dirty="0">
                          <a:solidFill>
                            <a:schemeClr val="tx1"/>
                          </a:solidFill>
                          <a:effectLst/>
                        </a:rPr>
                        <a:t>带式运输机</a:t>
                      </a:r>
                      <a:r>
                        <a:rPr lang="en-US" sz="1100" dirty="0">
                          <a:solidFill>
                            <a:schemeClr val="tx1"/>
                          </a:solidFill>
                          <a:effectLst/>
                        </a:rPr>
                        <a:t>,</a:t>
                      </a:r>
                      <a:r>
                        <a:rPr lang="zh-CN" sz="1100" dirty="0">
                          <a:solidFill>
                            <a:schemeClr val="tx1"/>
                          </a:solidFill>
                          <a:effectLst/>
                        </a:rPr>
                        <a:t>液压无级变速装置等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1069802"/>
                  </a:ext>
                </a:extLst>
              </a:tr>
              <a:tr h="252000">
                <a:tc>
                  <a:txBody>
                    <a:bodyPr/>
                    <a:lstStyle/>
                    <a:p>
                      <a:pPr algn="ctr">
                        <a:lnSpc>
                          <a:spcPts val="1200"/>
                        </a:lnSpc>
                        <a:spcAft>
                          <a:spcPts val="0"/>
                        </a:spcAft>
                      </a:pPr>
                      <a:r>
                        <a:rPr lang="zh-CN" sz="1100" b="0" dirty="0">
                          <a:solidFill>
                            <a:schemeClr val="tx1"/>
                          </a:solidFill>
                          <a:effectLst/>
                        </a:rPr>
                        <a:t>矿山机械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凿岩机</a:t>
                      </a:r>
                      <a:r>
                        <a:rPr lang="en-US" sz="1100" dirty="0">
                          <a:solidFill>
                            <a:schemeClr val="tx1"/>
                          </a:solidFill>
                          <a:effectLst/>
                        </a:rPr>
                        <a:t>,</a:t>
                      </a:r>
                      <a:r>
                        <a:rPr lang="zh-CN" sz="1100" dirty="0">
                          <a:solidFill>
                            <a:schemeClr val="tx1"/>
                          </a:solidFill>
                          <a:effectLst/>
                        </a:rPr>
                        <a:t>开掘机</a:t>
                      </a:r>
                      <a:r>
                        <a:rPr lang="en-US" sz="1100" dirty="0">
                          <a:solidFill>
                            <a:schemeClr val="tx1"/>
                          </a:solidFill>
                          <a:effectLst/>
                        </a:rPr>
                        <a:t>,</a:t>
                      </a:r>
                      <a:r>
                        <a:rPr lang="zh-CN" sz="1100" dirty="0">
                          <a:solidFill>
                            <a:schemeClr val="tx1"/>
                          </a:solidFill>
                          <a:effectLst/>
                        </a:rPr>
                        <a:t>开采机</a:t>
                      </a:r>
                      <a:r>
                        <a:rPr lang="en-US" sz="1100" dirty="0">
                          <a:solidFill>
                            <a:schemeClr val="tx1"/>
                          </a:solidFill>
                          <a:effectLst/>
                        </a:rPr>
                        <a:t>,</a:t>
                      </a:r>
                      <a:r>
                        <a:rPr lang="zh-CN" sz="1100" dirty="0">
                          <a:solidFill>
                            <a:schemeClr val="tx1"/>
                          </a:solidFill>
                          <a:effectLst/>
                        </a:rPr>
                        <a:t>破碎机</a:t>
                      </a:r>
                      <a:r>
                        <a:rPr lang="en-US" sz="1100" dirty="0">
                          <a:solidFill>
                            <a:schemeClr val="tx1"/>
                          </a:solidFill>
                          <a:effectLst/>
                        </a:rPr>
                        <a:t>,</a:t>
                      </a:r>
                      <a:r>
                        <a:rPr lang="zh-CN" sz="1100" dirty="0">
                          <a:solidFill>
                            <a:schemeClr val="tx1"/>
                          </a:solidFill>
                          <a:effectLst/>
                        </a:rPr>
                        <a:t>提升机</a:t>
                      </a:r>
                      <a:r>
                        <a:rPr lang="en-US" sz="1100" dirty="0">
                          <a:solidFill>
                            <a:schemeClr val="tx1"/>
                          </a:solidFill>
                          <a:effectLst/>
                        </a:rPr>
                        <a:t>,</a:t>
                      </a:r>
                      <a:r>
                        <a:rPr lang="zh-CN" sz="1100" dirty="0">
                          <a:solidFill>
                            <a:schemeClr val="tx1"/>
                          </a:solidFill>
                          <a:effectLst/>
                        </a:rPr>
                        <a:t>液压支架等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7462744"/>
                  </a:ext>
                </a:extLst>
              </a:tr>
              <a:tr h="252000">
                <a:tc>
                  <a:txBody>
                    <a:bodyPr/>
                    <a:lstStyle/>
                    <a:p>
                      <a:pPr algn="ctr">
                        <a:lnSpc>
                          <a:spcPts val="1200"/>
                        </a:lnSpc>
                        <a:spcAft>
                          <a:spcPts val="0"/>
                        </a:spcAft>
                      </a:pPr>
                      <a:r>
                        <a:rPr lang="zh-CN" sz="1100" b="0" dirty="0">
                          <a:solidFill>
                            <a:schemeClr val="tx1"/>
                          </a:solidFill>
                          <a:effectLst/>
                        </a:rPr>
                        <a:t>建筑机械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压桩机</a:t>
                      </a:r>
                      <a:r>
                        <a:rPr lang="en-US" sz="1100" dirty="0">
                          <a:solidFill>
                            <a:schemeClr val="tx1"/>
                          </a:solidFill>
                          <a:effectLst/>
                        </a:rPr>
                        <a:t>,</a:t>
                      </a:r>
                      <a:r>
                        <a:rPr lang="zh-CN" sz="1100" dirty="0">
                          <a:solidFill>
                            <a:schemeClr val="tx1"/>
                          </a:solidFill>
                          <a:effectLst/>
                        </a:rPr>
                        <a:t>液压千斤顶</a:t>
                      </a:r>
                      <a:r>
                        <a:rPr lang="en-US" sz="1100" dirty="0">
                          <a:solidFill>
                            <a:schemeClr val="tx1"/>
                          </a:solidFill>
                          <a:effectLst/>
                        </a:rPr>
                        <a:t>,</a:t>
                      </a:r>
                      <a:r>
                        <a:rPr lang="zh-CN" sz="1100" dirty="0">
                          <a:solidFill>
                            <a:schemeClr val="tx1"/>
                          </a:solidFill>
                          <a:effectLst/>
                        </a:rPr>
                        <a:t>平地机</a:t>
                      </a:r>
                      <a:r>
                        <a:rPr lang="en-US" sz="1100" dirty="0">
                          <a:solidFill>
                            <a:schemeClr val="tx1"/>
                          </a:solidFill>
                          <a:effectLst/>
                        </a:rPr>
                        <a:t>,</a:t>
                      </a:r>
                      <a:r>
                        <a:rPr lang="zh-CN" sz="1100" dirty="0">
                          <a:solidFill>
                            <a:schemeClr val="tx1"/>
                          </a:solidFill>
                          <a:effectLst/>
                        </a:rPr>
                        <a:t>混凝土输送泵车等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9839809"/>
                  </a:ext>
                </a:extLst>
              </a:tr>
              <a:tr h="252000">
                <a:tc>
                  <a:txBody>
                    <a:bodyPr/>
                    <a:lstStyle/>
                    <a:p>
                      <a:pPr algn="ctr">
                        <a:lnSpc>
                          <a:spcPts val="1200"/>
                        </a:lnSpc>
                        <a:spcAft>
                          <a:spcPts val="0"/>
                        </a:spcAft>
                      </a:pPr>
                      <a:r>
                        <a:rPr lang="zh-CN" sz="1100" b="0" dirty="0">
                          <a:solidFill>
                            <a:schemeClr val="tx1"/>
                          </a:solidFill>
                          <a:effectLst/>
                        </a:rPr>
                        <a:t>农业机械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联合收割机</a:t>
                      </a:r>
                      <a:r>
                        <a:rPr lang="en-US" sz="1100" dirty="0">
                          <a:solidFill>
                            <a:schemeClr val="tx1"/>
                          </a:solidFill>
                          <a:effectLst/>
                        </a:rPr>
                        <a:t>,</a:t>
                      </a:r>
                      <a:r>
                        <a:rPr lang="zh-CN" sz="1100" dirty="0">
                          <a:solidFill>
                            <a:schemeClr val="tx1"/>
                          </a:solidFill>
                          <a:effectLst/>
                        </a:rPr>
                        <a:t>拖拉机</a:t>
                      </a:r>
                      <a:r>
                        <a:rPr lang="en-US" sz="1100" dirty="0">
                          <a:solidFill>
                            <a:schemeClr val="tx1"/>
                          </a:solidFill>
                          <a:effectLst/>
                        </a:rPr>
                        <a:t>,</a:t>
                      </a:r>
                      <a:r>
                        <a:rPr lang="zh-CN" sz="1100" dirty="0">
                          <a:solidFill>
                            <a:schemeClr val="tx1"/>
                          </a:solidFill>
                          <a:effectLst/>
                        </a:rPr>
                        <a:t>农具悬挂系统等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161350"/>
                  </a:ext>
                </a:extLst>
              </a:tr>
              <a:tr h="252000">
                <a:tc>
                  <a:txBody>
                    <a:bodyPr/>
                    <a:lstStyle/>
                    <a:p>
                      <a:pPr algn="ctr">
                        <a:lnSpc>
                          <a:spcPts val="1200"/>
                        </a:lnSpc>
                        <a:spcAft>
                          <a:spcPts val="0"/>
                        </a:spcAft>
                      </a:pPr>
                      <a:r>
                        <a:rPr lang="zh-CN" sz="1100" b="0" dirty="0">
                          <a:solidFill>
                            <a:schemeClr val="tx1"/>
                          </a:solidFill>
                          <a:effectLst/>
                        </a:rPr>
                        <a:t>冶金机械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高炉开铁口机</a:t>
                      </a:r>
                      <a:r>
                        <a:rPr lang="en-US" sz="1100" dirty="0">
                          <a:solidFill>
                            <a:schemeClr val="tx1"/>
                          </a:solidFill>
                          <a:effectLst/>
                        </a:rPr>
                        <a:t>,</a:t>
                      </a:r>
                      <a:r>
                        <a:rPr lang="zh-CN" sz="1100" dirty="0">
                          <a:solidFill>
                            <a:schemeClr val="tx1"/>
                          </a:solidFill>
                          <a:effectLst/>
                        </a:rPr>
                        <a:t>电炉炉顶及电极升降机</a:t>
                      </a:r>
                      <a:r>
                        <a:rPr lang="en-US" sz="1100" dirty="0">
                          <a:solidFill>
                            <a:schemeClr val="tx1"/>
                          </a:solidFill>
                          <a:effectLst/>
                        </a:rPr>
                        <a:t>,</a:t>
                      </a:r>
                      <a:r>
                        <a:rPr lang="zh-CN" sz="1100" dirty="0">
                          <a:solidFill>
                            <a:schemeClr val="tx1"/>
                          </a:solidFill>
                          <a:effectLst/>
                        </a:rPr>
                        <a:t>轧钢机</a:t>
                      </a:r>
                      <a:r>
                        <a:rPr lang="en-US" sz="1100" dirty="0">
                          <a:solidFill>
                            <a:schemeClr val="tx1"/>
                          </a:solidFill>
                          <a:effectLst/>
                        </a:rPr>
                        <a:t>,</a:t>
                      </a:r>
                      <a:r>
                        <a:rPr lang="zh-CN" sz="1100" dirty="0">
                          <a:solidFill>
                            <a:schemeClr val="tx1"/>
                          </a:solidFill>
                          <a:effectLst/>
                        </a:rPr>
                        <a:t>压力机等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8660794"/>
                  </a:ext>
                </a:extLst>
              </a:tr>
              <a:tr h="252000">
                <a:tc>
                  <a:txBody>
                    <a:bodyPr/>
                    <a:lstStyle/>
                    <a:p>
                      <a:pPr algn="ctr">
                        <a:lnSpc>
                          <a:spcPts val="1200"/>
                        </a:lnSpc>
                        <a:spcAft>
                          <a:spcPts val="0"/>
                        </a:spcAft>
                      </a:pPr>
                      <a:r>
                        <a:rPr lang="zh-CN" sz="1100" b="0" dirty="0">
                          <a:solidFill>
                            <a:schemeClr val="tx1"/>
                          </a:solidFill>
                          <a:effectLst/>
                        </a:rPr>
                        <a:t>轻工机械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打包机</a:t>
                      </a:r>
                      <a:r>
                        <a:rPr lang="en-US" sz="1100" dirty="0">
                          <a:solidFill>
                            <a:schemeClr val="tx1"/>
                          </a:solidFill>
                          <a:effectLst/>
                        </a:rPr>
                        <a:t>,</a:t>
                      </a:r>
                      <a:r>
                        <a:rPr lang="zh-CN" sz="1100" dirty="0">
                          <a:solidFill>
                            <a:schemeClr val="tx1"/>
                          </a:solidFill>
                          <a:effectLst/>
                        </a:rPr>
                        <a:t>注射机</a:t>
                      </a:r>
                      <a:r>
                        <a:rPr lang="en-US" sz="1100" dirty="0">
                          <a:solidFill>
                            <a:schemeClr val="tx1"/>
                          </a:solidFill>
                          <a:effectLst/>
                        </a:rPr>
                        <a:t>,</a:t>
                      </a:r>
                      <a:r>
                        <a:rPr lang="zh-CN" sz="1100" dirty="0">
                          <a:solidFill>
                            <a:schemeClr val="tx1"/>
                          </a:solidFill>
                          <a:effectLst/>
                        </a:rPr>
                        <a:t>校直机</a:t>
                      </a:r>
                      <a:r>
                        <a:rPr lang="en-US" sz="1100" dirty="0">
                          <a:solidFill>
                            <a:schemeClr val="tx1"/>
                          </a:solidFill>
                          <a:effectLst/>
                        </a:rPr>
                        <a:t>,</a:t>
                      </a:r>
                      <a:r>
                        <a:rPr lang="zh-CN" sz="1100" dirty="0">
                          <a:solidFill>
                            <a:schemeClr val="tx1"/>
                          </a:solidFill>
                          <a:effectLst/>
                        </a:rPr>
                        <a:t>橡胶硫化机</a:t>
                      </a:r>
                      <a:r>
                        <a:rPr lang="en-US" sz="1100" dirty="0">
                          <a:solidFill>
                            <a:schemeClr val="tx1"/>
                          </a:solidFill>
                          <a:effectLst/>
                        </a:rPr>
                        <a:t>,</a:t>
                      </a:r>
                      <a:r>
                        <a:rPr lang="zh-CN" sz="1100" dirty="0">
                          <a:solidFill>
                            <a:schemeClr val="tx1"/>
                          </a:solidFill>
                          <a:effectLst/>
                        </a:rPr>
                        <a:t>造纸机等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768799"/>
                  </a:ext>
                </a:extLst>
              </a:tr>
              <a:tr h="461628">
                <a:tc>
                  <a:txBody>
                    <a:bodyPr/>
                    <a:lstStyle/>
                    <a:p>
                      <a:pPr algn="ctr">
                        <a:lnSpc>
                          <a:spcPts val="1200"/>
                        </a:lnSpc>
                        <a:spcAft>
                          <a:spcPts val="0"/>
                        </a:spcAft>
                      </a:pPr>
                      <a:r>
                        <a:rPr lang="zh-CN" sz="1100" b="0" dirty="0">
                          <a:solidFill>
                            <a:schemeClr val="tx1"/>
                          </a:solidFill>
                          <a:effectLst/>
                        </a:rPr>
                        <a:t>机床工业</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半自动车床</a:t>
                      </a:r>
                      <a:r>
                        <a:rPr lang="en-US" sz="1100" dirty="0">
                          <a:solidFill>
                            <a:schemeClr val="tx1"/>
                          </a:solidFill>
                          <a:effectLst/>
                        </a:rPr>
                        <a:t>,</a:t>
                      </a:r>
                      <a:r>
                        <a:rPr lang="zh-CN" sz="1100" dirty="0">
                          <a:solidFill>
                            <a:schemeClr val="tx1"/>
                          </a:solidFill>
                          <a:effectLst/>
                        </a:rPr>
                        <a:t>刨床</a:t>
                      </a:r>
                      <a:r>
                        <a:rPr lang="en-US" sz="1100" dirty="0">
                          <a:solidFill>
                            <a:schemeClr val="tx1"/>
                          </a:solidFill>
                          <a:effectLst/>
                        </a:rPr>
                        <a:t>,</a:t>
                      </a:r>
                      <a:r>
                        <a:rPr lang="zh-CN" sz="1100" dirty="0">
                          <a:solidFill>
                            <a:schemeClr val="tx1"/>
                          </a:solidFill>
                          <a:effectLst/>
                        </a:rPr>
                        <a:t>龙门铣床</a:t>
                      </a:r>
                      <a:r>
                        <a:rPr lang="en-US" sz="1100" dirty="0">
                          <a:solidFill>
                            <a:schemeClr val="tx1"/>
                          </a:solidFill>
                          <a:effectLst/>
                        </a:rPr>
                        <a:t>,</a:t>
                      </a:r>
                      <a:r>
                        <a:rPr lang="zh-CN" sz="1100" dirty="0">
                          <a:solidFill>
                            <a:schemeClr val="tx1"/>
                          </a:solidFill>
                          <a:effectLst/>
                        </a:rPr>
                        <a:t>磨床</a:t>
                      </a:r>
                      <a:r>
                        <a:rPr lang="en-US" sz="1100" dirty="0">
                          <a:solidFill>
                            <a:schemeClr val="tx1"/>
                          </a:solidFill>
                          <a:effectLst/>
                        </a:rPr>
                        <a:t>,</a:t>
                      </a:r>
                      <a:r>
                        <a:rPr lang="zh-CN" sz="1100" dirty="0">
                          <a:solidFill>
                            <a:schemeClr val="tx1"/>
                          </a:solidFill>
                          <a:effectLst/>
                        </a:rPr>
                        <a:t>仿形加工机床</a:t>
                      </a:r>
                      <a:r>
                        <a:rPr lang="en-US" sz="1100" dirty="0">
                          <a:solidFill>
                            <a:schemeClr val="tx1"/>
                          </a:solidFill>
                          <a:effectLst/>
                        </a:rPr>
                        <a:t>,</a:t>
                      </a:r>
                      <a:r>
                        <a:rPr lang="zh-CN" sz="1100" dirty="0">
                          <a:solidFill>
                            <a:schemeClr val="tx1"/>
                          </a:solidFill>
                          <a:effectLst/>
                        </a:rPr>
                        <a:t>组合机床及加工自动线</a:t>
                      </a:r>
                      <a:r>
                        <a:rPr lang="en-US" sz="1100" dirty="0">
                          <a:solidFill>
                            <a:schemeClr val="tx1"/>
                          </a:solidFill>
                          <a:effectLst/>
                        </a:rPr>
                        <a:t>,</a:t>
                      </a:r>
                      <a:r>
                        <a:rPr lang="zh-CN" sz="1100" dirty="0">
                          <a:solidFill>
                            <a:schemeClr val="tx1"/>
                          </a:solidFill>
                          <a:effectLst/>
                        </a:rPr>
                        <a:t>数控机床及加工中心</a:t>
                      </a:r>
                      <a:r>
                        <a:rPr lang="en-US" sz="1100" dirty="0">
                          <a:solidFill>
                            <a:schemeClr val="tx1"/>
                          </a:solidFill>
                          <a:effectLst/>
                        </a:rPr>
                        <a:t>,</a:t>
                      </a:r>
                      <a:r>
                        <a:rPr lang="zh-CN" sz="1100" dirty="0">
                          <a:solidFill>
                            <a:schemeClr val="tx1"/>
                          </a:solidFill>
                          <a:effectLst/>
                        </a:rPr>
                        <a:t>机床辅助装置等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971157"/>
                  </a:ext>
                </a:extLst>
              </a:tr>
              <a:tr h="252000">
                <a:tc>
                  <a:txBody>
                    <a:bodyPr/>
                    <a:lstStyle/>
                    <a:p>
                      <a:pPr algn="ctr">
                        <a:lnSpc>
                          <a:spcPts val="1200"/>
                        </a:lnSpc>
                        <a:spcAft>
                          <a:spcPts val="0"/>
                        </a:spcAft>
                      </a:pPr>
                      <a:r>
                        <a:rPr lang="zh-CN" sz="1100" b="0" dirty="0">
                          <a:solidFill>
                            <a:schemeClr val="tx1"/>
                          </a:solidFill>
                          <a:effectLst/>
                        </a:rPr>
                        <a:t>汽车工业</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自卸式汽车</a:t>
                      </a:r>
                      <a:r>
                        <a:rPr lang="en-US" sz="1100" dirty="0">
                          <a:solidFill>
                            <a:schemeClr val="tx1"/>
                          </a:solidFill>
                          <a:effectLst/>
                        </a:rPr>
                        <a:t>,</a:t>
                      </a:r>
                      <a:r>
                        <a:rPr lang="zh-CN" sz="1100" dirty="0">
                          <a:solidFill>
                            <a:schemeClr val="tx1"/>
                          </a:solidFill>
                          <a:effectLst/>
                        </a:rPr>
                        <a:t>平板车</a:t>
                      </a:r>
                      <a:r>
                        <a:rPr lang="en-US" sz="1100" dirty="0">
                          <a:solidFill>
                            <a:schemeClr val="tx1"/>
                          </a:solidFill>
                          <a:effectLst/>
                        </a:rPr>
                        <a:t>,</a:t>
                      </a:r>
                      <a:r>
                        <a:rPr lang="zh-CN" sz="1100" dirty="0">
                          <a:solidFill>
                            <a:schemeClr val="tx1"/>
                          </a:solidFill>
                          <a:effectLst/>
                        </a:rPr>
                        <a:t>高空作业车</a:t>
                      </a:r>
                      <a:r>
                        <a:rPr lang="en-US" sz="1100" dirty="0">
                          <a:solidFill>
                            <a:schemeClr val="tx1"/>
                          </a:solidFill>
                          <a:effectLst/>
                        </a:rPr>
                        <a:t>,</a:t>
                      </a:r>
                      <a:r>
                        <a:rPr lang="zh-CN" sz="1100" dirty="0">
                          <a:solidFill>
                            <a:schemeClr val="tx1"/>
                          </a:solidFill>
                          <a:effectLst/>
                        </a:rPr>
                        <a:t>汽车中的</a:t>
                      </a:r>
                      <a:r>
                        <a:rPr lang="en-US" sz="1100" dirty="0">
                          <a:solidFill>
                            <a:schemeClr val="tx1"/>
                          </a:solidFill>
                          <a:effectLst/>
                        </a:rPr>
                        <a:t>ABS</a:t>
                      </a:r>
                      <a:r>
                        <a:rPr lang="zh-CN" sz="1100" dirty="0">
                          <a:solidFill>
                            <a:schemeClr val="tx1"/>
                          </a:solidFill>
                          <a:effectLst/>
                        </a:rPr>
                        <a:t>系统、转向器、减振器等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5458099"/>
                  </a:ext>
                </a:extLst>
              </a:tr>
              <a:tr h="252000">
                <a:tc>
                  <a:txBody>
                    <a:bodyPr/>
                    <a:lstStyle/>
                    <a:p>
                      <a:pPr algn="ctr">
                        <a:lnSpc>
                          <a:spcPts val="1200"/>
                        </a:lnSpc>
                        <a:spcAft>
                          <a:spcPts val="0"/>
                        </a:spcAft>
                      </a:pPr>
                      <a:r>
                        <a:rPr lang="zh-CN" sz="1100" b="0" dirty="0">
                          <a:solidFill>
                            <a:schemeClr val="tx1"/>
                          </a:solidFill>
                          <a:effectLst/>
                        </a:rPr>
                        <a:t>智能机械</a:t>
                      </a:r>
                      <a:endParaRPr lang="zh-CN" sz="1100" b="0" dirty="0">
                        <a:solidFill>
                          <a:schemeClr val="tx1"/>
                        </a:solidFill>
                        <a:effectLst/>
                        <a:latin typeface="NEU-BZ-S92"/>
                        <a:ea typeface="方正书宋_GBK"/>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100" dirty="0">
                          <a:solidFill>
                            <a:schemeClr val="tx1"/>
                          </a:solidFill>
                          <a:effectLst/>
                        </a:rPr>
                        <a:t>折臂式小汽车装卸器</a:t>
                      </a:r>
                      <a:r>
                        <a:rPr lang="en-US" sz="1100" dirty="0">
                          <a:solidFill>
                            <a:schemeClr val="tx1"/>
                          </a:solidFill>
                          <a:effectLst/>
                        </a:rPr>
                        <a:t>,</a:t>
                      </a:r>
                      <a:r>
                        <a:rPr lang="zh-CN" sz="1100" dirty="0">
                          <a:solidFill>
                            <a:schemeClr val="tx1"/>
                          </a:solidFill>
                          <a:effectLst/>
                        </a:rPr>
                        <a:t>数字式体育锻炼机</a:t>
                      </a:r>
                      <a:r>
                        <a:rPr lang="en-US" sz="1100" dirty="0">
                          <a:solidFill>
                            <a:schemeClr val="tx1"/>
                          </a:solidFill>
                          <a:effectLst/>
                        </a:rPr>
                        <a:t>,</a:t>
                      </a:r>
                      <a:r>
                        <a:rPr lang="zh-CN" sz="1100" dirty="0">
                          <a:solidFill>
                            <a:schemeClr val="tx1"/>
                          </a:solidFill>
                          <a:effectLst/>
                        </a:rPr>
                        <a:t>模拟驾驶舱</a:t>
                      </a:r>
                      <a:r>
                        <a:rPr lang="en-US" sz="1100" dirty="0">
                          <a:solidFill>
                            <a:schemeClr val="tx1"/>
                          </a:solidFill>
                          <a:effectLst/>
                        </a:rPr>
                        <a:t>,</a:t>
                      </a:r>
                      <a:r>
                        <a:rPr lang="zh-CN" sz="1100" dirty="0">
                          <a:solidFill>
                            <a:schemeClr val="tx1"/>
                          </a:solidFill>
                          <a:effectLst/>
                        </a:rPr>
                        <a:t>机器人等</a:t>
                      </a:r>
                      <a:endParaRPr lang="zh-CN" sz="1100" dirty="0">
                        <a:solidFill>
                          <a:schemeClr val="tx1"/>
                        </a:solidFill>
                        <a:effectLst/>
                        <a:latin typeface="NEU-BZ-S92"/>
                        <a:ea typeface="方正书宋_GBK"/>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055883"/>
                  </a:ext>
                </a:extLst>
              </a:tr>
            </a:tbl>
          </a:graphicData>
        </a:graphic>
      </p:graphicFrame>
      <p:sp>
        <p:nvSpPr>
          <p:cNvPr id="11" name="Rectangle 2">
            <a:extLst>
              <a:ext uri="{FF2B5EF4-FFF2-40B4-BE49-F238E27FC236}">
                <a16:creationId xmlns:a16="http://schemas.microsoft.com/office/drawing/2014/main" id="{A1944964-AD5D-4236-8A4C-9CC53DECBD30}"/>
              </a:ext>
            </a:extLst>
          </p:cNvPr>
          <p:cNvSpPr>
            <a:spLocks noChangeArrowheads="1"/>
          </p:cNvSpPr>
          <p:nvPr/>
        </p:nvSpPr>
        <p:spPr bwMode="auto">
          <a:xfrm>
            <a:off x="3209718" y="4753839"/>
            <a:ext cx="251383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000000"/>
                </a:solidFill>
                <a:effectLst/>
                <a:latin typeface="NEU-BZ-S92" charset="-122"/>
                <a:ea typeface="方正黑体_GBK" charset="-122"/>
                <a:cs typeface="Times New Roman" panose="02020603050405020304" pitchFamily="18" charset="0"/>
              </a:rPr>
              <a:t>表</a:t>
            </a:r>
            <a:r>
              <a:rPr kumimoji="0" lang="en-US" altLang="zh-CN" sz="800" b="0" i="0" u="none" strike="noStrike" cap="none" normalizeH="0" baseline="0" dirty="0">
                <a:ln>
                  <a:noFill/>
                </a:ln>
                <a:solidFill>
                  <a:srgbClr val="000000"/>
                </a:solidFill>
                <a:effectLst/>
                <a:ea typeface="NEU-HZ-S92" charset="-122"/>
                <a:cs typeface="Times New Roman" panose="02020603050405020304" pitchFamily="18" charset="0"/>
              </a:rPr>
              <a:t>1</a:t>
            </a:r>
            <a:r>
              <a:rPr kumimoji="0" lang="en-US" altLang="zh-CN" sz="800" b="0" i="0" u="none" strike="noStrike" cap="none" normalizeH="0" baseline="0" dirty="0">
                <a:ln>
                  <a:noFill/>
                </a:ln>
                <a:solidFill>
                  <a:srgbClr val="000000"/>
                </a:solidFill>
                <a:effectLst/>
                <a:latin typeface="Arial" panose="020B0604020202020204" pitchFamily="34" charset="0"/>
                <a:ea typeface="NEU-BZ-S92" charset="-122"/>
                <a:cs typeface="Times New Roman" panose="02020603050405020304" pitchFamily="18" charset="0"/>
              </a:rPr>
              <a:t>-</a:t>
            </a:r>
            <a:r>
              <a:rPr kumimoji="0" lang="en-US" altLang="zh-CN" sz="800" b="0" i="0" u="none" strike="noStrike" cap="none" normalizeH="0" baseline="0" dirty="0">
                <a:ln>
                  <a:noFill/>
                </a:ln>
                <a:solidFill>
                  <a:srgbClr val="000000"/>
                </a:solidFill>
                <a:effectLst/>
                <a:latin typeface="Arial" panose="020B0604020202020204" pitchFamily="34" charset="0"/>
                <a:ea typeface="NEU-HZ-S92" charset="-122"/>
                <a:cs typeface="Times New Roman" panose="02020603050405020304" pitchFamily="18" charset="0"/>
              </a:rPr>
              <a:t>1</a:t>
            </a:r>
            <a:r>
              <a:rPr kumimoji="0" lang="zh-CN" altLang="en-US" sz="800" b="0" i="0" u="none" strike="noStrike" cap="none" normalizeH="0" baseline="0" dirty="0">
                <a:ln>
                  <a:noFill/>
                </a:ln>
                <a:solidFill>
                  <a:srgbClr val="000000"/>
                </a:solidFill>
                <a:effectLst/>
                <a:latin typeface="NEU-BZ-S92" charset="-122"/>
                <a:ea typeface="方正书宋_GBK" charset="-122"/>
                <a:cs typeface="Times New Roman" panose="02020603050405020304" pitchFamily="18" charset="0"/>
              </a:rPr>
              <a:t>　</a:t>
            </a:r>
            <a:r>
              <a:rPr kumimoji="0" lang="zh-CN" altLang="en-US" sz="800" b="0" i="0" u="none" strike="noStrike" cap="none" normalizeH="0" baseline="0" dirty="0">
                <a:ln>
                  <a:noFill/>
                </a:ln>
                <a:solidFill>
                  <a:srgbClr val="000000"/>
                </a:solidFill>
                <a:effectLst/>
                <a:latin typeface="NEU-BZ-S92" charset="-122"/>
                <a:ea typeface="方正黑体_GBK" charset="-122"/>
                <a:cs typeface="Times New Roman" panose="02020603050405020304" pitchFamily="18" charset="0"/>
              </a:rPr>
              <a:t>液压传动在各类机械行业中的应用实例</a:t>
            </a:r>
            <a:endParaRPr kumimoji="0" lang="zh-CN" altLang="en-US" sz="500" b="0" i="0" u="none" strike="noStrike" cap="none" normalizeH="0" baseline="0" dirty="0">
              <a:ln>
                <a:noFill/>
              </a:ln>
              <a:solidFill>
                <a:schemeClr val="tx1"/>
              </a:solidFill>
              <a:effectLst/>
            </a:endParaRPr>
          </a:p>
        </p:txBody>
      </p:sp>
      <p:sp>
        <p:nvSpPr>
          <p:cNvPr id="16" name="圆角矩形 3">
            <a:extLst>
              <a:ext uri="{FF2B5EF4-FFF2-40B4-BE49-F238E27FC236}">
                <a16:creationId xmlns:a16="http://schemas.microsoft.com/office/drawing/2014/main" id="{2C9290C7-A3DC-40B8-AB50-1C8F35EA283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F287DFF-95B0-4A37-B0B6-4DADB6510088}"/>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第五节   液压传动在机械工业中的应用</a:t>
            </a:r>
          </a:p>
        </p:txBody>
      </p:sp>
    </p:spTree>
    <p:extLst>
      <p:ext uri="{BB962C8B-B14F-4D97-AF65-F5344CB8AC3E}">
        <p14:creationId xmlns:p14="http://schemas.microsoft.com/office/powerpoint/2010/main" val="248034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957493" y="1558207"/>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方正中倩简体" panose="03000509000000000000" pitchFamily="65" charset="-122"/>
                <a:ea typeface="方正中倩简体" panose="03000509000000000000" pitchFamily="65"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826931" y="1951060"/>
            <a:ext cx="3078480" cy="1477328"/>
          </a:xfrm>
          <a:prstGeom prst="rect">
            <a:avLst/>
          </a:prstGeom>
        </p:spPr>
        <p:txBody>
          <a:bodyPr wrap="square">
            <a:spAutoFit/>
          </a:bodyPr>
          <a:lstStyle/>
          <a:p>
            <a:pPr algn="ctr"/>
            <a:r>
              <a:rPr lang="zh-CN" altLang="zh-CN" sz="3600" dirty="0">
                <a:solidFill>
                  <a:schemeClr val="bg1"/>
                </a:solidFill>
                <a:latin typeface="微软雅黑" panose="020B0503020204020204" pitchFamily="34" charset="-122"/>
                <a:ea typeface="微软雅黑" panose="020B0503020204020204" pitchFamily="34" charset="-122"/>
              </a:rPr>
              <a:t>液压传动</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r>
              <a:rPr lang="zh-CN" altLang="zh-CN" sz="5400" dirty="0">
                <a:solidFill>
                  <a:srgbClr val="FFC000"/>
                </a:solidFill>
                <a:latin typeface="微软雅黑" panose="020B0503020204020204" pitchFamily="34" charset="-122"/>
                <a:ea typeface="微软雅黑" panose="020B0503020204020204" pitchFamily="34" charset="-122"/>
              </a:rPr>
              <a:t>发展概况</a:t>
            </a:r>
            <a:endParaRPr lang="zh-CN" altLang="en-US" sz="54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微软雅黑" panose="020B0503020204020204" pitchFamily="34" charset="-122"/>
                <a:ea typeface="微软雅黑" panose="020B0503020204020204" pitchFamily="34" charset="-122"/>
              </a:rPr>
              <a:t>习题</a:t>
            </a:r>
            <a:endParaRPr lang="zh-CN" altLang="en-US" sz="115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a:extLst>
              <a:ext uri="{FF2B5EF4-FFF2-40B4-BE49-F238E27FC236}">
                <a16:creationId xmlns:a16="http://schemas.microsoft.com/office/drawing/2014/main" id="{45DD97B0-2587-406F-836A-523F1676490B}"/>
              </a:ext>
            </a:extLst>
          </p:cNvPr>
          <p:cNvSpPr/>
          <p:nvPr/>
        </p:nvSpPr>
        <p:spPr>
          <a:xfrm>
            <a:off x="1253067" y="1025327"/>
            <a:ext cx="7139093" cy="923330"/>
          </a:xfrm>
          <a:prstGeom prst="rect">
            <a:avLst/>
          </a:prstGeom>
        </p:spPr>
        <p:txBody>
          <a:bodyPr wrap="square">
            <a:spAutoFit/>
          </a:bodyPr>
          <a:lstStyle/>
          <a:p>
            <a:r>
              <a:rPr lang="en-US" altLang="zh-CN" dirty="0">
                <a:solidFill>
                  <a:srgbClr val="000000"/>
                </a:solidFill>
                <a:latin typeface="+mn-ea"/>
                <a:cs typeface="Times New Roman" panose="02020603050405020304" pitchFamily="18" charset="0"/>
              </a:rPr>
              <a:t>1-1</a:t>
            </a:r>
            <a:r>
              <a:rPr lang="zh-CN" altLang="zh-CN" dirty="0">
                <a:solidFill>
                  <a:srgbClr val="000000"/>
                </a:solidFill>
                <a:latin typeface="+mn-ea"/>
                <a:cs typeface="Times New Roman" panose="02020603050405020304" pitchFamily="18" charset="0"/>
              </a:rPr>
              <a:t>　液压千斤顶如图</a:t>
            </a:r>
            <a:r>
              <a:rPr lang="en-US" altLang="zh-CN" dirty="0">
                <a:solidFill>
                  <a:srgbClr val="000000"/>
                </a:solidFill>
                <a:latin typeface="+mn-ea"/>
                <a:cs typeface="Times New Roman" panose="02020603050405020304" pitchFamily="18" charset="0"/>
              </a:rPr>
              <a:t>1-7</a:t>
            </a:r>
            <a:r>
              <a:rPr lang="zh-CN" altLang="zh-CN" dirty="0">
                <a:solidFill>
                  <a:srgbClr val="000000"/>
                </a:solidFill>
                <a:latin typeface="+mn-ea"/>
                <a:cs typeface="Times New Roman" panose="02020603050405020304" pitchFamily="18" charset="0"/>
              </a:rPr>
              <a:t>所示。千斤顶的小活塞直径</a:t>
            </a:r>
            <a:r>
              <a:rPr lang="en-US" altLang="zh-CN" dirty="0">
                <a:solidFill>
                  <a:srgbClr val="000000"/>
                </a:solidFill>
                <a:latin typeface="+mn-ea"/>
                <a:cs typeface="Times New Roman" panose="02020603050405020304" pitchFamily="18" charset="0"/>
              </a:rPr>
              <a:t>15mm,</a:t>
            </a:r>
          </a:p>
          <a:p>
            <a:r>
              <a:rPr lang="en-US" altLang="zh-CN" dirty="0">
                <a:solidFill>
                  <a:srgbClr val="000000"/>
                </a:solidFill>
                <a:latin typeface="+mn-ea"/>
                <a:cs typeface="Times New Roman" panose="02020603050405020304" pitchFamily="18" charset="0"/>
              </a:rPr>
              <a:t>         </a:t>
            </a:r>
            <a:r>
              <a:rPr lang="zh-CN" altLang="zh-CN" dirty="0">
                <a:solidFill>
                  <a:srgbClr val="000000"/>
                </a:solidFill>
                <a:latin typeface="+mn-ea"/>
                <a:cs typeface="Times New Roman" panose="02020603050405020304" pitchFamily="18" charset="0"/>
              </a:rPr>
              <a:t>行程</a:t>
            </a:r>
            <a:r>
              <a:rPr lang="en-US" altLang="zh-CN" dirty="0">
                <a:solidFill>
                  <a:srgbClr val="000000"/>
                </a:solidFill>
                <a:latin typeface="+mn-ea"/>
                <a:cs typeface="Times New Roman" panose="02020603050405020304" pitchFamily="18" charset="0"/>
              </a:rPr>
              <a:t>10mm,</a:t>
            </a:r>
            <a:r>
              <a:rPr lang="zh-CN" altLang="zh-CN" dirty="0">
                <a:solidFill>
                  <a:srgbClr val="000000"/>
                </a:solidFill>
                <a:latin typeface="+mn-ea"/>
                <a:cs typeface="Times New Roman" panose="02020603050405020304" pitchFamily="18" charset="0"/>
              </a:rPr>
              <a:t>大活塞直径为</a:t>
            </a:r>
            <a:r>
              <a:rPr lang="en-US" altLang="zh-CN" dirty="0">
                <a:solidFill>
                  <a:srgbClr val="000000"/>
                </a:solidFill>
                <a:latin typeface="+mn-ea"/>
                <a:cs typeface="Times New Roman" panose="02020603050405020304" pitchFamily="18" charset="0"/>
              </a:rPr>
              <a:t>60mm,</a:t>
            </a:r>
            <a:r>
              <a:rPr lang="zh-CN" altLang="zh-CN" dirty="0">
                <a:solidFill>
                  <a:srgbClr val="000000"/>
                </a:solidFill>
                <a:latin typeface="+mn-ea"/>
                <a:cs typeface="Times New Roman" panose="02020603050405020304" pitchFamily="18" charset="0"/>
              </a:rPr>
              <a:t>重物</a:t>
            </a:r>
            <a:r>
              <a:rPr lang="en-US" altLang="zh-CN" i="1" dirty="0">
                <a:solidFill>
                  <a:srgbClr val="000000"/>
                </a:solidFill>
                <a:latin typeface="+mn-ea"/>
                <a:cs typeface="Times New Roman" panose="02020603050405020304" pitchFamily="18" charset="0"/>
              </a:rPr>
              <a:t>W</a:t>
            </a:r>
            <a:r>
              <a:rPr lang="zh-CN" altLang="zh-CN" dirty="0">
                <a:solidFill>
                  <a:srgbClr val="000000"/>
                </a:solidFill>
                <a:latin typeface="+mn-ea"/>
                <a:cs typeface="Times New Roman" panose="02020603050405020304" pitchFamily="18" charset="0"/>
              </a:rPr>
              <a:t>为</a:t>
            </a:r>
            <a:r>
              <a:rPr lang="en-US" altLang="zh-CN" dirty="0">
                <a:solidFill>
                  <a:srgbClr val="000000"/>
                </a:solidFill>
                <a:latin typeface="+mn-ea"/>
                <a:cs typeface="Times New Roman" panose="02020603050405020304" pitchFamily="18" charset="0"/>
              </a:rPr>
              <a:t>48000N,</a:t>
            </a:r>
            <a:r>
              <a:rPr lang="zh-CN" altLang="zh-CN" dirty="0">
                <a:solidFill>
                  <a:srgbClr val="000000"/>
                </a:solidFill>
                <a:latin typeface="+mn-ea"/>
                <a:cs typeface="Times New Roman" panose="02020603050405020304" pitchFamily="18" charset="0"/>
              </a:rPr>
              <a:t>杠</a:t>
            </a:r>
            <a:endParaRPr lang="en-US" altLang="zh-CN" dirty="0">
              <a:solidFill>
                <a:srgbClr val="000000"/>
              </a:solidFill>
              <a:latin typeface="+mn-ea"/>
              <a:cs typeface="Times New Roman" panose="02020603050405020304" pitchFamily="18" charset="0"/>
            </a:endParaRPr>
          </a:p>
          <a:p>
            <a:r>
              <a:rPr lang="en-US" altLang="zh-CN" dirty="0">
                <a:solidFill>
                  <a:srgbClr val="000000"/>
                </a:solidFill>
                <a:latin typeface="+mn-ea"/>
                <a:cs typeface="Times New Roman" panose="02020603050405020304" pitchFamily="18" charset="0"/>
              </a:rPr>
              <a:t>         </a:t>
            </a:r>
            <a:r>
              <a:rPr lang="zh-CN" altLang="zh-CN" dirty="0">
                <a:solidFill>
                  <a:srgbClr val="000000"/>
                </a:solidFill>
                <a:latin typeface="+mn-ea"/>
                <a:cs typeface="Times New Roman" panose="02020603050405020304" pitchFamily="18" charset="0"/>
              </a:rPr>
              <a:t>杆比为</a:t>
            </a:r>
            <a:r>
              <a:rPr lang="en-US" altLang="zh-CN" i="1" dirty="0" err="1">
                <a:solidFill>
                  <a:srgbClr val="000000"/>
                </a:solidFill>
                <a:latin typeface="+mn-ea"/>
                <a:cs typeface="Times New Roman" panose="02020603050405020304" pitchFamily="18" charset="0"/>
              </a:rPr>
              <a:t>L</a:t>
            </a:r>
            <a:r>
              <a:rPr lang="en-US" altLang="zh-CN" dirty="0" err="1">
                <a:solidFill>
                  <a:srgbClr val="000000"/>
                </a:solidFill>
                <a:latin typeface="+mn-ea"/>
                <a:cs typeface="Times New Roman" panose="02020603050405020304" pitchFamily="18" charset="0"/>
              </a:rPr>
              <a:t>∶</a:t>
            </a:r>
            <a:r>
              <a:rPr lang="en-US" altLang="zh-CN" i="1" dirty="0" err="1">
                <a:solidFill>
                  <a:srgbClr val="000000"/>
                </a:solidFill>
                <a:latin typeface="+mn-ea"/>
                <a:cs typeface="Times New Roman" panose="02020603050405020304" pitchFamily="18" charset="0"/>
              </a:rPr>
              <a:t>l</a:t>
            </a:r>
            <a:r>
              <a:rPr lang="en-US" altLang="zh-CN" dirty="0">
                <a:solidFill>
                  <a:srgbClr val="000000"/>
                </a:solidFill>
                <a:latin typeface="+mn-ea"/>
                <a:cs typeface="Times New Roman" panose="02020603050405020304" pitchFamily="18" charset="0"/>
              </a:rPr>
              <a:t>=750∶25,</a:t>
            </a:r>
            <a:r>
              <a:rPr lang="zh-CN" altLang="zh-CN" dirty="0">
                <a:solidFill>
                  <a:srgbClr val="000000"/>
                </a:solidFill>
                <a:latin typeface="+mn-ea"/>
                <a:cs typeface="Times New Roman" panose="02020603050405020304" pitchFamily="18" charset="0"/>
              </a:rPr>
              <a:t>试求</a:t>
            </a:r>
            <a:r>
              <a:rPr lang="en-US" altLang="zh-CN" dirty="0">
                <a:solidFill>
                  <a:srgbClr val="000000"/>
                </a:solidFill>
                <a:latin typeface="+mn-ea"/>
                <a:cs typeface="Times New Roman" panose="02020603050405020304" pitchFamily="18" charset="0"/>
              </a:rPr>
              <a:t>:</a:t>
            </a:r>
            <a:endParaRPr lang="zh-CN" altLang="en-US" dirty="0">
              <a:latin typeface="+mn-ea"/>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1T7.EPS" descr="id:2147502608;FounderCES">
            <a:extLst>
              <a:ext uri="{FF2B5EF4-FFF2-40B4-BE49-F238E27FC236}">
                <a16:creationId xmlns:a16="http://schemas.microsoft.com/office/drawing/2014/main" id="{3F2392BB-06FA-4AB1-8290-38AC66FEB36A}"/>
              </a:ext>
            </a:extLst>
          </p:cNvPr>
          <p:cNvPicPr/>
          <p:nvPr/>
        </p:nvPicPr>
        <p:blipFill>
          <a:blip r:embed="rId2"/>
          <a:stretch>
            <a:fillRect/>
          </a:stretch>
        </p:blipFill>
        <p:spPr>
          <a:xfrm>
            <a:off x="5388609" y="1841624"/>
            <a:ext cx="2204297" cy="1516093"/>
          </a:xfrm>
          <a:prstGeom prst="rect">
            <a:avLst/>
          </a:prstGeom>
        </p:spPr>
      </p:pic>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9B6BE0D-35A7-4D32-A67E-B2C24A1F7450}"/>
              </a:ext>
            </a:extLst>
          </p:cNvPr>
          <p:cNvSpPr/>
          <p:nvPr/>
        </p:nvSpPr>
        <p:spPr>
          <a:xfrm>
            <a:off x="6634827" y="3122240"/>
            <a:ext cx="1063112" cy="248338"/>
          </a:xfrm>
          <a:prstGeom prst="rect">
            <a:avLst/>
          </a:prstGeom>
        </p:spPr>
        <p:txBody>
          <a:bodyPr wrap="none">
            <a:spAutoFit/>
          </a:bodyPr>
          <a:lstStyle/>
          <a:p>
            <a:pPr indent="228600" algn="ctr">
              <a:lnSpc>
                <a:spcPts val="1350"/>
              </a:lnSpc>
              <a:spcAft>
                <a:spcPts val="0"/>
              </a:spcAft>
            </a:pPr>
            <a:r>
              <a:rPr lang="zh-CN" altLang="zh-CN" sz="700" dirty="0">
                <a:solidFill>
                  <a:srgbClr val="000000"/>
                </a:solidFill>
                <a:latin typeface="NEU-BZ-S92"/>
                <a:ea typeface="方正书宋_GBK"/>
                <a:cs typeface="Times New Roman" panose="02020603050405020304" pitchFamily="18" charset="0"/>
              </a:rPr>
              <a:t>图</a:t>
            </a:r>
            <a:r>
              <a:rPr lang="en-US" altLang="zh-CN" sz="700" dirty="0">
                <a:solidFill>
                  <a:srgbClr val="000000"/>
                </a:solidFill>
                <a:latin typeface="NEU-BZ-S92"/>
                <a:ea typeface="方正书宋_GBK"/>
                <a:cs typeface="Times New Roman" panose="02020603050405020304" pitchFamily="18" charset="0"/>
              </a:rPr>
              <a:t>1-7</a:t>
            </a:r>
            <a:r>
              <a:rPr lang="zh-CN" altLang="zh-CN" sz="700" dirty="0">
                <a:solidFill>
                  <a:srgbClr val="000000"/>
                </a:solidFill>
                <a:latin typeface="NEU-BZ-S92"/>
                <a:ea typeface="方正书宋_GBK"/>
                <a:cs typeface="Times New Roman" panose="02020603050405020304" pitchFamily="18" charset="0"/>
              </a:rPr>
              <a:t>　题</a:t>
            </a:r>
            <a:r>
              <a:rPr lang="en-US" altLang="zh-CN" sz="700" dirty="0">
                <a:solidFill>
                  <a:srgbClr val="000000"/>
                </a:solidFill>
                <a:latin typeface="NEU-BZ-S92"/>
                <a:ea typeface="方正书宋_GBK"/>
                <a:cs typeface="Times New Roman" panose="02020603050405020304" pitchFamily="18" charset="0"/>
              </a:rPr>
              <a:t>1-1</a:t>
            </a:r>
            <a:r>
              <a:rPr lang="zh-CN" altLang="zh-CN" sz="700" dirty="0">
                <a:solidFill>
                  <a:srgbClr val="000000"/>
                </a:solidFill>
                <a:latin typeface="NEU-BZ-S92"/>
                <a:ea typeface="方正书宋_GBK"/>
                <a:cs typeface="Times New Roman" panose="02020603050405020304" pitchFamily="18" charset="0"/>
              </a:rPr>
              <a:t>图</a:t>
            </a:r>
            <a:endParaRPr lang="zh-CN" altLang="zh-CN" sz="900" dirty="0">
              <a:solidFill>
                <a:srgbClr val="000000"/>
              </a:solidFill>
              <a:effectLst/>
              <a:latin typeface="NEU-BZ-S92"/>
              <a:ea typeface="方正书宋_GBK"/>
              <a:cs typeface="Times New Roman" panose="02020603050405020304" pitchFamily="18" charset="0"/>
            </a:endParaRPr>
          </a:p>
        </p:txBody>
      </p:sp>
      <p:sp>
        <p:nvSpPr>
          <p:cNvPr id="13" name="矩形 12">
            <a:extLst>
              <a:ext uri="{FF2B5EF4-FFF2-40B4-BE49-F238E27FC236}">
                <a16:creationId xmlns:a16="http://schemas.microsoft.com/office/drawing/2014/main" id="{8C5C2C09-D260-4C23-9EDF-C35E999C854D}"/>
              </a:ext>
            </a:extLst>
          </p:cNvPr>
          <p:cNvSpPr/>
          <p:nvPr/>
        </p:nvSpPr>
        <p:spPr>
          <a:xfrm>
            <a:off x="1855788" y="2205209"/>
            <a:ext cx="5567362" cy="2608406"/>
          </a:xfrm>
          <a:prstGeom prst="rect">
            <a:avLst/>
          </a:prstGeom>
        </p:spPr>
        <p:txBody>
          <a:bodyPr wrap="square">
            <a:spAutoFit/>
          </a:bodyPr>
          <a:lstStyle/>
          <a:p>
            <a:pPr>
              <a:lnSpc>
                <a:spcPct val="150000"/>
              </a:lnSpc>
            </a:pPr>
            <a:r>
              <a:rPr lang="en-US" altLang="zh-CN" sz="1100" dirty="0">
                <a:latin typeface="+mn-ea"/>
              </a:rPr>
              <a:t>1)</a:t>
            </a:r>
            <a:r>
              <a:rPr lang="zh-CN" altLang="en-US" sz="1100" dirty="0">
                <a:latin typeface="+mn-ea"/>
              </a:rPr>
              <a:t>杠杆端施加多少力才能举起重物</a:t>
            </a:r>
            <a:r>
              <a:rPr lang="en-US" altLang="zh-CN" sz="1100" dirty="0">
                <a:latin typeface="+mn-ea"/>
              </a:rPr>
              <a:t>W?</a:t>
            </a:r>
          </a:p>
          <a:p>
            <a:pPr>
              <a:lnSpc>
                <a:spcPct val="150000"/>
              </a:lnSpc>
            </a:pPr>
            <a:r>
              <a:rPr lang="en-US" altLang="zh-CN" sz="1100" dirty="0">
                <a:latin typeface="+mn-ea"/>
              </a:rPr>
              <a:t>2)</a:t>
            </a:r>
            <a:r>
              <a:rPr lang="zh-CN" altLang="en-US" sz="1100" dirty="0">
                <a:latin typeface="+mn-ea"/>
              </a:rPr>
              <a:t>此时密封容积中的液体压力等于多少</a:t>
            </a:r>
            <a:r>
              <a:rPr lang="en-US" altLang="zh-CN" sz="1100" dirty="0">
                <a:latin typeface="+mn-ea"/>
              </a:rPr>
              <a:t>?</a:t>
            </a:r>
          </a:p>
          <a:p>
            <a:pPr>
              <a:lnSpc>
                <a:spcPct val="150000"/>
              </a:lnSpc>
            </a:pPr>
            <a:r>
              <a:rPr lang="en-US" altLang="zh-CN" sz="1100" dirty="0">
                <a:latin typeface="+mn-ea"/>
              </a:rPr>
              <a:t>3)</a:t>
            </a:r>
            <a:r>
              <a:rPr lang="zh-CN" altLang="en-US" sz="1100" dirty="0">
                <a:latin typeface="+mn-ea"/>
              </a:rPr>
              <a:t>杠杆上下动作一次</a:t>
            </a:r>
            <a:r>
              <a:rPr lang="en-US" altLang="zh-CN" sz="1100" dirty="0">
                <a:latin typeface="+mn-ea"/>
              </a:rPr>
              <a:t>,</a:t>
            </a:r>
            <a:r>
              <a:rPr lang="zh-CN" altLang="en-US" sz="1100" dirty="0">
                <a:latin typeface="+mn-ea"/>
              </a:rPr>
              <a:t>重物的上升量。</a:t>
            </a:r>
            <a:endParaRPr lang="en-US" altLang="zh-CN" sz="1100" dirty="0">
              <a:latin typeface="+mn-ea"/>
            </a:endParaRPr>
          </a:p>
          <a:p>
            <a:pPr>
              <a:lnSpc>
                <a:spcPct val="150000"/>
              </a:lnSpc>
            </a:pPr>
            <a:endParaRPr lang="en-US" altLang="zh-CN" sz="1100" dirty="0">
              <a:latin typeface="+mn-ea"/>
            </a:endParaRPr>
          </a:p>
          <a:p>
            <a:pPr>
              <a:lnSpc>
                <a:spcPct val="150000"/>
              </a:lnSpc>
            </a:pPr>
            <a:endParaRPr lang="zh-CN" altLang="en-US" sz="1100" dirty="0">
              <a:latin typeface="+mn-ea"/>
            </a:endParaRPr>
          </a:p>
          <a:p>
            <a:pPr>
              <a:lnSpc>
                <a:spcPct val="150000"/>
              </a:lnSpc>
            </a:pPr>
            <a:r>
              <a:rPr lang="zh-CN" altLang="en-US" dirty="0">
                <a:latin typeface="+mn-ea"/>
              </a:rPr>
              <a:t>又如小活塞上有摩擦力</a:t>
            </a:r>
            <a:r>
              <a:rPr lang="en-US" altLang="zh-CN" dirty="0">
                <a:latin typeface="+mn-ea"/>
              </a:rPr>
              <a:t>175N,</a:t>
            </a:r>
            <a:r>
              <a:rPr lang="zh-CN" altLang="en-US" dirty="0">
                <a:latin typeface="+mn-ea"/>
              </a:rPr>
              <a:t>大活塞上有摩擦力</a:t>
            </a:r>
            <a:r>
              <a:rPr lang="en-US" altLang="zh-CN" dirty="0">
                <a:latin typeface="+mn-ea"/>
              </a:rPr>
              <a:t>2000N,</a:t>
            </a:r>
            <a:r>
              <a:rPr lang="zh-CN" altLang="en-US" dirty="0">
                <a:latin typeface="+mn-ea"/>
              </a:rPr>
              <a:t>并且杠杆每上下一次</a:t>
            </a:r>
            <a:r>
              <a:rPr lang="en-US" altLang="zh-CN" dirty="0">
                <a:latin typeface="+mn-ea"/>
              </a:rPr>
              <a:t>,</a:t>
            </a:r>
            <a:r>
              <a:rPr lang="zh-CN" altLang="en-US" dirty="0">
                <a:latin typeface="+mn-ea"/>
              </a:rPr>
              <a:t>密封容积中液体外泄</a:t>
            </a:r>
            <a:r>
              <a:rPr lang="en-US" altLang="zh-CN" dirty="0">
                <a:latin typeface="+mn-ea"/>
              </a:rPr>
              <a:t>0.2cm3</a:t>
            </a:r>
            <a:r>
              <a:rPr lang="zh-CN" altLang="en-US" dirty="0">
                <a:latin typeface="+mn-ea"/>
              </a:rPr>
              <a:t>到油箱</a:t>
            </a:r>
            <a:r>
              <a:rPr lang="en-US" altLang="zh-CN" dirty="0">
                <a:latin typeface="+mn-ea"/>
              </a:rPr>
              <a:t>,</a:t>
            </a:r>
            <a:r>
              <a:rPr lang="zh-CN" altLang="en-US" dirty="0">
                <a:latin typeface="+mn-ea"/>
              </a:rPr>
              <a:t>重复上述计算。</a:t>
            </a:r>
          </a:p>
        </p:txBody>
      </p:sp>
    </p:spTree>
    <p:extLst>
      <p:ext uri="{BB962C8B-B14F-4D97-AF65-F5344CB8AC3E}">
        <p14:creationId xmlns:p14="http://schemas.microsoft.com/office/powerpoint/2010/main" val="109096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8"/>
                                        </p:tgtEl>
                                      </p:cBhvr>
                                    </p:animEffect>
                                    <p:animScale>
                                      <p:cBhvr>
                                        <p:cTn id="7" dur="250" autoRev="1" fill="hold"/>
                                        <p:tgtEl>
                                          <p:spTgt spid="2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a:extLst>
              <a:ext uri="{FF2B5EF4-FFF2-40B4-BE49-F238E27FC236}">
                <a16:creationId xmlns:a16="http://schemas.microsoft.com/office/drawing/2014/main" id="{45DD97B0-2587-406F-836A-523F1676490B}"/>
              </a:ext>
            </a:extLst>
          </p:cNvPr>
          <p:cNvSpPr/>
          <p:nvPr/>
        </p:nvSpPr>
        <p:spPr>
          <a:xfrm>
            <a:off x="1212427" y="963746"/>
            <a:ext cx="7139093" cy="1200329"/>
          </a:xfrm>
          <a:prstGeom prst="rect">
            <a:avLst/>
          </a:prstGeom>
        </p:spPr>
        <p:txBody>
          <a:bodyPr wrap="square">
            <a:spAutoFit/>
          </a:bodyPr>
          <a:lstStyle/>
          <a:p>
            <a:r>
              <a:rPr lang="en-US" altLang="zh-CN" dirty="0">
                <a:solidFill>
                  <a:srgbClr val="000000"/>
                </a:solidFill>
                <a:latin typeface="+mn-ea"/>
                <a:cs typeface="Times New Roman" panose="02020603050405020304" pitchFamily="18" charset="0"/>
              </a:rPr>
              <a:t>1-2</a:t>
            </a:r>
            <a:r>
              <a:rPr lang="zh-CN" altLang="zh-CN" dirty="0">
                <a:solidFill>
                  <a:srgbClr val="000000"/>
                </a:solidFill>
                <a:latin typeface="+mn-ea"/>
                <a:cs typeface="Times New Roman" panose="02020603050405020304" pitchFamily="18" charset="0"/>
              </a:rPr>
              <a:t>　</a:t>
            </a:r>
            <a:r>
              <a:rPr lang="zh-CN" altLang="zh-CN" dirty="0"/>
              <a:t>图</a:t>
            </a:r>
            <a:r>
              <a:rPr lang="en-US" altLang="zh-CN" dirty="0"/>
              <a:t>1-8</a:t>
            </a:r>
            <a:r>
              <a:rPr lang="zh-CN" altLang="zh-CN" dirty="0"/>
              <a:t>所示两液压缸的结构和尺寸均相同</a:t>
            </a:r>
            <a:r>
              <a:rPr lang="en-US" altLang="zh-CN" dirty="0"/>
              <a:t>,</a:t>
            </a:r>
            <a:r>
              <a:rPr lang="zh-CN" altLang="zh-CN" dirty="0"/>
              <a:t>无杆腔和有杆腔</a:t>
            </a:r>
            <a:endParaRPr lang="en-US" altLang="zh-CN" dirty="0"/>
          </a:p>
          <a:p>
            <a:r>
              <a:rPr lang="en-US" altLang="zh-CN" dirty="0"/>
              <a:t>         </a:t>
            </a:r>
            <a:r>
              <a:rPr lang="zh-CN" altLang="zh-CN" dirty="0"/>
              <a:t>的面积各为</a:t>
            </a:r>
            <a:r>
              <a:rPr lang="en-US" altLang="zh-CN" i="1" dirty="0"/>
              <a:t>A</a:t>
            </a:r>
            <a:r>
              <a:rPr lang="en-US" altLang="zh-CN" baseline="-25000" dirty="0"/>
              <a:t>1</a:t>
            </a:r>
            <a:r>
              <a:rPr lang="zh-CN" altLang="zh-CN" dirty="0"/>
              <a:t>和</a:t>
            </a:r>
            <a:r>
              <a:rPr lang="en-US" altLang="zh-CN" i="1" dirty="0"/>
              <a:t>A</a:t>
            </a:r>
            <a:r>
              <a:rPr lang="en-US" altLang="zh-CN" baseline="-25000" dirty="0"/>
              <a:t>2</a:t>
            </a:r>
            <a:r>
              <a:rPr lang="en-US" altLang="zh-CN" dirty="0"/>
              <a:t>,</a:t>
            </a:r>
            <a:r>
              <a:rPr lang="en-US" altLang="zh-CN" i="1" dirty="0"/>
              <a:t>A</a:t>
            </a:r>
            <a:r>
              <a:rPr lang="en-US" altLang="zh-CN" baseline="-25000" dirty="0"/>
              <a:t>1</a:t>
            </a:r>
            <a:r>
              <a:rPr lang="en-US" altLang="zh-CN" i="1" dirty="0"/>
              <a:t>=</a:t>
            </a:r>
            <a:r>
              <a:rPr lang="en-US" altLang="zh-CN" dirty="0"/>
              <a:t>2</a:t>
            </a:r>
            <a:r>
              <a:rPr lang="en-US" altLang="zh-CN" i="1" dirty="0"/>
              <a:t>A</a:t>
            </a:r>
            <a:r>
              <a:rPr lang="en-US" altLang="zh-CN" baseline="-25000" dirty="0"/>
              <a:t>2</a:t>
            </a:r>
            <a:r>
              <a:rPr lang="en-US" altLang="zh-CN" dirty="0"/>
              <a:t>,</a:t>
            </a:r>
            <a:r>
              <a:rPr lang="zh-CN" altLang="zh-CN" dirty="0"/>
              <a:t>两缸承受负载</a:t>
            </a:r>
            <a:r>
              <a:rPr lang="en-US" altLang="zh-CN" i="1" dirty="0"/>
              <a:t>F</a:t>
            </a:r>
            <a:r>
              <a:rPr lang="en-US" altLang="zh-CN" baseline="-25000" dirty="0"/>
              <a:t>1</a:t>
            </a:r>
            <a:r>
              <a:rPr lang="zh-CN" altLang="zh-CN" dirty="0"/>
              <a:t>和</a:t>
            </a:r>
            <a:r>
              <a:rPr lang="en-US" altLang="zh-CN" i="1" dirty="0"/>
              <a:t>F</a:t>
            </a:r>
            <a:r>
              <a:rPr lang="en-US" altLang="zh-CN" baseline="-25000" dirty="0"/>
              <a:t>2</a:t>
            </a:r>
            <a:r>
              <a:rPr lang="en-US" altLang="zh-CN" dirty="0"/>
              <a:t>,</a:t>
            </a:r>
            <a:r>
              <a:rPr lang="zh-CN" altLang="zh-CN" dirty="0"/>
              <a:t>且</a:t>
            </a:r>
            <a:r>
              <a:rPr lang="en-US" altLang="zh-CN" i="1" dirty="0"/>
              <a:t>F</a:t>
            </a:r>
            <a:r>
              <a:rPr lang="en-US" altLang="zh-CN" baseline="-25000" dirty="0"/>
              <a:t>1</a:t>
            </a:r>
            <a:r>
              <a:rPr lang="en-US" altLang="zh-CN" i="1" dirty="0"/>
              <a:t>=</a:t>
            </a:r>
            <a:r>
              <a:rPr lang="en-US" altLang="zh-CN" dirty="0"/>
              <a:t>2</a:t>
            </a:r>
            <a:r>
              <a:rPr lang="en-US" altLang="zh-CN" i="1" dirty="0"/>
              <a:t>F</a:t>
            </a:r>
            <a:r>
              <a:rPr lang="en-US" altLang="zh-CN" baseline="-25000" dirty="0"/>
              <a:t>2</a:t>
            </a:r>
            <a:r>
              <a:rPr lang="en-US" altLang="zh-CN" dirty="0"/>
              <a:t>,</a:t>
            </a:r>
          </a:p>
          <a:p>
            <a:r>
              <a:rPr lang="en-US" altLang="zh-CN" dirty="0"/>
              <a:t>         </a:t>
            </a:r>
            <a:r>
              <a:rPr lang="zh-CN" altLang="zh-CN" dirty="0"/>
              <a:t>液压泵流量为</a:t>
            </a:r>
            <a:r>
              <a:rPr lang="en-US" altLang="zh-CN" i="1" dirty="0"/>
              <a:t>q</a:t>
            </a:r>
            <a:r>
              <a:rPr lang="en-US" altLang="zh-CN" dirty="0"/>
              <a:t>,</a:t>
            </a:r>
            <a:r>
              <a:rPr lang="zh-CN" altLang="zh-CN" dirty="0"/>
              <a:t>试求两缸并联和串联时</a:t>
            </a:r>
            <a:r>
              <a:rPr lang="en-US" altLang="zh-CN" dirty="0"/>
              <a:t>,</a:t>
            </a:r>
            <a:r>
              <a:rPr lang="zh-CN" altLang="zh-CN" dirty="0"/>
              <a:t>活塞移动速度和缸</a:t>
            </a:r>
            <a:endParaRPr lang="en-US" altLang="zh-CN" dirty="0"/>
          </a:p>
          <a:p>
            <a:r>
              <a:rPr lang="en-US" altLang="zh-CN" dirty="0"/>
              <a:t>         </a:t>
            </a:r>
            <a:r>
              <a:rPr lang="zh-CN" altLang="zh-CN" dirty="0"/>
              <a:t>内的压力。</a:t>
            </a:r>
            <a:endParaRPr lang="zh-CN" altLang="en-US" dirty="0">
              <a:latin typeface="+mn-ea"/>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1T8.EPS" descr="id:2147502615;FounderCES">
            <a:extLst>
              <a:ext uri="{FF2B5EF4-FFF2-40B4-BE49-F238E27FC236}">
                <a16:creationId xmlns:a16="http://schemas.microsoft.com/office/drawing/2014/main" id="{B440B327-5687-46AD-9124-FFF196773F13}"/>
              </a:ext>
            </a:extLst>
          </p:cNvPr>
          <p:cNvPicPr/>
          <p:nvPr/>
        </p:nvPicPr>
        <p:blipFill>
          <a:blip r:embed="rId2"/>
          <a:stretch>
            <a:fillRect/>
          </a:stretch>
        </p:blipFill>
        <p:spPr>
          <a:xfrm>
            <a:off x="3256506" y="2082500"/>
            <a:ext cx="2844165" cy="1810385"/>
          </a:xfrm>
          <a:prstGeom prst="rect">
            <a:avLst/>
          </a:prstGeom>
        </p:spPr>
      </p:pic>
      <p:sp>
        <p:nvSpPr>
          <p:cNvPr id="4" name="矩形 3">
            <a:extLst>
              <a:ext uri="{FF2B5EF4-FFF2-40B4-BE49-F238E27FC236}">
                <a16:creationId xmlns:a16="http://schemas.microsoft.com/office/drawing/2014/main" id="{102AB4AF-59C1-4D6D-B495-3CC44D32B7A0}"/>
              </a:ext>
            </a:extLst>
          </p:cNvPr>
          <p:cNvSpPr/>
          <p:nvPr/>
        </p:nvSpPr>
        <p:spPr>
          <a:xfrm>
            <a:off x="3613042" y="4067630"/>
            <a:ext cx="1707519" cy="215444"/>
          </a:xfrm>
          <a:prstGeom prst="rect">
            <a:avLst/>
          </a:prstGeom>
        </p:spPr>
        <p:txBody>
          <a:bodyPr wrap="none">
            <a:spAutoFit/>
          </a:bodyPr>
          <a:lstStyle/>
          <a:p>
            <a:r>
              <a:rPr lang="en-US" altLang="zh-CN" sz="800" dirty="0">
                <a:solidFill>
                  <a:srgbClr val="000000"/>
                </a:solidFill>
                <a:latin typeface="NEU-BZ-S92"/>
                <a:ea typeface="方正书宋_GBK"/>
                <a:cs typeface="Times New Roman" panose="02020603050405020304" pitchFamily="18" charset="0"/>
              </a:rPr>
              <a:t>a</a:t>
            </a:r>
            <a:r>
              <a:rPr lang="en-US" altLang="zh-CN" sz="800" dirty="0">
                <a:solidFill>
                  <a:srgbClr val="000000"/>
                </a:solidFill>
                <a:latin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两液压缸并联　</a:t>
            </a:r>
            <a:r>
              <a:rPr lang="en-US" altLang="zh-CN" sz="800" dirty="0">
                <a:solidFill>
                  <a:srgbClr val="000000"/>
                </a:solidFill>
                <a:latin typeface="NEU-BZ-S92"/>
                <a:ea typeface="方正书宋_GBK"/>
                <a:cs typeface="Times New Roman" panose="02020603050405020304" pitchFamily="18" charset="0"/>
              </a:rPr>
              <a:t>b</a:t>
            </a:r>
            <a:r>
              <a:rPr lang="en-US" altLang="zh-CN" sz="800" dirty="0">
                <a:solidFill>
                  <a:srgbClr val="000000"/>
                </a:solidFill>
                <a:latin typeface="方正书宋_GBK"/>
                <a:cs typeface="Times New Roman" panose="02020603050405020304" pitchFamily="18" charset="0"/>
              </a:rPr>
              <a:t>)</a:t>
            </a:r>
            <a:r>
              <a:rPr lang="zh-CN" altLang="zh-CN" sz="800" dirty="0">
                <a:solidFill>
                  <a:srgbClr val="000000"/>
                </a:solidFill>
                <a:latin typeface="NEU-BZ-S92"/>
                <a:ea typeface="方正书宋_GBK"/>
                <a:cs typeface="Times New Roman" panose="02020603050405020304" pitchFamily="18" charset="0"/>
              </a:rPr>
              <a:t>两液压缸串联</a:t>
            </a:r>
            <a:endParaRPr lang="zh-CN" altLang="en-US" sz="800" dirty="0"/>
          </a:p>
        </p:txBody>
      </p:sp>
      <p:sp>
        <p:nvSpPr>
          <p:cNvPr id="14" name="矩形 13">
            <a:extLst>
              <a:ext uri="{FF2B5EF4-FFF2-40B4-BE49-F238E27FC236}">
                <a16:creationId xmlns:a16="http://schemas.microsoft.com/office/drawing/2014/main" id="{43916938-008A-47FB-91EB-F942E8D66CA8}"/>
              </a:ext>
            </a:extLst>
          </p:cNvPr>
          <p:cNvSpPr/>
          <p:nvPr/>
        </p:nvSpPr>
        <p:spPr>
          <a:xfrm>
            <a:off x="5203612" y="3756950"/>
            <a:ext cx="1063112" cy="271869"/>
          </a:xfrm>
          <a:prstGeom prst="rect">
            <a:avLst/>
          </a:prstGeom>
        </p:spPr>
        <p:txBody>
          <a:bodyPr wrap="none">
            <a:spAutoFit/>
          </a:bodyPr>
          <a:lstStyle/>
          <a:p>
            <a:pPr indent="228600" algn="ctr">
              <a:lnSpc>
                <a:spcPts val="1350"/>
              </a:lnSpc>
              <a:spcAft>
                <a:spcPts val="0"/>
              </a:spcAft>
            </a:pPr>
            <a:r>
              <a:rPr lang="zh-CN" altLang="zh-CN" sz="700" dirty="0">
                <a:solidFill>
                  <a:srgbClr val="000000"/>
                </a:solidFill>
                <a:latin typeface="NEU-BZ-S92"/>
                <a:ea typeface="方正书宋_GBK"/>
                <a:cs typeface="Times New Roman" panose="02020603050405020304" pitchFamily="18" charset="0"/>
              </a:rPr>
              <a:t>图</a:t>
            </a:r>
            <a:r>
              <a:rPr lang="en-US" altLang="zh-CN" sz="700" dirty="0">
                <a:solidFill>
                  <a:srgbClr val="000000"/>
                </a:solidFill>
                <a:latin typeface="NEU-BZ-S92"/>
                <a:ea typeface="方正书宋_GBK"/>
                <a:cs typeface="Times New Roman" panose="02020603050405020304" pitchFamily="18" charset="0"/>
              </a:rPr>
              <a:t>1-8</a:t>
            </a:r>
            <a:r>
              <a:rPr lang="zh-CN" altLang="zh-CN" sz="700" dirty="0">
                <a:solidFill>
                  <a:srgbClr val="000000"/>
                </a:solidFill>
                <a:latin typeface="NEU-BZ-S92"/>
                <a:ea typeface="方正书宋_GBK"/>
                <a:cs typeface="Times New Roman" panose="02020603050405020304" pitchFamily="18" charset="0"/>
              </a:rPr>
              <a:t>　题</a:t>
            </a:r>
            <a:r>
              <a:rPr lang="en-US" altLang="zh-CN" sz="700" dirty="0">
                <a:solidFill>
                  <a:srgbClr val="000000"/>
                </a:solidFill>
                <a:latin typeface="NEU-BZ-S92"/>
                <a:ea typeface="方正书宋_GBK"/>
                <a:cs typeface="Times New Roman" panose="02020603050405020304" pitchFamily="18" charset="0"/>
              </a:rPr>
              <a:t>1-2</a:t>
            </a:r>
            <a:r>
              <a:rPr lang="zh-CN" altLang="zh-CN" sz="700" dirty="0">
                <a:solidFill>
                  <a:srgbClr val="000000"/>
                </a:solidFill>
                <a:latin typeface="NEU-BZ-S92"/>
                <a:ea typeface="方正书宋_GBK"/>
                <a:cs typeface="Times New Roman" panose="02020603050405020304" pitchFamily="18" charset="0"/>
              </a:rPr>
              <a:t>图</a:t>
            </a:r>
            <a:endParaRPr lang="zh-CN" altLang="zh-CN" sz="9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94749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a:extLst>
              <a:ext uri="{FF2B5EF4-FFF2-40B4-BE49-F238E27FC236}">
                <a16:creationId xmlns:a16="http://schemas.microsoft.com/office/drawing/2014/main" id="{45DD97B0-2587-406F-836A-523F1676490B}"/>
              </a:ext>
            </a:extLst>
          </p:cNvPr>
          <p:cNvSpPr/>
          <p:nvPr/>
        </p:nvSpPr>
        <p:spPr>
          <a:xfrm>
            <a:off x="926163" y="1464973"/>
            <a:ext cx="7139093" cy="923330"/>
          </a:xfrm>
          <a:prstGeom prst="rect">
            <a:avLst/>
          </a:prstGeom>
        </p:spPr>
        <p:txBody>
          <a:bodyPr wrap="square">
            <a:spAutoFit/>
          </a:bodyPr>
          <a:lstStyle/>
          <a:p>
            <a:r>
              <a:rPr lang="en-US" altLang="zh-CN" dirty="0">
                <a:solidFill>
                  <a:srgbClr val="000000"/>
                </a:solidFill>
                <a:latin typeface="+mn-ea"/>
                <a:cs typeface="Times New Roman" panose="02020603050405020304" pitchFamily="18" charset="0"/>
              </a:rPr>
              <a:t>1-3</a:t>
            </a:r>
            <a:r>
              <a:rPr lang="zh-CN" altLang="zh-CN" dirty="0">
                <a:solidFill>
                  <a:srgbClr val="000000"/>
                </a:solidFill>
                <a:latin typeface="+mn-ea"/>
                <a:cs typeface="Times New Roman" panose="02020603050405020304" pitchFamily="18" charset="0"/>
              </a:rPr>
              <a:t>　</a:t>
            </a:r>
            <a:r>
              <a:rPr lang="zh-CN" altLang="zh-CN" dirty="0"/>
              <a:t>液压传动系统有液压泵、液压阀、液压缸、油箱、管路等元件</a:t>
            </a:r>
            <a:endParaRPr lang="en-US" altLang="zh-CN" dirty="0"/>
          </a:p>
          <a:p>
            <a:r>
              <a:rPr lang="en-US" altLang="zh-CN" dirty="0"/>
              <a:t>         </a:t>
            </a:r>
            <a:r>
              <a:rPr lang="zh-CN" altLang="zh-CN" dirty="0"/>
              <a:t>和辅件</a:t>
            </a:r>
            <a:r>
              <a:rPr lang="en-US" altLang="zh-CN" dirty="0"/>
              <a:t>,</a:t>
            </a:r>
            <a:r>
              <a:rPr lang="zh-CN" altLang="zh-CN" dirty="0"/>
              <a:t>还得有驱动泵的电动机</a:t>
            </a:r>
            <a:r>
              <a:rPr lang="en-US" altLang="zh-CN" dirty="0"/>
              <a:t>,</a:t>
            </a:r>
            <a:r>
              <a:rPr lang="zh-CN" altLang="zh-CN" dirty="0"/>
              <a:t>而电气驱动系统似乎只需要一</a:t>
            </a:r>
            <a:endParaRPr lang="en-US" altLang="zh-CN" dirty="0"/>
          </a:p>
          <a:p>
            <a:r>
              <a:rPr lang="en-US" altLang="zh-CN" dirty="0"/>
              <a:t>         </a:t>
            </a:r>
            <a:r>
              <a:rPr lang="zh-CN" altLang="zh-CN" dirty="0"/>
              <a:t>台电动机就行了</a:t>
            </a:r>
            <a:r>
              <a:rPr lang="en-US" altLang="zh-CN" dirty="0"/>
              <a:t>,</a:t>
            </a:r>
            <a:r>
              <a:rPr lang="zh-CN" altLang="zh-CN" dirty="0"/>
              <a:t>那么为什么说液压传动系统的体积和质量小呢</a:t>
            </a:r>
            <a:r>
              <a:rPr lang="en-US" altLang="zh-CN" dirty="0"/>
              <a:t>? </a:t>
            </a:r>
            <a:endParaRPr lang="zh-CN" altLang="en-US" dirty="0">
              <a:latin typeface="+mn-ea"/>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DEB6B0E-F6D2-4087-A2C5-352C556F1F4A}"/>
              </a:ext>
            </a:extLst>
          </p:cNvPr>
          <p:cNvSpPr/>
          <p:nvPr/>
        </p:nvSpPr>
        <p:spPr>
          <a:xfrm>
            <a:off x="929323" y="3082745"/>
            <a:ext cx="7196878" cy="1200329"/>
          </a:xfrm>
          <a:prstGeom prst="rect">
            <a:avLst/>
          </a:prstGeom>
        </p:spPr>
        <p:txBody>
          <a:bodyPr wrap="square">
            <a:spAutoFit/>
          </a:bodyPr>
          <a:lstStyle/>
          <a:p>
            <a:r>
              <a:rPr lang="en-US" altLang="zh-CN" dirty="0">
                <a:solidFill>
                  <a:srgbClr val="000000"/>
                </a:solidFill>
                <a:latin typeface="+mn-ea"/>
                <a:cs typeface="Times New Roman" panose="02020603050405020304" pitchFamily="18" charset="0"/>
              </a:rPr>
              <a:t>1-4</a:t>
            </a:r>
            <a:r>
              <a:rPr lang="zh-CN" altLang="zh-CN" dirty="0">
                <a:solidFill>
                  <a:srgbClr val="000000"/>
                </a:solidFill>
                <a:latin typeface="+mn-ea"/>
                <a:cs typeface="Times New Roman" panose="02020603050405020304" pitchFamily="18" charset="0"/>
              </a:rPr>
              <a:t>　</a:t>
            </a:r>
            <a:r>
              <a:rPr lang="zh-CN" altLang="zh-CN" dirty="0"/>
              <a:t>液压传动系统中</a:t>
            </a:r>
            <a:r>
              <a:rPr lang="en-US" altLang="zh-CN" dirty="0"/>
              <a:t>,</a:t>
            </a:r>
            <a:r>
              <a:rPr lang="zh-CN" altLang="zh-CN" dirty="0"/>
              <a:t>要经过两次能量的转换</a:t>
            </a:r>
            <a:r>
              <a:rPr lang="en-US" altLang="zh-CN" dirty="0"/>
              <a:t>,</a:t>
            </a:r>
            <a:r>
              <a:rPr lang="zh-CN" altLang="zh-CN" dirty="0"/>
              <a:t>一次是电动机的机械能</a:t>
            </a:r>
            <a:endParaRPr lang="en-US" altLang="zh-CN" dirty="0"/>
          </a:p>
          <a:p>
            <a:r>
              <a:rPr lang="en-US" altLang="zh-CN" dirty="0"/>
              <a:t>         </a:t>
            </a:r>
            <a:r>
              <a:rPr lang="zh-CN" altLang="zh-CN" dirty="0"/>
              <a:t>转换成为液压泵输出的液体的压力能</a:t>
            </a:r>
            <a:r>
              <a:rPr lang="en-US" altLang="zh-CN" dirty="0"/>
              <a:t>,</a:t>
            </a:r>
            <a:r>
              <a:rPr lang="zh-CN" altLang="zh-CN" dirty="0"/>
              <a:t>另一次是输入执行元件的</a:t>
            </a:r>
            <a:endParaRPr lang="en-US" altLang="zh-CN" dirty="0"/>
          </a:p>
          <a:p>
            <a:r>
              <a:rPr lang="en-US" altLang="zh-CN" dirty="0"/>
              <a:t>         </a:t>
            </a:r>
            <a:r>
              <a:rPr lang="zh-CN" altLang="zh-CN" dirty="0"/>
              <a:t>液体的压力能转换成为执行元件输出的机械能。经过能量转换是</a:t>
            </a:r>
            <a:endParaRPr lang="en-US" altLang="zh-CN" dirty="0"/>
          </a:p>
          <a:p>
            <a:r>
              <a:rPr lang="en-US" altLang="zh-CN" dirty="0"/>
              <a:t>         </a:t>
            </a:r>
            <a:r>
              <a:rPr lang="zh-CN" altLang="zh-CN" dirty="0"/>
              <a:t>要损失能量的</a:t>
            </a:r>
            <a:r>
              <a:rPr lang="en-US" altLang="zh-CN" dirty="0"/>
              <a:t>,</a:t>
            </a:r>
            <a:r>
              <a:rPr lang="zh-CN" altLang="zh-CN" dirty="0"/>
              <a:t>那么为什么还要使用液压传动系统呢</a:t>
            </a:r>
            <a:r>
              <a:rPr lang="en-US" altLang="zh-CN" dirty="0"/>
              <a:t>?</a:t>
            </a:r>
            <a:endParaRPr lang="zh-CN" altLang="en-US" dirty="0">
              <a:latin typeface="+mn-ea"/>
            </a:endParaRPr>
          </a:p>
        </p:txBody>
      </p:sp>
    </p:spTree>
    <p:extLst>
      <p:ext uri="{BB962C8B-B14F-4D97-AF65-F5344CB8AC3E}">
        <p14:creationId xmlns:p14="http://schemas.microsoft.com/office/powerpoint/2010/main" val="635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2ACEA9F1-6EA4-41A3-BF8B-92075F702275}"/>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919CB1C-7EE8-40D6-B923-10DB43285281}"/>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0" name="圆角矩形 6">
            <a:extLst>
              <a:ext uri="{FF2B5EF4-FFF2-40B4-BE49-F238E27FC236}">
                <a16:creationId xmlns:a16="http://schemas.microsoft.com/office/drawing/2014/main" id="{E811265A-A6C9-4D76-953A-B962A35CD396}"/>
              </a:ext>
            </a:extLst>
          </p:cNvPr>
          <p:cNvSpPr/>
          <p:nvPr/>
        </p:nvSpPr>
        <p:spPr>
          <a:xfrm>
            <a:off x="3695700" y="1622767"/>
            <a:ext cx="4818380" cy="295910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2" name="文本框 21">
            <a:extLst>
              <a:ext uri="{FF2B5EF4-FFF2-40B4-BE49-F238E27FC236}">
                <a16:creationId xmlns:a16="http://schemas.microsoft.com/office/drawing/2014/main" id="{0B87D332-12B5-448B-A27D-7D79196A21FB}"/>
              </a:ext>
            </a:extLst>
          </p:cNvPr>
          <p:cNvSpPr txBox="1"/>
          <p:nvPr/>
        </p:nvSpPr>
        <p:spPr>
          <a:xfrm>
            <a:off x="3872230" y="2041866"/>
            <a:ext cx="4465320" cy="2169825"/>
          </a:xfrm>
          <a:prstGeom prst="rect">
            <a:avLst/>
          </a:prstGeom>
          <a:noFill/>
        </p:spPr>
        <p:txBody>
          <a:bodyPr wrap="square" rtlCol="0">
            <a:spAutoFit/>
          </a:bodyPr>
          <a:lstStyle/>
          <a:p>
            <a:pPr algn="just">
              <a:lnSpc>
                <a:spcPct val="150000"/>
              </a:lnSpc>
            </a:pPr>
            <a:r>
              <a:rPr lang="en-US" altLang="zh-CN" dirty="0"/>
              <a:t>         </a:t>
            </a:r>
            <a:r>
              <a:rPr lang="zh-CN" altLang="zh-CN" b="1" dirty="0">
                <a:solidFill>
                  <a:srgbClr val="FF0000"/>
                </a:solidFill>
                <a:latin typeface="微软雅黑" panose="020B0503020204020204" pitchFamily="34" charset="-122"/>
                <a:ea typeface="微软雅黑" panose="020B0503020204020204" pitchFamily="34" charset="-122"/>
              </a:rPr>
              <a:t>液压传动</a:t>
            </a:r>
            <a:r>
              <a:rPr lang="zh-CN" altLang="zh-CN" dirty="0">
                <a:latin typeface="微软雅黑" panose="020B0503020204020204" pitchFamily="34" charset="-122"/>
                <a:ea typeface="微软雅黑" panose="020B0503020204020204" pitchFamily="34" charset="-122"/>
              </a:rPr>
              <a:t>相对于机械传动来说是一门新技术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但如从</a:t>
            </a:r>
            <a:r>
              <a:rPr lang="en-US" altLang="zh-CN" dirty="0">
                <a:latin typeface="微软雅黑" panose="020B0503020204020204" pitchFamily="34" charset="-122"/>
                <a:ea typeface="微软雅黑" panose="020B0503020204020204" pitchFamily="34" charset="-122"/>
              </a:rPr>
              <a:t>1650</a:t>
            </a:r>
            <a:r>
              <a:rPr lang="zh-CN" altLang="zh-CN" dirty="0">
                <a:latin typeface="微软雅黑" panose="020B0503020204020204" pitchFamily="34" charset="-122"/>
                <a:ea typeface="微软雅黑" panose="020B0503020204020204" pitchFamily="34" charset="-122"/>
              </a:rPr>
              <a:t>年帕斯卡提出静压传递原理、</a:t>
            </a:r>
            <a:r>
              <a:rPr lang="en-US" altLang="zh-CN" dirty="0">
                <a:latin typeface="微软雅黑" panose="020B0503020204020204" pitchFamily="34" charset="-122"/>
                <a:ea typeface="微软雅黑" panose="020B0503020204020204" pitchFamily="34" charset="-122"/>
              </a:rPr>
              <a:t>1850</a:t>
            </a:r>
            <a:r>
              <a:rPr lang="zh-CN" altLang="zh-CN" dirty="0">
                <a:latin typeface="微软雅黑" panose="020B0503020204020204" pitchFamily="34" charset="-122"/>
                <a:ea typeface="微软雅黑" panose="020B0503020204020204" pitchFamily="34" charset="-122"/>
              </a:rPr>
              <a:t>年英国开始将帕斯卡原理先后应用于液压起重机、压力机等算起</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也已有二三百年历史了。</a:t>
            </a:r>
            <a:endParaRPr lang="zh-CN" altLang="en-US" b="1" dirty="0">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E372B60C-D32C-4EDF-AF1F-E47081534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9" y="1586638"/>
            <a:ext cx="1985415" cy="2823702"/>
          </a:xfrm>
          <a:custGeom>
            <a:avLst/>
            <a:gdLst>
              <a:gd name="connsiteX0" fmla="*/ 0 w 3361065"/>
              <a:gd name="connsiteY0" fmla="*/ 0 h 2521527"/>
              <a:gd name="connsiteX1" fmla="*/ 3361065 w 3361065"/>
              <a:gd name="connsiteY1" fmla="*/ 0 h 2521527"/>
              <a:gd name="connsiteX2" fmla="*/ 3361065 w 3361065"/>
              <a:gd name="connsiteY2" fmla="*/ 2521527 h 2521527"/>
              <a:gd name="connsiteX3" fmla="*/ 0 w 3361065"/>
              <a:gd name="connsiteY3" fmla="*/ 2521527 h 2521527"/>
            </a:gdLst>
            <a:ahLst/>
            <a:cxnLst>
              <a:cxn ang="0">
                <a:pos x="connsiteX0" y="connsiteY0"/>
              </a:cxn>
              <a:cxn ang="0">
                <a:pos x="connsiteX1" y="connsiteY1"/>
              </a:cxn>
              <a:cxn ang="0">
                <a:pos x="connsiteX2" y="connsiteY2"/>
              </a:cxn>
              <a:cxn ang="0">
                <a:pos x="connsiteX3" y="connsiteY3"/>
              </a:cxn>
            </a:cxnLst>
            <a:rect l="l" t="t" r="r" b="b"/>
            <a:pathLst>
              <a:path w="3361065" h="2521527">
                <a:moveTo>
                  <a:pt x="0" y="0"/>
                </a:moveTo>
                <a:lnTo>
                  <a:pt x="3361065" y="0"/>
                </a:lnTo>
                <a:lnTo>
                  <a:pt x="3361065" y="2521527"/>
                </a:lnTo>
                <a:lnTo>
                  <a:pt x="0" y="2521527"/>
                </a:lnTo>
                <a:close/>
              </a:path>
            </a:pathLst>
          </a:custGeom>
          <a:ln>
            <a:noFill/>
          </a:ln>
          <a:effectLst>
            <a:outerShdw blurRad="50800" dist="38100" dir="2700000" algn="tl" rotWithShape="0">
              <a:prstClr val="black">
                <a:alpha val="40000"/>
              </a:prstClr>
            </a:outerShdw>
          </a:effectLst>
        </p:spPr>
      </p:pic>
      <p:grpSp>
        <p:nvGrpSpPr>
          <p:cNvPr id="8" name="组合 7">
            <a:extLst>
              <a:ext uri="{FF2B5EF4-FFF2-40B4-BE49-F238E27FC236}">
                <a16:creationId xmlns:a16="http://schemas.microsoft.com/office/drawing/2014/main" id="{C219C849-D6B0-4959-A54E-7D90895922EC}"/>
              </a:ext>
            </a:extLst>
          </p:cNvPr>
          <p:cNvGrpSpPr/>
          <p:nvPr/>
        </p:nvGrpSpPr>
        <p:grpSpPr>
          <a:xfrm>
            <a:off x="772160" y="4092840"/>
            <a:ext cx="1544955" cy="431800"/>
            <a:chOff x="0" y="410"/>
            <a:chExt cx="2433" cy="680"/>
          </a:xfrm>
          <a:effectLst>
            <a:outerShdw blurRad="50800" dist="38100" dir="2700000" algn="tl" rotWithShape="0">
              <a:prstClr val="black">
                <a:alpha val="40000"/>
              </a:prstClr>
            </a:outerShdw>
          </a:effectLst>
        </p:grpSpPr>
        <p:sp>
          <p:nvSpPr>
            <p:cNvPr id="9" name="矩形 3">
              <a:extLst>
                <a:ext uri="{FF2B5EF4-FFF2-40B4-BE49-F238E27FC236}">
                  <a16:creationId xmlns:a16="http://schemas.microsoft.com/office/drawing/2014/main" id="{65C36919-01F2-4A1C-B0C7-FB5DC51A56BA}"/>
                </a:ext>
              </a:extLst>
            </p:cNvPr>
            <p:cNvSpPr/>
            <p:nvPr/>
          </p:nvSpPr>
          <p:spPr>
            <a:xfrm>
              <a:off x="0" y="410"/>
              <a:ext cx="2003" cy="680"/>
            </a:xfrm>
            <a:prstGeom prst="rect">
              <a:avLst/>
            </a:prstGeom>
            <a:solidFill>
              <a:srgbClr val="FFC305"/>
            </a:solidFill>
            <a:ln w="9525">
              <a:noFill/>
            </a:ln>
          </p:spPr>
          <p:txBody>
            <a:bodyPr anchor="ctr"/>
            <a:lstStyle/>
            <a:p>
              <a:pPr lvl="0" algn="ctr">
                <a:lnSpc>
                  <a:spcPct val="100000"/>
                </a:lnSpc>
              </a:pPr>
              <a:endParaRPr>
                <a:solidFill>
                  <a:srgbClr val="FFFFFF"/>
                </a:solidFill>
                <a:ea typeface="方正兰亭细黑_GBK" panose="02000000000000000000" charset="-122"/>
              </a:endParaRPr>
            </a:p>
          </p:txBody>
        </p:sp>
        <p:sp>
          <p:nvSpPr>
            <p:cNvPr id="10" name="矩形 4">
              <a:extLst>
                <a:ext uri="{FF2B5EF4-FFF2-40B4-BE49-F238E27FC236}">
                  <a16:creationId xmlns:a16="http://schemas.microsoft.com/office/drawing/2014/main" id="{6BB653D4-5F4E-43CF-A8F5-AD7B8CFC8B4C}"/>
                </a:ext>
              </a:extLst>
            </p:cNvPr>
            <p:cNvSpPr/>
            <p:nvPr/>
          </p:nvSpPr>
          <p:spPr>
            <a:xfrm>
              <a:off x="2115" y="410"/>
              <a:ext cx="115" cy="680"/>
            </a:xfrm>
            <a:prstGeom prst="rect">
              <a:avLst/>
            </a:prstGeom>
            <a:solidFill>
              <a:srgbClr val="FFC305"/>
            </a:solidFill>
            <a:ln w="9525">
              <a:noFill/>
            </a:ln>
          </p:spPr>
          <p:txBody>
            <a:bodyPr anchor="ctr"/>
            <a:lstStyle/>
            <a:p>
              <a:pPr lvl="0" algn="ctr">
                <a:lnSpc>
                  <a:spcPct val="100000"/>
                </a:lnSpc>
              </a:pPr>
              <a:endParaRPr>
                <a:solidFill>
                  <a:srgbClr val="FFFFFF"/>
                </a:solidFill>
                <a:ea typeface="方正兰亭细黑_GBK" panose="02000000000000000000" charset="-122"/>
              </a:endParaRPr>
            </a:p>
          </p:txBody>
        </p:sp>
        <p:sp>
          <p:nvSpPr>
            <p:cNvPr id="11" name="矩形 5">
              <a:extLst>
                <a:ext uri="{FF2B5EF4-FFF2-40B4-BE49-F238E27FC236}">
                  <a16:creationId xmlns:a16="http://schemas.microsoft.com/office/drawing/2014/main" id="{C14CD06F-A757-4D81-BACD-15008EA5A36E}"/>
                </a:ext>
              </a:extLst>
            </p:cNvPr>
            <p:cNvSpPr/>
            <p:nvPr/>
          </p:nvSpPr>
          <p:spPr>
            <a:xfrm>
              <a:off x="2333" y="730"/>
              <a:ext cx="100" cy="355"/>
            </a:xfrm>
            <a:prstGeom prst="rect">
              <a:avLst/>
            </a:prstGeom>
            <a:solidFill>
              <a:srgbClr val="FFC305"/>
            </a:solidFill>
            <a:ln w="9525">
              <a:noFill/>
            </a:ln>
          </p:spPr>
          <p:txBody>
            <a:bodyPr anchor="ctr"/>
            <a:lstStyle/>
            <a:p>
              <a:pPr lvl="0" algn="ctr">
                <a:lnSpc>
                  <a:spcPct val="100000"/>
                </a:lnSpc>
              </a:pPr>
              <a:endParaRPr>
                <a:solidFill>
                  <a:srgbClr val="FFFFFF"/>
                </a:solidFill>
                <a:ea typeface="方正兰亭细黑_GBK" panose="02000000000000000000" charset="-122"/>
              </a:endParaRPr>
            </a:p>
          </p:txBody>
        </p:sp>
      </p:grpSp>
      <p:sp>
        <p:nvSpPr>
          <p:cNvPr id="12" name="文本框 11">
            <a:extLst>
              <a:ext uri="{FF2B5EF4-FFF2-40B4-BE49-F238E27FC236}">
                <a16:creationId xmlns:a16="http://schemas.microsoft.com/office/drawing/2014/main" id="{1A4A2CCB-E4E5-4F26-9016-2B49A2A3ECB5}"/>
              </a:ext>
            </a:extLst>
          </p:cNvPr>
          <p:cNvSpPr txBox="1"/>
          <p:nvPr/>
        </p:nvSpPr>
        <p:spPr>
          <a:xfrm>
            <a:off x="1045950" y="4138491"/>
            <a:ext cx="743793" cy="138499"/>
          </a:xfrm>
          <a:prstGeom prst="rect">
            <a:avLst/>
          </a:prstGeom>
        </p:spPr>
        <p:txBody>
          <a:bodyPr wrap="none" lIns="0" tIns="0" rIns="0" bIns="0" anchor="ctr">
            <a:spAutoFit/>
          </a:bodyPr>
          <a:lstStyle>
            <a:defPPr>
              <a:defRPr lang="zh-CN"/>
            </a:defPPr>
            <a:lvl1pPr marR="0" lvl="0" indent="0" algn="ctr" defTabSz="-635"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90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布莱士</a:t>
            </a:r>
            <a:r>
              <a:rPr lang="en-US" altLang="zh-CN" sz="90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90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帕斯卡</a:t>
            </a:r>
          </a:p>
        </p:txBody>
      </p:sp>
      <p:sp>
        <p:nvSpPr>
          <p:cNvPr id="13" name="文本框 12">
            <a:extLst>
              <a:ext uri="{FF2B5EF4-FFF2-40B4-BE49-F238E27FC236}">
                <a16:creationId xmlns:a16="http://schemas.microsoft.com/office/drawing/2014/main" id="{39E15C0E-3AF2-42C0-82A0-DA81C05A3F51}"/>
              </a:ext>
            </a:extLst>
          </p:cNvPr>
          <p:cNvSpPr txBox="1"/>
          <p:nvPr/>
        </p:nvSpPr>
        <p:spPr>
          <a:xfrm>
            <a:off x="1036742" y="4310069"/>
            <a:ext cx="754062" cy="184666"/>
          </a:xfrm>
          <a:prstGeom prst="rect">
            <a:avLst/>
          </a:prstGeom>
        </p:spPr>
        <p:txBody>
          <a:bodyPr wrap="square" lIns="0" tIns="0" rIns="0" bIns="0" anchor="ctr">
            <a:spAutoFit/>
          </a:bodyPr>
          <a:lstStyle>
            <a:defPPr>
              <a:defRPr lang="zh-CN"/>
            </a:defPPr>
            <a:lvl1pPr marR="0" lvl="0" indent="0" algn="ctr" defTabSz="-635"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600" b="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法国数学家、物理学家、哲学家、散文家</a:t>
            </a:r>
          </a:p>
        </p:txBody>
      </p:sp>
      <p:sp>
        <p:nvSpPr>
          <p:cNvPr id="14" name="直角三角形 13">
            <a:extLst>
              <a:ext uri="{FF2B5EF4-FFF2-40B4-BE49-F238E27FC236}">
                <a16:creationId xmlns:a16="http://schemas.microsoft.com/office/drawing/2014/main" id="{515BAB44-195E-4D49-A40C-7343BC441491}"/>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a:extLst>
              <a:ext uri="{FF2B5EF4-FFF2-40B4-BE49-F238E27FC236}">
                <a16:creationId xmlns:a16="http://schemas.microsoft.com/office/drawing/2014/main" id="{FACD6C29-160E-4BF4-84B6-D811D62A4AF7}"/>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43881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heel(1)">
                                      <p:cBhvr>
                                        <p:cTn id="2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592037-5817-42E8-8074-6B61E415C906}"/>
              </a:ext>
            </a:extLst>
          </p:cNvPr>
          <p:cNvSpPr txBox="1"/>
          <p:nvPr/>
        </p:nvSpPr>
        <p:spPr>
          <a:xfrm>
            <a:off x="700874" y="1913703"/>
            <a:ext cx="4465320" cy="2308324"/>
          </a:xfrm>
          <a:prstGeom prst="rect">
            <a:avLst/>
          </a:prstGeom>
          <a:noFill/>
        </p:spPr>
        <p:txBody>
          <a:bodyPr wrap="square" rtlCol="0">
            <a:spAutoFit/>
          </a:bodyPr>
          <a:lstStyle/>
          <a:p>
            <a:pPr algn="just">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而液压传动</a:t>
            </a:r>
            <a:r>
              <a:rPr lang="zh-CN" altLang="zh-CN" sz="2400" dirty="0">
                <a:solidFill>
                  <a:srgbClr val="FF0000"/>
                </a:solidFill>
                <a:latin typeface="微软雅黑" panose="020B0503020204020204" pitchFamily="34" charset="-122"/>
                <a:ea typeface="微软雅黑" panose="020B0503020204020204" pitchFamily="34" charset="-122"/>
              </a:rPr>
              <a:t>在工业上的</a:t>
            </a:r>
            <a:r>
              <a:rPr lang="zh-CN" altLang="zh-CN" sz="1600" dirty="0">
                <a:latin typeface="微软雅黑" panose="020B0503020204020204" pitchFamily="34" charset="-122"/>
                <a:ea typeface="微软雅黑" panose="020B0503020204020204" pitchFamily="34" charset="-122"/>
              </a:rPr>
              <a:t>真正推广使用</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则是</a:t>
            </a: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rPr>
              <a:t>世纪中叶以后的事</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至于它与微电子和计算机技术密切结合</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得以在尽可能小的空间内传递出尽可能大的功率并加以精确控制</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更是近几十年内出现的</a:t>
            </a:r>
            <a:r>
              <a:rPr lang="zh-CN" altLang="zh-CN" sz="2400" dirty="0">
                <a:solidFill>
                  <a:srgbClr val="FF0000"/>
                </a:solidFill>
                <a:latin typeface="微软雅黑" panose="020B0503020204020204" pitchFamily="34" charset="-122"/>
                <a:ea typeface="微软雅黑" panose="020B0503020204020204" pitchFamily="34" charset="-122"/>
              </a:rPr>
              <a:t>新事物</a:t>
            </a:r>
            <a:r>
              <a:rPr lang="zh-CN" altLang="zh-CN" sz="1600"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865AFD2-187B-49F4-854B-37537E381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221404" y="1628580"/>
            <a:ext cx="1985415" cy="2823702"/>
          </a:xfrm>
          <a:custGeom>
            <a:avLst/>
            <a:gdLst>
              <a:gd name="connsiteX0" fmla="*/ 0 w 3361065"/>
              <a:gd name="connsiteY0" fmla="*/ 0 h 2521527"/>
              <a:gd name="connsiteX1" fmla="*/ 3361065 w 3361065"/>
              <a:gd name="connsiteY1" fmla="*/ 0 h 2521527"/>
              <a:gd name="connsiteX2" fmla="*/ 3361065 w 3361065"/>
              <a:gd name="connsiteY2" fmla="*/ 2521527 h 2521527"/>
              <a:gd name="connsiteX3" fmla="*/ 0 w 3361065"/>
              <a:gd name="connsiteY3" fmla="*/ 2521527 h 2521527"/>
            </a:gdLst>
            <a:ahLst/>
            <a:cxnLst>
              <a:cxn ang="0">
                <a:pos x="connsiteX0" y="connsiteY0"/>
              </a:cxn>
              <a:cxn ang="0">
                <a:pos x="connsiteX1" y="connsiteY1"/>
              </a:cxn>
              <a:cxn ang="0">
                <a:pos x="connsiteX2" y="connsiteY2"/>
              </a:cxn>
              <a:cxn ang="0">
                <a:pos x="connsiteX3" y="connsiteY3"/>
              </a:cxn>
            </a:cxnLst>
            <a:rect l="l" t="t" r="r" b="b"/>
            <a:pathLst>
              <a:path w="3361065" h="2521527">
                <a:moveTo>
                  <a:pt x="0" y="0"/>
                </a:moveTo>
                <a:lnTo>
                  <a:pt x="3361065" y="0"/>
                </a:lnTo>
                <a:lnTo>
                  <a:pt x="3361065" y="2521527"/>
                </a:lnTo>
                <a:lnTo>
                  <a:pt x="0" y="2521527"/>
                </a:lnTo>
                <a:close/>
              </a:path>
            </a:pathLst>
          </a:custGeom>
          <a:ln>
            <a:noFill/>
          </a:ln>
          <a:effectLst>
            <a:outerShdw blurRad="50800" dist="38100" dir="2700000" algn="tl" rotWithShape="0">
              <a:prstClr val="black">
                <a:alpha val="40000"/>
              </a:prstClr>
            </a:outerShdw>
          </a:effectLst>
        </p:spPr>
      </p:pic>
      <p:grpSp>
        <p:nvGrpSpPr>
          <p:cNvPr id="6" name="组合 5">
            <a:extLst>
              <a:ext uri="{FF2B5EF4-FFF2-40B4-BE49-F238E27FC236}">
                <a16:creationId xmlns:a16="http://schemas.microsoft.com/office/drawing/2014/main" id="{F120A8CF-6995-45B4-A4B9-44C2F8D6EE99}"/>
              </a:ext>
            </a:extLst>
          </p:cNvPr>
          <p:cNvGrpSpPr/>
          <p:nvPr/>
        </p:nvGrpSpPr>
        <p:grpSpPr>
          <a:xfrm flipH="1">
            <a:off x="6885351" y="4112094"/>
            <a:ext cx="1544955" cy="431800"/>
            <a:chOff x="0" y="410"/>
            <a:chExt cx="2433" cy="680"/>
          </a:xfrm>
          <a:effectLst>
            <a:outerShdw blurRad="50800" dist="38100" dir="2700000" algn="tl" rotWithShape="0">
              <a:prstClr val="black">
                <a:alpha val="40000"/>
              </a:prstClr>
            </a:outerShdw>
          </a:effectLst>
        </p:grpSpPr>
        <p:sp>
          <p:nvSpPr>
            <p:cNvPr id="7" name="矩形 3">
              <a:extLst>
                <a:ext uri="{FF2B5EF4-FFF2-40B4-BE49-F238E27FC236}">
                  <a16:creationId xmlns:a16="http://schemas.microsoft.com/office/drawing/2014/main" id="{F61B5432-0F3E-4BFF-B555-A34E0AA80373}"/>
                </a:ext>
              </a:extLst>
            </p:cNvPr>
            <p:cNvSpPr/>
            <p:nvPr/>
          </p:nvSpPr>
          <p:spPr>
            <a:xfrm>
              <a:off x="0" y="410"/>
              <a:ext cx="2003" cy="680"/>
            </a:xfrm>
            <a:prstGeom prst="rect">
              <a:avLst/>
            </a:prstGeom>
            <a:solidFill>
              <a:srgbClr val="FFC305"/>
            </a:solidFill>
            <a:ln w="9525">
              <a:noFill/>
            </a:ln>
          </p:spPr>
          <p:txBody>
            <a:bodyPr anchor="ctr"/>
            <a:lstStyle/>
            <a:p>
              <a:pPr lvl="0" algn="ctr">
                <a:lnSpc>
                  <a:spcPct val="100000"/>
                </a:lnSpc>
              </a:pPr>
              <a:endParaRPr>
                <a:solidFill>
                  <a:srgbClr val="FFFFFF"/>
                </a:solidFill>
                <a:ea typeface="方正兰亭细黑_GBK" panose="02000000000000000000" charset="-122"/>
              </a:endParaRPr>
            </a:p>
          </p:txBody>
        </p:sp>
        <p:sp>
          <p:nvSpPr>
            <p:cNvPr id="8" name="矩形 4">
              <a:extLst>
                <a:ext uri="{FF2B5EF4-FFF2-40B4-BE49-F238E27FC236}">
                  <a16:creationId xmlns:a16="http://schemas.microsoft.com/office/drawing/2014/main" id="{4FF38620-95E6-44B3-87F3-36B18966C218}"/>
                </a:ext>
              </a:extLst>
            </p:cNvPr>
            <p:cNvSpPr/>
            <p:nvPr/>
          </p:nvSpPr>
          <p:spPr>
            <a:xfrm>
              <a:off x="2115" y="410"/>
              <a:ext cx="115" cy="680"/>
            </a:xfrm>
            <a:prstGeom prst="rect">
              <a:avLst/>
            </a:prstGeom>
            <a:solidFill>
              <a:srgbClr val="FFC305"/>
            </a:solidFill>
            <a:ln w="9525">
              <a:noFill/>
            </a:ln>
          </p:spPr>
          <p:txBody>
            <a:bodyPr anchor="ctr"/>
            <a:lstStyle/>
            <a:p>
              <a:pPr lvl="0" algn="ctr">
                <a:lnSpc>
                  <a:spcPct val="100000"/>
                </a:lnSpc>
              </a:pPr>
              <a:endParaRPr>
                <a:solidFill>
                  <a:srgbClr val="FFFFFF"/>
                </a:solidFill>
                <a:ea typeface="方正兰亭细黑_GBK" panose="02000000000000000000" charset="-122"/>
              </a:endParaRPr>
            </a:p>
          </p:txBody>
        </p:sp>
        <p:sp>
          <p:nvSpPr>
            <p:cNvPr id="9" name="矩形 5">
              <a:extLst>
                <a:ext uri="{FF2B5EF4-FFF2-40B4-BE49-F238E27FC236}">
                  <a16:creationId xmlns:a16="http://schemas.microsoft.com/office/drawing/2014/main" id="{90994916-2FBA-444F-A156-49D32D54AFF3}"/>
                </a:ext>
              </a:extLst>
            </p:cNvPr>
            <p:cNvSpPr/>
            <p:nvPr/>
          </p:nvSpPr>
          <p:spPr>
            <a:xfrm>
              <a:off x="2333" y="730"/>
              <a:ext cx="100" cy="355"/>
            </a:xfrm>
            <a:prstGeom prst="rect">
              <a:avLst/>
            </a:prstGeom>
            <a:solidFill>
              <a:srgbClr val="FFC305"/>
            </a:solidFill>
            <a:ln w="9525">
              <a:noFill/>
            </a:ln>
          </p:spPr>
          <p:txBody>
            <a:bodyPr anchor="ctr"/>
            <a:lstStyle/>
            <a:p>
              <a:pPr lvl="0" algn="ctr">
                <a:lnSpc>
                  <a:spcPct val="100000"/>
                </a:lnSpc>
              </a:pPr>
              <a:endParaRPr>
                <a:solidFill>
                  <a:srgbClr val="FFFFFF"/>
                </a:solidFill>
                <a:ea typeface="方正兰亭细黑_GBK" panose="02000000000000000000" charset="-122"/>
              </a:endParaRPr>
            </a:p>
          </p:txBody>
        </p:sp>
      </p:grpSp>
      <p:sp>
        <p:nvSpPr>
          <p:cNvPr id="10" name="文本框 9">
            <a:extLst>
              <a:ext uri="{FF2B5EF4-FFF2-40B4-BE49-F238E27FC236}">
                <a16:creationId xmlns:a16="http://schemas.microsoft.com/office/drawing/2014/main" id="{D5832360-50D8-4136-A5A5-063BE6CAC742}"/>
              </a:ext>
            </a:extLst>
          </p:cNvPr>
          <p:cNvSpPr txBox="1"/>
          <p:nvPr/>
        </p:nvSpPr>
        <p:spPr>
          <a:xfrm flipH="1">
            <a:off x="7478601" y="4156424"/>
            <a:ext cx="743793" cy="138499"/>
          </a:xfrm>
          <a:prstGeom prst="rect">
            <a:avLst/>
          </a:prstGeom>
        </p:spPr>
        <p:txBody>
          <a:bodyPr wrap="none" lIns="0" tIns="0" rIns="0" bIns="0" anchor="ctr">
            <a:spAutoFit/>
          </a:bodyPr>
          <a:lstStyle>
            <a:defPPr>
              <a:defRPr lang="zh-CN"/>
            </a:defPPr>
            <a:lvl1pPr marR="0" lvl="0" indent="0" algn="ctr" defTabSz="-635"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90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布莱士</a:t>
            </a:r>
            <a:r>
              <a:rPr lang="en-US" altLang="zh-CN" sz="90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90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帕斯卡</a:t>
            </a:r>
          </a:p>
        </p:txBody>
      </p:sp>
      <p:sp>
        <p:nvSpPr>
          <p:cNvPr id="11" name="文本框 10">
            <a:extLst>
              <a:ext uri="{FF2B5EF4-FFF2-40B4-BE49-F238E27FC236}">
                <a16:creationId xmlns:a16="http://schemas.microsoft.com/office/drawing/2014/main" id="{F66EBC87-7923-49EC-A062-3578FA943A71}"/>
              </a:ext>
            </a:extLst>
          </p:cNvPr>
          <p:cNvSpPr txBox="1"/>
          <p:nvPr/>
        </p:nvSpPr>
        <p:spPr>
          <a:xfrm flipH="1">
            <a:off x="7468332" y="4338150"/>
            <a:ext cx="754062" cy="184666"/>
          </a:xfrm>
          <a:prstGeom prst="rect">
            <a:avLst/>
          </a:prstGeom>
        </p:spPr>
        <p:txBody>
          <a:bodyPr wrap="square" lIns="0" tIns="0" rIns="0" bIns="0" anchor="ctr">
            <a:spAutoFit/>
          </a:bodyPr>
          <a:lstStyle>
            <a:defPPr>
              <a:defRPr lang="zh-CN"/>
            </a:defPPr>
            <a:lvl1pPr marR="0" lvl="0" indent="0" algn="ctr" defTabSz="-635"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600" b="0" dirty="0">
                <a:solidFill>
                  <a:srgbClr val="333134"/>
                </a:solidFill>
                <a:latin typeface="微软雅黑" panose="020B0503020204020204" pitchFamily="34" charset="-122"/>
                <a:ea typeface="微软雅黑" panose="020B0503020204020204" pitchFamily="34" charset="-122"/>
                <a:cs typeface="Arial" panose="020B0604020202020204" pitchFamily="34" charset="0"/>
              </a:rPr>
              <a:t>法国数学家、物理学家、哲学家、散文家</a:t>
            </a:r>
          </a:p>
        </p:txBody>
      </p:sp>
      <p:sp>
        <p:nvSpPr>
          <p:cNvPr id="12" name="圆角矩形 6">
            <a:extLst>
              <a:ext uri="{FF2B5EF4-FFF2-40B4-BE49-F238E27FC236}">
                <a16:creationId xmlns:a16="http://schemas.microsoft.com/office/drawing/2014/main" id="{8F588ED2-1D1E-49EA-9A7D-B4B0600D125C}"/>
              </a:ext>
            </a:extLst>
          </p:cNvPr>
          <p:cNvSpPr/>
          <p:nvPr/>
        </p:nvSpPr>
        <p:spPr>
          <a:xfrm>
            <a:off x="524344" y="1588315"/>
            <a:ext cx="4818380" cy="295910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804213A-ABB0-415C-BC4C-C0E467D9566B}"/>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 name="直角三角形 14">
            <a:extLst>
              <a:ext uri="{FF2B5EF4-FFF2-40B4-BE49-F238E27FC236}">
                <a16:creationId xmlns:a16="http://schemas.microsoft.com/office/drawing/2014/main" id="{38973D32-F4B6-484F-A224-1D01F2D663F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直角三角形 15">
            <a:extLst>
              <a:ext uri="{FF2B5EF4-FFF2-40B4-BE49-F238E27FC236}">
                <a16:creationId xmlns:a16="http://schemas.microsoft.com/office/drawing/2014/main" id="{BAE1CDC0-4172-4F40-81AE-355E734E8644}"/>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591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D9CB01-CF4C-4D52-A669-0AE1C341200D}"/>
              </a:ext>
            </a:extLst>
          </p:cNvPr>
          <p:cNvSpPr/>
          <p:nvPr/>
        </p:nvSpPr>
        <p:spPr>
          <a:xfrm>
            <a:off x="744468" y="2069624"/>
            <a:ext cx="7816906" cy="1569660"/>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早期</a:t>
            </a:r>
            <a:r>
              <a:rPr lang="zh-CN" altLang="en-US" sz="2000" dirty="0">
                <a:latin typeface="微软雅黑" panose="020B0503020204020204" pitchFamily="34" charset="-122"/>
                <a:ea typeface="微软雅黑" panose="020B0503020204020204" pitchFamily="34" charset="-122"/>
              </a:rPr>
              <a:t>的液压传动以</a:t>
            </a:r>
            <a:r>
              <a:rPr lang="zh-CN" altLang="en-US" sz="2000" dirty="0">
                <a:solidFill>
                  <a:srgbClr val="FF0000"/>
                </a:solidFill>
                <a:latin typeface="微软雅黑" panose="020B0503020204020204" pitchFamily="34" charset="-122"/>
                <a:ea typeface="微软雅黑" panose="020B0503020204020204" pitchFamily="34" charset="-122"/>
              </a:rPr>
              <a:t>水</a:t>
            </a:r>
            <a:r>
              <a:rPr lang="zh-CN" altLang="en-US" sz="2000" dirty="0">
                <a:latin typeface="微软雅黑" panose="020B0503020204020204" pitchFamily="34" charset="-122"/>
                <a:ea typeface="微软雅黑" panose="020B0503020204020204" pitchFamily="34" charset="-122"/>
              </a:rPr>
              <a:t>作为传动介质，</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近代液压传动是由</a:t>
            </a:r>
            <a:r>
              <a:rPr lang="en-US" altLang="zh-CN" sz="2000" dirty="0">
                <a:latin typeface="微软雅黑" panose="020B0503020204020204" pitchFamily="34" charset="-122"/>
                <a:ea typeface="微软雅黑" panose="020B0503020204020204" pitchFamily="34" charset="-122"/>
              </a:rPr>
              <a:t>19</a:t>
            </a:r>
            <a:r>
              <a:rPr lang="zh-CN" altLang="en-US" sz="2000" dirty="0">
                <a:latin typeface="微软雅黑" panose="020B0503020204020204" pitchFamily="34" charset="-122"/>
                <a:ea typeface="微软雅黑" panose="020B0503020204020204" pitchFamily="34" charset="-122"/>
              </a:rPr>
              <a:t>世纪崛起并蓬勃发展的</a:t>
            </a:r>
            <a:r>
              <a:rPr lang="zh-CN" altLang="en-US" sz="2800" dirty="0">
                <a:latin typeface="微软雅黑" panose="020B0503020204020204" pitchFamily="34" charset="-122"/>
                <a:ea typeface="微软雅黑" panose="020B0503020204020204" pitchFamily="34" charset="-122"/>
              </a:rPr>
              <a:t>石油工业</a:t>
            </a:r>
            <a:r>
              <a:rPr lang="zh-CN" altLang="en-US" sz="2000" dirty="0">
                <a:latin typeface="微软雅黑" panose="020B0503020204020204" pitchFamily="34" charset="-122"/>
                <a:ea typeface="微软雅黑" panose="020B0503020204020204" pitchFamily="34" charset="-122"/>
              </a:rPr>
              <a:t>推动起来的。</a:t>
            </a:r>
            <a:endParaRPr lang="zh-CN" altLang="en-US" dirty="0">
              <a:latin typeface="微软雅黑" panose="020B0503020204020204" pitchFamily="34" charset="-122"/>
              <a:ea typeface="微软雅黑" panose="020B0503020204020204" pitchFamily="34" charset="-122"/>
            </a:endParaRPr>
          </a:p>
        </p:txBody>
      </p:sp>
      <p:sp>
        <p:nvSpPr>
          <p:cNvPr id="3" name="圆角矩形 3">
            <a:extLst>
              <a:ext uri="{FF2B5EF4-FFF2-40B4-BE49-F238E27FC236}">
                <a16:creationId xmlns:a16="http://schemas.microsoft.com/office/drawing/2014/main" id="{D83A2589-BD26-4ED4-B8C4-238C912171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2FFF35F-1A36-47FE-873A-36B5BCC7A902}"/>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1134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0">
            <a:extLst>
              <a:ext uri="{FF2B5EF4-FFF2-40B4-BE49-F238E27FC236}">
                <a16:creationId xmlns:a16="http://schemas.microsoft.com/office/drawing/2014/main" id="{DC61409D-4ABC-42BE-9AEF-CB56C6014BE9}"/>
              </a:ext>
            </a:extLst>
          </p:cNvPr>
          <p:cNvGrpSpPr>
            <a:grpSpLocks/>
          </p:cNvGrpSpPr>
          <p:nvPr/>
        </p:nvGrpSpPr>
        <p:grpSpPr bwMode="auto">
          <a:xfrm>
            <a:off x="339487" y="1260548"/>
            <a:ext cx="2610089" cy="2468856"/>
            <a:chOff x="880170" y="2320363"/>
            <a:chExt cx="3170238" cy="3009957"/>
          </a:xfrm>
        </p:grpSpPr>
        <p:pic>
          <p:nvPicPr>
            <p:cNvPr id="5" name="图片 4">
              <a:extLst>
                <a:ext uri="{FF2B5EF4-FFF2-40B4-BE49-F238E27FC236}">
                  <a16:creationId xmlns:a16="http://schemas.microsoft.com/office/drawing/2014/main" id="{B1787EA1-1836-4C40-BF70-025DD2174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70" y="2459213"/>
              <a:ext cx="3170238" cy="2871107"/>
            </a:xfrm>
            <a:custGeom>
              <a:avLst/>
              <a:gdLst>
                <a:gd name="connsiteX0" fmla="*/ 1585119 w 3170238"/>
                <a:gd name="connsiteY0" fmla="*/ 0 h 3170239"/>
                <a:gd name="connsiteX1" fmla="*/ 3170238 w 3170238"/>
                <a:gd name="connsiteY1" fmla="*/ 1585120 h 3170239"/>
                <a:gd name="connsiteX2" fmla="*/ 1585119 w 3170238"/>
                <a:gd name="connsiteY2" fmla="*/ 3170239 h 3170239"/>
                <a:gd name="connsiteX3" fmla="*/ 0 w 3170238"/>
                <a:gd name="connsiteY3" fmla="*/ 1585120 h 3170239"/>
              </a:gdLst>
              <a:ahLst/>
              <a:cxnLst>
                <a:cxn ang="0">
                  <a:pos x="connsiteX0" y="connsiteY0"/>
                </a:cxn>
                <a:cxn ang="0">
                  <a:pos x="connsiteX1" y="connsiteY1"/>
                </a:cxn>
                <a:cxn ang="0">
                  <a:pos x="connsiteX2" y="connsiteY2"/>
                </a:cxn>
                <a:cxn ang="0">
                  <a:pos x="connsiteX3" y="connsiteY3"/>
                </a:cxn>
              </a:cxnLst>
              <a:rect l="l" t="t" r="r" b="b"/>
              <a:pathLst>
                <a:path w="3170238" h="3170239">
                  <a:moveTo>
                    <a:pt x="1585119" y="0"/>
                  </a:moveTo>
                  <a:lnTo>
                    <a:pt x="3170238" y="1585120"/>
                  </a:lnTo>
                  <a:lnTo>
                    <a:pt x="1585119" y="3170239"/>
                  </a:lnTo>
                  <a:lnTo>
                    <a:pt x="0" y="1585120"/>
                  </a:lnTo>
                  <a:close/>
                </a:path>
              </a:pathLst>
            </a:custGeom>
            <a:ln>
              <a:solidFill>
                <a:srgbClr val="E8646B"/>
              </a:solidFill>
            </a:ln>
          </p:spPr>
        </p:pic>
        <p:grpSp>
          <p:nvGrpSpPr>
            <p:cNvPr id="6" name="组合 26">
              <a:extLst>
                <a:ext uri="{FF2B5EF4-FFF2-40B4-BE49-F238E27FC236}">
                  <a16:creationId xmlns:a16="http://schemas.microsoft.com/office/drawing/2014/main" id="{C9D8994F-EB8C-42A4-A50A-B4254D327B37}"/>
                </a:ext>
              </a:extLst>
            </p:cNvPr>
            <p:cNvGrpSpPr>
              <a:grpSpLocks/>
            </p:cNvGrpSpPr>
            <p:nvPr/>
          </p:nvGrpSpPr>
          <p:grpSpPr bwMode="auto">
            <a:xfrm>
              <a:off x="1117849" y="2320363"/>
              <a:ext cx="2703817" cy="1310960"/>
              <a:chOff x="1117849" y="2320363"/>
              <a:chExt cx="2703817" cy="1310960"/>
            </a:xfrm>
          </p:grpSpPr>
          <p:sp>
            <p:nvSpPr>
              <p:cNvPr id="7" name="等腰三角形 6">
                <a:extLst>
                  <a:ext uri="{FF2B5EF4-FFF2-40B4-BE49-F238E27FC236}">
                    <a16:creationId xmlns:a16="http://schemas.microsoft.com/office/drawing/2014/main" id="{17770996-AF19-4594-B783-2A670F3D05FE}"/>
                  </a:ext>
                </a:extLst>
              </p:cNvPr>
              <p:cNvSpPr/>
              <p:nvPr/>
            </p:nvSpPr>
            <p:spPr>
              <a:xfrm>
                <a:off x="1117849" y="2320363"/>
                <a:ext cx="2703817" cy="1310960"/>
              </a:xfrm>
              <a:prstGeom prst="triangle">
                <a:avLst/>
              </a:prstGeom>
              <a:solidFill>
                <a:srgbClr val="E8646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13">
                <a:extLst>
                  <a:ext uri="{FF2B5EF4-FFF2-40B4-BE49-F238E27FC236}">
                    <a16:creationId xmlns:a16="http://schemas.microsoft.com/office/drawing/2014/main" id="{3081578B-48AF-482F-AFC5-9053B5C37E33}"/>
                  </a:ext>
                </a:extLst>
              </p:cNvPr>
              <p:cNvSpPr txBox="1">
                <a:spLocks noChangeArrowheads="1"/>
              </p:cNvSpPr>
              <p:nvPr/>
            </p:nvSpPr>
            <p:spPr bwMode="auto">
              <a:xfrm>
                <a:off x="1595061" y="3042951"/>
                <a:ext cx="1876256" cy="487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000" dirty="0">
                    <a:latin typeface="微软雅黑" panose="020B0503020204020204" pitchFamily="34" charset="-122"/>
                    <a:ea typeface="微软雅黑" panose="020B0503020204020204" pitchFamily="34" charset="-122"/>
                  </a:rPr>
                  <a:t>炮塔转位器</a:t>
                </a:r>
                <a:endParaRPr lang="zh-CN" altLang="en-US" sz="2000" dirty="0">
                  <a:solidFill>
                    <a:schemeClr val="bg1"/>
                  </a:solidFill>
                  <a:latin typeface="方正正中黑简体" panose="02010600030101010101" charset="-122"/>
                  <a:ea typeface="方正正中黑简体" panose="02010600030101010101" charset="-122"/>
                </a:endParaRPr>
              </a:p>
            </p:txBody>
          </p:sp>
        </p:grpSp>
      </p:grpSp>
      <p:grpSp>
        <p:nvGrpSpPr>
          <p:cNvPr id="9" name="组合 31">
            <a:extLst>
              <a:ext uri="{FF2B5EF4-FFF2-40B4-BE49-F238E27FC236}">
                <a16:creationId xmlns:a16="http://schemas.microsoft.com/office/drawing/2014/main" id="{214B90A6-0B97-439B-9FDC-4B993B642063}"/>
              </a:ext>
            </a:extLst>
          </p:cNvPr>
          <p:cNvGrpSpPr>
            <a:grpSpLocks/>
          </p:cNvGrpSpPr>
          <p:nvPr/>
        </p:nvGrpSpPr>
        <p:grpSpPr bwMode="auto">
          <a:xfrm>
            <a:off x="3231173" y="1374438"/>
            <a:ext cx="2824642" cy="2590291"/>
            <a:chOff x="4294142" y="3388911"/>
            <a:chExt cx="3594644" cy="3321070"/>
          </a:xfrm>
        </p:grpSpPr>
        <p:pic>
          <p:nvPicPr>
            <p:cNvPr id="10" name="图片 9">
              <a:extLst>
                <a:ext uri="{FF2B5EF4-FFF2-40B4-BE49-F238E27FC236}">
                  <a16:creationId xmlns:a16="http://schemas.microsoft.com/office/drawing/2014/main" id="{4DC24274-0998-47B2-88CA-4933D28DE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142" y="3388911"/>
              <a:ext cx="3594644" cy="3169466"/>
            </a:xfrm>
            <a:custGeom>
              <a:avLst/>
              <a:gdLst>
                <a:gd name="connsiteX0" fmla="*/ 1797322 w 3594644"/>
                <a:gd name="connsiteY0" fmla="*/ 0 h 3594644"/>
                <a:gd name="connsiteX1" fmla="*/ 3594644 w 3594644"/>
                <a:gd name="connsiteY1" fmla="*/ 1797322 h 3594644"/>
                <a:gd name="connsiteX2" fmla="*/ 1797322 w 3594644"/>
                <a:gd name="connsiteY2" fmla="*/ 3594644 h 3594644"/>
                <a:gd name="connsiteX3" fmla="*/ 0 w 3594644"/>
                <a:gd name="connsiteY3" fmla="*/ 1797322 h 3594644"/>
              </a:gdLst>
              <a:ahLst/>
              <a:cxnLst>
                <a:cxn ang="0">
                  <a:pos x="connsiteX0" y="connsiteY0"/>
                </a:cxn>
                <a:cxn ang="0">
                  <a:pos x="connsiteX1" y="connsiteY1"/>
                </a:cxn>
                <a:cxn ang="0">
                  <a:pos x="connsiteX2" y="connsiteY2"/>
                </a:cxn>
                <a:cxn ang="0">
                  <a:pos x="connsiteX3" y="connsiteY3"/>
                </a:cxn>
              </a:cxnLst>
              <a:rect l="l" t="t" r="r" b="b"/>
              <a:pathLst>
                <a:path w="3594644" h="3594644">
                  <a:moveTo>
                    <a:pt x="1797322" y="0"/>
                  </a:moveTo>
                  <a:lnTo>
                    <a:pt x="3594644" y="1797322"/>
                  </a:lnTo>
                  <a:lnTo>
                    <a:pt x="1797322" y="3594644"/>
                  </a:lnTo>
                  <a:lnTo>
                    <a:pt x="0" y="1797322"/>
                  </a:lnTo>
                  <a:close/>
                </a:path>
              </a:pathLst>
            </a:custGeom>
            <a:ln>
              <a:solidFill>
                <a:srgbClr val="184972"/>
              </a:solidFill>
            </a:ln>
          </p:spPr>
        </p:pic>
        <p:sp>
          <p:nvSpPr>
            <p:cNvPr id="12" name="等腰三角形 11">
              <a:extLst>
                <a:ext uri="{FF2B5EF4-FFF2-40B4-BE49-F238E27FC236}">
                  <a16:creationId xmlns:a16="http://schemas.microsoft.com/office/drawing/2014/main" id="{0999E546-CF56-4A85-A721-3EB4A5264872}"/>
                </a:ext>
              </a:extLst>
            </p:cNvPr>
            <p:cNvSpPr/>
            <p:nvPr/>
          </p:nvSpPr>
          <p:spPr bwMode="auto">
            <a:xfrm flipV="1">
              <a:off x="4739227" y="5399834"/>
              <a:ext cx="2704472" cy="1310147"/>
            </a:xfrm>
            <a:prstGeom prst="triangle">
              <a:avLst/>
            </a:prstGeom>
            <a:solidFill>
              <a:srgbClr val="00B0F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4" name="组合 32">
            <a:extLst>
              <a:ext uri="{FF2B5EF4-FFF2-40B4-BE49-F238E27FC236}">
                <a16:creationId xmlns:a16="http://schemas.microsoft.com/office/drawing/2014/main" id="{DB3E7230-DFBA-4D68-BDF3-3E1770336D23}"/>
              </a:ext>
            </a:extLst>
          </p:cNvPr>
          <p:cNvGrpSpPr>
            <a:grpSpLocks/>
          </p:cNvGrpSpPr>
          <p:nvPr/>
        </p:nvGrpSpPr>
        <p:grpSpPr bwMode="auto">
          <a:xfrm>
            <a:off x="6337412" y="1274753"/>
            <a:ext cx="2674443" cy="2574018"/>
            <a:chOff x="8188892" y="2309645"/>
            <a:chExt cx="3170238" cy="3149702"/>
          </a:xfrm>
        </p:grpSpPr>
        <p:pic>
          <p:nvPicPr>
            <p:cNvPr id="15" name="图片 14">
              <a:extLst>
                <a:ext uri="{FF2B5EF4-FFF2-40B4-BE49-F238E27FC236}">
                  <a16:creationId xmlns:a16="http://schemas.microsoft.com/office/drawing/2014/main" id="{F8419901-CC03-45AC-8E0A-CF09C512C5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892" y="2330180"/>
              <a:ext cx="3170238" cy="3129167"/>
            </a:xfrm>
            <a:custGeom>
              <a:avLst/>
              <a:gdLst>
                <a:gd name="connsiteX0" fmla="*/ 1585118 w 3170238"/>
                <a:gd name="connsiteY0" fmla="*/ 0 h 3170239"/>
                <a:gd name="connsiteX1" fmla="*/ 3170238 w 3170238"/>
                <a:gd name="connsiteY1" fmla="*/ 1585120 h 3170239"/>
                <a:gd name="connsiteX2" fmla="*/ 1585118 w 3170238"/>
                <a:gd name="connsiteY2" fmla="*/ 3170239 h 3170239"/>
                <a:gd name="connsiteX3" fmla="*/ 0 w 3170238"/>
                <a:gd name="connsiteY3" fmla="*/ 1585120 h 3170239"/>
              </a:gdLst>
              <a:ahLst/>
              <a:cxnLst>
                <a:cxn ang="0">
                  <a:pos x="connsiteX0" y="connsiteY0"/>
                </a:cxn>
                <a:cxn ang="0">
                  <a:pos x="connsiteX1" y="connsiteY1"/>
                </a:cxn>
                <a:cxn ang="0">
                  <a:pos x="connsiteX2" y="connsiteY2"/>
                </a:cxn>
                <a:cxn ang="0">
                  <a:pos x="connsiteX3" y="connsiteY3"/>
                </a:cxn>
              </a:cxnLst>
              <a:rect l="l" t="t" r="r" b="b"/>
              <a:pathLst>
                <a:path w="3170238" h="3170239">
                  <a:moveTo>
                    <a:pt x="1585118" y="0"/>
                  </a:moveTo>
                  <a:lnTo>
                    <a:pt x="3170238" y="1585120"/>
                  </a:lnTo>
                  <a:lnTo>
                    <a:pt x="1585118" y="3170239"/>
                  </a:lnTo>
                  <a:lnTo>
                    <a:pt x="0" y="1585120"/>
                  </a:lnTo>
                  <a:close/>
                </a:path>
              </a:pathLst>
            </a:custGeom>
            <a:ln>
              <a:solidFill>
                <a:srgbClr val="F49F14"/>
              </a:solidFill>
            </a:ln>
          </p:spPr>
        </p:pic>
        <p:sp>
          <p:nvSpPr>
            <p:cNvPr id="17" name="等腰三角形 16">
              <a:extLst>
                <a:ext uri="{FF2B5EF4-FFF2-40B4-BE49-F238E27FC236}">
                  <a16:creationId xmlns:a16="http://schemas.microsoft.com/office/drawing/2014/main" id="{C427E7AB-EB85-4A7E-9A58-DDE94F6F2B06}"/>
                </a:ext>
              </a:extLst>
            </p:cNvPr>
            <p:cNvSpPr/>
            <p:nvPr/>
          </p:nvSpPr>
          <p:spPr bwMode="auto">
            <a:xfrm>
              <a:off x="8422998" y="2309645"/>
              <a:ext cx="2702028" cy="1310960"/>
            </a:xfrm>
            <a:prstGeom prst="triangle">
              <a:avLst/>
            </a:prstGeom>
            <a:solidFill>
              <a:srgbClr val="F49F1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等腰三角形 18">
            <a:extLst>
              <a:ext uri="{FF2B5EF4-FFF2-40B4-BE49-F238E27FC236}">
                <a16:creationId xmlns:a16="http://schemas.microsoft.com/office/drawing/2014/main" id="{A89D6DF9-C294-43F7-AEEA-56EDAABF8998}"/>
              </a:ext>
            </a:extLst>
          </p:cNvPr>
          <p:cNvSpPr/>
          <p:nvPr/>
        </p:nvSpPr>
        <p:spPr>
          <a:xfrm>
            <a:off x="2637937" y="2808850"/>
            <a:ext cx="904875" cy="482600"/>
          </a:xfrm>
          <a:prstGeom prst="triangle">
            <a:avLst/>
          </a:prstGeom>
          <a:solidFill>
            <a:srgbClr val="F49F14">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等腰三角形 19">
            <a:extLst>
              <a:ext uri="{FF2B5EF4-FFF2-40B4-BE49-F238E27FC236}">
                <a16:creationId xmlns:a16="http://schemas.microsoft.com/office/drawing/2014/main" id="{84E1DB33-7033-4C45-B7BB-E210A60EA17B}"/>
              </a:ext>
            </a:extLst>
          </p:cNvPr>
          <p:cNvSpPr/>
          <p:nvPr/>
        </p:nvSpPr>
        <p:spPr>
          <a:xfrm flipV="1">
            <a:off x="5704779" y="1910696"/>
            <a:ext cx="903287" cy="482600"/>
          </a:xfrm>
          <a:prstGeom prst="triangle">
            <a:avLst/>
          </a:prstGeom>
          <a:solidFill>
            <a:srgbClr val="E8646B">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a:extLst>
              <a:ext uri="{FF2B5EF4-FFF2-40B4-BE49-F238E27FC236}">
                <a16:creationId xmlns:a16="http://schemas.microsoft.com/office/drawing/2014/main" id="{17FEDE94-3438-4C62-99BC-615AC23CDE2A}"/>
              </a:ext>
            </a:extLst>
          </p:cNvPr>
          <p:cNvSpPr txBox="1"/>
          <p:nvPr/>
        </p:nvSpPr>
        <p:spPr bwMode="auto">
          <a:xfrm>
            <a:off x="1081841" y="4155007"/>
            <a:ext cx="7093573" cy="584775"/>
          </a:xfrm>
          <a:prstGeom prst="rect">
            <a:avLst/>
          </a:prstGeom>
          <a:noFill/>
        </p:spPr>
        <p:txBody>
          <a:bodyPr wrap="square">
            <a:spAutoFit/>
          </a:bodyPr>
          <a:lstStyle/>
          <a:p>
            <a:pPr>
              <a:defRPr/>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最早实践成功用油代替水作为传动介质的液压传动装置是</a:t>
            </a:r>
            <a:r>
              <a:rPr lang="en-US" altLang="zh-CN" sz="1600" dirty="0">
                <a:latin typeface="微软雅黑" panose="020B0503020204020204" pitchFamily="34" charset="-122"/>
                <a:ea typeface="微软雅黑" panose="020B0503020204020204" pitchFamily="34" charset="-122"/>
              </a:rPr>
              <a:t>1906</a:t>
            </a:r>
            <a:r>
              <a:rPr lang="zh-CN" altLang="zh-CN" sz="1600" dirty="0">
                <a:latin typeface="微软雅黑" panose="020B0503020204020204" pitchFamily="34" charset="-122"/>
                <a:ea typeface="微软雅黑" panose="020B0503020204020204" pitchFamily="34" charset="-122"/>
              </a:rPr>
              <a:t>年应用于舰艇上的炮塔转位器</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其后才出现了液压转塔车床和磨床。</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文本框 13">
            <a:extLst>
              <a:ext uri="{FF2B5EF4-FFF2-40B4-BE49-F238E27FC236}">
                <a16:creationId xmlns:a16="http://schemas.microsoft.com/office/drawing/2014/main" id="{C8F68886-3216-4D2A-882B-F268099C9323}"/>
              </a:ext>
            </a:extLst>
          </p:cNvPr>
          <p:cNvSpPr txBox="1">
            <a:spLocks noChangeArrowheads="1"/>
          </p:cNvSpPr>
          <p:nvPr/>
        </p:nvSpPr>
        <p:spPr bwMode="auto">
          <a:xfrm>
            <a:off x="6923738" y="1798192"/>
            <a:ext cx="15447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dirty="0">
                <a:latin typeface="方正正中黑简体" panose="02010600030101010101" charset="-122"/>
                <a:ea typeface="方正正中黑简体" panose="02010600030101010101" charset="-122"/>
              </a:rPr>
              <a:t>磨床</a:t>
            </a:r>
          </a:p>
        </p:txBody>
      </p:sp>
      <p:sp>
        <p:nvSpPr>
          <p:cNvPr id="26" name="文本框 13">
            <a:extLst>
              <a:ext uri="{FF2B5EF4-FFF2-40B4-BE49-F238E27FC236}">
                <a16:creationId xmlns:a16="http://schemas.microsoft.com/office/drawing/2014/main" id="{62CAB319-9991-49DC-85A3-39951E50B399}"/>
              </a:ext>
            </a:extLst>
          </p:cNvPr>
          <p:cNvSpPr txBox="1">
            <a:spLocks noChangeArrowheads="1"/>
          </p:cNvSpPr>
          <p:nvPr/>
        </p:nvSpPr>
        <p:spPr bwMode="auto">
          <a:xfrm>
            <a:off x="3739696" y="3053549"/>
            <a:ext cx="18075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dirty="0">
                <a:latin typeface="微软雅黑" panose="020B0503020204020204" pitchFamily="34" charset="-122"/>
                <a:ea typeface="微软雅黑" panose="020B0503020204020204" pitchFamily="34" charset="-122"/>
              </a:rPr>
              <a:t>液压转塔车床</a:t>
            </a:r>
            <a:endParaRPr lang="zh-CN" altLang="en-US" dirty="0">
              <a:latin typeface="方正正中黑简体" panose="02010600030101010101" charset="-122"/>
              <a:ea typeface="方正正中黑简体" panose="02010600030101010101" charset="-122"/>
            </a:endParaRPr>
          </a:p>
        </p:txBody>
      </p:sp>
      <p:sp>
        <p:nvSpPr>
          <p:cNvPr id="27" name="圆角矩形 3">
            <a:extLst>
              <a:ext uri="{FF2B5EF4-FFF2-40B4-BE49-F238E27FC236}">
                <a16:creationId xmlns:a16="http://schemas.microsoft.com/office/drawing/2014/main" id="{7A741DC9-F145-4716-98E3-C0BBB6B9B1E3}"/>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6A6F889-D7D4-4264-BFE3-3C24BCF29463}"/>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直角三角形 28">
            <a:extLst>
              <a:ext uri="{FF2B5EF4-FFF2-40B4-BE49-F238E27FC236}">
                <a16:creationId xmlns:a16="http://schemas.microsoft.com/office/drawing/2014/main" id="{D5F4161A-A829-4F7E-ABCF-C4D1A9C649A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直角三角形 29">
            <a:extLst>
              <a:ext uri="{FF2B5EF4-FFF2-40B4-BE49-F238E27FC236}">
                <a16:creationId xmlns:a16="http://schemas.microsoft.com/office/drawing/2014/main" id="{94CEB777-4C4E-4C1E-BD73-848A33705FF4}"/>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41583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B06EBB-D441-41FE-85E1-E43BEDBDEFCE}"/>
              </a:ext>
            </a:extLst>
          </p:cNvPr>
          <p:cNvSpPr/>
          <p:nvPr/>
        </p:nvSpPr>
        <p:spPr>
          <a:xfrm>
            <a:off x="480905" y="878747"/>
            <a:ext cx="8222827" cy="1705403"/>
          </a:xfrm>
          <a:prstGeom prst="rect">
            <a:avLst/>
          </a:prstGeom>
        </p:spPr>
        <p:txBody>
          <a:bodyPr wrap="square">
            <a:spAutoFit/>
          </a:bodyPr>
          <a:lstStyle/>
          <a:p>
            <a:pPr>
              <a:lnSpc>
                <a:spcPct val="150000"/>
              </a:lnSpc>
            </a:pPr>
            <a:r>
              <a:rPr lang="en-US" altLang="zh-CN" dirty="0">
                <a:solidFill>
                  <a:srgbClr val="000000"/>
                </a:solidFill>
                <a:latin typeface="+mj-ea"/>
                <a:ea typeface="+mj-ea"/>
                <a:cs typeface="Times New Roman" panose="02020603050405020304" pitchFamily="18" charset="0"/>
              </a:rPr>
              <a:t>       </a:t>
            </a:r>
            <a:r>
              <a:rPr lang="zh-CN" altLang="zh-CN" dirty="0">
                <a:solidFill>
                  <a:srgbClr val="000000"/>
                </a:solidFill>
                <a:latin typeface="+mj-ea"/>
                <a:ea typeface="+mj-ea"/>
                <a:cs typeface="Times New Roman" panose="02020603050405020304" pitchFamily="18" charset="0"/>
              </a:rPr>
              <a:t>由于缺乏成熟的液压元件</a:t>
            </a:r>
            <a:r>
              <a:rPr lang="en-US" altLang="zh-CN" dirty="0">
                <a:solidFill>
                  <a:srgbClr val="000000"/>
                </a:solidFill>
                <a:latin typeface="+mj-ea"/>
                <a:ea typeface="+mj-ea"/>
                <a:cs typeface="Times New Roman" panose="02020603050405020304" pitchFamily="18" charset="0"/>
              </a:rPr>
              <a:t>,</a:t>
            </a:r>
            <a:r>
              <a:rPr lang="zh-CN" altLang="zh-CN" dirty="0">
                <a:solidFill>
                  <a:srgbClr val="000000"/>
                </a:solidFill>
                <a:latin typeface="+mj-ea"/>
                <a:ea typeface="+mj-ea"/>
                <a:cs typeface="Times New Roman" panose="02020603050405020304" pitchFamily="18" charset="0"/>
              </a:rPr>
              <a:t>一些通用机床到</a:t>
            </a:r>
            <a:r>
              <a:rPr lang="en-US" altLang="zh-CN" dirty="0">
                <a:solidFill>
                  <a:srgbClr val="000000"/>
                </a:solidFill>
                <a:latin typeface="+mj-ea"/>
                <a:ea typeface="+mj-ea"/>
                <a:cs typeface="Times New Roman" panose="02020603050405020304" pitchFamily="18" charset="0"/>
              </a:rPr>
              <a:t>20</a:t>
            </a:r>
            <a:r>
              <a:rPr lang="zh-CN" altLang="zh-CN" dirty="0">
                <a:solidFill>
                  <a:srgbClr val="000000"/>
                </a:solidFill>
                <a:latin typeface="+mj-ea"/>
                <a:ea typeface="+mj-ea"/>
                <a:cs typeface="Times New Roman" panose="02020603050405020304" pitchFamily="18" charset="0"/>
              </a:rPr>
              <a:t>世纪</a:t>
            </a:r>
            <a:r>
              <a:rPr lang="en-US" altLang="zh-CN" dirty="0">
                <a:solidFill>
                  <a:srgbClr val="000000"/>
                </a:solidFill>
                <a:latin typeface="+mj-ea"/>
                <a:ea typeface="+mj-ea"/>
                <a:cs typeface="Times New Roman" panose="02020603050405020304" pitchFamily="18" charset="0"/>
              </a:rPr>
              <a:t>30</a:t>
            </a:r>
            <a:r>
              <a:rPr lang="zh-CN" altLang="zh-CN" dirty="0">
                <a:solidFill>
                  <a:srgbClr val="000000"/>
                </a:solidFill>
                <a:latin typeface="+mj-ea"/>
                <a:ea typeface="+mj-ea"/>
                <a:cs typeface="Times New Roman" panose="02020603050405020304" pitchFamily="18" charset="0"/>
              </a:rPr>
              <a:t>年代才用上了液压传动</a:t>
            </a:r>
            <a:r>
              <a:rPr lang="en-US" altLang="zh-CN" dirty="0">
                <a:solidFill>
                  <a:srgbClr val="000000"/>
                </a:solidFill>
                <a:latin typeface="+mj-ea"/>
                <a:ea typeface="+mj-ea"/>
                <a:cs typeface="Times New Roman" panose="02020603050405020304" pitchFamily="18" charset="0"/>
              </a:rPr>
              <a:t>,</a:t>
            </a:r>
            <a:r>
              <a:rPr lang="zh-CN" altLang="zh-CN" dirty="0">
                <a:solidFill>
                  <a:srgbClr val="000000"/>
                </a:solidFill>
                <a:latin typeface="+mj-ea"/>
                <a:ea typeface="+mj-ea"/>
                <a:cs typeface="Times New Roman" panose="02020603050405020304" pitchFamily="18" charset="0"/>
              </a:rPr>
              <a:t>而且还因为各搞一套而无法进行经验交流。第二次世界大战期间</a:t>
            </a:r>
            <a:r>
              <a:rPr lang="en-US" altLang="zh-CN" dirty="0">
                <a:solidFill>
                  <a:srgbClr val="000000"/>
                </a:solidFill>
                <a:latin typeface="+mj-ea"/>
                <a:ea typeface="+mj-ea"/>
                <a:cs typeface="Times New Roman" panose="02020603050405020304" pitchFamily="18" charset="0"/>
              </a:rPr>
              <a:t>,</a:t>
            </a:r>
            <a:r>
              <a:rPr lang="zh-CN" altLang="zh-CN" dirty="0">
                <a:solidFill>
                  <a:srgbClr val="000000"/>
                </a:solidFill>
                <a:latin typeface="+mj-ea"/>
                <a:ea typeface="+mj-ea"/>
                <a:cs typeface="Times New Roman" panose="02020603050405020304" pitchFamily="18" charset="0"/>
              </a:rPr>
              <a:t>在一些兵器上用上了功率大、反应快、动作准的液压传动和控制装置</a:t>
            </a:r>
            <a:r>
              <a:rPr lang="en-US" altLang="zh-CN" dirty="0">
                <a:solidFill>
                  <a:srgbClr val="000000"/>
                </a:solidFill>
                <a:latin typeface="+mj-ea"/>
                <a:ea typeface="+mj-ea"/>
                <a:cs typeface="Times New Roman" panose="02020603050405020304" pitchFamily="18" charset="0"/>
              </a:rPr>
              <a:t>,</a:t>
            </a:r>
            <a:r>
              <a:rPr lang="zh-CN" altLang="zh-CN" dirty="0">
                <a:solidFill>
                  <a:srgbClr val="000000"/>
                </a:solidFill>
                <a:latin typeface="+mj-ea"/>
                <a:ea typeface="+mj-ea"/>
                <a:cs typeface="Times New Roman" panose="02020603050405020304" pitchFamily="18" charset="0"/>
              </a:rPr>
              <a:t>它大大提高了兵器的性能</a:t>
            </a:r>
            <a:r>
              <a:rPr lang="en-US" altLang="zh-CN" dirty="0">
                <a:solidFill>
                  <a:srgbClr val="000000"/>
                </a:solidFill>
                <a:latin typeface="+mj-ea"/>
                <a:ea typeface="+mj-ea"/>
                <a:cs typeface="Times New Roman" panose="02020603050405020304" pitchFamily="18" charset="0"/>
              </a:rPr>
              <a:t>,</a:t>
            </a:r>
            <a:r>
              <a:rPr lang="zh-CN" altLang="zh-CN" dirty="0">
                <a:solidFill>
                  <a:srgbClr val="000000"/>
                </a:solidFill>
                <a:latin typeface="+mj-ea"/>
                <a:ea typeface="+mj-ea"/>
                <a:cs typeface="Times New Roman" panose="02020603050405020304" pitchFamily="18" charset="0"/>
              </a:rPr>
              <a:t>也大大促进了液压技术的发展。</a:t>
            </a:r>
            <a:endParaRPr lang="zh-CN" altLang="en-US" dirty="0">
              <a:latin typeface="+mj-ea"/>
              <a:ea typeface="+mj-ea"/>
            </a:endParaRPr>
          </a:p>
        </p:txBody>
      </p:sp>
      <p:sp>
        <p:nvSpPr>
          <p:cNvPr id="3" name="矩形 2">
            <a:extLst>
              <a:ext uri="{FF2B5EF4-FFF2-40B4-BE49-F238E27FC236}">
                <a16:creationId xmlns:a16="http://schemas.microsoft.com/office/drawing/2014/main" id="{B2A4B706-435B-4C3D-9FF8-1782C6D41F24}"/>
              </a:ext>
            </a:extLst>
          </p:cNvPr>
          <p:cNvSpPr/>
          <p:nvPr/>
        </p:nvSpPr>
        <p:spPr>
          <a:xfrm>
            <a:off x="487678" y="2550283"/>
            <a:ext cx="8222827" cy="2169825"/>
          </a:xfrm>
          <a:prstGeom prst="rect">
            <a:avLst/>
          </a:prstGeom>
        </p:spPr>
        <p:txBody>
          <a:bodyPr wrap="square">
            <a:spAutoFit/>
          </a:bodyPr>
          <a:lstStyle/>
          <a:p>
            <a:pPr>
              <a:lnSpc>
                <a:spcPct val="150000"/>
              </a:lnSpc>
            </a:pPr>
            <a:r>
              <a:rPr lang="en-US" altLang="zh-CN" dirty="0">
                <a:latin typeface="+mj-ea"/>
                <a:ea typeface="+mj-ea"/>
              </a:rPr>
              <a:t>       </a:t>
            </a:r>
            <a:r>
              <a:rPr lang="zh-CN" altLang="zh-CN" dirty="0">
                <a:latin typeface="+mj-ea"/>
                <a:ea typeface="+mj-ea"/>
              </a:rPr>
              <a:t>战后</a:t>
            </a:r>
            <a:r>
              <a:rPr lang="en-US" altLang="zh-CN" dirty="0">
                <a:latin typeface="+mj-ea"/>
                <a:ea typeface="+mj-ea"/>
              </a:rPr>
              <a:t>,</a:t>
            </a:r>
            <a:r>
              <a:rPr lang="zh-CN" altLang="zh-CN" dirty="0">
                <a:latin typeface="+mj-ea"/>
                <a:ea typeface="+mj-ea"/>
              </a:rPr>
              <a:t>液压技术迅速</a:t>
            </a:r>
            <a:r>
              <a:rPr lang="zh-CN" altLang="zh-CN" dirty="0">
                <a:solidFill>
                  <a:srgbClr val="FF0000"/>
                </a:solidFill>
                <a:latin typeface="+mj-ea"/>
                <a:ea typeface="+mj-ea"/>
              </a:rPr>
              <a:t>转向民用</a:t>
            </a:r>
            <a:r>
              <a:rPr lang="en-US" altLang="zh-CN" dirty="0">
                <a:latin typeface="+mj-ea"/>
                <a:ea typeface="+mj-ea"/>
              </a:rPr>
              <a:t>,</a:t>
            </a:r>
            <a:r>
              <a:rPr lang="zh-CN" altLang="zh-CN" dirty="0">
                <a:latin typeface="+mj-ea"/>
                <a:ea typeface="+mj-ea"/>
              </a:rPr>
              <a:t>并随着各种标准的不断制订和完善</a:t>
            </a:r>
            <a:r>
              <a:rPr lang="en-US" altLang="zh-CN" dirty="0">
                <a:latin typeface="+mj-ea"/>
                <a:ea typeface="+mj-ea"/>
              </a:rPr>
              <a:t>,</a:t>
            </a:r>
            <a:r>
              <a:rPr lang="zh-CN" altLang="zh-CN" dirty="0">
                <a:latin typeface="+mj-ea"/>
                <a:ea typeface="+mj-ea"/>
              </a:rPr>
              <a:t>各类元件的标准化、规格化、系列化在机械制造、工程机械、农业机械、汽车制造等行业中推广开来。</a:t>
            </a:r>
            <a:r>
              <a:rPr lang="en-US" altLang="zh-CN" dirty="0">
                <a:latin typeface="+mj-ea"/>
                <a:ea typeface="+mj-ea"/>
              </a:rPr>
              <a:t>20</a:t>
            </a:r>
            <a:r>
              <a:rPr lang="zh-CN" altLang="zh-CN" dirty="0">
                <a:latin typeface="+mj-ea"/>
                <a:ea typeface="+mj-ea"/>
              </a:rPr>
              <a:t>世纪</a:t>
            </a:r>
            <a:r>
              <a:rPr lang="en-US" altLang="zh-CN" dirty="0">
                <a:latin typeface="+mj-ea"/>
                <a:ea typeface="+mj-ea"/>
              </a:rPr>
              <a:t>60</a:t>
            </a:r>
            <a:r>
              <a:rPr lang="zh-CN" altLang="zh-CN" dirty="0">
                <a:latin typeface="+mj-ea"/>
                <a:ea typeface="+mj-ea"/>
              </a:rPr>
              <a:t>年代后</a:t>
            </a:r>
            <a:r>
              <a:rPr lang="en-US" altLang="zh-CN" dirty="0">
                <a:latin typeface="+mj-ea"/>
                <a:ea typeface="+mj-ea"/>
              </a:rPr>
              <a:t>,</a:t>
            </a:r>
            <a:r>
              <a:rPr lang="zh-CN" altLang="zh-CN" dirty="0">
                <a:latin typeface="+mj-ea"/>
                <a:ea typeface="+mj-ea"/>
              </a:rPr>
              <a:t>原子能技术、空间技术、计算机技术、微电子技术等的发展再次将液压技术推向前进</a:t>
            </a:r>
            <a:r>
              <a:rPr lang="en-US" altLang="zh-CN" dirty="0">
                <a:latin typeface="+mj-ea"/>
                <a:ea typeface="+mj-ea"/>
              </a:rPr>
              <a:t>,</a:t>
            </a:r>
            <a:r>
              <a:rPr lang="zh-CN" altLang="zh-CN" dirty="0">
                <a:latin typeface="+mj-ea"/>
                <a:ea typeface="+mj-ea"/>
              </a:rPr>
              <a:t>使它发展成为包括传动、控制、检测在内的一门完整的自动化技术</a:t>
            </a:r>
            <a:r>
              <a:rPr lang="en-US" altLang="zh-CN" dirty="0">
                <a:latin typeface="+mj-ea"/>
                <a:ea typeface="+mj-ea"/>
              </a:rPr>
              <a:t>,</a:t>
            </a:r>
            <a:r>
              <a:rPr lang="zh-CN" altLang="zh-CN" dirty="0">
                <a:latin typeface="+mj-ea"/>
                <a:ea typeface="+mj-ea"/>
              </a:rPr>
              <a:t>使它在</a:t>
            </a:r>
            <a:r>
              <a:rPr lang="zh-CN" altLang="zh-CN" dirty="0">
                <a:solidFill>
                  <a:srgbClr val="FF0000"/>
                </a:solidFill>
                <a:latin typeface="+mj-ea"/>
                <a:ea typeface="+mj-ea"/>
              </a:rPr>
              <a:t>国民经济的各方面都得到了应用</a:t>
            </a:r>
            <a:r>
              <a:rPr lang="zh-CN" altLang="zh-CN" dirty="0">
                <a:latin typeface="+mj-ea"/>
                <a:ea typeface="+mj-ea"/>
              </a:rPr>
              <a:t>。</a:t>
            </a:r>
            <a:endParaRPr lang="zh-CN" altLang="en-US" dirty="0">
              <a:latin typeface="+mj-ea"/>
              <a:ea typeface="+mj-ea"/>
            </a:endParaRPr>
          </a:p>
        </p:txBody>
      </p:sp>
      <p:sp>
        <p:nvSpPr>
          <p:cNvPr id="4" name="圆角矩形 3">
            <a:extLst>
              <a:ext uri="{FF2B5EF4-FFF2-40B4-BE49-F238E27FC236}">
                <a16:creationId xmlns:a16="http://schemas.microsoft.com/office/drawing/2014/main" id="{3BFA95FF-8A85-43CD-9EC7-256681152F2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6AB9C1A-EBF7-46AD-85AD-756D9215BDCC}"/>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id="{B543CE27-152C-4F0E-83E0-655570E4024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a:extLst>
              <a:ext uri="{FF2B5EF4-FFF2-40B4-BE49-F238E27FC236}">
                <a16:creationId xmlns:a16="http://schemas.microsoft.com/office/drawing/2014/main" id="{8B151F57-6D8B-4459-BAE2-1D34E1058A69}"/>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40564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B06EBB-D441-41FE-85E1-E43BEDBDEFCE}"/>
              </a:ext>
            </a:extLst>
          </p:cNvPr>
          <p:cNvSpPr/>
          <p:nvPr/>
        </p:nvSpPr>
        <p:spPr>
          <a:xfrm>
            <a:off x="467359" y="1813466"/>
            <a:ext cx="8222827" cy="1985159"/>
          </a:xfrm>
          <a:prstGeom prst="rect">
            <a:avLst/>
          </a:prstGeom>
        </p:spPr>
        <p:txBody>
          <a:bodyPr wrap="square">
            <a:spAutoFit/>
          </a:bodyPr>
          <a:lstStyle/>
          <a:p>
            <a:pPr>
              <a:lnSpc>
                <a:spcPct val="150000"/>
              </a:lnSpc>
            </a:pPr>
            <a:r>
              <a:rPr lang="zh-CN" altLang="en-US" dirty="0">
                <a:solidFill>
                  <a:srgbClr val="000000"/>
                </a:solidFill>
                <a:latin typeface="+mj-ea"/>
                <a:ea typeface="+mj-ea"/>
                <a:cs typeface="Times New Roman" panose="02020603050405020304" pitchFamily="18" charset="0"/>
              </a:rPr>
              <a:t>       液压传动在某些领域内甚至已占有压倒性的优势</a:t>
            </a:r>
            <a:r>
              <a:rPr lang="en-US" altLang="zh-CN" dirty="0">
                <a:solidFill>
                  <a:srgbClr val="000000"/>
                </a:solidFill>
                <a:latin typeface="+mj-ea"/>
                <a:ea typeface="+mj-ea"/>
                <a:cs typeface="Times New Roman" panose="02020603050405020304" pitchFamily="18" charset="0"/>
              </a:rPr>
              <a:t>,</a:t>
            </a:r>
            <a:r>
              <a:rPr lang="zh-CN" altLang="en-US" dirty="0">
                <a:solidFill>
                  <a:srgbClr val="000000"/>
                </a:solidFill>
                <a:latin typeface="+mj-ea"/>
                <a:ea typeface="+mj-ea"/>
                <a:cs typeface="Times New Roman" panose="02020603050405020304" pitchFamily="18" charset="0"/>
              </a:rPr>
              <a:t>例如</a:t>
            </a:r>
            <a:r>
              <a:rPr lang="en-US" altLang="zh-CN" dirty="0">
                <a:solidFill>
                  <a:srgbClr val="000000"/>
                </a:solidFill>
                <a:latin typeface="+mj-ea"/>
                <a:ea typeface="+mj-ea"/>
                <a:cs typeface="Times New Roman" panose="02020603050405020304" pitchFamily="18" charset="0"/>
              </a:rPr>
              <a:t>,</a:t>
            </a:r>
            <a:r>
              <a:rPr lang="zh-CN" altLang="en-US" dirty="0">
                <a:solidFill>
                  <a:srgbClr val="000000"/>
                </a:solidFill>
                <a:latin typeface="+mj-ea"/>
                <a:ea typeface="+mj-ea"/>
                <a:cs typeface="Times New Roman" panose="02020603050405020304" pitchFamily="18" charset="0"/>
              </a:rPr>
              <a:t>国外生产的</a:t>
            </a:r>
            <a:r>
              <a:rPr lang="en-US" altLang="zh-CN" sz="3200" dirty="0">
                <a:solidFill>
                  <a:srgbClr val="FF0000"/>
                </a:solidFill>
                <a:latin typeface="+mj-ea"/>
                <a:ea typeface="+mj-ea"/>
                <a:cs typeface="Times New Roman" panose="02020603050405020304" pitchFamily="18" charset="0"/>
              </a:rPr>
              <a:t>95%</a:t>
            </a:r>
            <a:r>
              <a:rPr lang="zh-CN" altLang="en-US" dirty="0">
                <a:solidFill>
                  <a:srgbClr val="000000"/>
                </a:solidFill>
                <a:latin typeface="+mj-ea"/>
                <a:ea typeface="+mj-ea"/>
                <a:cs typeface="Times New Roman" panose="02020603050405020304" pitchFamily="18" charset="0"/>
              </a:rPr>
              <a:t>的工程机械、</a:t>
            </a:r>
            <a:r>
              <a:rPr lang="en-US" altLang="zh-CN" sz="3200" dirty="0">
                <a:solidFill>
                  <a:srgbClr val="FF0000"/>
                </a:solidFill>
                <a:latin typeface="+mj-ea"/>
                <a:ea typeface="+mj-ea"/>
                <a:cs typeface="Times New Roman" panose="02020603050405020304" pitchFamily="18" charset="0"/>
              </a:rPr>
              <a:t>90%</a:t>
            </a:r>
            <a:r>
              <a:rPr lang="zh-CN" altLang="en-US" dirty="0">
                <a:solidFill>
                  <a:srgbClr val="000000"/>
                </a:solidFill>
                <a:latin typeface="+mj-ea"/>
                <a:ea typeface="+mj-ea"/>
                <a:cs typeface="Times New Roman" panose="02020603050405020304" pitchFamily="18" charset="0"/>
              </a:rPr>
              <a:t>的数控加工中心、</a:t>
            </a:r>
            <a:r>
              <a:rPr lang="en-US" altLang="zh-CN" sz="3200" dirty="0">
                <a:solidFill>
                  <a:srgbClr val="FF0000"/>
                </a:solidFill>
                <a:latin typeface="+mj-ea"/>
                <a:ea typeface="+mj-ea"/>
                <a:cs typeface="Times New Roman" panose="02020603050405020304" pitchFamily="18" charset="0"/>
              </a:rPr>
              <a:t>95%</a:t>
            </a:r>
            <a:r>
              <a:rPr lang="zh-CN" altLang="en-US" dirty="0">
                <a:solidFill>
                  <a:srgbClr val="000000"/>
                </a:solidFill>
                <a:latin typeface="+mj-ea"/>
                <a:ea typeface="+mj-ea"/>
                <a:cs typeface="Times New Roman" panose="02020603050405020304" pitchFamily="18" charset="0"/>
              </a:rPr>
              <a:t>以上的自动线都采用了液压传动。因此</a:t>
            </a:r>
            <a:r>
              <a:rPr lang="zh-CN" altLang="en-US" dirty="0">
                <a:solidFill>
                  <a:srgbClr val="FF0000"/>
                </a:solidFill>
                <a:latin typeface="+mj-ea"/>
                <a:ea typeface="+mj-ea"/>
                <a:cs typeface="Times New Roman" panose="02020603050405020304" pitchFamily="18" charset="0"/>
              </a:rPr>
              <a:t>采用液压传动的程度现在已成为衡量一个国家工业水平的重要标志之一</a:t>
            </a:r>
            <a:r>
              <a:rPr lang="zh-CN" altLang="en-US" dirty="0">
                <a:solidFill>
                  <a:srgbClr val="000000"/>
                </a:solidFill>
                <a:latin typeface="+mj-ea"/>
                <a:ea typeface="+mj-ea"/>
                <a:cs typeface="Times New Roman" panose="02020603050405020304" pitchFamily="18" charset="0"/>
              </a:rPr>
              <a:t>。</a:t>
            </a:r>
            <a:endParaRPr lang="zh-CN" altLang="en-US" dirty="0">
              <a:latin typeface="+mj-ea"/>
              <a:ea typeface="+mj-ea"/>
            </a:endParaRPr>
          </a:p>
        </p:txBody>
      </p:sp>
      <p:sp>
        <p:nvSpPr>
          <p:cNvPr id="4" name="圆角矩形 3">
            <a:extLst>
              <a:ext uri="{FF2B5EF4-FFF2-40B4-BE49-F238E27FC236}">
                <a16:creationId xmlns:a16="http://schemas.microsoft.com/office/drawing/2014/main" id="{3BFA95FF-8A85-43CD-9EC7-256681152F2A}"/>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6AB9C1A-EBF7-46AD-85AD-756D9215BDCC}"/>
              </a:ext>
            </a:extLst>
          </p:cNvPr>
          <p:cNvSpPr txBox="1"/>
          <p:nvPr/>
        </p:nvSpPr>
        <p:spPr>
          <a:xfrm>
            <a:off x="1950715" y="129199"/>
            <a:ext cx="7636329"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第一节   </a:t>
            </a:r>
            <a:r>
              <a:rPr lang="zh-CN" altLang="zh-CN" sz="3200" dirty="0">
                <a:solidFill>
                  <a:schemeClr val="bg1"/>
                </a:solidFill>
                <a:latin typeface="微软雅黑" panose="020B0503020204020204" pitchFamily="34" charset="-122"/>
                <a:ea typeface="微软雅黑" panose="020B0503020204020204" pitchFamily="34" charset="-122"/>
              </a:rPr>
              <a:t>液压传动发展概况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id="{4B0139C9-5B61-4987-93AC-7764A1DC6513}"/>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a:extLst>
              <a:ext uri="{FF2B5EF4-FFF2-40B4-BE49-F238E27FC236}">
                <a16:creationId xmlns:a16="http://schemas.microsoft.com/office/drawing/2014/main" id="{FD9DE2DE-CFDE-4509-B368-B98FC2482876}"/>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4475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9bce37b-f506-4014-99b5-545d675c9c4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78495"/>
    </a:dk2>
    <a:lt2>
      <a:srgbClr val="2980B9"/>
    </a:lt2>
    <a:accent1>
      <a:srgbClr val="41B7D0"/>
    </a:accent1>
    <a:accent2>
      <a:srgbClr val="3FACD0"/>
    </a:accent2>
    <a:accent3>
      <a:srgbClr val="3DA1D2"/>
    </a:accent3>
    <a:accent4>
      <a:srgbClr val="3B96D3"/>
    </a:accent4>
    <a:accent5>
      <a:srgbClr val="398BD5"/>
    </a:accent5>
    <a:accent6>
      <a:srgbClr val="3780D7"/>
    </a:accent6>
    <a:hlink>
      <a:srgbClr val="41B7D0"/>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580</TotalTime>
  <Words>3131</Words>
  <Application>Microsoft Office PowerPoint</Application>
  <PresentationFormat>全屏显示(16:9)</PresentationFormat>
  <Paragraphs>219</Paragraphs>
  <Slides>34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Droid Sans</vt:lpstr>
      <vt:lpstr>NEU-BZ-S92</vt:lpstr>
      <vt:lpstr>NEU-HZ-S92</vt:lpstr>
      <vt:lpstr>Open Sans</vt:lpstr>
      <vt:lpstr>等线</vt:lpstr>
      <vt:lpstr>方正黑体_GBK</vt:lpstr>
      <vt:lpstr>方正兰亭细黑_GBK</vt:lpstr>
      <vt:lpstr>方正书宋_GBK</vt:lpstr>
      <vt:lpstr>方正正中黑简体</vt:lpstr>
      <vt:lpstr>方正中倩简体</vt: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127</cp:revision>
  <dcterms:created xsi:type="dcterms:W3CDTF">2017-08-24T00:38:37Z</dcterms:created>
  <dcterms:modified xsi:type="dcterms:W3CDTF">2017-08-25T01:26:25Z</dcterms:modified>
</cp:coreProperties>
</file>