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67" r:id="rId3"/>
    <p:sldId id="339" r:id="rId4"/>
    <p:sldId id="259" r:id="rId5"/>
    <p:sldId id="268" r:id="rId6"/>
    <p:sldId id="340" r:id="rId7"/>
    <p:sldId id="294" r:id="rId8"/>
    <p:sldId id="341" r:id="rId9"/>
    <p:sldId id="343" r:id="rId10"/>
    <p:sldId id="344" r:id="rId11"/>
    <p:sldId id="345" r:id="rId12"/>
    <p:sldId id="380" r:id="rId13"/>
    <p:sldId id="347" r:id="rId14"/>
    <p:sldId id="381" r:id="rId15"/>
    <p:sldId id="295" r:id="rId16"/>
    <p:sldId id="263" r:id="rId17"/>
    <p:sldId id="269" r:id="rId18"/>
    <p:sldId id="350" r:id="rId19"/>
    <p:sldId id="351" r:id="rId20"/>
    <p:sldId id="296" r:id="rId21"/>
    <p:sldId id="297" r:id="rId22"/>
    <p:sldId id="352" r:id="rId23"/>
    <p:sldId id="353" r:id="rId24"/>
    <p:sldId id="355" r:id="rId25"/>
    <p:sldId id="356" r:id="rId26"/>
    <p:sldId id="357" r:id="rId27"/>
    <p:sldId id="298" r:id="rId28"/>
    <p:sldId id="358" r:id="rId29"/>
    <p:sldId id="359" r:id="rId30"/>
    <p:sldId id="360" r:id="rId31"/>
    <p:sldId id="361" r:id="rId32"/>
    <p:sldId id="362" r:id="rId33"/>
    <p:sldId id="363" r:id="rId34"/>
    <p:sldId id="364" r:id="rId35"/>
    <p:sldId id="365" r:id="rId36"/>
    <p:sldId id="299"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291" r:id="rId51"/>
    <p:sldId id="335" r:id="rId52"/>
    <p:sldId id="379" r:id="rId53"/>
    <p:sldId id="261" r:id="rId5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577D"/>
    <a:srgbClr val="184972"/>
    <a:srgbClr val="F6C954"/>
    <a:srgbClr val="01AAE8"/>
    <a:srgbClr val="E8646B"/>
    <a:srgbClr val="F5F5EB"/>
    <a:srgbClr val="365D7E"/>
    <a:srgbClr val="E99414"/>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4" autoAdjust="0"/>
    <p:restoredTop sz="83247" autoAdjust="0"/>
  </p:normalViewPr>
  <p:slideViewPr>
    <p:cSldViewPr snapToGrid="0">
      <p:cViewPr varScale="1">
        <p:scale>
          <a:sx n="92" d="100"/>
          <a:sy n="92" d="100"/>
        </p:scale>
        <p:origin x="494" y="67"/>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2017/10/26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a:t>
            </a:fld>
            <a:endParaRPr lang="zh-CN" altLang="en-US"/>
          </a:p>
        </p:txBody>
      </p:sp>
    </p:spTree>
    <p:extLst>
      <p:ext uri="{BB962C8B-B14F-4D97-AF65-F5344CB8AC3E}">
        <p14:creationId xmlns:p14="http://schemas.microsoft.com/office/powerpoint/2010/main" val="1073696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19</a:t>
            </a:fld>
            <a:endParaRPr lang="zh-CN" altLang="en-US"/>
          </a:p>
        </p:txBody>
      </p:sp>
    </p:spTree>
    <p:extLst>
      <p:ext uri="{BB962C8B-B14F-4D97-AF65-F5344CB8AC3E}">
        <p14:creationId xmlns:p14="http://schemas.microsoft.com/office/powerpoint/2010/main" val="94723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20</a:t>
            </a:fld>
            <a:endParaRPr lang="zh-CN" altLang="en-US"/>
          </a:p>
        </p:txBody>
      </p:sp>
    </p:spTree>
    <p:extLst>
      <p:ext uri="{BB962C8B-B14F-4D97-AF65-F5344CB8AC3E}">
        <p14:creationId xmlns:p14="http://schemas.microsoft.com/office/powerpoint/2010/main" val="3370313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21</a:t>
            </a:fld>
            <a:endParaRPr lang="zh-CN" altLang="en-US"/>
          </a:p>
        </p:txBody>
      </p:sp>
    </p:spTree>
    <p:extLst>
      <p:ext uri="{BB962C8B-B14F-4D97-AF65-F5344CB8AC3E}">
        <p14:creationId xmlns:p14="http://schemas.microsoft.com/office/powerpoint/2010/main" val="208693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23</a:t>
            </a:fld>
            <a:endParaRPr lang="zh-CN" altLang="en-US"/>
          </a:p>
        </p:txBody>
      </p:sp>
    </p:spTree>
    <p:extLst>
      <p:ext uri="{BB962C8B-B14F-4D97-AF65-F5344CB8AC3E}">
        <p14:creationId xmlns:p14="http://schemas.microsoft.com/office/powerpoint/2010/main" val="288640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25</a:t>
            </a:fld>
            <a:endParaRPr lang="zh-CN" altLang="en-US"/>
          </a:p>
        </p:txBody>
      </p:sp>
    </p:spTree>
    <p:extLst>
      <p:ext uri="{BB962C8B-B14F-4D97-AF65-F5344CB8AC3E}">
        <p14:creationId xmlns:p14="http://schemas.microsoft.com/office/powerpoint/2010/main" val="233113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27</a:t>
            </a:fld>
            <a:endParaRPr lang="zh-CN" altLang="en-US"/>
          </a:p>
        </p:txBody>
      </p:sp>
    </p:spTree>
    <p:extLst>
      <p:ext uri="{BB962C8B-B14F-4D97-AF65-F5344CB8AC3E}">
        <p14:creationId xmlns:p14="http://schemas.microsoft.com/office/powerpoint/2010/main" val="4289673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28</a:t>
            </a:fld>
            <a:endParaRPr lang="zh-CN" altLang="en-US"/>
          </a:p>
        </p:txBody>
      </p:sp>
    </p:spTree>
    <p:extLst>
      <p:ext uri="{BB962C8B-B14F-4D97-AF65-F5344CB8AC3E}">
        <p14:creationId xmlns:p14="http://schemas.microsoft.com/office/powerpoint/2010/main" val="195788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29</a:t>
            </a:fld>
            <a:endParaRPr lang="zh-CN" altLang="en-US"/>
          </a:p>
        </p:txBody>
      </p:sp>
    </p:spTree>
    <p:extLst>
      <p:ext uri="{BB962C8B-B14F-4D97-AF65-F5344CB8AC3E}">
        <p14:creationId xmlns:p14="http://schemas.microsoft.com/office/powerpoint/2010/main" val="359397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30</a:t>
            </a:fld>
            <a:endParaRPr lang="zh-CN" altLang="en-US"/>
          </a:p>
        </p:txBody>
      </p:sp>
    </p:spTree>
    <p:extLst>
      <p:ext uri="{BB962C8B-B14F-4D97-AF65-F5344CB8AC3E}">
        <p14:creationId xmlns:p14="http://schemas.microsoft.com/office/powerpoint/2010/main" val="3064121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31</a:t>
            </a:fld>
            <a:endParaRPr lang="zh-CN" altLang="en-US"/>
          </a:p>
        </p:txBody>
      </p:sp>
    </p:spTree>
    <p:extLst>
      <p:ext uri="{BB962C8B-B14F-4D97-AF65-F5344CB8AC3E}">
        <p14:creationId xmlns:p14="http://schemas.microsoft.com/office/powerpoint/2010/main" val="426415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a:t>
            </a:fld>
            <a:endParaRPr lang="zh-CN" altLang="en-US"/>
          </a:p>
        </p:txBody>
      </p:sp>
    </p:spTree>
    <p:extLst>
      <p:ext uri="{BB962C8B-B14F-4D97-AF65-F5344CB8AC3E}">
        <p14:creationId xmlns:p14="http://schemas.microsoft.com/office/powerpoint/2010/main" val="1003493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37</a:t>
            </a:fld>
            <a:endParaRPr lang="zh-CN" altLang="en-US"/>
          </a:p>
        </p:txBody>
      </p:sp>
    </p:spTree>
    <p:extLst>
      <p:ext uri="{BB962C8B-B14F-4D97-AF65-F5344CB8AC3E}">
        <p14:creationId xmlns:p14="http://schemas.microsoft.com/office/powerpoint/2010/main" val="2253779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38</a:t>
            </a:fld>
            <a:endParaRPr lang="zh-CN" altLang="en-US"/>
          </a:p>
        </p:txBody>
      </p:sp>
    </p:spTree>
    <p:extLst>
      <p:ext uri="{BB962C8B-B14F-4D97-AF65-F5344CB8AC3E}">
        <p14:creationId xmlns:p14="http://schemas.microsoft.com/office/powerpoint/2010/main" val="669104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39</a:t>
            </a:fld>
            <a:endParaRPr lang="zh-CN" altLang="en-US"/>
          </a:p>
        </p:txBody>
      </p:sp>
    </p:spTree>
    <p:extLst>
      <p:ext uri="{BB962C8B-B14F-4D97-AF65-F5344CB8AC3E}">
        <p14:creationId xmlns:p14="http://schemas.microsoft.com/office/powerpoint/2010/main" val="3000192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40</a:t>
            </a:fld>
            <a:endParaRPr lang="zh-CN" altLang="en-US"/>
          </a:p>
        </p:txBody>
      </p:sp>
    </p:spTree>
    <p:extLst>
      <p:ext uri="{BB962C8B-B14F-4D97-AF65-F5344CB8AC3E}">
        <p14:creationId xmlns:p14="http://schemas.microsoft.com/office/powerpoint/2010/main" val="1798751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42</a:t>
            </a:fld>
            <a:endParaRPr lang="zh-CN" altLang="en-US"/>
          </a:p>
        </p:txBody>
      </p:sp>
    </p:spTree>
    <p:extLst>
      <p:ext uri="{BB962C8B-B14F-4D97-AF65-F5344CB8AC3E}">
        <p14:creationId xmlns:p14="http://schemas.microsoft.com/office/powerpoint/2010/main" val="2818626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43</a:t>
            </a:fld>
            <a:endParaRPr lang="zh-CN" altLang="en-US"/>
          </a:p>
        </p:txBody>
      </p:sp>
    </p:spTree>
    <p:extLst>
      <p:ext uri="{BB962C8B-B14F-4D97-AF65-F5344CB8AC3E}">
        <p14:creationId xmlns:p14="http://schemas.microsoft.com/office/powerpoint/2010/main" val="3411774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46</a:t>
            </a:fld>
            <a:endParaRPr lang="zh-CN" altLang="en-US"/>
          </a:p>
        </p:txBody>
      </p:sp>
    </p:spTree>
    <p:extLst>
      <p:ext uri="{BB962C8B-B14F-4D97-AF65-F5344CB8AC3E}">
        <p14:creationId xmlns:p14="http://schemas.microsoft.com/office/powerpoint/2010/main" val="45131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a:t>
            </a:fld>
            <a:endParaRPr lang="zh-CN" altLang="en-US"/>
          </a:p>
        </p:txBody>
      </p:sp>
    </p:spTree>
    <p:extLst>
      <p:ext uri="{BB962C8B-B14F-4D97-AF65-F5344CB8AC3E}">
        <p14:creationId xmlns:p14="http://schemas.microsoft.com/office/powerpoint/2010/main" val="3592871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48</a:t>
            </a:fld>
            <a:endParaRPr lang="zh-CN" altLang="en-US"/>
          </a:p>
        </p:txBody>
      </p:sp>
    </p:spTree>
    <p:extLst>
      <p:ext uri="{BB962C8B-B14F-4D97-AF65-F5344CB8AC3E}">
        <p14:creationId xmlns:p14="http://schemas.microsoft.com/office/powerpoint/2010/main" val="2710365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49</a:t>
            </a:fld>
            <a:endParaRPr lang="zh-CN" altLang="en-US"/>
          </a:p>
        </p:txBody>
      </p:sp>
    </p:spTree>
    <p:extLst>
      <p:ext uri="{BB962C8B-B14F-4D97-AF65-F5344CB8AC3E}">
        <p14:creationId xmlns:p14="http://schemas.microsoft.com/office/powerpoint/2010/main" val="1850005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51</a:t>
            </a:fld>
            <a:endParaRPr lang="zh-CN" altLang="en-US"/>
          </a:p>
        </p:txBody>
      </p:sp>
    </p:spTree>
    <p:extLst>
      <p:ext uri="{BB962C8B-B14F-4D97-AF65-F5344CB8AC3E}">
        <p14:creationId xmlns:p14="http://schemas.microsoft.com/office/powerpoint/2010/main" val="2235974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52</a:t>
            </a:fld>
            <a:endParaRPr lang="zh-CN" altLang="en-US"/>
          </a:p>
        </p:txBody>
      </p:sp>
    </p:spTree>
    <p:extLst>
      <p:ext uri="{BB962C8B-B14F-4D97-AF65-F5344CB8AC3E}">
        <p14:creationId xmlns:p14="http://schemas.microsoft.com/office/powerpoint/2010/main" val="69815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7</a:t>
            </a:fld>
            <a:endParaRPr lang="zh-CN" altLang="en-US"/>
          </a:p>
        </p:txBody>
      </p:sp>
    </p:spTree>
    <p:extLst>
      <p:ext uri="{BB962C8B-B14F-4D97-AF65-F5344CB8AC3E}">
        <p14:creationId xmlns:p14="http://schemas.microsoft.com/office/powerpoint/2010/main" val="20193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10</a:t>
            </a:fld>
            <a:endParaRPr lang="zh-CN" altLang="en-US"/>
          </a:p>
        </p:txBody>
      </p:sp>
    </p:spTree>
    <p:extLst>
      <p:ext uri="{BB962C8B-B14F-4D97-AF65-F5344CB8AC3E}">
        <p14:creationId xmlns:p14="http://schemas.microsoft.com/office/powerpoint/2010/main" val="380315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11</a:t>
            </a:fld>
            <a:endParaRPr lang="zh-CN" altLang="en-US"/>
          </a:p>
        </p:txBody>
      </p:sp>
    </p:spTree>
    <p:extLst>
      <p:ext uri="{BB962C8B-B14F-4D97-AF65-F5344CB8AC3E}">
        <p14:creationId xmlns:p14="http://schemas.microsoft.com/office/powerpoint/2010/main" val="252296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03200">
              <a:lnSpc>
                <a:spcPts val="1200"/>
              </a:lnSpc>
              <a:spcAft>
                <a:spcPts val="0"/>
              </a:spcAft>
            </a:pPr>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15</a:t>
            </a:fld>
            <a:endParaRPr lang="zh-CN" altLang="en-US"/>
          </a:p>
        </p:txBody>
      </p:sp>
    </p:spTree>
    <p:extLst>
      <p:ext uri="{BB962C8B-B14F-4D97-AF65-F5344CB8AC3E}">
        <p14:creationId xmlns:p14="http://schemas.microsoft.com/office/powerpoint/2010/main" val="422126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17</a:t>
            </a:fld>
            <a:endParaRPr lang="zh-CN" altLang="en-US"/>
          </a:p>
        </p:txBody>
      </p:sp>
    </p:spTree>
    <p:extLst>
      <p:ext uri="{BB962C8B-B14F-4D97-AF65-F5344CB8AC3E}">
        <p14:creationId xmlns:p14="http://schemas.microsoft.com/office/powerpoint/2010/main" val="263231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18</a:t>
            </a:fld>
            <a:endParaRPr lang="zh-CN" altLang="en-US"/>
          </a:p>
        </p:txBody>
      </p:sp>
    </p:spTree>
    <p:extLst>
      <p:ext uri="{BB962C8B-B14F-4D97-AF65-F5344CB8AC3E}">
        <p14:creationId xmlns:p14="http://schemas.microsoft.com/office/powerpoint/2010/main" val="4286616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19234" y="1228923"/>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833045" y="1228890"/>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766495" y="1385142"/>
            <a:ext cx="3352180" cy="323462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43701" y="1385142"/>
            <a:ext cx="3352180" cy="323462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434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56187" y="16191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19918" y="3784098"/>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19918" y="2306629"/>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50010" y="28084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936755" y="2001056"/>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56220" y="40425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936755" y="3506427"/>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78167" y="13271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78167" y="25844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78167" y="38521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75237" y="16572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38968" y="413290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69060" y="28465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75270" y="40806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97217" y="13652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97217" y="26225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97217" y="38902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圆角矩形 3">
            <a:extLst>
              <a:ext uri="{FF2B5EF4-FFF2-40B4-BE49-F238E27FC236}">
                <a16:creationId xmlns:a16="http://schemas.microsoft.com/office/drawing/2014/main" id="{5CD9856F-D113-42A2-B14D-9FA1CE6F843E}"/>
              </a:ext>
            </a:extLst>
          </p:cNvPr>
          <p:cNvSpPr/>
          <p:nvPr userDrawn="1"/>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7541814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21075" y="106423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200703" y="1162661"/>
            <a:ext cx="3675164" cy="3759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4676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82" r:id="rId8"/>
    <p:sldLayoutId id="2147483675" r:id="rId9"/>
    <p:sldLayoutId id="2147483683" r:id="rId10"/>
    <p:sldLayoutId id="2147483680" r:id="rId11"/>
    <p:sldLayoutId id="2147483679" r:id="rId12"/>
    <p:sldLayoutId id="2147483674" r:id="rId13"/>
    <p:sldLayoutId id="2147483678" r:id="rId14"/>
    <p:sldLayoutId id="2147483663" r:id="rId15"/>
    <p:sldLayoutId id="2147483666" r:id="rId16"/>
    <p:sldLayoutId id="2147483667" r:id="rId17"/>
    <p:sldLayoutId id="2147483668" r:id="rId18"/>
    <p:sldLayoutId id="2147483669" r:id="rId19"/>
    <p:sldLayoutId id="2147483681" r:id="rId20"/>
    <p:sldLayoutId id="2147483664" r:id="rId21"/>
    <p:sldLayoutId id="2147483684" r:id="rId22"/>
    <p:sldLayoutId id="2147483665" r:id="rId23"/>
    <p:sldLayoutId id="2147483673" r:id="rId2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36.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946878" y="3030048"/>
            <a:ext cx="2972289" cy="461665"/>
          </a:xfrm>
          <a:prstGeom prst="rect">
            <a:avLst/>
          </a:prstGeom>
          <a:noFill/>
        </p:spPr>
        <p:txBody>
          <a:bodyPr wrap="none" rtlCol="0">
            <a:spAutoFit/>
          </a:bodyPr>
          <a:lstStyle/>
          <a:p>
            <a:r>
              <a:rPr lang="zh-CN" altLang="en-US" sz="2400" b="1" i="1" dirty="0">
                <a:solidFill>
                  <a:srgbClr val="FFC000"/>
                </a:solidFill>
                <a:latin typeface="黑体" panose="02010609060101010101" pitchFamily="49" charset="-122"/>
                <a:ea typeface="黑体" panose="02010609060101010101" pitchFamily="49" charset="-122"/>
              </a:rPr>
              <a:t>第七章</a:t>
            </a:r>
            <a:r>
              <a:rPr lang="en-US" altLang="zh-CN" sz="2400" b="1" i="1" dirty="0">
                <a:solidFill>
                  <a:srgbClr val="FFC000"/>
                </a:solidFill>
                <a:latin typeface="黑体" panose="02010609060101010101" pitchFamily="49" charset="-122"/>
                <a:ea typeface="黑体" panose="02010609060101010101" pitchFamily="49" charset="-122"/>
              </a:rPr>
              <a:t>    </a:t>
            </a:r>
            <a:r>
              <a:rPr lang="zh-CN" altLang="en-US" sz="2400" b="1" i="1" dirty="0">
                <a:solidFill>
                  <a:srgbClr val="FFC000"/>
                </a:solidFill>
                <a:latin typeface="黑体" panose="02010609060101010101" pitchFamily="49" charset="-122"/>
                <a:ea typeface="黑体" panose="02010609060101010101" pitchFamily="49" charset="-122"/>
              </a:rPr>
              <a:t>辅助装置</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黑体" panose="02010609060101010101" pitchFamily="49" charset="-122"/>
                <a:ea typeface="黑体" panose="02010609060101010101" pitchFamily="49" charset="-122"/>
              </a:rPr>
              <a:t>机械工业出版社 </a:t>
            </a:r>
            <a:endParaRPr lang="en-US" altLang="zh-CN" dirty="0">
              <a:solidFill>
                <a:srgbClr val="FFC000"/>
              </a:solidFill>
              <a:latin typeface="黑体" panose="02010609060101010101" pitchFamily="49" charset="-122"/>
              <a:ea typeface="黑体" panose="02010609060101010101" pitchFamily="49"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3">
            <a:extLst>
              <a:ext uri="{FF2B5EF4-FFF2-40B4-BE49-F238E27FC236}">
                <a16:creationId xmlns:a16="http://schemas.microsoft.com/office/drawing/2014/main" id="{D006146A-E666-4258-B8BF-3CB163D7373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graphicFrame>
        <p:nvGraphicFramePr>
          <p:cNvPr id="18" name="表格 17">
            <a:extLst>
              <a:ext uri="{FF2B5EF4-FFF2-40B4-BE49-F238E27FC236}">
                <a16:creationId xmlns:a16="http://schemas.microsoft.com/office/drawing/2014/main" id="{E217C6F3-0432-477F-A818-97166E174D5D}"/>
              </a:ext>
            </a:extLst>
          </p:cNvPr>
          <p:cNvGraphicFramePr>
            <a:graphicFrameLocks noGrp="1"/>
          </p:cNvGraphicFramePr>
          <p:nvPr>
            <p:extLst/>
          </p:nvPr>
        </p:nvGraphicFramePr>
        <p:xfrm>
          <a:off x="533857" y="1057598"/>
          <a:ext cx="7848143" cy="152400"/>
        </p:xfrm>
        <a:graphic>
          <a:graphicData uri="http://schemas.openxmlformats.org/drawingml/2006/table">
            <a:tbl>
              <a:tblPr firstRow="1" firstCol="1" bandRow="1"/>
              <a:tblGrid>
                <a:gridCol w="526219">
                  <a:extLst>
                    <a:ext uri="{9D8B030D-6E8A-4147-A177-3AD203B41FA5}">
                      <a16:colId xmlns:a16="http://schemas.microsoft.com/office/drawing/2014/main" val="1427666028"/>
                    </a:ext>
                  </a:extLst>
                </a:gridCol>
                <a:gridCol w="3006963">
                  <a:extLst>
                    <a:ext uri="{9D8B030D-6E8A-4147-A177-3AD203B41FA5}">
                      <a16:colId xmlns:a16="http://schemas.microsoft.com/office/drawing/2014/main" val="3242070227"/>
                    </a:ext>
                  </a:extLst>
                </a:gridCol>
                <a:gridCol w="4314961">
                  <a:extLst>
                    <a:ext uri="{9D8B030D-6E8A-4147-A177-3AD203B41FA5}">
                      <a16:colId xmlns:a16="http://schemas.microsoft.com/office/drawing/2014/main" val="1332879908"/>
                    </a:ext>
                  </a:extLst>
                </a:gridCol>
              </a:tblGrid>
              <a:tr h="0">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名称</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结  构  简  图</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  点  和  说  明</a:t>
                      </a:r>
                      <a:endPar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848187"/>
                  </a:ext>
                </a:extLst>
              </a:tr>
            </a:tbl>
          </a:graphicData>
        </a:graphic>
      </p:graphicFrame>
      <p:cxnSp>
        <p:nvCxnSpPr>
          <p:cNvPr id="27" name="直接连接符 26">
            <a:extLst>
              <a:ext uri="{FF2B5EF4-FFF2-40B4-BE49-F238E27FC236}">
                <a16:creationId xmlns:a16="http://schemas.microsoft.com/office/drawing/2014/main" id="{A29283F4-0860-41F5-A3EB-57DA72CDFED7}"/>
              </a:ext>
            </a:extLst>
          </p:cNvPr>
          <p:cNvCxnSpPr>
            <a:cxnSpLocks/>
          </p:cNvCxnSpPr>
          <p:nvPr/>
        </p:nvCxnSpPr>
        <p:spPr>
          <a:xfrm>
            <a:off x="1059506" y="1194503"/>
            <a:ext cx="0" cy="3731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3E8B22B-4BC7-4B35-80F5-B688473E3B2A}"/>
              </a:ext>
            </a:extLst>
          </p:cNvPr>
          <p:cNvCxnSpPr>
            <a:cxnSpLocks/>
          </p:cNvCxnSpPr>
          <p:nvPr/>
        </p:nvCxnSpPr>
        <p:spPr>
          <a:xfrm>
            <a:off x="4067126" y="1194504"/>
            <a:ext cx="0" cy="3731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9BE781A-B4E8-44DB-9A88-1820CA737D4F}"/>
              </a:ext>
            </a:extLst>
          </p:cNvPr>
          <p:cNvCxnSpPr/>
          <p:nvPr/>
        </p:nvCxnSpPr>
        <p:spPr>
          <a:xfrm>
            <a:off x="533857" y="1277257"/>
            <a:ext cx="0" cy="3648979"/>
          </a:xfrm>
          <a:prstGeom prst="line">
            <a:avLst/>
          </a:prstGeom>
          <a:ln w="12700"/>
        </p:spPr>
        <p:style>
          <a:lnRef idx="2">
            <a:schemeClr val="dk1"/>
          </a:lnRef>
          <a:fillRef idx="0">
            <a:schemeClr val="dk1"/>
          </a:fillRef>
          <a:effectRef idx="1">
            <a:schemeClr val="dk1"/>
          </a:effectRef>
          <a:fontRef idx="minor">
            <a:schemeClr val="tx1"/>
          </a:fontRef>
        </p:style>
      </p:cxnSp>
      <p:sp>
        <p:nvSpPr>
          <p:cNvPr id="39" name="矩形 38">
            <a:extLst>
              <a:ext uri="{FF2B5EF4-FFF2-40B4-BE49-F238E27FC236}">
                <a16:creationId xmlns:a16="http://schemas.microsoft.com/office/drawing/2014/main" id="{1DFF4B91-AFD8-4E17-B6C5-B1E7D53AE34F}"/>
              </a:ext>
            </a:extLst>
          </p:cNvPr>
          <p:cNvSpPr/>
          <p:nvPr/>
        </p:nvSpPr>
        <p:spPr>
          <a:xfrm>
            <a:off x="91171" y="2363082"/>
            <a:ext cx="510220" cy="738664"/>
          </a:xfrm>
          <a:prstGeom prst="rect">
            <a:avLst/>
          </a:prstGeom>
        </p:spPr>
        <p:txBody>
          <a:bodyPr wrap="square">
            <a:spAutoFit/>
          </a:bodyPr>
          <a:lstStyle/>
          <a:p>
            <a:r>
              <a:rPr lang="zh-CN" altLang="zh-CN" sz="1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充气式</a:t>
            </a:r>
            <a:endParaRPr lang="zh-CN" altLang="en-US" sz="1400" dirty="0">
              <a:latin typeface="黑体" panose="02010609060101010101" pitchFamily="49" charset="-122"/>
              <a:ea typeface="黑体" panose="02010609060101010101" pitchFamily="49" charset="-122"/>
            </a:endParaRPr>
          </a:p>
        </p:txBody>
      </p:sp>
      <p:cxnSp>
        <p:nvCxnSpPr>
          <p:cNvPr id="41" name="直接连接符 40">
            <a:extLst>
              <a:ext uri="{FF2B5EF4-FFF2-40B4-BE49-F238E27FC236}">
                <a16:creationId xmlns:a16="http://schemas.microsoft.com/office/drawing/2014/main" id="{A439EF20-D4C1-49A8-B518-8723B772E6AF}"/>
              </a:ext>
            </a:extLst>
          </p:cNvPr>
          <p:cNvCxnSpPr>
            <a:cxnSpLocks/>
          </p:cNvCxnSpPr>
          <p:nvPr/>
        </p:nvCxnSpPr>
        <p:spPr>
          <a:xfrm flipV="1">
            <a:off x="533857" y="3359376"/>
            <a:ext cx="7593033" cy="53170"/>
          </a:xfrm>
          <a:prstGeom prst="line">
            <a:avLst/>
          </a:prstGeom>
        </p:spPr>
        <p:style>
          <a:lnRef idx="2">
            <a:schemeClr val="dk1"/>
          </a:lnRef>
          <a:fillRef idx="0">
            <a:schemeClr val="dk1"/>
          </a:fillRef>
          <a:effectRef idx="1">
            <a:schemeClr val="dk1"/>
          </a:effectRef>
          <a:fontRef idx="minor">
            <a:schemeClr val="tx1"/>
          </a:fontRef>
        </p:style>
      </p:cxnSp>
      <p:sp>
        <p:nvSpPr>
          <p:cNvPr id="46" name="文本框 45">
            <a:extLst>
              <a:ext uri="{FF2B5EF4-FFF2-40B4-BE49-F238E27FC236}">
                <a16:creationId xmlns:a16="http://schemas.microsoft.com/office/drawing/2014/main" id="{541A1DB6-CA35-49DB-8DB8-9FF031CA7CFB}"/>
              </a:ext>
            </a:extLst>
          </p:cNvPr>
          <p:cNvSpPr txBox="1"/>
          <p:nvPr/>
        </p:nvSpPr>
        <p:spPr>
          <a:xfrm>
            <a:off x="641586" y="2047351"/>
            <a:ext cx="402491" cy="461665"/>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盒式</a:t>
            </a:r>
          </a:p>
        </p:txBody>
      </p:sp>
      <p:sp>
        <p:nvSpPr>
          <p:cNvPr id="51" name="文本框 50">
            <a:extLst>
              <a:ext uri="{FF2B5EF4-FFF2-40B4-BE49-F238E27FC236}">
                <a16:creationId xmlns:a16="http://schemas.microsoft.com/office/drawing/2014/main" id="{DADA3229-2703-4BC4-9D81-D2BC082883AD}"/>
              </a:ext>
            </a:extLst>
          </p:cNvPr>
          <p:cNvSpPr txBox="1"/>
          <p:nvPr/>
        </p:nvSpPr>
        <p:spPr>
          <a:xfrm>
            <a:off x="641586" y="3708737"/>
            <a:ext cx="207287" cy="1015663"/>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直通气囊式</a:t>
            </a:r>
          </a:p>
        </p:txBody>
      </p:sp>
      <p:sp>
        <p:nvSpPr>
          <p:cNvPr id="55" name="文本框 54">
            <a:extLst>
              <a:ext uri="{FF2B5EF4-FFF2-40B4-BE49-F238E27FC236}">
                <a16:creationId xmlns:a16="http://schemas.microsoft.com/office/drawing/2014/main" id="{5ED96DF1-B1FF-45CB-BE4A-1EB1B49B2E73}"/>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pic>
        <p:nvPicPr>
          <p:cNvPr id="4" name="图片 3">
            <a:extLst>
              <a:ext uri="{FF2B5EF4-FFF2-40B4-BE49-F238E27FC236}">
                <a16:creationId xmlns:a16="http://schemas.microsoft.com/office/drawing/2014/main" id="{89313E32-EC7F-4AF1-9DFA-BCE8F99CCC7E}"/>
              </a:ext>
            </a:extLst>
          </p:cNvPr>
          <p:cNvPicPr>
            <a:picLocks noChangeAspect="1"/>
          </p:cNvPicPr>
          <p:nvPr/>
        </p:nvPicPr>
        <p:blipFill>
          <a:blip r:embed="rId3"/>
          <a:stretch>
            <a:fillRect/>
          </a:stretch>
        </p:blipFill>
        <p:spPr>
          <a:xfrm>
            <a:off x="1585155" y="1398632"/>
            <a:ext cx="1763368" cy="1297438"/>
          </a:xfrm>
          <a:prstGeom prst="rect">
            <a:avLst/>
          </a:prstGeom>
        </p:spPr>
      </p:pic>
      <p:sp>
        <p:nvSpPr>
          <p:cNvPr id="5" name="矩形 4">
            <a:extLst>
              <a:ext uri="{FF2B5EF4-FFF2-40B4-BE49-F238E27FC236}">
                <a16:creationId xmlns:a16="http://schemas.microsoft.com/office/drawing/2014/main" id="{242A889A-8942-458F-AE3C-83E35F2D423E}"/>
              </a:ext>
            </a:extLst>
          </p:cNvPr>
          <p:cNvSpPr/>
          <p:nvPr/>
        </p:nvSpPr>
        <p:spPr>
          <a:xfrm>
            <a:off x="1544967" y="2876631"/>
            <a:ext cx="1985626" cy="407804"/>
          </a:xfrm>
          <a:prstGeom prst="rect">
            <a:avLst/>
          </a:prstGeom>
        </p:spPr>
        <p:txBody>
          <a:bodyPr wrap="square">
            <a:spAutoFit/>
          </a:bodyPr>
          <a:lstStyle/>
          <a:p>
            <a:pPr algn="ctr">
              <a:lnSpc>
                <a:spcPts val="1200"/>
              </a:lnSpc>
              <a:spcAft>
                <a:spcPts val="0"/>
              </a:spcAft>
            </a:pP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充气阀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盖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本体</a:t>
            </a:r>
            <a:endParaRPr lang="zh-CN" altLang="zh-CN" sz="1050" dirty="0">
              <a:solidFill>
                <a:srgbClr val="000000"/>
              </a:solidFill>
              <a:latin typeface="NEU-BZ-S92"/>
              <a:ea typeface="方正书宋_GBK"/>
              <a:cs typeface="Times New Roman" panose="02020603050405020304" pitchFamily="18" charset="0"/>
            </a:endParaRPr>
          </a:p>
          <a:p>
            <a:r>
              <a:rPr lang="en-US" altLang="zh-CN" sz="1050" dirty="0">
                <a:solidFill>
                  <a:srgbClr val="000000"/>
                </a:solidFill>
                <a:latin typeface="Times New Roman" panose="02020603050405020304" pitchFamily="18" charset="0"/>
                <a:ea typeface="黑体" panose="02010609060101010101" pitchFamily="49" charset="-122"/>
              </a:rPr>
              <a:t>4—</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橡胶袋　</a:t>
            </a:r>
            <a:r>
              <a:rPr lang="en-US" altLang="zh-CN" sz="1050" dirty="0">
                <a:solidFill>
                  <a:srgbClr val="000000"/>
                </a:solidFill>
                <a:latin typeface="Times New Roman" panose="02020603050405020304" pitchFamily="18" charset="0"/>
                <a:ea typeface="黑体" panose="02010609060101010101" pitchFamily="49" charset="-122"/>
              </a:rPr>
              <a:t>5—</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挡块　</a:t>
            </a:r>
            <a:r>
              <a:rPr lang="en-US" altLang="zh-CN" sz="1050" dirty="0">
                <a:solidFill>
                  <a:srgbClr val="000000"/>
                </a:solidFill>
                <a:latin typeface="Times New Roman" panose="02020603050405020304" pitchFamily="18" charset="0"/>
                <a:ea typeface="黑体" panose="02010609060101010101" pitchFamily="49" charset="-122"/>
              </a:rPr>
              <a:t>6—</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颈柱</a:t>
            </a:r>
            <a:endParaRPr lang="zh-CN" altLang="en-US" sz="1050" dirty="0"/>
          </a:p>
        </p:txBody>
      </p:sp>
      <p:sp>
        <p:nvSpPr>
          <p:cNvPr id="8" name="矩形 7">
            <a:extLst>
              <a:ext uri="{FF2B5EF4-FFF2-40B4-BE49-F238E27FC236}">
                <a16:creationId xmlns:a16="http://schemas.microsoft.com/office/drawing/2014/main" id="{8B47F543-DCDA-4CA5-9D0A-ED20B7E5C54A}"/>
              </a:ext>
            </a:extLst>
          </p:cNvPr>
          <p:cNvSpPr/>
          <p:nvPr/>
        </p:nvSpPr>
        <p:spPr>
          <a:xfrm>
            <a:off x="7988449" y="785729"/>
            <a:ext cx="569387" cy="271869"/>
          </a:xfrm>
          <a:prstGeom prst="rect">
            <a:avLst/>
          </a:prstGeom>
        </p:spPr>
        <p:txBody>
          <a:bodyPr wrap="square">
            <a:spAutoFit/>
          </a:bodyPr>
          <a:lstStyle/>
          <a:p>
            <a:pPr algn="r">
              <a:lnSpc>
                <a:spcPts val="1350"/>
              </a:lnSpc>
              <a:spcAft>
                <a:spcPts val="0"/>
              </a:spcAft>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续</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100" dirty="0">
              <a:solidFill>
                <a:srgbClr val="000000"/>
              </a:solidFill>
              <a:effectLst/>
              <a:latin typeface="NEU-BZ-S92"/>
              <a:ea typeface="方正书宋_GBK"/>
              <a:cs typeface="Times New Roman" panose="02020603050405020304" pitchFamily="18" charset="0"/>
            </a:endParaRPr>
          </a:p>
        </p:txBody>
      </p:sp>
      <p:sp>
        <p:nvSpPr>
          <p:cNvPr id="10" name="矩形 9">
            <a:extLst>
              <a:ext uri="{FF2B5EF4-FFF2-40B4-BE49-F238E27FC236}">
                <a16:creationId xmlns:a16="http://schemas.microsoft.com/office/drawing/2014/main" id="{DEB5D31F-09B5-4113-9C26-4623BD06884E}"/>
              </a:ext>
            </a:extLst>
          </p:cNvPr>
          <p:cNvSpPr/>
          <p:nvPr/>
        </p:nvSpPr>
        <p:spPr>
          <a:xfrm>
            <a:off x="4248376" y="1416206"/>
            <a:ext cx="3834719" cy="1720920"/>
          </a:xfrm>
          <a:prstGeom prst="rect">
            <a:avLst/>
          </a:prstGeom>
        </p:spPr>
        <p:txBody>
          <a:bodyPr wrap="square">
            <a:spAutoFit/>
          </a:bodyPr>
          <a:lstStyle/>
          <a:p>
            <a:pPr indent="252000" algn="just">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利用气体的压缩和膨胀来储存、释放压力能</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气体和油液在蓄能器中由颈柱和橡胶袋隔开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油液的压力通过颈柱压缩橡胶袋</a:t>
            </a:r>
            <a:endParaRPr lang="en-US" altLang="zh-CN" sz="1200" dirty="0">
              <a:solidFill>
                <a:srgbClr val="000000"/>
              </a:solidFill>
              <a:latin typeface="NEU-BZ-S92"/>
              <a:ea typeface="黑体" panose="02010609060101010101" pitchFamily="49" charset="-122"/>
              <a:cs typeface="Times New Roman" panose="02020603050405020304" pitchFamily="18" charset="0"/>
            </a:endParaRPr>
          </a:p>
          <a:p>
            <a:pPr indent="252000" algn="just">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液气隔离可靠</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橡胶袋容积小</a:t>
            </a:r>
            <a:endParaRPr lang="zh-CN" altLang="zh-CN" sz="1200" dirty="0">
              <a:solidFill>
                <a:srgbClr val="000000"/>
              </a:solidFill>
              <a:latin typeface="NEU-BZ-S92"/>
              <a:ea typeface="方正书宋_GBK"/>
              <a:cs typeface="Times New Roman" panose="02020603050405020304" pitchFamily="18" charset="0"/>
            </a:endParaRPr>
          </a:p>
          <a:p>
            <a:pPr indent="252000" algn="just">
              <a:lnSpc>
                <a:spcPct val="150000"/>
              </a:lnSpc>
            </a:pPr>
            <a:r>
              <a:rPr lang="en-US" altLang="zh-CN" sz="1200" dirty="0">
                <a:solidFill>
                  <a:srgbClr val="000000"/>
                </a:solidFill>
                <a:latin typeface="Times New Roman" panose="02020603050405020304" pitchFamily="18" charset="0"/>
                <a:ea typeface="黑体" panose="02010609060101010101" pitchFamily="49" charset="-122"/>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装在液压泵的出口处作吸振器用</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最高工作压力</a:t>
            </a:r>
            <a:r>
              <a:rPr lang="en-US" altLang="zh-CN" sz="1200" dirty="0">
                <a:solidFill>
                  <a:srgbClr val="000000"/>
                </a:solidFill>
                <a:latin typeface="Times New Roman" panose="02020603050405020304" pitchFamily="18" charset="0"/>
                <a:ea typeface="黑体" panose="02010609060101010101" pitchFamily="49" charset="-122"/>
              </a:rPr>
              <a:t>21MPa</a:t>
            </a:r>
            <a:endParaRPr lang="zh-CN" altLang="en-US" sz="1200" dirty="0"/>
          </a:p>
        </p:txBody>
      </p:sp>
      <p:pic>
        <p:nvPicPr>
          <p:cNvPr id="11" name="图片 10">
            <a:extLst>
              <a:ext uri="{FF2B5EF4-FFF2-40B4-BE49-F238E27FC236}">
                <a16:creationId xmlns:a16="http://schemas.microsoft.com/office/drawing/2014/main" id="{429C80AA-223D-4A04-ACB6-B6D88112BC1A}"/>
              </a:ext>
            </a:extLst>
          </p:cNvPr>
          <p:cNvPicPr>
            <a:picLocks noChangeAspect="1"/>
          </p:cNvPicPr>
          <p:nvPr/>
        </p:nvPicPr>
        <p:blipFill>
          <a:blip r:embed="rId4"/>
          <a:stretch>
            <a:fillRect/>
          </a:stretch>
        </p:blipFill>
        <p:spPr>
          <a:xfrm>
            <a:off x="1585155" y="3436687"/>
            <a:ext cx="1408905" cy="1070997"/>
          </a:xfrm>
          <a:prstGeom prst="rect">
            <a:avLst/>
          </a:prstGeom>
        </p:spPr>
      </p:pic>
      <p:sp>
        <p:nvSpPr>
          <p:cNvPr id="14" name="矩形 13">
            <a:extLst>
              <a:ext uri="{FF2B5EF4-FFF2-40B4-BE49-F238E27FC236}">
                <a16:creationId xmlns:a16="http://schemas.microsoft.com/office/drawing/2014/main" id="{95BC6DEA-7D50-4580-B3FE-19EA50807F96}"/>
              </a:ext>
            </a:extLst>
          </p:cNvPr>
          <p:cNvSpPr/>
          <p:nvPr/>
        </p:nvSpPr>
        <p:spPr>
          <a:xfrm>
            <a:off x="1401335" y="4582625"/>
            <a:ext cx="2286258" cy="407804"/>
          </a:xfrm>
          <a:prstGeom prst="rect">
            <a:avLst/>
          </a:prstGeom>
        </p:spPr>
        <p:txBody>
          <a:bodyPr wrap="square">
            <a:spAutoFit/>
          </a:bodyPr>
          <a:lstStyle/>
          <a:p>
            <a:pPr algn="ctr">
              <a:lnSpc>
                <a:spcPts val="1200"/>
              </a:lnSpc>
              <a:spcAft>
                <a:spcPts val="0"/>
              </a:spcAft>
            </a:pP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外管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多孔内管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橡胶管</a:t>
            </a:r>
            <a:endParaRPr lang="zh-CN" altLang="zh-CN" sz="1050" dirty="0">
              <a:solidFill>
                <a:srgbClr val="000000"/>
              </a:solidFill>
              <a:latin typeface="NEU-BZ-S92"/>
              <a:ea typeface="方正书宋_GBK"/>
              <a:cs typeface="Times New Roman" panose="02020603050405020304" pitchFamily="18" charset="0"/>
            </a:endParaRPr>
          </a:p>
          <a:p>
            <a:r>
              <a:rPr lang="en-US" altLang="zh-CN" sz="1050" dirty="0">
                <a:solidFill>
                  <a:srgbClr val="000000"/>
                </a:solidFill>
                <a:latin typeface="Times New Roman" panose="02020603050405020304" pitchFamily="18" charset="0"/>
                <a:ea typeface="黑体" panose="02010609060101010101" pitchFamily="49" charset="-122"/>
              </a:rPr>
              <a:t>4—</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气腔　</a:t>
            </a:r>
            <a:r>
              <a:rPr lang="en-US" altLang="zh-CN" sz="1050" dirty="0">
                <a:solidFill>
                  <a:srgbClr val="000000"/>
                </a:solidFill>
                <a:latin typeface="Times New Roman" panose="02020603050405020304" pitchFamily="18" charset="0"/>
                <a:ea typeface="黑体" panose="02010609060101010101" pitchFamily="49" charset="-122"/>
              </a:rPr>
              <a:t>5</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dirty="0">
                <a:solidFill>
                  <a:srgbClr val="000000"/>
                </a:solidFill>
                <a:latin typeface="Times New Roman" panose="02020603050405020304" pitchFamily="18" charset="0"/>
                <a:ea typeface="黑体" panose="02010609060101010101" pitchFamily="49" charset="-122"/>
              </a:rPr>
              <a:t>7—</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端盖　</a:t>
            </a:r>
            <a:r>
              <a:rPr lang="en-US" altLang="zh-CN" sz="1050" dirty="0">
                <a:solidFill>
                  <a:srgbClr val="000000"/>
                </a:solidFill>
                <a:latin typeface="Times New Roman" panose="02020603050405020304" pitchFamily="18" charset="0"/>
                <a:ea typeface="黑体" panose="02010609060101010101" pitchFamily="49" charset="-122"/>
              </a:rPr>
              <a:t>6—</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充气阀</a:t>
            </a:r>
            <a:endParaRPr lang="zh-CN" altLang="en-US" sz="1050" dirty="0"/>
          </a:p>
        </p:txBody>
      </p:sp>
      <p:sp>
        <p:nvSpPr>
          <p:cNvPr id="15" name="矩形 14">
            <a:extLst>
              <a:ext uri="{FF2B5EF4-FFF2-40B4-BE49-F238E27FC236}">
                <a16:creationId xmlns:a16="http://schemas.microsoft.com/office/drawing/2014/main" id="{6C4AD051-4079-4359-BD3E-76E2DF3E2F31}"/>
              </a:ext>
            </a:extLst>
          </p:cNvPr>
          <p:cNvSpPr/>
          <p:nvPr/>
        </p:nvSpPr>
        <p:spPr>
          <a:xfrm>
            <a:off x="4273493" y="3408826"/>
            <a:ext cx="4232930" cy="1477328"/>
          </a:xfrm>
          <a:prstGeom prst="rect">
            <a:avLst/>
          </a:prstGeom>
        </p:spPr>
        <p:txBody>
          <a:bodyPr wrap="square">
            <a:spAutoFit/>
          </a:bodyPr>
          <a:lstStyle/>
          <a:p>
            <a:pPr indent="252000" algn="just">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利用气体的压缩和膨胀来储存、释放压力能</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气体和油液在蓄能器中由橡胶管隔开</a:t>
            </a:r>
            <a:endParaRPr lang="zh-CN" altLang="zh-CN" sz="1200" dirty="0">
              <a:solidFill>
                <a:srgbClr val="000000"/>
              </a:solidFill>
              <a:latin typeface="NEU-BZ-S92"/>
              <a:ea typeface="方正书宋_GBK"/>
              <a:cs typeface="Times New Roman" panose="02020603050405020304" pitchFamily="18" charset="0"/>
            </a:endParaRPr>
          </a:p>
          <a:p>
            <a:pPr indent="252000" algn="just">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油液从内管流过</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气体容量小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可直接安装在管路上</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节省空间</a:t>
            </a:r>
            <a:endParaRPr lang="zh-CN" altLang="zh-CN" sz="1200" dirty="0">
              <a:solidFill>
                <a:srgbClr val="000000"/>
              </a:solidFill>
              <a:latin typeface="NEU-BZ-S92"/>
              <a:ea typeface="方正书宋_GBK"/>
              <a:cs typeface="Times New Roman" panose="02020603050405020304" pitchFamily="18" charset="0"/>
            </a:endParaRPr>
          </a:p>
          <a:p>
            <a:pPr indent="252000" algn="just">
              <a:lnSpc>
                <a:spcPct val="150000"/>
              </a:lnSpc>
            </a:pPr>
            <a:r>
              <a:rPr lang="en-US" altLang="zh-CN" sz="1200" dirty="0">
                <a:solidFill>
                  <a:srgbClr val="000000"/>
                </a:solidFill>
                <a:latin typeface="Times New Roman" panose="02020603050405020304" pitchFamily="18" charset="0"/>
                <a:ea typeface="黑体" panose="02010609060101010101" pitchFamily="49" charset="-122"/>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用于吸收脉动、降低噪声</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最高工作压力</a:t>
            </a:r>
            <a:r>
              <a:rPr lang="en-US" altLang="zh-CN" sz="1200" dirty="0">
                <a:solidFill>
                  <a:srgbClr val="000000"/>
                </a:solidFill>
                <a:latin typeface="Times New Roman" panose="02020603050405020304" pitchFamily="18" charset="0"/>
                <a:ea typeface="黑体" panose="02010609060101010101" pitchFamily="49" charset="-122"/>
              </a:rPr>
              <a:t>21MPa</a:t>
            </a:r>
            <a:endParaRPr lang="zh-CN" altLang="en-US" sz="1200" dirty="0"/>
          </a:p>
        </p:txBody>
      </p:sp>
    </p:spTree>
    <p:extLst>
      <p:ext uri="{BB962C8B-B14F-4D97-AF65-F5344CB8AC3E}">
        <p14:creationId xmlns:p14="http://schemas.microsoft.com/office/powerpoint/2010/main" val="107302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18B992-2F1D-456A-B024-B05225A06AE8}"/>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3" name="文本框 19">
            <a:extLst>
              <a:ext uri="{FF2B5EF4-FFF2-40B4-BE49-F238E27FC236}">
                <a16:creationId xmlns:a16="http://schemas.microsoft.com/office/drawing/2014/main" id="{3393FC85-EFEB-484E-9E3E-FFDC9AEE5403}"/>
              </a:ext>
            </a:extLst>
          </p:cNvPr>
          <p:cNvSpPr txBox="1">
            <a:spLocks noChangeArrowheads="1"/>
          </p:cNvSpPr>
          <p:nvPr/>
        </p:nvSpPr>
        <p:spPr bwMode="auto">
          <a:xfrm>
            <a:off x="-480109" y="921042"/>
            <a:ext cx="5163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二、容积计算</a:t>
            </a:r>
          </a:p>
        </p:txBody>
      </p:sp>
      <p:sp>
        <p:nvSpPr>
          <p:cNvPr id="4" name="直角三角形 3">
            <a:extLst>
              <a:ext uri="{FF2B5EF4-FFF2-40B4-BE49-F238E27FC236}">
                <a16:creationId xmlns:a16="http://schemas.microsoft.com/office/drawing/2014/main" id="{D6D6BC6C-C4D8-49EF-86A3-294AEE27F157}"/>
              </a:ext>
            </a:extLst>
          </p:cNvPr>
          <p:cNvSpPr/>
          <p:nvPr/>
        </p:nvSpPr>
        <p:spPr>
          <a:xfrm rot="18962245" flipV="1">
            <a:off x="337627" y="9955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5" name="直角三角形 4">
            <a:extLst>
              <a:ext uri="{FF2B5EF4-FFF2-40B4-BE49-F238E27FC236}">
                <a16:creationId xmlns:a16="http://schemas.microsoft.com/office/drawing/2014/main" id="{05A1925E-F4C3-412E-A999-0E9DDBF1C1CD}"/>
              </a:ext>
            </a:extLst>
          </p:cNvPr>
          <p:cNvSpPr/>
          <p:nvPr/>
        </p:nvSpPr>
        <p:spPr>
          <a:xfrm rot="18962245" flipV="1">
            <a:off x="487874" y="9955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6" name="直角三角形 5">
            <a:extLst>
              <a:ext uri="{FF2B5EF4-FFF2-40B4-BE49-F238E27FC236}">
                <a16:creationId xmlns:a16="http://schemas.microsoft.com/office/drawing/2014/main" id="{8739D11B-177D-4632-84B2-51BE9EBCA755}"/>
              </a:ext>
            </a:extLst>
          </p:cNvPr>
          <p:cNvSpPr/>
          <p:nvPr/>
        </p:nvSpPr>
        <p:spPr>
          <a:xfrm rot="2637755" flipH="1" flipV="1">
            <a:off x="3428322" y="9718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7" name="直角三角形 6">
            <a:extLst>
              <a:ext uri="{FF2B5EF4-FFF2-40B4-BE49-F238E27FC236}">
                <a16:creationId xmlns:a16="http://schemas.microsoft.com/office/drawing/2014/main" id="{F9E059C4-34EA-4B97-BA36-8126EA6B1033}"/>
              </a:ext>
            </a:extLst>
          </p:cNvPr>
          <p:cNvSpPr/>
          <p:nvPr/>
        </p:nvSpPr>
        <p:spPr>
          <a:xfrm rot="2637755" flipH="1" flipV="1">
            <a:off x="3578569" y="9718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pic>
        <p:nvPicPr>
          <p:cNvPr id="8" name="图片 7">
            <a:extLst>
              <a:ext uri="{FF2B5EF4-FFF2-40B4-BE49-F238E27FC236}">
                <a16:creationId xmlns:a16="http://schemas.microsoft.com/office/drawing/2014/main" id="{9AD97A6D-37D4-43C0-AD07-0DDFE15CE955}"/>
              </a:ext>
            </a:extLst>
          </p:cNvPr>
          <p:cNvPicPr>
            <a:picLocks noChangeAspect="1"/>
          </p:cNvPicPr>
          <p:nvPr/>
        </p:nvPicPr>
        <p:blipFill>
          <a:blip r:embed="rId3"/>
          <a:stretch>
            <a:fillRect/>
          </a:stretch>
        </p:blipFill>
        <p:spPr>
          <a:xfrm>
            <a:off x="6059577" y="2163452"/>
            <a:ext cx="2255716" cy="1682642"/>
          </a:xfrm>
          <a:prstGeom prst="rect">
            <a:avLst/>
          </a:prstGeom>
        </p:spPr>
      </p:pic>
      <p:sp>
        <p:nvSpPr>
          <p:cNvPr id="10" name="矩形 9">
            <a:extLst>
              <a:ext uri="{FF2B5EF4-FFF2-40B4-BE49-F238E27FC236}">
                <a16:creationId xmlns:a16="http://schemas.microsoft.com/office/drawing/2014/main" id="{93E7A335-C952-430E-85E5-5EE66F3535E0}"/>
              </a:ext>
            </a:extLst>
          </p:cNvPr>
          <p:cNvSpPr/>
          <p:nvPr/>
        </p:nvSpPr>
        <p:spPr>
          <a:xfrm>
            <a:off x="5619403" y="4035683"/>
            <a:ext cx="2895344" cy="271869"/>
          </a:xfrm>
          <a:prstGeom prst="rect">
            <a:avLst/>
          </a:prstGeom>
        </p:spPr>
        <p:txBody>
          <a:bodyPr wrap="none">
            <a:spAutoFit/>
          </a:bodyPr>
          <a:lstStyle/>
          <a:p>
            <a:pPr indent="228600" algn="ctr">
              <a:lnSpc>
                <a:spcPts val="1350"/>
              </a:lnSpc>
              <a:spcAft>
                <a:spcPts val="0"/>
              </a:spcAft>
            </a:pP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7-2</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气囊式蓄能器贮存和释放能量的过程</a:t>
            </a:r>
            <a:endParaRPr lang="zh-CN" altLang="zh-CN" sz="1000" dirty="0">
              <a:solidFill>
                <a:srgbClr val="000000"/>
              </a:solidFill>
              <a:effectLst/>
              <a:latin typeface="NEU-BZ-S92"/>
              <a:ea typeface="方正书宋_GBK"/>
              <a:cs typeface="Times New Roman" panose="02020603050405020304" pitchFamily="18" charset="0"/>
            </a:endParaRPr>
          </a:p>
        </p:txBody>
      </p:sp>
      <p:sp>
        <p:nvSpPr>
          <p:cNvPr id="12" name="矩形 11">
            <a:extLst>
              <a:ext uri="{FF2B5EF4-FFF2-40B4-BE49-F238E27FC236}">
                <a16:creationId xmlns:a16="http://schemas.microsoft.com/office/drawing/2014/main" id="{D4CCC04E-687A-4E6F-A634-CB8BFB02C42E}"/>
              </a:ext>
            </a:extLst>
          </p:cNvPr>
          <p:cNvSpPr/>
          <p:nvPr/>
        </p:nvSpPr>
        <p:spPr>
          <a:xfrm>
            <a:off x="298249" y="1467158"/>
            <a:ext cx="8137909" cy="830997"/>
          </a:xfrm>
          <a:prstGeom prst="rect">
            <a:avLst/>
          </a:prstGeom>
        </p:spPr>
        <p:txBody>
          <a:bodyPr wrap="square">
            <a:spAutoFit/>
          </a:bodyPr>
          <a:lstStyle/>
          <a:p>
            <a:pPr indent="288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蓄能器的总容积是指气腔和液腔容积之和。它的大小和其用途有关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下面以气囊式蓄能器为例进行说明。</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13" name="矩形 12">
            <a:extLst>
              <a:ext uri="{FF2B5EF4-FFF2-40B4-BE49-F238E27FC236}">
                <a16:creationId xmlns:a16="http://schemas.microsoft.com/office/drawing/2014/main" id="{44A65F10-E869-44A2-9B43-308A488FC019}"/>
              </a:ext>
            </a:extLst>
          </p:cNvPr>
          <p:cNvSpPr/>
          <p:nvPr/>
        </p:nvSpPr>
        <p:spPr>
          <a:xfrm>
            <a:off x="255761" y="2346061"/>
            <a:ext cx="3607078" cy="246221"/>
          </a:xfrm>
          <a:prstGeom prst="rect">
            <a:avLst/>
          </a:prstGeom>
        </p:spPr>
        <p:txBody>
          <a:bodyPr wrap="none">
            <a:spAutoFit/>
          </a:bodyPr>
          <a:lstStyle/>
          <a:p>
            <a:pPr indent="203200">
              <a:lnSpc>
                <a:spcPts val="12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用于贮存和释放压力能时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7-2)</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14" name="矩形 13">
            <a:extLst>
              <a:ext uri="{FF2B5EF4-FFF2-40B4-BE49-F238E27FC236}">
                <a16:creationId xmlns:a16="http://schemas.microsoft.com/office/drawing/2014/main" id="{ACA9EB49-24CD-427D-9A2F-0E5F4A2D89B2}"/>
              </a:ext>
            </a:extLst>
          </p:cNvPr>
          <p:cNvSpPr/>
          <p:nvPr/>
        </p:nvSpPr>
        <p:spPr>
          <a:xfrm>
            <a:off x="243174" y="2623679"/>
            <a:ext cx="4644710" cy="1200329"/>
          </a:xfrm>
          <a:prstGeom prst="rect">
            <a:avLst/>
          </a:prstGeom>
        </p:spPr>
        <p:txBody>
          <a:bodyPr wrap="square">
            <a:spAutoFit/>
          </a:bodyPr>
          <a:lstStyle/>
          <a:p>
            <a:pPr indent="25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蓄能器的容积</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是由充气压力</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、工作中要求输出的油液体积</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、系统的最高工作压力</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和最低工作压力</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决定的。气体状态方程为</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74695260-DF10-4947-A2B7-8EA68CB8B934}"/>
                  </a:ext>
                </a:extLst>
              </p:cNvPr>
              <p:cNvSpPr/>
              <p:nvPr/>
            </p:nvSpPr>
            <p:spPr>
              <a:xfrm>
                <a:off x="523978" y="3971562"/>
                <a:ext cx="4709080"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i="1" smtClean="0">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0</m:t>
                              </m:r>
                            </m:sub>
                          </m:sSub>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𝑉</m:t>
                              </m:r>
                            </m:e>
                            <m:sub>
                              <m:r>
                                <a:rPr lang="zh-CN" altLang="en-US" sz="2000" i="0">
                                  <a:latin typeface="Cambria Math" panose="02040503050406030204" pitchFamily="18" charset="0"/>
                                </a:rPr>
                                <m:t>0</m:t>
                              </m:r>
                            </m:sub>
                            <m:sup>
                              <m:r>
                                <a:rPr lang="zh-CN" altLang="en-US" sz="2000" i="1">
                                  <a:latin typeface="Cambria Math" panose="02040503050406030204" pitchFamily="18" charset="0"/>
                                </a:rPr>
                                <m:t>𝑛</m:t>
                              </m:r>
                            </m:sup>
                          </m:sSubSup>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1</m:t>
                              </m:r>
                            </m:sub>
                          </m:sSub>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𝑉</m:t>
                              </m:r>
                            </m:e>
                            <m:sub>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sSubSup>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0">
                                  <a:latin typeface="Cambria Math" panose="02040503050406030204" pitchFamily="18" charset="0"/>
                                </a:rPr>
                                <m:t>1</m:t>
                              </m:r>
                            </m:sub>
                          </m:sSub>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𝑉</m:t>
                              </m:r>
                            </m:e>
                            <m:sub>
                              <m:r>
                                <a:rPr lang="zh-CN" altLang="en-US" sz="2000" i="0">
                                  <a:latin typeface="Cambria Math" panose="02040503050406030204" pitchFamily="18" charset="0"/>
                                </a:rPr>
                                <m:t>2</m:t>
                              </m:r>
                            </m:sub>
                            <m:sup>
                              <m:r>
                                <a:rPr lang="zh-CN" altLang="en-US" sz="2000" i="1">
                                  <a:latin typeface="Cambria Math" panose="02040503050406030204" pitchFamily="18" charset="0"/>
                                </a:rPr>
                                <m:t>𝑛</m:t>
                              </m:r>
                            </m:sup>
                          </m:sSubSup>
                          <m:r>
                            <a:rPr lang="zh-CN" altLang="en-US" sz="2000" i="0">
                              <a:latin typeface="Cambria Math" panose="02040503050406030204" pitchFamily="18" charset="0"/>
                            </a:rPr>
                            <m:t>=</m:t>
                          </m:r>
                          <m:r>
                            <m:rPr>
                              <m:sty m:val="p"/>
                            </m:rPr>
                            <a:rPr lang="en-US" altLang="zh-CN" sz="2000" b="0" i="0" smtClean="0">
                              <a:latin typeface="Cambria Math" panose="02040503050406030204" pitchFamily="18" charset="0"/>
                            </a:rPr>
                            <m:t>c</m:t>
                          </m:r>
                          <m:r>
                            <m:rPr>
                              <m:sty m:val="p"/>
                            </m:rPr>
                            <a:rPr lang="zh-CN" altLang="en-US" sz="2000" i="0">
                              <a:latin typeface="Cambria Math" panose="02040503050406030204" pitchFamily="18" charset="0"/>
                            </a:rPr>
                            <m:t>onst</m:t>
                          </m:r>
                          <m:r>
                            <a:rPr lang="zh-CN" altLang="en-US" sz="2000" i="0">
                              <a:latin typeface="Cambria Math" panose="02040503050406030204" pitchFamily="18" charset="0"/>
                            </a:rPr>
                            <m:t>(7−1</m:t>
                          </m:r>
                        </m:e>
                      </m:d>
                    </m:oMath>
                  </m:oMathPara>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22" name="矩形 21">
                <a:extLst>
                  <a:ext uri="{FF2B5EF4-FFF2-40B4-BE49-F238E27FC236}">
                    <a16:creationId xmlns:a16="http://schemas.microsoft.com/office/drawing/2014/main" id="{74695260-DF10-4947-A2B7-8EA68CB8B934}"/>
                  </a:ext>
                </a:extLst>
              </p:cNvPr>
              <p:cNvSpPr>
                <a:spLocks noRot="1" noChangeAspect="1" noMove="1" noResize="1" noEditPoints="1" noAdjustHandles="1" noChangeArrowheads="1" noChangeShapeType="1" noTextEdit="1"/>
              </p:cNvSpPr>
              <p:nvPr/>
            </p:nvSpPr>
            <p:spPr>
              <a:xfrm>
                <a:off x="523978" y="3971562"/>
                <a:ext cx="4709080" cy="400110"/>
              </a:xfrm>
              <a:prstGeom prst="rect">
                <a:avLst/>
              </a:prstGeom>
              <a:blipFill>
                <a:blip r:embed="rId4"/>
                <a:stretch>
                  <a:fillRect t="-126154" r="-8031" b="-195385"/>
                </a:stretch>
              </a:blipFill>
            </p:spPr>
            <p:txBody>
              <a:bodyPr/>
              <a:lstStyle/>
              <a:p>
                <a:r>
                  <a:rPr lang="zh-CN" altLang="en-US">
                    <a:noFill/>
                  </a:rPr>
                  <a:t> </a:t>
                </a:r>
              </a:p>
            </p:txBody>
          </p:sp>
        </mc:Fallback>
      </mc:AlternateContent>
      <p:sp>
        <p:nvSpPr>
          <p:cNvPr id="23" name="直角三角形 22">
            <a:extLst>
              <a:ext uri="{FF2B5EF4-FFF2-40B4-BE49-F238E27FC236}">
                <a16:creationId xmlns:a16="http://schemas.microsoft.com/office/drawing/2014/main" id="{6E4E57BF-4A26-491E-9A75-F9355AF191A0}"/>
              </a:ext>
            </a:extLst>
          </p:cNvPr>
          <p:cNvSpPr/>
          <p:nvPr/>
        </p:nvSpPr>
        <p:spPr>
          <a:xfrm rot="2637755" flipH="1" flipV="1">
            <a:off x="5053058" y="308176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11107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10" grpId="0"/>
      <p:bldP spid="12" grpId="0"/>
      <p:bldP spid="13" grpId="0"/>
      <p:bldP spid="14" grpId="0"/>
      <p:bldP spid="22"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CDDF8-A2EA-4E88-915C-A53325748F2A}"/>
              </a:ext>
            </a:extLst>
          </p:cNvPr>
          <p:cNvSpPr/>
          <p:nvPr/>
        </p:nvSpPr>
        <p:spPr>
          <a:xfrm>
            <a:off x="238173" y="1050288"/>
            <a:ext cx="7218345" cy="257891"/>
          </a:xfrm>
          <a:prstGeom prst="rect">
            <a:avLst/>
          </a:prstGeom>
        </p:spPr>
        <p:txBody>
          <a:bodyPr wrap="square">
            <a:spAutoFit/>
          </a:bodyPr>
          <a:lstStyle/>
          <a:p>
            <a:pPr indent="203200">
              <a:lnSpc>
                <a:spcPts val="12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分别为气体在最高和最低压力下的体积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3" name="矩形 2">
            <a:extLst>
              <a:ext uri="{FF2B5EF4-FFF2-40B4-BE49-F238E27FC236}">
                <a16:creationId xmlns:a16="http://schemas.microsoft.com/office/drawing/2014/main" id="{75A2798A-816C-4311-87AD-518E37E91801}"/>
              </a:ext>
            </a:extLst>
          </p:cNvPr>
          <p:cNvSpPr/>
          <p:nvPr/>
        </p:nvSpPr>
        <p:spPr>
          <a:xfrm>
            <a:off x="334654" y="1420688"/>
            <a:ext cx="7827443" cy="830997"/>
          </a:xfrm>
          <a:prstGeom prst="rect">
            <a:avLst/>
          </a:prstGeom>
        </p:spPr>
        <p:txBody>
          <a:bodyPr wrap="square">
            <a:spAutoFit/>
          </a:bodyPr>
          <a:lstStyle/>
          <a:p>
            <a:pPr indent="180000"/>
            <a:r>
              <a:rPr lang="en-US" altLang="zh-CN" sz="1600" i="1" dirty="0">
                <a:solidFill>
                  <a:srgbClr val="000000"/>
                </a:solidFill>
                <a:latin typeface="Times New Roman" panose="02020603050405020304" pitchFamily="18" charset="0"/>
                <a:ea typeface="黑体" panose="02010609060101010101" pitchFamily="49" charset="-122"/>
              </a:rPr>
              <a:t>n</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多变指数</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其值由气体工作条件所决定。当蓄能器用以补偿泄漏、保持压力时</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它释放能量过程很慢</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可以认为气体在等温条件下工作</a:t>
            </a:r>
            <a:r>
              <a:rPr lang="en-US" altLang="zh-CN" sz="1600" dirty="0">
                <a:solidFill>
                  <a:srgbClr val="000000"/>
                </a:solidFill>
                <a:latin typeface="Times New Roman" panose="02020603050405020304" pitchFamily="18" charset="0"/>
                <a:ea typeface="黑体" panose="02010609060101010101" pitchFamily="49" charset="-122"/>
              </a:rPr>
              <a:t>,</a:t>
            </a:r>
            <a:r>
              <a:rPr lang="en-US" altLang="zh-CN" sz="1600" i="1" dirty="0">
                <a:solidFill>
                  <a:srgbClr val="000000"/>
                </a:solidFill>
                <a:latin typeface="Times New Roman" panose="02020603050405020304" pitchFamily="18" charset="0"/>
                <a:ea typeface="黑体" panose="02010609060101010101" pitchFamily="49" charset="-122"/>
              </a:rPr>
              <a:t>n</a:t>
            </a:r>
            <a:r>
              <a:rPr lang="en-US" altLang="zh-CN" sz="1600" dirty="0">
                <a:solidFill>
                  <a:srgbClr val="000000"/>
                </a:solidFill>
                <a:latin typeface="Times New Roman" panose="02020603050405020304" pitchFamily="18" charset="0"/>
                <a:ea typeface="黑体" panose="02010609060101010101" pitchFamily="49" charset="-122"/>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当蓄能器瞬时提供大量油液时</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释放能量速度很快</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可以认为气体在绝热条件下工作</a:t>
            </a:r>
            <a:r>
              <a:rPr lang="en-US" altLang="zh-CN" sz="1600" dirty="0">
                <a:solidFill>
                  <a:srgbClr val="000000"/>
                </a:solidFill>
                <a:latin typeface="Times New Roman" panose="02020603050405020304" pitchFamily="18" charset="0"/>
                <a:ea typeface="黑体" panose="02010609060101010101" pitchFamily="49" charset="-122"/>
              </a:rPr>
              <a:t>,</a:t>
            </a:r>
            <a:r>
              <a:rPr lang="en-US" altLang="zh-CN" sz="1600" i="1" dirty="0">
                <a:solidFill>
                  <a:srgbClr val="000000"/>
                </a:solidFill>
                <a:latin typeface="Times New Roman" panose="02020603050405020304" pitchFamily="18" charset="0"/>
                <a:ea typeface="黑体" panose="02010609060101010101" pitchFamily="49" charset="-122"/>
              </a:rPr>
              <a:t>n</a:t>
            </a:r>
            <a:r>
              <a:rPr lang="en-US" altLang="zh-CN" sz="1600" dirty="0">
                <a:solidFill>
                  <a:srgbClr val="000000"/>
                </a:solidFill>
                <a:latin typeface="Times New Roman" panose="02020603050405020304" pitchFamily="18" charset="0"/>
                <a:ea typeface="黑体" panose="02010609060101010101" pitchFamily="49" charset="-122"/>
              </a:rPr>
              <a:t>=1.4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p>
        </p:txBody>
      </p:sp>
      <p:sp>
        <p:nvSpPr>
          <p:cNvPr id="4" name="矩形 3">
            <a:extLst>
              <a:ext uri="{FF2B5EF4-FFF2-40B4-BE49-F238E27FC236}">
                <a16:creationId xmlns:a16="http://schemas.microsoft.com/office/drawing/2014/main" id="{8532CD71-4388-4775-BFEB-89EED67CCAF9}"/>
              </a:ext>
            </a:extLst>
          </p:cNvPr>
          <p:cNvSpPr/>
          <p:nvPr/>
        </p:nvSpPr>
        <p:spPr>
          <a:xfrm>
            <a:off x="1036358" y="2413720"/>
            <a:ext cx="3821880" cy="270459"/>
          </a:xfrm>
          <a:prstGeom prst="rect">
            <a:avLst/>
          </a:prstGeom>
        </p:spPr>
        <p:txBody>
          <a:bodyPr wrap="none">
            <a:spAutoFit/>
          </a:bodyPr>
          <a:lstStyle/>
          <a:p>
            <a:pPr indent="203200">
              <a:lnSpc>
                <a:spcPts val="12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故由式</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(7-1)</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可得</a:t>
            </a:r>
            <a:endParaRPr lang="zh-CN" altLang="zh-CN" sz="20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BA03EE49-9D8C-478F-AD19-8E51C3CF78DE}"/>
                  </a:ext>
                </a:extLst>
              </p:cNvPr>
              <p:cNvSpPr/>
              <p:nvPr/>
            </p:nvSpPr>
            <p:spPr>
              <a:xfrm>
                <a:off x="718076" y="2975606"/>
                <a:ext cx="3009222" cy="12744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a:rPr lang="zh-CN" altLang="en-US" sz="1600" i="0">
                              <a:latin typeface="Cambria Math" panose="02040503050406030204" pitchFamily="18" charset="0"/>
                            </a:rPr>
                            <m:t>0</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m:rPr>
                                  <m:sty m:val="p"/>
                                </m:rPr>
                                <a:rPr lang="zh-CN" altLang="en-US" sz="1600" i="0">
                                  <a:latin typeface="Cambria Math" panose="02040503050406030204" pitchFamily="18" charset="0"/>
                                </a:rPr>
                                <m:t>W</m:t>
                              </m:r>
                            </m:sub>
                          </m:sSub>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0</m:t>
                                          </m:r>
                                        </m:sub>
                                      </m:sSub>
                                    </m:den>
                                  </m:f>
                                </m:e>
                              </m:d>
                            </m:e>
                            <m:sup>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1">
                                      <a:latin typeface="Cambria Math" panose="02040503050406030204" pitchFamily="18" charset="0"/>
                                    </a:rPr>
                                    <m:t>𝑛</m:t>
                                  </m:r>
                                </m:den>
                              </m:f>
                            </m:sup>
                          </m:sSup>
                        </m:num>
                        <m:den>
                          <m:d>
                            <m:dPr>
                              <m:begChr m:val="["/>
                              <m:endChr m:val="]"/>
                              <m:ctrlPr>
                                <a:rPr lang="zh-CN" altLang="en-US" sz="1600" i="1">
                                  <a:latin typeface="Cambria Math" panose="02040503050406030204" pitchFamily="18" charset="0"/>
                                </a:rPr>
                              </m:ctrlPr>
                            </m:dPr>
                            <m:e>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2</m:t>
                                              </m:r>
                                            </m:sub>
                                          </m:sSub>
                                        </m:den>
                                      </m:f>
                                    </m:e>
                                  </m:d>
                                </m:e>
                                <m:sup>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1">
                                          <a:latin typeface="Cambria Math" panose="02040503050406030204" pitchFamily="18" charset="0"/>
                                        </a:rPr>
                                        <m:t>𝑛</m:t>
                                      </m:r>
                                    </m:den>
                                  </m:f>
                                </m:sup>
                              </m:sSup>
                              <m:r>
                                <m:rPr>
                                  <m:nor/>
                                </m:rPr>
                                <a:rPr lang="zh-CN" altLang="en-US" sz="1600" i="1">
                                  <a:latin typeface="Times New Roman" panose="02020603050405020304" pitchFamily="18" charset="0"/>
                                  <a:cs typeface="Times New Roman" panose="02020603050405020304" pitchFamily="18" charset="0"/>
                                </a:rPr>
                                <m:t>−</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den>
                                      </m:f>
                                    </m:e>
                                  </m:d>
                                </m:e>
                                <m:sup>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1">
                                          <a:latin typeface="Cambria Math" panose="02040503050406030204" pitchFamily="18" charset="0"/>
                                        </a:rPr>
                                        <m:t>𝑛</m:t>
                                      </m:r>
                                    </m:den>
                                  </m:f>
                                </m:sup>
                              </m:sSup>
                            </m:e>
                          </m:d>
                        </m:den>
                      </m:f>
                      <m:r>
                        <m:rPr>
                          <m:nor/>
                        </m:rPr>
                        <a:rPr lang="zh-CN" altLang="en-US" sz="1600" i="1">
                          <a:latin typeface="Times New Roman" panose="02020603050405020304" pitchFamily="18" charset="0"/>
                          <a:cs typeface="Times New Roman" panose="02020603050405020304" pitchFamily="18" charset="0"/>
                        </a:rPr>
                        <m:t>(7−2)</m:t>
                      </m:r>
                    </m:oMath>
                  </m:oMathPara>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5" name="矩形 4">
                <a:extLst>
                  <a:ext uri="{FF2B5EF4-FFF2-40B4-BE49-F238E27FC236}">
                    <a16:creationId xmlns:a16="http://schemas.microsoft.com/office/drawing/2014/main" id="{BA03EE49-9D8C-478F-AD19-8E51C3CF78DE}"/>
                  </a:ext>
                </a:extLst>
              </p:cNvPr>
              <p:cNvSpPr>
                <a:spLocks noRot="1" noChangeAspect="1" noMove="1" noResize="1" noEditPoints="1" noAdjustHandles="1" noChangeArrowheads="1" noChangeShapeType="1" noTextEdit="1"/>
              </p:cNvSpPr>
              <p:nvPr/>
            </p:nvSpPr>
            <p:spPr>
              <a:xfrm>
                <a:off x="718076" y="2975606"/>
                <a:ext cx="3009222" cy="1274451"/>
              </a:xfrm>
              <a:prstGeom prst="rect">
                <a:avLst/>
              </a:prstGeom>
              <a:blipFill>
                <a:blip r:embed="rId2"/>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FA2886D8-C077-4480-91B4-DCB29B0C8EF6}"/>
              </a:ext>
            </a:extLst>
          </p:cNvPr>
          <p:cNvSpPr/>
          <p:nvPr/>
        </p:nvSpPr>
        <p:spPr>
          <a:xfrm>
            <a:off x="4458764" y="2975606"/>
            <a:ext cx="4510669" cy="1671291"/>
          </a:xfrm>
          <a:prstGeom prst="rect">
            <a:avLst/>
          </a:prstGeom>
        </p:spPr>
        <p:txBody>
          <a:bodyPr wrap="square">
            <a:spAutoFit/>
          </a:bodyPr>
          <a:lstStyle/>
          <a:p>
            <a:pPr indent="18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值理论上可与</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但为了保证系统的压力为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时蓄能器还有能力补偿泄漏起见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宜使</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一般对折合型气囊</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85)</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波纹型气囊</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65)</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。如能使气囊工作时的容腔在其充气容腔的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1/3~2/3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的区段内变化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则它可更加经久耐用。</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7" name="文本框 6">
            <a:extLst>
              <a:ext uri="{FF2B5EF4-FFF2-40B4-BE49-F238E27FC236}">
                <a16:creationId xmlns:a16="http://schemas.microsoft.com/office/drawing/2014/main" id="{25AF44F5-0DD5-4BDA-B0A9-5D288B38E058}"/>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8" name="直角三角形 7">
            <a:extLst>
              <a:ext uri="{FF2B5EF4-FFF2-40B4-BE49-F238E27FC236}">
                <a16:creationId xmlns:a16="http://schemas.microsoft.com/office/drawing/2014/main" id="{5D91EEEC-043A-47B9-AE86-A375A71D9928}"/>
              </a:ext>
            </a:extLst>
          </p:cNvPr>
          <p:cNvSpPr/>
          <p:nvPr/>
        </p:nvSpPr>
        <p:spPr>
          <a:xfrm rot="2637755" flipH="1" flipV="1">
            <a:off x="3667345" y="348261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45598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F9D1905-D299-4AF3-9E16-FF64F64DAF13}"/>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5" name="矩形 4">
            <a:extLst>
              <a:ext uri="{FF2B5EF4-FFF2-40B4-BE49-F238E27FC236}">
                <a16:creationId xmlns:a16="http://schemas.microsoft.com/office/drawing/2014/main" id="{09A9D9A5-5B6C-4B91-8D9C-0693764FDF2B}"/>
              </a:ext>
            </a:extLst>
          </p:cNvPr>
          <p:cNvSpPr/>
          <p:nvPr/>
        </p:nvSpPr>
        <p:spPr>
          <a:xfrm>
            <a:off x="66501" y="865105"/>
            <a:ext cx="6325985" cy="400110"/>
          </a:xfrm>
          <a:prstGeom prst="rect">
            <a:avLst/>
          </a:prstGeom>
        </p:spPr>
        <p:txBody>
          <a:bodyPr wrap="square">
            <a:spAutoFit/>
          </a:bodyPr>
          <a:lstStyle/>
          <a:p>
            <a:pPr indent="203200">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用于吸收因阀换向而在管路中产生的液压冲击时</a:t>
            </a:r>
            <a:endParaRPr lang="zh-CN" altLang="zh-CN" sz="2000" dirty="0">
              <a:solidFill>
                <a:srgbClr val="000000"/>
              </a:solidFill>
              <a:effectLst/>
              <a:latin typeface="NEU-BZ-S92"/>
              <a:ea typeface="方正书宋_GBK"/>
              <a:cs typeface="Times New Roman" panose="02020603050405020304" pitchFamily="18" charset="0"/>
            </a:endParaRPr>
          </a:p>
        </p:txBody>
      </p:sp>
      <p:sp>
        <p:nvSpPr>
          <p:cNvPr id="7" name="矩形 6">
            <a:extLst>
              <a:ext uri="{FF2B5EF4-FFF2-40B4-BE49-F238E27FC236}">
                <a16:creationId xmlns:a16="http://schemas.microsoft.com/office/drawing/2014/main" id="{EDAB4E94-C27B-4CFF-83ED-3D9E754B832A}"/>
              </a:ext>
            </a:extLst>
          </p:cNvPr>
          <p:cNvSpPr/>
          <p:nvPr/>
        </p:nvSpPr>
        <p:spPr>
          <a:xfrm>
            <a:off x="191190" y="1421352"/>
            <a:ext cx="8412481" cy="738664"/>
          </a:xfrm>
          <a:prstGeom prst="rect">
            <a:avLst/>
          </a:prstGeom>
        </p:spPr>
        <p:txBody>
          <a:bodyPr wrap="square">
            <a:spAutoFit/>
          </a:bodyPr>
          <a:lstStyle/>
          <a:p>
            <a:pPr indent="216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这时蓄能器的容积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可以近似地由其充气压力</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、系统中允许的最高工作压力</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和瞬时吸收的液体动能</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ρAlv</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见第三章第六节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来确定。由于蓄能器中气体在绝热过程中压缩所吸收的能量为</a:t>
            </a:r>
            <a:endParaRPr lang="zh-CN" altLang="zh-CN" sz="14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32833653-E4E7-4B39-959A-1C1115C188AA}"/>
                  </a:ext>
                </a:extLst>
              </p:cNvPr>
              <p:cNvSpPr/>
              <p:nvPr/>
            </p:nvSpPr>
            <p:spPr>
              <a:xfrm>
                <a:off x="640065" y="2428731"/>
                <a:ext cx="6051665" cy="575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lang="zh-CN" altLang="en-US" sz="1200" i="1">
                              <a:latin typeface="Cambria Math" panose="02040503050406030204" pitchFamily="18" charset="0"/>
                            </a:rPr>
                          </m:ctrlPr>
                        </m:naryPr>
                        <m: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sub>
                        <m:sup>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1</m:t>
                              </m:r>
                            </m:sub>
                          </m:sSub>
                        </m:sup>
                        <m:e>
                          <m:r>
                            <a:rPr lang="zh-CN" altLang="en-US" sz="1200" i="1">
                              <a:latin typeface="Cambria Math" panose="02040503050406030204" pitchFamily="18" charset="0"/>
                            </a:rPr>
                            <m:t>𝑝</m:t>
                          </m:r>
                        </m:e>
                      </m:nary>
                      <m:r>
                        <m:rPr>
                          <m:sty m:val="p"/>
                        </m:rPr>
                        <a:rPr lang="zh-CN" altLang="en-US" sz="1200" i="0">
                          <a:latin typeface="Cambria Math" panose="02040503050406030204" pitchFamily="18" charset="0"/>
                        </a:rPr>
                        <m:t>d</m:t>
                      </m:r>
                      <m:r>
                        <a:rPr lang="zh-CN" altLang="en-US" sz="1200" i="1">
                          <a:latin typeface="Cambria Math" panose="02040503050406030204" pitchFamily="18" charset="0"/>
                        </a:rPr>
                        <m:t>𝑉</m:t>
                      </m:r>
                      <m:r>
                        <a:rPr lang="zh-CN" altLang="en-US" sz="1200" i="0">
                          <a:latin typeface="Cambria Math" panose="02040503050406030204" pitchFamily="18" charset="0"/>
                        </a:rPr>
                        <m:t>=</m:t>
                      </m:r>
                      <m:nary>
                        <m:naryPr>
                          <m:limLoc m:val="subSup"/>
                          <m:grow m:val="on"/>
                          <m:ctrlPr>
                            <a:rPr lang="zh-CN" altLang="en-US" sz="1200" i="1">
                              <a:latin typeface="Cambria Math" panose="02040503050406030204" pitchFamily="18" charset="0"/>
                            </a:rPr>
                          </m:ctrlPr>
                        </m:naryPr>
                        <m: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sub>
                        <m:sup>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1</m:t>
                              </m:r>
                            </m:sub>
                          </m:sSub>
                        </m:sup>
                        <m:e/>
                      </m:nary>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0</m:t>
                          </m:r>
                        </m:sub>
                      </m:sSub>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num>
                                <m:den>
                                  <m:r>
                                    <a:rPr lang="zh-CN" altLang="en-US" sz="1200" i="1">
                                      <a:latin typeface="Cambria Math" panose="02040503050406030204" pitchFamily="18" charset="0"/>
                                    </a:rPr>
                                    <m:t>𝑉</m:t>
                                  </m:r>
                                </m:den>
                              </m:f>
                            </m:e>
                          </m:d>
                        </m:e>
                        <m:sup>
                          <m:r>
                            <a:rPr lang="zh-CN" altLang="en-US" sz="1200" i="0">
                              <a:latin typeface="Cambria Math" panose="02040503050406030204" pitchFamily="18" charset="0"/>
                            </a:rPr>
                            <m:t>1.4</m:t>
                          </m:r>
                        </m:sup>
                      </m:sSup>
                      <m:r>
                        <m:rPr>
                          <m:sty m:val="p"/>
                        </m:rPr>
                        <a:rPr lang="zh-CN" altLang="en-US" sz="1200" i="0">
                          <a:latin typeface="Cambria Math" panose="02040503050406030204" pitchFamily="18" charset="0"/>
                        </a:rPr>
                        <m:t>d</m:t>
                      </m:r>
                      <m:r>
                        <a:rPr lang="zh-CN" altLang="en-US" sz="1200" i="1">
                          <a:latin typeface="Cambria Math" panose="02040503050406030204" pitchFamily="18" charset="0"/>
                        </a:rPr>
                        <m:t>𝑉</m:t>
                      </m:r>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0</m:t>
                              </m:r>
                            </m:sub>
                          </m:sSub>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num>
                        <m:den>
                          <m:r>
                            <a:rPr lang="zh-CN" altLang="en-US" sz="1200" i="0">
                              <a:latin typeface="Cambria Math" panose="02040503050406030204" pitchFamily="18" charset="0"/>
                            </a:rPr>
                            <m:t>0.4</m:t>
                          </m:r>
                        </m:den>
                      </m:f>
                      <m:r>
                        <m:rPr>
                          <m:nor/>
                        </m:rPr>
                        <a:rPr lang="zh-CN" altLang="en-US" sz="1200" i="1">
                          <a:latin typeface="Cambria Math" panose="02040503050406030204" pitchFamily="18" charset="0"/>
                        </a:rPr>
                        <m:t> </m:t>
                      </m:r>
                      <m:d>
                        <m:dPr>
                          <m:begChr m:val="["/>
                          <m:endChr m:val="]"/>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0</m:t>
                                          </m:r>
                                        </m:sub>
                                      </m:sSub>
                                    </m:den>
                                  </m:f>
                                </m:e>
                              </m:d>
                            </m:e>
                            <m:sup>
                              <m:r>
                                <a:rPr lang="zh-CN" altLang="en-US" sz="1200" i="0">
                                  <a:latin typeface="Cambria Math" panose="02040503050406030204" pitchFamily="18" charset="0"/>
                                </a:rPr>
                                <m:t>0.286</m:t>
                              </m:r>
                            </m:sup>
                          </m:sSup>
                          <m:r>
                            <m:rPr>
                              <m:nor/>
                            </m:rPr>
                            <a:rPr lang="zh-CN" altLang="en-US" sz="1200" i="1">
                              <a:latin typeface="Cambria Math" panose="02040503050406030204" pitchFamily="18" charset="0"/>
                            </a:rPr>
                            <m:t>−1</m:t>
                          </m:r>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1</m:t>
                          </m:r>
                        </m:num>
                        <m:den>
                          <m:r>
                            <a:rPr lang="zh-CN" altLang="en-US" sz="1200" i="0">
                              <a:latin typeface="Cambria Math" panose="02040503050406030204" pitchFamily="18" charset="0"/>
                            </a:rPr>
                            <m:t>2</m:t>
                          </m:r>
                        </m:den>
                      </m:f>
                      <m:r>
                        <a:rPr lang="zh-CN" altLang="en-US" sz="1200" i="1">
                          <a:latin typeface="Cambria Math" panose="02040503050406030204" pitchFamily="18" charset="0"/>
                        </a:rPr>
                        <m:t>𝜌</m:t>
                      </m:r>
                      <m:r>
                        <a:rPr lang="zh-CN" altLang="en-US" sz="1200" i="1">
                          <a:latin typeface="Cambria Math" panose="02040503050406030204" pitchFamily="18" charset="0"/>
                        </a:rPr>
                        <m:t>𝐴𝑙</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𝑣</m:t>
                          </m:r>
                        </m:e>
                        <m:sup>
                          <m:r>
                            <a:rPr lang="zh-CN" altLang="en-US" sz="1200" i="0">
                              <a:latin typeface="Cambria Math" panose="02040503050406030204" pitchFamily="18" charset="0"/>
                            </a:rPr>
                            <m:t>2</m:t>
                          </m:r>
                        </m:sup>
                      </m:sSup>
                    </m:oMath>
                  </m:oMathPara>
                </a14:m>
                <a:endParaRPr lang="zh-CN" altLang="en-US" sz="1050" dirty="0">
                  <a:latin typeface="Cambria Math" panose="02040503050406030204" pitchFamily="18" charset="0"/>
                </a:endParaRPr>
              </a:p>
            </p:txBody>
          </p:sp>
        </mc:Choice>
        <mc:Fallback>
          <p:sp>
            <p:nvSpPr>
              <p:cNvPr id="9" name="矩形 8">
                <a:extLst>
                  <a:ext uri="{FF2B5EF4-FFF2-40B4-BE49-F238E27FC236}">
                    <a16:creationId xmlns:a16="http://schemas.microsoft.com/office/drawing/2014/main" id="{32833653-E4E7-4B39-959A-1C1115C188AA}"/>
                  </a:ext>
                </a:extLst>
              </p:cNvPr>
              <p:cNvSpPr>
                <a:spLocks noRot="1" noChangeAspect="1" noMove="1" noResize="1" noEditPoints="1" noAdjustHandles="1" noChangeArrowheads="1" noChangeShapeType="1" noTextEdit="1"/>
              </p:cNvSpPr>
              <p:nvPr/>
            </p:nvSpPr>
            <p:spPr>
              <a:xfrm>
                <a:off x="640065" y="2428731"/>
                <a:ext cx="6051665" cy="575799"/>
              </a:xfrm>
              <a:prstGeom prst="rect">
                <a:avLst/>
              </a:prstGeom>
              <a:blipFill>
                <a:blip r:embed="rId2"/>
                <a:stretch>
                  <a:fillRect t="-118947" b="-180000"/>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B9FAF81-8BAC-41E5-BD10-C88CD776C7DA}"/>
              </a:ext>
            </a:extLst>
          </p:cNvPr>
          <p:cNvSpPr/>
          <p:nvPr/>
        </p:nvSpPr>
        <p:spPr>
          <a:xfrm>
            <a:off x="748509" y="3160667"/>
            <a:ext cx="851515" cy="264175"/>
          </a:xfrm>
          <a:prstGeom prst="rect">
            <a:avLst/>
          </a:prstGeom>
        </p:spPr>
        <p:txBody>
          <a:bodyPr wrap="none">
            <a:spAutoFit/>
          </a:bodyPr>
          <a:lstStyle/>
          <a:p>
            <a:pPr indent="203200">
              <a:lnSpc>
                <a:spcPts val="12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故得</a:t>
            </a:r>
            <a:endParaRPr lang="zh-CN" altLang="zh-CN"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4680019D-0B34-4705-9CFF-B66F7BAA6BCC}"/>
                  </a:ext>
                </a:extLst>
              </p:cNvPr>
              <p:cNvSpPr/>
              <p:nvPr/>
            </p:nvSpPr>
            <p:spPr>
              <a:xfrm>
                <a:off x="748509" y="3407294"/>
                <a:ext cx="6018051" cy="6449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200" i="1" smtClean="0">
                              <a:latin typeface="Cambria Math" panose="02040503050406030204" pitchFamily="18" charset="0"/>
                            </a:rPr>
                          </m:ctrlPr>
                        </m:sSubPr>
                        <m:e>
                          <m:r>
                            <a:rPr lang="zh-CN" altLang="en-US" sz="1200" i="1">
                              <a:latin typeface="Cambria Math" panose="02040503050406030204" pitchFamily="18" charset="0"/>
                            </a:rPr>
                            <m:t>𝑉</m:t>
                          </m:r>
                        </m:e>
                        <m:sub>
                          <m:r>
                            <a:rPr lang="zh-CN" altLang="en-US" sz="1200" i="0">
                              <a:latin typeface="Cambria Math" panose="02040503050406030204" pitchFamily="18" charset="0"/>
                            </a:rPr>
                            <m:t>0</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1">
                              <a:latin typeface="Cambria Math" panose="02040503050406030204" pitchFamily="18" charset="0"/>
                            </a:rPr>
                            <m:t>𝜌</m:t>
                          </m:r>
                          <m:r>
                            <a:rPr lang="zh-CN" altLang="en-US" sz="1200" i="1">
                              <a:latin typeface="Cambria Math" panose="02040503050406030204" pitchFamily="18" charset="0"/>
                            </a:rPr>
                            <m:t>𝐴𝑙</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𝑣</m:t>
                              </m:r>
                            </m:e>
                            <m:sup>
                              <m:r>
                                <a:rPr lang="zh-CN" altLang="en-US" sz="1200" i="0">
                                  <a:latin typeface="Cambria Math" panose="02040503050406030204" pitchFamily="18" charset="0"/>
                                </a:rPr>
                                <m:t>2</m:t>
                              </m:r>
                            </m:sup>
                          </m:sSup>
                        </m:num>
                        <m:den>
                          <m:r>
                            <a:rPr lang="zh-CN" altLang="en-US" sz="1200" i="0">
                              <a:latin typeface="Cambria Math" panose="02040503050406030204" pitchFamily="18" charset="0"/>
                            </a:rPr>
                            <m:t>2</m:t>
                          </m:r>
                        </m:den>
                      </m:f>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r>
                                <a:rPr lang="zh-CN" altLang="en-US" sz="1200" i="0">
                                  <a:latin typeface="Cambria Math" panose="02040503050406030204" pitchFamily="18" charset="0"/>
                                </a:rPr>
                                <m:t>0.4</m:t>
                              </m:r>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0</m:t>
                                  </m:r>
                                </m:sub>
                              </m:sSub>
                            </m:den>
                          </m:f>
                        </m:e>
                      </m:d>
                      <m:sSup>
                        <m:sSupPr>
                          <m:ctrlPr>
                            <a:rPr lang="zh-CN" altLang="en-US" sz="1200" i="1">
                              <a:latin typeface="Cambria Math" panose="02040503050406030204" pitchFamily="18" charset="0"/>
                            </a:rPr>
                          </m:ctrlPr>
                        </m:sSupPr>
                        <m:e>
                          <m:d>
                            <m:dPr>
                              <m:begChr m:val="["/>
                              <m:endChr m:val="]"/>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f>
                                        <m:fPr>
                                          <m:ctrlPr>
                                            <a:rPr lang="zh-CN" altLang="en-US" sz="1200" i="1">
                                              <a:latin typeface="Cambria Math" panose="02040503050406030204" pitchFamily="18" charset="0"/>
                                            </a:rPr>
                                          </m:ctrlPr>
                                        </m:fPr>
                                        <m:num>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1</m:t>
                                              </m:r>
                                            </m:sub>
                                          </m:sSub>
                                        </m:num>
                                        <m:den>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𝑝</m:t>
                                              </m:r>
                                            </m:e>
                                            <m:sub>
                                              <m:r>
                                                <a:rPr lang="zh-CN" altLang="en-US" sz="1200" i="0">
                                                  <a:latin typeface="Cambria Math" panose="02040503050406030204" pitchFamily="18" charset="0"/>
                                                </a:rPr>
                                                <m:t>0</m:t>
                                              </m:r>
                                            </m:sub>
                                          </m:sSub>
                                        </m:den>
                                      </m:f>
                                    </m:e>
                                  </m:d>
                                </m:e>
                                <m:sup>
                                  <m:r>
                                    <a:rPr lang="zh-CN" altLang="en-US" sz="1200" i="0">
                                      <a:latin typeface="Cambria Math" panose="02040503050406030204" pitchFamily="18" charset="0"/>
                                    </a:rPr>
                                    <m:t>0.286</m:t>
                                  </m:r>
                                </m:sup>
                              </m:sSup>
                              <m:r>
                                <m:rPr>
                                  <m:nor/>
                                </m:rPr>
                                <a:rPr lang="zh-CN" altLang="en-US" sz="1200" i="1">
                                  <a:latin typeface="Cambria Math" panose="02040503050406030204" pitchFamily="18" charset="0"/>
                                </a:rPr>
                                <m:t>−1</m:t>
                              </m:r>
                            </m:e>
                          </m:d>
                        </m:e>
                        <m:sup>
                          <m:r>
                            <m:rPr>
                              <m:nor/>
                            </m:rPr>
                            <a:rPr lang="zh-CN" altLang="en-US" sz="1200" i="1">
                              <a:latin typeface="Cambria Math" panose="02040503050406030204" pitchFamily="18" charset="0"/>
                            </a:rPr>
                            <m:t>−1</m:t>
                          </m:r>
                        </m:sup>
                      </m:sSup>
                      <m:r>
                        <m:rPr>
                          <m:nor/>
                        </m:rPr>
                        <a:rPr lang="en-US" altLang="zh-CN" sz="1200" b="0" i="1" smtClean="0">
                          <a:latin typeface="Cambria Math" panose="02040503050406030204" pitchFamily="18" charset="0"/>
                        </a:rPr>
                        <m:t>                       </m:t>
                      </m:r>
                      <m:r>
                        <m:rPr>
                          <m:nor/>
                        </m:rPr>
                        <a:rPr lang="zh-CN" altLang="en-US" sz="1200" i="1">
                          <a:latin typeface="Cambria Math" panose="02040503050406030204" pitchFamily="18" charset="0"/>
                        </a:rPr>
                        <m:t>(7−3)</m:t>
                      </m:r>
                    </m:oMath>
                  </m:oMathPara>
                </a14:m>
                <a:endParaRPr lang="zh-CN" altLang="en-US" sz="1050" dirty="0"/>
              </a:p>
            </p:txBody>
          </p:sp>
        </mc:Choice>
        <mc:Fallback>
          <p:sp>
            <p:nvSpPr>
              <p:cNvPr id="11" name="矩形 10">
                <a:extLst>
                  <a:ext uri="{FF2B5EF4-FFF2-40B4-BE49-F238E27FC236}">
                    <a16:creationId xmlns:a16="http://schemas.microsoft.com/office/drawing/2014/main" id="{4680019D-0B34-4705-9CFF-B66F7BAA6BCC}"/>
                  </a:ext>
                </a:extLst>
              </p:cNvPr>
              <p:cNvSpPr>
                <a:spLocks noRot="1" noChangeAspect="1" noMove="1" noResize="1" noEditPoints="1" noAdjustHandles="1" noChangeArrowheads="1" noChangeShapeType="1" noTextEdit="1"/>
              </p:cNvSpPr>
              <p:nvPr/>
            </p:nvSpPr>
            <p:spPr>
              <a:xfrm>
                <a:off x="748509" y="3407294"/>
                <a:ext cx="6018051" cy="644985"/>
              </a:xfrm>
              <a:prstGeom prst="rect">
                <a:avLst/>
              </a:prstGeom>
              <a:blipFill>
                <a:blip r:embed="rId3"/>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74D59F4B-DF39-4864-A6DB-5F39E9847FFD}"/>
              </a:ext>
            </a:extLst>
          </p:cNvPr>
          <p:cNvSpPr/>
          <p:nvPr/>
        </p:nvSpPr>
        <p:spPr>
          <a:xfrm>
            <a:off x="927571" y="4428845"/>
            <a:ext cx="6939720" cy="257891"/>
          </a:xfrm>
          <a:prstGeom prst="rect">
            <a:avLst/>
          </a:prstGeom>
        </p:spPr>
        <p:txBody>
          <a:bodyPr wrap="none">
            <a:spAutoFit/>
          </a:bodyPr>
          <a:lstStyle/>
          <a:p>
            <a:pPr indent="203200">
              <a:lnSpc>
                <a:spcPts val="12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上式未考虑油液压缩性和管道弹性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的值常取系统工作压力的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846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A8812C-23A7-492D-B9D7-8AB608A2AF09}"/>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3" name="矩形 2">
            <a:extLst>
              <a:ext uri="{FF2B5EF4-FFF2-40B4-BE49-F238E27FC236}">
                <a16:creationId xmlns:a16="http://schemas.microsoft.com/office/drawing/2014/main" id="{40FFB570-48D3-4D0A-886D-24C73A70B029}"/>
              </a:ext>
            </a:extLst>
          </p:cNvPr>
          <p:cNvSpPr/>
          <p:nvPr/>
        </p:nvSpPr>
        <p:spPr>
          <a:xfrm>
            <a:off x="1388225" y="1909905"/>
            <a:ext cx="5852160" cy="1692771"/>
          </a:xfrm>
          <a:prstGeom prst="rect">
            <a:avLst/>
          </a:prstGeom>
        </p:spPr>
        <p:txBody>
          <a:bodyPr wrap="square">
            <a:spAutoFit/>
          </a:bodyPr>
          <a:lstStyle/>
          <a:p>
            <a:pPr indent="180000">
              <a:spcAft>
                <a:spcPts val="0"/>
              </a:spcAft>
            </a:pPr>
            <a:r>
              <a:rPr lang="zh-CN" altLang="zh-CN" sz="14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式中　</a:t>
            </a:r>
            <a:endParaRPr lang="en-US" altLang="zh-CN" sz="14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indent="180000">
              <a:lnSpc>
                <a:spcPct val="150000"/>
              </a:lnSpc>
              <a:spcAft>
                <a:spcPts val="0"/>
              </a:spcAft>
            </a:pP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      q</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阀口关闭前管道内流量</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L/min;</a:t>
            </a:r>
            <a:endParaRPr lang="zh-CN" altLang="zh-CN" sz="1200" dirty="0">
              <a:solidFill>
                <a:schemeClr val="tx1">
                  <a:lumMod val="95000"/>
                  <a:lumOff val="5000"/>
                </a:schemeClr>
              </a:solidFill>
              <a:latin typeface="NEU-BZ-S92"/>
              <a:ea typeface="方正书宋_GBK"/>
              <a:cs typeface="Times New Roman" panose="02020603050405020304" pitchFamily="18" charset="0"/>
            </a:endParaRPr>
          </a:p>
          <a:p>
            <a:pPr indent="180000">
              <a:lnSpc>
                <a:spcPct val="150000"/>
              </a:lnSpc>
              <a:spcAft>
                <a:spcPts val="0"/>
              </a:spcAft>
            </a:pP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产生冲击波的管道长度</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m;</a:t>
            </a:r>
            <a:endParaRPr lang="zh-CN" altLang="zh-CN" sz="1200" dirty="0">
              <a:solidFill>
                <a:schemeClr val="tx1">
                  <a:lumMod val="95000"/>
                  <a:lumOff val="5000"/>
                </a:schemeClr>
              </a:solidFill>
              <a:latin typeface="NEU-BZ-S92"/>
              <a:ea typeface="方正书宋_GBK"/>
              <a:cs typeface="Times New Roman" panose="02020603050405020304" pitchFamily="18" charset="0"/>
            </a:endParaRPr>
          </a:p>
          <a:p>
            <a:pPr indent="180000">
              <a:lnSpc>
                <a:spcPct val="150000"/>
              </a:lnSpc>
              <a:spcAft>
                <a:spcPts val="0"/>
              </a:spcAft>
            </a:pP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阀口开、闭前的工作压力</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MPa</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tx1">
                  <a:lumMod val="95000"/>
                  <a:lumOff val="5000"/>
                </a:schemeClr>
              </a:solidFill>
              <a:latin typeface="NEU-BZ-S92"/>
              <a:ea typeface="方正书宋_GBK"/>
              <a:cs typeface="Times New Roman" panose="02020603050405020304" pitchFamily="18" charset="0"/>
            </a:endParaRPr>
          </a:p>
          <a:p>
            <a:pPr indent="180000">
              <a:lnSpc>
                <a:spcPct val="150000"/>
              </a:lnSpc>
              <a:spcAft>
                <a:spcPts val="0"/>
              </a:spcAft>
            </a:pP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系统允许的最高冲击压力</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MPa</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一般取</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≈1.5</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baseline="-250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tx1">
                  <a:lumMod val="95000"/>
                  <a:lumOff val="5000"/>
                </a:schemeClr>
              </a:solidFill>
              <a:latin typeface="NEU-BZ-S92"/>
              <a:ea typeface="方正书宋_GBK"/>
              <a:cs typeface="Times New Roman" panose="02020603050405020304" pitchFamily="18" charset="0"/>
            </a:endParaRPr>
          </a:p>
          <a:p>
            <a:pPr indent="180000">
              <a:lnSpc>
                <a:spcPct val="150000"/>
              </a:lnSpc>
              <a:spcAft>
                <a:spcPts val="0"/>
              </a:spcAft>
            </a:pP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阀口由打开到关闭的持续时间</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200" i="1" dirty="0" err="1">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0164</a:t>
            </a:r>
            <a:r>
              <a:rPr lang="en-US" altLang="zh-CN" sz="1200" i="1"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sz="1200" dirty="0">
                <a:solidFill>
                  <a:schemeClr val="tx1">
                    <a:lumMod val="95000"/>
                    <a:lumOff val="5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tx1">
                  <a:lumMod val="95000"/>
                  <a:lumOff val="5000"/>
                </a:schemeClr>
              </a:solidFill>
              <a:effectLst/>
              <a:latin typeface="NEU-BZ-S92"/>
              <a:ea typeface="方正书宋_GBK"/>
              <a:cs typeface="Times New Roman" panose="02020603050405020304" pitchFamily="18" charset="0"/>
            </a:endParaRPr>
          </a:p>
        </p:txBody>
      </p:sp>
      <p:sp>
        <p:nvSpPr>
          <p:cNvPr id="5" name="矩形 4">
            <a:extLst>
              <a:ext uri="{FF2B5EF4-FFF2-40B4-BE49-F238E27FC236}">
                <a16:creationId xmlns:a16="http://schemas.microsoft.com/office/drawing/2014/main" id="{AF7F4AF1-BE15-4E43-864D-1AB8418B8B71}"/>
              </a:ext>
            </a:extLst>
          </p:cNvPr>
          <p:cNvSpPr/>
          <p:nvPr/>
        </p:nvSpPr>
        <p:spPr>
          <a:xfrm>
            <a:off x="326089" y="3925278"/>
            <a:ext cx="3544560" cy="246221"/>
          </a:xfrm>
          <a:prstGeom prst="rect">
            <a:avLst/>
          </a:prstGeom>
        </p:spPr>
        <p:txBody>
          <a:bodyPr wrap="none">
            <a:spAutoFit/>
          </a:bodyPr>
          <a:lstStyle/>
          <a:p>
            <a:pPr indent="203200">
              <a:lnSpc>
                <a:spcPts val="12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用于吸收液压泵压力脉动时</a:t>
            </a:r>
            <a:endParaRPr lang="zh-CN" altLang="zh-CN" sz="2800" dirty="0">
              <a:solidFill>
                <a:srgbClr val="000000"/>
              </a:solidFill>
              <a:effectLst/>
              <a:latin typeface="NEU-BZ-S92"/>
              <a:ea typeface="方正书宋_GBK"/>
              <a:cs typeface="Times New Roman" panose="02020603050405020304" pitchFamily="18" charset="0"/>
            </a:endParaRPr>
          </a:p>
        </p:txBody>
      </p:sp>
      <p:sp>
        <p:nvSpPr>
          <p:cNvPr id="6" name="矩形 5">
            <a:extLst>
              <a:ext uri="{FF2B5EF4-FFF2-40B4-BE49-F238E27FC236}">
                <a16:creationId xmlns:a16="http://schemas.microsoft.com/office/drawing/2014/main" id="{50A648B4-050B-43AD-B2E1-E93F37F8200E}"/>
              </a:ext>
            </a:extLst>
          </p:cNvPr>
          <p:cNvSpPr/>
          <p:nvPr/>
        </p:nvSpPr>
        <p:spPr>
          <a:xfrm>
            <a:off x="525173" y="4235453"/>
            <a:ext cx="6834786" cy="415498"/>
          </a:xfrm>
          <a:prstGeom prst="rect">
            <a:avLst/>
          </a:prstGeom>
        </p:spPr>
        <p:txBody>
          <a:bodyPr wrap="square">
            <a:spAutoFit/>
          </a:bodyPr>
          <a:lstStyle/>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这时蓄能器的容积与其动态特性及相应管路的动态性能有关</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见第十二章第三节。</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8" name="矩形 7">
            <a:extLst>
              <a:ext uri="{FF2B5EF4-FFF2-40B4-BE49-F238E27FC236}">
                <a16:creationId xmlns:a16="http://schemas.microsoft.com/office/drawing/2014/main" id="{A3B3B287-A5C8-489B-93FE-BFB581351F89}"/>
              </a:ext>
            </a:extLst>
          </p:cNvPr>
          <p:cNvSpPr/>
          <p:nvPr/>
        </p:nvSpPr>
        <p:spPr>
          <a:xfrm>
            <a:off x="430212" y="980970"/>
            <a:ext cx="6175088" cy="257891"/>
          </a:xfrm>
          <a:prstGeom prst="rect">
            <a:avLst/>
          </a:prstGeom>
        </p:spPr>
        <p:txBody>
          <a:bodyPr wrap="none">
            <a:spAutoFit/>
          </a:bodyPr>
          <a:lstStyle/>
          <a:p>
            <a:pPr indent="203200">
              <a:lnSpc>
                <a:spcPts val="12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在工程实际中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蓄能器的容积</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也可以采用下述经验公式计算得到</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5BA22BD-380A-4755-B66A-0A40B4845CB4}"/>
                  </a:ext>
                </a:extLst>
              </p:cNvPr>
              <p:cNvSpPr/>
              <p:nvPr/>
            </p:nvSpPr>
            <p:spPr>
              <a:xfrm>
                <a:off x="1534521" y="1418231"/>
                <a:ext cx="396647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𝑉</m:t>
                          </m:r>
                        </m:e>
                        <m:sub>
                          <m:r>
                            <a:rPr lang="zh-CN" altLang="en-US" sz="1600" i="0">
                              <a:latin typeface="Cambria Math" panose="02040503050406030204" pitchFamily="18" charset="0"/>
                            </a:rPr>
                            <m:t>0</m:t>
                          </m:r>
                        </m:sub>
                      </m:sSub>
                      <m:r>
                        <a:rPr lang="zh-CN" altLang="en-US" sz="1600" i="0">
                          <a:latin typeface="Cambria Math" panose="02040503050406030204" pitchFamily="18" charset="0"/>
                        </a:rPr>
                        <m:t>=0.004</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2</m:t>
                          </m:r>
                        </m:sub>
                      </m:sSub>
                      <m:r>
                        <a:rPr lang="zh-CN" altLang="en-US" sz="1600" i="1">
                          <a:latin typeface="Cambria Math" panose="02040503050406030204" pitchFamily="18" charset="0"/>
                        </a:rPr>
                        <m:t>𝑞</m:t>
                      </m:r>
                      <m:r>
                        <m:rPr>
                          <m:nor/>
                        </m:rPr>
                        <a:rPr lang="zh-CN" altLang="en-US" sz="1600" i="1">
                          <a:latin typeface="Cambria Math" panose="02040503050406030204" pitchFamily="18" charset="0"/>
                        </a:rPr>
                        <m:t>(0.0164</m:t>
                      </m:r>
                      <m:r>
                        <a:rPr lang="zh-CN" altLang="en-US" sz="1600" i="1">
                          <a:latin typeface="Cambria Math" panose="02040503050406030204" pitchFamily="18" charset="0"/>
                        </a:rPr>
                        <m:t>𝑙</m:t>
                      </m:r>
                      <m:r>
                        <m:rPr>
                          <m:nor/>
                        </m:rPr>
                        <a:rPr lang="zh-CN" altLang="en-US" sz="1600" i="1">
                          <a:latin typeface="Cambria Math" panose="02040503050406030204" pitchFamily="18" charset="0"/>
                        </a:rPr>
                        <m:t>−</m:t>
                      </m:r>
                      <m:r>
                        <a:rPr lang="zh-CN" altLang="en-US" sz="1600" i="1">
                          <a:latin typeface="Cambria Math" panose="02040503050406030204" pitchFamily="18" charset="0"/>
                        </a:rPr>
                        <m:t>𝑡</m:t>
                      </m:r>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2</m:t>
                          </m:r>
                        </m:sub>
                      </m:sSub>
                      <m:r>
                        <m:rPr>
                          <m:nor/>
                        </m:rP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m:rPr>
                          <m:nor/>
                        </m:rPr>
                        <a:rPr lang="zh-CN" altLang="en-US" sz="1600" i="1">
                          <a:latin typeface="Cambria Math" panose="02040503050406030204" pitchFamily="18" charset="0"/>
                        </a:rPr>
                        <m:t>)(7−4)</m:t>
                      </m:r>
                    </m:oMath>
                  </m:oMathPara>
                </a14:m>
                <a:endParaRPr lang="zh-CN" altLang="en-US" sz="1600" dirty="0"/>
              </a:p>
            </p:txBody>
          </p:sp>
        </mc:Choice>
        <mc:Fallback>
          <p:sp>
            <p:nvSpPr>
              <p:cNvPr id="9" name="矩形 8">
                <a:extLst>
                  <a:ext uri="{FF2B5EF4-FFF2-40B4-BE49-F238E27FC236}">
                    <a16:creationId xmlns:a16="http://schemas.microsoft.com/office/drawing/2014/main" id="{45BA22BD-380A-4755-B66A-0A40B4845CB4}"/>
                  </a:ext>
                </a:extLst>
              </p:cNvPr>
              <p:cNvSpPr>
                <a:spLocks noRot="1" noChangeAspect="1" noMove="1" noResize="1" noEditPoints="1" noAdjustHandles="1" noChangeArrowheads="1" noChangeShapeType="1" noTextEdit="1"/>
              </p:cNvSpPr>
              <p:nvPr/>
            </p:nvSpPr>
            <p:spPr>
              <a:xfrm>
                <a:off x="1534521" y="1418231"/>
                <a:ext cx="3966470" cy="338554"/>
              </a:xfrm>
              <a:prstGeom prst="rect">
                <a:avLst/>
              </a:prstGeom>
              <a:blipFill>
                <a:blip r:embed="rId2"/>
                <a:stretch>
                  <a:fillRect b="-1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872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
            <a:extLst>
              <a:ext uri="{FF2B5EF4-FFF2-40B4-BE49-F238E27FC236}">
                <a16:creationId xmlns:a16="http://schemas.microsoft.com/office/drawing/2014/main" id="{DB5AF65A-B3DD-4C9A-A7C5-BE39225044F3}"/>
              </a:ext>
            </a:extLst>
          </p:cNvPr>
          <p:cNvSpPr/>
          <p:nvPr/>
        </p:nvSpPr>
        <p:spPr>
          <a:xfrm>
            <a:off x="129846" y="2654016"/>
            <a:ext cx="8883524" cy="233498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圆角矩形 3">
            <a:extLst>
              <a:ext uri="{FF2B5EF4-FFF2-40B4-BE49-F238E27FC236}">
                <a16:creationId xmlns:a16="http://schemas.microsoft.com/office/drawing/2014/main" id="{69823EF7-BFD5-4740-8DFB-3DE699DB009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9" name="文本框 8">
            <a:extLst>
              <a:ext uri="{FF2B5EF4-FFF2-40B4-BE49-F238E27FC236}">
                <a16:creationId xmlns:a16="http://schemas.microsoft.com/office/drawing/2014/main" id="{2EB253F9-484B-4FE0-A2FA-4B21DFB1664A}"/>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10" name="文本框 19">
            <a:extLst>
              <a:ext uri="{FF2B5EF4-FFF2-40B4-BE49-F238E27FC236}">
                <a16:creationId xmlns:a16="http://schemas.microsoft.com/office/drawing/2014/main" id="{898E9DC9-A8DF-49AF-A9F9-69FC4036D769}"/>
              </a:ext>
            </a:extLst>
          </p:cNvPr>
          <p:cNvSpPr txBox="1">
            <a:spLocks noChangeArrowheads="1"/>
          </p:cNvSpPr>
          <p:nvPr/>
        </p:nvSpPr>
        <p:spPr bwMode="auto">
          <a:xfrm>
            <a:off x="-480109" y="921042"/>
            <a:ext cx="5163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三、使用和安装</a:t>
            </a:r>
          </a:p>
        </p:txBody>
      </p:sp>
      <p:sp>
        <p:nvSpPr>
          <p:cNvPr id="11" name="直角三角形 10">
            <a:extLst>
              <a:ext uri="{FF2B5EF4-FFF2-40B4-BE49-F238E27FC236}">
                <a16:creationId xmlns:a16="http://schemas.microsoft.com/office/drawing/2014/main" id="{ABD6B981-D7D9-4A10-92F5-A5E3A6A45A79}"/>
              </a:ext>
            </a:extLst>
          </p:cNvPr>
          <p:cNvSpPr/>
          <p:nvPr/>
        </p:nvSpPr>
        <p:spPr>
          <a:xfrm rot="18962245" flipV="1">
            <a:off x="337627" y="9955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2" name="直角三角形 11">
            <a:extLst>
              <a:ext uri="{FF2B5EF4-FFF2-40B4-BE49-F238E27FC236}">
                <a16:creationId xmlns:a16="http://schemas.microsoft.com/office/drawing/2014/main" id="{6377EE5E-DB27-4452-863B-B895FA081E18}"/>
              </a:ext>
            </a:extLst>
          </p:cNvPr>
          <p:cNvSpPr/>
          <p:nvPr/>
        </p:nvSpPr>
        <p:spPr>
          <a:xfrm rot="18962245" flipV="1">
            <a:off x="487874" y="9955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3" name="直角三角形 12">
            <a:extLst>
              <a:ext uri="{FF2B5EF4-FFF2-40B4-BE49-F238E27FC236}">
                <a16:creationId xmlns:a16="http://schemas.microsoft.com/office/drawing/2014/main" id="{5C8A14DB-6142-4487-B297-E1A9D845865F}"/>
              </a:ext>
            </a:extLst>
          </p:cNvPr>
          <p:cNvSpPr/>
          <p:nvPr/>
        </p:nvSpPr>
        <p:spPr>
          <a:xfrm rot="2637755" flipH="1" flipV="1">
            <a:off x="3428322" y="9718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4" name="直角三角形 13">
            <a:extLst>
              <a:ext uri="{FF2B5EF4-FFF2-40B4-BE49-F238E27FC236}">
                <a16:creationId xmlns:a16="http://schemas.microsoft.com/office/drawing/2014/main" id="{2B82479E-4DAA-4D8A-9D25-5A2329CD519B}"/>
              </a:ext>
            </a:extLst>
          </p:cNvPr>
          <p:cNvSpPr/>
          <p:nvPr/>
        </p:nvSpPr>
        <p:spPr>
          <a:xfrm rot="2637755" flipH="1" flipV="1">
            <a:off x="3578569" y="9718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6" name="矩形 15">
            <a:extLst>
              <a:ext uri="{FF2B5EF4-FFF2-40B4-BE49-F238E27FC236}">
                <a16:creationId xmlns:a16="http://schemas.microsoft.com/office/drawing/2014/main" id="{E23B5B1E-4FC9-4F06-A9EE-F0C60D5E3852}"/>
              </a:ext>
            </a:extLst>
          </p:cNvPr>
          <p:cNvSpPr/>
          <p:nvPr/>
        </p:nvSpPr>
        <p:spPr>
          <a:xfrm>
            <a:off x="342899" y="1430076"/>
            <a:ext cx="8670471" cy="701795"/>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蓄能器在液压回路中的安放位置随其功用而不同</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吸收液压冲击或压力脉动时宜放在冲击源或脉动源近旁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补油保压时宜放在尽可能接近有关的执行元件处。</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7" name="矩形 16">
            <a:extLst>
              <a:ext uri="{FF2B5EF4-FFF2-40B4-BE49-F238E27FC236}">
                <a16:creationId xmlns:a16="http://schemas.microsoft.com/office/drawing/2014/main" id="{27B55C59-B78B-431C-99AD-D2016354367C}"/>
              </a:ext>
            </a:extLst>
          </p:cNvPr>
          <p:cNvSpPr/>
          <p:nvPr/>
        </p:nvSpPr>
        <p:spPr>
          <a:xfrm>
            <a:off x="129846" y="2350037"/>
            <a:ext cx="2593980" cy="246221"/>
          </a:xfrm>
          <a:prstGeom prst="rect">
            <a:avLst/>
          </a:prstGeom>
        </p:spPr>
        <p:txBody>
          <a:bodyPr wrap="none">
            <a:spAutoFit/>
          </a:bodyPr>
          <a:lstStyle/>
          <a:p>
            <a:pPr indent="203200">
              <a:lnSpc>
                <a:spcPts val="12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使用蓄能器须注意如下几点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8" name="矩形 17">
            <a:extLst>
              <a:ext uri="{FF2B5EF4-FFF2-40B4-BE49-F238E27FC236}">
                <a16:creationId xmlns:a16="http://schemas.microsoft.com/office/drawing/2014/main" id="{FCDFAAC5-F03A-4D3A-9A67-7F2D1477E40A}"/>
              </a:ext>
            </a:extLst>
          </p:cNvPr>
          <p:cNvSpPr/>
          <p:nvPr/>
        </p:nvSpPr>
        <p:spPr>
          <a:xfrm>
            <a:off x="146023" y="2777555"/>
            <a:ext cx="8473720" cy="2031325"/>
          </a:xfrm>
          <a:prstGeom prst="rect">
            <a:avLst/>
          </a:prstGeom>
        </p:spPr>
        <p:txBody>
          <a:bodyPr wrap="square">
            <a:spAutoFit/>
          </a:bodyPr>
          <a:lstStyle/>
          <a:p>
            <a:pPr indent="288000" algn="just">
              <a:lnSpc>
                <a:spcPct val="150000"/>
              </a:lnSpc>
              <a:spcAft>
                <a:spcPts val="0"/>
              </a:spcAft>
            </a:pP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充气式蓄能器中应使用惰性气体</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一般为氮气</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允许工作压力视蓄能器结构形式而定</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气囊式为</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3.5~32MPa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不同的蓄能器各有其适用的工作范围</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气囊式蓄能器的气囊强度不高</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不能承受很大的压力波动</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且只能在</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-20~70</a:t>
            </a:r>
            <a:r>
              <a:rPr lang="zh-CN" altLang="zh-CN" sz="1200" dirty="0">
                <a:solidFill>
                  <a:schemeClr val="bg1"/>
                </a:solidFill>
                <a:latin typeface="NEU-BZ-S92"/>
                <a:ea typeface="宋体" panose="02010600030101010101" pitchFamily="2" charset="-122"/>
                <a:cs typeface="宋体" panose="02010600030101010101" pitchFamily="2"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的温度范围内工作。</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气囊式蓄能器原则上应垂直安装</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油口向下</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只有在空间位置受限制时才允许倾斜或水平安装。</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装在管路上的蓄能器须用支板或支架固定。</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蓄能器与管路系统之间应安装截止阀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供充气、检修时使用。蓄能器与液压泵之间应安装单向阀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防止液压泵停车时蓄能器内储存的压力油液倒流入泵。</a:t>
            </a:r>
            <a:endParaRPr lang="zh-CN" altLang="zh-CN" sz="1200" dirty="0">
              <a:solidFill>
                <a:schemeClr val="bg1"/>
              </a:solidFill>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0418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up)">
                                      <p:cBhvr>
                                        <p:cTn id="35" dur="500"/>
                                        <p:tgtEl>
                                          <p:spTgt spid="1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p:bldP spid="11" grpId="0" animBg="1"/>
      <p:bldP spid="12" grpId="0" animBg="1"/>
      <p:bldP spid="13" grpId="0" animBg="1"/>
      <p:bldP spid="14" grpId="0" animBg="1"/>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1791546" y="1611908"/>
            <a:ext cx="5560908" cy="923330"/>
          </a:xfrm>
          <a:prstGeom prst="rect">
            <a:avLst/>
          </a:prstGeom>
        </p:spPr>
        <p:txBody>
          <a:bodyPr wrap="square">
            <a:spAutoFit/>
          </a:bodyPr>
          <a:lstStyle/>
          <a:p>
            <a:pPr algn="ctr"/>
            <a:r>
              <a:rPr lang="zh-CN" altLang="en-US" sz="5400" dirty="0">
                <a:solidFill>
                  <a:srgbClr val="F6C954"/>
                </a:solidFill>
                <a:latin typeface="黑体" panose="02010609060101010101" pitchFamily="49" charset="-122"/>
                <a:ea typeface="黑体" panose="02010609060101010101" pitchFamily="49" charset="-122"/>
              </a:rPr>
              <a:t>过 滤 器</a:t>
            </a:r>
            <a:endParaRPr lang="en-US" altLang="zh-CN" sz="5400" dirty="0">
              <a:solidFill>
                <a:srgbClr val="F6C954"/>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996637" y="1346090"/>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dirty="0">
                <a:solidFill>
                  <a:srgbClr val="FFFFFF"/>
                </a:solidFill>
                <a:latin typeface="黑体" panose="02010609060101010101" pitchFamily="49" charset="-122"/>
                <a:ea typeface="黑体" panose="02010609060101010101" pitchFamily="49" charset="-122"/>
                <a:cs typeface="Open Sans" panose="020B0604020202020204" charset="0"/>
              </a:rPr>
              <a:t>二</a:t>
            </a:r>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a:t>
            </a:r>
          </a:p>
        </p:txBody>
      </p:sp>
    </p:spTree>
    <p:extLst>
      <p:ext uri="{BB962C8B-B14F-4D97-AF65-F5344CB8AC3E}">
        <p14:creationId xmlns:p14="http://schemas.microsoft.com/office/powerpoint/2010/main" val="19609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585703E9-B5EF-4C7D-9789-2A600C0435D4}"/>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8" name="文本框 7">
            <a:extLst>
              <a:ext uri="{FF2B5EF4-FFF2-40B4-BE49-F238E27FC236}">
                <a16:creationId xmlns:a16="http://schemas.microsoft.com/office/drawing/2014/main" id="{98AB717D-E97B-4F1A-83F0-8DE44B902F36}"/>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10" name="文本框 19">
            <a:extLst>
              <a:ext uri="{FF2B5EF4-FFF2-40B4-BE49-F238E27FC236}">
                <a16:creationId xmlns:a16="http://schemas.microsoft.com/office/drawing/2014/main" id="{67FFB492-4BE4-45B6-BC52-03D508ADD662}"/>
              </a:ext>
            </a:extLst>
          </p:cNvPr>
          <p:cNvSpPr txBox="1">
            <a:spLocks noChangeArrowheads="1"/>
          </p:cNvSpPr>
          <p:nvPr/>
        </p:nvSpPr>
        <p:spPr bwMode="auto">
          <a:xfrm>
            <a:off x="1640293" y="890213"/>
            <a:ext cx="5163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一、功用和类型</a:t>
            </a:r>
          </a:p>
        </p:txBody>
      </p:sp>
      <p:sp>
        <p:nvSpPr>
          <p:cNvPr id="11" name="直角三角形 10">
            <a:extLst>
              <a:ext uri="{FF2B5EF4-FFF2-40B4-BE49-F238E27FC236}">
                <a16:creationId xmlns:a16="http://schemas.microsoft.com/office/drawing/2014/main" id="{1FD996FC-3EE3-4246-BEE1-215F3661188C}"/>
              </a:ext>
            </a:extLst>
          </p:cNvPr>
          <p:cNvSpPr/>
          <p:nvPr/>
        </p:nvSpPr>
        <p:spPr>
          <a:xfrm rot="18962245" flipV="1">
            <a:off x="2502857" y="9660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2" name="直角三角形 11">
            <a:extLst>
              <a:ext uri="{FF2B5EF4-FFF2-40B4-BE49-F238E27FC236}">
                <a16:creationId xmlns:a16="http://schemas.microsoft.com/office/drawing/2014/main" id="{D2E3ED92-9244-4BD5-9A94-441CD38EDDC1}"/>
              </a:ext>
            </a:extLst>
          </p:cNvPr>
          <p:cNvSpPr/>
          <p:nvPr/>
        </p:nvSpPr>
        <p:spPr>
          <a:xfrm rot="18962245" flipV="1">
            <a:off x="2653104" y="9660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3" name="直角三角形 12">
            <a:extLst>
              <a:ext uri="{FF2B5EF4-FFF2-40B4-BE49-F238E27FC236}">
                <a16:creationId xmlns:a16="http://schemas.microsoft.com/office/drawing/2014/main" id="{FF947D3F-D81A-4693-85D2-274AA1BF9EED}"/>
              </a:ext>
            </a:extLst>
          </p:cNvPr>
          <p:cNvSpPr/>
          <p:nvPr/>
        </p:nvSpPr>
        <p:spPr>
          <a:xfrm rot="2637755" flipH="1" flipV="1">
            <a:off x="5593552" y="94239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4" name="直角三角形 13">
            <a:extLst>
              <a:ext uri="{FF2B5EF4-FFF2-40B4-BE49-F238E27FC236}">
                <a16:creationId xmlns:a16="http://schemas.microsoft.com/office/drawing/2014/main" id="{26A55C63-5483-48A4-A62D-7A9F6B9DC118}"/>
              </a:ext>
            </a:extLst>
          </p:cNvPr>
          <p:cNvSpPr/>
          <p:nvPr/>
        </p:nvSpPr>
        <p:spPr>
          <a:xfrm rot="2637755" flipH="1" flipV="1">
            <a:off x="5743799" y="94239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4" name="矩形 3">
            <a:extLst>
              <a:ext uri="{FF2B5EF4-FFF2-40B4-BE49-F238E27FC236}">
                <a16:creationId xmlns:a16="http://schemas.microsoft.com/office/drawing/2014/main" id="{818265D0-93CF-4867-B3E1-EED3FDE31E21}"/>
              </a:ext>
            </a:extLst>
          </p:cNvPr>
          <p:cNvSpPr/>
          <p:nvPr/>
        </p:nvSpPr>
        <p:spPr>
          <a:xfrm>
            <a:off x="276045" y="1494128"/>
            <a:ext cx="8591909" cy="784254"/>
          </a:xfrm>
          <a:prstGeom prst="rect">
            <a:avLst/>
          </a:prstGeom>
        </p:spPr>
        <p:txBody>
          <a:bodyPr wrap="square">
            <a:spAutoFit/>
          </a:bodyPr>
          <a:lstStyle/>
          <a:p>
            <a:pPr indent="432000" algn="just">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过滤器的功用在于滤除混在液压油液中的杂质</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使进到系统中去的油液的污染度降低</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保证系统能正常地工作。</a:t>
            </a:r>
            <a:endParaRPr lang="zh-CN" altLang="en-US" sz="1600" dirty="0"/>
          </a:p>
        </p:txBody>
      </p:sp>
      <p:sp>
        <p:nvSpPr>
          <p:cNvPr id="16" name="矩形 15">
            <a:extLst>
              <a:ext uri="{FF2B5EF4-FFF2-40B4-BE49-F238E27FC236}">
                <a16:creationId xmlns:a16="http://schemas.microsoft.com/office/drawing/2014/main" id="{E30EF501-324F-4622-9486-E9D3B027FB1D}"/>
              </a:ext>
            </a:extLst>
          </p:cNvPr>
          <p:cNvSpPr/>
          <p:nvPr/>
        </p:nvSpPr>
        <p:spPr>
          <a:xfrm>
            <a:off x="504615" y="2376750"/>
            <a:ext cx="7616188" cy="251672"/>
          </a:xfrm>
          <a:prstGeom prst="rect">
            <a:avLst/>
          </a:prstGeom>
        </p:spPr>
        <p:txBody>
          <a:bodyPr wrap="none">
            <a:spAutoFit/>
          </a:bodyPr>
          <a:lstStyle/>
          <a:p>
            <a:pPr indent="203200">
              <a:lnSpc>
                <a:spcPts val="12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过滤器按其滤心材料的过滤机制来分</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有表面型过滤器、深度型过滤器和吸附型过滤器三种。</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8" name="矩形 17">
            <a:extLst>
              <a:ext uri="{FF2B5EF4-FFF2-40B4-BE49-F238E27FC236}">
                <a16:creationId xmlns:a16="http://schemas.microsoft.com/office/drawing/2014/main" id="{33F5BFEF-4B44-4AB9-B0A4-A491034ADB7B}"/>
              </a:ext>
            </a:extLst>
          </p:cNvPr>
          <p:cNvSpPr/>
          <p:nvPr/>
        </p:nvSpPr>
        <p:spPr>
          <a:xfrm>
            <a:off x="234116" y="2828699"/>
            <a:ext cx="8592620" cy="891719"/>
          </a:xfrm>
          <a:prstGeom prst="rect">
            <a:avLst/>
          </a:prstGeom>
        </p:spPr>
        <p:txBody>
          <a:bodyPr wrap="square">
            <a:spAutoFit/>
          </a:bodyPr>
          <a:lstStyle/>
          <a:p>
            <a:pPr indent="288000" algn="just">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表面型过滤器　整个过滤作用是由一个几何面来实现的。污染杂质被截留在滤心靠油液上游的一面。滤心材料具有均匀的标定小孔</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可以滤除比小孔尺寸大的杂质。由于污染杂质积聚在滤心表面上</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因此它很容易被阻塞住。编网式滤心、线隙式滤心属于这种类型。</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0" name="矩形 19">
            <a:extLst>
              <a:ext uri="{FF2B5EF4-FFF2-40B4-BE49-F238E27FC236}">
                <a16:creationId xmlns:a16="http://schemas.microsoft.com/office/drawing/2014/main" id="{38AAF6DD-2DC7-455C-8021-53FB31636DB6}"/>
              </a:ext>
            </a:extLst>
          </p:cNvPr>
          <p:cNvSpPr/>
          <p:nvPr/>
        </p:nvSpPr>
        <p:spPr>
          <a:xfrm>
            <a:off x="149232" y="3784016"/>
            <a:ext cx="8829132" cy="923330"/>
          </a:xfrm>
          <a:prstGeom prst="rect">
            <a:avLst/>
          </a:prstGeom>
        </p:spPr>
        <p:txBody>
          <a:bodyPr wrap="square">
            <a:spAutoFit/>
          </a:bodyPr>
          <a:lstStyle/>
          <a:p>
            <a:pPr indent="288000" algn="just">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深度型过滤器　这种滤心材料为多孔可透性材料</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内部具有曲折迂回的通道。大于表面孔径的杂质直接被截留在外表面</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较小的污染杂质进入滤材内部</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撞到通道壁上</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由于吸附作用而得到滤除。滤材内部曲折的通道也有利于污染杂质的沉积。纸心、毛毡、烧结金属、陶瓷和各种纤维制品等属于这种类型。</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1" name="圆角矩形 3">
            <a:extLst>
              <a:ext uri="{FF2B5EF4-FFF2-40B4-BE49-F238E27FC236}">
                <a16:creationId xmlns:a16="http://schemas.microsoft.com/office/drawing/2014/main" id="{45D11A40-4CFE-40CC-B40A-E55E37DE32D1}"/>
              </a:ext>
            </a:extLst>
          </p:cNvPr>
          <p:cNvSpPr/>
          <p:nvPr/>
        </p:nvSpPr>
        <p:spPr>
          <a:xfrm>
            <a:off x="115860" y="2765101"/>
            <a:ext cx="8895876" cy="2121942"/>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1134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4" grpId="0"/>
      <p:bldP spid="16" grpId="0"/>
      <p:bldP spid="18" grpId="0"/>
      <p:bldP spid="20" grpId="0"/>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585703E9-B5EF-4C7D-9789-2A600C0435D4}"/>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8" name="文本框 7">
            <a:extLst>
              <a:ext uri="{FF2B5EF4-FFF2-40B4-BE49-F238E27FC236}">
                <a16:creationId xmlns:a16="http://schemas.microsoft.com/office/drawing/2014/main" id="{98AB717D-E97B-4F1A-83F0-8DE44B902F36}"/>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21" name="圆角矩形 3">
            <a:extLst>
              <a:ext uri="{FF2B5EF4-FFF2-40B4-BE49-F238E27FC236}">
                <a16:creationId xmlns:a16="http://schemas.microsoft.com/office/drawing/2014/main" id="{45D11A40-4CFE-40CC-B40A-E55E37DE32D1}"/>
              </a:ext>
            </a:extLst>
          </p:cNvPr>
          <p:cNvSpPr/>
          <p:nvPr/>
        </p:nvSpPr>
        <p:spPr>
          <a:xfrm>
            <a:off x="99204" y="895962"/>
            <a:ext cx="8945592" cy="620946"/>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3" name="矩形 2">
            <a:extLst>
              <a:ext uri="{FF2B5EF4-FFF2-40B4-BE49-F238E27FC236}">
                <a16:creationId xmlns:a16="http://schemas.microsoft.com/office/drawing/2014/main" id="{C3EC86C3-C0F3-403C-BDC5-8C3C58D1E4E2}"/>
              </a:ext>
            </a:extLst>
          </p:cNvPr>
          <p:cNvSpPr/>
          <p:nvPr/>
        </p:nvSpPr>
        <p:spPr>
          <a:xfrm>
            <a:off x="0" y="1083325"/>
            <a:ext cx="7833370" cy="246221"/>
          </a:xfrm>
          <a:prstGeom prst="rect">
            <a:avLst/>
          </a:prstGeom>
        </p:spPr>
        <p:txBody>
          <a:bodyPr wrap="square">
            <a:spAutoFit/>
          </a:bodyPr>
          <a:lstStyle/>
          <a:p>
            <a:pPr indent="203200">
              <a:lnSpc>
                <a:spcPts val="12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吸附型过滤油器　这种滤心材料把油液中的有关杂质吸附在其表面上。磁心即属于此类。</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6" name="矩形 5">
            <a:extLst>
              <a:ext uri="{FF2B5EF4-FFF2-40B4-BE49-F238E27FC236}">
                <a16:creationId xmlns:a16="http://schemas.microsoft.com/office/drawing/2014/main" id="{75BE88E0-8D19-49BC-BE18-51B8A3BCF22D}"/>
              </a:ext>
            </a:extLst>
          </p:cNvPr>
          <p:cNvSpPr/>
          <p:nvPr/>
        </p:nvSpPr>
        <p:spPr>
          <a:xfrm>
            <a:off x="-86264" y="1642302"/>
            <a:ext cx="2975495" cy="280718"/>
          </a:xfrm>
          <a:prstGeom prst="rect">
            <a:avLst/>
          </a:prstGeom>
        </p:spPr>
        <p:txBody>
          <a:bodyPr wrap="none">
            <a:spAutoFit/>
          </a:bodyPr>
          <a:lstStyle/>
          <a:p>
            <a:pPr indent="203200">
              <a:lnSpc>
                <a:spcPts val="160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常见的过滤器式样及其特点示于表</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7-2</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endParaRPr lang="zh-CN" altLang="zh-CN" sz="1100" dirty="0">
              <a:solidFill>
                <a:srgbClr val="000000"/>
              </a:solidFill>
              <a:effectLst/>
              <a:latin typeface="NEU-BZ-S92"/>
              <a:ea typeface="方正书宋_GBK"/>
              <a:cs typeface="Times New Roman" panose="02020603050405020304" pitchFamily="18" charset="0"/>
            </a:endParaRPr>
          </a:p>
        </p:txBody>
      </p:sp>
      <p:cxnSp>
        <p:nvCxnSpPr>
          <p:cNvPr id="19" name="直接连接符 18">
            <a:extLst>
              <a:ext uri="{FF2B5EF4-FFF2-40B4-BE49-F238E27FC236}">
                <a16:creationId xmlns:a16="http://schemas.microsoft.com/office/drawing/2014/main" id="{7C551D5C-0644-4692-9B43-03FA878E9E0E}"/>
              </a:ext>
            </a:extLst>
          </p:cNvPr>
          <p:cNvCxnSpPr/>
          <p:nvPr/>
        </p:nvCxnSpPr>
        <p:spPr>
          <a:xfrm>
            <a:off x="0" y="1992703"/>
            <a:ext cx="90447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E3B48A1-B699-4473-A7F4-737CE3B32E26}"/>
              </a:ext>
            </a:extLst>
          </p:cNvPr>
          <p:cNvCxnSpPr/>
          <p:nvPr/>
        </p:nvCxnSpPr>
        <p:spPr>
          <a:xfrm>
            <a:off x="0" y="2285020"/>
            <a:ext cx="9144000" cy="0"/>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a:extLst>
              <a:ext uri="{FF2B5EF4-FFF2-40B4-BE49-F238E27FC236}">
                <a16:creationId xmlns:a16="http://schemas.microsoft.com/office/drawing/2014/main" id="{6EDC303F-7D5C-4F0F-A9B3-51D9DCB52F62}"/>
              </a:ext>
            </a:extLst>
          </p:cNvPr>
          <p:cNvCxnSpPr/>
          <p:nvPr/>
        </p:nvCxnSpPr>
        <p:spPr>
          <a:xfrm>
            <a:off x="806539" y="1992703"/>
            <a:ext cx="0" cy="3090413"/>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a:extLst>
              <a:ext uri="{FF2B5EF4-FFF2-40B4-BE49-F238E27FC236}">
                <a16:creationId xmlns:a16="http://schemas.microsoft.com/office/drawing/2014/main" id="{9E1920EF-AE27-4E60-B199-F3644B2FC884}"/>
              </a:ext>
            </a:extLst>
          </p:cNvPr>
          <p:cNvCxnSpPr/>
          <p:nvPr/>
        </p:nvCxnSpPr>
        <p:spPr>
          <a:xfrm>
            <a:off x="4589253" y="1992703"/>
            <a:ext cx="0" cy="3090413"/>
          </a:xfrm>
          <a:prstGeom prst="line">
            <a:avLst/>
          </a:prstGeom>
        </p:spPr>
        <p:style>
          <a:lnRef idx="2">
            <a:schemeClr val="dk1"/>
          </a:lnRef>
          <a:fillRef idx="0">
            <a:schemeClr val="dk1"/>
          </a:fillRef>
          <a:effectRef idx="1">
            <a:schemeClr val="dk1"/>
          </a:effectRef>
          <a:fontRef idx="minor">
            <a:schemeClr val="tx1"/>
          </a:fontRef>
        </p:style>
      </p:cxnSp>
      <p:sp>
        <p:nvSpPr>
          <p:cNvPr id="32" name="文本框 31">
            <a:extLst>
              <a:ext uri="{FF2B5EF4-FFF2-40B4-BE49-F238E27FC236}">
                <a16:creationId xmlns:a16="http://schemas.microsoft.com/office/drawing/2014/main" id="{3676C131-75F8-421A-91B7-577AC071D221}"/>
              </a:ext>
            </a:extLst>
          </p:cNvPr>
          <p:cNvSpPr txBox="1"/>
          <p:nvPr/>
        </p:nvSpPr>
        <p:spPr>
          <a:xfrm>
            <a:off x="175404" y="2929596"/>
            <a:ext cx="329211" cy="830997"/>
          </a:xfrm>
          <a:prstGeom prst="rect">
            <a:avLst/>
          </a:prstGeom>
          <a:noFill/>
        </p:spPr>
        <p:txBody>
          <a:bodyPr wrap="square" rtlCol="0">
            <a:spAutoFit/>
          </a:bodyPr>
          <a:lstStyle/>
          <a:p>
            <a:r>
              <a:rPr lang="zh-CN" altLang="en-US" sz="1600" dirty="0"/>
              <a:t>表面型</a:t>
            </a:r>
          </a:p>
        </p:txBody>
      </p:sp>
      <p:sp>
        <p:nvSpPr>
          <p:cNvPr id="33" name="文本框 32">
            <a:extLst>
              <a:ext uri="{FF2B5EF4-FFF2-40B4-BE49-F238E27FC236}">
                <a16:creationId xmlns:a16="http://schemas.microsoft.com/office/drawing/2014/main" id="{16C3268B-09CE-41E1-A265-DDEFA8CC02D6}"/>
              </a:ext>
            </a:extLst>
          </p:cNvPr>
          <p:cNvSpPr txBox="1"/>
          <p:nvPr/>
        </p:nvSpPr>
        <p:spPr>
          <a:xfrm>
            <a:off x="169873" y="2008547"/>
            <a:ext cx="466794" cy="261610"/>
          </a:xfrm>
          <a:prstGeom prst="rect">
            <a:avLst/>
          </a:prstGeom>
          <a:noFill/>
        </p:spPr>
        <p:txBody>
          <a:bodyPr wrap="none" rtlCol="0">
            <a:spAutoFit/>
          </a:bodyPr>
          <a:lstStyle/>
          <a:p>
            <a:r>
              <a:rPr lang="zh-CN" altLang="en-US" sz="1100" dirty="0"/>
              <a:t>类型</a:t>
            </a:r>
          </a:p>
        </p:txBody>
      </p:sp>
      <p:sp>
        <p:nvSpPr>
          <p:cNvPr id="34" name="文本框 33">
            <a:extLst>
              <a:ext uri="{FF2B5EF4-FFF2-40B4-BE49-F238E27FC236}">
                <a16:creationId xmlns:a16="http://schemas.microsoft.com/office/drawing/2014/main" id="{D0E17821-7365-44AF-AED4-7488FB427D6B}"/>
              </a:ext>
            </a:extLst>
          </p:cNvPr>
          <p:cNvSpPr txBox="1"/>
          <p:nvPr/>
        </p:nvSpPr>
        <p:spPr>
          <a:xfrm>
            <a:off x="1900150" y="2008021"/>
            <a:ext cx="1261884" cy="276999"/>
          </a:xfrm>
          <a:prstGeom prst="rect">
            <a:avLst/>
          </a:prstGeom>
          <a:noFill/>
        </p:spPr>
        <p:txBody>
          <a:bodyPr wrap="none" rtlCol="0">
            <a:spAutoFit/>
          </a:bodyPr>
          <a:lstStyle/>
          <a:p>
            <a:r>
              <a:rPr lang="zh-CN" altLang="en-US" sz="1200" dirty="0"/>
              <a:t>名称及结构简图</a:t>
            </a:r>
          </a:p>
        </p:txBody>
      </p:sp>
      <p:sp>
        <p:nvSpPr>
          <p:cNvPr id="35" name="文本框 34">
            <a:extLst>
              <a:ext uri="{FF2B5EF4-FFF2-40B4-BE49-F238E27FC236}">
                <a16:creationId xmlns:a16="http://schemas.microsoft.com/office/drawing/2014/main" id="{B452D550-922C-4F38-80D9-714401DB5DA2}"/>
              </a:ext>
            </a:extLst>
          </p:cNvPr>
          <p:cNvSpPr txBox="1"/>
          <p:nvPr/>
        </p:nvSpPr>
        <p:spPr>
          <a:xfrm>
            <a:off x="6182895" y="1993158"/>
            <a:ext cx="800219" cy="276999"/>
          </a:xfrm>
          <a:prstGeom prst="rect">
            <a:avLst/>
          </a:prstGeom>
          <a:noFill/>
        </p:spPr>
        <p:txBody>
          <a:bodyPr wrap="none" rtlCol="0">
            <a:spAutoFit/>
          </a:bodyPr>
          <a:lstStyle/>
          <a:p>
            <a:r>
              <a:rPr lang="zh-CN" altLang="en-US" sz="1200" dirty="0"/>
              <a:t>特点说明</a:t>
            </a:r>
          </a:p>
        </p:txBody>
      </p:sp>
      <p:cxnSp>
        <p:nvCxnSpPr>
          <p:cNvPr id="37" name="直接连接符 36">
            <a:extLst>
              <a:ext uri="{FF2B5EF4-FFF2-40B4-BE49-F238E27FC236}">
                <a16:creationId xmlns:a16="http://schemas.microsoft.com/office/drawing/2014/main" id="{FA4B970C-438F-437A-A42D-8617314F3685}"/>
              </a:ext>
            </a:extLst>
          </p:cNvPr>
          <p:cNvCxnSpPr/>
          <p:nvPr/>
        </p:nvCxnSpPr>
        <p:spPr>
          <a:xfrm>
            <a:off x="806539" y="3760593"/>
            <a:ext cx="8337461" cy="0"/>
          </a:xfrm>
          <a:prstGeom prst="line">
            <a:avLst/>
          </a:prstGeom>
        </p:spPr>
        <p:style>
          <a:lnRef idx="2">
            <a:schemeClr val="dk1"/>
          </a:lnRef>
          <a:fillRef idx="0">
            <a:schemeClr val="dk1"/>
          </a:fillRef>
          <a:effectRef idx="1">
            <a:schemeClr val="dk1"/>
          </a:effectRef>
          <a:fontRef idx="minor">
            <a:schemeClr val="tx1"/>
          </a:fontRef>
        </p:style>
      </p:cxnSp>
      <p:pic>
        <p:nvPicPr>
          <p:cNvPr id="38" name="B7T2A.EPS">
            <a:extLst>
              <a:ext uri="{FF2B5EF4-FFF2-40B4-BE49-F238E27FC236}">
                <a16:creationId xmlns:a16="http://schemas.microsoft.com/office/drawing/2014/main" id="{8311F8FF-4F2B-4F2A-8234-14C1AC67D9DF}"/>
              </a:ext>
            </a:extLst>
          </p:cNvPr>
          <p:cNvPicPr/>
          <p:nvPr/>
        </p:nvPicPr>
        <p:blipFill>
          <a:blip r:embed="rId3" cstate="print"/>
          <a:stretch>
            <a:fillRect/>
          </a:stretch>
        </p:blipFill>
        <p:spPr>
          <a:xfrm>
            <a:off x="1660987" y="2338438"/>
            <a:ext cx="1422925" cy="1367755"/>
          </a:xfrm>
          <a:prstGeom prst="rect">
            <a:avLst/>
          </a:prstGeom>
        </p:spPr>
      </p:pic>
      <p:sp>
        <p:nvSpPr>
          <p:cNvPr id="40" name="矩形 39">
            <a:extLst>
              <a:ext uri="{FF2B5EF4-FFF2-40B4-BE49-F238E27FC236}">
                <a16:creationId xmlns:a16="http://schemas.microsoft.com/office/drawing/2014/main" id="{28A356EB-B722-4159-8300-27355A8C06B7}"/>
              </a:ext>
            </a:extLst>
          </p:cNvPr>
          <p:cNvSpPr/>
          <p:nvPr/>
        </p:nvSpPr>
        <p:spPr>
          <a:xfrm>
            <a:off x="4697114" y="2516029"/>
            <a:ext cx="4572000" cy="1075872"/>
          </a:xfrm>
          <a:prstGeom prst="rect">
            <a:avLst/>
          </a:prstGeom>
        </p:spPr>
        <p:txBody>
          <a:bodyPr>
            <a:spAutoFit/>
          </a:bodyPr>
          <a:lstStyle/>
          <a:p>
            <a:pPr indent="108000">
              <a:lnSpc>
                <a:spcPct val="15000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过滤精度与网孔大小有关。在液压泵吸油管路上常采用过滤精度为</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80~180μm</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的铜丝网</a:t>
            </a:r>
            <a:endParaRPr lang="zh-CN" altLang="zh-CN" sz="1100" dirty="0">
              <a:solidFill>
                <a:srgbClr val="000000"/>
              </a:solidFill>
              <a:latin typeface="NEU-BZ-S92"/>
              <a:ea typeface="方正书宋_GBK"/>
              <a:cs typeface="Times New Roman" panose="02020603050405020304" pitchFamily="18" charset="0"/>
            </a:endParaRPr>
          </a:p>
          <a:p>
            <a:pPr indent="108000">
              <a:lnSpc>
                <a:spcPct val="15000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压力损失不超过</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0.01MPa</a:t>
            </a:r>
            <a:endParaRPr lang="zh-CN" altLang="zh-CN" sz="1100" dirty="0">
              <a:solidFill>
                <a:srgbClr val="000000"/>
              </a:solidFill>
              <a:latin typeface="NEU-BZ-S92"/>
              <a:ea typeface="方正书宋_GBK"/>
              <a:cs typeface="Times New Roman" panose="02020603050405020304" pitchFamily="18" charset="0"/>
            </a:endParaRPr>
          </a:p>
          <a:p>
            <a:pPr indent="108000">
              <a:lnSpc>
                <a:spcPct val="150000"/>
              </a:lnSpc>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dirty="0">
                <a:solidFill>
                  <a:srgbClr val="000000"/>
                </a:solidFill>
                <a:latin typeface="Times New Roman" panose="02020603050405020304" pitchFamily="18" charset="0"/>
                <a:ea typeface="黑体" panose="02010609060101010101" pitchFamily="49" charset="-122"/>
              </a:rPr>
              <a:t>3.</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结构简单</a:t>
            </a:r>
            <a:r>
              <a:rPr lang="en-US" altLang="zh-CN" sz="1100" dirty="0">
                <a:solidFill>
                  <a:srgbClr val="000000"/>
                </a:solidFill>
                <a:latin typeface="Times New Roman" panose="02020603050405020304" pitchFamily="18" charset="0"/>
                <a:ea typeface="黑体" panose="02010609060101010101" pitchFamily="49" charset="-122"/>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通流能力大</a:t>
            </a:r>
            <a:r>
              <a:rPr lang="en-US" altLang="zh-CN" sz="1100" dirty="0">
                <a:solidFill>
                  <a:srgbClr val="000000"/>
                </a:solidFill>
                <a:latin typeface="Times New Roman" panose="02020603050405020304" pitchFamily="18" charset="0"/>
                <a:ea typeface="黑体" panose="02010609060101010101" pitchFamily="49" charset="-122"/>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清洗方便</a:t>
            </a:r>
            <a:r>
              <a:rPr lang="en-US" altLang="zh-CN" sz="1100" dirty="0">
                <a:solidFill>
                  <a:srgbClr val="000000"/>
                </a:solidFill>
                <a:latin typeface="Times New Roman" panose="02020603050405020304" pitchFamily="18" charset="0"/>
                <a:ea typeface="黑体" panose="02010609060101010101" pitchFamily="49" charset="-122"/>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但过滤精度低</a:t>
            </a:r>
            <a:endParaRPr lang="zh-CN" altLang="en-US" sz="1100" dirty="0"/>
          </a:p>
        </p:txBody>
      </p:sp>
      <p:pic>
        <p:nvPicPr>
          <p:cNvPr id="41" name="B7T2B.EPS">
            <a:extLst>
              <a:ext uri="{FF2B5EF4-FFF2-40B4-BE49-F238E27FC236}">
                <a16:creationId xmlns:a16="http://schemas.microsoft.com/office/drawing/2014/main" id="{63799824-C36D-4C6C-8C3B-96280B5EF90E}"/>
              </a:ext>
            </a:extLst>
          </p:cNvPr>
          <p:cNvPicPr/>
          <p:nvPr/>
        </p:nvPicPr>
        <p:blipFill>
          <a:blip r:embed="rId4" cstate="print"/>
          <a:stretch>
            <a:fillRect/>
          </a:stretch>
        </p:blipFill>
        <p:spPr>
          <a:xfrm>
            <a:off x="1646093" y="3874885"/>
            <a:ext cx="1437819" cy="1141999"/>
          </a:xfrm>
          <a:prstGeom prst="rect">
            <a:avLst/>
          </a:prstGeom>
        </p:spPr>
      </p:pic>
      <p:sp>
        <p:nvSpPr>
          <p:cNvPr id="42" name="矩形 41">
            <a:extLst>
              <a:ext uri="{FF2B5EF4-FFF2-40B4-BE49-F238E27FC236}">
                <a16:creationId xmlns:a16="http://schemas.microsoft.com/office/drawing/2014/main" id="{13422B55-4E6F-41E4-A00B-4D6430467349}"/>
              </a:ext>
            </a:extLst>
          </p:cNvPr>
          <p:cNvSpPr/>
          <p:nvPr/>
        </p:nvSpPr>
        <p:spPr>
          <a:xfrm>
            <a:off x="4685855" y="3869460"/>
            <a:ext cx="4572000" cy="1131079"/>
          </a:xfrm>
          <a:prstGeom prst="rect">
            <a:avLst/>
          </a:prstGeom>
        </p:spPr>
        <p:txBody>
          <a:bodyPr>
            <a:spAutoFit/>
          </a:bodyPr>
          <a:lstStyle/>
          <a:p>
            <a:pPr indent="180000">
              <a:lnSpc>
                <a:spcPct val="150000"/>
              </a:lnSpc>
              <a:spcAft>
                <a:spcPts val="0"/>
              </a:spcAft>
            </a:pP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结构与线隙式相同</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但滤心为平纹或波纹的酚醛树脂或木浆微孔滤纸制成的纸心。为了增大过滤面积</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纸心常制成折叠形</a:t>
            </a:r>
            <a:endParaRPr lang="zh-CN" altLang="zh-CN" sz="900" dirty="0">
              <a:solidFill>
                <a:srgbClr val="000000"/>
              </a:solidFill>
              <a:latin typeface="NEU-BZ-S92"/>
              <a:ea typeface="方正书宋_GBK"/>
              <a:cs typeface="Times New Roman" panose="02020603050405020304" pitchFamily="18" charset="0"/>
            </a:endParaRPr>
          </a:p>
          <a:p>
            <a:pPr indent="180000">
              <a:lnSpc>
                <a:spcPct val="150000"/>
              </a:lnSpc>
              <a:spcAft>
                <a:spcPts val="0"/>
              </a:spcAft>
            </a:pP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压力损失约为</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0.08~0.35MPa</a:t>
            </a:r>
            <a:endParaRPr lang="zh-CN" altLang="zh-CN" sz="900" dirty="0">
              <a:solidFill>
                <a:srgbClr val="000000"/>
              </a:solidFill>
              <a:latin typeface="NEU-BZ-S92"/>
              <a:ea typeface="方正书宋_GBK"/>
              <a:cs typeface="Times New Roman" panose="02020603050405020304" pitchFamily="18" charset="0"/>
            </a:endParaRPr>
          </a:p>
          <a:p>
            <a:pPr indent="180000">
              <a:lnSpc>
                <a:spcPct val="150000"/>
              </a:lnSpc>
              <a:spcAft>
                <a:spcPts val="0"/>
              </a:spcAft>
            </a:pP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过滤精度为</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10~20μm,</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高精度的可达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1μm,</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但堵塞后无法清洗</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必须更换纸心</a:t>
            </a:r>
            <a:endParaRPr lang="zh-CN" altLang="zh-CN" sz="900" dirty="0">
              <a:solidFill>
                <a:srgbClr val="000000"/>
              </a:solidFill>
              <a:latin typeface="NEU-BZ-S92"/>
              <a:ea typeface="方正书宋_GBK"/>
              <a:cs typeface="Times New Roman" panose="02020603050405020304" pitchFamily="18" charset="0"/>
            </a:endParaRPr>
          </a:p>
          <a:p>
            <a:pPr indent="180000">
              <a:lnSpc>
                <a:spcPct val="150000"/>
              </a:lnSpc>
            </a:pPr>
            <a:r>
              <a:rPr lang="en-US" altLang="zh-CN" sz="900" dirty="0">
                <a:solidFill>
                  <a:srgbClr val="000000"/>
                </a:solidFill>
                <a:latin typeface="Times New Roman" panose="02020603050405020304" pitchFamily="18" charset="0"/>
                <a:ea typeface="黑体" panose="02010609060101010101" pitchFamily="49" charset="-122"/>
              </a:rPr>
              <a:t>4.</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通常用于精过滤</a:t>
            </a:r>
            <a:endParaRPr lang="zh-CN" altLang="en-US" sz="900" dirty="0"/>
          </a:p>
        </p:txBody>
      </p:sp>
    </p:spTree>
    <p:extLst>
      <p:ext uri="{BB962C8B-B14F-4D97-AF65-F5344CB8AC3E}">
        <p14:creationId xmlns:p14="http://schemas.microsoft.com/office/powerpoint/2010/main" val="156618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1000"/>
                                        <p:tgtEl>
                                          <p:spTgt spid="40"/>
                                        </p:tgtEl>
                                      </p:cBhvr>
                                    </p:animEffect>
                                    <p:anim calcmode="lin" valueType="num">
                                      <p:cBhvr>
                                        <p:cTn id="75" dur="1000" fill="hold"/>
                                        <p:tgtEl>
                                          <p:spTgt spid="40"/>
                                        </p:tgtEl>
                                        <p:attrNameLst>
                                          <p:attrName>ppt_x</p:attrName>
                                        </p:attrNameLst>
                                      </p:cBhvr>
                                      <p:tavLst>
                                        <p:tav tm="0">
                                          <p:val>
                                            <p:strVal val="#ppt_x"/>
                                          </p:val>
                                        </p:tav>
                                        <p:tav tm="100000">
                                          <p:val>
                                            <p:strVal val="#ppt_x"/>
                                          </p:val>
                                        </p:tav>
                                      </p:tavLst>
                                    </p:anim>
                                    <p:anim calcmode="lin" valueType="num">
                                      <p:cBhvr>
                                        <p:cTn id="76" dur="1000" fill="hold"/>
                                        <p:tgtEl>
                                          <p:spTgt spid="40"/>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6" grpId="0"/>
      <p:bldP spid="32" grpId="0"/>
      <p:bldP spid="33" grpId="0"/>
      <p:bldP spid="34" grpId="0"/>
      <p:bldP spid="35" grpId="0"/>
      <p:bldP spid="40"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0E527B83-A543-400E-823E-7BD484539D6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E57710D4-1F1F-4BF9-8892-C52182F59592}"/>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cxnSp>
        <p:nvCxnSpPr>
          <p:cNvPr id="5" name="直接连接符 4">
            <a:extLst>
              <a:ext uri="{FF2B5EF4-FFF2-40B4-BE49-F238E27FC236}">
                <a16:creationId xmlns:a16="http://schemas.microsoft.com/office/drawing/2014/main" id="{19AC3BC6-A36C-4378-94BC-E8F4B153A68F}"/>
              </a:ext>
            </a:extLst>
          </p:cNvPr>
          <p:cNvCxnSpPr>
            <a:cxnSpLocks/>
          </p:cNvCxnSpPr>
          <p:nvPr/>
        </p:nvCxnSpPr>
        <p:spPr>
          <a:xfrm>
            <a:off x="75006" y="862641"/>
            <a:ext cx="8767070" cy="0"/>
          </a:xfrm>
          <a:prstGeom prst="line">
            <a:avLst/>
          </a:prstGeom>
        </p:spPr>
        <p:style>
          <a:lnRef idx="2">
            <a:schemeClr val="dk1"/>
          </a:lnRef>
          <a:fillRef idx="0">
            <a:schemeClr val="dk1"/>
          </a:fillRef>
          <a:effectRef idx="1">
            <a:schemeClr val="dk1"/>
          </a:effectRef>
          <a:fontRef idx="minor">
            <a:schemeClr val="tx1"/>
          </a:fontRef>
        </p:style>
      </p:cxnSp>
      <p:cxnSp>
        <p:nvCxnSpPr>
          <p:cNvPr id="7" name="直接连接符 6">
            <a:extLst>
              <a:ext uri="{FF2B5EF4-FFF2-40B4-BE49-F238E27FC236}">
                <a16:creationId xmlns:a16="http://schemas.microsoft.com/office/drawing/2014/main" id="{4AF7CF51-BD7C-4792-8C0F-07941945E708}"/>
              </a:ext>
            </a:extLst>
          </p:cNvPr>
          <p:cNvCxnSpPr>
            <a:cxnSpLocks/>
          </p:cNvCxnSpPr>
          <p:nvPr/>
        </p:nvCxnSpPr>
        <p:spPr>
          <a:xfrm>
            <a:off x="140837" y="1155940"/>
            <a:ext cx="8813382" cy="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D3586671-7767-4ACA-943C-BC70865EF3D4}"/>
              </a:ext>
            </a:extLst>
          </p:cNvPr>
          <p:cNvCxnSpPr>
            <a:cxnSpLocks/>
          </p:cNvCxnSpPr>
          <p:nvPr/>
        </p:nvCxnSpPr>
        <p:spPr>
          <a:xfrm>
            <a:off x="659830" y="862641"/>
            <a:ext cx="0" cy="4203221"/>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7D89A707-A259-450D-A90C-F0F8618082FD}"/>
              </a:ext>
            </a:extLst>
          </p:cNvPr>
          <p:cNvCxnSpPr/>
          <p:nvPr/>
        </p:nvCxnSpPr>
        <p:spPr>
          <a:xfrm>
            <a:off x="4572000" y="862641"/>
            <a:ext cx="0" cy="4203221"/>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0236D2C9-9A11-444F-B4BE-2993FB3C2259}"/>
              </a:ext>
            </a:extLst>
          </p:cNvPr>
          <p:cNvCxnSpPr>
            <a:cxnSpLocks/>
          </p:cNvCxnSpPr>
          <p:nvPr/>
        </p:nvCxnSpPr>
        <p:spPr>
          <a:xfrm>
            <a:off x="692928" y="2535238"/>
            <a:ext cx="8261291" cy="0"/>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90734966-1EA7-45CD-87B0-E34DA8350906}"/>
              </a:ext>
            </a:extLst>
          </p:cNvPr>
          <p:cNvCxnSpPr>
            <a:cxnSpLocks/>
          </p:cNvCxnSpPr>
          <p:nvPr/>
        </p:nvCxnSpPr>
        <p:spPr>
          <a:xfrm>
            <a:off x="252980" y="3930771"/>
            <a:ext cx="8813382" cy="0"/>
          </a:xfrm>
          <a:prstGeom prst="line">
            <a:avLst/>
          </a:prstGeom>
        </p:spPr>
        <p:style>
          <a:lnRef idx="2">
            <a:schemeClr val="dk1"/>
          </a:lnRef>
          <a:fillRef idx="0">
            <a:schemeClr val="dk1"/>
          </a:fillRef>
          <a:effectRef idx="1">
            <a:schemeClr val="dk1"/>
          </a:effectRef>
          <a:fontRef idx="minor">
            <a:schemeClr val="tx1"/>
          </a:fontRef>
        </p:style>
      </p:cxnSp>
      <p:sp>
        <p:nvSpPr>
          <p:cNvPr id="16" name="文本框 15">
            <a:extLst>
              <a:ext uri="{FF2B5EF4-FFF2-40B4-BE49-F238E27FC236}">
                <a16:creationId xmlns:a16="http://schemas.microsoft.com/office/drawing/2014/main" id="{A42E426C-A875-47DD-A573-FD20BE44ACE5}"/>
              </a:ext>
            </a:extLst>
          </p:cNvPr>
          <p:cNvSpPr txBox="1"/>
          <p:nvPr/>
        </p:nvSpPr>
        <p:spPr>
          <a:xfrm>
            <a:off x="140837" y="893875"/>
            <a:ext cx="552091" cy="246221"/>
          </a:xfrm>
          <a:prstGeom prst="rect">
            <a:avLst/>
          </a:prstGeom>
          <a:noFill/>
        </p:spPr>
        <p:txBody>
          <a:bodyPr wrap="square" rtlCol="0">
            <a:spAutoFit/>
          </a:bodyPr>
          <a:lstStyle/>
          <a:p>
            <a:r>
              <a:rPr lang="zh-CN" altLang="en-US" sz="1000" dirty="0"/>
              <a:t>类型</a:t>
            </a:r>
          </a:p>
        </p:txBody>
      </p:sp>
      <p:sp>
        <p:nvSpPr>
          <p:cNvPr id="27" name="文本框 26">
            <a:extLst>
              <a:ext uri="{FF2B5EF4-FFF2-40B4-BE49-F238E27FC236}">
                <a16:creationId xmlns:a16="http://schemas.microsoft.com/office/drawing/2014/main" id="{D9B48974-F2AD-4980-8A74-3DA9D697E0E8}"/>
              </a:ext>
            </a:extLst>
          </p:cNvPr>
          <p:cNvSpPr txBox="1"/>
          <p:nvPr/>
        </p:nvSpPr>
        <p:spPr>
          <a:xfrm>
            <a:off x="1801689" y="891189"/>
            <a:ext cx="1082348" cy="246221"/>
          </a:xfrm>
          <a:prstGeom prst="rect">
            <a:avLst/>
          </a:prstGeom>
          <a:noFill/>
        </p:spPr>
        <p:txBody>
          <a:bodyPr wrap="none" rtlCol="0">
            <a:spAutoFit/>
          </a:bodyPr>
          <a:lstStyle/>
          <a:p>
            <a:r>
              <a:rPr lang="zh-CN" altLang="en-US" sz="1000" dirty="0"/>
              <a:t>名称及结构简图</a:t>
            </a:r>
          </a:p>
        </p:txBody>
      </p:sp>
      <p:sp>
        <p:nvSpPr>
          <p:cNvPr id="28" name="文本框 27">
            <a:extLst>
              <a:ext uri="{FF2B5EF4-FFF2-40B4-BE49-F238E27FC236}">
                <a16:creationId xmlns:a16="http://schemas.microsoft.com/office/drawing/2014/main" id="{02CBE30F-92D0-4A3A-956D-95A919A025D4}"/>
              </a:ext>
            </a:extLst>
          </p:cNvPr>
          <p:cNvSpPr txBox="1"/>
          <p:nvPr/>
        </p:nvSpPr>
        <p:spPr>
          <a:xfrm>
            <a:off x="6098579" y="893875"/>
            <a:ext cx="697627" cy="246221"/>
          </a:xfrm>
          <a:prstGeom prst="rect">
            <a:avLst/>
          </a:prstGeom>
          <a:noFill/>
        </p:spPr>
        <p:txBody>
          <a:bodyPr wrap="none" rtlCol="0">
            <a:spAutoFit/>
          </a:bodyPr>
          <a:lstStyle/>
          <a:p>
            <a:r>
              <a:rPr lang="zh-CN" altLang="en-US" sz="1000" dirty="0"/>
              <a:t>特点说明</a:t>
            </a:r>
          </a:p>
        </p:txBody>
      </p:sp>
      <p:sp>
        <p:nvSpPr>
          <p:cNvPr id="30" name="文本框 29">
            <a:extLst>
              <a:ext uri="{FF2B5EF4-FFF2-40B4-BE49-F238E27FC236}">
                <a16:creationId xmlns:a16="http://schemas.microsoft.com/office/drawing/2014/main" id="{CA7D9B8A-26A1-4C85-8AE4-FC3354958AD3}"/>
              </a:ext>
            </a:extLst>
          </p:cNvPr>
          <p:cNvSpPr txBox="1"/>
          <p:nvPr/>
        </p:nvSpPr>
        <p:spPr>
          <a:xfrm>
            <a:off x="180543" y="2204345"/>
            <a:ext cx="373751" cy="646331"/>
          </a:xfrm>
          <a:prstGeom prst="rect">
            <a:avLst/>
          </a:prstGeom>
          <a:noFill/>
        </p:spPr>
        <p:txBody>
          <a:bodyPr wrap="square" rtlCol="0">
            <a:spAutoFit/>
          </a:bodyPr>
          <a:lstStyle/>
          <a:p>
            <a:r>
              <a:rPr lang="zh-CN" altLang="en-US" sz="1200" dirty="0"/>
              <a:t>深度型</a:t>
            </a:r>
          </a:p>
        </p:txBody>
      </p:sp>
      <p:pic>
        <p:nvPicPr>
          <p:cNvPr id="31" name="B7T2D.EPS">
            <a:extLst>
              <a:ext uri="{FF2B5EF4-FFF2-40B4-BE49-F238E27FC236}">
                <a16:creationId xmlns:a16="http://schemas.microsoft.com/office/drawing/2014/main" id="{C0114C7C-FA91-4E45-A062-8F6CA8574751}"/>
              </a:ext>
            </a:extLst>
          </p:cNvPr>
          <p:cNvPicPr/>
          <p:nvPr/>
        </p:nvPicPr>
        <p:blipFill>
          <a:blip r:embed="rId3" cstate="print"/>
          <a:stretch>
            <a:fillRect/>
          </a:stretch>
        </p:blipFill>
        <p:spPr>
          <a:xfrm>
            <a:off x="1687235" y="2683464"/>
            <a:ext cx="1114239" cy="1099081"/>
          </a:xfrm>
          <a:prstGeom prst="rect">
            <a:avLst/>
          </a:prstGeom>
        </p:spPr>
      </p:pic>
      <p:pic>
        <p:nvPicPr>
          <p:cNvPr id="37" name="B7T2E.EPS">
            <a:extLst>
              <a:ext uri="{FF2B5EF4-FFF2-40B4-BE49-F238E27FC236}">
                <a16:creationId xmlns:a16="http://schemas.microsoft.com/office/drawing/2014/main" id="{135FDC0C-94FD-4B2B-997D-D08A95B9D654}"/>
              </a:ext>
            </a:extLst>
          </p:cNvPr>
          <p:cNvPicPr/>
          <p:nvPr/>
        </p:nvPicPr>
        <p:blipFill>
          <a:blip r:embed="rId4" cstate="print"/>
          <a:stretch>
            <a:fillRect/>
          </a:stretch>
        </p:blipFill>
        <p:spPr>
          <a:xfrm>
            <a:off x="1468484" y="3975473"/>
            <a:ext cx="1477346" cy="1090389"/>
          </a:xfrm>
          <a:prstGeom prst="rect">
            <a:avLst/>
          </a:prstGeom>
        </p:spPr>
      </p:pic>
      <p:pic>
        <p:nvPicPr>
          <p:cNvPr id="38" name="B7T2C.EPS">
            <a:extLst>
              <a:ext uri="{FF2B5EF4-FFF2-40B4-BE49-F238E27FC236}">
                <a16:creationId xmlns:a16="http://schemas.microsoft.com/office/drawing/2014/main" id="{E02D0B7F-79F1-4D7B-B211-9FDACDE39555}"/>
              </a:ext>
            </a:extLst>
          </p:cNvPr>
          <p:cNvPicPr/>
          <p:nvPr/>
        </p:nvPicPr>
        <p:blipFill>
          <a:blip r:embed="rId5" cstate="print"/>
          <a:stretch>
            <a:fillRect/>
          </a:stretch>
        </p:blipFill>
        <p:spPr>
          <a:xfrm>
            <a:off x="1564388" y="1216688"/>
            <a:ext cx="1731938" cy="1220740"/>
          </a:xfrm>
          <a:prstGeom prst="rect">
            <a:avLst/>
          </a:prstGeom>
        </p:spPr>
      </p:pic>
      <p:sp>
        <p:nvSpPr>
          <p:cNvPr id="40" name="矩形 39">
            <a:extLst>
              <a:ext uri="{FF2B5EF4-FFF2-40B4-BE49-F238E27FC236}">
                <a16:creationId xmlns:a16="http://schemas.microsoft.com/office/drawing/2014/main" id="{1A5498CE-59B9-44FF-869A-F4EBCD644F7C}"/>
              </a:ext>
            </a:extLst>
          </p:cNvPr>
          <p:cNvSpPr/>
          <p:nvPr/>
        </p:nvSpPr>
        <p:spPr>
          <a:xfrm>
            <a:off x="4579401" y="1286834"/>
            <a:ext cx="4572000" cy="1023357"/>
          </a:xfrm>
          <a:prstGeom prst="rect">
            <a:avLst/>
          </a:prstGeom>
        </p:spPr>
        <p:txBody>
          <a:bodyPr>
            <a:spAutoFit/>
          </a:bodyPr>
          <a:lstStyle/>
          <a:p>
            <a:pPr>
              <a:lnSpc>
                <a:spcPts val="1200"/>
              </a:lnSpc>
              <a:spcAft>
                <a:spcPts val="0"/>
              </a:spcAft>
            </a:pP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结构与线隙式相同</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但滤心为平纹或波纹的酚醛树脂或木浆微孔滤纸制成的纸心。为了增大过滤面积</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纸心常制成折叠形</a:t>
            </a:r>
            <a:endParaRPr lang="zh-CN" altLang="zh-CN" sz="1050" dirty="0">
              <a:solidFill>
                <a:srgbClr val="000000"/>
              </a:solidFill>
              <a:latin typeface="NEU-BZ-S92"/>
              <a:ea typeface="方正书宋_GBK"/>
              <a:cs typeface="Times New Roman" panose="02020603050405020304" pitchFamily="18" charset="0"/>
            </a:endParaRPr>
          </a:p>
          <a:p>
            <a:pPr>
              <a:lnSpc>
                <a:spcPts val="120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压力损失约为</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0.08~0.35MPa</a:t>
            </a:r>
            <a:endParaRPr lang="zh-CN" altLang="zh-CN" sz="1050" dirty="0">
              <a:solidFill>
                <a:srgbClr val="000000"/>
              </a:solidFill>
              <a:latin typeface="NEU-BZ-S92"/>
              <a:ea typeface="方正书宋_GBK"/>
              <a:cs typeface="Times New Roman" panose="02020603050405020304" pitchFamily="18" charset="0"/>
            </a:endParaRPr>
          </a:p>
          <a:p>
            <a:pPr>
              <a:lnSpc>
                <a:spcPts val="120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过滤精度为</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10~20μm,</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高精度的可达</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1μm,</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但堵塞后无法清洗</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必须更换纸心</a:t>
            </a:r>
            <a:endParaRPr lang="zh-CN" altLang="zh-CN" sz="1050" dirty="0">
              <a:solidFill>
                <a:srgbClr val="000000"/>
              </a:solidFill>
              <a:latin typeface="NEU-BZ-S92"/>
              <a:ea typeface="方正书宋_GBK"/>
              <a:cs typeface="Times New Roman" panose="02020603050405020304" pitchFamily="18" charset="0"/>
            </a:endParaRPr>
          </a:p>
          <a:p>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dirty="0">
                <a:solidFill>
                  <a:srgbClr val="000000"/>
                </a:solidFill>
                <a:latin typeface="Times New Roman" panose="02020603050405020304" pitchFamily="18" charset="0"/>
                <a:ea typeface="黑体" panose="02010609060101010101" pitchFamily="49" charset="-122"/>
              </a:rPr>
              <a:t>4.</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通常用于精过滤</a:t>
            </a:r>
            <a:endParaRPr lang="zh-CN" altLang="en-US" sz="1050" dirty="0"/>
          </a:p>
        </p:txBody>
      </p:sp>
      <p:sp>
        <p:nvSpPr>
          <p:cNvPr id="42" name="矩形 41">
            <a:extLst>
              <a:ext uri="{FF2B5EF4-FFF2-40B4-BE49-F238E27FC236}">
                <a16:creationId xmlns:a16="http://schemas.microsoft.com/office/drawing/2014/main" id="{382C09E8-A676-4269-BF51-CAA80A1DAEC4}"/>
              </a:ext>
            </a:extLst>
          </p:cNvPr>
          <p:cNvSpPr/>
          <p:nvPr/>
        </p:nvSpPr>
        <p:spPr>
          <a:xfrm>
            <a:off x="4572000" y="2683464"/>
            <a:ext cx="4572000" cy="1023357"/>
          </a:xfrm>
          <a:prstGeom prst="rect">
            <a:avLst/>
          </a:prstGeom>
        </p:spPr>
        <p:txBody>
          <a:bodyPr>
            <a:spAutoFit/>
          </a:bodyPr>
          <a:lstStyle/>
          <a:p>
            <a:pPr>
              <a:lnSpc>
                <a:spcPts val="120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滤心由金属粉末烧结而成</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利用金属颗粒间的微孔来挡住油中杂质通过。改变金属粉末的颗粒大小</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就可以制出不同过滤精度的滤心</a:t>
            </a:r>
            <a:endParaRPr lang="zh-CN" altLang="zh-CN" sz="1050" dirty="0">
              <a:solidFill>
                <a:srgbClr val="000000"/>
              </a:solidFill>
              <a:latin typeface="NEU-BZ-S92"/>
              <a:ea typeface="方正书宋_GBK"/>
              <a:cs typeface="Times New Roman" panose="02020603050405020304" pitchFamily="18" charset="0"/>
            </a:endParaRPr>
          </a:p>
          <a:p>
            <a:pPr>
              <a:lnSpc>
                <a:spcPts val="120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压力损失约为</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0.1~0.2MPa</a:t>
            </a:r>
            <a:endParaRPr lang="zh-CN" altLang="zh-CN" sz="1050" dirty="0">
              <a:solidFill>
                <a:srgbClr val="000000"/>
              </a:solidFill>
              <a:latin typeface="NEU-BZ-S92"/>
              <a:ea typeface="方正书宋_GBK"/>
              <a:cs typeface="Times New Roman" panose="02020603050405020304" pitchFamily="18" charset="0"/>
            </a:endParaRPr>
          </a:p>
          <a:p>
            <a:pPr>
              <a:lnSpc>
                <a:spcPts val="120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过滤精度为</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10~60μm,</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滤心能承受高压</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但金属颗粒易脱落</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堵塞后不易清洗</a:t>
            </a:r>
            <a:endParaRPr lang="zh-CN" altLang="zh-CN" sz="1050" dirty="0">
              <a:solidFill>
                <a:srgbClr val="000000"/>
              </a:solidFill>
              <a:latin typeface="NEU-BZ-S92"/>
              <a:ea typeface="方正书宋_GBK"/>
              <a:cs typeface="Times New Roman" panose="02020603050405020304" pitchFamily="18" charset="0"/>
            </a:endParaRPr>
          </a:p>
          <a:p>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dirty="0">
                <a:solidFill>
                  <a:srgbClr val="000000"/>
                </a:solidFill>
                <a:latin typeface="Times New Roman" panose="02020603050405020304" pitchFamily="18" charset="0"/>
                <a:ea typeface="黑体" panose="02010609060101010101" pitchFamily="49" charset="-122"/>
              </a:rPr>
              <a:t>4.</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适用于精过滤</a:t>
            </a:r>
            <a:endParaRPr lang="zh-CN" altLang="en-US" sz="1050" dirty="0"/>
          </a:p>
        </p:txBody>
      </p:sp>
      <p:sp>
        <p:nvSpPr>
          <p:cNvPr id="44" name="矩形 43">
            <a:extLst>
              <a:ext uri="{FF2B5EF4-FFF2-40B4-BE49-F238E27FC236}">
                <a16:creationId xmlns:a16="http://schemas.microsoft.com/office/drawing/2014/main" id="{130966DF-59AD-48E3-8242-BFBFAD6B9EBF}"/>
              </a:ext>
            </a:extLst>
          </p:cNvPr>
          <p:cNvSpPr/>
          <p:nvPr/>
        </p:nvSpPr>
        <p:spPr>
          <a:xfrm>
            <a:off x="4564600" y="4154722"/>
            <a:ext cx="4572000" cy="569387"/>
          </a:xfrm>
          <a:prstGeom prst="rect">
            <a:avLst/>
          </a:prstGeom>
        </p:spPr>
        <p:txBody>
          <a:bodyPr>
            <a:spAutoFit/>
          </a:bodyPr>
          <a:lstStyle/>
          <a:p>
            <a:pPr>
              <a:lnSpc>
                <a:spcPts val="1200"/>
              </a:lnSpc>
              <a:spcAft>
                <a:spcPts val="0"/>
              </a:spcAft>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滤心由永久磁铁制成</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能吸住油液中的铁屑、铁粉或带磁性的磨料</a:t>
            </a:r>
            <a:endParaRPr lang="zh-CN" altLang="zh-CN" sz="1100" dirty="0">
              <a:solidFill>
                <a:srgbClr val="000000"/>
              </a:solidFill>
              <a:latin typeface="NEU-BZ-S92"/>
              <a:ea typeface="方正书宋_GBK"/>
              <a:cs typeface="Times New Roman" panose="02020603050405020304" pitchFamily="18" charset="0"/>
            </a:endParaRPr>
          </a:p>
          <a:p>
            <a:pPr>
              <a:lnSpc>
                <a:spcPts val="120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也可与其他形式滤心合起来制成复合式过滤器</a:t>
            </a:r>
            <a:endParaRPr lang="zh-CN" altLang="zh-CN" sz="1100" dirty="0">
              <a:solidFill>
                <a:srgbClr val="000000"/>
              </a:solidFill>
              <a:latin typeface="NEU-BZ-S92"/>
              <a:ea typeface="方正书宋_GBK"/>
              <a:cs typeface="Times New Roman" panose="02020603050405020304" pitchFamily="18" charset="0"/>
            </a:endParaRPr>
          </a:p>
          <a:p>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dirty="0">
                <a:solidFill>
                  <a:srgbClr val="000000"/>
                </a:solidFill>
                <a:latin typeface="Times New Roman" panose="02020603050405020304" pitchFamily="18" charset="0"/>
                <a:ea typeface="黑体" panose="02010609060101010101" pitchFamily="49" charset="-122"/>
              </a:rPr>
              <a:t>3.</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对加工钢铁件的机床液压系统特别适用</a:t>
            </a:r>
            <a:endParaRPr lang="zh-CN" altLang="en-US" sz="1100" dirty="0"/>
          </a:p>
        </p:txBody>
      </p:sp>
    </p:spTree>
    <p:extLst>
      <p:ext uri="{BB962C8B-B14F-4D97-AF65-F5344CB8AC3E}">
        <p14:creationId xmlns:p14="http://schemas.microsoft.com/office/powerpoint/2010/main" val="22892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P spid="28" grpId="0"/>
      <p:bldP spid="30" grpId="0"/>
      <p:bldP spid="40" grpId="0"/>
      <p:bldP spid="42"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6534432" y="408001"/>
            <a:ext cx="2747072" cy="369332"/>
          </a:xfrm>
          <a:prstGeom prst="rect">
            <a:avLst/>
          </a:prstGeom>
        </p:spPr>
        <p:txBody>
          <a:bodyPr wrap="square">
            <a:spAutoFit/>
          </a:bodyPr>
          <a:lstStyle/>
          <a:p>
            <a:r>
              <a:rPr lang="zh-CN" altLang="zh-CN" dirty="0">
                <a:solidFill>
                  <a:schemeClr val="bg1"/>
                </a:solidFill>
                <a:latin typeface="黑体" panose="02010609060101010101" pitchFamily="49" charset="-122"/>
                <a:ea typeface="黑体" panose="02010609060101010101" pitchFamily="49" charset="-122"/>
              </a:rPr>
              <a:t>蓄　能　器</a:t>
            </a: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黑体" panose="02010609060101010101" pitchFamily="49" charset="-122"/>
                <a:ea typeface="黑体" panose="02010609060101010101" pitchFamily="49" charset="-122"/>
              </a:rPr>
              <a:t>第七章</a:t>
            </a:r>
          </a:p>
        </p:txBody>
      </p:sp>
      <p:sp>
        <p:nvSpPr>
          <p:cNvPr id="7" name="矩形 6">
            <a:extLst>
              <a:ext uri="{FF2B5EF4-FFF2-40B4-BE49-F238E27FC236}">
                <a16:creationId xmlns:a16="http://schemas.microsoft.com/office/drawing/2014/main" id="{CF508671-31D2-4EF4-BA4A-636566B1952C}"/>
              </a:ext>
            </a:extLst>
          </p:cNvPr>
          <p:cNvSpPr/>
          <p:nvPr/>
        </p:nvSpPr>
        <p:spPr>
          <a:xfrm>
            <a:off x="656164" y="3625395"/>
            <a:ext cx="2296312" cy="584775"/>
          </a:xfrm>
          <a:prstGeom prst="rect">
            <a:avLst/>
          </a:prstGeom>
        </p:spPr>
        <p:txBody>
          <a:bodyPr wrap="square">
            <a:spAutoFit/>
          </a:bodyPr>
          <a:lstStyle/>
          <a:p>
            <a:pPr algn="ctr"/>
            <a:r>
              <a:rPr lang="zh-CN" altLang="en-US" sz="3200" dirty="0">
                <a:solidFill>
                  <a:schemeClr val="bg1">
                    <a:lumMod val="95000"/>
                  </a:schemeClr>
                </a:solidFill>
                <a:latin typeface="黑体" panose="02010609060101010101" pitchFamily="49" charset="-122"/>
                <a:ea typeface="黑体" panose="02010609060101010101" pitchFamily="49" charset="-122"/>
              </a:rPr>
              <a:t>辅助装置</a:t>
            </a:r>
          </a:p>
        </p:txBody>
      </p:sp>
      <p:sp>
        <p:nvSpPr>
          <p:cNvPr id="8" name="矩形 7">
            <a:extLst>
              <a:ext uri="{FF2B5EF4-FFF2-40B4-BE49-F238E27FC236}">
                <a16:creationId xmlns:a16="http://schemas.microsoft.com/office/drawing/2014/main" id="{4349A54C-E268-4CC4-9F2A-AB31A02DF6AA}"/>
              </a:ext>
            </a:extLst>
          </p:cNvPr>
          <p:cNvSpPr/>
          <p:nvPr/>
        </p:nvSpPr>
        <p:spPr>
          <a:xfrm>
            <a:off x="6534432" y="1323547"/>
            <a:ext cx="2747072" cy="369332"/>
          </a:xfrm>
          <a:prstGeom prst="rect">
            <a:avLst/>
          </a:prstGeom>
        </p:spPr>
        <p:txBody>
          <a:bodyPr wrap="square">
            <a:spAutoFit/>
          </a:bodyPr>
          <a:lstStyle/>
          <a:p>
            <a:r>
              <a:rPr lang="zh-CN" altLang="en-US" dirty="0">
                <a:solidFill>
                  <a:schemeClr val="bg1"/>
                </a:solidFill>
                <a:latin typeface="黑体" panose="02010609060101010101" pitchFamily="49" charset="-122"/>
                <a:ea typeface="黑体" panose="02010609060101010101" pitchFamily="49" charset="-122"/>
              </a:rPr>
              <a:t>过  滤  器</a:t>
            </a:r>
            <a:endParaRPr lang="zh-CN" altLang="zh-CN" dirty="0">
              <a:solidFill>
                <a:schemeClr val="bg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0051976-D150-4A8E-8665-5734310BBF6B}"/>
              </a:ext>
            </a:extLst>
          </p:cNvPr>
          <p:cNvSpPr/>
          <p:nvPr/>
        </p:nvSpPr>
        <p:spPr>
          <a:xfrm>
            <a:off x="6534432" y="2273300"/>
            <a:ext cx="1338828"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油      箱</a:t>
            </a:r>
            <a:endParaRPr lang="zh-CN" altLang="zh-CN" dirty="0">
              <a:solidFill>
                <a:schemeClr val="bg1"/>
              </a:solidFill>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FFC32E8D-A5B2-4874-9512-BB04EFEBDC62}"/>
              </a:ext>
            </a:extLst>
          </p:cNvPr>
          <p:cNvSpPr/>
          <p:nvPr/>
        </p:nvSpPr>
        <p:spPr>
          <a:xfrm>
            <a:off x="6534432" y="3322110"/>
            <a:ext cx="1454244"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热 交 换 器</a:t>
            </a:r>
            <a:endParaRPr lang="zh-CN" altLang="zh-CN" dirty="0">
              <a:solidFill>
                <a:schemeClr val="bg1"/>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719C58A-A955-4689-A99B-052B6A4387F9}"/>
              </a:ext>
            </a:extLst>
          </p:cNvPr>
          <p:cNvSpPr/>
          <p:nvPr/>
        </p:nvSpPr>
        <p:spPr>
          <a:xfrm>
            <a:off x="6649848" y="4370920"/>
            <a:ext cx="1223412"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管     件</a:t>
            </a:r>
            <a:endParaRPr lang="zh-CN" altLang="zh-CN"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3"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471206" y="875975"/>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二、过滤器的主要性能指标</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1976646"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126893"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163754"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314001"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0" name="文本框 9">
            <a:extLst>
              <a:ext uri="{FF2B5EF4-FFF2-40B4-BE49-F238E27FC236}">
                <a16:creationId xmlns:a16="http://schemas.microsoft.com/office/drawing/2014/main" id="{DB23C1B2-0A7B-4BD5-9421-343EC47F3FCF}"/>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11" name="矩形 10">
            <a:extLst>
              <a:ext uri="{FF2B5EF4-FFF2-40B4-BE49-F238E27FC236}">
                <a16:creationId xmlns:a16="http://schemas.microsoft.com/office/drawing/2014/main" id="{DCFCC748-EA7B-44DC-BF4A-85E86F5A4394}"/>
              </a:ext>
            </a:extLst>
          </p:cNvPr>
          <p:cNvSpPr/>
          <p:nvPr/>
        </p:nvSpPr>
        <p:spPr>
          <a:xfrm>
            <a:off x="0" y="1493180"/>
            <a:ext cx="1697901" cy="246221"/>
          </a:xfrm>
          <a:prstGeom prst="rect">
            <a:avLst/>
          </a:prstGeom>
        </p:spPr>
        <p:txBody>
          <a:bodyPr wrap="none">
            <a:spAutoFit/>
          </a:bodyPr>
          <a:lstStyle/>
          <a:p>
            <a:pPr indent="203200">
              <a:lnSpc>
                <a:spcPts val="12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a:t>
            </a:r>
            <a:endParaRPr lang="zh-CN" altLang="zh-CN" sz="2800" dirty="0">
              <a:solidFill>
                <a:srgbClr val="000000"/>
              </a:solidFill>
              <a:effectLst/>
              <a:latin typeface="NEU-BZ-S92"/>
              <a:ea typeface="方正书宋_GBK"/>
              <a:cs typeface="Times New Roman" panose="02020603050405020304" pitchFamily="18" charset="0"/>
            </a:endParaRPr>
          </a:p>
        </p:txBody>
      </p:sp>
      <p:sp>
        <p:nvSpPr>
          <p:cNvPr id="13" name="矩形 12">
            <a:extLst>
              <a:ext uri="{FF2B5EF4-FFF2-40B4-BE49-F238E27FC236}">
                <a16:creationId xmlns:a16="http://schemas.microsoft.com/office/drawing/2014/main" id="{8A0E3C65-FE94-433D-B005-115D01B164EE}"/>
              </a:ext>
            </a:extLst>
          </p:cNvPr>
          <p:cNvSpPr/>
          <p:nvPr/>
        </p:nvSpPr>
        <p:spPr>
          <a:xfrm>
            <a:off x="275410" y="1831006"/>
            <a:ext cx="8704688" cy="1477328"/>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过滤精度表示过滤器对各种不同尺寸的污染颗粒的滤除能力</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用绝对过滤精度、过滤比和过滤效率等指标来评定。</a:t>
            </a:r>
            <a:endParaRPr lang="zh-CN" altLang="zh-CN" sz="1200"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绝对过滤精度是指通过滤心的最大硬球状颗粒的尺寸</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它反映了过滤材料中最大的通孔尺寸</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μm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表示。它可以用试验的方法进行测定。</a:t>
            </a:r>
            <a:endParaRPr lang="zh-CN" altLang="zh-CN" sz="1200"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过滤比</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β</a:t>
            </a:r>
            <a:r>
              <a:rPr lang="en-US" altLang="zh-CN" sz="12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是指过滤器上游油液单位容积中大于某给定尺寸的颗粒数</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与下游油液单位容积中大于同一尺寸的颗粒数</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之比</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即对某一尺寸</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μm</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的颗粒来说</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其过滤比</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β</a:t>
            </a:r>
            <a:r>
              <a:rPr lang="en-US" altLang="zh-CN" sz="12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的表达式为</a:t>
            </a:r>
            <a:endParaRPr lang="zh-CN" altLang="zh-CN" sz="12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790CAA0-9FA0-47A4-A963-C404B2C118DB}"/>
                  </a:ext>
                </a:extLst>
              </p:cNvPr>
              <p:cNvSpPr/>
              <p:nvPr/>
            </p:nvSpPr>
            <p:spPr>
              <a:xfrm>
                <a:off x="3639739" y="3238084"/>
                <a:ext cx="1366079" cy="5320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𝛽</m:t>
                          </m:r>
                        </m:e>
                        <m:sub>
                          <m:r>
                            <a:rPr lang="zh-CN" altLang="en-US" sz="1400" i="1">
                              <a:latin typeface="Cambria Math" panose="02040503050406030204" pitchFamily="18" charset="0"/>
                            </a:rPr>
                            <m:t>𝑥</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m:rPr>
                                  <m:sty m:val="p"/>
                                </m:rPr>
                                <a:rPr lang="zh-CN" altLang="en-US" sz="1400" i="0">
                                  <a:latin typeface="Cambria Math" panose="02040503050406030204" pitchFamily="18" charset="0"/>
                                </a:rPr>
                                <m:t>u</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m:rPr>
                                  <m:sty m:val="p"/>
                                </m:rPr>
                                <a:rPr lang="zh-CN" altLang="en-US" sz="1400" i="0">
                                  <a:latin typeface="Cambria Math" panose="02040503050406030204" pitchFamily="18" charset="0"/>
                                </a:rPr>
                                <m:t>d</m:t>
                              </m:r>
                            </m:sub>
                          </m:sSub>
                        </m:den>
                      </m:f>
                      <m:r>
                        <m:rPr>
                          <m:nor/>
                        </m:rPr>
                        <a:rPr lang="zh-CN" altLang="en-US" sz="1400" i="1">
                          <a:latin typeface="Cambria Math" panose="02040503050406030204" pitchFamily="18" charset="0"/>
                        </a:rPr>
                        <m:t>(7−5)</m:t>
                      </m:r>
                    </m:oMath>
                  </m:oMathPara>
                </a14:m>
                <a:endParaRPr lang="zh-CN" altLang="en-US" sz="1400" dirty="0"/>
              </a:p>
            </p:txBody>
          </p:sp>
        </mc:Choice>
        <mc:Fallback xmlns="">
          <p:sp>
            <p:nvSpPr>
              <p:cNvPr id="15" name="矩形 14">
                <a:extLst>
                  <a:ext uri="{FF2B5EF4-FFF2-40B4-BE49-F238E27FC236}">
                    <a16:creationId xmlns:a16="http://schemas.microsoft.com/office/drawing/2014/main" id="{1790CAA0-9FA0-47A4-A963-C404B2C118DB}"/>
                  </a:ext>
                </a:extLst>
              </p:cNvPr>
              <p:cNvSpPr>
                <a:spLocks noRot="1" noChangeAspect="1" noMove="1" noResize="1" noEditPoints="1" noAdjustHandles="1" noChangeArrowheads="1" noChangeShapeType="1" noTextEdit="1"/>
              </p:cNvSpPr>
              <p:nvPr/>
            </p:nvSpPr>
            <p:spPr>
              <a:xfrm>
                <a:off x="3639739" y="3238084"/>
                <a:ext cx="1366079" cy="532005"/>
              </a:xfrm>
              <a:prstGeom prst="rect">
                <a:avLst/>
              </a:prstGeom>
              <a:blipFill>
                <a:blip r:embed="rId3"/>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16E39133-E75B-40B3-B443-F4EA1706D403}"/>
              </a:ext>
            </a:extLst>
          </p:cNvPr>
          <p:cNvSpPr/>
          <p:nvPr/>
        </p:nvSpPr>
        <p:spPr>
          <a:xfrm>
            <a:off x="248895" y="3746404"/>
            <a:ext cx="8566030" cy="854080"/>
          </a:xfrm>
          <a:prstGeom prst="rect">
            <a:avLst/>
          </a:prstGeom>
        </p:spPr>
        <p:txBody>
          <a:bodyPr wrap="square">
            <a:spAutoFit/>
          </a:bodyPr>
          <a:lstStyle/>
          <a:p>
            <a:pPr indent="324000" algn="just">
              <a:lnSpc>
                <a:spcPct val="150000"/>
              </a:lnSpc>
              <a:spcAft>
                <a:spcPts val="0"/>
              </a:spcAft>
            </a:pP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(7-5)</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可见</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β</a:t>
            </a:r>
            <a:r>
              <a:rPr lang="en-US" altLang="zh-CN" sz="11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越大</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过滤精度越高。当</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β</a:t>
            </a:r>
            <a:r>
              <a:rPr lang="en-US" altLang="zh-CN" sz="11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≥75</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即被认为是过滤器的过滤精度。过滤比能确切地反映过滤器对不同尺寸颗粒污染物的过滤能力。</a:t>
            </a:r>
            <a:r>
              <a:rPr lang="zh-CN" altLang="zh-CN" sz="1100" dirty="0">
                <a:solidFill>
                  <a:srgbClr val="000000"/>
                </a:solidFill>
                <a:latin typeface="NEU-BZ-S92"/>
                <a:ea typeface="Times New Roman" panose="02020603050405020304" pitchFamily="18" charset="0"/>
                <a:cs typeface="Times New Roman" panose="02020603050405020304" pitchFamily="18" charset="0"/>
              </a:rPr>
              <a:t> </a:t>
            </a:r>
            <a:endParaRPr lang="zh-CN" altLang="zh-CN" sz="1100" dirty="0">
              <a:solidFill>
                <a:srgbClr val="00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过滤效率</a:t>
            </a:r>
            <a:r>
              <a:rPr lang="en-US" altLang="zh-CN" sz="11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11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可以通过下式由过滤比</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β</a:t>
            </a:r>
            <a:r>
              <a:rPr lang="en-US" altLang="zh-CN" sz="11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值直接换算出来</a:t>
            </a:r>
            <a:endParaRPr lang="zh-CN" altLang="zh-CN" sz="11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61779B91-1BC2-4140-9624-03B74070EDD1}"/>
                  </a:ext>
                </a:extLst>
              </p:cNvPr>
              <p:cNvSpPr/>
              <p:nvPr/>
            </p:nvSpPr>
            <p:spPr>
              <a:xfrm>
                <a:off x="3658763" y="4505138"/>
                <a:ext cx="2430474" cy="5334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𝐸</m:t>
                          </m:r>
                        </m:e>
                        <m:sub>
                          <m:r>
                            <m:rPr>
                              <m:sty m:val="p"/>
                            </m:rPr>
                            <a:rPr lang="zh-CN" altLang="en-US" sz="1400" i="0">
                              <a:latin typeface="Cambria Math" panose="02040503050406030204" pitchFamily="18" charset="0"/>
                            </a:rPr>
                            <m:t>c</m:t>
                          </m:r>
                        </m:sub>
                      </m:sSub>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m:rPr>
                                  <m:sty m:val="p"/>
                                </m:rPr>
                                <a:rPr lang="zh-CN" altLang="en-US" sz="1400" i="0">
                                  <a:latin typeface="Cambria Math" panose="02040503050406030204" pitchFamily="18" charset="0"/>
                                </a:rPr>
                                <m:t>u</m:t>
                              </m:r>
                            </m:sub>
                          </m:sSub>
                          <m:r>
                            <m:rPr>
                              <m:nor/>
                            </m:rPr>
                            <a:rPr lang="zh-CN" altLang="en-US" sz="140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m:rPr>
                                  <m:sty m:val="p"/>
                                </m:rPr>
                                <a:rPr lang="zh-CN" altLang="en-US" sz="1400" i="0">
                                  <a:latin typeface="Cambria Math" panose="02040503050406030204" pitchFamily="18" charset="0"/>
                                </a:rPr>
                                <m:t>d</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m:rPr>
                                  <m:sty m:val="p"/>
                                </m:rPr>
                                <a:rPr lang="zh-CN" altLang="en-US" sz="1400" i="0">
                                  <a:latin typeface="Cambria Math" panose="02040503050406030204" pitchFamily="18" charset="0"/>
                                </a:rPr>
                                <m:t>u</m:t>
                              </m:r>
                            </m:sub>
                          </m:sSub>
                        </m:den>
                      </m:f>
                      <m:r>
                        <a:rPr lang="zh-CN" altLang="en-US" sz="1400" i="0">
                          <a:latin typeface="Cambria Math" panose="02040503050406030204" pitchFamily="18" charset="0"/>
                        </a:rPr>
                        <m:t>=1−</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𝛽</m:t>
                              </m:r>
                            </m:e>
                            <m:sub>
                              <m:r>
                                <a:rPr lang="zh-CN" altLang="en-US" sz="1400" i="1">
                                  <a:latin typeface="Cambria Math" panose="02040503050406030204" pitchFamily="18" charset="0"/>
                                </a:rPr>
                                <m:t>𝑥</m:t>
                              </m:r>
                            </m:sub>
                          </m:sSub>
                        </m:den>
                      </m:f>
                      <m:r>
                        <m:rPr>
                          <m:nor/>
                        </m:rPr>
                        <a:rPr lang="zh-CN" altLang="en-US" sz="1400" i="1">
                          <a:latin typeface="Cambria Math" panose="02040503050406030204" pitchFamily="18" charset="0"/>
                        </a:rPr>
                        <m:t>(7−6)</m:t>
                      </m:r>
                    </m:oMath>
                  </m:oMathPara>
                </a14:m>
                <a:endParaRPr lang="zh-CN" altLang="en-US" sz="1400" dirty="0"/>
              </a:p>
            </p:txBody>
          </p:sp>
        </mc:Choice>
        <mc:Fallback xmlns="">
          <p:sp>
            <p:nvSpPr>
              <p:cNvPr id="18" name="矩形 17">
                <a:extLst>
                  <a:ext uri="{FF2B5EF4-FFF2-40B4-BE49-F238E27FC236}">
                    <a16:creationId xmlns:a16="http://schemas.microsoft.com/office/drawing/2014/main" id="{61779B91-1BC2-4140-9624-03B74070EDD1}"/>
                  </a:ext>
                </a:extLst>
              </p:cNvPr>
              <p:cNvSpPr>
                <a:spLocks noRot="1" noChangeAspect="1" noMove="1" noResize="1" noEditPoints="1" noAdjustHandles="1" noChangeArrowheads="1" noChangeShapeType="1" noTextEdit="1"/>
              </p:cNvSpPr>
              <p:nvPr/>
            </p:nvSpPr>
            <p:spPr>
              <a:xfrm>
                <a:off x="3658763" y="4505138"/>
                <a:ext cx="2430474" cy="533416"/>
              </a:xfrm>
              <a:prstGeom prst="rect">
                <a:avLst/>
              </a:prstGeom>
              <a:blipFill>
                <a:blip r:embed="rId4"/>
                <a:stretch>
                  <a:fillRect b="-4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06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11" grpId="0"/>
      <p:bldP spid="13" grpId="0"/>
      <p:bldP spid="15"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5">
            <a:extLst>
              <a:ext uri="{FF2B5EF4-FFF2-40B4-BE49-F238E27FC236}">
                <a16:creationId xmlns:a16="http://schemas.microsoft.com/office/drawing/2014/main" id="{52D087BA-5D65-4123-8287-60C16AEB0E90}"/>
              </a:ext>
            </a:extLst>
          </p:cNvPr>
          <p:cNvSpPr/>
          <p:nvPr/>
        </p:nvSpPr>
        <p:spPr>
          <a:xfrm>
            <a:off x="99202" y="3030840"/>
            <a:ext cx="8945593" cy="14631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圆角矩形 5">
            <a:extLst>
              <a:ext uri="{FF2B5EF4-FFF2-40B4-BE49-F238E27FC236}">
                <a16:creationId xmlns:a16="http://schemas.microsoft.com/office/drawing/2014/main" id="{041F38B9-8C03-42E1-9022-C9B595D06D66}"/>
              </a:ext>
            </a:extLst>
          </p:cNvPr>
          <p:cNvSpPr/>
          <p:nvPr/>
        </p:nvSpPr>
        <p:spPr>
          <a:xfrm>
            <a:off x="34505" y="1291460"/>
            <a:ext cx="9074989" cy="124377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0" y="1000766"/>
            <a:ext cx="23661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ts val="1200"/>
              </a:lnSpc>
              <a:spcAft>
                <a:spcPts val="0"/>
              </a:spcAft>
              <a:buNone/>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压降特性</a:t>
            </a:r>
            <a:endParaRPr lang="zh-CN" altLang="zh-CN" sz="3200" dirty="0">
              <a:solidFill>
                <a:srgbClr val="000000"/>
              </a:solidFill>
              <a:latin typeface="NEU-BZ-S92"/>
              <a:ea typeface="方正书宋_GBK"/>
              <a:cs typeface="Times New Roman" panose="02020603050405020304" pitchFamily="18" charset="0"/>
            </a:endParaRPr>
          </a:p>
          <a:p>
            <a:pPr algn="ctr">
              <a:lnSpc>
                <a:spcPct val="100000"/>
              </a:lnSpc>
              <a:spcBef>
                <a:spcPct val="0"/>
              </a:spcBef>
              <a:buNone/>
            </a:pPr>
            <a:endParaRPr lang="zh-CN" altLang="en-US" sz="2000" dirty="0">
              <a:solidFill>
                <a:srgbClr val="184972"/>
              </a:solidFill>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ACB6CCC8-044B-493E-A8C2-D920BFAF2E8B}"/>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20" name="矩形 19">
            <a:extLst>
              <a:ext uri="{FF2B5EF4-FFF2-40B4-BE49-F238E27FC236}">
                <a16:creationId xmlns:a16="http://schemas.microsoft.com/office/drawing/2014/main" id="{308E48BD-C05F-4D28-89FD-8FDDC4E034CE}"/>
              </a:ext>
            </a:extLst>
          </p:cNvPr>
          <p:cNvSpPr/>
          <p:nvPr/>
        </p:nvSpPr>
        <p:spPr>
          <a:xfrm>
            <a:off x="34505" y="1354709"/>
            <a:ext cx="9074989" cy="1061829"/>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过滤器是利用滤心上的小孔和微小间隙来过滤油液中杂质的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油液流过滤心时必然产生压力降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即压力损失</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。一般说来</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在滤心尺寸和流量一定的情况下</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压力降随过滤精度提高而增加</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随油液粘度的增大而增加</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随过滤面积增大而下降。过滤器有一个最大允许压力降值</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以保护过滤器不受破坏或系统压力不致过高。</a:t>
            </a:r>
            <a:endParaRPr lang="zh-CN" altLang="zh-CN" sz="1400" dirty="0">
              <a:solidFill>
                <a:schemeClr val="bg1"/>
              </a:solidFill>
              <a:effectLst/>
              <a:latin typeface="NEU-BZ-S92"/>
              <a:ea typeface="方正书宋_GBK"/>
              <a:cs typeface="Times New Roman" panose="02020603050405020304" pitchFamily="18" charset="0"/>
            </a:endParaRPr>
          </a:p>
        </p:txBody>
      </p:sp>
      <p:sp>
        <p:nvSpPr>
          <p:cNvPr id="21" name="矩形 20">
            <a:extLst>
              <a:ext uri="{FF2B5EF4-FFF2-40B4-BE49-F238E27FC236}">
                <a16:creationId xmlns:a16="http://schemas.microsoft.com/office/drawing/2014/main" id="{35FC2DE3-B874-461A-B2D6-B5B9178B82A2}"/>
              </a:ext>
            </a:extLst>
          </p:cNvPr>
          <p:cNvSpPr/>
          <p:nvPr/>
        </p:nvSpPr>
        <p:spPr>
          <a:xfrm>
            <a:off x="34505" y="2733613"/>
            <a:ext cx="1842171" cy="270459"/>
          </a:xfrm>
          <a:prstGeom prst="rect">
            <a:avLst/>
          </a:prstGeom>
        </p:spPr>
        <p:txBody>
          <a:bodyPr wrap="none">
            <a:spAutoFit/>
          </a:bodyPr>
          <a:lstStyle/>
          <a:p>
            <a:pPr indent="203200">
              <a:lnSpc>
                <a:spcPts val="1200"/>
              </a:lnSpc>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纳垢容量</a:t>
            </a:r>
            <a:endParaRPr lang="zh-CN" altLang="zh-CN" sz="2000" dirty="0">
              <a:solidFill>
                <a:srgbClr val="000000"/>
              </a:solidFill>
              <a:effectLst/>
              <a:latin typeface="NEU-BZ-S92"/>
              <a:ea typeface="方正书宋_GBK"/>
              <a:cs typeface="Times New Roman" panose="02020603050405020304" pitchFamily="18" charset="0"/>
            </a:endParaRPr>
          </a:p>
        </p:txBody>
      </p:sp>
      <p:sp>
        <p:nvSpPr>
          <p:cNvPr id="23" name="矩形 22">
            <a:extLst>
              <a:ext uri="{FF2B5EF4-FFF2-40B4-BE49-F238E27FC236}">
                <a16:creationId xmlns:a16="http://schemas.microsoft.com/office/drawing/2014/main" id="{F5FA856A-D9D3-4E5B-B60B-2CC22514B180}"/>
              </a:ext>
            </a:extLst>
          </p:cNvPr>
          <p:cNvSpPr/>
          <p:nvPr/>
        </p:nvSpPr>
        <p:spPr>
          <a:xfrm>
            <a:off x="34505" y="3231345"/>
            <a:ext cx="8945593" cy="1061829"/>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纳垢容量是指过滤器在压力降达到其规定限值之前可以滤除并容纳的污染物数量</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这项性能指标可以用多次通过性试验来确定。过滤器的纳垢容量愈大</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使用寿命愈长</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所以它是反映过滤器寿命的重要指标。一般说来</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过滤器的过滤面积愈大</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纳垢容量就愈大。增大过滤面积</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可以使纳垢容量至少成比例地增加。</a:t>
            </a:r>
            <a:endParaRPr lang="zh-CN" altLang="zh-CN" sz="1400"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91600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8" grpId="0"/>
      <p:bldP spid="20" grpId="0"/>
      <p:bldP spid="21"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
            <a:extLst>
              <a:ext uri="{FF2B5EF4-FFF2-40B4-BE49-F238E27FC236}">
                <a16:creationId xmlns:a16="http://schemas.microsoft.com/office/drawing/2014/main" id="{2AF46FF4-15E8-44D7-9A18-D2DDA5FC238D}"/>
              </a:ext>
            </a:extLst>
          </p:cNvPr>
          <p:cNvSpPr/>
          <p:nvPr/>
        </p:nvSpPr>
        <p:spPr>
          <a:xfrm>
            <a:off x="295419" y="2241561"/>
            <a:ext cx="8580448" cy="162595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ACB6CCC8-044B-493E-A8C2-D920BFAF2E8B}"/>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6" name="矩形 5">
            <a:extLst>
              <a:ext uri="{FF2B5EF4-FFF2-40B4-BE49-F238E27FC236}">
                <a16:creationId xmlns:a16="http://schemas.microsoft.com/office/drawing/2014/main" id="{82784FB1-504E-4C78-8A17-0465D097E411}"/>
              </a:ext>
            </a:extLst>
          </p:cNvPr>
          <p:cNvSpPr/>
          <p:nvPr/>
        </p:nvSpPr>
        <p:spPr>
          <a:xfrm>
            <a:off x="122891" y="990776"/>
            <a:ext cx="4602542" cy="261867"/>
          </a:xfrm>
          <a:prstGeom prst="rect">
            <a:avLst/>
          </a:prstGeom>
        </p:spPr>
        <p:txBody>
          <a:bodyPr wrap="none">
            <a:spAutoFit/>
          </a:bodyPr>
          <a:lstStyle/>
          <a:p>
            <a:pPr indent="203200">
              <a:lnSpc>
                <a:spcPts val="12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过滤器有效过滤面积</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可按下式计算</a:t>
            </a:r>
            <a:endParaRPr lang="zh-CN" altLang="zh-CN" sz="16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061770F1-1506-414C-9522-EA3681E0769D}"/>
                  </a:ext>
                </a:extLst>
              </p:cNvPr>
              <p:cNvSpPr/>
              <p:nvPr/>
            </p:nvSpPr>
            <p:spPr>
              <a:xfrm>
                <a:off x="733604" y="1242448"/>
                <a:ext cx="1627753" cy="555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𝐴</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𝜇</m:t>
                          </m:r>
                          <m:r>
                            <a:rPr lang="zh-CN" altLang="en-US" sz="1600" i="1">
                              <a:latin typeface="Cambria Math" panose="02040503050406030204" pitchFamily="18" charset="0"/>
                            </a:rPr>
                            <m:t>𝑞</m:t>
                          </m:r>
                        </m:num>
                        <m:den>
                          <m:r>
                            <a:rPr lang="zh-CN" altLang="en-US" sz="1600" i="1">
                              <a:latin typeface="Cambria Math" panose="02040503050406030204" pitchFamily="18" charset="0"/>
                            </a:rPr>
                            <m:t>𝛼</m:t>
                          </m:r>
                          <m:r>
                            <m:rPr>
                              <m:sty m:val="p"/>
                            </m:rPr>
                            <a:rPr lang="zh-CN" altLang="en-US" sz="1600" i="0">
                              <a:latin typeface="Cambria Math" panose="02040503050406030204" pitchFamily="18" charset="0"/>
                            </a:rPr>
                            <m:t>Δ</m:t>
                          </m:r>
                          <m:r>
                            <a:rPr lang="zh-CN" altLang="en-US" sz="1600" i="1">
                              <a:latin typeface="Cambria Math" panose="02040503050406030204" pitchFamily="18" charset="0"/>
                            </a:rPr>
                            <m:t>𝑝</m:t>
                          </m:r>
                        </m:den>
                      </m:f>
                      <m:r>
                        <m:rPr>
                          <m:nor/>
                        </m:rPr>
                        <a:rPr lang="en-US" altLang="zh-CN" sz="1600" b="0" i="1" smtClean="0">
                          <a:latin typeface="Cambria Math" panose="02040503050406030204" pitchFamily="18" charset="0"/>
                        </a:rPr>
                        <m:t> </m:t>
                      </m:r>
                      <m:r>
                        <m:rPr>
                          <m:nor/>
                        </m:rPr>
                        <a:rPr lang="zh-CN" altLang="en-US" sz="1600" i="1">
                          <a:latin typeface="Cambria Math" panose="02040503050406030204" pitchFamily="18" charset="0"/>
                        </a:rPr>
                        <m:t>(7−7)</m:t>
                      </m:r>
                    </m:oMath>
                  </m:oMathPara>
                </a14:m>
                <a:endParaRPr lang="zh-CN" altLang="en-US" sz="1400" dirty="0"/>
              </a:p>
            </p:txBody>
          </p:sp>
        </mc:Choice>
        <mc:Fallback>
          <p:sp>
            <p:nvSpPr>
              <p:cNvPr id="7" name="矩形 6">
                <a:extLst>
                  <a:ext uri="{FF2B5EF4-FFF2-40B4-BE49-F238E27FC236}">
                    <a16:creationId xmlns:a16="http://schemas.microsoft.com/office/drawing/2014/main" id="{061770F1-1506-414C-9522-EA3681E0769D}"/>
                  </a:ext>
                </a:extLst>
              </p:cNvPr>
              <p:cNvSpPr>
                <a:spLocks noRot="1" noChangeAspect="1" noMove="1" noResize="1" noEditPoints="1" noAdjustHandles="1" noChangeArrowheads="1" noChangeShapeType="1" noTextEdit="1"/>
              </p:cNvSpPr>
              <p:nvPr/>
            </p:nvSpPr>
            <p:spPr>
              <a:xfrm>
                <a:off x="733604" y="1242448"/>
                <a:ext cx="1627753" cy="555537"/>
              </a:xfrm>
              <a:prstGeom prst="rect">
                <a:avLst/>
              </a:prstGeom>
              <a:blipFill>
                <a:blip r:embed="rId2"/>
                <a:stretch>
                  <a:fillRect b="-32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4CAA692A-33A7-4F59-AFD9-A4F7B92E8BF2}"/>
                  </a:ext>
                </a:extLst>
              </p:cNvPr>
              <p:cNvSpPr/>
              <p:nvPr/>
            </p:nvSpPr>
            <p:spPr>
              <a:xfrm>
                <a:off x="315013" y="1911976"/>
                <a:ext cx="8541260" cy="1955535"/>
              </a:xfrm>
              <a:prstGeom prst="rect">
                <a:avLst/>
              </a:prstGeom>
            </p:spPr>
            <p:txBody>
              <a:bodyPr wrap="square">
                <a:spAutoFit/>
              </a:bodyPr>
              <a:lstStyle/>
              <a:p>
                <a:pPr indent="2032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pPr indent="203200">
                  <a:lnSpc>
                    <a:spcPct val="150000"/>
                  </a:lnSpc>
                  <a:spcAft>
                    <a:spcPts val="0"/>
                  </a:spcAft>
                </a:pP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       μ</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油液的动力粘度</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Pa·s</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bg1"/>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q</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过滤器的通流能力</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baseline="300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/s;</a:t>
                </a:r>
                <a:endParaRPr lang="zh-CN" altLang="zh-CN" sz="1200" dirty="0">
                  <a:solidFill>
                    <a:schemeClr val="bg1"/>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err="1">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Δ</a:t>
                </a:r>
                <a:r>
                  <a:rPr lang="en-US" altLang="zh-CN" sz="1200" i="1" dirty="0" err="1">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过滤器的压力降</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MPa</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bg1"/>
                  </a:solidFill>
                  <a:effectLst/>
                  <a:latin typeface="NEU-BZ-S92"/>
                  <a:ea typeface="方正书宋_GBK"/>
                  <a:cs typeface="Times New Roman" panose="02020603050405020304" pitchFamily="18" charset="0"/>
                </a:endParaRPr>
              </a:p>
              <a:p>
                <a:pPr indent="203200">
                  <a:lnSpc>
                    <a:spcPct val="150000"/>
                  </a:lnSpc>
                  <a:spcAft>
                    <a:spcPts val="0"/>
                  </a:spcAft>
                </a:pP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α</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过滤器的单位面积通流能力</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baseline="300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baseline="300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α</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由实验确定。网式滤心</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α</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=0.34;</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线隙式滤心</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α</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=0.17;</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纸质滤心</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α</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=0.006;          </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烧结式滤心</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α</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1.04</m:t>
                        </m:r>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𝑑</m:t>
                            </m:r>
                          </m:e>
                          <m:sup>
                            <m:r>
                              <a:rPr lang="en-US" altLang="zh-CN" sz="1200">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2</m:t>
                            </m:r>
                          </m:sup>
                        </m:sSup>
                        <m:r>
                          <a:rPr lang="en-US" altLang="zh-CN" sz="1200">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×1</m:t>
                        </m:r>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0</m:t>
                            </m:r>
                          </m:e>
                          <m:sup>
                            <m:r>
                              <a:rPr lang="en-US" altLang="zh-CN" sz="1200">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3</m:t>
                            </m:r>
                          </m:sup>
                        </m:sSup>
                      </m:num>
                      <m:den>
                        <m:r>
                          <a:rPr lang="en-US" altLang="zh-CN" sz="1200" i="1">
                            <a:solidFill>
                              <a:schemeClr val="bg1"/>
                            </a:solidFill>
                            <a:effectLst/>
                            <a:latin typeface="Cambria Math" panose="02040503050406030204" pitchFamily="18" charset="0"/>
                            <a:ea typeface="黑体" panose="02010609060101010101" pitchFamily="49" charset="-122"/>
                            <a:cs typeface="Times New Roman" panose="02020603050405020304" pitchFamily="18" charset="0"/>
                          </a:rPr>
                          <m:t>𝛿</m:t>
                        </m:r>
                      </m:den>
                    </m:f>
                  </m:oMath>
                </a14:m>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1200" i="1"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d</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为粒子平均直径</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i="1" dirty="0" err="1">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δ</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为滤心的壁厚</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m</a:t>
                </a:r>
                <a:r>
                  <a:rPr lang="zh-CN" altLang="zh-CN" sz="12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bg1"/>
                  </a:solidFill>
                  <a:effectLst/>
                  <a:latin typeface="NEU-BZ-S92"/>
                  <a:ea typeface="方正书宋_GBK"/>
                  <a:cs typeface="Times New Roman" panose="02020603050405020304" pitchFamily="18" charset="0"/>
                </a:endParaRPr>
              </a:p>
            </p:txBody>
          </p:sp>
        </mc:Choice>
        <mc:Fallback>
          <p:sp>
            <p:nvSpPr>
              <p:cNvPr id="12" name="矩形 11">
                <a:extLst>
                  <a:ext uri="{FF2B5EF4-FFF2-40B4-BE49-F238E27FC236}">
                    <a16:creationId xmlns:a16="http://schemas.microsoft.com/office/drawing/2014/main" id="{4CAA692A-33A7-4F59-AFD9-A4F7B92E8BF2}"/>
                  </a:ext>
                </a:extLst>
              </p:cNvPr>
              <p:cNvSpPr>
                <a:spLocks noRot="1" noChangeAspect="1" noMove="1" noResize="1" noEditPoints="1" noAdjustHandles="1" noChangeArrowheads="1" noChangeShapeType="1" noTextEdit="1"/>
              </p:cNvSpPr>
              <p:nvPr/>
            </p:nvSpPr>
            <p:spPr>
              <a:xfrm>
                <a:off x="315013" y="1911976"/>
                <a:ext cx="8541260" cy="1955535"/>
              </a:xfrm>
              <a:prstGeom prst="rect">
                <a:avLst/>
              </a:prstGeom>
              <a:blipFill>
                <a:blip r:embed="rId3"/>
                <a:stretch>
                  <a:fillRect l="-71" r="-3640"/>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EC56E953-3DF8-41AA-8FF0-AD75BD4DC7D4}"/>
              </a:ext>
            </a:extLst>
          </p:cNvPr>
          <p:cNvSpPr/>
          <p:nvPr/>
        </p:nvSpPr>
        <p:spPr>
          <a:xfrm>
            <a:off x="295419" y="4334049"/>
            <a:ext cx="7367723" cy="257891"/>
          </a:xfrm>
          <a:prstGeom prst="rect">
            <a:avLst/>
          </a:prstGeom>
        </p:spPr>
        <p:txBody>
          <a:bodyPr wrap="none">
            <a:spAutoFit/>
          </a:bodyPr>
          <a:lstStyle/>
          <a:p>
            <a:pPr indent="203200">
              <a:lnSpc>
                <a:spcPts val="12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清楚地说明了过滤面积与油液的流量、粘度、压降和滤心形式的关系。</a:t>
            </a:r>
            <a:endParaRPr lang="zh-CN" altLang="zh-CN" sz="16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41092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p:bldP spid="7"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ACB6CCC8-044B-493E-A8C2-D920BFAF2E8B}"/>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10" name="文本框 19">
            <a:extLst>
              <a:ext uri="{FF2B5EF4-FFF2-40B4-BE49-F238E27FC236}">
                <a16:creationId xmlns:a16="http://schemas.microsoft.com/office/drawing/2014/main" id="{0CB12F56-0F22-4976-8BCE-F942C66142AF}"/>
              </a:ext>
            </a:extLst>
          </p:cNvPr>
          <p:cNvSpPr txBox="1">
            <a:spLocks noChangeArrowheads="1"/>
          </p:cNvSpPr>
          <p:nvPr/>
        </p:nvSpPr>
        <p:spPr bwMode="auto">
          <a:xfrm>
            <a:off x="1640293" y="890213"/>
            <a:ext cx="5163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三、选用和安装</a:t>
            </a:r>
          </a:p>
        </p:txBody>
      </p:sp>
      <p:sp>
        <p:nvSpPr>
          <p:cNvPr id="11" name="直角三角形 10">
            <a:extLst>
              <a:ext uri="{FF2B5EF4-FFF2-40B4-BE49-F238E27FC236}">
                <a16:creationId xmlns:a16="http://schemas.microsoft.com/office/drawing/2014/main" id="{F590AED2-684B-4C74-B2EB-3E13BD4E4DF9}"/>
              </a:ext>
            </a:extLst>
          </p:cNvPr>
          <p:cNvSpPr/>
          <p:nvPr/>
        </p:nvSpPr>
        <p:spPr>
          <a:xfrm rot="18962245" flipV="1">
            <a:off x="2502857" y="9660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3" name="直角三角形 12">
            <a:extLst>
              <a:ext uri="{FF2B5EF4-FFF2-40B4-BE49-F238E27FC236}">
                <a16:creationId xmlns:a16="http://schemas.microsoft.com/office/drawing/2014/main" id="{A1B08586-0DFD-412B-ADF1-B45F92E19E39}"/>
              </a:ext>
            </a:extLst>
          </p:cNvPr>
          <p:cNvSpPr/>
          <p:nvPr/>
        </p:nvSpPr>
        <p:spPr>
          <a:xfrm rot="18962245" flipV="1">
            <a:off x="2653104" y="9660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5" name="直角三角形 14">
            <a:extLst>
              <a:ext uri="{FF2B5EF4-FFF2-40B4-BE49-F238E27FC236}">
                <a16:creationId xmlns:a16="http://schemas.microsoft.com/office/drawing/2014/main" id="{BC2F9568-4833-4E72-AB06-59DED769862F}"/>
              </a:ext>
            </a:extLst>
          </p:cNvPr>
          <p:cNvSpPr/>
          <p:nvPr/>
        </p:nvSpPr>
        <p:spPr>
          <a:xfrm rot="2637755" flipH="1" flipV="1">
            <a:off x="5593552" y="94239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6" name="直角三角形 15">
            <a:extLst>
              <a:ext uri="{FF2B5EF4-FFF2-40B4-BE49-F238E27FC236}">
                <a16:creationId xmlns:a16="http://schemas.microsoft.com/office/drawing/2014/main" id="{A9B06C3A-0805-4A59-869E-E26EFA468A82}"/>
              </a:ext>
            </a:extLst>
          </p:cNvPr>
          <p:cNvSpPr/>
          <p:nvPr/>
        </p:nvSpPr>
        <p:spPr>
          <a:xfrm rot="2637755" flipH="1" flipV="1">
            <a:off x="5743799" y="94239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8" name="矩形 7">
            <a:extLst>
              <a:ext uri="{FF2B5EF4-FFF2-40B4-BE49-F238E27FC236}">
                <a16:creationId xmlns:a16="http://schemas.microsoft.com/office/drawing/2014/main" id="{2676FD53-B764-4D78-8B96-0A5A66AB562E}"/>
              </a:ext>
            </a:extLst>
          </p:cNvPr>
          <p:cNvSpPr/>
          <p:nvPr/>
        </p:nvSpPr>
        <p:spPr>
          <a:xfrm>
            <a:off x="436447" y="1546022"/>
            <a:ext cx="8031192" cy="61472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过滤器按其过滤精度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滤去杂质的颗粒大小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的不同</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有粗过滤器、普通过滤器、精密过滤器和特精过滤器四种</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它们分别能滤去大于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100μm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10~100μm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5~10μm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1~5μm</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大小的杂质。</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9" name="矩形 8">
            <a:extLst>
              <a:ext uri="{FF2B5EF4-FFF2-40B4-BE49-F238E27FC236}">
                <a16:creationId xmlns:a16="http://schemas.microsoft.com/office/drawing/2014/main" id="{B2EC6E79-BD55-4678-A382-08E1CB1BB5FC}"/>
              </a:ext>
            </a:extLst>
          </p:cNvPr>
          <p:cNvSpPr/>
          <p:nvPr/>
        </p:nvSpPr>
        <p:spPr>
          <a:xfrm>
            <a:off x="430212" y="2386497"/>
            <a:ext cx="2756170" cy="246221"/>
          </a:xfrm>
          <a:prstGeom prst="rect">
            <a:avLst/>
          </a:prstGeom>
        </p:spPr>
        <p:txBody>
          <a:bodyPr wrap="square">
            <a:spAutoFit/>
          </a:bodyPr>
          <a:lstStyle/>
          <a:p>
            <a:pPr indent="203200">
              <a:lnSpc>
                <a:spcPts val="12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选用过滤器时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要考虑下列几点</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0" name="矩形 19">
            <a:extLst>
              <a:ext uri="{FF2B5EF4-FFF2-40B4-BE49-F238E27FC236}">
                <a16:creationId xmlns:a16="http://schemas.microsoft.com/office/drawing/2014/main" id="{196D28AC-F505-4746-97B8-763E77FE1279}"/>
              </a:ext>
            </a:extLst>
          </p:cNvPr>
          <p:cNvSpPr/>
          <p:nvPr/>
        </p:nvSpPr>
        <p:spPr>
          <a:xfrm>
            <a:off x="430212" y="2610605"/>
            <a:ext cx="5465768" cy="701795"/>
          </a:xfrm>
          <a:prstGeom prst="rect">
            <a:avLst/>
          </a:prstGeom>
        </p:spPr>
        <p:txBody>
          <a:bodyPr wrap="square">
            <a:spAutoFit/>
          </a:bodyPr>
          <a:lstStyle/>
          <a:p>
            <a:pPr indent="203200">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过滤精度应满足预定要求。</a:t>
            </a:r>
            <a:endParaRPr lang="zh-CN" altLang="zh-CN" sz="1400" dirty="0">
              <a:solidFill>
                <a:srgbClr val="000000"/>
              </a:solidFill>
              <a:latin typeface="NEU-BZ-S92"/>
              <a:ea typeface="方正书宋_GBK"/>
              <a:cs typeface="Times New Roman" panose="02020603050405020304" pitchFamily="18" charset="0"/>
            </a:endParaRPr>
          </a:p>
          <a:p>
            <a:pPr indent="203200">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能在较长时间内保持足够的通流能力</a:t>
            </a:r>
            <a:r>
              <a:rPr lang="zh-CN" altLang="zh-CN" sz="1400" baseline="30000" dirty="0">
                <a:solidFill>
                  <a:srgbClr val="000000"/>
                </a:solidFill>
                <a:latin typeface="NEU-BZ-S92"/>
                <a:ea typeface="MS Mincho" panose="02020609040205080304" pitchFamily="49" charset="-128"/>
                <a:cs typeface="MS Mincho" panose="02020609040205080304" pitchFamily="49" charset="-128"/>
              </a:rPr>
              <a:t>㊀</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24" name="图片 23">
            <a:extLst>
              <a:ext uri="{FF2B5EF4-FFF2-40B4-BE49-F238E27FC236}">
                <a16:creationId xmlns:a16="http://schemas.microsoft.com/office/drawing/2014/main" id="{584669A7-583E-4DDD-BC2A-9909B6210587}"/>
              </a:ext>
            </a:extLst>
          </p:cNvPr>
          <p:cNvPicPr/>
          <p:nvPr/>
        </p:nvPicPr>
        <p:blipFill>
          <a:blip r:embed="rId3" cstate="print"/>
          <a:stretch>
            <a:fillRect/>
          </a:stretch>
        </p:blipFill>
        <p:spPr>
          <a:xfrm>
            <a:off x="853831" y="3603393"/>
            <a:ext cx="7429744" cy="975220"/>
          </a:xfrm>
          <a:prstGeom prst="rect">
            <a:avLst/>
          </a:prstGeom>
        </p:spPr>
      </p:pic>
    </p:spTree>
    <p:extLst>
      <p:ext uri="{BB962C8B-B14F-4D97-AF65-F5344CB8AC3E}">
        <p14:creationId xmlns:p14="http://schemas.microsoft.com/office/powerpoint/2010/main" val="56304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5" grpId="0" animBg="1"/>
      <p:bldP spid="16" grpId="0" animBg="1"/>
      <p:bldP spid="8" grpId="0"/>
      <p:bldP spid="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ACB6CCC8-044B-493E-A8C2-D920BFAF2E8B}"/>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3" name="矩形 2">
            <a:extLst>
              <a:ext uri="{FF2B5EF4-FFF2-40B4-BE49-F238E27FC236}">
                <a16:creationId xmlns:a16="http://schemas.microsoft.com/office/drawing/2014/main" id="{617A666D-70DD-47C5-91AF-604AFF35669E}"/>
              </a:ext>
            </a:extLst>
          </p:cNvPr>
          <p:cNvSpPr/>
          <p:nvPr/>
        </p:nvSpPr>
        <p:spPr>
          <a:xfrm>
            <a:off x="430212" y="1035063"/>
            <a:ext cx="6876362" cy="297517"/>
          </a:xfrm>
          <a:prstGeom prst="rect">
            <a:avLst/>
          </a:prstGeom>
        </p:spPr>
        <p:txBody>
          <a:bodyPr wrap="square">
            <a:spAutoFit/>
          </a:bodyPr>
          <a:lstStyle/>
          <a:p>
            <a:pPr indent="266700">
              <a:lnSpc>
                <a:spcPts val="1575"/>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滤心具有足够的强度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不因油液压力的作用而损坏。</a:t>
            </a:r>
            <a:endParaRPr lang="zh-CN" altLang="zh-CN" sz="1600" dirty="0">
              <a:solidFill>
                <a:srgbClr val="000000"/>
              </a:solidFill>
              <a:latin typeface="NEU-BZ-S92"/>
              <a:ea typeface="方正书宋_GBK"/>
              <a:cs typeface="Times New Roman" panose="02020603050405020304" pitchFamily="18" charset="0"/>
            </a:endParaRPr>
          </a:p>
        </p:txBody>
      </p:sp>
      <p:sp>
        <p:nvSpPr>
          <p:cNvPr id="6" name="矩形 5">
            <a:extLst>
              <a:ext uri="{FF2B5EF4-FFF2-40B4-BE49-F238E27FC236}">
                <a16:creationId xmlns:a16="http://schemas.microsoft.com/office/drawing/2014/main" id="{CB5F78E7-212D-4686-A560-BD6B95E72336}"/>
              </a:ext>
            </a:extLst>
          </p:cNvPr>
          <p:cNvSpPr/>
          <p:nvPr/>
        </p:nvSpPr>
        <p:spPr>
          <a:xfrm>
            <a:off x="504615" y="1268901"/>
            <a:ext cx="6200985" cy="788806"/>
          </a:xfrm>
          <a:prstGeom prst="rect">
            <a:avLst/>
          </a:prstGeom>
        </p:spPr>
        <p:txBody>
          <a:bodyPr wrap="square">
            <a:spAutoFit/>
          </a:bodyPr>
          <a:lstStyle/>
          <a:p>
            <a:pPr indent="180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滤心抗腐蚀性能好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能在规定的温度下持久地工作。</a:t>
            </a:r>
            <a:endParaRPr lang="zh-CN" altLang="zh-CN" sz="1600" dirty="0">
              <a:solidFill>
                <a:srgbClr val="000000"/>
              </a:solidFill>
              <a:latin typeface="NEU-BZ-S92"/>
              <a:ea typeface="方正书宋_GBK"/>
              <a:cs typeface="Times New Roman" panose="02020603050405020304" pitchFamily="18" charset="0"/>
            </a:endParaRPr>
          </a:p>
          <a:p>
            <a:pPr indent="180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滤心清洗或更换简便。</a:t>
            </a:r>
            <a:endParaRPr lang="zh-CN" altLang="zh-CN" sz="1600" dirty="0">
              <a:solidFill>
                <a:srgbClr val="000000"/>
              </a:solidFill>
              <a:latin typeface="NEU-BZ-S92"/>
              <a:ea typeface="方正书宋_GBK"/>
              <a:cs typeface="Times New Roman" panose="02020603050405020304" pitchFamily="18" charset="0"/>
            </a:endParaRPr>
          </a:p>
        </p:txBody>
      </p:sp>
      <p:sp>
        <p:nvSpPr>
          <p:cNvPr id="12" name="矩形 11">
            <a:extLst>
              <a:ext uri="{FF2B5EF4-FFF2-40B4-BE49-F238E27FC236}">
                <a16:creationId xmlns:a16="http://schemas.microsoft.com/office/drawing/2014/main" id="{39414199-579B-41A7-90C3-E8F3C9F4DFC9}"/>
              </a:ext>
            </a:extLst>
          </p:cNvPr>
          <p:cNvSpPr/>
          <p:nvPr/>
        </p:nvSpPr>
        <p:spPr>
          <a:xfrm>
            <a:off x="654864" y="2968330"/>
            <a:ext cx="6945008" cy="1424621"/>
          </a:xfrm>
          <a:prstGeom prst="rect">
            <a:avLst/>
          </a:prstGeom>
        </p:spPr>
        <p:txBody>
          <a:bodyPr wrap="square">
            <a:spAutoFit/>
          </a:bodyPr>
          <a:lstStyle/>
          <a:p>
            <a:pPr indent="576000" algn="just">
              <a:lnSpc>
                <a:spcPct val="1500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过滤器应根据液压系统的技术要求</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按过滤精度、通流能力、工作压力、油液粘度、工作温度等条件来选定其型号。</a:t>
            </a:r>
            <a:endParaRPr lang="zh-CN" altLang="zh-CN" sz="2000" dirty="0">
              <a:solidFill>
                <a:srgbClr val="000000"/>
              </a:solidFill>
              <a:effectLst/>
              <a:latin typeface="NEU-BZ-S92"/>
              <a:ea typeface="方正书宋_GBK"/>
              <a:cs typeface="Times New Roman" panose="02020603050405020304" pitchFamily="18" charset="0"/>
            </a:endParaRPr>
          </a:p>
        </p:txBody>
      </p:sp>
      <p:sp>
        <p:nvSpPr>
          <p:cNvPr id="19" name="直角三角形 18">
            <a:extLst>
              <a:ext uri="{FF2B5EF4-FFF2-40B4-BE49-F238E27FC236}">
                <a16:creationId xmlns:a16="http://schemas.microsoft.com/office/drawing/2014/main" id="{05CDF8E9-8AA3-42AD-A0F3-D763F35E523F}"/>
              </a:ext>
            </a:extLst>
          </p:cNvPr>
          <p:cNvSpPr/>
          <p:nvPr/>
        </p:nvSpPr>
        <p:spPr>
          <a:xfrm rot="2637755" flipH="1" flipV="1">
            <a:off x="441564" y="2353890"/>
            <a:ext cx="426598" cy="426598"/>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直角三角形 20">
            <a:extLst>
              <a:ext uri="{FF2B5EF4-FFF2-40B4-BE49-F238E27FC236}">
                <a16:creationId xmlns:a16="http://schemas.microsoft.com/office/drawing/2014/main" id="{AF1B7ECF-F5EA-4EA2-B0E8-FC49AF909A09}"/>
              </a:ext>
            </a:extLst>
          </p:cNvPr>
          <p:cNvSpPr/>
          <p:nvPr/>
        </p:nvSpPr>
        <p:spPr>
          <a:xfrm rot="2637755" flipH="1" flipV="1">
            <a:off x="590699" y="2353890"/>
            <a:ext cx="426598" cy="426598"/>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6308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2" grpId="0"/>
      <p:bldP spid="19"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5">
            <a:extLst>
              <a:ext uri="{FF2B5EF4-FFF2-40B4-BE49-F238E27FC236}">
                <a16:creationId xmlns:a16="http://schemas.microsoft.com/office/drawing/2014/main" id="{A11EA236-6AC5-471F-AE29-B8EAC73DBAFF}"/>
              </a:ext>
            </a:extLst>
          </p:cNvPr>
          <p:cNvSpPr/>
          <p:nvPr/>
        </p:nvSpPr>
        <p:spPr>
          <a:xfrm>
            <a:off x="233063" y="3159833"/>
            <a:ext cx="3450869" cy="178566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ACB6CCC8-044B-493E-A8C2-D920BFAF2E8B}"/>
              </a:ext>
            </a:extLst>
          </p:cNvPr>
          <p:cNvSpPr txBox="1"/>
          <p:nvPr/>
        </p:nvSpPr>
        <p:spPr>
          <a:xfrm>
            <a:off x="504615" y="16318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过  滤  器</a:t>
            </a:r>
          </a:p>
        </p:txBody>
      </p:sp>
      <p:sp>
        <p:nvSpPr>
          <p:cNvPr id="7" name="矩形 6">
            <a:extLst>
              <a:ext uri="{FF2B5EF4-FFF2-40B4-BE49-F238E27FC236}">
                <a16:creationId xmlns:a16="http://schemas.microsoft.com/office/drawing/2014/main" id="{27B09122-274F-4A11-88BF-BCD22AAE25AA}"/>
              </a:ext>
            </a:extLst>
          </p:cNvPr>
          <p:cNvSpPr/>
          <p:nvPr/>
        </p:nvSpPr>
        <p:spPr>
          <a:xfrm>
            <a:off x="86265" y="1017810"/>
            <a:ext cx="3114136" cy="1338828"/>
          </a:xfrm>
          <a:prstGeom prst="rect">
            <a:avLst/>
          </a:prstGeom>
        </p:spPr>
        <p:txBody>
          <a:bodyPr wrap="square">
            <a:spAutoFit/>
          </a:bodyPr>
          <a:lstStyle/>
          <a:p>
            <a:pPr indent="504000" algn="just">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过滤器在液压系统中的安装位置及其有关的简单说明示于图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endParaRPr lang="zh-CN" altLang="zh-CN" dirty="0">
              <a:solidFill>
                <a:srgbClr val="000000"/>
              </a:solidFill>
              <a:latin typeface="NEU-BZ-S92"/>
              <a:ea typeface="方正书宋_GBK"/>
              <a:cs typeface="Times New Roman" panose="02020603050405020304" pitchFamily="18" charset="0"/>
            </a:endParaRPr>
          </a:p>
        </p:txBody>
      </p:sp>
      <p:pic>
        <p:nvPicPr>
          <p:cNvPr id="13" name="7T3.EPS" descr="id:2147506647;FounderCES">
            <a:extLst>
              <a:ext uri="{FF2B5EF4-FFF2-40B4-BE49-F238E27FC236}">
                <a16:creationId xmlns:a16="http://schemas.microsoft.com/office/drawing/2014/main" id="{00E9E7FD-4665-4138-9758-61248623A721}"/>
              </a:ext>
            </a:extLst>
          </p:cNvPr>
          <p:cNvPicPr/>
          <p:nvPr/>
        </p:nvPicPr>
        <p:blipFill>
          <a:blip r:embed="rId3" cstate="print"/>
          <a:stretch>
            <a:fillRect/>
          </a:stretch>
        </p:blipFill>
        <p:spPr>
          <a:xfrm>
            <a:off x="4011888" y="850353"/>
            <a:ext cx="4967605" cy="3996055"/>
          </a:xfrm>
          <a:prstGeom prst="rect">
            <a:avLst/>
          </a:prstGeom>
        </p:spPr>
      </p:pic>
      <p:sp>
        <p:nvSpPr>
          <p:cNvPr id="14" name="直角三角形 13">
            <a:extLst>
              <a:ext uri="{FF2B5EF4-FFF2-40B4-BE49-F238E27FC236}">
                <a16:creationId xmlns:a16="http://schemas.microsoft.com/office/drawing/2014/main" id="{E5D26391-2D2E-4E8A-BAD3-BFBC9900CD17}"/>
              </a:ext>
            </a:extLst>
          </p:cNvPr>
          <p:cNvSpPr/>
          <p:nvPr/>
        </p:nvSpPr>
        <p:spPr>
          <a:xfrm rot="2637755" flipH="1" flipV="1">
            <a:off x="3050679" y="2184742"/>
            <a:ext cx="343793" cy="34379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5" name="直角三角形 14">
            <a:extLst>
              <a:ext uri="{FF2B5EF4-FFF2-40B4-BE49-F238E27FC236}">
                <a16:creationId xmlns:a16="http://schemas.microsoft.com/office/drawing/2014/main" id="{72C76894-3ABC-4701-8351-1433795A062F}"/>
              </a:ext>
            </a:extLst>
          </p:cNvPr>
          <p:cNvSpPr/>
          <p:nvPr/>
        </p:nvSpPr>
        <p:spPr>
          <a:xfrm rot="2637755" flipH="1" flipV="1">
            <a:off x="3199814" y="2184742"/>
            <a:ext cx="343793" cy="343793"/>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9" name="矩形 8">
            <a:extLst>
              <a:ext uri="{FF2B5EF4-FFF2-40B4-BE49-F238E27FC236}">
                <a16:creationId xmlns:a16="http://schemas.microsoft.com/office/drawing/2014/main" id="{929F5481-EC60-444F-9E3C-27E400066090}"/>
              </a:ext>
            </a:extLst>
          </p:cNvPr>
          <p:cNvSpPr/>
          <p:nvPr/>
        </p:nvSpPr>
        <p:spPr>
          <a:xfrm>
            <a:off x="4959864" y="4871631"/>
            <a:ext cx="2416046"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过滤器在液压系统中的安装位置</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0" name="矩形 9">
            <a:extLst>
              <a:ext uri="{FF2B5EF4-FFF2-40B4-BE49-F238E27FC236}">
                <a16:creationId xmlns:a16="http://schemas.microsoft.com/office/drawing/2014/main" id="{E3D9C5B6-004D-4285-8D10-5B50A4FA2E61}"/>
              </a:ext>
            </a:extLst>
          </p:cNvPr>
          <p:cNvSpPr/>
          <p:nvPr/>
        </p:nvSpPr>
        <p:spPr>
          <a:xfrm>
            <a:off x="310851" y="3298336"/>
            <a:ext cx="3295291" cy="1384995"/>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液压系统中除了整个系统所需的过滤器外</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还常常在一些重要元件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如伺服阀、精密节流阀等</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的前面单独安装一个专用的精过滤器来确保它们的正常工作。</a:t>
            </a:r>
            <a:endParaRPr lang="zh-CN" altLang="zh-CN" sz="1400" dirty="0">
              <a:solidFill>
                <a:schemeClr val="bg1"/>
              </a:solidFill>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5770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p:bldP spid="14" grpId="0" animBg="1"/>
      <p:bldP spid="15" grpId="0" animBg="1"/>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2457370" y="2073573"/>
            <a:ext cx="5560908" cy="923330"/>
          </a:xfrm>
          <a:prstGeom prst="rect">
            <a:avLst/>
          </a:prstGeom>
        </p:spPr>
        <p:txBody>
          <a:bodyPr wrap="square">
            <a:spAutoFit/>
          </a:bodyPr>
          <a:lstStyle/>
          <a:p>
            <a:pPr algn="ctr"/>
            <a:r>
              <a:rPr lang="zh-CN" altLang="en-US" sz="5400" dirty="0">
                <a:solidFill>
                  <a:srgbClr val="F6C954"/>
                </a:solidFill>
                <a:latin typeface="黑体" panose="02010609060101010101" pitchFamily="49" charset="-122"/>
                <a:ea typeface="黑体" panose="02010609060101010101" pitchFamily="49" charset="-122"/>
              </a:rPr>
              <a:t>油    箱</a:t>
            </a:r>
            <a:endParaRPr lang="en-US" altLang="zh-CN" sz="5400" dirty="0">
              <a:solidFill>
                <a:srgbClr val="F6C954"/>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1706851" y="1611908"/>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dirty="0">
                <a:solidFill>
                  <a:srgbClr val="FFFFFF"/>
                </a:solidFill>
                <a:latin typeface="黑体" panose="02010609060101010101" pitchFamily="49" charset="-122"/>
                <a:ea typeface="黑体" panose="02010609060101010101" pitchFamily="49" charset="-122"/>
                <a:cs typeface="Open Sans" panose="020B0604020202020204" charset="0"/>
              </a:rPr>
              <a:t>三</a:t>
            </a:r>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a:t>
            </a:r>
          </a:p>
        </p:txBody>
      </p:sp>
    </p:spTree>
    <p:extLst>
      <p:ext uri="{BB962C8B-B14F-4D97-AF65-F5344CB8AC3E}">
        <p14:creationId xmlns:p14="http://schemas.microsoft.com/office/powerpoint/2010/main" val="21556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5">
            <a:extLst>
              <a:ext uri="{FF2B5EF4-FFF2-40B4-BE49-F238E27FC236}">
                <a16:creationId xmlns:a16="http://schemas.microsoft.com/office/drawing/2014/main" id="{DB8AACA5-102F-4675-B1DF-30D114B0E3EC}"/>
              </a:ext>
            </a:extLst>
          </p:cNvPr>
          <p:cNvSpPr/>
          <p:nvPr/>
        </p:nvSpPr>
        <p:spPr>
          <a:xfrm>
            <a:off x="778304" y="1871933"/>
            <a:ext cx="3406027" cy="14837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50B0CFC0-07B8-4ED2-9A7D-36289B56B4FB}"/>
              </a:ext>
            </a:extLst>
          </p:cNvPr>
          <p:cNvSpPr/>
          <p:nvPr/>
        </p:nvSpPr>
        <p:spPr>
          <a:xfrm rot="18962245" flipV="1">
            <a:off x="2609554"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7" name="直角三角形 16">
            <a:extLst>
              <a:ext uri="{FF2B5EF4-FFF2-40B4-BE49-F238E27FC236}">
                <a16:creationId xmlns:a16="http://schemas.microsoft.com/office/drawing/2014/main" id="{DD85D24C-3AA0-440F-8293-71C8F6A1AF28}"/>
              </a:ext>
            </a:extLst>
          </p:cNvPr>
          <p:cNvSpPr/>
          <p:nvPr/>
        </p:nvSpPr>
        <p:spPr>
          <a:xfrm rot="18962245" flipV="1">
            <a:off x="2759801"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直角三角形 20">
            <a:extLst>
              <a:ext uri="{FF2B5EF4-FFF2-40B4-BE49-F238E27FC236}">
                <a16:creationId xmlns:a16="http://schemas.microsoft.com/office/drawing/2014/main" id="{41421348-98CA-4C8B-8412-7381FDED01B7}"/>
              </a:ext>
            </a:extLst>
          </p:cNvPr>
          <p:cNvSpPr/>
          <p:nvPr/>
        </p:nvSpPr>
        <p:spPr>
          <a:xfrm rot="2637755" flipH="1" flipV="1">
            <a:off x="5399109"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4" name="直角三角形 23">
            <a:extLst>
              <a:ext uri="{FF2B5EF4-FFF2-40B4-BE49-F238E27FC236}">
                <a16:creationId xmlns:a16="http://schemas.microsoft.com/office/drawing/2014/main" id="{D7D1EF41-BB62-46F1-8AB5-8B7695248D94}"/>
              </a:ext>
            </a:extLst>
          </p:cNvPr>
          <p:cNvSpPr/>
          <p:nvPr/>
        </p:nvSpPr>
        <p:spPr>
          <a:xfrm rot="2637755" flipH="1" flipV="1">
            <a:off x="5549356"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1" name="矩形 10">
            <a:extLst>
              <a:ext uri="{FF2B5EF4-FFF2-40B4-BE49-F238E27FC236}">
                <a16:creationId xmlns:a16="http://schemas.microsoft.com/office/drawing/2014/main" id="{0D36BE16-DFE9-4665-A623-D5FA13C43866}"/>
              </a:ext>
            </a:extLst>
          </p:cNvPr>
          <p:cNvSpPr/>
          <p:nvPr/>
        </p:nvSpPr>
        <p:spPr>
          <a:xfrm>
            <a:off x="3194317" y="838105"/>
            <a:ext cx="1980029" cy="523220"/>
          </a:xfrm>
          <a:prstGeom prst="rect">
            <a:avLst/>
          </a:prstGeom>
        </p:spPr>
        <p:txBody>
          <a:bodyPr wrap="none">
            <a:spAutoFit/>
          </a:bodyPr>
          <a:lstStyle/>
          <a:p>
            <a:pPr algn="ctr">
              <a:lnSpc>
                <a:spcPct val="100000"/>
              </a:lnSpc>
              <a:spcBef>
                <a:spcPct val="0"/>
              </a:spcBef>
              <a:buNone/>
            </a:pPr>
            <a:r>
              <a:rPr lang="zh-CN" altLang="en-US" sz="2800" dirty="0">
                <a:solidFill>
                  <a:srgbClr val="184972"/>
                </a:solidFill>
                <a:latin typeface="黑体" panose="02010609060101010101" pitchFamily="49" charset="-122"/>
                <a:ea typeface="黑体" panose="02010609060101010101" pitchFamily="49" charset="-122"/>
              </a:rPr>
              <a:t>一、功  用</a:t>
            </a:r>
          </a:p>
        </p:txBody>
      </p:sp>
      <p:sp>
        <p:nvSpPr>
          <p:cNvPr id="13" name="矩形 12">
            <a:extLst>
              <a:ext uri="{FF2B5EF4-FFF2-40B4-BE49-F238E27FC236}">
                <a16:creationId xmlns:a16="http://schemas.microsoft.com/office/drawing/2014/main" id="{23EBB94D-7F3D-40F9-8BE5-6F6CFEB600DF}"/>
              </a:ext>
            </a:extLst>
          </p:cNvPr>
          <p:cNvSpPr/>
          <p:nvPr/>
        </p:nvSpPr>
        <p:spPr>
          <a:xfrm>
            <a:off x="657015" y="1451467"/>
            <a:ext cx="8134709" cy="1938992"/>
          </a:xfrm>
          <a:prstGeom prst="rect">
            <a:avLst/>
          </a:prstGeom>
        </p:spPr>
        <p:txBody>
          <a:bodyPr wrap="square">
            <a:spAutoFit/>
          </a:bodyPr>
          <a:lstStyle/>
          <a:p>
            <a:pPr indent="18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油箱在液压系统中的主要功用是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180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贮存供系统循环所需的油液。</a:t>
            </a:r>
            <a:endParaRPr lang="zh-CN" altLang="zh-CN" sz="1600"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散发系统工作时所产生的热量。</a:t>
            </a:r>
            <a:endParaRPr lang="zh-CN" altLang="zh-CN" sz="1600"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释出混在油液中的气体。</a:t>
            </a:r>
            <a:endParaRPr lang="zh-CN" altLang="zh-CN" sz="1600"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为系统中元件的安装提供位置。</a:t>
            </a:r>
            <a:endParaRPr lang="zh-CN" altLang="zh-CN" sz="1600" dirty="0">
              <a:solidFill>
                <a:schemeClr val="bg1"/>
              </a:solidFill>
              <a:latin typeface="NEU-BZ-S92"/>
              <a:ea typeface="方正书宋_GBK"/>
              <a:cs typeface="Times New Roman" panose="02020603050405020304" pitchFamily="18" charset="0"/>
            </a:endParaRPr>
          </a:p>
        </p:txBody>
      </p:sp>
      <p:sp>
        <p:nvSpPr>
          <p:cNvPr id="26" name="矩形 25">
            <a:extLst>
              <a:ext uri="{FF2B5EF4-FFF2-40B4-BE49-F238E27FC236}">
                <a16:creationId xmlns:a16="http://schemas.microsoft.com/office/drawing/2014/main" id="{D8A4D797-29A2-4430-ABBB-D903F153E56E}"/>
              </a:ext>
            </a:extLst>
          </p:cNvPr>
          <p:cNvSpPr/>
          <p:nvPr/>
        </p:nvSpPr>
        <p:spPr>
          <a:xfrm>
            <a:off x="606664" y="3564928"/>
            <a:ext cx="7962728" cy="1239955"/>
          </a:xfrm>
          <a:prstGeom prst="rect">
            <a:avLst/>
          </a:prstGeom>
        </p:spPr>
        <p:txBody>
          <a:bodyPr wrap="square">
            <a:spAutoFit/>
          </a:bodyPr>
          <a:lstStyle/>
          <a:p>
            <a:pPr indent="432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油箱不应该是一个纳污的地方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应及时去除油液中沉淀的污物</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在油箱中的油液必须是符合液压系统清洁度要求的油液</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因而对油箱的设计、制造、使用和维护等各方面提出了更高的要求</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408003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6" grpId="0" animBg="1"/>
      <p:bldP spid="17" grpId="0" animBg="1"/>
      <p:bldP spid="21" grpId="0" animBg="1"/>
      <p:bldP spid="24" grpId="0" animBg="1"/>
      <p:bldP spid="11" grpId="0"/>
      <p:bldP spid="13"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50B0CFC0-07B8-4ED2-9A7D-36289B56B4FB}"/>
              </a:ext>
            </a:extLst>
          </p:cNvPr>
          <p:cNvSpPr/>
          <p:nvPr/>
        </p:nvSpPr>
        <p:spPr>
          <a:xfrm rot="18962245" flipV="1">
            <a:off x="2609554"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7" name="直角三角形 16">
            <a:extLst>
              <a:ext uri="{FF2B5EF4-FFF2-40B4-BE49-F238E27FC236}">
                <a16:creationId xmlns:a16="http://schemas.microsoft.com/office/drawing/2014/main" id="{DD85D24C-3AA0-440F-8293-71C8F6A1AF28}"/>
              </a:ext>
            </a:extLst>
          </p:cNvPr>
          <p:cNvSpPr/>
          <p:nvPr/>
        </p:nvSpPr>
        <p:spPr>
          <a:xfrm rot="18962245" flipV="1">
            <a:off x="2759801"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直角三角形 20">
            <a:extLst>
              <a:ext uri="{FF2B5EF4-FFF2-40B4-BE49-F238E27FC236}">
                <a16:creationId xmlns:a16="http://schemas.microsoft.com/office/drawing/2014/main" id="{41421348-98CA-4C8B-8412-7381FDED01B7}"/>
              </a:ext>
            </a:extLst>
          </p:cNvPr>
          <p:cNvSpPr/>
          <p:nvPr/>
        </p:nvSpPr>
        <p:spPr>
          <a:xfrm rot="2637755" flipH="1" flipV="1">
            <a:off x="5399109"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4" name="直角三角形 23">
            <a:extLst>
              <a:ext uri="{FF2B5EF4-FFF2-40B4-BE49-F238E27FC236}">
                <a16:creationId xmlns:a16="http://schemas.microsoft.com/office/drawing/2014/main" id="{D7D1EF41-BB62-46F1-8AB5-8B7695248D94}"/>
              </a:ext>
            </a:extLst>
          </p:cNvPr>
          <p:cNvSpPr/>
          <p:nvPr/>
        </p:nvSpPr>
        <p:spPr>
          <a:xfrm rot="2637755" flipH="1" flipV="1">
            <a:off x="5549356"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1" name="矩形 10">
            <a:extLst>
              <a:ext uri="{FF2B5EF4-FFF2-40B4-BE49-F238E27FC236}">
                <a16:creationId xmlns:a16="http://schemas.microsoft.com/office/drawing/2014/main" id="{0D36BE16-DFE9-4665-A623-D5FA13C43866}"/>
              </a:ext>
            </a:extLst>
          </p:cNvPr>
          <p:cNvSpPr/>
          <p:nvPr/>
        </p:nvSpPr>
        <p:spPr>
          <a:xfrm>
            <a:off x="3194317" y="838105"/>
            <a:ext cx="1980030" cy="523220"/>
          </a:xfrm>
          <a:prstGeom prst="rect">
            <a:avLst/>
          </a:prstGeom>
        </p:spPr>
        <p:txBody>
          <a:bodyPr wrap="none">
            <a:spAutoFit/>
          </a:bodyPr>
          <a:lstStyle/>
          <a:p>
            <a:pPr algn="ctr">
              <a:lnSpc>
                <a:spcPct val="100000"/>
              </a:lnSpc>
              <a:spcBef>
                <a:spcPct val="0"/>
              </a:spcBef>
              <a:buNone/>
            </a:pPr>
            <a:r>
              <a:rPr lang="zh-CN" altLang="en-US" sz="2800" dirty="0">
                <a:solidFill>
                  <a:srgbClr val="184972"/>
                </a:solidFill>
                <a:latin typeface="黑体" panose="02010609060101010101" pitchFamily="49" charset="-122"/>
                <a:ea typeface="黑体" panose="02010609060101010101" pitchFamily="49" charset="-122"/>
              </a:rPr>
              <a:t>二、结  构</a:t>
            </a:r>
          </a:p>
        </p:txBody>
      </p:sp>
      <p:sp>
        <p:nvSpPr>
          <p:cNvPr id="7" name="矩形 6">
            <a:extLst>
              <a:ext uri="{FF2B5EF4-FFF2-40B4-BE49-F238E27FC236}">
                <a16:creationId xmlns:a16="http://schemas.microsoft.com/office/drawing/2014/main" id="{8B940B40-DE6E-4639-98E2-78DA89D35C9F}"/>
              </a:ext>
            </a:extLst>
          </p:cNvPr>
          <p:cNvSpPr/>
          <p:nvPr/>
        </p:nvSpPr>
        <p:spPr>
          <a:xfrm>
            <a:off x="241539" y="1631029"/>
            <a:ext cx="7701094" cy="297517"/>
          </a:xfrm>
          <a:prstGeom prst="rect">
            <a:avLst/>
          </a:prstGeom>
        </p:spPr>
        <p:txBody>
          <a:bodyPr wrap="squar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液压系统中的油箱有整体式油箱、分离式油箱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开式油箱、闭式油箱等之分。</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9" name="矩形 8">
            <a:extLst>
              <a:ext uri="{FF2B5EF4-FFF2-40B4-BE49-F238E27FC236}">
                <a16:creationId xmlns:a16="http://schemas.microsoft.com/office/drawing/2014/main" id="{8299BD80-1FD0-40F5-8C56-560356F944C3}"/>
              </a:ext>
            </a:extLst>
          </p:cNvPr>
          <p:cNvSpPr/>
          <p:nvPr/>
        </p:nvSpPr>
        <p:spPr>
          <a:xfrm>
            <a:off x="422073" y="2080849"/>
            <a:ext cx="7853363" cy="102496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整体式油箱是利用主机的内腔作为油箱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结构紧凑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易于回收漏油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但维修不便</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散热条件不好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且会使主机产生热变形。分离式油箱单独设置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与主机分开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减少了油箱发热和液压源的振动对主机工作精度的影响</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应用较为广泛。</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2" name="矩形 11">
            <a:extLst>
              <a:ext uri="{FF2B5EF4-FFF2-40B4-BE49-F238E27FC236}">
                <a16:creationId xmlns:a16="http://schemas.microsoft.com/office/drawing/2014/main" id="{23C53545-EF09-450C-BD63-A8327E1CF3B1}"/>
              </a:ext>
            </a:extLst>
          </p:cNvPr>
          <p:cNvSpPr/>
          <p:nvPr/>
        </p:nvSpPr>
        <p:spPr>
          <a:xfrm>
            <a:off x="430212" y="3251477"/>
            <a:ext cx="7906044" cy="13849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所谓开式油箱是油箱液面和大气相通的油箱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应用最广。而闭式油箱则是油箱液面和大气隔绝。油箱整个密封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在顶部有一充气管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送入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0.05~0.07MPa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的纯净压缩空气。空气或者直接和油液接触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或者输到气囊内对油液施压。这种油箱的优点在于泵的吸油条件较好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但系统的回油管、泄油管要承受背压。油箱还须配置安全阀、电接点压力表等以稳定充气压力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所以它只在特殊场合下使用。</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1292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4" grpId="0" animBg="1"/>
      <p:bldP spid="11" grpId="0"/>
      <p:bldP spid="7" grpId="0"/>
      <p:bldP spid="9"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1" name="矩形 10">
            <a:extLst>
              <a:ext uri="{FF2B5EF4-FFF2-40B4-BE49-F238E27FC236}">
                <a16:creationId xmlns:a16="http://schemas.microsoft.com/office/drawing/2014/main" id="{0D36BE16-DFE9-4665-A623-D5FA13C43866}"/>
              </a:ext>
            </a:extLst>
          </p:cNvPr>
          <p:cNvSpPr/>
          <p:nvPr/>
        </p:nvSpPr>
        <p:spPr>
          <a:xfrm>
            <a:off x="3912461" y="838105"/>
            <a:ext cx="543739" cy="523220"/>
          </a:xfrm>
          <a:prstGeom prst="rect">
            <a:avLst/>
          </a:prstGeom>
        </p:spPr>
        <p:txBody>
          <a:bodyPr wrap="none">
            <a:spAutoFit/>
          </a:bodyPr>
          <a:lstStyle/>
          <a:p>
            <a:pPr algn="ctr">
              <a:lnSpc>
                <a:spcPct val="100000"/>
              </a:lnSpc>
              <a:spcBef>
                <a:spcPct val="0"/>
              </a:spcBef>
              <a:buNone/>
            </a:pPr>
            <a:r>
              <a:rPr lang="zh-CN" altLang="en-US" sz="2800" dirty="0">
                <a:solidFill>
                  <a:srgbClr val="184972"/>
                </a:solidFill>
                <a:latin typeface="黑体" panose="02010609060101010101" pitchFamily="49" charset="-122"/>
                <a:ea typeface="黑体" panose="02010609060101010101" pitchFamily="49" charset="-122"/>
              </a:rPr>
              <a:t>  </a:t>
            </a:r>
          </a:p>
        </p:txBody>
      </p:sp>
      <p:pic>
        <p:nvPicPr>
          <p:cNvPr id="14" name="7T4.EPS" descr="id:2147506678;FounderCES">
            <a:extLst>
              <a:ext uri="{FF2B5EF4-FFF2-40B4-BE49-F238E27FC236}">
                <a16:creationId xmlns:a16="http://schemas.microsoft.com/office/drawing/2014/main" id="{8940F5C3-466D-4DA9-9C7E-927DCAD0DF0C}"/>
              </a:ext>
            </a:extLst>
          </p:cNvPr>
          <p:cNvPicPr/>
          <p:nvPr/>
        </p:nvPicPr>
        <p:blipFill>
          <a:blip r:embed="rId3" cstate="print"/>
          <a:stretch>
            <a:fillRect/>
          </a:stretch>
        </p:blipFill>
        <p:spPr>
          <a:xfrm>
            <a:off x="530591" y="1006882"/>
            <a:ext cx="3115991" cy="1974106"/>
          </a:xfrm>
          <a:prstGeom prst="rect">
            <a:avLst/>
          </a:prstGeom>
        </p:spPr>
      </p:pic>
      <p:sp>
        <p:nvSpPr>
          <p:cNvPr id="6" name="矩形 5">
            <a:extLst>
              <a:ext uri="{FF2B5EF4-FFF2-40B4-BE49-F238E27FC236}">
                <a16:creationId xmlns:a16="http://schemas.microsoft.com/office/drawing/2014/main" id="{3F4F8ACD-BE23-41CA-8724-C28B739E9191}"/>
              </a:ext>
            </a:extLst>
          </p:cNvPr>
          <p:cNvSpPr/>
          <p:nvPr/>
        </p:nvSpPr>
        <p:spPr>
          <a:xfrm>
            <a:off x="0" y="3169948"/>
            <a:ext cx="4572000" cy="1041311"/>
          </a:xfrm>
          <a:prstGeom prst="rect">
            <a:avLst/>
          </a:prstGeom>
        </p:spPr>
        <p:txBody>
          <a:bodyPr>
            <a:spAutoFit/>
          </a:bodyPr>
          <a:lstStyle/>
          <a:p>
            <a:pPr indent="228600" algn="ctr">
              <a:lnSpc>
                <a:spcPts val="135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7-4</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油箱</a:t>
            </a:r>
            <a:endParaRPr lang="zh-CN" altLang="zh-CN" sz="120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回油管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泄油管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吸油管</a:t>
            </a:r>
            <a:endParaRPr lang="zh-CN" altLang="zh-CN" sz="12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空气过滤</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注油器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安装板</a:t>
            </a:r>
            <a:endParaRPr lang="zh-CN" altLang="zh-CN" sz="12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密封衬垫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隔板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堵塞</a:t>
            </a:r>
            <a:endParaRPr lang="zh-CN" altLang="zh-CN" sz="12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过滤器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箱体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端盖</a:t>
            </a:r>
            <a:endParaRPr lang="zh-CN" altLang="zh-CN" sz="12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液位</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温度计</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18" name="直角三角形 17">
            <a:extLst>
              <a:ext uri="{FF2B5EF4-FFF2-40B4-BE49-F238E27FC236}">
                <a16:creationId xmlns:a16="http://schemas.microsoft.com/office/drawing/2014/main" id="{78D15C84-5536-44DE-83BC-1AC6F4CE8D28}"/>
              </a:ext>
            </a:extLst>
          </p:cNvPr>
          <p:cNvSpPr/>
          <p:nvPr/>
        </p:nvSpPr>
        <p:spPr>
          <a:xfrm rot="2637755" flipH="1" flipV="1">
            <a:off x="4137484" y="238643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9" name="直角三角形 18">
            <a:extLst>
              <a:ext uri="{FF2B5EF4-FFF2-40B4-BE49-F238E27FC236}">
                <a16:creationId xmlns:a16="http://schemas.microsoft.com/office/drawing/2014/main" id="{9E6D9CF2-CB1F-473E-96D4-2376857288F1}"/>
              </a:ext>
            </a:extLst>
          </p:cNvPr>
          <p:cNvSpPr/>
          <p:nvPr/>
        </p:nvSpPr>
        <p:spPr>
          <a:xfrm rot="2637755" flipH="1" flipV="1">
            <a:off x="4287731" y="238643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圆角矩形 5">
            <a:extLst>
              <a:ext uri="{FF2B5EF4-FFF2-40B4-BE49-F238E27FC236}">
                <a16:creationId xmlns:a16="http://schemas.microsoft.com/office/drawing/2014/main" id="{7821C7FE-104C-4A7A-B220-65B26D6CF3E0}"/>
              </a:ext>
            </a:extLst>
          </p:cNvPr>
          <p:cNvSpPr/>
          <p:nvPr/>
        </p:nvSpPr>
        <p:spPr>
          <a:xfrm>
            <a:off x="5307760" y="1423357"/>
            <a:ext cx="3406027" cy="3105511"/>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矩形 9">
            <a:extLst>
              <a:ext uri="{FF2B5EF4-FFF2-40B4-BE49-F238E27FC236}">
                <a16:creationId xmlns:a16="http://schemas.microsoft.com/office/drawing/2014/main" id="{8980F0A0-B93B-494B-AA53-67A1DBB90CD3}"/>
              </a:ext>
            </a:extLst>
          </p:cNvPr>
          <p:cNvSpPr/>
          <p:nvPr/>
        </p:nvSpPr>
        <p:spPr>
          <a:xfrm>
            <a:off x="5554770" y="1770926"/>
            <a:ext cx="2959502" cy="2354491"/>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所示为油箱的典型结构。油箱内部用隔板</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将吸油管</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、过滤器</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和泄油管</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、回油管</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隔开。顶部、侧面和底部分别装有空气过滤</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注油器</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和液位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温度计</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和排放污油的堵塞</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。液压泵及其驱动电动机的安装板固定在油箱顶面上。</a:t>
            </a:r>
            <a:endParaRPr lang="zh-CN" altLang="zh-CN" sz="1400"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17067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19" grpId="0" animBg="1"/>
      <p:bldP spid="20"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7AC286-995F-4D8C-B2C6-AEA4DE40A053}"/>
              </a:ext>
            </a:extLst>
          </p:cNvPr>
          <p:cNvSpPr/>
          <p:nvPr/>
        </p:nvSpPr>
        <p:spPr>
          <a:xfrm>
            <a:off x="1986929" y="166398"/>
            <a:ext cx="4035735" cy="523220"/>
          </a:xfrm>
          <a:prstGeom prst="rect">
            <a:avLst/>
          </a:prstGeom>
        </p:spPr>
        <p:txBody>
          <a:bodyPr wrap="square">
            <a:spAutoFit/>
          </a:bodyPr>
          <a:lstStyle/>
          <a:p>
            <a:r>
              <a:rPr lang="zh-CN" altLang="en-US" sz="2800" dirty="0">
                <a:solidFill>
                  <a:schemeClr val="bg1"/>
                </a:solidFill>
                <a:latin typeface="黑体" panose="02010609060101010101" pitchFamily="49" charset="-122"/>
                <a:ea typeface="黑体" panose="02010609060101010101" pitchFamily="49" charset="-122"/>
              </a:rPr>
              <a:t>      辅 助 装 置</a:t>
            </a:r>
            <a:endParaRPr lang="zh-CN" altLang="zh-CN" sz="2800" dirty="0">
              <a:solidFill>
                <a:schemeClr val="bg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6270698A-E007-490B-A07E-EABF69D8EF1D}"/>
              </a:ext>
            </a:extLst>
          </p:cNvPr>
          <p:cNvSpPr/>
          <p:nvPr/>
        </p:nvSpPr>
        <p:spPr>
          <a:xfrm>
            <a:off x="732583" y="1591794"/>
            <a:ext cx="7961468" cy="2044342"/>
          </a:xfrm>
          <a:prstGeom prst="rect">
            <a:avLst/>
          </a:prstGeom>
        </p:spPr>
        <p:txBody>
          <a:bodyPr wrap="square">
            <a:spAutoFit/>
          </a:bodyPr>
          <a:lstStyle/>
          <a:p>
            <a:pPr indent="457200" algn="just">
              <a:lnSpc>
                <a:spcPct val="150000"/>
              </a:lnSpc>
              <a:spcAft>
                <a:spcPts val="0"/>
              </a:spcAft>
            </a:pPr>
            <a:r>
              <a:rPr lang="zh-CN"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液压系统中的辅助装置</a:t>
            </a:r>
            <a:r>
              <a:rPr lang="en-US"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如蓄能器、过滤器、油箱、热交换器、管件等</a:t>
            </a:r>
            <a:r>
              <a:rPr lang="en-US"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对系统的动态性能、工作稳定性、工作寿命、噪声和温升等都有直接影响</a:t>
            </a:r>
            <a:r>
              <a:rPr lang="en-US"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必须予以重视。其中油箱须根据系统要求自行设计</a:t>
            </a:r>
            <a:r>
              <a:rPr lang="en-US"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其他辅助装置则已做成标准件</a:t>
            </a:r>
            <a:r>
              <a:rPr lang="en-US"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供设计时选用。</a:t>
            </a:r>
          </a:p>
        </p:txBody>
      </p:sp>
      <p:sp>
        <p:nvSpPr>
          <p:cNvPr id="4" name="圆角矩形 3">
            <a:extLst>
              <a:ext uri="{FF2B5EF4-FFF2-40B4-BE49-F238E27FC236}">
                <a16:creationId xmlns:a16="http://schemas.microsoft.com/office/drawing/2014/main" id="{E687290D-0757-4944-B7E7-16873823EE5A}"/>
              </a:ext>
            </a:extLst>
          </p:cNvPr>
          <p:cNvSpPr/>
          <p:nvPr/>
        </p:nvSpPr>
        <p:spPr>
          <a:xfrm>
            <a:off x="447902" y="1354976"/>
            <a:ext cx="8380954" cy="2743199"/>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5" name="圆角矩形 3">
            <a:extLst>
              <a:ext uri="{FF2B5EF4-FFF2-40B4-BE49-F238E27FC236}">
                <a16:creationId xmlns:a16="http://schemas.microsoft.com/office/drawing/2014/main" id="{656FE631-9F8A-4318-845E-F3A924AD887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79400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50B0CFC0-07B8-4ED2-9A7D-36289B56B4FB}"/>
              </a:ext>
            </a:extLst>
          </p:cNvPr>
          <p:cNvSpPr/>
          <p:nvPr/>
        </p:nvSpPr>
        <p:spPr>
          <a:xfrm rot="18962245" flipV="1">
            <a:off x="2609554"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7" name="直角三角形 16">
            <a:extLst>
              <a:ext uri="{FF2B5EF4-FFF2-40B4-BE49-F238E27FC236}">
                <a16:creationId xmlns:a16="http://schemas.microsoft.com/office/drawing/2014/main" id="{DD85D24C-3AA0-440F-8293-71C8F6A1AF28}"/>
              </a:ext>
            </a:extLst>
          </p:cNvPr>
          <p:cNvSpPr/>
          <p:nvPr/>
        </p:nvSpPr>
        <p:spPr>
          <a:xfrm rot="18962245" flipV="1">
            <a:off x="2759801"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直角三角形 20">
            <a:extLst>
              <a:ext uri="{FF2B5EF4-FFF2-40B4-BE49-F238E27FC236}">
                <a16:creationId xmlns:a16="http://schemas.microsoft.com/office/drawing/2014/main" id="{41421348-98CA-4C8B-8412-7381FDED01B7}"/>
              </a:ext>
            </a:extLst>
          </p:cNvPr>
          <p:cNvSpPr/>
          <p:nvPr/>
        </p:nvSpPr>
        <p:spPr>
          <a:xfrm rot="2637755" flipH="1" flipV="1">
            <a:off x="5399109"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4" name="直角三角形 23">
            <a:extLst>
              <a:ext uri="{FF2B5EF4-FFF2-40B4-BE49-F238E27FC236}">
                <a16:creationId xmlns:a16="http://schemas.microsoft.com/office/drawing/2014/main" id="{D7D1EF41-BB62-46F1-8AB5-8B7695248D94}"/>
              </a:ext>
            </a:extLst>
          </p:cNvPr>
          <p:cNvSpPr/>
          <p:nvPr/>
        </p:nvSpPr>
        <p:spPr>
          <a:xfrm rot="2637755" flipH="1" flipV="1">
            <a:off x="5549356"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1" name="矩形 10">
            <a:extLst>
              <a:ext uri="{FF2B5EF4-FFF2-40B4-BE49-F238E27FC236}">
                <a16:creationId xmlns:a16="http://schemas.microsoft.com/office/drawing/2014/main" id="{0D36BE16-DFE9-4665-A623-D5FA13C43866}"/>
              </a:ext>
            </a:extLst>
          </p:cNvPr>
          <p:cNvSpPr/>
          <p:nvPr/>
        </p:nvSpPr>
        <p:spPr>
          <a:xfrm>
            <a:off x="3194317" y="838105"/>
            <a:ext cx="1980030" cy="523220"/>
          </a:xfrm>
          <a:prstGeom prst="rect">
            <a:avLst/>
          </a:prstGeom>
        </p:spPr>
        <p:txBody>
          <a:bodyPr wrap="none">
            <a:spAutoFit/>
          </a:bodyPr>
          <a:lstStyle/>
          <a:p>
            <a:pPr algn="ctr">
              <a:lnSpc>
                <a:spcPct val="100000"/>
              </a:lnSpc>
              <a:spcBef>
                <a:spcPct val="0"/>
              </a:spcBef>
              <a:buNone/>
            </a:pPr>
            <a:r>
              <a:rPr lang="zh-CN" altLang="en-US" sz="2800" dirty="0">
                <a:solidFill>
                  <a:srgbClr val="184972"/>
                </a:solidFill>
                <a:latin typeface="黑体" panose="02010609060101010101" pitchFamily="49" charset="-122"/>
                <a:ea typeface="黑体" panose="02010609060101010101" pitchFamily="49" charset="-122"/>
              </a:rPr>
              <a:t>三、容  量</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CEFCF6D-F08C-4827-B774-658DC85DA26B}"/>
                  </a:ext>
                </a:extLst>
              </p:cNvPr>
              <p:cNvSpPr/>
              <p:nvPr/>
            </p:nvSpPr>
            <p:spPr>
              <a:xfrm>
                <a:off x="803220" y="1612302"/>
                <a:ext cx="7670317" cy="2341218"/>
              </a:xfrm>
              <a:prstGeom prst="rect">
                <a:avLst/>
              </a:prstGeom>
            </p:spPr>
            <p:txBody>
              <a:bodyPr wrap="square">
                <a:spAutoFit/>
              </a:bodyPr>
              <a:lstStyle/>
              <a:p>
                <a:pPr indent="432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油箱的容量</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即油面高度为油箱高度</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80%</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时的油箱有效容积</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应根据液压系统的发热、散热平衡的原则来计算。对于一般情况而言</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油箱的容量可按液压泵的额定流量估算出来。如对于机床和其他一些固定式装置</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油箱的容量</a:t>
                </a:r>
                <a:r>
                  <a:rPr lang="en-US" altLang="zh-CN" sz="1600" i="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L)</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可依下式估算</a:t>
                </a:r>
                <a:endParaRPr lang="zh-CN" altLang="zh-CN" sz="1600" dirty="0">
                  <a:solidFill>
                    <a:srgbClr val="000000"/>
                  </a:solidFill>
                  <a:effectLst/>
                  <a:latin typeface="NEU-BZ-S92"/>
                  <a:ea typeface="方正书宋_GBK"/>
                  <a:cs typeface="Times New Roman" panose="02020603050405020304" pitchFamily="18" charset="0"/>
                </a:endParaRPr>
              </a:p>
              <a:p>
                <a:pPr indent="180000">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𝑉</m:t>
                      </m:r>
                      <m:r>
                        <a:rPr lang="en-US" altLang="zh-CN" sz="16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𝜉</m:t>
                      </m:r>
                      <m:sSub>
                        <m:sSubPr>
                          <m:ctrlPr>
                            <a:rPr lang="zh-CN" altLang="zh-CN"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𝑞</m:t>
                          </m:r>
                        </m:e>
                        <m:sub>
                          <m:r>
                            <m:rPr>
                              <m:sty m:val="p"/>
                            </m:rPr>
                            <a:rPr lang="en-US" altLang="zh-CN" sz="16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p</m:t>
                          </m:r>
                        </m:sub>
                      </m:sSub>
                      <m:r>
                        <m:rPr>
                          <m:nor/>
                        </m:rPr>
                        <a:rPr lang="en-US" altLang="zh-CN" sz="16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m:t>(7</m:t>
                      </m:r>
                      <m:r>
                        <m:rPr>
                          <m:nor/>
                        </m:rPr>
                        <a:rPr lang="en-US" altLang="zh-CN" sz="1600" i="1">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m:t>−</m:t>
                      </m:r>
                      <m:r>
                        <m:rPr>
                          <m:nor/>
                        </m:rPr>
                        <a:rPr lang="en-US" altLang="zh-CN" sz="16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m:t>8)</m:t>
                      </m:r>
                    </m:oMath>
                  </m:oMathPara>
                </a14:m>
                <a:endParaRPr lang="zh-CN" altLang="zh-CN" sz="1600" dirty="0">
                  <a:solidFill>
                    <a:srgbClr val="000000"/>
                  </a:solidFill>
                  <a:effectLst/>
                  <a:latin typeface="NEU-BZ-S92"/>
                  <a:ea typeface="方正书宋_GBK"/>
                  <a:cs typeface="Times New Roman" panose="02020603050405020304" pitchFamily="18" charset="0"/>
                </a:endParaRPr>
              </a:p>
              <a:p>
                <a:pPr indent="432000" algn="just">
                  <a:lnSpc>
                    <a:spcPct val="150000"/>
                  </a:lnSpc>
                  <a:spcAft>
                    <a:spcPts val="0"/>
                  </a:spcAft>
                </a:pP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600" i="1" dirty="0" err="1">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i="1" baseline="-25000" dirty="0" err="1">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液压泵的额定流量</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L/min;</a:t>
                </a:r>
                <a:endParaRPr lang="zh-CN" altLang="zh-CN" sz="1600" dirty="0">
                  <a:solidFill>
                    <a:srgbClr val="000000"/>
                  </a:solidFill>
                  <a:effectLst/>
                  <a:latin typeface="NEU-BZ-S92"/>
                  <a:ea typeface="方正书宋_GBK"/>
                  <a:cs typeface="Times New Roman" panose="02020603050405020304" pitchFamily="18" charset="0"/>
                </a:endParaRPr>
              </a:p>
              <a:p>
                <a:pPr indent="432000" algn="just">
                  <a:lnSpc>
                    <a:spcPct val="150000"/>
                  </a:lnSpc>
                </a:pPr>
                <a:r>
                  <a:rPr lang="en-US" altLang="zh-CN" sz="1600" dirty="0">
                    <a:solidFill>
                      <a:srgbClr val="000000"/>
                    </a:solidFill>
                    <a:effectLst/>
                    <a:latin typeface="Times New Roman" panose="02020603050405020304" pitchFamily="18" charset="0"/>
                    <a:ea typeface="黑体" panose="02010609060101010101" pitchFamily="49" charset="-122"/>
                  </a:rPr>
                  <a:t>	</a:t>
                </a:r>
                <a:r>
                  <a:rPr lang="en-US" altLang="zh-CN" sz="1600" i="1" dirty="0">
                    <a:solidFill>
                      <a:srgbClr val="000000"/>
                    </a:solidFill>
                    <a:effectLst/>
                    <a:latin typeface="Times New Roman" panose="02020603050405020304" pitchFamily="18" charset="0"/>
                    <a:ea typeface="黑体" panose="02010609060101010101" pitchFamily="49" charset="-122"/>
                  </a:rPr>
                  <a:t>ξ</a:t>
                </a:r>
                <a:r>
                  <a:rPr lang="en-US" altLang="zh-CN" sz="1600" dirty="0">
                    <a:solidFill>
                      <a:srgbClr val="000000"/>
                    </a:solidFill>
                    <a:effectLst/>
                    <a:latin typeface="Times New Roman" panose="02020603050405020304" pitchFamily="18" charset="0"/>
                    <a:ea typeface="黑体" panose="02010609060101010101" pitchFamily="49" charset="-122"/>
                  </a:rPr>
                  <a:t>——</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与压力有关的经验数据。低压系统</a:t>
                </a:r>
                <a:r>
                  <a:rPr lang="en-US" altLang="zh-CN" sz="1600" i="1" dirty="0">
                    <a:solidFill>
                      <a:srgbClr val="000000"/>
                    </a:solidFill>
                    <a:effectLst/>
                    <a:latin typeface="Times New Roman" panose="02020603050405020304" pitchFamily="18" charset="0"/>
                    <a:ea typeface="黑体" panose="02010609060101010101" pitchFamily="49" charset="-122"/>
                  </a:rPr>
                  <a:t>ξ</a:t>
                </a:r>
                <a:r>
                  <a:rPr lang="en-US" altLang="zh-CN" sz="1600" dirty="0">
                    <a:solidFill>
                      <a:srgbClr val="000000"/>
                    </a:solidFill>
                    <a:effectLst/>
                    <a:latin typeface="Times New Roman" panose="02020603050405020304" pitchFamily="18" charset="0"/>
                    <a:ea typeface="黑体" panose="02010609060101010101" pitchFamily="49" charset="-122"/>
                  </a:rPr>
                  <a:t>=2~4,</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中压系统</a:t>
                </a:r>
                <a:r>
                  <a:rPr lang="en-US" altLang="zh-CN" sz="1600" i="1" dirty="0">
                    <a:solidFill>
                      <a:srgbClr val="000000"/>
                    </a:solidFill>
                    <a:effectLst/>
                    <a:latin typeface="Times New Roman" panose="02020603050405020304" pitchFamily="18" charset="0"/>
                    <a:ea typeface="黑体" panose="02010609060101010101" pitchFamily="49" charset="-122"/>
                  </a:rPr>
                  <a:t>ξ</a:t>
                </a:r>
                <a:r>
                  <a:rPr lang="en-US" altLang="zh-CN" sz="1600" dirty="0">
                    <a:solidFill>
                      <a:srgbClr val="000000"/>
                    </a:solidFill>
                    <a:effectLst/>
                    <a:latin typeface="Times New Roman" panose="02020603050405020304" pitchFamily="18" charset="0"/>
                    <a:ea typeface="黑体" panose="02010609060101010101" pitchFamily="49" charset="-122"/>
                  </a:rPr>
                  <a:t>=5~7,</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高压系统</a:t>
                </a:r>
                <a:r>
                  <a:rPr lang="en-US" altLang="zh-CN" sz="1600" i="1" dirty="0">
                    <a:solidFill>
                      <a:srgbClr val="000000"/>
                    </a:solidFill>
                    <a:effectLst/>
                    <a:latin typeface="Times New Roman" panose="02020603050405020304" pitchFamily="18" charset="0"/>
                    <a:ea typeface="黑体" panose="02010609060101010101" pitchFamily="49" charset="-122"/>
                  </a:rPr>
                  <a:t>ξ</a:t>
                </a:r>
                <a:r>
                  <a:rPr lang="en-US" altLang="zh-CN" sz="1600" dirty="0">
                    <a:solidFill>
                      <a:srgbClr val="000000"/>
                    </a:solidFill>
                    <a:effectLst/>
                    <a:latin typeface="Times New Roman" panose="02020603050405020304" pitchFamily="18" charset="0"/>
                    <a:ea typeface="黑体" panose="02010609060101010101" pitchFamily="49" charset="-122"/>
                  </a:rPr>
                  <a:t>=10~12</a:t>
                </a:r>
                <a:r>
                  <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3200" dirty="0"/>
              </a:p>
            </p:txBody>
          </p:sp>
        </mc:Choice>
        <mc:Fallback xmlns="">
          <p:sp>
            <p:nvSpPr>
              <p:cNvPr id="8" name="矩形 7">
                <a:extLst>
                  <a:ext uri="{FF2B5EF4-FFF2-40B4-BE49-F238E27FC236}">
                    <a16:creationId xmlns:a16="http://schemas.microsoft.com/office/drawing/2014/main" id="{1CEFCF6D-F08C-4827-B774-658DC85DA26B}"/>
                  </a:ext>
                </a:extLst>
              </p:cNvPr>
              <p:cNvSpPr>
                <a:spLocks noRot="1" noChangeAspect="1" noMove="1" noResize="1" noEditPoints="1" noAdjustHandles="1" noChangeArrowheads="1" noChangeShapeType="1" noTextEdit="1"/>
              </p:cNvSpPr>
              <p:nvPr/>
            </p:nvSpPr>
            <p:spPr>
              <a:xfrm>
                <a:off x="803220" y="1612302"/>
                <a:ext cx="7670317" cy="2341218"/>
              </a:xfrm>
              <a:prstGeom prst="rect">
                <a:avLst/>
              </a:prstGeom>
              <a:blipFill>
                <a:blip r:embed="rId3"/>
                <a:stretch>
                  <a:fillRect l="-477" r="-2703" b="-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551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4" grpId="0" animBg="1"/>
      <p:bldP spid="11"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50B0CFC0-07B8-4ED2-9A7D-36289B56B4FB}"/>
              </a:ext>
            </a:extLst>
          </p:cNvPr>
          <p:cNvSpPr/>
          <p:nvPr/>
        </p:nvSpPr>
        <p:spPr>
          <a:xfrm rot="18962245" flipV="1">
            <a:off x="1924209"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7" name="直角三角形 16">
            <a:extLst>
              <a:ext uri="{FF2B5EF4-FFF2-40B4-BE49-F238E27FC236}">
                <a16:creationId xmlns:a16="http://schemas.microsoft.com/office/drawing/2014/main" id="{DD85D24C-3AA0-440F-8293-71C8F6A1AF28}"/>
              </a:ext>
            </a:extLst>
          </p:cNvPr>
          <p:cNvSpPr/>
          <p:nvPr/>
        </p:nvSpPr>
        <p:spPr>
          <a:xfrm rot="18962245" flipV="1">
            <a:off x="2074456"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直角三角形 20">
            <a:extLst>
              <a:ext uri="{FF2B5EF4-FFF2-40B4-BE49-F238E27FC236}">
                <a16:creationId xmlns:a16="http://schemas.microsoft.com/office/drawing/2014/main" id="{41421348-98CA-4C8B-8412-7381FDED01B7}"/>
              </a:ext>
            </a:extLst>
          </p:cNvPr>
          <p:cNvSpPr/>
          <p:nvPr/>
        </p:nvSpPr>
        <p:spPr>
          <a:xfrm rot="2637755" flipH="1" flipV="1">
            <a:off x="6058390"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4" name="直角三角形 23">
            <a:extLst>
              <a:ext uri="{FF2B5EF4-FFF2-40B4-BE49-F238E27FC236}">
                <a16:creationId xmlns:a16="http://schemas.microsoft.com/office/drawing/2014/main" id="{D7D1EF41-BB62-46F1-8AB5-8B7695248D94}"/>
              </a:ext>
            </a:extLst>
          </p:cNvPr>
          <p:cNvSpPr/>
          <p:nvPr/>
        </p:nvSpPr>
        <p:spPr>
          <a:xfrm rot="2637755" flipH="1" flipV="1">
            <a:off x="6208637" y="9268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1" name="矩形 10">
            <a:extLst>
              <a:ext uri="{FF2B5EF4-FFF2-40B4-BE49-F238E27FC236}">
                <a16:creationId xmlns:a16="http://schemas.microsoft.com/office/drawing/2014/main" id="{0D36BE16-DFE9-4665-A623-D5FA13C43866}"/>
              </a:ext>
            </a:extLst>
          </p:cNvPr>
          <p:cNvSpPr/>
          <p:nvPr/>
        </p:nvSpPr>
        <p:spPr>
          <a:xfrm>
            <a:off x="2358726" y="838105"/>
            <a:ext cx="3775394" cy="523220"/>
          </a:xfrm>
          <a:prstGeom prst="rect">
            <a:avLst/>
          </a:prstGeom>
        </p:spPr>
        <p:txBody>
          <a:bodyPr wrap="none">
            <a:spAutoFit/>
          </a:bodyPr>
          <a:lstStyle/>
          <a:p>
            <a:pPr algn="ctr">
              <a:lnSpc>
                <a:spcPct val="100000"/>
              </a:lnSpc>
              <a:spcBef>
                <a:spcPct val="0"/>
              </a:spcBef>
              <a:buNone/>
            </a:pPr>
            <a:r>
              <a:rPr lang="zh-CN" altLang="en-US" sz="2800" dirty="0">
                <a:solidFill>
                  <a:srgbClr val="184972"/>
                </a:solidFill>
                <a:latin typeface="黑体" panose="02010609060101010101" pitchFamily="49" charset="-122"/>
                <a:ea typeface="黑体" panose="02010609060101010101" pitchFamily="49" charset="-122"/>
              </a:rPr>
              <a:t>四、设计时的注意事项</a:t>
            </a:r>
          </a:p>
        </p:txBody>
      </p:sp>
      <p:sp>
        <p:nvSpPr>
          <p:cNvPr id="7" name="矩形 6">
            <a:extLst>
              <a:ext uri="{FF2B5EF4-FFF2-40B4-BE49-F238E27FC236}">
                <a16:creationId xmlns:a16="http://schemas.microsoft.com/office/drawing/2014/main" id="{105B9C3F-209B-4D68-AAD6-F99CA891DF4C}"/>
              </a:ext>
            </a:extLst>
          </p:cNvPr>
          <p:cNvSpPr/>
          <p:nvPr/>
        </p:nvSpPr>
        <p:spPr>
          <a:xfrm>
            <a:off x="430212" y="1465653"/>
            <a:ext cx="8093794" cy="788806"/>
          </a:xfrm>
          <a:prstGeom prst="rect">
            <a:avLst/>
          </a:prstGeom>
        </p:spPr>
        <p:txBody>
          <a:bodyPr wrap="square">
            <a:spAutoFit/>
          </a:bodyPr>
          <a:lstStyle/>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吸油管和回油管应尽量相距远些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两管之间要用隔板隔开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以增加油液循环距离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使油液有足够的时间分离气泡</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沉淀杂质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消散热量。隔板高度最好为箱内油面高度的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9" name="矩形 8">
            <a:extLst>
              <a:ext uri="{FF2B5EF4-FFF2-40B4-BE49-F238E27FC236}">
                <a16:creationId xmlns:a16="http://schemas.microsoft.com/office/drawing/2014/main" id="{5712E83C-85DB-4944-84D6-406B201340FB}"/>
              </a:ext>
            </a:extLst>
          </p:cNvPr>
          <p:cNvSpPr/>
          <p:nvPr/>
        </p:nvSpPr>
        <p:spPr>
          <a:xfrm>
            <a:off x="468810" y="2493372"/>
            <a:ext cx="8339138" cy="1994457"/>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吸油管入口处要装粗过滤器。粗过滤器与回油管管端在油面最低时仍应没在油中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防止吸油时卷吸空气或回油冲入油箱时搅动油面而混入气泡。回油管管端宜斜切</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以增大出油口截面积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减慢出口处油流速度。此外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应使回油管斜切口面对箱壁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以利油液散热。当回油管排回的油量很大时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宜使它出口处高出油面</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向一个带孔或不带孔的斜槽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倾角为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5°~15°)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排油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使油流散开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一方面减慢流速</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另一方面排走油液中空气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。减慢回油流速、减少它的冲击搅拌作用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也可以采取让它通过扩散室的办法来达到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。泄油管管端亦可斜切并面壁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但不可没入油中。</a:t>
            </a:r>
            <a:endParaRPr lang="zh-CN" altLang="zh-CN" sz="1400" dirty="0">
              <a:solidFill>
                <a:srgbClr val="000000"/>
              </a:solidFill>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4294178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6" name="矩形 5">
            <a:extLst>
              <a:ext uri="{FF2B5EF4-FFF2-40B4-BE49-F238E27FC236}">
                <a16:creationId xmlns:a16="http://schemas.microsoft.com/office/drawing/2014/main" id="{3C214734-10C0-4BEE-BB11-43A7C7E375D1}"/>
              </a:ext>
            </a:extLst>
          </p:cNvPr>
          <p:cNvSpPr/>
          <p:nvPr/>
        </p:nvSpPr>
        <p:spPr>
          <a:xfrm>
            <a:off x="657015" y="991931"/>
            <a:ext cx="8254072" cy="461665"/>
          </a:xfrm>
          <a:prstGeom prst="rect">
            <a:avLst/>
          </a:prstGeom>
        </p:spPr>
        <p:txBody>
          <a:bodyPr wrap="square">
            <a:spAutoFit/>
          </a:bodyPr>
          <a:lstStyle/>
          <a:p>
            <a:pPr indent="18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管端与箱底、箱壁间距离均不宜小于管径的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倍。粗过滤器距箱底不应小于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p:txBody>
      </p:sp>
      <p:pic>
        <p:nvPicPr>
          <p:cNvPr id="14" name="7T5.EPS" descr="id:2147506706;FounderCES">
            <a:extLst>
              <a:ext uri="{FF2B5EF4-FFF2-40B4-BE49-F238E27FC236}">
                <a16:creationId xmlns:a16="http://schemas.microsoft.com/office/drawing/2014/main" id="{54FAC0D5-6E43-4138-953E-A8A02017C739}"/>
              </a:ext>
            </a:extLst>
          </p:cNvPr>
          <p:cNvPicPr/>
          <p:nvPr/>
        </p:nvPicPr>
        <p:blipFill>
          <a:blip r:embed="rId3" cstate="print"/>
          <a:stretch>
            <a:fillRect/>
          </a:stretch>
        </p:blipFill>
        <p:spPr>
          <a:xfrm>
            <a:off x="657015" y="1978343"/>
            <a:ext cx="4258945" cy="1113790"/>
          </a:xfrm>
          <a:prstGeom prst="rect">
            <a:avLst/>
          </a:prstGeom>
        </p:spPr>
      </p:pic>
      <p:sp>
        <p:nvSpPr>
          <p:cNvPr id="10" name="矩形 9">
            <a:extLst>
              <a:ext uri="{FF2B5EF4-FFF2-40B4-BE49-F238E27FC236}">
                <a16:creationId xmlns:a16="http://schemas.microsoft.com/office/drawing/2014/main" id="{4274F324-DAE6-4BC2-9E35-1E8068A21653}"/>
              </a:ext>
            </a:extLst>
          </p:cNvPr>
          <p:cNvSpPr/>
          <p:nvPr/>
        </p:nvSpPr>
        <p:spPr>
          <a:xfrm>
            <a:off x="144016" y="3510199"/>
            <a:ext cx="4572000" cy="425758"/>
          </a:xfrm>
          <a:prstGeom prst="rect">
            <a:avLst/>
          </a:prstGeom>
        </p:spPr>
        <p:txBody>
          <a:bodyPr>
            <a:spAutoFit/>
          </a:bodyPr>
          <a:lstStyle/>
          <a:p>
            <a:pPr indent="228600" algn="ctr">
              <a:lnSpc>
                <a:spcPts val="135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7-5</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油箱中的排气斜槽</a:t>
            </a:r>
            <a:endParaRPr lang="zh-CN" altLang="zh-CN" sz="120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带孔斜槽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无孔斜槽</a:t>
            </a:r>
            <a:endParaRPr lang="zh-CN" altLang="zh-CN" sz="1200" dirty="0">
              <a:solidFill>
                <a:srgbClr val="000000"/>
              </a:solidFill>
              <a:effectLst/>
              <a:latin typeface="NEU-BZ-S92"/>
              <a:ea typeface="方正书宋_GBK"/>
              <a:cs typeface="Times New Roman" panose="02020603050405020304" pitchFamily="18" charset="0"/>
            </a:endParaRPr>
          </a:p>
        </p:txBody>
      </p:sp>
      <p:pic>
        <p:nvPicPr>
          <p:cNvPr id="18" name="7T6.EPS">
            <a:extLst>
              <a:ext uri="{FF2B5EF4-FFF2-40B4-BE49-F238E27FC236}">
                <a16:creationId xmlns:a16="http://schemas.microsoft.com/office/drawing/2014/main" id="{B363B8F8-92CB-4B95-B507-E7ECCB3DDF5D}"/>
              </a:ext>
            </a:extLst>
          </p:cNvPr>
          <p:cNvPicPr/>
          <p:nvPr/>
        </p:nvPicPr>
        <p:blipFill>
          <a:blip r:embed="rId4" cstate="print"/>
          <a:stretch>
            <a:fillRect/>
          </a:stretch>
        </p:blipFill>
        <p:spPr>
          <a:xfrm>
            <a:off x="5838279" y="2048193"/>
            <a:ext cx="1763395" cy="1043940"/>
          </a:xfrm>
          <a:prstGeom prst="rect">
            <a:avLst/>
          </a:prstGeom>
        </p:spPr>
      </p:pic>
      <p:sp>
        <p:nvSpPr>
          <p:cNvPr id="13" name="矩形 12">
            <a:extLst>
              <a:ext uri="{FF2B5EF4-FFF2-40B4-BE49-F238E27FC236}">
                <a16:creationId xmlns:a16="http://schemas.microsoft.com/office/drawing/2014/main" id="{F03D0CF0-44F8-4F78-A0D2-DC559F429413}"/>
              </a:ext>
            </a:extLst>
          </p:cNvPr>
          <p:cNvSpPr/>
          <p:nvPr/>
        </p:nvSpPr>
        <p:spPr>
          <a:xfrm>
            <a:off x="6091324" y="3599967"/>
            <a:ext cx="1510350" cy="246221"/>
          </a:xfrm>
          <a:prstGeom prst="rect">
            <a:avLst/>
          </a:prstGeom>
        </p:spPr>
        <p:txBody>
          <a:bodyPr wrap="none">
            <a:spAutoFit/>
          </a:bodyPr>
          <a:lstStyle/>
          <a:p>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00" dirty="0">
                <a:solidFill>
                  <a:srgbClr val="000000"/>
                </a:solidFill>
                <a:latin typeface="Times New Roman" panose="02020603050405020304" pitchFamily="18" charset="0"/>
                <a:ea typeface="黑体" panose="02010609060101010101" pitchFamily="49" charset="-122"/>
              </a:rPr>
              <a:t>7-6</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油箱中的扩散室</a:t>
            </a:r>
            <a:endParaRPr lang="zh-CN" altLang="en-US" sz="2000" dirty="0"/>
          </a:p>
        </p:txBody>
      </p:sp>
    </p:spTree>
    <p:extLst>
      <p:ext uri="{BB962C8B-B14F-4D97-AF65-F5344CB8AC3E}">
        <p14:creationId xmlns:p14="http://schemas.microsoft.com/office/powerpoint/2010/main" val="34447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5" name="矩形 4">
            <a:extLst>
              <a:ext uri="{FF2B5EF4-FFF2-40B4-BE49-F238E27FC236}">
                <a16:creationId xmlns:a16="http://schemas.microsoft.com/office/drawing/2014/main" id="{77F499E5-EDA3-41AF-AB9D-01774DD12278}"/>
              </a:ext>
            </a:extLst>
          </p:cNvPr>
          <p:cNvSpPr/>
          <p:nvPr/>
        </p:nvSpPr>
        <p:spPr>
          <a:xfrm>
            <a:off x="155496" y="1505410"/>
            <a:ext cx="5221274" cy="2585323"/>
          </a:xfrm>
          <a:prstGeom prst="rect">
            <a:avLst/>
          </a:prstGeom>
        </p:spPr>
        <p:txBody>
          <a:bodyPr wrap="square">
            <a:spAutoFit/>
          </a:bodyPr>
          <a:lstStyle/>
          <a:p>
            <a:pPr indent="504000" algn="just">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为了防止油液污染起见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油箱上各盖板、管口处都要妥善密封。注油器上要加滤油网。防止油箱出现负压而设置的通气孔上须装空气滤清器。空气滤清器的容量至少应为液压泵额定流量的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倍。油箱内回油集中部分及清污口附近宜装设一些磁性块</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以去除油液中的铁屑和带磁性颗粒</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effectLst/>
              <a:latin typeface="NEU-BZ-S92"/>
              <a:ea typeface="方正书宋_GBK"/>
              <a:cs typeface="Times New Roman" panose="02020603050405020304" pitchFamily="18" charset="0"/>
            </a:endParaRPr>
          </a:p>
        </p:txBody>
      </p:sp>
      <p:pic>
        <p:nvPicPr>
          <p:cNvPr id="11" name="7T7.EPS">
            <a:extLst>
              <a:ext uri="{FF2B5EF4-FFF2-40B4-BE49-F238E27FC236}">
                <a16:creationId xmlns:a16="http://schemas.microsoft.com/office/drawing/2014/main" id="{5BB22FFA-C4C7-434F-AD5E-FED12B87CD43}"/>
              </a:ext>
            </a:extLst>
          </p:cNvPr>
          <p:cNvPicPr/>
          <p:nvPr/>
        </p:nvPicPr>
        <p:blipFill>
          <a:blip r:embed="rId3" cstate="print"/>
          <a:stretch>
            <a:fillRect/>
          </a:stretch>
        </p:blipFill>
        <p:spPr>
          <a:xfrm>
            <a:off x="6429011" y="1354258"/>
            <a:ext cx="2050415" cy="1583055"/>
          </a:xfrm>
          <a:prstGeom prst="rect">
            <a:avLst/>
          </a:prstGeom>
        </p:spPr>
      </p:pic>
      <p:graphicFrame>
        <p:nvGraphicFramePr>
          <p:cNvPr id="9" name="表格 8">
            <a:extLst>
              <a:ext uri="{FF2B5EF4-FFF2-40B4-BE49-F238E27FC236}">
                <a16:creationId xmlns:a16="http://schemas.microsoft.com/office/drawing/2014/main" id="{7F2589C7-1FA0-467B-AF1A-7209F456A067}"/>
              </a:ext>
            </a:extLst>
          </p:cNvPr>
          <p:cNvGraphicFramePr>
            <a:graphicFrameLocks noGrp="1"/>
          </p:cNvGraphicFramePr>
          <p:nvPr>
            <p:extLst>
              <p:ext uri="{D42A27DB-BD31-4B8C-83A1-F6EECF244321}">
                <p14:modId xmlns:p14="http://schemas.microsoft.com/office/powerpoint/2010/main" val="3047313338"/>
              </p:ext>
            </p:extLst>
          </p:nvPr>
        </p:nvGraphicFramePr>
        <p:xfrm>
          <a:off x="5451894" y="3543608"/>
          <a:ext cx="4259580" cy="177800"/>
        </p:xfrm>
        <a:graphic>
          <a:graphicData uri="http://schemas.openxmlformats.org/drawingml/2006/table">
            <a:tbl>
              <a:tblPr firstRow="1" firstCol="1" bandRow="1"/>
              <a:tblGrid>
                <a:gridCol w="4259580">
                  <a:extLst>
                    <a:ext uri="{9D8B030D-6E8A-4147-A177-3AD203B41FA5}">
                      <a16:colId xmlns:a16="http://schemas.microsoft.com/office/drawing/2014/main" val="3130164385"/>
                    </a:ext>
                  </a:extLst>
                </a:gridCol>
              </a:tblGrid>
              <a:tr h="0">
                <a:tc>
                  <a:txBody>
                    <a:bodyPr/>
                    <a:lstStyle/>
                    <a:p>
                      <a:pPr algn="ctr">
                        <a:lnSpc>
                          <a:spcPts val="1350"/>
                        </a:lnSpc>
                        <a:spcAft>
                          <a:spcPts val="0"/>
                        </a:spcAft>
                      </a:pPr>
                      <a:r>
                        <a:rPr lang="zh-CN"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7-7</a:t>
                      </a:r>
                      <a:r>
                        <a:rPr lang="zh-CN"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油箱中的磁性块</a:t>
                      </a:r>
                      <a:endParaRPr lang="zh-CN" sz="160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8751801"/>
                  </a:ext>
                </a:extLst>
              </a:tr>
            </a:tbl>
          </a:graphicData>
        </a:graphic>
      </p:graphicFrame>
      <p:sp>
        <p:nvSpPr>
          <p:cNvPr id="15" name="直角三角形 14">
            <a:extLst>
              <a:ext uri="{FF2B5EF4-FFF2-40B4-BE49-F238E27FC236}">
                <a16:creationId xmlns:a16="http://schemas.microsoft.com/office/drawing/2014/main" id="{B6D3BFF0-DA09-4423-A5AF-838432EEC1E3}"/>
              </a:ext>
            </a:extLst>
          </p:cNvPr>
          <p:cNvSpPr/>
          <p:nvPr/>
        </p:nvSpPr>
        <p:spPr>
          <a:xfrm rot="2637755" flipH="1" flipV="1">
            <a:off x="5526410" y="24364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6" name="直角三角形 15">
            <a:extLst>
              <a:ext uri="{FF2B5EF4-FFF2-40B4-BE49-F238E27FC236}">
                <a16:creationId xmlns:a16="http://schemas.microsoft.com/office/drawing/2014/main" id="{178B5F66-E728-46C7-9E8C-677556E32070}"/>
              </a:ext>
            </a:extLst>
          </p:cNvPr>
          <p:cNvSpPr/>
          <p:nvPr/>
        </p:nvSpPr>
        <p:spPr>
          <a:xfrm rot="2637755" flipH="1" flipV="1">
            <a:off x="5676657" y="24364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73569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530591" y="9137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油  箱  </a:t>
            </a:r>
          </a:p>
        </p:txBody>
      </p:sp>
      <p:sp>
        <p:nvSpPr>
          <p:cNvPr id="10" name="矩形 9">
            <a:extLst>
              <a:ext uri="{FF2B5EF4-FFF2-40B4-BE49-F238E27FC236}">
                <a16:creationId xmlns:a16="http://schemas.microsoft.com/office/drawing/2014/main" id="{CC7EF85B-B310-4E86-BD7E-0A5F562825D2}"/>
              </a:ext>
            </a:extLst>
          </p:cNvPr>
          <p:cNvSpPr/>
          <p:nvPr/>
        </p:nvSpPr>
        <p:spPr>
          <a:xfrm>
            <a:off x="107830" y="946646"/>
            <a:ext cx="8928340" cy="3000821"/>
          </a:xfrm>
          <a:prstGeom prst="rect">
            <a:avLst/>
          </a:prstGeom>
        </p:spPr>
        <p:txBody>
          <a:bodyPr wrap="square">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为了易于散热和便于对油箱进行搬移及维护保养</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箱底离地至少应在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150mm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以上。箱底应适当倾斜</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在最低部位处设置堵塞或放油阀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以便排放污油。箱体上注油口的近旁必须设置液位计。过滤器的安装位置应便于装拆。箱内各处应便于清洗。</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油箱中如要安装热交换器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必须考虑好它的安装位置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以及测温、控制等措施。</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分离式油箱一般用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2.5~4mm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普通钢板或不锈钢板焊成。箱壁愈薄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散热愈快</a:t>
            </a:r>
            <a:r>
              <a:rPr lang="zh-CN" altLang="zh-CN" sz="1400" baseline="30000" dirty="0">
                <a:solidFill>
                  <a:srgbClr val="000000"/>
                </a:solidFill>
                <a:latin typeface="NEU-BZ-S92"/>
                <a:ea typeface="MS Mincho" panose="02020609040205080304" pitchFamily="49" charset="-128"/>
                <a:cs typeface="MS Mincho" panose="02020609040205080304" pitchFamily="49" charset="-128"/>
              </a:rPr>
              <a:t>㊀</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。大尺寸油箱要加焊角板、肋条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以增加刚性。当液压泵及其驱动电动机和其他液压件都要装在油箱上时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油箱顶盖要相应地加厚。</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360000" algn="just">
              <a:lnSpc>
                <a:spcPct val="150000"/>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普通钢板的油箱内壁应涂上耐油防锈的涂料或进行磷化处理。外壁如无色彩要求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可涂上一层极薄的黑漆</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不超过</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0.025mm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厚度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会有很好的辐射冷却效果。</a:t>
            </a:r>
            <a:endParaRPr lang="zh-CN" altLang="zh-CN" sz="1400" dirty="0">
              <a:solidFill>
                <a:srgbClr val="000000"/>
              </a:solidFill>
              <a:latin typeface="NEU-BZ-S92"/>
              <a:ea typeface="方正书宋_GBK"/>
              <a:cs typeface="Times New Roman" panose="02020603050405020304" pitchFamily="18" charset="0"/>
            </a:endParaRPr>
          </a:p>
          <a:p>
            <a:pPr indent="180000">
              <a:lnSpc>
                <a:spcPct val="150000"/>
              </a:lnSpc>
              <a:spcAft>
                <a:spcPts val="0"/>
              </a:spcAft>
            </a:pP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4" name="图片 13">
            <a:extLst>
              <a:ext uri="{FF2B5EF4-FFF2-40B4-BE49-F238E27FC236}">
                <a16:creationId xmlns:a16="http://schemas.microsoft.com/office/drawing/2014/main" id="{8AC2B2BA-4059-4A62-B01B-26C74E1B2FF6}"/>
              </a:ext>
            </a:extLst>
          </p:cNvPr>
          <p:cNvPicPr/>
          <p:nvPr/>
        </p:nvPicPr>
        <p:blipFill>
          <a:blip r:embed="rId3" cstate="print"/>
          <a:stretch>
            <a:fillRect/>
          </a:stretch>
        </p:blipFill>
        <p:spPr>
          <a:xfrm>
            <a:off x="349436" y="3947467"/>
            <a:ext cx="6451151" cy="563948"/>
          </a:xfrm>
          <a:prstGeom prst="rect">
            <a:avLst/>
          </a:prstGeom>
        </p:spPr>
      </p:pic>
    </p:spTree>
    <p:extLst>
      <p:ext uri="{BB962C8B-B14F-4D97-AF65-F5344CB8AC3E}">
        <p14:creationId xmlns:p14="http://schemas.microsoft.com/office/powerpoint/2010/main" val="80316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2724788" y="1883792"/>
            <a:ext cx="5560908" cy="923330"/>
          </a:xfrm>
          <a:prstGeom prst="rect">
            <a:avLst/>
          </a:prstGeom>
        </p:spPr>
        <p:txBody>
          <a:bodyPr wrap="square">
            <a:spAutoFit/>
          </a:bodyPr>
          <a:lstStyle/>
          <a:p>
            <a:pPr algn="ctr"/>
            <a:r>
              <a:rPr lang="zh-CN" altLang="en-US" sz="5400" dirty="0">
                <a:solidFill>
                  <a:srgbClr val="F6C954"/>
                </a:solidFill>
                <a:latin typeface="黑体" panose="02010609060101010101" pitchFamily="49" charset="-122"/>
                <a:ea typeface="黑体" panose="02010609060101010101" pitchFamily="49" charset="-122"/>
              </a:rPr>
              <a:t>热 交 换 器</a:t>
            </a:r>
            <a:endParaRPr lang="en-US" altLang="zh-CN" sz="5400" dirty="0">
              <a:solidFill>
                <a:srgbClr val="F6C954"/>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1706851" y="1611908"/>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dirty="0">
                <a:solidFill>
                  <a:srgbClr val="FFFFFF"/>
                </a:solidFill>
                <a:latin typeface="黑体" panose="02010609060101010101" pitchFamily="49" charset="-122"/>
                <a:ea typeface="黑体" panose="02010609060101010101" pitchFamily="49" charset="-122"/>
                <a:cs typeface="Open Sans" panose="020B0604020202020204" charset="0"/>
              </a:rPr>
              <a:t>四</a:t>
            </a:r>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a:t>
            </a:r>
          </a:p>
        </p:txBody>
      </p:sp>
    </p:spTree>
    <p:extLst>
      <p:ext uri="{BB962C8B-B14F-4D97-AF65-F5344CB8AC3E}">
        <p14:creationId xmlns:p14="http://schemas.microsoft.com/office/powerpoint/2010/main" val="114013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a:solidFill>
                  <a:schemeClr val="bg1"/>
                </a:solidFill>
                <a:latin typeface="黑体" panose="02010609060101010101" pitchFamily="49" charset="-122"/>
                <a:ea typeface="黑体" panose="02010609060101010101" pitchFamily="49" charset="-122"/>
              </a:rPr>
              <a:t>第四节   热</a:t>
            </a:r>
            <a:r>
              <a:rPr lang="en-US" altLang="zh-CN" sz="3200">
                <a:solidFill>
                  <a:schemeClr val="bg1"/>
                </a:solidFill>
                <a:latin typeface="黑体" panose="02010609060101010101" pitchFamily="49" charset="-122"/>
                <a:ea typeface="黑体" panose="02010609060101010101" pitchFamily="49" charset="-122"/>
              </a:rPr>
              <a:t> </a:t>
            </a:r>
            <a:r>
              <a:rPr lang="zh-CN" altLang="en-US" sz="3200">
                <a:solidFill>
                  <a:schemeClr val="bg1"/>
                </a:solidFill>
                <a:latin typeface="黑体" panose="02010609060101010101" pitchFamily="49" charset="-122"/>
                <a:ea typeface="黑体" panose="02010609060101010101" pitchFamily="49" charset="-122"/>
              </a:rPr>
              <a:t>交</a:t>
            </a:r>
            <a:r>
              <a:rPr lang="en-US" altLang="zh-CN" sz="3200">
                <a:solidFill>
                  <a:schemeClr val="bg1"/>
                </a:solidFill>
                <a:latin typeface="黑体" panose="02010609060101010101" pitchFamily="49" charset="-122"/>
                <a:ea typeface="黑体" panose="02010609060101010101" pitchFamily="49" charset="-122"/>
              </a:rPr>
              <a:t> </a:t>
            </a:r>
            <a:r>
              <a:rPr lang="zh-CN" altLang="en-US" sz="3200">
                <a:solidFill>
                  <a:schemeClr val="bg1"/>
                </a:solidFill>
                <a:latin typeface="黑体" panose="02010609060101010101" pitchFamily="49" charset="-122"/>
                <a:ea typeface="黑体" panose="02010609060101010101" pitchFamily="49" charset="-122"/>
              </a:rPr>
              <a:t>换</a:t>
            </a:r>
            <a:r>
              <a:rPr lang="en-US" altLang="zh-CN" sz="3200">
                <a:solidFill>
                  <a:schemeClr val="bg1"/>
                </a:solidFill>
                <a:latin typeface="黑体" panose="02010609060101010101" pitchFamily="49" charset="-122"/>
                <a:ea typeface="黑体" panose="02010609060101010101" pitchFamily="49" charset="-122"/>
              </a:rPr>
              <a:t> </a:t>
            </a:r>
            <a:r>
              <a:rPr lang="zh-CN" altLang="en-US" sz="3200">
                <a:solidFill>
                  <a:schemeClr val="bg1"/>
                </a:solidFill>
                <a:latin typeface="黑体" panose="02010609060101010101" pitchFamily="49" charset="-122"/>
                <a:ea typeface="黑体" panose="02010609060101010101" pitchFamily="49" charset="-122"/>
              </a:rPr>
              <a:t>器</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0" name="圆角矩形 6">
            <a:extLst>
              <a:ext uri="{FF2B5EF4-FFF2-40B4-BE49-F238E27FC236}">
                <a16:creationId xmlns:a16="http://schemas.microsoft.com/office/drawing/2014/main" id="{262EBBAE-860D-4913-BFF6-A90CAD6BB82A}"/>
              </a:ext>
            </a:extLst>
          </p:cNvPr>
          <p:cNvSpPr/>
          <p:nvPr/>
        </p:nvSpPr>
        <p:spPr>
          <a:xfrm>
            <a:off x="736018" y="1525303"/>
            <a:ext cx="7804722" cy="231424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ea typeface="黑体" panose="02010609060101010101" pitchFamily="49" charset="-122"/>
              </a:rPr>
              <a:t> </a:t>
            </a:r>
            <a:endParaRPr lang="zh-CN" altLang="en-US" sz="1600" dirty="0">
              <a:ea typeface="黑体" panose="02010609060101010101" pitchFamily="49" charset="-122"/>
            </a:endParaRPr>
          </a:p>
        </p:txBody>
      </p:sp>
      <p:sp>
        <p:nvSpPr>
          <p:cNvPr id="9" name="矩形 8">
            <a:extLst>
              <a:ext uri="{FF2B5EF4-FFF2-40B4-BE49-F238E27FC236}">
                <a16:creationId xmlns:a16="http://schemas.microsoft.com/office/drawing/2014/main" id="{C2B338CC-996B-4FA9-8C31-0B7F4F7D49A4}"/>
              </a:ext>
            </a:extLst>
          </p:cNvPr>
          <p:cNvSpPr/>
          <p:nvPr/>
        </p:nvSpPr>
        <p:spPr>
          <a:xfrm>
            <a:off x="990206" y="1712929"/>
            <a:ext cx="7163587" cy="1938992"/>
          </a:xfrm>
          <a:prstGeom prst="rect">
            <a:avLst/>
          </a:prstGeom>
        </p:spPr>
        <p:txBody>
          <a:bodyPr wrap="square">
            <a:spAutoFit/>
          </a:bodyPr>
          <a:lstStyle/>
          <a:p>
            <a:pPr indent="432000" algn="just">
              <a:lnSpc>
                <a:spcPct val="1500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液压系统的工作温度一般希望保持在</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30~50</a:t>
            </a:r>
            <a:r>
              <a:rPr lang="zh-CN" altLang="zh-CN" sz="2000" dirty="0">
                <a:solidFill>
                  <a:srgbClr val="000000"/>
                </a:solidFill>
                <a:latin typeface="NEU-BZ-S92"/>
                <a:ea typeface="宋体" panose="02010600030101010101" pitchFamily="2" charset="-122"/>
                <a:cs typeface="宋体" panose="02010600030101010101" pitchFamily="2" charset="-122"/>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的范围之内</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最高不超过</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65</a:t>
            </a:r>
            <a:r>
              <a:rPr lang="zh-CN" altLang="zh-CN" sz="2000" dirty="0">
                <a:solidFill>
                  <a:srgbClr val="000000"/>
                </a:solidFill>
                <a:latin typeface="NEU-BZ-S92"/>
                <a:ea typeface="宋体" panose="02010600030101010101" pitchFamily="2" charset="-122"/>
                <a:cs typeface="宋体" panose="02010600030101010101" pitchFamily="2" charset="-122"/>
              </a:rPr>
              <a:t>℃</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最低不低于</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a:t>
            </a:r>
            <a:r>
              <a:rPr lang="zh-CN" altLang="zh-CN" sz="2000" dirty="0">
                <a:solidFill>
                  <a:srgbClr val="000000"/>
                </a:solidFill>
                <a:latin typeface="NEU-BZ-S92"/>
                <a:ea typeface="宋体" panose="02010600030101010101" pitchFamily="2" charset="-122"/>
                <a:cs typeface="宋体" panose="02010600030101010101" pitchFamily="2" charset="-122"/>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。液压系统如依靠自然冷却仍不能使油温控制在上述范围内时</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就须安装冷却器</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反之</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如环境温度太低无法使液压泵起动或正常运转时</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就须安装加热器。</a:t>
            </a:r>
            <a:endParaRPr lang="zh-CN" altLang="zh-CN" sz="20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35727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热</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交</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换</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器</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8" name="直角三角形 7">
            <a:extLst>
              <a:ext uri="{FF2B5EF4-FFF2-40B4-BE49-F238E27FC236}">
                <a16:creationId xmlns:a16="http://schemas.microsoft.com/office/drawing/2014/main" id="{2E6B8643-A4BB-4E93-87D3-EF0A66D2D653}"/>
              </a:ext>
            </a:extLst>
          </p:cNvPr>
          <p:cNvSpPr/>
          <p:nvPr/>
        </p:nvSpPr>
        <p:spPr>
          <a:xfrm rot="2637755" flipH="1" flipV="1">
            <a:off x="354722" y="977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0" name="直角三角形 9">
            <a:extLst>
              <a:ext uri="{FF2B5EF4-FFF2-40B4-BE49-F238E27FC236}">
                <a16:creationId xmlns:a16="http://schemas.microsoft.com/office/drawing/2014/main" id="{4256C5B9-2B16-41A9-A31A-A90D3888E83B}"/>
              </a:ext>
            </a:extLst>
          </p:cNvPr>
          <p:cNvSpPr/>
          <p:nvPr/>
        </p:nvSpPr>
        <p:spPr>
          <a:xfrm rot="2637755" flipH="1" flipV="1">
            <a:off x="504969" y="977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7" name="文本框 6">
            <a:extLst>
              <a:ext uri="{FF2B5EF4-FFF2-40B4-BE49-F238E27FC236}">
                <a16:creationId xmlns:a16="http://schemas.microsoft.com/office/drawing/2014/main" id="{97AEDEF7-2F4E-4C65-AC40-6D87D6327EB7}"/>
              </a:ext>
            </a:extLst>
          </p:cNvPr>
          <p:cNvSpPr txBox="1"/>
          <p:nvPr/>
        </p:nvSpPr>
        <p:spPr>
          <a:xfrm>
            <a:off x="957509" y="946740"/>
            <a:ext cx="1923715" cy="461665"/>
          </a:xfrm>
          <a:prstGeom prst="rect">
            <a:avLst/>
          </a:prstGeom>
          <a:noFill/>
        </p:spPr>
        <p:txBody>
          <a:bodyPr wrap="square" rtlCol="0">
            <a:spAutoFit/>
          </a:bodyPr>
          <a:lstStyle/>
          <a:p>
            <a:r>
              <a:rPr lang="zh-CN" altLang="en-US" sz="2400" dirty="0">
                <a:solidFill>
                  <a:srgbClr val="184972"/>
                </a:solidFill>
              </a:rPr>
              <a:t>一、冷却器</a:t>
            </a:r>
          </a:p>
        </p:txBody>
      </p:sp>
      <p:sp>
        <p:nvSpPr>
          <p:cNvPr id="12" name="矩形 11">
            <a:extLst>
              <a:ext uri="{FF2B5EF4-FFF2-40B4-BE49-F238E27FC236}">
                <a16:creationId xmlns:a16="http://schemas.microsoft.com/office/drawing/2014/main" id="{9609FA47-F99B-4390-AA65-EC3AAFB3D43F}"/>
              </a:ext>
            </a:extLst>
          </p:cNvPr>
          <p:cNvSpPr/>
          <p:nvPr/>
        </p:nvSpPr>
        <p:spPr>
          <a:xfrm>
            <a:off x="320847" y="1516296"/>
            <a:ext cx="7962728" cy="1527469"/>
          </a:xfrm>
          <a:prstGeom prst="rect">
            <a:avLst/>
          </a:prstGeom>
        </p:spPr>
        <p:txBody>
          <a:bodyPr wrap="square">
            <a:spAutoFit/>
          </a:bodyPr>
          <a:lstStyle/>
          <a:p>
            <a:pPr indent="432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液压系统中用得较多的冷却器是强制对流式冷却器。图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所示为多管式冷却器的结构。油液从进油口</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从出油口</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而冷却水从进水口</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通过多根水管后由出水口</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流出。冷却器内设置了隔板</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在水管外部流动的油液的行进路线因隔板的上下布置变得迂回曲折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从而增强了热交换效果。这种冷却器的冷却效果较好。</a:t>
            </a:r>
            <a:endParaRPr lang="zh-CN" altLang="zh-CN" sz="1600" dirty="0">
              <a:solidFill>
                <a:srgbClr val="000000"/>
              </a:solidFill>
              <a:effectLst/>
              <a:latin typeface="NEU-BZ-S92"/>
              <a:ea typeface="方正书宋_GBK"/>
              <a:cs typeface="Times New Roman" panose="02020603050405020304" pitchFamily="18" charset="0"/>
            </a:endParaRPr>
          </a:p>
        </p:txBody>
      </p:sp>
      <p:pic>
        <p:nvPicPr>
          <p:cNvPr id="14" name="7T8.EPS">
            <a:extLst>
              <a:ext uri="{FF2B5EF4-FFF2-40B4-BE49-F238E27FC236}">
                <a16:creationId xmlns:a16="http://schemas.microsoft.com/office/drawing/2014/main" id="{63FA223B-D20F-46C5-9EA7-071F61A09798}"/>
              </a:ext>
            </a:extLst>
          </p:cNvPr>
          <p:cNvPicPr/>
          <p:nvPr/>
        </p:nvPicPr>
        <p:blipFill>
          <a:blip r:embed="rId3" cstate="print"/>
          <a:stretch>
            <a:fillRect/>
          </a:stretch>
        </p:blipFill>
        <p:spPr>
          <a:xfrm>
            <a:off x="3023523" y="3060770"/>
            <a:ext cx="2641600" cy="1313180"/>
          </a:xfrm>
          <a:prstGeom prst="rect">
            <a:avLst/>
          </a:prstGeom>
        </p:spPr>
      </p:pic>
      <p:sp>
        <p:nvSpPr>
          <p:cNvPr id="15" name="圆角矩形 6">
            <a:extLst>
              <a:ext uri="{FF2B5EF4-FFF2-40B4-BE49-F238E27FC236}">
                <a16:creationId xmlns:a16="http://schemas.microsoft.com/office/drawing/2014/main" id="{3F678B5D-02D9-472C-A215-76EC5F5CF000}"/>
              </a:ext>
            </a:extLst>
          </p:cNvPr>
          <p:cNvSpPr/>
          <p:nvPr/>
        </p:nvSpPr>
        <p:spPr>
          <a:xfrm>
            <a:off x="306676" y="1499291"/>
            <a:ext cx="8155659" cy="160934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ea typeface="黑体" panose="02010609060101010101" pitchFamily="49" charset="-122"/>
              </a:rPr>
              <a:t> </a:t>
            </a:r>
            <a:endParaRPr lang="zh-CN" altLang="en-US" sz="1600" dirty="0">
              <a:ea typeface="黑体" panose="02010609060101010101" pitchFamily="49" charset="-122"/>
            </a:endParaRPr>
          </a:p>
        </p:txBody>
      </p:sp>
      <p:graphicFrame>
        <p:nvGraphicFramePr>
          <p:cNvPr id="16" name="表格 15">
            <a:extLst>
              <a:ext uri="{FF2B5EF4-FFF2-40B4-BE49-F238E27FC236}">
                <a16:creationId xmlns:a16="http://schemas.microsoft.com/office/drawing/2014/main" id="{34051961-5C95-42F9-959B-5123D62B8AAD}"/>
              </a:ext>
            </a:extLst>
          </p:cNvPr>
          <p:cNvGraphicFramePr>
            <a:graphicFrameLocks noGrp="1"/>
          </p:cNvGraphicFramePr>
          <p:nvPr>
            <p:extLst>
              <p:ext uri="{D42A27DB-BD31-4B8C-83A1-F6EECF244321}">
                <p14:modId xmlns:p14="http://schemas.microsoft.com/office/powerpoint/2010/main" val="1251597689"/>
              </p:ext>
            </p:extLst>
          </p:nvPr>
        </p:nvGraphicFramePr>
        <p:xfrm>
          <a:off x="2334126" y="4478591"/>
          <a:ext cx="4259580" cy="482600"/>
        </p:xfrm>
        <a:graphic>
          <a:graphicData uri="http://schemas.openxmlformats.org/drawingml/2006/table">
            <a:tbl>
              <a:tblPr firstRow="1" firstCol="1" bandRow="1"/>
              <a:tblGrid>
                <a:gridCol w="4259580">
                  <a:extLst>
                    <a:ext uri="{9D8B030D-6E8A-4147-A177-3AD203B41FA5}">
                      <a16:colId xmlns:a16="http://schemas.microsoft.com/office/drawing/2014/main" val="3472816310"/>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7-8</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多管式冷却器</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出水口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端盖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出油口</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隔板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进油口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7—</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进水口</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279493913"/>
                  </a:ext>
                </a:extLst>
              </a:tr>
            </a:tbl>
          </a:graphicData>
        </a:graphic>
      </p:graphicFrame>
    </p:spTree>
    <p:extLst>
      <p:ext uri="{BB962C8B-B14F-4D97-AF65-F5344CB8AC3E}">
        <p14:creationId xmlns:p14="http://schemas.microsoft.com/office/powerpoint/2010/main" val="32055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7" grpId="0"/>
      <p:bldP spid="12" grpId="0"/>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热</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交</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换</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器</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5" name="圆角矩形 6">
            <a:extLst>
              <a:ext uri="{FF2B5EF4-FFF2-40B4-BE49-F238E27FC236}">
                <a16:creationId xmlns:a16="http://schemas.microsoft.com/office/drawing/2014/main" id="{3F678B5D-02D9-472C-A215-76EC5F5CF000}"/>
              </a:ext>
            </a:extLst>
          </p:cNvPr>
          <p:cNvSpPr/>
          <p:nvPr/>
        </p:nvSpPr>
        <p:spPr>
          <a:xfrm>
            <a:off x="492965" y="1057835"/>
            <a:ext cx="8444847" cy="149751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ea typeface="黑体" panose="02010609060101010101" pitchFamily="49" charset="-122"/>
              </a:rPr>
              <a:t> </a:t>
            </a:r>
            <a:endParaRPr lang="zh-CN" altLang="en-US" sz="1600" dirty="0">
              <a:ea typeface="黑体" panose="02010609060101010101" pitchFamily="49" charset="-122"/>
            </a:endParaRPr>
          </a:p>
        </p:txBody>
      </p:sp>
      <p:sp>
        <p:nvSpPr>
          <p:cNvPr id="9" name="矩形 8">
            <a:extLst>
              <a:ext uri="{FF2B5EF4-FFF2-40B4-BE49-F238E27FC236}">
                <a16:creationId xmlns:a16="http://schemas.microsoft.com/office/drawing/2014/main" id="{4E623CC2-5C90-4639-8314-770231F052D5}"/>
              </a:ext>
            </a:extLst>
          </p:cNvPr>
          <p:cNvSpPr/>
          <p:nvPr/>
        </p:nvSpPr>
        <p:spPr>
          <a:xfrm>
            <a:off x="657015" y="1275679"/>
            <a:ext cx="8018921" cy="1061829"/>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翅片管式冷却器是在冷却水管的外表面上装了许多横向或纵向的散热翅片</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大大扩大了散热面积和增强了热交换效果。图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所示的翅片管式冷却器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是在圆管或椭圆管外嵌套了许多径向翅片</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它的散热面积可比光滑管大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倍。椭圆管的散热效果比圆管更好。</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7" name="7T9.jpg">
            <a:extLst>
              <a:ext uri="{FF2B5EF4-FFF2-40B4-BE49-F238E27FC236}">
                <a16:creationId xmlns:a16="http://schemas.microsoft.com/office/drawing/2014/main" id="{E4CC9E81-4051-4A9F-B58B-58632B6D3601}"/>
              </a:ext>
            </a:extLst>
          </p:cNvPr>
          <p:cNvPicPr/>
          <p:nvPr/>
        </p:nvPicPr>
        <p:blipFill>
          <a:blip r:embed="rId3" cstate="print"/>
          <a:stretch>
            <a:fillRect/>
          </a:stretch>
        </p:blipFill>
        <p:spPr>
          <a:xfrm>
            <a:off x="3720486" y="2731265"/>
            <a:ext cx="1835785" cy="1115060"/>
          </a:xfrm>
          <a:prstGeom prst="rect">
            <a:avLst/>
          </a:prstGeom>
        </p:spPr>
      </p:pic>
      <p:sp>
        <p:nvSpPr>
          <p:cNvPr id="13" name="矩形 12">
            <a:extLst>
              <a:ext uri="{FF2B5EF4-FFF2-40B4-BE49-F238E27FC236}">
                <a16:creationId xmlns:a16="http://schemas.microsoft.com/office/drawing/2014/main" id="{DE33FA5B-F2B1-46F3-89AE-53B89C030759}"/>
              </a:ext>
            </a:extLst>
          </p:cNvPr>
          <p:cNvSpPr/>
          <p:nvPr/>
        </p:nvSpPr>
        <p:spPr>
          <a:xfrm>
            <a:off x="3949728" y="4052242"/>
            <a:ext cx="1377300"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rPr>
              <a:t>7-9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翅片管式冷却器</a:t>
            </a:r>
            <a:endParaRPr lang="zh-CN" altLang="en-US" dirty="0"/>
          </a:p>
        </p:txBody>
      </p:sp>
    </p:spTree>
    <p:extLst>
      <p:ext uri="{BB962C8B-B14F-4D97-AF65-F5344CB8AC3E}">
        <p14:creationId xmlns:p14="http://schemas.microsoft.com/office/powerpoint/2010/main" val="357260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
            <a:extLst>
              <a:ext uri="{FF2B5EF4-FFF2-40B4-BE49-F238E27FC236}">
                <a16:creationId xmlns:a16="http://schemas.microsoft.com/office/drawing/2014/main" id="{D855A0E3-892F-425E-A534-1751853BF433}"/>
              </a:ext>
            </a:extLst>
          </p:cNvPr>
          <p:cNvSpPr/>
          <p:nvPr/>
        </p:nvSpPr>
        <p:spPr>
          <a:xfrm>
            <a:off x="4343228" y="3239183"/>
            <a:ext cx="4670829" cy="168748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热</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交</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换</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器</a:t>
            </a:r>
          </a:p>
        </p:txBody>
      </p:sp>
      <p:sp>
        <p:nvSpPr>
          <p:cNvPr id="7" name="矩形 6">
            <a:extLst>
              <a:ext uri="{FF2B5EF4-FFF2-40B4-BE49-F238E27FC236}">
                <a16:creationId xmlns:a16="http://schemas.microsoft.com/office/drawing/2014/main" id="{343F75B4-6E51-4BFB-B04B-E7626B28EAC3}"/>
              </a:ext>
            </a:extLst>
          </p:cNvPr>
          <p:cNvSpPr/>
          <p:nvPr/>
        </p:nvSpPr>
        <p:spPr>
          <a:xfrm>
            <a:off x="170328" y="799157"/>
            <a:ext cx="8543459" cy="167129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液压系统也可以用风冷却</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其中翅片式风冷却器结构紧凑、体积小、强度高、效果好。如果用风扇鼓风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则冷却效果更好。</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在要求较高的装置上</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可以采用冷媒式冷却器。它是利用冷媒介质在压缩机中绝热压缩后进入散热器放热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蒸发器吸热的原理</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带走油中的热量而使油冷却。这种冷却器冷却效果好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但价格过于昂贵。</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液压系统最好装有油液的自动控温装置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以确保油液温度准确地控制在要求的范围内。</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8" name="矩形 7">
            <a:extLst>
              <a:ext uri="{FF2B5EF4-FFF2-40B4-BE49-F238E27FC236}">
                <a16:creationId xmlns:a16="http://schemas.microsoft.com/office/drawing/2014/main" id="{A751B6F9-B03D-4DE9-A7BB-18E76FBF0640}"/>
              </a:ext>
            </a:extLst>
          </p:cNvPr>
          <p:cNvSpPr/>
          <p:nvPr/>
        </p:nvSpPr>
        <p:spPr>
          <a:xfrm>
            <a:off x="108975" y="2440125"/>
            <a:ext cx="8077200" cy="378630"/>
          </a:xfrm>
          <a:prstGeom prst="rect">
            <a:avLst/>
          </a:prstGeom>
        </p:spPr>
        <p:txBody>
          <a:bodyPr wrap="square">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冷却器一般安放在回油管或低压管路上</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示出了冷却器在液压系统中的各种安装位置。</a:t>
            </a:r>
            <a:endParaRPr lang="zh-CN" altLang="zh-CN" sz="1400" dirty="0">
              <a:solidFill>
                <a:srgbClr val="000000"/>
              </a:solidFill>
              <a:latin typeface="NEU-BZ-S92"/>
              <a:ea typeface="方正书宋_GBK"/>
              <a:cs typeface="Times New Roman" panose="02020603050405020304" pitchFamily="18" charset="0"/>
            </a:endParaRPr>
          </a:p>
        </p:txBody>
      </p:sp>
      <p:pic>
        <p:nvPicPr>
          <p:cNvPr id="14" name="7T10.EPS" descr="id:2147506745;FounderCES">
            <a:extLst>
              <a:ext uri="{FF2B5EF4-FFF2-40B4-BE49-F238E27FC236}">
                <a16:creationId xmlns:a16="http://schemas.microsoft.com/office/drawing/2014/main" id="{871A978D-A022-4275-8D35-9717031C79B9}"/>
              </a:ext>
            </a:extLst>
          </p:cNvPr>
          <p:cNvPicPr/>
          <p:nvPr/>
        </p:nvPicPr>
        <p:blipFill>
          <a:blip r:embed="rId3" cstate="print"/>
          <a:stretch>
            <a:fillRect/>
          </a:stretch>
        </p:blipFill>
        <p:spPr>
          <a:xfrm>
            <a:off x="514068" y="3137892"/>
            <a:ext cx="3095625" cy="1546225"/>
          </a:xfrm>
          <a:prstGeom prst="rect">
            <a:avLst/>
          </a:prstGeom>
        </p:spPr>
      </p:pic>
      <p:sp>
        <p:nvSpPr>
          <p:cNvPr id="12" name="矩形 11">
            <a:extLst>
              <a:ext uri="{FF2B5EF4-FFF2-40B4-BE49-F238E27FC236}">
                <a16:creationId xmlns:a16="http://schemas.microsoft.com/office/drawing/2014/main" id="{9377FB63-A92D-4939-B8FC-86080BBF0E42}"/>
              </a:ext>
            </a:extLst>
          </p:cNvPr>
          <p:cNvSpPr/>
          <p:nvPr/>
        </p:nvSpPr>
        <p:spPr>
          <a:xfrm>
            <a:off x="514068" y="4790733"/>
            <a:ext cx="2704587"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7-10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冷却器在液压系统中的各种安装位置</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8" name="矩形 17">
            <a:extLst>
              <a:ext uri="{FF2B5EF4-FFF2-40B4-BE49-F238E27FC236}">
                <a16:creationId xmlns:a16="http://schemas.microsoft.com/office/drawing/2014/main" id="{DAECA3B0-84F2-40D6-AE7F-88E0A4C313A2}"/>
              </a:ext>
            </a:extLst>
          </p:cNvPr>
          <p:cNvSpPr/>
          <p:nvPr/>
        </p:nvSpPr>
        <p:spPr>
          <a:xfrm>
            <a:off x="4392642" y="3214390"/>
            <a:ext cx="4572000" cy="1722716"/>
          </a:xfrm>
          <a:prstGeom prst="rect">
            <a:avLst/>
          </a:prstGeom>
        </p:spPr>
        <p:txBody>
          <a:bodyPr wrap="square">
            <a:spAutoFit/>
          </a:bodyPr>
          <a:lstStyle/>
          <a:p>
            <a:pPr indent="288000" algn="just">
              <a:lnSpc>
                <a:spcPct val="150000"/>
              </a:lnSpc>
              <a:spcAft>
                <a:spcPts val="0"/>
              </a:spcAft>
            </a:pP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冷却器装在主溢流阀溢流口</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溢流阀产生的热油直接获得冷却</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同时也不受系统冲击压力影响</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单向阀起保护</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作用</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截止阀可在起动时使液压油液直接回油箱　</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冷却器直接装在主回油路上</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冷却速度快</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但系统回路有冲击压</a:t>
            </a:r>
            <a:endParaRPr lang="zh-CN" altLang="zh-CN" sz="12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力时</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要求冷却器能承受较高的压力　</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单独的液压泵将热的工作介质通入冷却器</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冷却器不受液压冲击的影响</a:t>
            </a:r>
            <a:endParaRPr lang="zh-CN" altLang="zh-CN" sz="1200" dirty="0">
              <a:solidFill>
                <a:schemeClr val="bg1"/>
              </a:solidFill>
              <a:effectLst/>
              <a:latin typeface="NEU-BZ-S92"/>
              <a:ea typeface="方正书宋_GBK"/>
              <a:cs typeface="Times New Roman" panose="02020603050405020304" pitchFamily="18" charset="0"/>
            </a:endParaRPr>
          </a:p>
        </p:txBody>
      </p:sp>
      <p:sp>
        <p:nvSpPr>
          <p:cNvPr id="20" name="直角三角形 19">
            <a:extLst>
              <a:ext uri="{FF2B5EF4-FFF2-40B4-BE49-F238E27FC236}">
                <a16:creationId xmlns:a16="http://schemas.microsoft.com/office/drawing/2014/main" id="{A9D408FF-D4F1-43C2-B7B4-C4A0F2C1D605}"/>
              </a:ext>
            </a:extLst>
          </p:cNvPr>
          <p:cNvSpPr/>
          <p:nvPr/>
        </p:nvSpPr>
        <p:spPr>
          <a:xfrm rot="2637755" flipH="1" flipV="1">
            <a:off x="3713058" y="398552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2" name="矩形 21">
            <a:extLst>
              <a:ext uri="{FF2B5EF4-FFF2-40B4-BE49-F238E27FC236}">
                <a16:creationId xmlns:a16="http://schemas.microsoft.com/office/drawing/2014/main" id="{D7F25442-09D4-4506-A773-F3DA9ACFD6F9}"/>
              </a:ext>
            </a:extLst>
          </p:cNvPr>
          <p:cNvSpPr/>
          <p:nvPr/>
        </p:nvSpPr>
        <p:spPr>
          <a:xfrm>
            <a:off x="318691" y="2862684"/>
            <a:ext cx="4213013" cy="307777"/>
          </a:xfrm>
          <a:prstGeom prst="rect">
            <a:avLst/>
          </a:prstGeom>
        </p:spPr>
        <p:txBody>
          <a:bodyPr wrap="squar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油液流经冷却器时的压力损失一般约为</a:t>
            </a:r>
            <a:r>
              <a:rPr lang="en-US" altLang="zh-CN" sz="1400" dirty="0">
                <a:solidFill>
                  <a:srgbClr val="000000"/>
                </a:solidFill>
                <a:latin typeface="Times New Roman" panose="02020603050405020304" pitchFamily="18" charset="0"/>
                <a:ea typeface="黑体" panose="02010609060101010101" pitchFamily="49" charset="-122"/>
              </a:rPr>
              <a:t>0.01~0.1MPa</a:t>
            </a:r>
            <a:endParaRPr lang="zh-CN" altLang="en-US" sz="2800" dirty="0"/>
          </a:p>
        </p:txBody>
      </p:sp>
    </p:spTree>
    <p:extLst>
      <p:ext uri="{BB962C8B-B14F-4D97-AF65-F5344CB8AC3E}">
        <p14:creationId xmlns:p14="http://schemas.microsoft.com/office/powerpoint/2010/main" val="164461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p:bldP spid="8" grpId="0"/>
      <p:bldP spid="12" grpId="0"/>
      <p:bldP spid="18" grpId="0"/>
      <p:bldP spid="20"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373627" y="1883633"/>
            <a:ext cx="3901442" cy="923330"/>
          </a:xfrm>
          <a:prstGeom prst="rect">
            <a:avLst/>
          </a:prstGeom>
        </p:spPr>
        <p:txBody>
          <a:bodyPr wrap="square">
            <a:spAutoFit/>
          </a:bodyPr>
          <a:lstStyle/>
          <a:p>
            <a:pPr algn="ctr"/>
            <a:r>
              <a:rPr lang="zh-CN" altLang="en-US" sz="5400" dirty="0">
                <a:solidFill>
                  <a:srgbClr val="FFC000"/>
                </a:solidFill>
                <a:latin typeface="黑体" panose="02010609060101010101" pitchFamily="49" charset="-122"/>
                <a:ea typeface="黑体" panose="02010609060101010101" pitchFamily="49" charset="-122"/>
              </a:rPr>
              <a:t>蓄 能 器</a:t>
            </a: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5">
            <a:extLst>
              <a:ext uri="{FF2B5EF4-FFF2-40B4-BE49-F238E27FC236}">
                <a16:creationId xmlns:a16="http://schemas.microsoft.com/office/drawing/2014/main" id="{134298CC-1602-48C8-AFEF-AE7096D6CFEE}"/>
              </a:ext>
            </a:extLst>
          </p:cNvPr>
          <p:cNvSpPr/>
          <p:nvPr/>
        </p:nvSpPr>
        <p:spPr>
          <a:xfrm>
            <a:off x="669468" y="1507280"/>
            <a:ext cx="4646505" cy="320600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热</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交</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换</a:t>
            </a:r>
            <a:r>
              <a:rPr lang="en-US" altLang="zh-CN" sz="3200" dirty="0">
                <a:solidFill>
                  <a:schemeClr val="bg1"/>
                </a:solidFill>
                <a:latin typeface="黑体" panose="02010609060101010101" pitchFamily="49" charset="-122"/>
                <a:ea typeface="黑体" panose="02010609060101010101" pitchFamily="49" charset="-122"/>
              </a:rPr>
              <a:t> </a:t>
            </a:r>
            <a:r>
              <a:rPr lang="zh-CN" altLang="en-US" sz="3200" dirty="0">
                <a:solidFill>
                  <a:schemeClr val="bg1"/>
                </a:solidFill>
                <a:latin typeface="黑体" panose="02010609060101010101" pitchFamily="49" charset="-122"/>
                <a:ea typeface="黑体" panose="02010609060101010101" pitchFamily="49" charset="-122"/>
              </a:rPr>
              <a:t>器</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8" name="直角三角形 7">
            <a:extLst>
              <a:ext uri="{FF2B5EF4-FFF2-40B4-BE49-F238E27FC236}">
                <a16:creationId xmlns:a16="http://schemas.microsoft.com/office/drawing/2014/main" id="{2E6B8643-A4BB-4E93-87D3-EF0A66D2D653}"/>
              </a:ext>
            </a:extLst>
          </p:cNvPr>
          <p:cNvSpPr/>
          <p:nvPr/>
        </p:nvSpPr>
        <p:spPr>
          <a:xfrm rot="2637755" flipH="1" flipV="1">
            <a:off x="354722" y="977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0" name="直角三角形 9">
            <a:extLst>
              <a:ext uri="{FF2B5EF4-FFF2-40B4-BE49-F238E27FC236}">
                <a16:creationId xmlns:a16="http://schemas.microsoft.com/office/drawing/2014/main" id="{4256C5B9-2B16-41A9-A31A-A90D3888E83B}"/>
              </a:ext>
            </a:extLst>
          </p:cNvPr>
          <p:cNvSpPr/>
          <p:nvPr/>
        </p:nvSpPr>
        <p:spPr>
          <a:xfrm rot="2637755" flipH="1" flipV="1">
            <a:off x="504969" y="977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7" name="文本框 6">
            <a:extLst>
              <a:ext uri="{FF2B5EF4-FFF2-40B4-BE49-F238E27FC236}">
                <a16:creationId xmlns:a16="http://schemas.microsoft.com/office/drawing/2014/main" id="{97AEDEF7-2F4E-4C65-AC40-6D87D6327EB7}"/>
              </a:ext>
            </a:extLst>
          </p:cNvPr>
          <p:cNvSpPr txBox="1"/>
          <p:nvPr/>
        </p:nvSpPr>
        <p:spPr>
          <a:xfrm>
            <a:off x="957509" y="946740"/>
            <a:ext cx="1923715" cy="461665"/>
          </a:xfrm>
          <a:prstGeom prst="rect">
            <a:avLst/>
          </a:prstGeom>
          <a:noFill/>
        </p:spPr>
        <p:txBody>
          <a:bodyPr wrap="square" rtlCol="0">
            <a:spAutoFit/>
          </a:bodyPr>
          <a:lstStyle/>
          <a:p>
            <a:r>
              <a:rPr lang="zh-CN" altLang="en-US" sz="2400" dirty="0">
                <a:solidFill>
                  <a:srgbClr val="184972"/>
                </a:solidFill>
              </a:rPr>
              <a:t>二、加热器</a:t>
            </a:r>
          </a:p>
        </p:txBody>
      </p:sp>
      <p:sp>
        <p:nvSpPr>
          <p:cNvPr id="6" name="矩形 5">
            <a:extLst>
              <a:ext uri="{FF2B5EF4-FFF2-40B4-BE49-F238E27FC236}">
                <a16:creationId xmlns:a16="http://schemas.microsoft.com/office/drawing/2014/main" id="{96BAB89B-0D0D-4ADE-9A23-E677A18F8399}"/>
              </a:ext>
            </a:extLst>
          </p:cNvPr>
          <p:cNvSpPr/>
          <p:nvPr/>
        </p:nvSpPr>
        <p:spPr>
          <a:xfrm>
            <a:off x="840808" y="1605127"/>
            <a:ext cx="4338918" cy="3000821"/>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油液可用热水或蒸气来加热</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也可用电加热。电加热因为结构简单</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使用方便</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能按需要自动调节温度</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因而得到广泛的使用。如图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7-11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电加热器用法兰安装在油箱壁上</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发热部分全部浸在油液内。加热器应安装在箱内油液流动处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以利于热量的交换。同时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单个电加热器的功率容量也不能太大</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一般不超过</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3W/cm</a:t>
            </a:r>
            <a:r>
              <a:rPr lang="en-US" altLang="zh-CN" sz="1400" baseline="30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以免其周围油液因局部过度受热而变质。在电路上应设置联锁保护装置</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当油液没有完全包围加热元件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或没有足够的油液进行循环时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加热器应不能工作。</a:t>
            </a:r>
            <a:endParaRPr lang="zh-CN" altLang="zh-CN" sz="1400" dirty="0">
              <a:solidFill>
                <a:schemeClr val="bg1"/>
              </a:solidFill>
              <a:latin typeface="NEU-BZ-S92"/>
              <a:ea typeface="方正书宋_GBK"/>
              <a:cs typeface="Times New Roman" panose="02020603050405020304" pitchFamily="18" charset="0"/>
            </a:endParaRPr>
          </a:p>
        </p:txBody>
      </p:sp>
      <p:pic>
        <p:nvPicPr>
          <p:cNvPr id="18" name="7T11.EPS" descr="id:2147506760;FounderCES">
            <a:extLst>
              <a:ext uri="{FF2B5EF4-FFF2-40B4-BE49-F238E27FC236}">
                <a16:creationId xmlns:a16="http://schemas.microsoft.com/office/drawing/2014/main" id="{305735E0-9592-4BB0-8777-9779C9273BB7}"/>
              </a:ext>
            </a:extLst>
          </p:cNvPr>
          <p:cNvPicPr/>
          <p:nvPr/>
        </p:nvPicPr>
        <p:blipFill>
          <a:blip r:embed="rId3" cstate="print"/>
          <a:stretch>
            <a:fillRect/>
          </a:stretch>
        </p:blipFill>
        <p:spPr>
          <a:xfrm>
            <a:off x="6411594" y="2031365"/>
            <a:ext cx="2271507" cy="1222823"/>
          </a:xfrm>
          <a:prstGeom prst="rect">
            <a:avLst/>
          </a:prstGeom>
        </p:spPr>
      </p:pic>
      <p:sp>
        <p:nvSpPr>
          <p:cNvPr id="11" name="矩形 10">
            <a:extLst>
              <a:ext uri="{FF2B5EF4-FFF2-40B4-BE49-F238E27FC236}">
                <a16:creationId xmlns:a16="http://schemas.microsoft.com/office/drawing/2014/main" id="{5B39DEB4-DC55-4A5F-9F13-BB580463D58B}"/>
              </a:ext>
            </a:extLst>
          </p:cNvPr>
          <p:cNvSpPr/>
          <p:nvPr/>
        </p:nvSpPr>
        <p:spPr>
          <a:xfrm>
            <a:off x="6386902" y="3496761"/>
            <a:ext cx="1896673"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7-11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电加热器的安装位置</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9" name="直角三角形 18">
            <a:extLst>
              <a:ext uri="{FF2B5EF4-FFF2-40B4-BE49-F238E27FC236}">
                <a16:creationId xmlns:a16="http://schemas.microsoft.com/office/drawing/2014/main" id="{5B9A188F-FDCD-46EA-848F-6A490C11161B}"/>
              </a:ext>
            </a:extLst>
          </p:cNvPr>
          <p:cNvSpPr/>
          <p:nvPr/>
        </p:nvSpPr>
        <p:spPr>
          <a:xfrm rot="2637755" flipH="1" flipV="1">
            <a:off x="5586019" y="260975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37384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P spid="10" grpId="0" animBg="1"/>
      <p:bldP spid="7" grpId="0"/>
      <p:bldP spid="6" grpId="0"/>
      <p:bldP spid="11" grpId="0"/>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2617212" y="1827351"/>
            <a:ext cx="5560908" cy="1107996"/>
          </a:xfrm>
          <a:prstGeom prst="rect">
            <a:avLst/>
          </a:prstGeom>
        </p:spPr>
        <p:txBody>
          <a:bodyPr wrap="square">
            <a:spAutoFit/>
          </a:bodyPr>
          <a:lstStyle/>
          <a:p>
            <a:pPr algn="ctr"/>
            <a:r>
              <a:rPr lang="zh-CN" altLang="en-US" sz="6600" dirty="0">
                <a:solidFill>
                  <a:srgbClr val="F6C954"/>
                </a:solidFill>
                <a:latin typeface="黑体" panose="02010609060101010101" pitchFamily="49" charset="-122"/>
                <a:ea typeface="黑体" panose="02010609060101010101" pitchFamily="49" charset="-122"/>
              </a:rPr>
              <a:t>管   件</a:t>
            </a:r>
            <a:endParaRPr lang="en-US" altLang="zh-CN" sz="6600" dirty="0">
              <a:solidFill>
                <a:srgbClr val="F6C954"/>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1706851" y="1611908"/>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dirty="0">
                <a:solidFill>
                  <a:srgbClr val="FFFFFF"/>
                </a:solidFill>
                <a:latin typeface="黑体" panose="02010609060101010101" pitchFamily="49" charset="-122"/>
                <a:ea typeface="黑体" panose="02010609060101010101" pitchFamily="49" charset="-122"/>
                <a:cs typeface="Open Sans" panose="020B0604020202020204" charset="0"/>
              </a:rPr>
              <a:t>五</a:t>
            </a:r>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a:t>
            </a:r>
          </a:p>
        </p:txBody>
      </p:sp>
    </p:spTree>
    <p:extLst>
      <p:ext uri="{BB962C8B-B14F-4D97-AF65-F5344CB8AC3E}">
        <p14:creationId xmlns:p14="http://schemas.microsoft.com/office/powerpoint/2010/main" val="188069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5">
            <a:extLst>
              <a:ext uri="{FF2B5EF4-FFF2-40B4-BE49-F238E27FC236}">
                <a16:creationId xmlns:a16="http://schemas.microsoft.com/office/drawing/2014/main" id="{BF8EFE43-8BA5-4A7A-9E48-599FB9022413}"/>
              </a:ext>
            </a:extLst>
          </p:cNvPr>
          <p:cNvSpPr/>
          <p:nvPr/>
        </p:nvSpPr>
        <p:spPr>
          <a:xfrm>
            <a:off x="434741" y="1083269"/>
            <a:ext cx="8274517" cy="116215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6" name="矩形 5">
            <a:extLst>
              <a:ext uri="{FF2B5EF4-FFF2-40B4-BE49-F238E27FC236}">
                <a16:creationId xmlns:a16="http://schemas.microsoft.com/office/drawing/2014/main" id="{8A3FD18E-80D9-43BA-ACF4-7EFE6BE21B22}"/>
              </a:ext>
            </a:extLst>
          </p:cNvPr>
          <p:cNvSpPr/>
          <p:nvPr/>
        </p:nvSpPr>
        <p:spPr>
          <a:xfrm>
            <a:off x="821116" y="1269945"/>
            <a:ext cx="7501765" cy="788806"/>
          </a:xfrm>
          <a:prstGeom prst="rect">
            <a:avLst/>
          </a:prstGeom>
        </p:spPr>
        <p:txBody>
          <a:bodyPr wrap="square">
            <a:spAutoFit/>
          </a:bodyPr>
          <a:lstStyle/>
          <a:p>
            <a:pPr indent="432000" algn="just">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管件包括管道和管接头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它的主要功用是连接液压元件和输送油液。对它的主要要求是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有足够的强度</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密封性好</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压力损失小和装拆方便。</a:t>
            </a:r>
            <a:endParaRPr lang="zh-CN" altLang="zh-CN" sz="1600" dirty="0">
              <a:solidFill>
                <a:schemeClr val="bg1"/>
              </a:solidFill>
              <a:effectLst/>
              <a:latin typeface="NEU-BZ-S92"/>
              <a:ea typeface="方正书宋_GBK"/>
              <a:cs typeface="Times New Roman" panose="02020603050405020304" pitchFamily="18" charset="0"/>
            </a:endParaRPr>
          </a:p>
        </p:txBody>
      </p:sp>
      <p:sp>
        <p:nvSpPr>
          <p:cNvPr id="8" name="直角三角形 7">
            <a:extLst>
              <a:ext uri="{FF2B5EF4-FFF2-40B4-BE49-F238E27FC236}">
                <a16:creationId xmlns:a16="http://schemas.microsoft.com/office/drawing/2014/main" id="{204616B8-6697-4EEF-9D88-1E692365C2EA}"/>
              </a:ext>
            </a:extLst>
          </p:cNvPr>
          <p:cNvSpPr/>
          <p:nvPr/>
        </p:nvSpPr>
        <p:spPr>
          <a:xfrm rot="2637755" flipH="1" flipV="1">
            <a:off x="222498" y="25191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9" name="直角三角形 8">
            <a:extLst>
              <a:ext uri="{FF2B5EF4-FFF2-40B4-BE49-F238E27FC236}">
                <a16:creationId xmlns:a16="http://schemas.microsoft.com/office/drawing/2014/main" id="{E76C8D68-B29E-4D57-BE2C-698457F624F2}"/>
              </a:ext>
            </a:extLst>
          </p:cNvPr>
          <p:cNvSpPr/>
          <p:nvPr/>
        </p:nvSpPr>
        <p:spPr>
          <a:xfrm rot="2637755" flipH="1" flipV="1">
            <a:off x="372745" y="25191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0" name="文本框 9">
            <a:extLst>
              <a:ext uri="{FF2B5EF4-FFF2-40B4-BE49-F238E27FC236}">
                <a16:creationId xmlns:a16="http://schemas.microsoft.com/office/drawing/2014/main" id="{BDF1E2BA-91D8-407C-B68D-85DA203F2F4F}"/>
              </a:ext>
            </a:extLst>
          </p:cNvPr>
          <p:cNvSpPr txBox="1"/>
          <p:nvPr/>
        </p:nvSpPr>
        <p:spPr>
          <a:xfrm>
            <a:off x="957509" y="2444656"/>
            <a:ext cx="1415772" cy="461665"/>
          </a:xfrm>
          <a:prstGeom prst="rect">
            <a:avLst/>
          </a:prstGeom>
          <a:noFill/>
        </p:spPr>
        <p:txBody>
          <a:bodyPr wrap="none" rtlCol="0">
            <a:spAutoFit/>
          </a:bodyPr>
          <a:lstStyle/>
          <a:p>
            <a:r>
              <a:rPr lang="zh-CN" altLang="en-US" sz="2400" dirty="0">
                <a:solidFill>
                  <a:srgbClr val="2A577D"/>
                </a:solidFill>
              </a:rPr>
              <a:t>一、管道</a:t>
            </a:r>
          </a:p>
        </p:txBody>
      </p:sp>
      <p:sp>
        <p:nvSpPr>
          <p:cNvPr id="12" name="矩形 11">
            <a:extLst>
              <a:ext uri="{FF2B5EF4-FFF2-40B4-BE49-F238E27FC236}">
                <a16:creationId xmlns:a16="http://schemas.microsoft.com/office/drawing/2014/main" id="{225D05E0-CF4B-44B3-BB79-652BBED5CEE2}"/>
              </a:ext>
            </a:extLst>
          </p:cNvPr>
          <p:cNvSpPr/>
          <p:nvPr/>
        </p:nvSpPr>
        <p:spPr>
          <a:xfrm>
            <a:off x="624074" y="3213648"/>
            <a:ext cx="7722249" cy="1200329"/>
          </a:xfrm>
          <a:prstGeom prst="rect">
            <a:avLst/>
          </a:prstGeom>
        </p:spPr>
        <p:txBody>
          <a:bodyPr wrap="square">
            <a:spAutoFit/>
          </a:bodyPr>
          <a:lstStyle/>
          <a:p>
            <a:pPr indent="432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液压系统中使用的管道有钢管、纯铜管、尼龙管、塑料管和橡胶管等</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须依其安装位置、工作条件和工作压力来正确选用。各种常用管道的特点及适用场合如表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13" name="圆角矩形 6">
            <a:extLst>
              <a:ext uri="{FF2B5EF4-FFF2-40B4-BE49-F238E27FC236}">
                <a16:creationId xmlns:a16="http://schemas.microsoft.com/office/drawing/2014/main" id="{3CEA19F7-F228-44BC-9554-8A362F552B6D}"/>
              </a:ext>
            </a:extLst>
          </p:cNvPr>
          <p:cNvSpPr/>
          <p:nvPr/>
        </p:nvSpPr>
        <p:spPr>
          <a:xfrm>
            <a:off x="459698" y="3152919"/>
            <a:ext cx="8126552" cy="1410116"/>
          </a:xfrm>
          <a:prstGeom prst="roundRect">
            <a:avLst>
              <a:gd name="adj" fmla="val 8463"/>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ea typeface="黑体" panose="02010609060101010101" pitchFamily="49" charset="-122"/>
              </a:rPr>
              <a:t> </a:t>
            </a:r>
            <a:endParaRPr lang="zh-CN" altLang="en-US" sz="1600" dirty="0">
              <a:ea typeface="黑体" panose="02010609060101010101" pitchFamily="49" charset="-122"/>
            </a:endParaRPr>
          </a:p>
        </p:txBody>
      </p:sp>
    </p:spTree>
    <p:extLst>
      <p:ext uri="{BB962C8B-B14F-4D97-AF65-F5344CB8AC3E}">
        <p14:creationId xmlns:p14="http://schemas.microsoft.com/office/powerpoint/2010/main" val="211831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animBg="1"/>
      <p:bldP spid="9" grpId="0" animBg="1"/>
      <p:bldP spid="10" grpId="0"/>
      <p:bldP spid="12" grpId="0"/>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6" name="矩形 5">
            <a:extLst>
              <a:ext uri="{FF2B5EF4-FFF2-40B4-BE49-F238E27FC236}">
                <a16:creationId xmlns:a16="http://schemas.microsoft.com/office/drawing/2014/main" id="{8A3FD18E-80D9-43BA-ACF4-7EFE6BE21B22}"/>
              </a:ext>
            </a:extLst>
          </p:cNvPr>
          <p:cNvSpPr/>
          <p:nvPr/>
        </p:nvSpPr>
        <p:spPr>
          <a:xfrm>
            <a:off x="821116" y="1269945"/>
            <a:ext cx="7501765" cy="788806"/>
          </a:xfrm>
          <a:prstGeom prst="rect">
            <a:avLst/>
          </a:prstGeom>
        </p:spPr>
        <p:txBody>
          <a:bodyPr wrap="square">
            <a:spAutoFit/>
          </a:bodyPr>
          <a:lstStyle/>
          <a:p>
            <a:pPr indent="180000">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管件包括管道和管接头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它的主要功用是连接液压元件和输送油液。对它的主要要求是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有足够的强度</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密封性好</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压力损失小和装拆方便。</a:t>
            </a:r>
            <a:endParaRPr lang="zh-CN" altLang="zh-CN" sz="1600" dirty="0">
              <a:solidFill>
                <a:schemeClr val="bg1"/>
              </a:solidFill>
              <a:effectLst/>
              <a:latin typeface="NEU-BZ-S92"/>
              <a:ea typeface="方正书宋_GBK"/>
              <a:cs typeface="Times New Roman" panose="02020603050405020304" pitchFamily="18" charset="0"/>
            </a:endParaRPr>
          </a:p>
        </p:txBody>
      </p:sp>
      <p:sp>
        <p:nvSpPr>
          <p:cNvPr id="4" name="矩形 3">
            <a:extLst>
              <a:ext uri="{FF2B5EF4-FFF2-40B4-BE49-F238E27FC236}">
                <a16:creationId xmlns:a16="http://schemas.microsoft.com/office/drawing/2014/main" id="{E2E5F986-6D28-4A2C-B27D-2AF90EFA0F45}"/>
              </a:ext>
            </a:extLst>
          </p:cNvPr>
          <p:cNvSpPr/>
          <p:nvPr/>
        </p:nvSpPr>
        <p:spPr>
          <a:xfrm>
            <a:off x="2484912" y="1038641"/>
            <a:ext cx="3526927" cy="271869"/>
          </a:xfrm>
          <a:prstGeom prst="rect">
            <a:avLst/>
          </a:prstGeom>
        </p:spPr>
        <p:txBody>
          <a:bodyPr wrap="none">
            <a:spAutoFit/>
          </a:bodyPr>
          <a:lstStyle/>
          <a:p>
            <a:pPr indent="228600" algn="ctr">
              <a:lnSpc>
                <a:spcPts val="135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各种常用管道的特点及适用场合</a:t>
            </a:r>
            <a:endParaRPr lang="zh-CN" altLang="zh-CN" dirty="0">
              <a:solidFill>
                <a:srgbClr val="000000"/>
              </a:solidFill>
              <a:effectLst/>
              <a:latin typeface="NEU-BZ-S92"/>
              <a:ea typeface="方正书宋_GBK"/>
              <a:cs typeface="Times New Roman" panose="02020603050405020304" pitchFamily="18" charset="0"/>
            </a:endParaRPr>
          </a:p>
        </p:txBody>
      </p:sp>
      <p:graphicFrame>
        <p:nvGraphicFramePr>
          <p:cNvPr id="11" name="表格 10">
            <a:extLst>
              <a:ext uri="{FF2B5EF4-FFF2-40B4-BE49-F238E27FC236}">
                <a16:creationId xmlns:a16="http://schemas.microsoft.com/office/drawing/2014/main" id="{EE61A8D0-774C-41D4-952B-D94BACD86740}"/>
              </a:ext>
            </a:extLst>
          </p:cNvPr>
          <p:cNvGraphicFramePr>
            <a:graphicFrameLocks noGrp="1"/>
          </p:cNvGraphicFramePr>
          <p:nvPr>
            <p:extLst>
              <p:ext uri="{D42A27DB-BD31-4B8C-83A1-F6EECF244321}">
                <p14:modId xmlns:p14="http://schemas.microsoft.com/office/powerpoint/2010/main" val="903818220"/>
              </p:ext>
            </p:extLst>
          </p:nvPr>
        </p:nvGraphicFramePr>
        <p:xfrm>
          <a:off x="546847" y="1425389"/>
          <a:ext cx="8260652" cy="3092825"/>
        </p:xfrm>
        <a:graphic>
          <a:graphicData uri="http://schemas.openxmlformats.org/drawingml/2006/table">
            <a:tbl>
              <a:tblPr firstRow="1" firstCol="1" bandRow="1"/>
              <a:tblGrid>
                <a:gridCol w="439864">
                  <a:extLst>
                    <a:ext uri="{9D8B030D-6E8A-4147-A177-3AD203B41FA5}">
                      <a16:colId xmlns:a16="http://schemas.microsoft.com/office/drawing/2014/main" val="2473862584"/>
                    </a:ext>
                  </a:extLst>
                </a:gridCol>
                <a:gridCol w="3910394">
                  <a:extLst>
                    <a:ext uri="{9D8B030D-6E8A-4147-A177-3AD203B41FA5}">
                      <a16:colId xmlns:a16="http://schemas.microsoft.com/office/drawing/2014/main" val="1008040536"/>
                    </a:ext>
                  </a:extLst>
                </a:gridCol>
                <a:gridCol w="3910394">
                  <a:extLst>
                    <a:ext uri="{9D8B030D-6E8A-4147-A177-3AD203B41FA5}">
                      <a16:colId xmlns:a16="http://schemas.microsoft.com/office/drawing/2014/main" val="1348841856"/>
                    </a:ext>
                  </a:extLst>
                </a:gridCol>
              </a:tblGrid>
              <a:tr h="257736">
                <a:tc gridSpan="2">
                  <a:txBody>
                    <a:bodyPr/>
                    <a:lstStyle/>
                    <a:p>
                      <a:pPr algn="ct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种　　类</a:t>
                      </a:r>
                      <a:endParaRPr lang="zh-CN" sz="1100" dirty="0">
                        <a:solidFill>
                          <a:srgbClr val="000000"/>
                        </a:solidFill>
                        <a:effectLst/>
                        <a:latin typeface="NEU-BZ-S92"/>
                        <a:ea typeface="方正书宋_GBK"/>
                        <a:cs typeface="Times New Roman" panose="02020603050405020304" pitchFamily="18" charset="0"/>
                      </a:endParaRPr>
                    </a:p>
                  </a:txBody>
                  <a:tcPr marL="99347" marR="99347" marT="49674" marB="49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a:txBody>
                    <a:bodyPr/>
                    <a:lstStyle/>
                    <a:p>
                      <a:pPr algn="ctr">
                        <a:lnSpc>
                          <a:spcPts val="1200"/>
                        </a:lnSpc>
                        <a:spcAft>
                          <a:spcPts val="0"/>
                        </a:spcAft>
                      </a:pP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特点和适用场合</a:t>
                      </a:r>
                      <a:endParaRPr lang="zh-CN" sz="11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75640"/>
                  </a:ext>
                </a:extLst>
              </a:tr>
              <a:tr h="515471">
                <a:tc rowSpan="2">
                  <a:txBody>
                    <a:bodyPr/>
                    <a:lstStyle/>
                    <a:p>
                      <a:pPr algn="ctr">
                        <a:lnSpc>
                          <a:spcPts val="1200"/>
                        </a:lnSpc>
                        <a:spcAft>
                          <a:spcPts val="0"/>
                        </a:spcAft>
                      </a:pP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硬管</a:t>
                      </a:r>
                      <a:endParaRPr lang="zh-CN" sz="1100">
                        <a:solidFill>
                          <a:srgbClr val="000000"/>
                        </a:solidFill>
                        <a:effectLst/>
                        <a:latin typeface="NEU-BZ-S92"/>
                        <a:ea typeface="方正书宋_GBK"/>
                        <a:cs typeface="Times New Roman" panose="02020603050405020304" pitchFamily="18" charset="0"/>
                      </a:endParaRPr>
                    </a:p>
                  </a:txBody>
                  <a:tcPr marL="99347" marR="99347" marT="49674" marB="49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钢管</a:t>
                      </a:r>
                      <a:endParaRPr lang="zh-CN" sz="1100"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能承受高压</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价格低廉</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耐油</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抗腐蚀</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刚性好</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但装配时不能任意弯曲</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常在装拆方便处用作压力管道</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中、高压用无缝管</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低压用焊接管</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100" dirty="0">
                        <a:solidFill>
                          <a:srgbClr val="000000"/>
                        </a:solidFill>
                        <a:effectLst/>
                        <a:latin typeface="NEU-BZ-S92"/>
                        <a:ea typeface="方正书宋_GBK"/>
                        <a:cs typeface="Times New Roman" panose="02020603050405020304" pitchFamily="18" charset="0"/>
                      </a:endParaRPr>
                    </a:p>
                  </a:txBody>
                  <a:tcPr marL="55193" marR="551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3362169"/>
                  </a:ext>
                </a:extLst>
              </a:tr>
              <a:tr h="515471">
                <a:tc vMerge="1">
                  <a:txBody>
                    <a:bodyPr/>
                    <a:lstStyle/>
                    <a:p>
                      <a:endParaRPr lang="zh-CN" altLang="en-US"/>
                    </a:p>
                  </a:txBody>
                  <a:tcPr/>
                </a:tc>
                <a:tc>
                  <a:txBody>
                    <a:bodyPr/>
                    <a:lstStyle/>
                    <a:p>
                      <a:pPr algn="ct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紫铜管</a:t>
                      </a:r>
                      <a:endParaRPr lang="zh-CN" sz="1100"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易弯曲成各种形状</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但承压能力一般不超过</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6.5~10MPa,</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抗振能力较弱</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又易使油液氧化</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通常用在液压装置内配接不便之处</a:t>
                      </a:r>
                      <a:endParaRPr lang="zh-CN" sz="1100" dirty="0">
                        <a:solidFill>
                          <a:srgbClr val="000000"/>
                        </a:solidFill>
                        <a:effectLst/>
                        <a:latin typeface="NEU-BZ-S92"/>
                        <a:ea typeface="方正书宋_GBK"/>
                        <a:cs typeface="Times New Roman" panose="02020603050405020304" pitchFamily="18" charset="0"/>
                      </a:endParaRPr>
                    </a:p>
                  </a:txBody>
                  <a:tcPr marL="55193" marR="551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9250095"/>
                  </a:ext>
                </a:extLst>
              </a:tr>
              <a:tr h="515471">
                <a:tc rowSpan="3">
                  <a:txBody>
                    <a:bodyPr/>
                    <a:lstStyle/>
                    <a:p>
                      <a:pPr algn="ctr">
                        <a:lnSpc>
                          <a:spcPts val="1200"/>
                        </a:lnSpc>
                        <a:spcAft>
                          <a:spcPts val="0"/>
                        </a:spcAft>
                      </a:pP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软管</a:t>
                      </a:r>
                      <a:endParaRPr lang="zh-CN" sz="1100">
                        <a:solidFill>
                          <a:srgbClr val="000000"/>
                        </a:solidFill>
                        <a:effectLst/>
                        <a:latin typeface="NEU-BZ-S92"/>
                        <a:ea typeface="方正书宋_GBK"/>
                        <a:cs typeface="Times New Roman" panose="02020603050405020304" pitchFamily="18" charset="0"/>
                      </a:endParaRPr>
                    </a:p>
                  </a:txBody>
                  <a:tcPr marL="99347" marR="99347" marT="49674" marB="49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尼龙管</a:t>
                      </a:r>
                      <a:endParaRPr lang="zh-CN" sz="1100"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spcAft>
                          <a:spcPts val="0"/>
                        </a:spcAft>
                      </a:pP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加热后可以随意弯曲成形或扩口</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冷却后又能定形不变</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承压能力因材质而异</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自</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2.5MPa</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至</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8MPa</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不等</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最高可达</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16MPa</a:t>
                      </a:r>
                      <a:endParaRPr lang="zh-CN" sz="1100">
                        <a:solidFill>
                          <a:srgbClr val="000000"/>
                        </a:solidFill>
                        <a:effectLst/>
                        <a:latin typeface="NEU-BZ-S92"/>
                        <a:ea typeface="方正书宋_GBK"/>
                        <a:cs typeface="Times New Roman" panose="02020603050405020304" pitchFamily="18" charset="0"/>
                      </a:endParaRPr>
                    </a:p>
                  </a:txBody>
                  <a:tcPr marL="55193" marR="551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3123606"/>
                  </a:ext>
                </a:extLst>
              </a:tr>
              <a:tr h="515471">
                <a:tc vMerge="1">
                  <a:txBody>
                    <a:bodyPr/>
                    <a:lstStyle/>
                    <a:p>
                      <a:endParaRPr lang="zh-CN" altLang="en-US"/>
                    </a:p>
                  </a:txBody>
                  <a:tcPr/>
                </a:tc>
                <a:tc>
                  <a:txBody>
                    <a:bodyPr/>
                    <a:lstStyle/>
                    <a:p>
                      <a:pPr algn="ctr">
                        <a:lnSpc>
                          <a:spcPts val="1200"/>
                        </a:lnSpc>
                        <a:spcAft>
                          <a:spcPts val="0"/>
                        </a:spcAft>
                      </a:pP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塑料管</a:t>
                      </a:r>
                      <a:endParaRPr lang="zh-CN" sz="11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spcAft>
                          <a:spcPts val="0"/>
                        </a:spcAft>
                      </a:pP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质轻耐油</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价格便宜</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装配方便</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但承压能力低</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长期使用会变质老化</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只宜用作压力低于</a:t>
                      </a:r>
                      <a:r>
                        <a:rPr lang="en-US"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0.5MPa</a:t>
                      </a: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的回油管、泄油管等</a:t>
                      </a:r>
                      <a:endParaRPr lang="zh-CN" sz="1100">
                        <a:solidFill>
                          <a:srgbClr val="000000"/>
                        </a:solidFill>
                        <a:effectLst/>
                        <a:latin typeface="NEU-BZ-S92"/>
                        <a:ea typeface="方正书宋_GBK"/>
                        <a:cs typeface="Times New Roman" panose="02020603050405020304" pitchFamily="18" charset="0"/>
                      </a:endParaRPr>
                    </a:p>
                  </a:txBody>
                  <a:tcPr marL="55193" marR="551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0357721"/>
                  </a:ext>
                </a:extLst>
              </a:tr>
              <a:tr h="773205">
                <a:tc vMerge="1">
                  <a:txBody>
                    <a:bodyPr/>
                    <a:lstStyle/>
                    <a:p>
                      <a:endParaRPr lang="zh-CN" altLang="en-US"/>
                    </a:p>
                  </a:txBody>
                  <a:tcPr/>
                </a:tc>
                <a:tc>
                  <a:txBody>
                    <a:bodyPr/>
                    <a:lstStyle/>
                    <a:p>
                      <a:pPr algn="ctr">
                        <a:lnSpc>
                          <a:spcPts val="1200"/>
                        </a:lnSpc>
                        <a:spcAft>
                          <a:spcPts val="0"/>
                        </a:spcAft>
                      </a:pPr>
                      <a:r>
                        <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橡胶管</a:t>
                      </a:r>
                      <a:endParaRPr lang="zh-CN" sz="11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高压管由耐油橡胶夹几层钢丝编织网制成</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钢丝网层数越多</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耐压越高</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价昂</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用作中、高压系统中两个相对运动件之间的压力管道</a:t>
                      </a:r>
                      <a:endParaRPr lang="zh-CN" sz="1100" dirty="0">
                        <a:solidFill>
                          <a:srgbClr val="000000"/>
                        </a:solidFill>
                        <a:effectLst/>
                        <a:latin typeface="NEU-BZ-S92"/>
                        <a:ea typeface="方正书宋_GBK"/>
                        <a:cs typeface="Times New Roman" panose="02020603050405020304" pitchFamily="18" charset="0"/>
                      </a:endParaRPr>
                    </a:p>
                    <a:p>
                      <a:pPr>
                        <a:lnSpc>
                          <a:spcPts val="120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低压管由耐油橡胶夹帆布制成</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可用作回油管道</a:t>
                      </a:r>
                      <a:endParaRPr lang="zh-CN" sz="1100" dirty="0">
                        <a:solidFill>
                          <a:srgbClr val="000000"/>
                        </a:solidFill>
                        <a:effectLst/>
                        <a:latin typeface="NEU-BZ-S92"/>
                        <a:ea typeface="方正书宋_GBK"/>
                        <a:cs typeface="Times New Roman" panose="02020603050405020304" pitchFamily="18" charset="0"/>
                      </a:endParaRPr>
                    </a:p>
                  </a:txBody>
                  <a:tcPr marL="55193" marR="5519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2366538"/>
                  </a:ext>
                </a:extLst>
              </a:tr>
            </a:tbl>
          </a:graphicData>
        </a:graphic>
      </p:graphicFrame>
    </p:spTree>
    <p:extLst>
      <p:ext uri="{BB962C8B-B14F-4D97-AF65-F5344CB8AC3E}">
        <p14:creationId xmlns:p14="http://schemas.microsoft.com/office/powerpoint/2010/main" val="2081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5">
            <a:extLst>
              <a:ext uri="{FF2B5EF4-FFF2-40B4-BE49-F238E27FC236}">
                <a16:creationId xmlns:a16="http://schemas.microsoft.com/office/drawing/2014/main" id="{03A9D34E-822C-4F16-9DA3-D7416F64E7F5}"/>
              </a:ext>
            </a:extLst>
          </p:cNvPr>
          <p:cNvSpPr/>
          <p:nvPr/>
        </p:nvSpPr>
        <p:spPr>
          <a:xfrm>
            <a:off x="4109423" y="1421035"/>
            <a:ext cx="4849906" cy="334818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5" name="矩形 4">
            <a:extLst>
              <a:ext uri="{FF2B5EF4-FFF2-40B4-BE49-F238E27FC236}">
                <a16:creationId xmlns:a16="http://schemas.microsoft.com/office/drawing/2014/main" id="{A15FEE80-01D9-4377-815A-69737FE3266D}"/>
              </a:ext>
            </a:extLst>
          </p:cNvPr>
          <p:cNvSpPr/>
          <p:nvPr/>
        </p:nvSpPr>
        <p:spPr>
          <a:xfrm>
            <a:off x="359148" y="915222"/>
            <a:ext cx="7058343"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管道的规格尺寸指的是它的内径和壁厚</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可依下式算出后</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查阅有关的标准选定</a:t>
            </a:r>
            <a:endParaRPr lang="zh-CN" altLang="en-US" sz="1600"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83FE8621-6BEE-4C1F-B252-B3E586B77D8C}"/>
                  </a:ext>
                </a:extLst>
              </p:cNvPr>
              <p:cNvSpPr/>
              <p:nvPr/>
            </p:nvSpPr>
            <p:spPr>
              <a:xfrm>
                <a:off x="594261" y="1737583"/>
                <a:ext cx="1917255" cy="1268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𝑑</m:t>
                            </m:r>
                            <m:r>
                              <a:rPr lang="zh-CN" altLang="en-US" i="0">
                                <a:latin typeface="Cambria Math" panose="02040503050406030204" pitchFamily="18" charset="0"/>
                              </a:rPr>
                              <m:t>=2</m:t>
                            </m:r>
                            <m:rad>
                              <m:radPr>
                                <m:degHide m:val="on"/>
                                <m:ctrlPr>
                                  <a:rPr lang="zh-CN" altLang="en-US" i="1">
                                    <a:latin typeface="Cambria Math" panose="02040503050406030204" pitchFamily="18" charset="0"/>
                                  </a:rPr>
                                </m:ctrlPr>
                              </m:radPr>
                              <m:deg/>
                              <m:e>
                                <m:f>
                                  <m:fPr>
                                    <m:ctrlPr>
                                      <a:rPr lang="zh-CN" altLang="en-US" i="1">
                                        <a:latin typeface="Cambria Math" panose="02040503050406030204" pitchFamily="18" charset="0"/>
                                      </a:rPr>
                                    </m:ctrlPr>
                                  </m:fPr>
                                  <m:num>
                                    <m:r>
                                      <a:rPr lang="zh-CN" altLang="en-US" i="1">
                                        <a:latin typeface="Cambria Math" panose="02040503050406030204" pitchFamily="18" charset="0"/>
                                      </a:rPr>
                                      <m:t>𝑞</m:t>
                                    </m:r>
                                  </m:num>
                                  <m:den>
                                    <m:r>
                                      <m:rPr>
                                        <m:sty m:val="p"/>
                                      </m:rPr>
                                      <a:rPr lang="zh-CN" altLang="en-US" i="0">
                                        <a:latin typeface="Cambria Math" panose="02040503050406030204" pitchFamily="18" charset="0"/>
                                      </a:rPr>
                                      <m:t>π</m:t>
                                    </m:r>
                                    <m:r>
                                      <a:rPr lang="zh-CN" altLang="en-US" i="1">
                                        <a:latin typeface="Cambria Math" panose="02040503050406030204" pitchFamily="18" charset="0"/>
                                      </a:rPr>
                                      <m:t>𝑣</m:t>
                                    </m:r>
                                  </m:den>
                                </m:f>
                              </m:e>
                            </m:rad>
                            <m:r>
                              <m:rPr>
                                <m:nor/>
                              </m:rPr>
                              <a:rPr lang="zh-CN" altLang="en-US" i="1">
                                <a:latin typeface="Cambria Math" panose="02040503050406030204" pitchFamily="18" charset="0"/>
                              </a:rPr>
                              <m:t>(7−9)</m:t>
                            </m:r>
                          </m:e>
                        </m:mr>
                        <m:mr>
                          <m:e>
                            <m:r>
                              <a:rPr lang="zh-CN" altLang="en-US" i="1">
                                <a:latin typeface="Cambria Math" panose="02040503050406030204" pitchFamily="18" charset="0"/>
                              </a:rPr>
                              <m:t>𝛿</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𝑝𝑑𝑛</m:t>
                                </m:r>
                              </m:num>
                              <m:den>
                                <m:r>
                                  <a:rPr lang="zh-CN" altLang="en-US" i="0">
                                    <a:latin typeface="Cambria Math" panose="02040503050406030204" pitchFamily="18" charset="0"/>
                                  </a:rPr>
                                  <m:t>2</m:t>
                                </m:r>
                                <m:sSub>
                                  <m:sSubPr>
                                    <m:ctrlPr>
                                      <a:rPr lang="zh-CN" altLang="en-US" i="1">
                                        <a:latin typeface="Cambria Math" panose="02040503050406030204" pitchFamily="18" charset="0"/>
                                      </a:rPr>
                                    </m:ctrlPr>
                                  </m:sSubPr>
                                  <m:e>
                                    <m:r>
                                      <a:rPr lang="zh-CN" altLang="en-US" i="1">
                                        <a:latin typeface="Cambria Math" panose="02040503050406030204" pitchFamily="18" charset="0"/>
                                      </a:rPr>
                                      <m:t>𝜎</m:t>
                                    </m:r>
                                  </m:e>
                                  <m:sub>
                                    <m:r>
                                      <m:rPr>
                                        <m:sty m:val="p"/>
                                      </m:rPr>
                                      <a:rPr lang="zh-CN" altLang="en-US" i="0">
                                        <a:latin typeface="Cambria Math" panose="02040503050406030204" pitchFamily="18" charset="0"/>
                                      </a:rPr>
                                      <m:t>b</m:t>
                                    </m:r>
                                  </m:sub>
                                </m:sSub>
                              </m:den>
                            </m:f>
                            <m:r>
                              <m:rPr>
                                <m:nor/>
                              </m:rPr>
                              <a:rPr lang="zh-CN" altLang="en-US" i="1">
                                <a:latin typeface="Cambria Math" panose="02040503050406030204" pitchFamily="18" charset="0"/>
                              </a:rPr>
                              <m:t>(7−10)</m:t>
                            </m:r>
                          </m:e>
                        </m:mr>
                      </m:m>
                    </m:oMath>
                  </m:oMathPara>
                </a14:m>
                <a:endParaRPr lang="zh-CN" altLang="en-US" dirty="0"/>
              </a:p>
            </p:txBody>
          </p:sp>
        </mc:Choice>
        <mc:Fallback xmlns="">
          <p:sp>
            <p:nvSpPr>
              <p:cNvPr id="14" name="矩形 13">
                <a:extLst>
                  <a:ext uri="{FF2B5EF4-FFF2-40B4-BE49-F238E27FC236}">
                    <a16:creationId xmlns:a16="http://schemas.microsoft.com/office/drawing/2014/main" id="{83FE8621-6BEE-4C1F-B252-B3E586B77D8C}"/>
                  </a:ext>
                </a:extLst>
              </p:cNvPr>
              <p:cNvSpPr>
                <a:spLocks noRot="1" noChangeAspect="1" noMove="1" noResize="1" noEditPoints="1" noAdjustHandles="1" noChangeArrowheads="1" noChangeShapeType="1" noTextEdit="1"/>
              </p:cNvSpPr>
              <p:nvPr/>
            </p:nvSpPr>
            <p:spPr>
              <a:xfrm>
                <a:off x="594261" y="1737583"/>
                <a:ext cx="1917255" cy="1268552"/>
              </a:xfrm>
              <a:prstGeom prst="rect">
                <a:avLst/>
              </a:prstGeom>
              <a:blipFill>
                <a:blip r:embed="rId2"/>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387A3080-ECCE-4275-9D2E-8351BFB7CFF7}"/>
              </a:ext>
            </a:extLst>
          </p:cNvPr>
          <p:cNvSpPr/>
          <p:nvPr/>
        </p:nvSpPr>
        <p:spPr>
          <a:xfrm>
            <a:off x="4248376" y="1563433"/>
            <a:ext cx="4537036" cy="2885405"/>
          </a:xfrm>
          <a:prstGeom prst="rect">
            <a:avLst/>
          </a:prstGeom>
        </p:spPr>
        <p:txBody>
          <a:bodyPr wrap="square">
            <a:spAutoFit/>
          </a:bodyPr>
          <a:lstStyle/>
          <a:p>
            <a:pPr indent="252000" algn="just">
              <a:lnSpc>
                <a:spcPct val="150000"/>
              </a:lnSpc>
              <a:spcAft>
                <a:spcPts val="0"/>
              </a:spcAft>
            </a:pP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管道内径</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100" dirty="0">
              <a:solidFill>
                <a:schemeClr val="bg1"/>
              </a:solidFill>
              <a:latin typeface="NEU-BZ-S92"/>
              <a:ea typeface="方正书宋_GBK"/>
              <a:cs typeface="Times New Roman" panose="02020603050405020304" pitchFamily="18" charset="0"/>
            </a:endParaRPr>
          </a:p>
          <a:p>
            <a:pPr indent="252000" algn="just">
              <a:lnSpc>
                <a:spcPct val="150000"/>
              </a:lnSpc>
              <a:spcAft>
                <a:spcPts val="0"/>
              </a:spcAft>
            </a:pP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管内流量</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100" dirty="0">
              <a:solidFill>
                <a:schemeClr val="bg1"/>
              </a:solidFill>
              <a:latin typeface="NEU-BZ-S92"/>
              <a:ea typeface="方正书宋_GBK"/>
              <a:cs typeface="Times New Roman" panose="02020603050405020304" pitchFamily="18" charset="0"/>
            </a:endParaRPr>
          </a:p>
          <a:p>
            <a:pPr indent="252000" algn="just">
              <a:lnSpc>
                <a:spcPct val="150000"/>
              </a:lnSpc>
              <a:spcAft>
                <a:spcPts val="0"/>
              </a:spcAft>
            </a:pP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管中油液的流速</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吸油管取</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0.5~1.5m/s,</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压油管取</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2.5~5m/s(</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压力高的取大值</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低的取小值</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如压力在</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6MPa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以上的取</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5m/s,</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3~6MPa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之间的取</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4m/s,</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3MPa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以下的取</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2.5~3m/s;</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管道短时取大值</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油液粘度大时取小值</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回油管取</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1.5~2.5m/s,</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短管及局部收缩处取</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5~7m/s;</a:t>
            </a:r>
            <a:endParaRPr lang="zh-CN" altLang="zh-CN" sz="1100" dirty="0">
              <a:solidFill>
                <a:schemeClr val="bg1"/>
              </a:solidFill>
              <a:latin typeface="NEU-BZ-S92"/>
              <a:ea typeface="方正书宋_GBK"/>
              <a:cs typeface="Times New Roman" panose="02020603050405020304" pitchFamily="18" charset="0"/>
            </a:endParaRPr>
          </a:p>
          <a:p>
            <a:pPr indent="252000" algn="just">
              <a:lnSpc>
                <a:spcPct val="150000"/>
              </a:lnSpc>
              <a:spcAft>
                <a:spcPts val="0"/>
              </a:spcAft>
            </a:pP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管道壁厚</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100" dirty="0">
              <a:solidFill>
                <a:schemeClr val="bg1"/>
              </a:solidFill>
              <a:latin typeface="NEU-BZ-S92"/>
              <a:ea typeface="方正书宋_GBK"/>
              <a:cs typeface="Times New Roman" panose="02020603050405020304" pitchFamily="18" charset="0"/>
            </a:endParaRPr>
          </a:p>
          <a:p>
            <a:pPr indent="252000" algn="just">
              <a:lnSpc>
                <a:spcPct val="150000"/>
              </a:lnSpc>
              <a:spcAft>
                <a:spcPts val="0"/>
              </a:spcAft>
            </a:pP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管内工作压力</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100" dirty="0">
              <a:solidFill>
                <a:schemeClr val="bg1"/>
              </a:solidFill>
              <a:latin typeface="NEU-BZ-S92"/>
              <a:ea typeface="方正书宋_GBK"/>
              <a:cs typeface="Times New Roman" panose="02020603050405020304" pitchFamily="18" charset="0"/>
            </a:endParaRPr>
          </a:p>
          <a:p>
            <a:pPr indent="252000" algn="just">
              <a:lnSpc>
                <a:spcPct val="150000"/>
              </a:lnSpc>
              <a:spcAft>
                <a:spcPts val="0"/>
              </a:spcAft>
            </a:pP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安全系数</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对钢管来说</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&lt;7MPa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时取</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=8,7MPa&lt;</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&lt;17.5MPa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时取</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&gt;17.5MPa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时取</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zh-CN" sz="1100" dirty="0">
              <a:solidFill>
                <a:schemeClr val="bg1"/>
              </a:solidFill>
              <a:latin typeface="NEU-BZ-S92"/>
              <a:ea typeface="方正书宋_GBK"/>
              <a:cs typeface="Times New Roman" panose="02020603050405020304" pitchFamily="18" charset="0"/>
            </a:endParaRPr>
          </a:p>
          <a:p>
            <a:pPr indent="252000" algn="just">
              <a:lnSpc>
                <a:spcPct val="150000"/>
              </a:lnSpc>
              <a:spcAft>
                <a:spcPts val="0"/>
              </a:spcAft>
            </a:pP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1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σ</a:t>
            </a:r>
            <a:r>
              <a:rPr lang="en-US" altLang="zh-CN" sz="11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管道材料的抗拉强度。对于铜管</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可取</a:t>
            </a:r>
            <a:r>
              <a:rPr lang="en-US" altLang="zh-CN" sz="11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σ</a:t>
            </a:r>
            <a:r>
              <a:rPr lang="en-US" altLang="zh-CN" sz="11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≤25MPa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100" dirty="0">
              <a:solidFill>
                <a:schemeClr val="bg1"/>
              </a:solidFill>
              <a:effectLst/>
              <a:latin typeface="NEU-BZ-S92"/>
              <a:ea typeface="方正书宋_GBK"/>
              <a:cs typeface="Times New Roman" panose="02020603050405020304" pitchFamily="18" charset="0"/>
            </a:endParaRPr>
          </a:p>
        </p:txBody>
      </p:sp>
      <p:sp>
        <p:nvSpPr>
          <p:cNvPr id="19" name="直角三角形 18">
            <a:extLst>
              <a:ext uri="{FF2B5EF4-FFF2-40B4-BE49-F238E27FC236}">
                <a16:creationId xmlns:a16="http://schemas.microsoft.com/office/drawing/2014/main" id="{D15FA47E-5CA6-4E9E-8146-20F071976BFB}"/>
              </a:ext>
            </a:extLst>
          </p:cNvPr>
          <p:cNvSpPr/>
          <p:nvPr/>
        </p:nvSpPr>
        <p:spPr>
          <a:xfrm rot="2637755" flipH="1" flipV="1">
            <a:off x="2840192" y="257161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7D375C6A-95FE-4913-8A37-65180875A533}"/>
              </a:ext>
            </a:extLst>
          </p:cNvPr>
          <p:cNvSpPr/>
          <p:nvPr/>
        </p:nvSpPr>
        <p:spPr>
          <a:xfrm rot="2637755" flipH="1" flipV="1">
            <a:off x="2990439" y="257161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16598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 grpId="0"/>
      <p:bldP spid="14" grpId="0"/>
      <p:bldP spid="17" grpId="0"/>
      <p:bldP spid="19"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ABD697FA-8BCF-435D-8F2D-2D0FDC8AD8E8}"/>
              </a:ext>
            </a:extLst>
          </p:cNvPr>
          <p:cNvSpPr/>
          <p:nvPr/>
        </p:nvSpPr>
        <p:spPr>
          <a:xfrm>
            <a:off x="4948078" y="2595448"/>
            <a:ext cx="3981764" cy="198361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19" name="直角三角形 18">
            <a:extLst>
              <a:ext uri="{FF2B5EF4-FFF2-40B4-BE49-F238E27FC236}">
                <a16:creationId xmlns:a16="http://schemas.microsoft.com/office/drawing/2014/main" id="{D15FA47E-5CA6-4E9E-8146-20F071976BFB}"/>
              </a:ext>
            </a:extLst>
          </p:cNvPr>
          <p:cNvSpPr/>
          <p:nvPr/>
        </p:nvSpPr>
        <p:spPr>
          <a:xfrm rot="2637755" flipH="1" flipV="1">
            <a:off x="4166970" y="310053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7D375C6A-95FE-4913-8A37-65180875A533}"/>
              </a:ext>
            </a:extLst>
          </p:cNvPr>
          <p:cNvSpPr/>
          <p:nvPr/>
        </p:nvSpPr>
        <p:spPr>
          <a:xfrm rot="2637755" flipH="1" flipV="1">
            <a:off x="4317217" y="310053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6" name="矩形 5">
            <a:extLst>
              <a:ext uri="{FF2B5EF4-FFF2-40B4-BE49-F238E27FC236}">
                <a16:creationId xmlns:a16="http://schemas.microsoft.com/office/drawing/2014/main" id="{5EDBE140-3F28-4669-96C4-158476AAABFC}"/>
              </a:ext>
            </a:extLst>
          </p:cNvPr>
          <p:cNvSpPr/>
          <p:nvPr/>
        </p:nvSpPr>
        <p:spPr>
          <a:xfrm>
            <a:off x="190557" y="1121864"/>
            <a:ext cx="7441461" cy="270459"/>
          </a:xfrm>
          <a:prstGeom prst="rect">
            <a:avLst/>
          </a:prstGeom>
        </p:spPr>
        <p:txBody>
          <a:bodyPr wrap="none">
            <a:spAutoFit/>
          </a:bodyPr>
          <a:lstStyle/>
          <a:p>
            <a:pPr indent="203200">
              <a:lnSpc>
                <a:spcPts val="12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金属管道的爆破压力</a:t>
            </a:r>
            <a:r>
              <a:rPr lang="en-US" altLang="zh-CN" sz="20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2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MPa</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可按下述经验公式计算得到</a:t>
            </a:r>
            <a:endParaRPr lang="zh-CN" altLang="zh-CN" sz="3200" dirty="0">
              <a:solidFill>
                <a:srgbClr val="000000"/>
              </a:solidFill>
              <a:effectLst/>
              <a:latin typeface="NEU-BZ-S92"/>
              <a:ea typeface="方正书宋_GBK"/>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2636275-39F9-4163-9463-B84C07D3E078}"/>
                  </a:ext>
                </a:extLst>
              </p:cNvPr>
              <p:cNvSpPr/>
              <p:nvPr/>
            </p:nvSpPr>
            <p:spPr>
              <a:xfrm>
                <a:off x="295835" y="2069971"/>
                <a:ext cx="4276165" cy="1210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B</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𝜎</m:t>
                          </m:r>
                        </m:e>
                        <m:sub>
                          <m:r>
                            <m:rPr>
                              <m:sty m:val="p"/>
                            </m:rPr>
                            <a:rPr lang="zh-CN" altLang="en-US" i="0">
                              <a:latin typeface="Cambria Math" panose="02040503050406030204" pitchFamily="18" charset="0"/>
                            </a:rPr>
                            <m:t>b</m:t>
                          </m:r>
                        </m:sub>
                      </m:sSub>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f>
                                <m:fPr>
                                  <m:ctrlPr>
                                    <a:rPr lang="zh-CN" altLang="en-US" i="1">
                                      <a:latin typeface="Cambria Math" panose="02040503050406030204" pitchFamily="18" charset="0"/>
                                    </a:rPr>
                                  </m:ctrlPr>
                                </m:fPr>
                                <m:num>
                                  <m:r>
                                    <a:rPr lang="zh-CN" altLang="en-US" i="1">
                                      <a:latin typeface="Cambria Math" panose="02040503050406030204" pitchFamily="18" charset="0"/>
                                    </a:rPr>
                                    <m:t>𝑑</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m:rPr>
                                          <m:sty m:val="p"/>
                                        </m:rPr>
                                        <a:rPr lang="zh-CN" altLang="en-US" i="0">
                                          <a:latin typeface="Cambria Math" panose="02040503050406030204" pitchFamily="18" charset="0"/>
                                        </a:rPr>
                                        <m:t>min</m:t>
                                      </m:r>
                                    </m:sub>
                                  </m:sSub>
                                </m:den>
                              </m:f>
                              <m:r>
                                <a:rPr lang="zh-CN" altLang="en-US" i="0">
                                  <a:latin typeface="Cambria Math" panose="02040503050406030204" pitchFamily="18" charset="0"/>
                                </a:rPr>
                                <m:t>+1</m:t>
                              </m:r>
                            </m:num>
                            <m:den>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1">
                                              <a:latin typeface="Cambria Math" panose="02040503050406030204" pitchFamily="18" charset="0"/>
                                            </a:rPr>
                                            <m:t>𝑑</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m:rPr>
                                                  <m:sty m:val="p"/>
                                                </m:rPr>
                                                <a:rPr lang="zh-CN" altLang="en-US" i="0">
                                                  <a:latin typeface="Cambria Math" panose="02040503050406030204" pitchFamily="18" charset="0"/>
                                                </a:rPr>
                                                <m:t>min</m:t>
                                              </m:r>
                                            </m:sub>
                                          </m:sSub>
                                        </m:den>
                                      </m:f>
                                    </m:e>
                                  </m:d>
                                </m:e>
                                <m:sup>
                                  <m:r>
                                    <a:rPr lang="zh-CN" altLang="en-US" i="0">
                                      <a:latin typeface="Cambria Math" panose="02040503050406030204" pitchFamily="18" charset="0"/>
                                    </a:rPr>
                                    <m:t>2</m:t>
                                  </m:r>
                                </m:sup>
                              </m:sSup>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𝑑</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m:rPr>
                                          <m:sty m:val="p"/>
                                        </m:rPr>
                                        <a:rPr lang="zh-CN" altLang="en-US" i="0">
                                          <a:latin typeface="Cambria Math" panose="02040503050406030204" pitchFamily="18" charset="0"/>
                                        </a:rPr>
                                        <m:t>min</m:t>
                                      </m:r>
                                    </m:sub>
                                  </m:sSub>
                                </m:den>
                              </m:f>
                              <m:r>
                                <a:rPr lang="zh-CN" altLang="en-US" i="0">
                                  <a:latin typeface="Cambria Math" panose="02040503050406030204" pitchFamily="18" charset="0"/>
                                </a:rPr>
                                <m:t>+1</m:t>
                              </m:r>
                            </m:den>
                          </m:f>
                        </m:e>
                      </m:d>
                      <m:r>
                        <m:rPr>
                          <m:nor/>
                        </m:rPr>
                        <a:rPr lang="zh-CN" altLang="en-US" i="1">
                          <a:latin typeface="Cambria Math" panose="02040503050406030204" pitchFamily="18" charset="0"/>
                        </a:rPr>
                        <m:t>(7−11)</m:t>
                      </m:r>
                    </m:oMath>
                  </m:oMathPara>
                </a14:m>
                <a:endParaRPr lang="zh-CN" altLang="en-US" dirty="0"/>
              </a:p>
            </p:txBody>
          </p:sp>
        </mc:Choice>
        <mc:Fallback xmlns="">
          <p:sp>
            <p:nvSpPr>
              <p:cNvPr id="7" name="矩形 6">
                <a:extLst>
                  <a:ext uri="{FF2B5EF4-FFF2-40B4-BE49-F238E27FC236}">
                    <a16:creationId xmlns:a16="http://schemas.microsoft.com/office/drawing/2014/main" id="{82636275-39F9-4163-9463-B84C07D3E078}"/>
                  </a:ext>
                </a:extLst>
              </p:cNvPr>
              <p:cNvSpPr>
                <a:spLocks noRot="1" noChangeAspect="1" noMove="1" noResize="1" noEditPoints="1" noAdjustHandles="1" noChangeArrowheads="1" noChangeShapeType="1" noTextEdit="1"/>
              </p:cNvSpPr>
              <p:nvPr/>
            </p:nvSpPr>
            <p:spPr>
              <a:xfrm>
                <a:off x="295835" y="2069971"/>
                <a:ext cx="4276165" cy="1210566"/>
              </a:xfrm>
              <a:prstGeom prst="rect">
                <a:avLst/>
              </a:prstGeom>
              <a:blipFill>
                <a:blip r:embed="rId2"/>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EB6C1722-7FD3-4A0E-8D51-5B4F793960DD}"/>
              </a:ext>
            </a:extLst>
          </p:cNvPr>
          <p:cNvSpPr/>
          <p:nvPr/>
        </p:nvSpPr>
        <p:spPr>
          <a:xfrm>
            <a:off x="5127812" y="3022573"/>
            <a:ext cx="4572000" cy="1061829"/>
          </a:xfrm>
          <a:prstGeom prst="rect">
            <a:avLst/>
          </a:prstGeom>
        </p:spPr>
        <p:txBody>
          <a:bodyPr>
            <a:spAutoFit/>
          </a:bodyPr>
          <a:lstStyle/>
          <a:p>
            <a:pPr indent="180000">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管道内径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mm;</a:t>
            </a:r>
            <a:endParaRPr lang="zh-CN" altLang="zh-CN" sz="2000"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min</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管道最小壁厚</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mm;</a:t>
            </a:r>
            <a:endParaRPr lang="zh-CN" altLang="zh-CN" sz="2000" dirty="0">
              <a:solidFill>
                <a:schemeClr val="bg1"/>
              </a:solidFill>
              <a:latin typeface="NEU-BZ-S92"/>
              <a:ea typeface="方正书宋_GBK"/>
              <a:cs typeface="Times New Roman" panose="02020603050405020304" pitchFamily="18" charset="0"/>
            </a:endParaRPr>
          </a:p>
          <a:p>
            <a:pPr indent="180000">
              <a:lnSpc>
                <a:spcPct val="150000"/>
              </a:lnSpc>
              <a:spcAft>
                <a:spcPts val="0"/>
              </a:spcAft>
            </a:pP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σ</a:t>
            </a:r>
            <a:r>
              <a:rPr lang="en-US" altLang="zh-CN" sz="1400"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管道材料的抗拉强度</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4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MPa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1626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6" grpId="0"/>
      <p:bldP spid="7"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6" name="矩形 5">
            <a:extLst>
              <a:ext uri="{FF2B5EF4-FFF2-40B4-BE49-F238E27FC236}">
                <a16:creationId xmlns:a16="http://schemas.microsoft.com/office/drawing/2014/main" id="{8A3FD18E-80D9-43BA-ACF4-7EFE6BE21B22}"/>
              </a:ext>
            </a:extLst>
          </p:cNvPr>
          <p:cNvSpPr/>
          <p:nvPr/>
        </p:nvSpPr>
        <p:spPr>
          <a:xfrm>
            <a:off x="821116" y="1269945"/>
            <a:ext cx="7501765" cy="788806"/>
          </a:xfrm>
          <a:prstGeom prst="rect">
            <a:avLst/>
          </a:prstGeom>
        </p:spPr>
        <p:txBody>
          <a:bodyPr wrap="square">
            <a:spAutoFit/>
          </a:bodyPr>
          <a:lstStyle/>
          <a:p>
            <a:pPr indent="180000">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管件包括管道和管接头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它的主要功用是连接液压元件和输送油液。对它的主要要求是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有足够的强度</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密封性好</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压力损失小和装拆方便。</a:t>
            </a:r>
            <a:endParaRPr lang="zh-CN" altLang="zh-CN" sz="1600" dirty="0">
              <a:solidFill>
                <a:schemeClr val="bg1"/>
              </a:solidFill>
              <a:effectLst/>
              <a:latin typeface="NEU-BZ-S92"/>
              <a:ea typeface="方正书宋_GBK"/>
              <a:cs typeface="Times New Roman" panose="02020603050405020304" pitchFamily="18" charset="0"/>
            </a:endParaRPr>
          </a:p>
        </p:txBody>
      </p:sp>
      <p:sp>
        <p:nvSpPr>
          <p:cNvPr id="8" name="直角三角形 7">
            <a:extLst>
              <a:ext uri="{FF2B5EF4-FFF2-40B4-BE49-F238E27FC236}">
                <a16:creationId xmlns:a16="http://schemas.microsoft.com/office/drawing/2014/main" id="{204616B8-6697-4EEF-9D88-1E692365C2EA}"/>
              </a:ext>
            </a:extLst>
          </p:cNvPr>
          <p:cNvSpPr/>
          <p:nvPr/>
        </p:nvSpPr>
        <p:spPr>
          <a:xfrm rot="2637755" flipH="1" flipV="1">
            <a:off x="247816" y="10178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9" name="直角三角形 8">
            <a:extLst>
              <a:ext uri="{FF2B5EF4-FFF2-40B4-BE49-F238E27FC236}">
                <a16:creationId xmlns:a16="http://schemas.microsoft.com/office/drawing/2014/main" id="{E76C8D68-B29E-4D57-BE2C-698457F624F2}"/>
              </a:ext>
            </a:extLst>
          </p:cNvPr>
          <p:cNvSpPr/>
          <p:nvPr/>
        </p:nvSpPr>
        <p:spPr>
          <a:xfrm rot="2637755" flipH="1" flipV="1">
            <a:off x="398063" y="10178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0" name="文本框 9">
            <a:extLst>
              <a:ext uri="{FF2B5EF4-FFF2-40B4-BE49-F238E27FC236}">
                <a16:creationId xmlns:a16="http://schemas.microsoft.com/office/drawing/2014/main" id="{BDF1E2BA-91D8-407C-B68D-85DA203F2F4F}"/>
              </a:ext>
            </a:extLst>
          </p:cNvPr>
          <p:cNvSpPr txBox="1"/>
          <p:nvPr/>
        </p:nvSpPr>
        <p:spPr>
          <a:xfrm>
            <a:off x="882930" y="990733"/>
            <a:ext cx="1857408" cy="461665"/>
          </a:xfrm>
          <a:prstGeom prst="rect">
            <a:avLst/>
          </a:prstGeom>
          <a:noFill/>
        </p:spPr>
        <p:txBody>
          <a:bodyPr wrap="square" rtlCol="0">
            <a:spAutoFit/>
          </a:bodyPr>
          <a:lstStyle/>
          <a:p>
            <a:r>
              <a:rPr lang="zh-CN" altLang="en-US" sz="2400" dirty="0">
                <a:solidFill>
                  <a:srgbClr val="2A577D"/>
                </a:solidFill>
              </a:rPr>
              <a:t>一、管接头</a:t>
            </a:r>
          </a:p>
        </p:txBody>
      </p:sp>
      <p:sp>
        <p:nvSpPr>
          <p:cNvPr id="13" name="圆角矩形 6">
            <a:extLst>
              <a:ext uri="{FF2B5EF4-FFF2-40B4-BE49-F238E27FC236}">
                <a16:creationId xmlns:a16="http://schemas.microsoft.com/office/drawing/2014/main" id="{3CEA19F7-F228-44BC-9554-8A362F552B6D}"/>
              </a:ext>
            </a:extLst>
          </p:cNvPr>
          <p:cNvSpPr/>
          <p:nvPr/>
        </p:nvSpPr>
        <p:spPr>
          <a:xfrm>
            <a:off x="430212" y="1865417"/>
            <a:ext cx="8435061" cy="2515390"/>
          </a:xfrm>
          <a:prstGeom prst="roundRect">
            <a:avLst>
              <a:gd name="adj" fmla="val 8463"/>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ea typeface="黑体" panose="02010609060101010101" pitchFamily="49" charset="-122"/>
              </a:rPr>
              <a:t> </a:t>
            </a:r>
            <a:endParaRPr lang="zh-CN" altLang="en-US" sz="1600" dirty="0">
              <a:ea typeface="黑体" panose="02010609060101010101" pitchFamily="49" charset="-122"/>
            </a:endParaRPr>
          </a:p>
        </p:txBody>
      </p:sp>
      <p:sp>
        <p:nvSpPr>
          <p:cNvPr id="5" name="矩形 4">
            <a:extLst>
              <a:ext uri="{FF2B5EF4-FFF2-40B4-BE49-F238E27FC236}">
                <a16:creationId xmlns:a16="http://schemas.microsoft.com/office/drawing/2014/main" id="{C54BF3B6-685C-4C28-9CC1-087C08F68653}"/>
              </a:ext>
            </a:extLst>
          </p:cNvPr>
          <p:cNvSpPr/>
          <p:nvPr/>
        </p:nvSpPr>
        <p:spPr>
          <a:xfrm>
            <a:off x="682333" y="2058751"/>
            <a:ext cx="7787163" cy="1994457"/>
          </a:xfrm>
          <a:prstGeom prst="rect">
            <a:avLst/>
          </a:prstGeom>
        </p:spPr>
        <p:txBody>
          <a:bodyPr wrap="square">
            <a:spAutoFit/>
          </a:bodyPr>
          <a:lstStyle/>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管接头是管道之间、管道与元件之间的可拆式连接件。管接头在满足强度足够的前提下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应当装拆方便</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连接牢固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密封性好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外形尺寸小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压力损失小以及工艺性好。</a:t>
            </a:r>
            <a:endParaRPr lang="zh-CN" altLang="zh-CN" sz="1400" dirty="0">
              <a:solidFill>
                <a:srgbClr val="000000"/>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管接头的种类很多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其规格品种可查阅有关手册。液压系统中常用的管接头如表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所示。管接头的连接螺纹采用国家标准米制锥螺纹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(ZM)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和普通细牙螺纹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。锥螺纹可依靠自身的锥体旋紧和采用聚四氟乙烯生料带进行密封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广泛用于中、低压系统</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细牙螺纹常在采用组合垫圈或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O</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形圈</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有时也采用纯铜垫圈进行端面密封后用于高压液压系统。</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47687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3" grpId="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6" name="矩形 5">
            <a:extLst>
              <a:ext uri="{FF2B5EF4-FFF2-40B4-BE49-F238E27FC236}">
                <a16:creationId xmlns:a16="http://schemas.microsoft.com/office/drawing/2014/main" id="{8A3FD18E-80D9-43BA-ACF4-7EFE6BE21B22}"/>
              </a:ext>
            </a:extLst>
          </p:cNvPr>
          <p:cNvSpPr/>
          <p:nvPr/>
        </p:nvSpPr>
        <p:spPr>
          <a:xfrm>
            <a:off x="423407" y="1269945"/>
            <a:ext cx="7501765" cy="788806"/>
          </a:xfrm>
          <a:prstGeom prst="rect">
            <a:avLst/>
          </a:prstGeom>
        </p:spPr>
        <p:txBody>
          <a:bodyPr wrap="square">
            <a:spAutoFit/>
          </a:bodyPr>
          <a:lstStyle/>
          <a:p>
            <a:pPr indent="180000">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管件包括管道和管接头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它的主要功用是连接液压元件和输送油液。对它的主要要求是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有足够的强度</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密封性好</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压力损失小和装拆方便。</a:t>
            </a:r>
            <a:endParaRPr lang="zh-CN" altLang="zh-CN" sz="1600" dirty="0">
              <a:solidFill>
                <a:schemeClr val="bg1"/>
              </a:solidFill>
              <a:effectLst/>
              <a:latin typeface="NEU-BZ-S92"/>
              <a:ea typeface="方正书宋_GBK"/>
              <a:cs typeface="Times New Roman" panose="02020603050405020304" pitchFamily="18" charset="0"/>
            </a:endParaRPr>
          </a:p>
        </p:txBody>
      </p:sp>
      <p:sp>
        <p:nvSpPr>
          <p:cNvPr id="4" name="矩形 3">
            <a:extLst>
              <a:ext uri="{FF2B5EF4-FFF2-40B4-BE49-F238E27FC236}">
                <a16:creationId xmlns:a16="http://schemas.microsoft.com/office/drawing/2014/main" id="{CAB730E3-3D83-4636-BE82-9A709CF325E2}"/>
              </a:ext>
            </a:extLst>
          </p:cNvPr>
          <p:cNvSpPr/>
          <p:nvPr/>
        </p:nvSpPr>
        <p:spPr>
          <a:xfrm>
            <a:off x="3192921" y="923791"/>
            <a:ext cx="2390398"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1200" dirty="0">
                <a:solidFill>
                  <a:srgbClr val="000000"/>
                </a:solidFill>
                <a:latin typeface="Times New Roman" panose="02020603050405020304" pitchFamily="18" charset="0"/>
                <a:ea typeface="黑体" panose="02010609060101010101" pitchFamily="49" charset="-122"/>
              </a:rPr>
              <a:t>7-4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液压系统中常用的管接头</a:t>
            </a:r>
            <a:endParaRPr lang="zh-CN" altLang="en-US" sz="1200" dirty="0"/>
          </a:p>
        </p:txBody>
      </p:sp>
      <p:graphicFrame>
        <p:nvGraphicFramePr>
          <p:cNvPr id="11" name="对象 10">
            <a:extLst>
              <a:ext uri="{FF2B5EF4-FFF2-40B4-BE49-F238E27FC236}">
                <a16:creationId xmlns:a16="http://schemas.microsoft.com/office/drawing/2014/main" id="{3CA961A1-813F-4246-B592-215AE1C57DC6}"/>
              </a:ext>
            </a:extLst>
          </p:cNvPr>
          <p:cNvGraphicFramePr>
            <a:graphicFrameLocks noChangeAspect="1"/>
          </p:cNvGraphicFramePr>
          <p:nvPr>
            <p:extLst>
              <p:ext uri="{D42A27DB-BD31-4B8C-83A1-F6EECF244321}">
                <p14:modId xmlns:p14="http://schemas.microsoft.com/office/powerpoint/2010/main" val="1575697478"/>
              </p:ext>
            </p:extLst>
          </p:nvPr>
        </p:nvGraphicFramePr>
        <p:xfrm>
          <a:off x="1559859" y="1339101"/>
          <a:ext cx="6302560" cy="3603581"/>
        </p:xfrm>
        <a:graphic>
          <a:graphicData uri="http://schemas.openxmlformats.org/presentationml/2006/ole">
            <mc:AlternateContent xmlns:mc="http://schemas.openxmlformats.org/markup-compatibility/2006">
              <mc:Choice xmlns:v="urn:schemas-microsoft-com:vml" Requires="v">
                <p:oleObj spid="_x0000_s2077" name="Document" r:id="rId3" imgW="5397575" imgH="3085433" progId="Word.Document.12">
                  <p:embed/>
                </p:oleObj>
              </mc:Choice>
              <mc:Fallback>
                <p:oleObj name="Document" r:id="rId3" imgW="5397575" imgH="3085433" progId="Word.Document.12">
                  <p:embed/>
                  <p:pic>
                    <p:nvPicPr>
                      <p:cNvPr id="0" name=""/>
                      <p:cNvPicPr/>
                      <p:nvPr/>
                    </p:nvPicPr>
                    <p:blipFill>
                      <a:blip r:embed="rId4"/>
                      <a:stretch>
                        <a:fillRect/>
                      </a:stretch>
                    </p:blipFill>
                    <p:spPr>
                      <a:xfrm>
                        <a:off x="1559859" y="1339101"/>
                        <a:ext cx="6302560" cy="3603581"/>
                      </a:xfrm>
                      <a:prstGeom prst="rect">
                        <a:avLst/>
                      </a:prstGeom>
                    </p:spPr>
                  </p:pic>
                </p:oleObj>
              </mc:Fallback>
            </mc:AlternateContent>
          </a:graphicData>
        </a:graphic>
      </p:graphicFrame>
      <p:cxnSp>
        <p:nvCxnSpPr>
          <p:cNvPr id="14" name="直接连接符 13">
            <a:extLst>
              <a:ext uri="{FF2B5EF4-FFF2-40B4-BE49-F238E27FC236}">
                <a16:creationId xmlns:a16="http://schemas.microsoft.com/office/drawing/2014/main" id="{6FFC9AF8-2C00-447E-937E-4AA3F286642A}"/>
              </a:ext>
            </a:extLst>
          </p:cNvPr>
          <p:cNvCxnSpPr/>
          <p:nvPr/>
        </p:nvCxnSpPr>
        <p:spPr>
          <a:xfrm>
            <a:off x="870970" y="1339101"/>
            <a:ext cx="7104529"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B18593BD-5A56-4DF3-9705-609C95430992}"/>
              </a:ext>
            </a:extLst>
          </p:cNvPr>
          <p:cNvCxnSpPr>
            <a:cxnSpLocks/>
          </p:cNvCxnSpPr>
          <p:nvPr/>
        </p:nvCxnSpPr>
        <p:spPr>
          <a:xfrm>
            <a:off x="779929" y="1513216"/>
            <a:ext cx="7286612" cy="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a:extLst>
              <a:ext uri="{FF2B5EF4-FFF2-40B4-BE49-F238E27FC236}">
                <a16:creationId xmlns:a16="http://schemas.microsoft.com/office/drawing/2014/main" id="{6F10BFD5-A111-4E5C-AEDE-420984B75586}"/>
              </a:ext>
            </a:extLst>
          </p:cNvPr>
          <p:cNvCxnSpPr>
            <a:cxnSpLocks/>
          </p:cNvCxnSpPr>
          <p:nvPr/>
        </p:nvCxnSpPr>
        <p:spPr>
          <a:xfrm>
            <a:off x="779929" y="2429435"/>
            <a:ext cx="7422777"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a:extLst>
              <a:ext uri="{FF2B5EF4-FFF2-40B4-BE49-F238E27FC236}">
                <a16:creationId xmlns:a16="http://schemas.microsoft.com/office/drawing/2014/main" id="{355596D2-182F-4ECB-A27A-0EF2BA39DB09}"/>
              </a:ext>
            </a:extLst>
          </p:cNvPr>
          <p:cNvCxnSpPr/>
          <p:nvPr/>
        </p:nvCxnSpPr>
        <p:spPr>
          <a:xfrm>
            <a:off x="870970" y="3406588"/>
            <a:ext cx="7448277" cy="0"/>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7F5F33F8-782B-49CC-9E63-4F992C9B3A68}"/>
              </a:ext>
            </a:extLst>
          </p:cNvPr>
          <p:cNvCxnSpPr/>
          <p:nvPr/>
        </p:nvCxnSpPr>
        <p:spPr>
          <a:xfrm>
            <a:off x="797858" y="4686452"/>
            <a:ext cx="7521389"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a:extLst>
              <a:ext uri="{FF2B5EF4-FFF2-40B4-BE49-F238E27FC236}">
                <a16:creationId xmlns:a16="http://schemas.microsoft.com/office/drawing/2014/main" id="{9986C61E-8225-4D64-BFA0-78C6901843DB}"/>
              </a:ext>
            </a:extLst>
          </p:cNvPr>
          <p:cNvCxnSpPr/>
          <p:nvPr/>
        </p:nvCxnSpPr>
        <p:spPr>
          <a:xfrm>
            <a:off x="2410687" y="1339101"/>
            <a:ext cx="0" cy="3347351"/>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F2EDE0F0-816B-491E-BF88-0224B18D7DF3}"/>
              </a:ext>
            </a:extLst>
          </p:cNvPr>
          <p:cNvCxnSpPr/>
          <p:nvPr/>
        </p:nvCxnSpPr>
        <p:spPr>
          <a:xfrm>
            <a:off x="4538748" y="1339101"/>
            <a:ext cx="0" cy="334735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0713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15636" y="111992"/>
            <a:ext cx="7650905"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6" name="矩形 5">
            <a:extLst>
              <a:ext uri="{FF2B5EF4-FFF2-40B4-BE49-F238E27FC236}">
                <a16:creationId xmlns:a16="http://schemas.microsoft.com/office/drawing/2014/main" id="{8A3FD18E-80D9-43BA-ACF4-7EFE6BE21B22}"/>
              </a:ext>
            </a:extLst>
          </p:cNvPr>
          <p:cNvSpPr/>
          <p:nvPr/>
        </p:nvSpPr>
        <p:spPr>
          <a:xfrm>
            <a:off x="409089" y="1269945"/>
            <a:ext cx="7516084" cy="830997"/>
          </a:xfrm>
          <a:prstGeom prst="rect">
            <a:avLst/>
          </a:prstGeom>
        </p:spPr>
        <p:txBody>
          <a:bodyPr wrap="square">
            <a:spAutoFit/>
          </a:bodyPr>
          <a:lstStyle/>
          <a:p>
            <a:pPr indent="180000">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管件包括管道和管接头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它的主要功用是连接液压元件和输送油液。对它的主要要求是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有足够的强度</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密封性好</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压力损失小和装拆方便。</a:t>
            </a:r>
            <a:endParaRPr lang="zh-CN" altLang="zh-CN" sz="1600" dirty="0">
              <a:solidFill>
                <a:schemeClr val="bg1"/>
              </a:solidFill>
              <a:effectLst/>
              <a:latin typeface="NEU-BZ-S92"/>
              <a:ea typeface="方正书宋_GBK"/>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32E02366-B08A-447C-98CF-FE628D123F8B}"/>
              </a:ext>
            </a:extLst>
          </p:cNvPr>
          <p:cNvGraphicFramePr>
            <a:graphicFrameLocks noChangeAspect="1"/>
          </p:cNvGraphicFramePr>
          <p:nvPr>
            <p:extLst>
              <p:ext uri="{D42A27DB-BD31-4B8C-83A1-F6EECF244321}">
                <p14:modId xmlns:p14="http://schemas.microsoft.com/office/powerpoint/2010/main" val="3355611887"/>
              </p:ext>
            </p:extLst>
          </p:nvPr>
        </p:nvGraphicFramePr>
        <p:xfrm>
          <a:off x="1210296" y="1269945"/>
          <a:ext cx="7077492" cy="3680127"/>
        </p:xfrm>
        <a:graphic>
          <a:graphicData uri="http://schemas.openxmlformats.org/presentationml/2006/ole">
            <mc:AlternateContent xmlns:mc="http://schemas.openxmlformats.org/markup-compatibility/2006">
              <mc:Choice xmlns:v="urn:schemas-microsoft-com:vml" Requires="v">
                <p:oleObj spid="_x0000_s3102" name="Document" r:id="rId4" imgW="5397575" imgH="3085433" progId="Word.Document.12">
                  <p:embed/>
                </p:oleObj>
              </mc:Choice>
              <mc:Fallback>
                <p:oleObj name="Document" r:id="rId4" imgW="5397575" imgH="3085433" progId="Word.Document.12">
                  <p:embed/>
                  <p:pic>
                    <p:nvPicPr>
                      <p:cNvPr id="0" name=""/>
                      <p:cNvPicPr/>
                      <p:nvPr/>
                    </p:nvPicPr>
                    <p:blipFill>
                      <a:blip r:embed="rId5"/>
                      <a:stretch>
                        <a:fillRect/>
                      </a:stretch>
                    </p:blipFill>
                    <p:spPr>
                      <a:xfrm>
                        <a:off x="1210296" y="1269945"/>
                        <a:ext cx="7077492" cy="3680127"/>
                      </a:xfrm>
                      <a:prstGeom prst="rect">
                        <a:avLst/>
                      </a:prstGeom>
                    </p:spPr>
                  </p:pic>
                </p:oleObj>
              </mc:Fallback>
            </mc:AlternateContent>
          </a:graphicData>
        </a:graphic>
      </p:graphicFrame>
      <p:cxnSp>
        <p:nvCxnSpPr>
          <p:cNvPr id="8" name="直接连接符 7">
            <a:extLst>
              <a:ext uri="{FF2B5EF4-FFF2-40B4-BE49-F238E27FC236}">
                <a16:creationId xmlns:a16="http://schemas.microsoft.com/office/drawing/2014/main" id="{9D3F86F4-6C5B-419B-B8A0-D2C83D30DBB0}"/>
              </a:ext>
            </a:extLst>
          </p:cNvPr>
          <p:cNvCxnSpPr/>
          <p:nvPr/>
        </p:nvCxnSpPr>
        <p:spPr>
          <a:xfrm>
            <a:off x="875404" y="1236694"/>
            <a:ext cx="7379133" cy="0"/>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DFA7101D-B44C-4522-BA85-2E2C07941627}"/>
              </a:ext>
            </a:extLst>
          </p:cNvPr>
          <p:cNvCxnSpPr>
            <a:cxnSpLocks/>
          </p:cNvCxnSpPr>
          <p:nvPr/>
        </p:nvCxnSpPr>
        <p:spPr>
          <a:xfrm>
            <a:off x="925093" y="1479665"/>
            <a:ext cx="7412449" cy="0"/>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49C663BB-0BB4-4627-8CF8-DE6CA1B991B9}"/>
              </a:ext>
            </a:extLst>
          </p:cNvPr>
          <p:cNvCxnSpPr>
            <a:cxnSpLocks/>
          </p:cNvCxnSpPr>
          <p:nvPr/>
        </p:nvCxnSpPr>
        <p:spPr>
          <a:xfrm>
            <a:off x="908655" y="2186246"/>
            <a:ext cx="7379133" cy="0"/>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C7FD9332-AB53-45FE-96C2-FCC1DD6C752A}"/>
              </a:ext>
            </a:extLst>
          </p:cNvPr>
          <p:cNvCxnSpPr/>
          <p:nvPr/>
        </p:nvCxnSpPr>
        <p:spPr>
          <a:xfrm>
            <a:off x="1008502" y="3283527"/>
            <a:ext cx="7329040" cy="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a:extLst>
              <a:ext uri="{FF2B5EF4-FFF2-40B4-BE49-F238E27FC236}">
                <a16:creationId xmlns:a16="http://schemas.microsoft.com/office/drawing/2014/main" id="{1A6BD35D-59EF-42B1-AD74-ED9287ACC4BD}"/>
              </a:ext>
            </a:extLst>
          </p:cNvPr>
          <p:cNvCxnSpPr/>
          <p:nvPr/>
        </p:nvCxnSpPr>
        <p:spPr>
          <a:xfrm>
            <a:off x="4572000" y="1269945"/>
            <a:ext cx="0" cy="3401808"/>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a:extLst>
              <a:ext uri="{FF2B5EF4-FFF2-40B4-BE49-F238E27FC236}">
                <a16:creationId xmlns:a16="http://schemas.microsoft.com/office/drawing/2014/main" id="{C92030DB-B796-4679-BF57-6062B9D3039D}"/>
              </a:ext>
            </a:extLst>
          </p:cNvPr>
          <p:cNvCxnSpPr/>
          <p:nvPr/>
        </p:nvCxnSpPr>
        <p:spPr>
          <a:xfrm>
            <a:off x="924555" y="4688379"/>
            <a:ext cx="7695188" cy="0"/>
          </a:xfrm>
          <a:prstGeom prst="line">
            <a:avLst/>
          </a:prstGeom>
        </p:spPr>
        <p:style>
          <a:lnRef idx="2">
            <a:schemeClr val="dk1"/>
          </a:lnRef>
          <a:fillRef idx="0">
            <a:schemeClr val="dk1"/>
          </a:fillRef>
          <a:effectRef idx="1">
            <a:schemeClr val="dk1"/>
          </a:effectRef>
          <a:fontRef idx="minor">
            <a:schemeClr val="tx1"/>
          </a:fontRef>
        </p:style>
      </p:cxnSp>
      <p:sp>
        <p:nvSpPr>
          <p:cNvPr id="32" name="矩形 31">
            <a:extLst>
              <a:ext uri="{FF2B5EF4-FFF2-40B4-BE49-F238E27FC236}">
                <a16:creationId xmlns:a16="http://schemas.microsoft.com/office/drawing/2014/main" id="{57D6D918-5CB7-466E-A054-0316714B6DED}"/>
              </a:ext>
            </a:extLst>
          </p:cNvPr>
          <p:cNvSpPr/>
          <p:nvPr/>
        </p:nvSpPr>
        <p:spPr>
          <a:xfrm>
            <a:off x="7853796" y="955702"/>
            <a:ext cx="483746" cy="271869"/>
          </a:xfrm>
          <a:prstGeom prst="rect">
            <a:avLst/>
          </a:prstGeom>
        </p:spPr>
        <p:txBody>
          <a:bodyPr wrap="square">
            <a:spAutoFit/>
          </a:bodyPr>
          <a:lstStyle/>
          <a:p>
            <a:pPr algn="r">
              <a:lnSpc>
                <a:spcPts val="135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effectLst/>
              <a:latin typeface="NEU-BZ-S92"/>
              <a:ea typeface="方正书宋_GBK"/>
              <a:cs typeface="Times New Roman" panose="02020603050405020304" pitchFamily="18" charset="0"/>
            </a:endParaRPr>
          </a:p>
        </p:txBody>
      </p:sp>
      <p:cxnSp>
        <p:nvCxnSpPr>
          <p:cNvPr id="34" name="直接连接符 33">
            <a:extLst>
              <a:ext uri="{FF2B5EF4-FFF2-40B4-BE49-F238E27FC236}">
                <a16:creationId xmlns:a16="http://schemas.microsoft.com/office/drawing/2014/main" id="{6D946850-8056-449C-B502-966DBF99480F}"/>
              </a:ext>
            </a:extLst>
          </p:cNvPr>
          <p:cNvCxnSpPr/>
          <p:nvPr/>
        </p:nvCxnSpPr>
        <p:spPr>
          <a:xfrm>
            <a:off x="2136371" y="1236694"/>
            <a:ext cx="0" cy="343505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6045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5">
            <a:extLst>
              <a:ext uri="{FF2B5EF4-FFF2-40B4-BE49-F238E27FC236}">
                <a16:creationId xmlns:a16="http://schemas.microsoft.com/office/drawing/2014/main" id="{723D79C6-6469-4C9F-BDD4-D60B9A170234}"/>
              </a:ext>
            </a:extLst>
          </p:cNvPr>
          <p:cNvSpPr/>
          <p:nvPr/>
        </p:nvSpPr>
        <p:spPr>
          <a:xfrm>
            <a:off x="365760" y="1684473"/>
            <a:ext cx="8522039" cy="281271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圆角矩形 3">
            <a:extLst>
              <a:ext uri="{FF2B5EF4-FFF2-40B4-BE49-F238E27FC236}">
                <a16:creationId xmlns:a16="http://schemas.microsoft.com/office/drawing/2014/main" id="{DB6B5783-9403-42A7-9353-BB4D85865DB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文本框 2">
            <a:extLst>
              <a:ext uri="{FF2B5EF4-FFF2-40B4-BE49-F238E27FC236}">
                <a16:creationId xmlns:a16="http://schemas.microsoft.com/office/drawing/2014/main" id="{3AE12237-7459-4EEE-A17B-510646C8E922}"/>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管   件</a:t>
            </a:r>
          </a:p>
        </p:txBody>
      </p:sp>
      <p:sp>
        <p:nvSpPr>
          <p:cNvPr id="7" name="矩形 6">
            <a:extLst>
              <a:ext uri="{FF2B5EF4-FFF2-40B4-BE49-F238E27FC236}">
                <a16:creationId xmlns:a16="http://schemas.microsoft.com/office/drawing/2014/main" id="{69945DDB-101C-4EC7-AFE3-51E093FB24AE}"/>
              </a:ext>
            </a:extLst>
          </p:cNvPr>
          <p:cNvSpPr/>
          <p:nvPr/>
        </p:nvSpPr>
        <p:spPr>
          <a:xfrm>
            <a:off x="506521" y="1852047"/>
            <a:ext cx="8113222" cy="2347950"/>
          </a:xfrm>
          <a:prstGeom prst="rect">
            <a:avLst/>
          </a:prstGeom>
        </p:spPr>
        <p:txBody>
          <a:bodyPr wrap="square">
            <a:spAutoFit/>
          </a:bodyPr>
          <a:lstStyle/>
          <a:p>
            <a:pPr indent="432000" algn="just">
              <a:lnSpc>
                <a:spcPct val="150000"/>
              </a:lnSpc>
              <a:spcAft>
                <a:spcPts val="0"/>
              </a:spcAft>
            </a:pP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另外</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有一种用镍钛合金制造的特殊管接头</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能使低温下受力后发生的变形在升温时消除</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即把管接头放入液氮中用心棒扩大其内径</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然后取出来迅速套装在管端上</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便可使它在常温下得到牢固、紧密的结合。这种</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热缩</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式的连接已在航空和其他一些加工行业中得到了应用</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它能保证在</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40~55MPa</a:t>
            </a:r>
            <a:r>
              <a:rPr lang="zh-CN"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的工作压力下不出现泄漏。这是一个十分值得注意的动向。</a:t>
            </a:r>
            <a:endParaRPr lang="zh-CN" altLang="zh-CN" sz="3200" dirty="0">
              <a:solidFill>
                <a:schemeClr val="bg1"/>
              </a:solidFill>
              <a:effectLst/>
              <a:latin typeface="NEU-BZ-S92"/>
              <a:ea typeface="方正书宋_GBK"/>
              <a:cs typeface="Times New Roman" panose="02020603050405020304" pitchFamily="18" charset="0"/>
            </a:endParaRPr>
          </a:p>
        </p:txBody>
      </p:sp>
      <p:sp>
        <p:nvSpPr>
          <p:cNvPr id="17" name="直角三角形 16">
            <a:extLst>
              <a:ext uri="{FF2B5EF4-FFF2-40B4-BE49-F238E27FC236}">
                <a16:creationId xmlns:a16="http://schemas.microsoft.com/office/drawing/2014/main" id="{3A7B88D1-910B-4AC5-8EDF-4CFB6FFFE967}"/>
              </a:ext>
            </a:extLst>
          </p:cNvPr>
          <p:cNvSpPr/>
          <p:nvPr/>
        </p:nvSpPr>
        <p:spPr>
          <a:xfrm rot="2637755" flipH="1" flipV="1">
            <a:off x="222499" y="112000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8" name="直角三角形 17">
            <a:extLst>
              <a:ext uri="{FF2B5EF4-FFF2-40B4-BE49-F238E27FC236}">
                <a16:creationId xmlns:a16="http://schemas.microsoft.com/office/drawing/2014/main" id="{D2170948-6F20-4C02-9825-198C1385523F}"/>
              </a:ext>
            </a:extLst>
          </p:cNvPr>
          <p:cNvSpPr/>
          <p:nvPr/>
        </p:nvSpPr>
        <p:spPr>
          <a:xfrm rot="2637755" flipH="1" flipV="1">
            <a:off x="372746" y="112000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Tree>
    <p:extLst>
      <p:ext uri="{BB962C8B-B14F-4D97-AF65-F5344CB8AC3E}">
        <p14:creationId xmlns:p14="http://schemas.microsoft.com/office/powerpoint/2010/main" val="22210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498377" y="8590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17" name="文本框 19">
            <a:extLst>
              <a:ext uri="{FF2B5EF4-FFF2-40B4-BE49-F238E27FC236}">
                <a16:creationId xmlns:a16="http://schemas.microsoft.com/office/drawing/2014/main" id="{C78FCF2F-3194-4874-9DE8-9DE3BF70943F}"/>
              </a:ext>
            </a:extLst>
          </p:cNvPr>
          <p:cNvSpPr txBox="1">
            <a:spLocks noChangeArrowheads="1"/>
          </p:cNvSpPr>
          <p:nvPr/>
        </p:nvSpPr>
        <p:spPr bwMode="auto">
          <a:xfrm>
            <a:off x="-480109" y="921042"/>
            <a:ext cx="5163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一、功用和分类</a:t>
            </a:r>
          </a:p>
        </p:txBody>
      </p:sp>
      <p:sp>
        <p:nvSpPr>
          <p:cNvPr id="18" name="直角三角形 17">
            <a:extLst>
              <a:ext uri="{FF2B5EF4-FFF2-40B4-BE49-F238E27FC236}">
                <a16:creationId xmlns:a16="http://schemas.microsoft.com/office/drawing/2014/main" id="{C253B56B-190E-4943-8FD0-BD5FFA084C47}"/>
              </a:ext>
            </a:extLst>
          </p:cNvPr>
          <p:cNvSpPr/>
          <p:nvPr/>
        </p:nvSpPr>
        <p:spPr>
          <a:xfrm rot="18962245" flipV="1">
            <a:off x="337627" y="9955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9" name="直角三角形 18">
            <a:extLst>
              <a:ext uri="{FF2B5EF4-FFF2-40B4-BE49-F238E27FC236}">
                <a16:creationId xmlns:a16="http://schemas.microsoft.com/office/drawing/2014/main" id="{4B974597-9209-4F00-BC34-4665B7965FA3}"/>
              </a:ext>
            </a:extLst>
          </p:cNvPr>
          <p:cNvSpPr/>
          <p:nvPr/>
        </p:nvSpPr>
        <p:spPr>
          <a:xfrm rot="18962245" flipV="1">
            <a:off x="487874" y="9955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D392BA9E-3F58-4EE9-AD2F-A3A6B0ADCF2D}"/>
              </a:ext>
            </a:extLst>
          </p:cNvPr>
          <p:cNvSpPr/>
          <p:nvPr/>
        </p:nvSpPr>
        <p:spPr>
          <a:xfrm rot="2637755" flipH="1" flipV="1">
            <a:off x="3428322" y="9718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直角三角形 20">
            <a:extLst>
              <a:ext uri="{FF2B5EF4-FFF2-40B4-BE49-F238E27FC236}">
                <a16:creationId xmlns:a16="http://schemas.microsoft.com/office/drawing/2014/main" id="{26070215-C698-419E-B951-C7238CF82540}"/>
              </a:ext>
            </a:extLst>
          </p:cNvPr>
          <p:cNvSpPr/>
          <p:nvPr/>
        </p:nvSpPr>
        <p:spPr>
          <a:xfrm rot="2637755" flipH="1" flipV="1">
            <a:off x="3578569" y="9718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黑体" panose="02010609060101010101" pitchFamily="49" charset="-122"/>
            </a:endParaRPr>
          </a:p>
        </p:txBody>
      </p:sp>
      <p:sp>
        <p:nvSpPr>
          <p:cNvPr id="4" name="矩形 3">
            <a:extLst>
              <a:ext uri="{FF2B5EF4-FFF2-40B4-BE49-F238E27FC236}">
                <a16:creationId xmlns:a16="http://schemas.microsoft.com/office/drawing/2014/main" id="{5966C97A-3B50-4D57-A169-C22C171949FE}"/>
              </a:ext>
            </a:extLst>
          </p:cNvPr>
          <p:cNvSpPr/>
          <p:nvPr/>
        </p:nvSpPr>
        <p:spPr>
          <a:xfrm>
            <a:off x="50552" y="1654351"/>
            <a:ext cx="4572000" cy="879087"/>
          </a:xfrm>
          <a:prstGeom prst="rect">
            <a:avLst/>
          </a:prstGeom>
        </p:spPr>
        <p:txBody>
          <a:bodyPr>
            <a:spAutoFit/>
          </a:bodyPr>
          <a:lstStyle/>
          <a:p>
            <a:pPr indent="432000">
              <a:lnSpc>
                <a:spcPct val="150000"/>
              </a:lnSpc>
              <a:spcAft>
                <a:spcPts val="0"/>
              </a:spcAft>
            </a:pPr>
            <a:r>
              <a:rPr lang="zh-CN" altLang="zh-CN" dirty="0">
                <a:solidFill>
                  <a:srgbClr val="000000"/>
                </a:solidFill>
                <a:latin typeface="+mj-ea"/>
                <a:ea typeface="+mj-ea"/>
                <a:cs typeface="Times New Roman" panose="02020603050405020304" pitchFamily="18" charset="0"/>
              </a:rPr>
              <a:t>蓄能器的功用主要是储存油液的压力能。在液压系统中蓄能器常用来</a:t>
            </a:r>
            <a:r>
              <a:rPr lang="en-US" altLang="zh-CN" dirty="0">
                <a:solidFill>
                  <a:srgbClr val="000000"/>
                </a:solidFill>
                <a:latin typeface="+mj-ea"/>
                <a:ea typeface="+mj-ea"/>
                <a:cs typeface="Times New Roman" panose="02020603050405020304" pitchFamily="18" charset="0"/>
              </a:rPr>
              <a:t>:</a:t>
            </a:r>
            <a:endParaRPr lang="zh-CN" altLang="zh-CN" dirty="0">
              <a:solidFill>
                <a:srgbClr val="000000"/>
              </a:solidFill>
              <a:latin typeface="+mj-ea"/>
              <a:ea typeface="+mj-ea"/>
              <a:cs typeface="Times New Roman" panose="02020603050405020304" pitchFamily="18" charset="0"/>
            </a:endParaRPr>
          </a:p>
        </p:txBody>
      </p:sp>
      <p:sp>
        <p:nvSpPr>
          <p:cNvPr id="6" name="矩形 5">
            <a:extLst>
              <a:ext uri="{FF2B5EF4-FFF2-40B4-BE49-F238E27FC236}">
                <a16:creationId xmlns:a16="http://schemas.microsoft.com/office/drawing/2014/main" id="{C3DB29ED-7D3C-48BF-9988-7015082D004B}"/>
              </a:ext>
            </a:extLst>
          </p:cNvPr>
          <p:cNvSpPr/>
          <p:nvPr/>
        </p:nvSpPr>
        <p:spPr>
          <a:xfrm>
            <a:off x="5232017" y="1296967"/>
            <a:ext cx="3606035" cy="3416320"/>
          </a:xfrm>
          <a:prstGeom prst="rect">
            <a:avLst/>
          </a:prstGeom>
        </p:spPr>
        <p:txBody>
          <a:bodyPr wrap="square">
            <a:spAutoFit/>
          </a:bodyPr>
          <a:lstStyle/>
          <a:p>
            <a:pPr indent="360000" algn="just">
              <a:lnSpc>
                <a:spcPct val="150000"/>
              </a:lnSpc>
              <a:spcAft>
                <a:spcPts val="0"/>
              </a:spcAft>
            </a:pPr>
            <a:r>
              <a:rPr lang="en-US" altLang="zh-CN" sz="1600" dirty="0">
                <a:solidFill>
                  <a:schemeClr val="bg1"/>
                </a:solidFill>
                <a:latin typeface="+mj-ea"/>
                <a:ea typeface="+mj-ea"/>
                <a:cs typeface="Times New Roman" panose="02020603050405020304" pitchFamily="18" charset="0"/>
              </a:rPr>
              <a:t>(1)</a:t>
            </a:r>
            <a:r>
              <a:rPr lang="zh-CN" altLang="zh-CN" sz="1600" dirty="0">
                <a:solidFill>
                  <a:schemeClr val="bg1"/>
                </a:solidFill>
                <a:latin typeface="+mj-ea"/>
                <a:ea typeface="+mj-ea"/>
                <a:cs typeface="Times New Roman" panose="02020603050405020304" pitchFamily="18" charset="0"/>
              </a:rPr>
              <a:t>在短时间内供应大量压力油液　实现周期性动作的液压系统</a:t>
            </a:r>
            <a:r>
              <a:rPr lang="en-US" altLang="zh-CN" sz="1600" dirty="0">
                <a:solidFill>
                  <a:schemeClr val="bg1"/>
                </a:solidFill>
                <a:latin typeface="+mj-ea"/>
                <a:ea typeface="+mj-ea"/>
                <a:cs typeface="Times New Roman" panose="02020603050405020304" pitchFamily="18" charset="0"/>
              </a:rPr>
              <a:t>(</a:t>
            </a:r>
            <a:r>
              <a:rPr lang="zh-CN" altLang="zh-CN" sz="1600" dirty="0">
                <a:solidFill>
                  <a:schemeClr val="bg1"/>
                </a:solidFill>
                <a:latin typeface="+mj-ea"/>
                <a:ea typeface="+mj-ea"/>
                <a:cs typeface="Times New Roman" panose="02020603050405020304" pitchFamily="18" charset="0"/>
              </a:rPr>
              <a:t>见图</a:t>
            </a:r>
            <a:r>
              <a:rPr lang="en-US" altLang="zh-CN" sz="1600" dirty="0">
                <a:solidFill>
                  <a:schemeClr val="bg1"/>
                </a:solidFill>
                <a:latin typeface="+mj-ea"/>
                <a:ea typeface="+mj-ea"/>
                <a:cs typeface="Times New Roman" panose="02020603050405020304" pitchFamily="18" charset="0"/>
              </a:rPr>
              <a:t>7-1),</a:t>
            </a:r>
            <a:r>
              <a:rPr lang="zh-CN" altLang="zh-CN" sz="1600" dirty="0">
                <a:solidFill>
                  <a:schemeClr val="bg1"/>
                </a:solidFill>
                <a:latin typeface="+mj-ea"/>
                <a:ea typeface="+mj-ea"/>
                <a:cs typeface="Times New Roman" panose="02020603050405020304" pitchFamily="18" charset="0"/>
              </a:rPr>
              <a:t>在系统不需大量油液时</a:t>
            </a:r>
            <a:r>
              <a:rPr lang="en-US" altLang="zh-CN" sz="1600" dirty="0">
                <a:solidFill>
                  <a:schemeClr val="bg1"/>
                </a:solidFill>
                <a:latin typeface="+mj-ea"/>
                <a:ea typeface="+mj-ea"/>
                <a:cs typeface="Times New Roman" panose="02020603050405020304" pitchFamily="18" charset="0"/>
              </a:rPr>
              <a:t>,</a:t>
            </a:r>
            <a:r>
              <a:rPr lang="zh-CN" altLang="zh-CN" sz="1600" dirty="0">
                <a:solidFill>
                  <a:schemeClr val="bg1"/>
                </a:solidFill>
                <a:latin typeface="+mj-ea"/>
                <a:ea typeface="+mj-ea"/>
                <a:cs typeface="Times New Roman" panose="02020603050405020304" pitchFamily="18" charset="0"/>
              </a:rPr>
              <a:t>可以把液压泵输出的多余压力油液储存在蓄能器内</a:t>
            </a:r>
            <a:r>
              <a:rPr lang="en-US" altLang="zh-CN" sz="1600" dirty="0">
                <a:solidFill>
                  <a:schemeClr val="bg1"/>
                </a:solidFill>
                <a:latin typeface="+mj-ea"/>
                <a:ea typeface="+mj-ea"/>
                <a:cs typeface="Times New Roman" panose="02020603050405020304" pitchFamily="18" charset="0"/>
              </a:rPr>
              <a:t>,</a:t>
            </a:r>
            <a:r>
              <a:rPr lang="zh-CN" altLang="zh-CN" sz="1600" dirty="0">
                <a:solidFill>
                  <a:schemeClr val="bg1"/>
                </a:solidFill>
                <a:latin typeface="+mj-ea"/>
                <a:ea typeface="+mj-ea"/>
                <a:cs typeface="Times New Roman" panose="02020603050405020304" pitchFamily="18" charset="0"/>
              </a:rPr>
              <a:t>到需要时再由蓄能器快速释放给系统。这样就可以使系统选用流量等于循环周期内平均流量</a:t>
            </a:r>
            <a:r>
              <a:rPr lang="en-US" altLang="zh-CN" sz="1600" i="1" dirty="0" err="1">
                <a:solidFill>
                  <a:schemeClr val="bg1"/>
                </a:solidFill>
                <a:latin typeface="+mj-ea"/>
                <a:ea typeface="+mj-ea"/>
                <a:cs typeface="Times New Roman" panose="02020603050405020304" pitchFamily="18" charset="0"/>
              </a:rPr>
              <a:t>q</a:t>
            </a:r>
            <a:r>
              <a:rPr lang="en-US" altLang="zh-CN" sz="1600" baseline="-25000" dirty="0" err="1">
                <a:solidFill>
                  <a:schemeClr val="bg1"/>
                </a:solidFill>
                <a:latin typeface="+mj-ea"/>
                <a:ea typeface="+mj-ea"/>
                <a:cs typeface="Times New Roman" panose="02020603050405020304" pitchFamily="18" charset="0"/>
              </a:rPr>
              <a:t>m</a:t>
            </a:r>
            <a:r>
              <a:rPr lang="zh-CN" altLang="zh-CN" sz="1600" dirty="0">
                <a:solidFill>
                  <a:schemeClr val="bg1"/>
                </a:solidFill>
                <a:latin typeface="+mj-ea"/>
                <a:ea typeface="+mj-ea"/>
                <a:cs typeface="Times New Roman" panose="02020603050405020304" pitchFamily="18" charset="0"/>
              </a:rPr>
              <a:t>的较小的液压泵</a:t>
            </a:r>
            <a:r>
              <a:rPr lang="en-US" altLang="zh-CN" sz="1600" dirty="0">
                <a:solidFill>
                  <a:schemeClr val="bg1"/>
                </a:solidFill>
                <a:latin typeface="+mj-ea"/>
                <a:ea typeface="+mj-ea"/>
                <a:cs typeface="Times New Roman" panose="02020603050405020304" pitchFamily="18" charset="0"/>
              </a:rPr>
              <a:t>,</a:t>
            </a:r>
            <a:r>
              <a:rPr lang="zh-CN" altLang="zh-CN" sz="1600" dirty="0">
                <a:solidFill>
                  <a:schemeClr val="bg1"/>
                </a:solidFill>
                <a:latin typeface="+mj-ea"/>
                <a:ea typeface="+mj-ea"/>
                <a:cs typeface="Times New Roman" panose="02020603050405020304" pitchFamily="18" charset="0"/>
              </a:rPr>
              <a:t>以减少电动机功率消耗</a:t>
            </a:r>
            <a:r>
              <a:rPr lang="en-US" altLang="zh-CN" sz="1600" dirty="0">
                <a:solidFill>
                  <a:schemeClr val="bg1"/>
                </a:solidFill>
                <a:latin typeface="+mj-ea"/>
                <a:ea typeface="+mj-ea"/>
                <a:cs typeface="Times New Roman" panose="02020603050405020304" pitchFamily="18" charset="0"/>
              </a:rPr>
              <a:t>,</a:t>
            </a:r>
            <a:r>
              <a:rPr lang="zh-CN" altLang="zh-CN" sz="1600" dirty="0">
                <a:solidFill>
                  <a:schemeClr val="bg1"/>
                </a:solidFill>
                <a:latin typeface="+mj-ea"/>
                <a:ea typeface="+mj-ea"/>
                <a:cs typeface="Times New Roman" panose="02020603050405020304" pitchFamily="18" charset="0"/>
              </a:rPr>
              <a:t>降低系统温升</a:t>
            </a:r>
            <a:r>
              <a:rPr lang="en-US" altLang="zh-CN" sz="1600" dirty="0">
                <a:solidFill>
                  <a:schemeClr val="bg1"/>
                </a:solidFill>
                <a:latin typeface="+mj-ea"/>
                <a:ea typeface="+mj-ea"/>
                <a:cs typeface="Times New Roman" panose="02020603050405020304" pitchFamily="18" charset="0"/>
              </a:rPr>
              <a:t>(</a:t>
            </a:r>
            <a:r>
              <a:rPr lang="zh-CN" altLang="zh-CN" sz="1600" dirty="0">
                <a:solidFill>
                  <a:schemeClr val="bg1"/>
                </a:solidFill>
                <a:latin typeface="+mj-ea"/>
                <a:ea typeface="+mj-ea"/>
                <a:cs typeface="Times New Roman" panose="02020603050405020304" pitchFamily="18" charset="0"/>
              </a:rPr>
              <a:t>详见第九章</a:t>
            </a:r>
            <a:r>
              <a:rPr lang="en-US" altLang="zh-CN" sz="1600" dirty="0">
                <a:solidFill>
                  <a:schemeClr val="bg1"/>
                </a:solidFill>
                <a:latin typeface="+mj-ea"/>
                <a:ea typeface="+mj-ea"/>
                <a:cs typeface="Times New Roman" panose="02020603050405020304" pitchFamily="18" charset="0"/>
              </a:rPr>
              <a:t>)</a:t>
            </a:r>
            <a:r>
              <a:rPr lang="zh-CN" altLang="zh-CN" sz="1600" dirty="0">
                <a:solidFill>
                  <a:schemeClr val="bg1"/>
                </a:solidFill>
                <a:latin typeface="+mj-ea"/>
                <a:ea typeface="+mj-ea"/>
                <a:cs typeface="Times New Roman" panose="02020603050405020304" pitchFamily="18" charset="0"/>
              </a:rPr>
              <a:t>。</a:t>
            </a:r>
          </a:p>
        </p:txBody>
      </p:sp>
      <p:pic>
        <p:nvPicPr>
          <p:cNvPr id="7" name="图片 6">
            <a:extLst>
              <a:ext uri="{FF2B5EF4-FFF2-40B4-BE49-F238E27FC236}">
                <a16:creationId xmlns:a16="http://schemas.microsoft.com/office/drawing/2014/main" id="{F22ED2A2-60A2-4A28-9618-B3BA17EA8254}"/>
              </a:ext>
            </a:extLst>
          </p:cNvPr>
          <p:cNvPicPr>
            <a:picLocks noChangeAspect="1"/>
          </p:cNvPicPr>
          <p:nvPr/>
        </p:nvPicPr>
        <p:blipFill>
          <a:blip r:embed="rId3"/>
          <a:stretch>
            <a:fillRect/>
          </a:stretch>
        </p:blipFill>
        <p:spPr>
          <a:xfrm>
            <a:off x="819523" y="2446404"/>
            <a:ext cx="2182557" cy="2109399"/>
          </a:xfrm>
          <a:prstGeom prst="rect">
            <a:avLst/>
          </a:prstGeom>
        </p:spPr>
      </p:pic>
      <p:sp>
        <p:nvSpPr>
          <p:cNvPr id="8" name="矩形 7">
            <a:extLst>
              <a:ext uri="{FF2B5EF4-FFF2-40B4-BE49-F238E27FC236}">
                <a16:creationId xmlns:a16="http://schemas.microsoft.com/office/drawing/2014/main" id="{13771037-683B-497D-A64B-1C8923D73EDE}"/>
              </a:ext>
            </a:extLst>
          </p:cNvPr>
          <p:cNvSpPr/>
          <p:nvPr/>
        </p:nvSpPr>
        <p:spPr>
          <a:xfrm>
            <a:off x="-11645" y="4623948"/>
            <a:ext cx="4226388" cy="451406"/>
          </a:xfrm>
          <a:prstGeom prst="rect">
            <a:avLst/>
          </a:prstGeom>
        </p:spPr>
        <p:txBody>
          <a:bodyPr wrap="square">
            <a:spAutoFit/>
          </a:bodyPr>
          <a:lstStyle/>
          <a:p>
            <a:pPr indent="228600" algn="ctr">
              <a:lnSpc>
                <a:spcPts val="1350"/>
              </a:lnSpc>
              <a:spcAft>
                <a:spcPts val="0"/>
              </a:spcAft>
            </a:pPr>
            <a:r>
              <a:rPr lang="zh-CN" altLang="zh-CN" sz="1050" dirty="0">
                <a:solidFill>
                  <a:srgbClr val="000000"/>
                </a:solidFill>
                <a:latin typeface="NEU-BZ-S92"/>
                <a:ea typeface="方正书宋_GBK"/>
                <a:cs typeface="Times New Roman" panose="02020603050405020304" pitchFamily="18" charset="0"/>
              </a:rPr>
              <a:t>图</a:t>
            </a:r>
            <a:r>
              <a:rPr lang="en-US" altLang="zh-CN" sz="1050" dirty="0">
                <a:solidFill>
                  <a:srgbClr val="000000"/>
                </a:solidFill>
                <a:latin typeface="NEU-BZ-S92"/>
                <a:ea typeface="方正书宋_GBK"/>
                <a:cs typeface="Times New Roman" panose="02020603050405020304" pitchFamily="18" charset="0"/>
              </a:rPr>
              <a:t>7-1</a:t>
            </a:r>
            <a:r>
              <a:rPr lang="zh-CN" altLang="zh-CN" sz="1050" dirty="0">
                <a:solidFill>
                  <a:srgbClr val="000000"/>
                </a:solidFill>
                <a:latin typeface="NEU-BZ-S92"/>
                <a:ea typeface="方正书宋_GBK"/>
                <a:cs typeface="Times New Roman" panose="02020603050405020304" pitchFamily="18" charset="0"/>
              </a:rPr>
              <a:t>　周期动作系统中的流量供应情况</a:t>
            </a:r>
          </a:p>
          <a:p>
            <a:pPr algn="ctr">
              <a:lnSpc>
                <a:spcPts val="1350"/>
              </a:lnSpc>
              <a:spcAft>
                <a:spcPts val="0"/>
              </a:spcAft>
            </a:pPr>
            <a:r>
              <a:rPr lang="en-US" altLang="zh-CN" sz="1050" i="1" dirty="0">
                <a:solidFill>
                  <a:srgbClr val="000000"/>
                </a:solidFill>
                <a:latin typeface="NEU-BZ-S92"/>
                <a:ea typeface="方正书宋_GBK"/>
                <a:cs typeface="Times New Roman" panose="02020603050405020304" pitchFamily="18" charset="0"/>
              </a:rPr>
              <a:t>T</a:t>
            </a:r>
            <a:r>
              <a:rPr lang="en-US" altLang="zh-CN" sz="1050" dirty="0">
                <a:solidFill>
                  <a:srgbClr val="000000"/>
                </a:solidFill>
                <a:latin typeface="NEU-BZ-S92"/>
                <a:ea typeface="方正书宋_GBK"/>
                <a:cs typeface="Times New Roman" panose="02020603050405020304" pitchFamily="18" charset="0"/>
              </a:rPr>
              <a:t>—</a:t>
            </a:r>
            <a:r>
              <a:rPr lang="zh-CN" altLang="zh-CN" sz="1050" dirty="0">
                <a:solidFill>
                  <a:srgbClr val="000000"/>
                </a:solidFill>
                <a:latin typeface="NEU-BZ-S92"/>
                <a:ea typeface="方正书宋_GBK"/>
                <a:cs typeface="Times New Roman" panose="02020603050405020304" pitchFamily="18" charset="0"/>
              </a:rPr>
              <a:t>一个循环周期</a:t>
            </a:r>
            <a:endParaRPr lang="zh-CN" altLang="zh-CN" sz="105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5916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animBg="1"/>
      <p:bldP spid="21" grpId="0" animBg="1"/>
      <p:bldP spid="4"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algn="ctr"/>
            <a:r>
              <a:rPr lang="zh-CN" altLang="en-US" sz="11500" dirty="0">
                <a:solidFill>
                  <a:schemeClr val="bg1"/>
                </a:solidFill>
                <a:latin typeface="黑体" panose="02010609060101010101" pitchFamily="49" charset="-122"/>
                <a:ea typeface="黑体" panose="02010609060101010101" pitchFamily="49" charset="-122"/>
              </a:rPr>
              <a:t>习题</a:t>
            </a:r>
            <a:endParaRPr lang="zh-CN" altLang="en-US" sz="11500" dirty="0">
              <a:solidFill>
                <a:srgbClr val="FFC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606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644604" y="1221971"/>
            <a:ext cx="7751251" cy="317546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E3A6FF2C-6A7B-464C-B01D-3263D58A9DA4}"/>
              </a:ext>
            </a:extLst>
          </p:cNvPr>
          <p:cNvSpPr/>
          <p:nvPr/>
        </p:nvSpPr>
        <p:spPr>
          <a:xfrm>
            <a:off x="816187" y="1308674"/>
            <a:ext cx="7423149" cy="2677656"/>
          </a:xfrm>
          <a:prstGeom prst="rect">
            <a:avLst/>
          </a:prstGeom>
        </p:spPr>
        <p:txBody>
          <a:bodyPr wrap="square">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某液压系统的叶片泵流量为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40L/min,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吸油口安装</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XU-80×100-J</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线隙式过滤器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该型号表示额定流量</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=80L/min,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过滤精度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100μm,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压力损失</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=0.06MPa)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。试问该过滤器是否会引起泵吸油不充分现象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某一蓄能器的充气压力</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所给压力均为绝对压力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用流量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=5L/min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的泵充油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升压到压力</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时快速向系统排油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当压力降到</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时排出的体积为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5L,</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试确定蓄能器的容积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气囊式蓄能器容量为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2.5L,</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气体的充气压力为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试问当工作压力从</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变化到</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蓄能器能输出的油液体积是多少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按等温过程计算</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2330389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467677" y="1251147"/>
            <a:ext cx="8252374" cy="317546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矩形 3">
            <a:extLst>
              <a:ext uri="{FF2B5EF4-FFF2-40B4-BE49-F238E27FC236}">
                <a16:creationId xmlns:a16="http://schemas.microsoft.com/office/drawing/2014/main" id="{1BB1F5FD-1E1D-43E8-9757-15B337B046EB}"/>
              </a:ext>
            </a:extLst>
          </p:cNvPr>
          <p:cNvSpPr/>
          <p:nvPr/>
        </p:nvSpPr>
        <p:spPr>
          <a:xfrm>
            <a:off x="693539" y="1500050"/>
            <a:ext cx="7756921" cy="2635465"/>
          </a:xfrm>
          <a:prstGeom prst="rect">
            <a:avLst/>
          </a:prstGeom>
        </p:spPr>
        <p:txBody>
          <a:bodyPr wrap="square">
            <a:spAutoFit/>
          </a:bodyPr>
          <a:lstStyle/>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有一液压回路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换向阀前管道长</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35mm,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流过的流量为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工作压力为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若要求瞬时关闭换向阀时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冲击压力不超过正常工作压力的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试确定蓄能器的容量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油的密度为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900kg/m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某液压系统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YB-A36B</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型叶片泵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流量为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试选油管的尺寸。</a:t>
            </a:r>
            <a:endParaRPr lang="zh-CN" altLang="zh-CN" sz="1600" dirty="0">
              <a:solidFill>
                <a:srgbClr val="000000"/>
              </a:solidFill>
              <a:latin typeface="NEU-BZ-S92"/>
              <a:ea typeface="方正书宋_GBK"/>
              <a:cs typeface="Times New Roman" panose="02020603050405020304" pitchFamily="18" charset="0"/>
            </a:endParaRPr>
          </a:p>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若液压系统中的吸油管选</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42mm×2mm,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压油管选</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28mm×2mm,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都是无缝钢管</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试问它可用在多大压力和流量的系统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464586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A35262-E0D9-4681-B7B2-61D380293FA1}"/>
              </a:ext>
            </a:extLst>
          </p:cNvPr>
          <p:cNvSpPr/>
          <p:nvPr/>
        </p:nvSpPr>
        <p:spPr>
          <a:xfrm>
            <a:off x="928150" y="1470019"/>
            <a:ext cx="2990708" cy="3046988"/>
          </a:xfrm>
          <a:prstGeom prst="rect">
            <a:avLst/>
          </a:prstGeom>
        </p:spPr>
        <p:txBody>
          <a:bodyPr wrap="square">
            <a:spAutoFit/>
          </a:bodyPr>
          <a:lstStyle/>
          <a:p>
            <a:pPr indent="360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维持系统压力　在液压泵停止向系统提供油液的情况下</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蓄能器能把储存的压力油液供给系统</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补偿系统泄漏或充当应急能源</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使系统在一段时间内维持系统压力</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避免停电或系统发生故障时油源突然中断所造成的机件损坏。</a:t>
            </a:r>
          </a:p>
        </p:txBody>
      </p:sp>
      <p:sp>
        <p:nvSpPr>
          <p:cNvPr id="4" name="文本框 3">
            <a:extLst>
              <a:ext uri="{FF2B5EF4-FFF2-40B4-BE49-F238E27FC236}">
                <a16:creationId xmlns:a16="http://schemas.microsoft.com/office/drawing/2014/main" id="{04501F01-8FE2-4EEC-976B-0E9220DECF85}"/>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7" name="矩形 6">
            <a:extLst>
              <a:ext uri="{FF2B5EF4-FFF2-40B4-BE49-F238E27FC236}">
                <a16:creationId xmlns:a16="http://schemas.microsoft.com/office/drawing/2014/main" id="{A67E2814-2C66-4F23-9859-3876B58BF2A5}"/>
              </a:ext>
            </a:extLst>
          </p:cNvPr>
          <p:cNvSpPr/>
          <p:nvPr/>
        </p:nvSpPr>
        <p:spPr>
          <a:xfrm>
            <a:off x="5545088" y="1612970"/>
            <a:ext cx="3141961" cy="2638286"/>
          </a:xfrm>
          <a:prstGeom prst="rect">
            <a:avLst/>
          </a:prstGeom>
        </p:spPr>
        <p:txBody>
          <a:bodyPr wrap="square">
            <a:spAutoFit/>
          </a:bodyPr>
          <a:lstStyle/>
          <a:p>
            <a:pPr indent="360000" algn="just">
              <a:lnSpc>
                <a:spcPct val="150000"/>
              </a:lnSpc>
              <a:spcAft>
                <a:spcPts val="0"/>
              </a:spcAft>
            </a:pPr>
            <a:r>
              <a:rPr lang="en-US" altLang="zh-CN" sz="16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16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减小液压冲击或压力脉动　蓄能器能吸收系统在液压泵突然起动或停止、液压阀突然关闭或开启、液压缸突然运动或停止时所出现的液压冲击</a:t>
            </a:r>
            <a:r>
              <a:rPr lang="en-US" altLang="zh-CN" sz="16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也能吸收液压泵工作时的压力脉动</a:t>
            </a:r>
            <a:r>
              <a:rPr lang="en-US" altLang="zh-CN" sz="16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大大减小其幅值。</a:t>
            </a:r>
          </a:p>
        </p:txBody>
      </p:sp>
      <p:sp>
        <p:nvSpPr>
          <p:cNvPr id="8" name="圆角矩形 3">
            <a:extLst>
              <a:ext uri="{FF2B5EF4-FFF2-40B4-BE49-F238E27FC236}">
                <a16:creationId xmlns:a16="http://schemas.microsoft.com/office/drawing/2014/main" id="{95D091D2-FD7F-42E9-BC65-3F67A3F90510}"/>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77596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
        <p:nvSpPr>
          <p:cNvPr id="4" name="矩形 3">
            <a:extLst>
              <a:ext uri="{FF2B5EF4-FFF2-40B4-BE49-F238E27FC236}">
                <a16:creationId xmlns:a16="http://schemas.microsoft.com/office/drawing/2014/main" id="{4FD4CCFF-867F-4B09-87C1-7648AD74E820}"/>
              </a:ext>
            </a:extLst>
          </p:cNvPr>
          <p:cNvSpPr/>
          <p:nvPr/>
        </p:nvSpPr>
        <p:spPr>
          <a:xfrm>
            <a:off x="779820" y="814697"/>
            <a:ext cx="7933967" cy="403957"/>
          </a:xfrm>
          <a:prstGeom prst="rect">
            <a:avLst/>
          </a:prstGeom>
        </p:spPr>
        <p:txBody>
          <a:bodyPr wrap="square">
            <a:spAutoFit/>
          </a:bodyPr>
          <a:lstStyle/>
          <a:p>
            <a:pPr indent="266700">
              <a:lnSpc>
                <a:spcPct val="150000"/>
              </a:lnSpc>
              <a:spcAft>
                <a:spcPts val="0"/>
              </a:spcAft>
            </a:pP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蓄能器的种类主要有弹簧式和充气式两种</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它们的结构简图和特点见表</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7-1</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所示。</a:t>
            </a:r>
          </a:p>
        </p:txBody>
      </p:sp>
      <p:sp>
        <p:nvSpPr>
          <p:cNvPr id="6" name="矩形 5">
            <a:extLst>
              <a:ext uri="{FF2B5EF4-FFF2-40B4-BE49-F238E27FC236}">
                <a16:creationId xmlns:a16="http://schemas.microsoft.com/office/drawing/2014/main" id="{6E0883CD-B9CB-405F-8398-6D51F0608A98}"/>
              </a:ext>
            </a:extLst>
          </p:cNvPr>
          <p:cNvSpPr/>
          <p:nvPr/>
        </p:nvSpPr>
        <p:spPr>
          <a:xfrm>
            <a:off x="2830447" y="1301499"/>
            <a:ext cx="2980303" cy="271869"/>
          </a:xfrm>
          <a:prstGeom prst="rect">
            <a:avLst/>
          </a:prstGeom>
        </p:spPr>
        <p:txBody>
          <a:bodyPr wrap="none">
            <a:spAutoFit/>
          </a:bodyPr>
          <a:lstStyle/>
          <a:p>
            <a:pPr indent="228600" algn="ctr">
              <a:lnSpc>
                <a:spcPts val="1350"/>
              </a:lnSpc>
              <a:spcAft>
                <a:spcPts val="0"/>
              </a:spcAft>
            </a:pP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表</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7-1</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蓄能器的种类和特点</a:t>
            </a:r>
            <a:endParaRPr lang="zh-CN" altLang="zh-CN" sz="16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29" name="表格 28">
            <a:extLst>
              <a:ext uri="{FF2B5EF4-FFF2-40B4-BE49-F238E27FC236}">
                <a16:creationId xmlns:a16="http://schemas.microsoft.com/office/drawing/2014/main" id="{DD32731C-7D66-4FDB-B19A-6B8C7D280DDE}"/>
              </a:ext>
            </a:extLst>
          </p:cNvPr>
          <p:cNvGraphicFramePr>
            <a:graphicFrameLocks noGrp="1"/>
          </p:cNvGraphicFramePr>
          <p:nvPr>
            <p:extLst>
              <p:ext uri="{D42A27DB-BD31-4B8C-83A1-F6EECF244321}">
                <p14:modId xmlns:p14="http://schemas.microsoft.com/office/powerpoint/2010/main" val="2163602661"/>
              </p:ext>
            </p:extLst>
          </p:nvPr>
        </p:nvGraphicFramePr>
        <p:xfrm>
          <a:off x="779820" y="1651040"/>
          <a:ext cx="7886700" cy="152400"/>
        </p:xfrm>
        <a:graphic>
          <a:graphicData uri="http://schemas.openxmlformats.org/drawingml/2006/table">
            <a:tbl>
              <a:tblPr firstRow="1" firstCol="1" bandRow="1"/>
              <a:tblGrid>
                <a:gridCol w="526219">
                  <a:extLst>
                    <a:ext uri="{9D8B030D-6E8A-4147-A177-3AD203B41FA5}">
                      <a16:colId xmlns:a16="http://schemas.microsoft.com/office/drawing/2014/main" val="1427666028"/>
                    </a:ext>
                  </a:extLst>
                </a:gridCol>
                <a:gridCol w="3006963">
                  <a:extLst>
                    <a:ext uri="{9D8B030D-6E8A-4147-A177-3AD203B41FA5}">
                      <a16:colId xmlns:a16="http://schemas.microsoft.com/office/drawing/2014/main" val="3242070227"/>
                    </a:ext>
                  </a:extLst>
                </a:gridCol>
                <a:gridCol w="4353518">
                  <a:extLst>
                    <a:ext uri="{9D8B030D-6E8A-4147-A177-3AD203B41FA5}">
                      <a16:colId xmlns:a16="http://schemas.microsoft.com/office/drawing/2014/main" val="1332879908"/>
                    </a:ext>
                  </a:extLst>
                </a:gridCol>
              </a:tblGrid>
              <a:tr h="0">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名称</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结  构  简  图   </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  点   和  说  明</a:t>
                      </a:r>
                      <a:endPar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848187"/>
                  </a:ext>
                </a:extLst>
              </a:tr>
            </a:tbl>
          </a:graphicData>
        </a:graphic>
      </p:graphicFrame>
      <p:cxnSp>
        <p:nvCxnSpPr>
          <p:cNvPr id="30" name="直接连接符 29">
            <a:extLst>
              <a:ext uri="{FF2B5EF4-FFF2-40B4-BE49-F238E27FC236}">
                <a16:creationId xmlns:a16="http://schemas.microsoft.com/office/drawing/2014/main" id="{845558D4-19F9-44C9-9EBD-7D8757234C51}"/>
              </a:ext>
            </a:extLst>
          </p:cNvPr>
          <p:cNvCxnSpPr>
            <a:cxnSpLocks/>
          </p:cNvCxnSpPr>
          <p:nvPr/>
        </p:nvCxnSpPr>
        <p:spPr>
          <a:xfrm>
            <a:off x="1306484" y="1788076"/>
            <a:ext cx="0" cy="3134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0A5F043-8338-4503-A356-750D958B8ADC}"/>
              </a:ext>
            </a:extLst>
          </p:cNvPr>
          <p:cNvCxnSpPr>
            <a:cxnSpLocks/>
          </p:cNvCxnSpPr>
          <p:nvPr/>
        </p:nvCxnSpPr>
        <p:spPr>
          <a:xfrm>
            <a:off x="4312507" y="1788076"/>
            <a:ext cx="0" cy="3134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6" name="矩形 1035">
            <a:extLst>
              <a:ext uri="{FF2B5EF4-FFF2-40B4-BE49-F238E27FC236}">
                <a16:creationId xmlns:a16="http://schemas.microsoft.com/office/drawing/2014/main" id="{F129C28C-CA7D-4FF5-A069-F87A2D6248D2}"/>
              </a:ext>
            </a:extLst>
          </p:cNvPr>
          <p:cNvSpPr/>
          <p:nvPr/>
        </p:nvSpPr>
        <p:spPr>
          <a:xfrm>
            <a:off x="599393" y="2470448"/>
            <a:ext cx="522063" cy="923330"/>
          </a:xfrm>
          <a:prstGeom prst="rect">
            <a:avLst/>
          </a:prstGeom>
        </p:spPr>
        <p:txBody>
          <a:bodyPr wrap="square">
            <a:spAutoFit/>
          </a:bodyPr>
          <a:lstStyle/>
          <a:p>
            <a:r>
              <a:rPr lang="zh-CN"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弹簧式</a:t>
            </a:r>
            <a:endParaRPr lang="zh-CN" altLang="en-US" dirty="0">
              <a:latin typeface="黑体" panose="02010609060101010101" pitchFamily="49" charset="-122"/>
              <a:ea typeface="黑体" panose="02010609060101010101" pitchFamily="49" charset="-122"/>
            </a:endParaRPr>
          </a:p>
        </p:txBody>
      </p:sp>
      <p:pic>
        <p:nvPicPr>
          <p:cNvPr id="1037" name="图片 1036">
            <a:extLst>
              <a:ext uri="{FF2B5EF4-FFF2-40B4-BE49-F238E27FC236}">
                <a16:creationId xmlns:a16="http://schemas.microsoft.com/office/drawing/2014/main" id="{41D76291-824B-4912-B3FA-1F9AD8D6D772}"/>
              </a:ext>
            </a:extLst>
          </p:cNvPr>
          <p:cNvPicPr>
            <a:picLocks noChangeAspect="1"/>
          </p:cNvPicPr>
          <p:nvPr/>
        </p:nvPicPr>
        <p:blipFill>
          <a:blip r:embed="rId3"/>
          <a:stretch>
            <a:fillRect/>
          </a:stretch>
        </p:blipFill>
        <p:spPr>
          <a:xfrm>
            <a:off x="1661194" y="2205384"/>
            <a:ext cx="2521567" cy="1855300"/>
          </a:xfrm>
          <a:prstGeom prst="rect">
            <a:avLst/>
          </a:prstGeom>
        </p:spPr>
      </p:pic>
      <p:sp>
        <p:nvSpPr>
          <p:cNvPr id="1038" name="矩形 1037">
            <a:extLst>
              <a:ext uri="{FF2B5EF4-FFF2-40B4-BE49-F238E27FC236}">
                <a16:creationId xmlns:a16="http://schemas.microsoft.com/office/drawing/2014/main" id="{563F2933-DE8A-4F4B-BB9E-226C0FF7F914}"/>
              </a:ext>
            </a:extLst>
          </p:cNvPr>
          <p:cNvSpPr/>
          <p:nvPr/>
        </p:nvSpPr>
        <p:spPr>
          <a:xfrm>
            <a:off x="4572000" y="2235826"/>
            <a:ext cx="4000476" cy="1938992"/>
          </a:xfrm>
          <a:prstGeom prst="rect">
            <a:avLst/>
          </a:prstGeom>
        </p:spPr>
        <p:txBody>
          <a:bodyPr wrap="square">
            <a:spAutoFit/>
          </a:bodyPr>
          <a:lstStyle/>
          <a:p>
            <a:pPr indent="180000">
              <a:lnSpc>
                <a:spcPct val="150000"/>
              </a:lnSpc>
              <a:spcAft>
                <a:spcPts val="0"/>
              </a:spcAft>
            </a:pP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利用弹簧的压缩和伸长来储存、释放压力能</a:t>
            </a:r>
          </a:p>
          <a:p>
            <a:pPr indent="180000">
              <a:lnSpc>
                <a:spcPct val="150000"/>
              </a:lnSpc>
              <a:spcAft>
                <a:spcPts val="0"/>
              </a:spcAft>
            </a:pP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结构简单</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反应灵敏</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但容量小</a:t>
            </a:r>
            <a:endPar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indent="180000">
              <a:lnSpc>
                <a:spcPct val="150000"/>
              </a:lnSpc>
              <a:spcAft>
                <a:spcPts val="0"/>
              </a:spcAft>
            </a:pP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供小容量、低压</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600" i="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p</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≤1~1.2MPa)</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回路缓冲之用</a:t>
            </a:r>
            <a:r>
              <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不适用于高压或高频的工作场合</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64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38"/>
                                        </p:tgtEl>
                                        <p:attrNameLst>
                                          <p:attrName>style.visibility</p:attrName>
                                        </p:attrNameLst>
                                      </p:cBhvr>
                                      <p:to>
                                        <p:strVal val="visible"/>
                                      </p:to>
                                    </p:set>
                                    <p:anim calcmode="lin" valueType="num">
                                      <p:cBhvr additive="base">
                                        <p:cTn id="28" dur="500" fill="hold"/>
                                        <p:tgtEl>
                                          <p:spTgt spid="1038"/>
                                        </p:tgtEl>
                                        <p:attrNameLst>
                                          <p:attrName>ppt_x</p:attrName>
                                        </p:attrNameLst>
                                      </p:cBhvr>
                                      <p:tavLst>
                                        <p:tav tm="0">
                                          <p:val>
                                            <p:strVal val="#ppt_x"/>
                                          </p:val>
                                        </p:tav>
                                        <p:tav tm="100000">
                                          <p:val>
                                            <p:strVal val="#ppt_x"/>
                                          </p:val>
                                        </p:tav>
                                      </p:tavLst>
                                    </p:anim>
                                    <p:anim calcmode="lin" valueType="num">
                                      <p:cBhvr additive="base">
                                        <p:cTn id="29" dur="500" fill="hold"/>
                                        <p:tgtEl>
                                          <p:spTgt spid="103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37"/>
                                        </p:tgtEl>
                                        <p:attrNameLst>
                                          <p:attrName>style.visibility</p:attrName>
                                        </p:attrNameLst>
                                      </p:cBhvr>
                                      <p:to>
                                        <p:strVal val="visible"/>
                                      </p:to>
                                    </p:set>
                                    <p:anim calcmode="lin" valueType="num">
                                      <p:cBhvr additive="base">
                                        <p:cTn id="32" dur="500" fill="hold"/>
                                        <p:tgtEl>
                                          <p:spTgt spid="1037"/>
                                        </p:tgtEl>
                                        <p:attrNameLst>
                                          <p:attrName>ppt_x</p:attrName>
                                        </p:attrNameLst>
                                      </p:cBhvr>
                                      <p:tavLst>
                                        <p:tav tm="0">
                                          <p:val>
                                            <p:strVal val="#ppt_x"/>
                                          </p:val>
                                        </p:tav>
                                        <p:tav tm="100000">
                                          <p:val>
                                            <p:strVal val="#ppt_x"/>
                                          </p:val>
                                        </p:tav>
                                      </p:tavLst>
                                    </p:anim>
                                    <p:anim calcmode="lin" valueType="num">
                                      <p:cBhvr additive="base">
                                        <p:cTn id="33" dur="500" fill="hold"/>
                                        <p:tgtEl>
                                          <p:spTgt spid="103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36"/>
                                        </p:tgtEl>
                                        <p:attrNameLst>
                                          <p:attrName>style.visibility</p:attrName>
                                        </p:attrNameLst>
                                      </p:cBhvr>
                                      <p:to>
                                        <p:strVal val="visible"/>
                                      </p:to>
                                    </p:set>
                                    <p:anim calcmode="lin" valueType="num">
                                      <p:cBhvr additive="base">
                                        <p:cTn id="36" dur="500" fill="hold"/>
                                        <p:tgtEl>
                                          <p:spTgt spid="1036"/>
                                        </p:tgtEl>
                                        <p:attrNameLst>
                                          <p:attrName>ppt_x</p:attrName>
                                        </p:attrNameLst>
                                      </p:cBhvr>
                                      <p:tavLst>
                                        <p:tav tm="0">
                                          <p:val>
                                            <p:strVal val="#ppt_x"/>
                                          </p:val>
                                        </p:tav>
                                        <p:tav tm="100000">
                                          <p:val>
                                            <p:strVal val="#ppt_x"/>
                                          </p:val>
                                        </p:tav>
                                      </p:tavLst>
                                    </p:anim>
                                    <p:anim calcmode="lin" valueType="num">
                                      <p:cBhvr additive="base">
                                        <p:cTn id="37"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36" grpId="0"/>
      <p:bldP spid="10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3">
            <a:extLst>
              <a:ext uri="{FF2B5EF4-FFF2-40B4-BE49-F238E27FC236}">
                <a16:creationId xmlns:a16="http://schemas.microsoft.com/office/drawing/2014/main" id="{D006146A-E666-4258-B8BF-3CB163D7373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graphicFrame>
        <p:nvGraphicFramePr>
          <p:cNvPr id="18" name="表格 17">
            <a:extLst>
              <a:ext uri="{FF2B5EF4-FFF2-40B4-BE49-F238E27FC236}">
                <a16:creationId xmlns:a16="http://schemas.microsoft.com/office/drawing/2014/main" id="{E217C6F3-0432-477F-A818-97166E174D5D}"/>
              </a:ext>
            </a:extLst>
          </p:cNvPr>
          <p:cNvGraphicFramePr>
            <a:graphicFrameLocks noGrp="1"/>
          </p:cNvGraphicFramePr>
          <p:nvPr>
            <p:extLst>
              <p:ext uri="{D42A27DB-BD31-4B8C-83A1-F6EECF244321}">
                <p14:modId xmlns:p14="http://schemas.microsoft.com/office/powerpoint/2010/main" val="837326648"/>
              </p:ext>
            </p:extLst>
          </p:nvPr>
        </p:nvGraphicFramePr>
        <p:xfrm>
          <a:off x="533857" y="1057598"/>
          <a:ext cx="7848143" cy="152400"/>
        </p:xfrm>
        <a:graphic>
          <a:graphicData uri="http://schemas.openxmlformats.org/drawingml/2006/table">
            <a:tbl>
              <a:tblPr firstRow="1" firstCol="1" bandRow="1"/>
              <a:tblGrid>
                <a:gridCol w="526219">
                  <a:extLst>
                    <a:ext uri="{9D8B030D-6E8A-4147-A177-3AD203B41FA5}">
                      <a16:colId xmlns:a16="http://schemas.microsoft.com/office/drawing/2014/main" val="1427666028"/>
                    </a:ext>
                  </a:extLst>
                </a:gridCol>
                <a:gridCol w="3006963">
                  <a:extLst>
                    <a:ext uri="{9D8B030D-6E8A-4147-A177-3AD203B41FA5}">
                      <a16:colId xmlns:a16="http://schemas.microsoft.com/office/drawing/2014/main" val="3242070227"/>
                    </a:ext>
                  </a:extLst>
                </a:gridCol>
                <a:gridCol w="4314961">
                  <a:extLst>
                    <a:ext uri="{9D8B030D-6E8A-4147-A177-3AD203B41FA5}">
                      <a16:colId xmlns:a16="http://schemas.microsoft.com/office/drawing/2014/main" val="1332879908"/>
                    </a:ext>
                  </a:extLst>
                </a:gridCol>
              </a:tblGrid>
              <a:tr h="0">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名称</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结  构  简  图</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  点  和  说  明</a:t>
                      </a:r>
                      <a:endPar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848187"/>
                  </a:ext>
                </a:extLst>
              </a:tr>
            </a:tbl>
          </a:graphicData>
        </a:graphic>
      </p:graphicFrame>
      <p:cxnSp>
        <p:nvCxnSpPr>
          <p:cNvPr id="27" name="直接连接符 26">
            <a:extLst>
              <a:ext uri="{FF2B5EF4-FFF2-40B4-BE49-F238E27FC236}">
                <a16:creationId xmlns:a16="http://schemas.microsoft.com/office/drawing/2014/main" id="{A29283F4-0860-41F5-A3EB-57DA72CDFED7}"/>
              </a:ext>
            </a:extLst>
          </p:cNvPr>
          <p:cNvCxnSpPr>
            <a:cxnSpLocks/>
          </p:cNvCxnSpPr>
          <p:nvPr/>
        </p:nvCxnSpPr>
        <p:spPr>
          <a:xfrm>
            <a:off x="1059506" y="1194503"/>
            <a:ext cx="0" cy="3731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3E8B22B-4BC7-4B35-80F5-B688473E3B2A}"/>
              </a:ext>
            </a:extLst>
          </p:cNvPr>
          <p:cNvCxnSpPr>
            <a:cxnSpLocks/>
          </p:cNvCxnSpPr>
          <p:nvPr/>
        </p:nvCxnSpPr>
        <p:spPr>
          <a:xfrm>
            <a:off x="4067126" y="1194504"/>
            <a:ext cx="0" cy="3731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9BE781A-B4E8-44DB-9A88-1820CA737D4F}"/>
              </a:ext>
            </a:extLst>
          </p:cNvPr>
          <p:cNvCxnSpPr/>
          <p:nvPr/>
        </p:nvCxnSpPr>
        <p:spPr>
          <a:xfrm>
            <a:off x="533857" y="1277257"/>
            <a:ext cx="0" cy="3648979"/>
          </a:xfrm>
          <a:prstGeom prst="line">
            <a:avLst/>
          </a:prstGeom>
          <a:ln w="12700"/>
        </p:spPr>
        <p:style>
          <a:lnRef idx="2">
            <a:schemeClr val="dk1"/>
          </a:lnRef>
          <a:fillRef idx="0">
            <a:schemeClr val="dk1"/>
          </a:fillRef>
          <a:effectRef idx="1">
            <a:schemeClr val="dk1"/>
          </a:effectRef>
          <a:fontRef idx="minor">
            <a:schemeClr val="tx1"/>
          </a:fontRef>
        </p:style>
      </p:cxnSp>
      <p:sp>
        <p:nvSpPr>
          <p:cNvPr id="39" name="矩形 38">
            <a:extLst>
              <a:ext uri="{FF2B5EF4-FFF2-40B4-BE49-F238E27FC236}">
                <a16:creationId xmlns:a16="http://schemas.microsoft.com/office/drawing/2014/main" id="{1DFF4B91-AFD8-4E17-B6C5-B1E7D53AE34F}"/>
              </a:ext>
            </a:extLst>
          </p:cNvPr>
          <p:cNvSpPr/>
          <p:nvPr/>
        </p:nvSpPr>
        <p:spPr>
          <a:xfrm>
            <a:off x="91171" y="2363082"/>
            <a:ext cx="510220" cy="738664"/>
          </a:xfrm>
          <a:prstGeom prst="rect">
            <a:avLst/>
          </a:prstGeom>
        </p:spPr>
        <p:txBody>
          <a:bodyPr wrap="square">
            <a:spAutoFit/>
          </a:bodyPr>
          <a:lstStyle/>
          <a:p>
            <a:r>
              <a:rPr lang="zh-CN" altLang="zh-CN" sz="1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充气式</a:t>
            </a:r>
            <a:endParaRPr lang="zh-CN" altLang="en-US" sz="1400" dirty="0">
              <a:latin typeface="黑体" panose="02010609060101010101" pitchFamily="49" charset="-122"/>
              <a:ea typeface="黑体" panose="02010609060101010101" pitchFamily="49" charset="-122"/>
            </a:endParaRPr>
          </a:p>
        </p:txBody>
      </p:sp>
      <p:cxnSp>
        <p:nvCxnSpPr>
          <p:cNvPr id="41" name="直接连接符 40">
            <a:extLst>
              <a:ext uri="{FF2B5EF4-FFF2-40B4-BE49-F238E27FC236}">
                <a16:creationId xmlns:a16="http://schemas.microsoft.com/office/drawing/2014/main" id="{A439EF20-D4C1-49A8-B518-8723B772E6AF}"/>
              </a:ext>
            </a:extLst>
          </p:cNvPr>
          <p:cNvCxnSpPr>
            <a:cxnSpLocks/>
          </p:cNvCxnSpPr>
          <p:nvPr/>
        </p:nvCxnSpPr>
        <p:spPr>
          <a:xfrm flipV="1">
            <a:off x="533857" y="2996793"/>
            <a:ext cx="7593033" cy="53170"/>
          </a:xfrm>
          <a:prstGeom prst="line">
            <a:avLst/>
          </a:prstGeom>
        </p:spPr>
        <p:style>
          <a:lnRef idx="2">
            <a:schemeClr val="dk1"/>
          </a:lnRef>
          <a:fillRef idx="0">
            <a:schemeClr val="dk1"/>
          </a:fillRef>
          <a:effectRef idx="1">
            <a:schemeClr val="dk1"/>
          </a:effectRef>
          <a:fontRef idx="minor">
            <a:schemeClr val="tx1"/>
          </a:fontRef>
        </p:style>
      </p:cxnSp>
      <p:sp>
        <p:nvSpPr>
          <p:cNvPr id="46" name="文本框 45">
            <a:extLst>
              <a:ext uri="{FF2B5EF4-FFF2-40B4-BE49-F238E27FC236}">
                <a16:creationId xmlns:a16="http://schemas.microsoft.com/office/drawing/2014/main" id="{541A1DB6-CA35-49DB-8DB8-9FF031CA7CFB}"/>
              </a:ext>
            </a:extLst>
          </p:cNvPr>
          <p:cNvSpPr txBox="1"/>
          <p:nvPr/>
        </p:nvSpPr>
        <p:spPr>
          <a:xfrm>
            <a:off x="629203" y="1559961"/>
            <a:ext cx="402491" cy="646331"/>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气瓶式</a:t>
            </a:r>
          </a:p>
        </p:txBody>
      </p:sp>
      <p:pic>
        <p:nvPicPr>
          <p:cNvPr id="47" name="图片 46">
            <a:extLst>
              <a:ext uri="{FF2B5EF4-FFF2-40B4-BE49-F238E27FC236}">
                <a16:creationId xmlns:a16="http://schemas.microsoft.com/office/drawing/2014/main" id="{852C0B97-D979-4520-80F9-8CC8F56D45DD}"/>
              </a:ext>
            </a:extLst>
          </p:cNvPr>
          <p:cNvPicPr>
            <a:picLocks noChangeAspect="1"/>
          </p:cNvPicPr>
          <p:nvPr/>
        </p:nvPicPr>
        <p:blipFill>
          <a:blip r:embed="rId2"/>
          <a:stretch>
            <a:fillRect/>
          </a:stretch>
        </p:blipFill>
        <p:spPr>
          <a:xfrm>
            <a:off x="1855955" y="1457949"/>
            <a:ext cx="1499746" cy="1213209"/>
          </a:xfrm>
          <a:prstGeom prst="rect">
            <a:avLst/>
          </a:prstGeom>
        </p:spPr>
      </p:pic>
      <p:sp>
        <p:nvSpPr>
          <p:cNvPr id="49" name="矩形 48">
            <a:extLst>
              <a:ext uri="{FF2B5EF4-FFF2-40B4-BE49-F238E27FC236}">
                <a16:creationId xmlns:a16="http://schemas.microsoft.com/office/drawing/2014/main" id="{EA04853A-BB9D-4F1E-9371-6079F0FE0AA6}"/>
              </a:ext>
            </a:extLst>
          </p:cNvPr>
          <p:cNvSpPr/>
          <p:nvPr/>
        </p:nvSpPr>
        <p:spPr>
          <a:xfrm>
            <a:off x="4319409" y="1382261"/>
            <a:ext cx="3329285" cy="1477328"/>
          </a:xfrm>
          <a:prstGeom prst="rect">
            <a:avLst/>
          </a:prstGeom>
        </p:spPr>
        <p:txBody>
          <a:bodyPr wrap="square">
            <a:spAutoFit/>
          </a:bodyPr>
          <a:lstStyle/>
          <a:p>
            <a:pPr indent="252000" algn="just">
              <a:lnSpc>
                <a:spcPct val="150000"/>
              </a:lnSpc>
              <a:spcAft>
                <a:spcPts val="0"/>
              </a:spcAft>
            </a:pP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利用气体的压缩和膨胀来储存、释放压力能</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气体和油液在蓄能器中直接接触</a:t>
            </a:r>
          </a:p>
          <a:p>
            <a:pPr indent="252000" algn="just">
              <a:lnSpc>
                <a:spcPct val="150000"/>
              </a:lnSpc>
              <a:spcAft>
                <a:spcPts val="0"/>
              </a:spcAft>
            </a:pP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容量大</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惯性小</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反应灵敏</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轮廓尺寸小</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但气体容易混入油内</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影响系统工作平稳性</a:t>
            </a:r>
          </a:p>
          <a:p>
            <a:pPr indent="252000" algn="just">
              <a:lnSpc>
                <a:spcPct val="150000"/>
              </a:lnSpc>
            </a:pP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只适用于大流量的中、低压回路</a:t>
            </a:r>
            <a:endParaRPr lang="zh-CN" altLang="en-US" sz="1200"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DADA3229-2703-4BC4-9D81-D2BC082883AD}"/>
              </a:ext>
            </a:extLst>
          </p:cNvPr>
          <p:cNvSpPr txBox="1"/>
          <p:nvPr/>
        </p:nvSpPr>
        <p:spPr>
          <a:xfrm>
            <a:off x="657015" y="3517298"/>
            <a:ext cx="207287" cy="646331"/>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活塞式</a:t>
            </a:r>
          </a:p>
        </p:txBody>
      </p:sp>
      <p:pic>
        <p:nvPicPr>
          <p:cNvPr id="53" name="图片 52">
            <a:extLst>
              <a:ext uri="{FF2B5EF4-FFF2-40B4-BE49-F238E27FC236}">
                <a16:creationId xmlns:a16="http://schemas.microsoft.com/office/drawing/2014/main" id="{7ED58370-8B15-4577-8B4E-8860E3EBFACF}"/>
              </a:ext>
            </a:extLst>
          </p:cNvPr>
          <p:cNvPicPr>
            <a:picLocks noChangeAspect="1"/>
          </p:cNvPicPr>
          <p:nvPr/>
        </p:nvPicPr>
        <p:blipFill>
          <a:blip r:embed="rId3"/>
          <a:stretch>
            <a:fillRect/>
          </a:stretch>
        </p:blipFill>
        <p:spPr>
          <a:xfrm>
            <a:off x="1855955" y="3369975"/>
            <a:ext cx="1499746" cy="1103472"/>
          </a:xfrm>
          <a:prstGeom prst="rect">
            <a:avLst/>
          </a:prstGeom>
        </p:spPr>
      </p:pic>
      <p:sp>
        <p:nvSpPr>
          <p:cNvPr id="54" name="矩形 53">
            <a:extLst>
              <a:ext uri="{FF2B5EF4-FFF2-40B4-BE49-F238E27FC236}">
                <a16:creationId xmlns:a16="http://schemas.microsoft.com/office/drawing/2014/main" id="{D71B76EB-9410-4052-87C8-125852BA9A71}"/>
              </a:ext>
            </a:extLst>
          </p:cNvPr>
          <p:cNvSpPr/>
          <p:nvPr/>
        </p:nvSpPr>
        <p:spPr>
          <a:xfrm>
            <a:off x="4304625" y="3023378"/>
            <a:ext cx="3344069" cy="2031325"/>
          </a:xfrm>
          <a:prstGeom prst="rect">
            <a:avLst/>
          </a:prstGeom>
        </p:spPr>
        <p:txBody>
          <a:bodyPr wrap="square">
            <a:spAutoFit/>
          </a:bodyPr>
          <a:lstStyle/>
          <a:p>
            <a:pPr indent="252000" algn="just">
              <a:lnSpc>
                <a:spcPct val="150000"/>
              </a:lnSpc>
              <a:spcAft>
                <a:spcPts val="0"/>
              </a:spcAft>
            </a:pP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利用气体的压缩和膨胀来储存、释放压力能</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气体和油液在蓄能器中由活塞隔开</a:t>
            </a:r>
          </a:p>
          <a:p>
            <a:pPr indent="252000" algn="just">
              <a:lnSpc>
                <a:spcPct val="150000"/>
              </a:lnSpc>
              <a:spcAft>
                <a:spcPts val="0"/>
              </a:spcAft>
            </a:pP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结构简单</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工作可靠</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安装容易</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维护方便</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但活塞惯性大</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活塞和缸壁间有摩擦</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反应不够灵敏</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密封要求较高</a:t>
            </a:r>
          </a:p>
          <a:p>
            <a:pPr indent="252000" algn="just">
              <a:lnSpc>
                <a:spcPct val="150000"/>
              </a:lnSpc>
            </a:pP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用来储存能量</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或供中、高压系统吸收压力脉动之用</a:t>
            </a:r>
            <a:endParaRPr lang="zh-CN" altLang="en-US" sz="1200" dirty="0">
              <a:latin typeface="黑体" panose="02010609060101010101" pitchFamily="49" charset="-122"/>
              <a:ea typeface="黑体" panose="02010609060101010101" pitchFamily="49" charset="-122"/>
            </a:endParaRPr>
          </a:p>
        </p:txBody>
      </p:sp>
      <p:sp>
        <p:nvSpPr>
          <p:cNvPr id="55" name="文本框 54">
            <a:extLst>
              <a:ext uri="{FF2B5EF4-FFF2-40B4-BE49-F238E27FC236}">
                <a16:creationId xmlns:a16="http://schemas.microsoft.com/office/drawing/2014/main" id="{5ED96DF1-B1FF-45CB-BE4A-1EB1B49B2E73}"/>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spTree>
    <p:extLst>
      <p:ext uri="{BB962C8B-B14F-4D97-AF65-F5344CB8AC3E}">
        <p14:creationId xmlns:p14="http://schemas.microsoft.com/office/powerpoint/2010/main" val="63491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1000"/>
                                        <p:tgtEl>
                                          <p:spTgt spid="49"/>
                                        </p:tgtEl>
                                      </p:cBhvr>
                                    </p:animEffect>
                                    <p:anim calcmode="lin" valueType="num">
                                      <p:cBhvr>
                                        <p:cTn id="48" dur="1000" fill="hold"/>
                                        <p:tgtEl>
                                          <p:spTgt spid="49"/>
                                        </p:tgtEl>
                                        <p:attrNameLst>
                                          <p:attrName>ppt_x</p:attrName>
                                        </p:attrNameLst>
                                      </p:cBhvr>
                                      <p:tavLst>
                                        <p:tav tm="0">
                                          <p:val>
                                            <p:strVal val="#ppt_x"/>
                                          </p:val>
                                        </p:tav>
                                        <p:tav tm="100000">
                                          <p:val>
                                            <p:strVal val="#ppt_x"/>
                                          </p:val>
                                        </p:tav>
                                      </p:tavLst>
                                    </p:anim>
                                    <p:anim calcmode="lin" valueType="num">
                                      <p:cBhvr>
                                        <p:cTn id="49" dur="1000" fill="hold"/>
                                        <p:tgtEl>
                                          <p:spTgt spid="4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1000"/>
                                        <p:tgtEl>
                                          <p:spTgt spid="51"/>
                                        </p:tgtEl>
                                      </p:cBhvr>
                                    </p:animEffect>
                                    <p:anim calcmode="lin" valueType="num">
                                      <p:cBhvr>
                                        <p:cTn id="53" dur="1000" fill="hold"/>
                                        <p:tgtEl>
                                          <p:spTgt spid="51"/>
                                        </p:tgtEl>
                                        <p:attrNameLst>
                                          <p:attrName>ppt_x</p:attrName>
                                        </p:attrNameLst>
                                      </p:cBhvr>
                                      <p:tavLst>
                                        <p:tav tm="0">
                                          <p:val>
                                            <p:strVal val="#ppt_x"/>
                                          </p:val>
                                        </p:tav>
                                        <p:tav tm="100000">
                                          <p:val>
                                            <p:strVal val="#ppt_x"/>
                                          </p:val>
                                        </p:tav>
                                      </p:tavLst>
                                    </p:anim>
                                    <p:anim calcmode="lin" valueType="num">
                                      <p:cBhvr>
                                        <p:cTn id="54" dur="1000" fill="hold"/>
                                        <p:tgtEl>
                                          <p:spTgt spid="5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1000"/>
                                        <p:tgtEl>
                                          <p:spTgt spid="53"/>
                                        </p:tgtEl>
                                      </p:cBhvr>
                                    </p:animEffect>
                                    <p:anim calcmode="lin" valueType="num">
                                      <p:cBhvr>
                                        <p:cTn id="58" dur="1000" fill="hold"/>
                                        <p:tgtEl>
                                          <p:spTgt spid="53"/>
                                        </p:tgtEl>
                                        <p:attrNameLst>
                                          <p:attrName>ppt_x</p:attrName>
                                        </p:attrNameLst>
                                      </p:cBhvr>
                                      <p:tavLst>
                                        <p:tav tm="0">
                                          <p:val>
                                            <p:strVal val="#ppt_x"/>
                                          </p:val>
                                        </p:tav>
                                        <p:tav tm="100000">
                                          <p:val>
                                            <p:strVal val="#ppt_x"/>
                                          </p:val>
                                        </p:tav>
                                      </p:tavLst>
                                    </p:anim>
                                    <p:anim calcmode="lin" valueType="num">
                                      <p:cBhvr>
                                        <p:cTn id="59" dur="1000" fill="hold"/>
                                        <p:tgtEl>
                                          <p:spTgt spid="5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1000"/>
                                        <p:tgtEl>
                                          <p:spTgt spid="54"/>
                                        </p:tgtEl>
                                      </p:cBhvr>
                                    </p:animEffect>
                                    <p:anim calcmode="lin" valueType="num">
                                      <p:cBhvr>
                                        <p:cTn id="63" dur="1000" fill="hold"/>
                                        <p:tgtEl>
                                          <p:spTgt spid="54"/>
                                        </p:tgtEl>
                                        <p:attrNameLst>
                                          <p:attrName>ppt_x</p:attrName>
                                        </p:attrNameLst>
                                      </p:cBhvr>
                                      <p:tavLst>
                                        <p:tav tm="0">
                                          <p:val>
                                            <p:strVal val="#ppt_x"/>
                                          </p:val>
                                        </p:tav>
                                        <p:tav tm="100000">
                                          <p:val>
                                            <p:strVal val="#ppt_x"/>
                                          </p:val>
                                        </p:tav>
                                      </p:tavLst>
                                    </p:anim>
                                    <p:anim calcmode="lin" valueType="num">
                                      <p:cBhvr>
                                        <p:cTn id="6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49" grpId="0"/>
      <p:bldP spid="51"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3">
            <a:extLst>
              <a:ext uri="{FF2B5EF4-FFF2-40B4-BE49-F238E27FC236}">
                <a16:creationId xmlns:a16="http://schemas.microsoft.com/office/drawing/2014/main" id="{D006146A-E666-4258-B8BF-3CB163D7373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graphicFrame>
        <p:nvGraphicFramePr>
          <p:cNvPr id="18" name="表格 17">
            <a:extLst>
              <a:ext uri="{FF2B5EF4-FFF2-40B4-BE49-F238E27FC236}">
                <a16:creationId xmlns:a16="http://schemas.microsoft.com/office/drawing/2014/main" id="{E217C6F3-0432-477F-A818-97166E174D5D}"/>
              </a:ext>
            </a:extLst>
          </p:cNvPr>
          <p:cNvGraphicFramePr>
            <a:graphicFrameLocks noGrp="1"/>
          </p:cNvGraphicFramePr>
          <p:nvPr>
            <p:extLst/>
          </p:nvPr>
        </p:nvGraphicFramePr>
        <p:xfrm>
          <a:off x="533857" y="1057598"/>
          <a:ext cx="7848143" cy="152400"/>
        </p:xfrm>
        <a:graphic>
          <a:graphicData uri="http://schemas.openxmlformats.org/drawingml/2006/table">
            <a:tbl>
              <a:tblPr firstRow="1" firstCol="1" bandRow="1"/>
              <a:tblGrid>
                <a:gridCol w="526219">
                  <a:extLst>
                    <a:ext uri="{9D8B030D-6E8A-4147-A177-3AD203B41FA5}">
                      <a16:colId xmlns:a16="http://schemas.microsoft.com/office/drawing/2014/main" val="1427666028"/>
                    </a:ext>
                  </a:extLst>
                </a:gridCol>
                <a:gridCol w="3006963">
                  <a:extLst>
                    <a:ext uri="{9D8B030D-6E8A-4147-A177-3AD203B41FA5}">
                      <a16:colId xmlns:a16="http://schemas.microsoft.com/office/drawing/2014/main" val="3242070227"/>
                    </a:ext>
                  </a:extLst>
                </a:gridCol>
                <a:gridCol w="4314961">
                  <a:extLst>
                    <a:ext uri="{9D8B030D-6E8A-4147-A177-3AD203B41FA5}">
                      <a16:colId xmlns:a16="http://schemas.microsoft.com/office/drawing/2014/main" val="1332879908"/>
                    </a:ext>
                  </a:extLst>
                </a:gridCol>
              </a:tblGrid>
              <a:tr h="0">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名称</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结  构  简  图</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alt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  点  和  说  明</a:t>
                      </a:r>
                      <a:endPar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848187"/>
                  </a:ext>
                </a:extLst>
              </a:tr>
            </a:tbl>
          </a:graphicData>
        </a:graphic>
      </p:graphicFrame>
      <p:cxnSp>
        <p:nvCxnSpPr>
          <p:cNvPr id="27" name="直接连接符 26">
            <a:extLst>
              <a:ext uri="{FF2B5EF4-FFF2-40B4-BE49-F238E27FC236}">
                <a16:creationId xmlns:a16="http://schemas.microsoft.com/office/drawing/2014/main" id="{A29283F4-0860-41F5-A3EB-57DA72CDFED7}"/>
              </a:ext>
            </a:extLst>
          </p:cNvPr>
          <p:cNvCxnSpPr>
            <a:cxnSpLocks/>
          </p:cNvCxnSpPr>
          <p:nvPr/>
        </p:nvCxnSpPr>
        <p:spPr>
          <a:xfrm>
            <a:off x="1059506" y="1194503"/>
            <a:ext cx="0" cy="3731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3E8B22B-4BC7-4B35-80F5-B688473E3B2A}"/>
              </a:ext>
            </a:extLst>
          </p:cNvPr>
          <p:cNvCxnSpPr>
            <a:cxnSpLocks/>
          </p:cNvCxnSpPr>
          <p:nvPr/>
        </p:nvCxnSpPr>
        <p:spPr>
          <a:xfrm>
            <a:off x="4067126" y="1194504"/>
            <a:ext cx="0" cy="3731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9BE781A-B4E8-44DB-9A88-1820CA737D4F}"/>
              </a:ext>
            </a:extLst>
          </p:cNvPr>
          <p:cNvCxnSpPr/>
          <p:nvPr/>
        </p:nvCxnSpPr>
        <p:spPr>
          <a:xfrm>
            <a:off x="533857" y="1277257"/>
            <a:ext cx="0" cy="3648979"/>
          </a:xfrm>
          <a:prstGeom prst="line">
            <a:avLst/>
          </a:prstGeom>
          <a:ln w="12700"/>
        </p:spPr>
        <p:style>
          <a:lnRef idx="2">
            <a:schemeClr val="dk1"/>
          </a:lnRef>
          <a:fillRef idx="0">
            <a:schemeClr val="dk1"/>
          </a:fillRef>
          <a:effectRef idx="1">
            <a:schemeClr val="dk1"/>
          </a:effectRef>
          <a:fontRef idx="minor">
            <a:schemeClr val="tx1"/>
          </a:fontRef>
        </p:style>
      </p:cxnSp>
      <p:sp>
        <p:nvSpPr>
          <p:cNvPr id="39" name="矩形 38">
            <a:extLst>
              <a:ext uri="{FF2B5EF4-FFF2-40B4-BE49-F238E27FC236}">
                <a16:creationId xmlns:a16="http://schemas.microsoft.com/office/drawing/2014/main" id="{1DFF4B91-AFD8-4E17-B6C5-B1E7D53AE34F}"/>
              </a:ext>
            </a:extLst>
          </p:cNvPr>
          <p:cNvSpPr/>
          <p:nvPr/>
        </p:nvSpPr>
        <p:spPr>
          <a:xfrm>
            <a:off x="91171" y="2363082"/>
            <a:ext cx="510220" cy="738664"/>
          </a:xfrm>
          <a:prstGeom prst="rect">
            <a:avLst/>
          </a:prstGeom>
        </p:spPr>
        <p:txBody>
          <a:bodyPr wrap="square">
            <a:spAutoFit/>
          </a:bodyPr>
          <a:lstStyle/>
          <a:p>
            <a:r>
              <a:rPr lang="zh-CN" altLang="zh-CN" sz="1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充气式</a:t>
            </a:r>
            <a:endParaRPr lang="zh-CN" altLang="en-US" sz="1400" dirty="0">
              <a:latin typeface="黑体" panose="02010609060101010101" pitchFamily="49" charset="-122"/>
              <a:ea typeface="黑体" panose="02010609060101010101" pitchFamily="49" charset="-122"/>
            </a:endParaRPr>
          </a:p>
        </p:txBody>
      </p:sp>
      <p:cxnSp>
        <p:nvCxnSpPr>
          <p:cNvPr id="41" name="直接连接符 40">
            <a:extLst>
              <a:ext uri="{FF2B5EF4-FFF2-40B4-BE49-F238E27FC236}">
                <a16:creationId xmlns:a16="http://schemas.microsoft.com/office/drawing/2014/main" id="{A439EF20-D4C1-49A8-B518-8723B772E6AF}"/>
              </a:ext>
            </a:extLst>
          </p:cNvPr>
          <p:cNvCxnSpPr>
            <a:cxnSpLocks/>
          </p:cNvCxnSpPr>
          <p:nvPr/>
        </p:nvCxnSpPr>
        <p:spPr>
          <a:xfrm flipV="1">
            <a:off x="533857" y="3359376"/>
            <a:ext cx="7593033" cy="53170"/>
          </a:xfrm>
          <a:prstGeom prst="line">
            <a:avLst/>
          </a:prstGeom>
        </p:spPr>
        <p:style>
          <a:lnRef idx="2">
            <a:schemeClr val="dk1"/>
          </a:lnRef>
          <a:fillRef idx="0">
            <a:schemeClr val="dk1"/>
          </a:fillRef>
          <a:effectRef idx="1">
            <a:schemeClr val="dk1"/>
          </a:effectRef>
          <a:fontRef idx="minor">
            <a:schemeClr val="tx1"/>
          </a:fontRef>
        </p:style>
      </p:cxnSp>
      <p:sp>
        <p:nvSpPr>
          <p:cNvPr id="46" name="文本框 45">
            <a:extLst>
              <a:ext uri="{FF2B5EF4-FFF2-40B4-BE49-F238E27FC236}">
                <a16:creationId xmlns:a16="http://schemas.microsoft.com/office/drawing/2014/main" id="{541A1DB6-CA35-49DB-8DB8-9FF031CA7CFB}"/>
              </a:ext>
            </a:extLst>
          </p:cNvPr>
          <p:cNvSpPr txBox="1"/>
          <p:nvPr/>
        </p:nvSpPr>
        <p:spPr>
          <a:xfrm>
            <a:off x="629203" y="1559961"/>
            <a:ext cx="402491" cy="646331"/>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气囊式</a:t>
            </a:r>
          </a:p>
        </p:txBody>
      </p:sp>
      <p:sp>
        <p:nvSpPr>
          <p:cNvPr id="51" name="文本框 50">
            <a:extLst>
              <a:ext uri="{FF2B5EF4-FFF2-40B4-BE49-F238E27FC236}">
                <a16:creationId xmlns:a16="http://schemas.microsoft.com/office/drawing/2014/main" id="{DADA3229-2703-4BC4-9D81-D2BC082883AD}"/>
              </a:ext>
            </a:extLst>
          </p:cNvPr>
          <p:cNvSpPr txBox="1"/>
          <p:nvPr/>
        </p:nvSpPr>
        <p:spPr>
          <a:xfrm>
            <a:off x="654074" y="3841127"/>
            <a:ext cx="207287" cy="646331"/>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隔膜式</a:t>
            </a:r>
          </a:p>
        </p:txBody>
      </p:sp>
      <p:sp>
        <p:nvSpPr>
          <p:cNvPr id="55" name="文本框 54">
            <a:extLst>
              <a:ext uri="{FF2B5EF4-FFF2-40B4-BE49-F238E27FC236}">
                <a16:creationId xmlns:a16="http://schemas.microsoft.com/office/drawing/2014/main" id="{5ED96DF1-B1FF-45CB-BE4A-1EB1B49B2E73}"/>
              </a:ext>
            </a:extLst>
          </p:cNvPr>
          <p:cNvSpPr txBox="1"/>
          <p:nvPr/>
        </p:nvSpPr>
        <p:spPr>
          <a:xfrm>
            <a:off x="430212"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蓄 能 器</a:t>
            </a:r>
          </a:p>
        </p:txBody>
      </p:sp>
      <p:pic>
        <p:nvPicPr>
          <p:cNvPr id="2" name="图片 1">
            <a:extLst>
              <a:ext uri="{FF2B5EF4-FFF2-40B4-BE49-F238E27FC236}">
                <a16:creationId xmlns:a16="http://schemas.microsoft.com/office/drawing/2014/main" id="{CC0C7582-D86B-44ED-B3BB-A35E046D8682}"/>
              </a:ext>
            </a:extLst>
          </p:cNvPr>
          <p:cNvPicPr>
            <a:picLocks noChangeAspect="1"/>
          </p:cNvPicPr>
          <p:nvPr/>
        </p:nvPicPr>
        <p:blipFill>
          <a:blip r:embed="rId2"/>
          <a:stretch>
            <a:fillRect/>
          </a:stretch>
        </p:blipFill>
        <p:spPr>
          <a:xfrm>
            <a:off x="1717197" y="1467628"/>
            <a:ext cx="1499746" cy="1463167"/>
          </a:xfrm>
          <a:prstGeom prst="rect">
            <a:avLst/>
          </a:prstGeom>
        </p:spPr>
      </p:pic>
      <p:pic>
        <p:nvPicPr>
          <p:cNvPr id="3" name="图片 2">
            <a:extLst>
              <a:ext uri="{FF2B5EF4-FFF2-40B4-BE49-F238E27FC236}">
                <a16:creationId xmlns:a16="http://schemas.microsoft.com/office/drawing/2014/main" id="{B19C2622-D8B4-4B9F-9342-EFA1FB9CA33C}"/>
              </a:ext>
            </a:extLst>
          </p:cNvPr>
          <p:cNvPicPr>
            <a:picLocks noChangeAspect="1"/>
          </p:cNvPicPr>
          <p:nvPr/>
        </p:nvPicPr>
        <p:blipFill>
          <a:blip r:embed="rId3"/>
          <a:stretch>
            <a:fillRect/>
          </a:stretch>
        </p:blipFill>
        <p:spPr>
          <a:xfrm>
            <a:off x="1711544" y="3550448"/>
            <a:ext cx="1499746" cy="1173952"/>
          </a:xfrm>
          <a:prstGeom prst="rect">
            <a:avLst/>
          </a:prstGeom>
        </p:spPr>
      </p:pic>
      <p:sp>
        <p:nvSpPr>
          <p:cNvPr id="6" name="矩形 5">
            <a:extLst>
              <a:ext uri="{FF2B5EF4-FFF2-40B4-BE49-F238E27FC236}">
                <a16:creationId xmlns:a16="http://schemas.microsoft.com/office/drawing/2014/main" id="{C6E20C4C-85B5-4A97-9FD5-6BA725230401}"/>
              </a:ext>
            </a:extLst>
          </p:cNvPr>
          <p:cNvSpPr/>
          <p:nvPr/>
        </p:nvSpPr>
        <p:spPr>
          <a:xfrm>
            <a:off x="4248376" y="1176544"/>
            <a:ext cx="4031587" cy="2169825"/>
          </a:xfrm>
          <a:prstGeom prst="rect">
            <a:avLst/>
          </a:prstGeom>
        </p:spPr>
        <p:txBody>
          <a:bodyPr wrap="square">
            <a:spAutoFit/>
          </a:bodyPr>
          <a:lstStyle/>
          <a:p>
            <a:pPr indent="252000" algn="just">
              <a:lnSpc>
                <a:spcPct val="150000"/>
              </a:lnSpc>
            </a:pPr>
            <a:r>
              <a:rPr lang="en-US" altLang="zh-CN" sz="1000" dirty="0">
                <a:latin typeface="黑体" panose="02010609060101010101" pitchFamily="49" charset="-122"/>
                <a:ea typeface="黑体" panose="02010609060101010101" pitchFamily="49" charset="-122"/>
              </a:rPr>
              <a:t>1.</a:t>
            </a:r>
            <a:r>
              <a:rPr lang="zh-CN" altLang="en-US" sz="1000" dirty="0">
                <a:latin typeface="黑体" panose="02010609060101010101" pitchFamily="49" charset="-122"/>
                <a:ea typeface="黑体" panose="02010609060101010101" pitchFamily="49" charset="-122"/>
              </a:rPr>
              <a:t>利用气体的压缩和膨胀来储存、释放压力能</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气体和油液在蓄能器中由气囊隔开</a:t>
            </a:r>
            <a:endParaRPr lang="en-US" altLang="zh-CN" sz="1000" dirty="0">
              <a:latin typeface="黑体" panose="02010609060101010101" pitchFamily="49" charset="-122"/>
              <a:ea typeface="黑体" panose="02010609060101010101" pitchFamily="49" charset="-122"/>
            </a:endParaRPr>
          </a:p>
          <a:p>
            <a:pPr indent="252000" algn="just">
              <a:lnSpc>
                <a:spcPct val="150000"/>
              </a:lnSpc>
            </a:pPr>
            <a:r>
              <a:rPr lang="en-US" altLang="zh-CN" sz="1000" dirty="0">
                <a:latin typeface="黑体" panose="02010609060101010101" pitchFamily="49" charset="-122"/>
                <a:ea typeface="黑体" panose="02010609060101010101" pitchFamily="49" charset="-122"/>
              </a:rPr>
              <a:t>2.</a:t>
            </a:r>
            <a:r>
              <a:rPr lang="zh-CN" altLang="en-US" sz="1000" dirty="0">
                <a:latin typeface="黑体" panose="02010609060101010101" pitchFamily="49" charset="-122"/>
                <a:ea typeface="黑体" panose="02010609060101010101" pitchFamily="49" charset="-122"/>
              </a:rPr>
              <a:t>带弹簧的菌状进油阀使油液能进入蓄能器但防止气囊自油口被挤出。充气阀只在蓄能器工作前气囊充气时打开</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蓄能器工作时则关闭</a:t>
            </a:r>
          </a:p>
          <a:p>
            <a:pPr indent="252000" algn="just">
              <a:lnSpc>
                <a:spcPct val="150000"/>
              </a:lnSpc>
            </a:pPr>
            <a:r>
              <a:rPr lang="en-US" altLang="zh-CN" sz="1000" dirty="0">
                <a:latin typeface="黑体" panose="02010609060101010101" pitchFamily="49" charset="-122"/>
                <a:ea typeface="黑体" panose="02010609060101010101" pitchFamily="49" charset="-122"/>
              </a:rPr>
              <a:t>3.</a:t>
            </a:r>
            <a:r>
              <a:rPr lang="zh-CN" altLang="en-US" sz="1000" dirty="0">
                <a:latin typeface="黑体" panose="02010609060101010101" pitchFamily="49" charset="-122"/>
                <a:ea typeface="黑体" panose="02010609060101010101" pitchFamily="49" charset="-122"/>
              </a:rPr>
              <a:t>结构尺寸小</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质量小</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安装方便</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维护容易</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气囊惯性小</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反应灵敏</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但气囊和壳体制造都较难</a:t>
            </a:r>
            <a:endParaRPr lang="en-US" altLang="zh-CN" sz="1000" dirty="0">
              <a:latin typeface="黑体" panose="02010609060101010101" pitchFamily="49" charset="-122"/>
              <a:ea typeface="黑体" panose="02010609060101010101" pitchFamily="49" charset="-122"/>
            </a:endParaRPr>
          </a:p>
          <a:p>
            <a:pPr indent="252000" algn="just">
              <a:lnSpc>
                <a:spcPct val="150000"/>
              </a:lnSpc>
            </a:pPr>
            <a:r>
              <a:rPr lang="en-US" altLang="zh-CN" sz="1000" dirty="0">
                <a:latin typeface="黑体" panose="02010609060101010101" pitchFamily="49" charset="-122"/>
                <a:ea typeface="黑体" panose="02010609060101010101" pitchFamily="49" charset="-122"/>
              </a:rPr>
              <a:t>4.</a:t>
            </a:r>
            <a:r>
              <a:rPr lang="zh-CN" altLang="en-US" sz="1000" dirty="0">
                <a:latin typeface="黑体" panose="02010609060101010101" pitchFamily="49" charset="-122"/>
                <a:ea typeface="黑体" panose="02010609060101010101" pitchFamily="49" charset="-122"/>
              </a:rPr>
              <a:t>折合型气囊容量较大</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可用来储存能量</a:t>
            </a:r>
            <a:r>
              <a:rPr lang="en-US" altLang="zh-CN" sz="1000" dirty="0">
                <a:latin typeface="黑体" panose="02010609060101010101" pitchFamily="49" charset="-122"/>
                <a:ea typeface="黑体" panose="02010609060101010101" pitchFamily="49" charset="-122"/>
              </a:rPr>
              <a:t>;</a:t>
            </a:r>
            <a:r>
              <a:rPr lang="zh-CN" altLang="en-US" sz="1000" dirty="0">
                <a:latin typeface="黑体" panose="02010609060101010101" pitchFamily="49" charset="-122"/>
                <a:ea typeface="黑体" panose="02010609060101010101" pitchFamily="49" charset="-122"/>
              </a:rPr>
              <a:t>波纹型气囊适用于吸收冲击</a:t>
            </a:r>
          </a:p>
        </p:txBody>
      </p:sp>
      <p:sp>
        <p:nvSpPr>
          <p:cNvPr id="7" name="矩形 6">
            <a:extLst>
              <a:ext uri="{FF2B5EF4-FFF2-40B4-BE49-F238E27FC236}">
                <a16:creationId xmlns:a16="http://schemas.microsoft.com/office/drawing/2014/main" id="{0FEAF062-843F-48FF-BB5A-99AC057E6DFF}"/>
              </a:ext>
            </a:extLst>
          </p:cNvPr>
          <p:cNvSpPr/>
          <p:nvPr/>
        </p:nvSpPr>
        <p:spPr>
          <a:xfrm>
            <a:off x="4248376" y="3550448"/>
            <a:ext cx="3889408" cy="1477328"/>
          </a:xfrm>
          <a:prstGeom prst="rect">
            <a:avLst/>
          </a:prstGeom>
        </p:spPr>
        <p:txBody>
          <a:bodyPr wrap="square">
            <a:spAutoFit/>
          </a:bodyPr>
          <a:lstStyle/>
          <a:p>
            <a:pPr indent="252000" algn="just">
              <a:lnSpc>
                <a:spcPct val="150000"/>
              </a:lnSpc>
              <a:spcAft>
                <a:spcPts val="0"/>
              </a:spcAft>
            </a:pP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利用气体的压缩和膨胀来储存、释放压力能</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气体和油液在蓄能器中由膜片隔开</a:t>
            </a:r>
            <a:endPar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indent="252000" algn="just">
              <a:lnSpc>
                <a:spcPct val="150000"/>
              </a:lnSpc>
              <a:spcAft>
                <a:spcPts val="0"/>
              </a:spcAft>
            </a:pP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液气隔离可靠</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密封性能好</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无泄漏</a:t>
            </a:r>
          </a:p>
          <a:p>
            <a:pPr indent="252000" algn="just">
              <a:lnSpc>
                <a:spcPct val="150000"/>
              </a:lnSpc>
              <a:spcAft>
                <a:spcPts val="0"/>
              </a:spcAft>
            </a:pP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隔膜动作灵敏</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容积小</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(0.16~2.8L)</a:t>
            </a:r>
            <a:endPar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indent="252000" algn="just">
              <a:lnSpc>
                <a:spcPct val="150000"/>
              </a:lnSpc>
            </a:pP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用于补偿系统泄漏</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吸收流量脉动和压力冲击</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最高工作压力</a:t>
            </a:r>
            <a:r>
              <a:rPr lang="en-US" altLang="zh-CN" sz="1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21MPa</a:t>
            </a:r>
            <a:endParaRPr lang="zh-CN" altLang="en-US" sz="1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1140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1000"/>
                                        <p:tgtEl>
                                          <p:spTgt spid="7"/>
                                        </p:tgtEl>
                                      </p:cBhvr>
                                    </p:animEffect>
                                    <p:anim calcmode="lin" valueType="num">
                                      <p:cBhvr>
                                        <p:cTn id="63" dur="1000" fill="hold"/>
                                        <p:tgtEl>
                                          <p:spTgt spid="7"/>
                                        </p:tgtEl>
                                        <p:attrNameLst>
                                          <p:attrName>ppt_x</p:attrName>
                                        </p:attrNameLst>
                                      </p:cBhvr>
                                      <p:tavLst>
                                        <p:tav tm="0">
                                          <p:val>
                                            <p:strVal val="#ppt_x"/>
                                          </p:val>
                                        </p:tav>
                                        <p:tav tm="100000">
                                          <p:val>
                                            <p:strVal val="#ppt_x"/>
                                          </p:val>
                                        </p:tav>
                                      </p:tavLst>
                                    </p:anim>
                                    <p:anim calcmode="lin" valueType="num">
                                      <p:cBhvr>
                                        <p:cTn id="6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51" grpId="0"/>
      <p:bldP spid="6" grpId="0"/>
      <p:bldP spid="7"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2245</TotalTime>
  <Words>4806</Words>
  <Application>Microsoft Office PowerPoint</Application>
  <PresentationFormat>全屏显示(16:9)</PresentationFormat>
  <Paragraphs>366</Paragraphs>
  <Slides>53</Slides>
  <Notes>33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8" baseType="lpstr">
      <vt:lpstr>Droid Sans</vt:lpstr>
      <vt:lpstr>MS Mincho</vt:lpstr>
      <vt:lpstr>NEU-BZ-S92</vt:lpstr>
      <vt:lpstr>等线</vt:lpstr>
      <vt:lpstr>方正书宋_GBK</vt:lpstr>
      <vt:lpstr>方正正中黑简体</vt:lpstr>
      <vt:lpstr>方正中倩简体</vt:lpstr>
      <vt:lpstr>黑体</vt:lpstr>
      <vt:lpstr>宋体</vt:lpstr>
      <vt:lpstr>Arial</vt:lpstr>
      <vt:lpstr>Cambria Math</vt:lpstr>
      <vt:lpstr>Open Sans</vt:lpstr>
      <vt:lpstr>Times New Roman</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Administrator</cp:lastModifiedBy>
  <cp:revision>377</cp:revision>
  <dcterms:created xsi:type="dcterms:W3CDTF">2017-08-24T00:38:37Z</dcterms:created>
  <dcterms:modified xsi:type="dcterms:W3CDTF">2017-10-26T07:17:42Z</dcterms:modified>
</cp:coreProperties>
</file>