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267" r:id="rId3"/>
    <p:sldId id="259" r:id="rId4"/>
    <p:sldId id="268" r:id="rId5"/>
    <p:sldId id="380" r:id="rId6"/>
    <p:sldId id="294" r:id="rId7"/>
    <p:sldId id="439" r:id="rId8"/>
    <p:sldId id="381" r:id="rId9"/>
    <p:sldId id="415" r:id="rId10"/>
    <p:sldId id="416" r:id="rId11"/>
    <p:sldId id="440" r:id="rId12"/>
    <p:sldId id="417" r:id="rId13"/>
    <p:sldId id="418" r:id="rId14"/>
    <p:sldId id="419" r:id="rId15"/>
    <p:sldId id="425" r:id="rId16"/>
    <p:sldId id="382" r:id="rId17"/>
    <p:sldId id="420" r:id="rId18"/>
    <p:sldId id="421" r:id="rId19"/>
    <p:sldId id="422" r:id="rId20"/>
    <p:sldId id="423" r:id="rId21"/>
    <p:sldId id="441" r:id="rId22"/>
    <p:sldId id="383" r:id="rId23"/>
    <p:sldId id="424" r:id="rId24"/>
    <p:sldId id="384" r:id="rId25"/>
    <p:sldId id="426" r:id="rId26"/>
    <p:sldId id="385" r:id="rId27"/>
    <p:sldId id="442" r:id="rId28"/>
    <p:sldId id="388" r:id="rId29"/>
    <p:sldId id="386" r:id="rId30"/>
    <p:sldId id="427" r:id="rId31"/>
    <p:sldId id="389" r:id="rId32"/>
    <p:sldId id="390" r:id="rId33"/>
    <p:sldId id="428" r:id="rId34"/>
    <p:sldId id="391" r:id="rId35"/>
    <p:sldId id="443" r:id="rId36"/>
    <p:sldId id="392" r:id="rId37"/>
    <p:sldId id="393" r:id="rId38"/>
    <p:sldId id="394" r:id="rId39"/>
    <p:sldId id="295" r:id="rId40"/>
    <p:sldId id="291" r:id="rId41"/>
    <p:sldId id="335" r:id="rId42"/>
    <p:sldId id="379" r:id="rId43"/>
    <p:sldId id="405" r:id="rId44"/>
    <p:sldId id="406" r:id="rId45"/>
    <p:sldId id="429" r:id="rId46"/>
    <p:sldId id="430" r:id="rId47"/>
    <p:sldId id="431" r:id="rId48"/>
    <p:sldId id="432" r:id="rId49"/>
    <p:sldId id="433" r:id="rId50"/>
    <p:sldId id="434" r:id="rId51"/>
    <p:sldId id="435" r:id="rId52"/>
    <p:sldId id="436" r:id="rId53"/>
    <p:sldId id="437" r:id="rId54"/>
    <p:sldId id="438" r:id="rId55"/>
    <p:sldId id="261" r:id="rId5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6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A577D"/>
    <a:srgbClr val="184972"/>
    <a:srgbClr val="F6C954"/>
    <a:srgbClr val="01AAE8"/>
    <a:srgbClr val="E8646B"/>
    <a:srgbClr val="F5F5EB"/>
    <a:srgbClr val="365D7E"/>
    <a:srgbClr val="E99414"/>
    <a:srgbClr val="CAA51A"/>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4" autoAdjust="0"/>
    <p:restoredTop sz="82861" autoAdjust="0"/>
  </p:normalViewPr>
  <p:slideViewPr>
    <p:cSldViewPr snapToGrid="0">
      <p:cViewPr varScale="1">
        <p:scale>
          <a:sx n="92" d="100"/>
          <a:sy n="92" d="100"/>
        </p:scale>
        <p:origin x="494" y="62"/>
      </p:cViewPr>
      <p:guideLst>
        <p:guide orient="horz" pos="1869"/>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CF6E1A-E549-4B70-917C-430D63EF1281}" type="datetimeFigureOut">
              <a:rPr lang="zh-CN" altLang="en-US" smtClean="0"/>
              <a:t>2017/10/26 Thursday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74D63-EDE8-4C57-947F-59F7EB7C1C3D}" type="slidenum">
              <a:rPr lang="zh-CN" altLang="en-US" smtClean="0"/>
              <a:t>‹#›</a:t>
            </a:fld>
            <a:endParaRPr lang="zh-CN" altLang="en-US"/>
          </a:p>
        </p:txBody>
      </p:sp>
    </p:spTree>
    <p:extLst>
      <p:ext uri="{BB962C8B-B14F-4D97-AF65-F5344CB8AC3E}">
        <p14:creationId xmlns:p14="http://schemas.microsoft.com/office/powerpoint/2010/main" val="2724504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a:t>
            </a:fld>
            <a:endParaRPr lang="zh-CN" altLang="en-US"/>
          </a:p>
        </p:txBody>
      </p:sp>
    </p:spTree>
    <p:extLst>
      <p:ext uri="{BB962C8B-B14F-4D97-AF65-F5344CB8AC3E}">
        <p14:creationId xmlns:p14="http://schemas.microsoft.com/office/powerpoint/2010/main" val="892853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17</a:t>
            </a:fld>
            <a:endParaRPr lang="zh-CN" altLang="en-US"/>
          </a:p>
        </p:txBody>
      </p:sp>
    </p:spTree>
    <p:extLst>
      <p:ext uri="{BB962C8B-B14F-4D97-AF65-F5344CB8AC3E}">
        <p14:creationId xmlns:p14="http://schemas.microsoft.com/office/powerpoint/2010/main" val="2980318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18</a:t>
            </a:fld>
            <a:endParaRPr lang="zh-CN" altLang="en-US"/>
          </a:p>
        </p:txBody>
      </p:sp>
    </p:spTree>
    <p:extLst>
      <p:ext uri="{BB962C8B-B14F-4D97-AF65-F5344CB8AC3E}">
        <p14:creationId xmlns:p14="http://schemas.microsoft.com/office/powerpoint/2010/main" val="3160929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19</a:t>
            </a:fld>
            <a:endParaRPr lang="zh-CN" altLang="en-US"/>
          </a:p>
        </p:txBody>
      </p:sp>
    </p:spTree>
    <p:extLst>
      <p:ext uri="{BB962C8B-B14F-4D97-AF65-F5344CB8AC3E}">
        <p14:creationId xmlns:p14="http://schemas.microsoft.com/office/powerpoint/2010/main" val="12880409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20</a:t>
            </a:fld>
            <a:endParaRPr lang="zh-CN" altLang="en-US"/>
          </a:p>
        </p:txBody>
      </p:sp>
    </p:spTree>
    <p:extLst>
      <p:ext uri="{BB962C8B-B14F-4D97-AF65-F5344CB8AC3E}">
        <p14:creationId xmlns:p14="http://schemas.microsoft.com/office/powerpoint/2010/main" val="2508778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22</a:t>
            </a:fld>
            <a:endParaRPr lang="zh-CN" altLang="en-US"/>
          </a:p>
        </p:txBody>
      </p:sp>
    </p:spTree>
    <p:extLst>
      <p:ext uri="{BB962C8B-B14F-4D97-AF65-F5344CB8AC3E}">
        <p14:creationId xmlns:p14="http://schemas.microsoft.com/office/powerpoint/2010/main" val="2247914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23</a:t>
            </a:fld>
            <a:endParaRPr lang="zh-CN" altLang="en-US"/>
          </a:p>
        </p:txBody>
      </p:sp>
    </p:spTree>
    <p:extLst>
      <p:ext uri="{BB962C8B-B14F-4D97-AF65-F5344CB8AC3E}">
        <p14:creationId xmlns:p14="http://schemas.microsoft.com/office/powerpoint/2010/main" val="2338435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24</a:t>
            </a:fld>
            <a:endParaRPr lang="zh-CN" altLang="en-US"/>
          </a:p>
        </p:txBody>
      </p:sp>
    </p:spTree>
    <p:extLst>
      <p:ext uri="{BB962C8B-B14F-4D97-AF65-F5344CB8AC3E}">
        <p14:creationId xmlns:p14="http://schemas.microsoft.com/office/powerpoint/2010/main" val="166807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26</a:t>
            </a:fld>
            <a:endParaRPr lang="zh-CN" altLang="en-US"/>
          </a:p>
        </p:txBody>
      </p:sp>
    </p:spTree>
    <p:extLst>
      <p:ext uri="{BB962C8B-B14F-4D97-AF65-F5344CB8AC3E}">
        <p14:creationId xmlns:p14="http://schemas.microsoft.com/office/powerpoint/2010/main" val="28545059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28</a:t>
            </a:fld>
            <a:endParaRPr lang="zh-CN" altLang="en-US"/>
          </a:p>
        </p:txBody>
      </p:sp>
    </p:spTree>
    <p:extLst>
      <p:ext uri="{BB962C8B-B14F-4D97-AF65-F5344CB8AC3E}">
        <p14:creationId xmlns:p14="http://schemas.microsoft.com/office/powerpoint/2010/main" val="39177477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29</a:t>
            </a:fld>
            <a:endParaRPr lang="zh-CN" altLang="en-US"/>
          </a:p>
        </p:txBody>
      </p:sp>
    </p:spTree>
    <p:extLst>
      <p:ext uri="{BB962C8B-B14F-4D97-AF65-F5344CB8AC3E}">
        <p14:creationId xmlns:p14="http://schemas.microsoft.com/office/powerpoint/2010/main" val="2331314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6</a:t>
            </a:fld>
            <a:endParaRPr lang="zh-CN" altLang="en-US"/>
          </a:p>
        </p:txBody>
      </p:sp>
    </p:spTree>
    <p:extLst>
      <p:ext uri="{BB962C8B-B14F-4D97-AF65-F5344CB8AC3E}">
        <p14:creationId xmlns:p14="http://schemas.microsoft.com/office/powerpoint/2010/main" val="3987970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31</a:t>
            </a:fld>
            <a:endParaRPr lang="zh-CN" altLang="en-US"/>
          </a:p>
        </p:txBody>
      </p:sp>
    </p:spTree>
    <p:extLst>
      <p:ext uri="{BB962C8B-B14F-4D97-AF65-F5344CB8AC3E}">
        <p14:creationId xmlns:p14="http://schemas.microsoft.com/office/powerpoint/2010/main" val="70372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32</a:t>
            </a:fld>
            <a:endParaRPr lang="zh-CN" altLang="en-US"/>
          </a:p>
        </p:txBody>
      </p:sp>
    </p:spTree>
    <p:extLst>
      <p:ext uri="{BB962C8B-B14F-4D97-AF65-F5344CB8AC3E}">
        <p14:creationId xmlns:p14="http://schemas.microsoft.com/office/powerpoint/2010/main" val="1319381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33</a:t>
            </a:fld>
            <a:endParaRPr lang="zh-CN" altLang="en-US"/>
          </a:p>
        </p:txBody>
      </p:sp>
    </p:spTree>
    <p:extLst>
      <p:ext uri="{BB962C8B-B14F-4D97-AF65-F5344CB8AC3E}">
        <p14:creationId xmlns:p14="http://schemas.microsoft.com/office/powerpoint/2010/main" val="4055006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34</a:t>
            </a:fld>
            <a:endParaRPr lang="zh-CN" altLang="en-US"/>
          </a:p>
        </p:txBody>
      </p:sp>
    </p:spTree>
    <p:extLst>
      <p:ext uri="{BB962C8B-B14F-4D97-AF65-F5344CB8AC3E}">
        <p14:creationId xmlns:p14="http://schemas.microsoft.com/office/powerpoint/2010/main" val="6770514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36</a:t>
            </a:fld>
            <a:endParaRPr lang="zh-CN" altLang="en-US"/>
          </a:p>
        </p:txBody>
      </p:sp>
    </p:spTree>
    <p:extLst>
      <p:ext uri="{BB962C8B-B14F-4D97-AF65-F5344CB8AC3E}">
        <p14:creationId xmlns:p14="http://schemas.microsoft.com/office/powerpoint/2010/main" val="1017126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37</a:t>
            </a:fld>
            <a:endParaRPr lang="zh-CN" altLang="en-US"/>
          </a:p>
        </p:txBody>
      </p:sp>
    </p:spTree>
    <p:extLst>
      <p:ext uri="{BB962C8B-B14F-4D97-AF65-F5344CB8AC3E}">
        <p14:creationId xmlns:p14="http://schemas.microsoft.com/office/powerpoint/2010/main" val="1487452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38</a:t>
            </a:fld>
            <a:endParaRPr lang="zh-CN" altLang="en-US"/>
          </a:p>
        </p:txBody>
      </p:sp>
    </p:spTree>
    <p:extLst>
      <p:ext uri="{BB962C8B-B14F-4D97-AF65-F5344CB8AC3E}">
        <p14:creationId xmlns:p14="http://schemas.microsoft.com/office/powerpoint/2010/main" val="2993109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03200">
              <a:lnSpc>
                <a:spcPts val="1200"/>
              </a:lnSpc>
              <a:spcAft>
                <a:spcPts val="0"/>
              </a:spcAft>
            </a:pPr>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39</a:t>
            </a:fld>
            <a:endParaRPr lang="zh-CN" altLang="en-US"/>
          </a:p>
        </p:txBody>
      </p:sp>
    </p:spTree>
    <p:extLst>
      <p:ext uri="{BB962C8B-B14F-4D97-AF65-F5344CB8AC3E}">
        <p14:creationId xmlns:p14="http://schemas.microsoft.com/office/powerpoint/2010/main" val="4221267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41</a:t>
            </a:fld>
            <a:endParaRPr lang="zh-CN" altLang="en-US"/>
          </a:p>
        </p:txBody>
      </p:sp>
    </p:spTree>
    <p:extLst>
      <p:ext uri="{BB962C8B-B14F-4D97-AF65-F5344CB8AC3E}">
        <p14:creationId xmlns:p14="http://schemas.microsoft.com/office/powerpoint/2010/main" val="2235974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42</a:t>
            </a:fld>
            <a:endParaRPr lang="zh-CN" altLang="en-US"/>
          </a:p>
        </p:txBody>
      </p:sp>
    </p:spTree>
    <p:extLst>
      <p:ext uri="{BB962C8B-B14F-4D97-AF65-F5344CB8AC3E}">
        <p14:creationId xmlns:p14="http://schemas.microsoft.com/office/powerpoint/2010/main" val="698151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8</a:t>
            </a:fld>
            <a:endParaRPr lang="zh-CN" altLang="en-US"/>
          </a:p>
        </p:txBody>
      </p:sp>
    </p:spTree>
    <p:extLst>
      <p:ext uri="{BB962C8B-B14F-4D97-AF65-F5344CB8AC3E}">
        <p14:creationId xmlns:p14="http://schemas.microsoft.com/office/powerpoint/2010/main" val="33799512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43</a:t>
            </a:fld>
            <a:endParaRPr lang="zh-CN" altLang="en-US"/>
          </a:p>
        </p:txBody>
      </p:sp>
    </p:spTree>
    <p:extLst>
      <p:ext uri="{BB962C8B-B14F-4D97-AF65-F5344CB8AC3E}">
        <p14:creationId xmlns:p14="http://schemas.microsoft.com/office/powerpoint/2010/main" val="881035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44</a:t>
            </a:fld>
            <a:endParaRPr lang="zh-CN" altLang="en-US"/>
          </a:p>
        </p:txBody>
      </p:sp>
    </p:spTree>
    <p:extLst>
      <p:ext uri="{BB962C8B-B14F-4D97-AF65-F5344CB8AC3E}">
        <p14:creationId xmlns:p14="http://schemas.microsoft.com/office/powerpoint/2010/main" val="2546625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45</a:t>
            </a:fld>
            <a:endParaRPr lang="zh-CN" altLang="en-US"/>
          </a:p>
        </p:txBody>
      </p:sp>
    </p:spTree>
    <p:extLst>
      <p:ext uri="{BB962C8B-B14F-4D97-AF65-F5344CB8AC3E}">
        <p14:creationId xmlns:p14="http://schemas.microsoft.com/office/powerpoint/2010/main" val="2283742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46</a:t>
            </a:fld>
            <a:endParaRPr lang="zh-CN" altLang="en-US"/>
          </a:p>
        </p:txBody>
      </p:sp>
    </p:spTree>
    <p:extLst>
      <p:ext uri="{BB962C8B-B14F-4D97-AF65-F5344CB8AC3E}">
        <p14:creationId xmlns:p14="http://schemas.microsoft.com/office/powerpoint/2010/main" val="2608230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47</a:t>
            </a:fld>
            <a:endParaRPr lang="zh-CN" altLang="en-US"/>
          </a:p>
        </p:txBody>
      </p:sp>
    </p:spTree>
    <p:extLst>
      <p:ext uri="{BB962C8B-B14F-4D97-AF65-F5344CB8AC3E}">
        <p14:creationId xmlns:p14="http://schemas.microsoft.com/office/powerpoint/2010/main" val="11682177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48</a:t>
            </a:fld>
            <a:endParaRPr lang="zh-CN" altLang="en-US"/>
          </a:p>
        </p:txBody>
      </p:sp>
    </p:spTree>
    <p:extLst>
      <p:ext uri="{BB962C8B-B14F-4D97-AF65-F5344CB8AC3E}">
        <p14:creationId xmlns:p14="http://schemas.microsoft.com/office/powerpoint/2010/main" val="3632836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49</a:t>
            </a:fld>
            <a:endParaRPr lang="zh-CN" altLang="en-US"/>
          </a:p>
        </p:txBody>
      </p:sp>
    </p:spTree>
    <p:extLst>
      <p:ext uri="{BB962C8B-B14F-4D97-AF65-F5344CB8AC3E}">
        <p14:creationId xmlns:p14="http://schemas.microsoft.com/office/powerpoint/2010/main" val="141859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50</a:t>
            </a:fld>
            <a:endParaRPr lang="zh-CN" altLang="en-US"/>
          </a:p>
        </p:txBody>
      </p:sp>
    </p:spTree>
    <p:extLst>
      <p:ext uri="{BB962C8B-B14F-4D97-AF65-F5344CB8AC3E}">
        <p14:creationId xmlns:p14="http://schemas.microsoft.com/office/powerpoint/2010/main" val="12207819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51</a:t>
            </a:fld>
            <a:endParaRPr lang="zh-CN" altLang="en-US"/>
          </a:p>
        </p:txBody>
      </p:sp>
    </p:spTree>
    <p:extLst>
      <p:ext uri="{BB962C8B-B14F-4D97-AF65-F5344CB8AC3E}">
        <p14:creationId xmlns:p14="http://schemas.microsoft.com/office/powerpoint/2010/main" val="36041657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52</a:t>
            </a:fld>
            <a:endParaRPr lang="zh-CN" altLang="en-US"/>
          </a:p>
        </p:txBody>
      </p:sp>
    </p:spTree>
    <p:extLst>
      <p:ext uri="{BB962C8B-B14F-4D97-AF65-F5344CB8AC3E}">
        <p14:creationId xmlns:p14="http://schemas.microsoft.com/office/powerpoint/2010/main" val="1596196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9</a:t>
            </a:fld>
            <a:endParaRPr lang="zh-CN" altLang="en-US"/>
          </a:p>
        </p:txBody>
      </p:sp>
    </p:spTree>
    <p:extLst>
      <p:ext uri="{BB962C8B-B14F-4D97-AF65-F5344CB8AC3E}">
        <p14:creationId xmlns:p14="http://schemas.microsoft.com/office/powerpoint/2010/main" val="1741070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53</a:t>
            </a:fld>
            <a:endParaRPr lang="zh-CN" altLang="en-US"/>
          </a:p>
        </p:txBody>
      </p:sp>
    </p:spTree>
    <p:extLst>
      <p:ext uri="{BB962C8B-B14F-4D97-AF65-F5344CB8AC3E}">
        <p14:creationId xmlns:p14="http://schemas.microsoft.com/office/powerpoint/2010/main" val="3654227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54</a:t>
            </a:fld>
            <a:endParaRPr lang="zh-CN" altLang="en-US"/>
          </a:p>
        </p:txBody>
      </p:sp>
    </p:spTree>
    <p:extLst>
      <p:ext uri="{BB962C8B-B14F-4D97-AF65-F5344CB8AC3E}">
        <p14:creationId xmlns:p14="http://schemas.microsoft.com/office/powerpoint/2010/main" val="822891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10</a:t>
            </a:fld>
            <a:endParaRPr lang="zh-CN" altLang="en-US"/>
          </a:p>
        </p:txBody>
      </p:sp>
    </p:spTree>
    <p:extLst>
      <p:ext uri="{BB962C8B-B14F-4D97-AF65-F5344CB8AC3E}">
        <p14:creationId xmlns:p14="http://schemas.microsoft.com/office/powerpoint/2010/main" val="1682158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12</a:t>
            </a:fld>
            <a:endParaRPr lang="zh-CN" altLang="en-US"/>
          </a:p>
        </p:txBody>
      </p:sp>
    </p:spTree>
    <p:extLst>
      <p:ext uri="{BB962C8B-B14F-4D97-AF65-F5344CB8AC3E}">
        <p14:creationId xmlns:p14="http://schemas.microsoft.com/office/powerpoint/2010/main" val="732466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13</a:t>
            </a:fld>
            <a:endParaRPr lang="zh-CN" altLang="en-US"/>
          </a:p>
        </p:txBody>
      </p:sp>
    </p:spTree>
    <p:extLst>
      <p:ext uri="{BB962C8B-B14F-4D97-AF65-F5344CB8AC3E}">
        <p14:creationId xmlns:p14="http://schemas.microsoft.com/office/powerpoint/2010/main" val="111871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14</a:t>
            </a:fld>
            <a:endParaRPr lang="zh-CN" altLang="en-US"/>
          </a:p>
        </p:txBody>
      </p:sp>
    </p:spTree>
    <p:extLst>
      <p:ext uri="{BB962C8B-B14F-4D97-AF65-F5344CB8AC3E}">
        <p14:creationId xmlns:p14="http://schemas.microsoft.com/office/powerpoint/2010/main" val="3609283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A874D63-EDE8-4C57-947F-59F7EB7C1C3D}" type="slidenum">
              <a:rPr lang="zh-CN" altLang="en-US" smtClean="0"/>
              <a:t>16</a:t>
            </a:fld>
            <a:endParaRPr lang="zh-CN" altLang="en-US"/>
          </a:p>
        </p:txBody>
      </p:sp>
    </p:spTree>
    <p:extLst>
      <p:ext uri="{BB962C8B-B14F-4D97-AF65-F5344CB8AC3E}">
        <p14:creationId xmlns:p14="http://schemas.microsoft.com/office/powerpoint/2010/main" val="13238602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03ECA926-3ABE-4D2D-AFF3-2D7FC57D74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258300" cy="5143500"/>
          </a:xfrm>
          <a:prstGeom prst="rect">
            <a:avLst/>
          </a:prstGeom>
        </p:spPr>
      </p:pic>
      <p:sp>
        <p:nvSpPr>
          <p:cNvPr id="10" name="文本框 9">
            <a:extLst>
              <a:ext uri="{FF2B5EF4-FFF2-40B4-BE49-F238E27FC236}">
                <a16:creationId xmlns:a16="http://schemas.microsoft.com/office/drawing/2014/main" id="{431EBA66-E817-427B-8D65-9E7E4371C7CD}"/>
              </a:ext>
            </a:extLst>
          </p:cNvPr>
          <p:cNvSpPr txBox="1"/>
          <p:nvPr userDrawn="1"/>
        </p:nvSpPr>
        <p:spPr>
          <a:xfrm>
            <a:off x="2751625" y="2054691"/>
            <a:ext cx="6709875" cy="1015663"/>
          </a:xfrm>
          <a:prstGeom prst="rect">
            <a:avLst/>
          </a:prstGeom>
          <a:noFill/>
        </p:spPr>
        <p:txBody>
          <a:bodyPr wrap="square" rtlCol="0">
            <a:spAutoFit/>
          </a:bodyPr>
          <a:lstStyle/>
          <a:p>
            <a:r>
              <a:rPr lang="zh-CN" altLang="en-US" sz="6000" b="1" i="1" dirty="0">
                <a:solidFill>
                  <a:schemeClr val="bg1"/>
                </a:solidFill>
                <a:latin typeface="方正中倩简体" panose="03000509000000000000" pitchFamily="65" charset="-122"/>
                <a:ea typeface="方正中倩简体" panose="03000509000000000000" pitchFamily="65" charset="-122"/>
              </a:rPr>
              <a:t>液压与气压传动</a:t>
            </a:r>
          </a:p>
        </p:txBody>
      </p:sp>
    </p:spTree>
    <p:extLst>
      <p:ext uri="{BB962C8B-B14F-4D97-AF65-F5344CB8AC3E}">
        <p14:creationId xmlns:p14="http://schemas.microsoft.com/office/powerpoint/2010/main" val="30496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19234" y="1228923"/>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833045" y="1228890"/>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766495" y="1385142"/>
            <a:ext cx="3352180" cy="3234627"/>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43701" y="1385142"/>
            <a:ext cx="3352180" cy="323462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44345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7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56187" y="16191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19918" y="3784098"/>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19918" y="2306629"/>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50010" y="28084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54" name="圆角矩形 5">
            <a:extLst>
              <a:ext uri="{FF2B5EF4-FFF2-40B4-BE49-F238E27FC236}">
                <a16:creationId xmlns:a16="http://schemas.microsoft.com/office/drawing/2014/main" id="{95881F17-591E-4260-A8E9-38C55B6CA959}"/>
              </a:ext>
            </a:extLst>
          </p:cNvPr>
          <p:cNvSpPr/>
          <p:nvPr userDrawn="1"/>
        </p:nvSpPr>
        <p:spPr>
          <a:xfrm>
            <a:off x="936755" y="2001056"/>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56220" y="40425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936755" y="3506427"/>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78167" y="13271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78167" y="25844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78167" y="38521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5" name="矩形 24">
            <a:extLst>
              <a:ext uri="{FF2B5EF4-FFF2-40B4-BE49-F238E27FC236}">
                <a16:creationId xmlns:a16="http://schemas.microsoft.com/office/drawing/2014/main" id="{EE5E423E-B2D7-4301-8E5E-03F08914B7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356790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6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75237" y="165727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238968" y="4132907"/>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69060" y="284654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75270" y="4080699"/>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6" name="圆角矩形 5">
            <a:extLst>
              <a:ext uri="{FF2B5EF4-FFF2-40B4-BE49-F238E27FC236}">
                <a16:creationId xmlns:a16="http://schemas.microsoft.com/office/drawing/2014/main" id="{ECEB1D05-E356-4133-8899-0679356FEB34}"/>
              </a:ext>
            </a:extLst>
          </p:cNvPr>
          <p:cNvSpPr/>
          <p:nvPr userDrawn="1"/>
        </p:nvSpPr>
        <p:spPr>
          <a:xfrm>
            <a:off x="5497217" y="1365250"/>
            <a:ext cx="3352180" cy="93980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97217" y="2622550"/>
            <a:ext cx="3352180" cy="93336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97217" y="3890261"/>
            <a:ext cx="3352180"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9" name="矩形 28">
            <a:extLst>
              <a:ext uri="{FF2B5EF4-FFF2-40B4-BE49-F238E27FC236}">
                <a16:creationId xmlns:a16="http://schemas.microsoft.com/office/drawing/2014/main" id="{654F3353-1189-4B28-BAD9-76F07AE9AE6E}"/>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1787226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1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850350" y="17889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304156" y="1657243"/>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728037" y="638876"/>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252998" y="291689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577489" y="310471"/>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752391" y="2934459"/>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1048368" y="1371117"/>
            <a:ext cx="3352182" cy="93393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1068711" y="2623075"/>
            <a:ext cx="3352182" cy="9328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884680" y="4183254"/>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1068711" y="3890261"/>
            <a:ext cx="3352182" cy="94581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201808" y="3993389"/>
            <a:ext cx="684889" cy="734891"/>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577489" y="15092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577489" y="273316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605167" y="3942658"/>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292797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5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04937" y="2574047"/>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223108" y="715161"/>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623531" y="1532723"/>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158121" y="171674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93719" y="3481375"/>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01852" y="4446696"/>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73" name="组合 72">
            <a:extLst>
              <a:ext uri="{FF2B5EF4-FFF2-40B4-BE49-F238E27FC236}">
                <a16:creationId xmlns:a16="http://schemas.microsoft.com/office/drawing/2014/main" id="{C66E7BB8-4A2E-4608-9A28-E5751CD69EDC}"/>
              </a:ext>
            </a:extLst>
          </p:cNvPr>
          <p:cNvGrpSpPr/>
          <p:nvPr userDrawn="1"/>
        </p:nvGrpSpPr>
        <p:grpSpPr>
          <a:xfrm>
            <a:off x="158121" y="2445250"/>
            <a:ext cx="564772" cy="604059"/>
            <a:chOff x="11158538" y="2828925"/>
            <a:chExt cx="444499" cy="506413"/>
          </a:xfrm>
          <a:solidFill>
            <a:schemeClr val="bg1"/>
          </a:solidFill>
        </p:grpSpPr>
        <p:sp>
          <p:nvSpPr>
            <p:cNvPr id="74" name="Freeform 5">
              <a:extLst>
                <a:ext uri="{FF2B5EF4-FFF2-40B4-BE49-F238E27FC236}">
                  <a16:creationId xmlns:a16="http://schemas.microsoft.com/office/drawing/2014/main" id="{DAA43A22-0B2C-4C4C-A147-5AB12E86859B}"/>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5" name="Freeform 6">
              <a:extLst>
                <a:ext uri="{FF2B5EF4-FFF2-40B4-BE49-F238E27FC236}">
                  <a16:creationId xmlns:a16="http://schemas.microsoft.com/office/drawing/2014/main" id="{9D628621-CD9D-4F45-840F-A92654C06155}"/>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6" name="Freeform 7">
              <a:extLst>
                <a:ext uri="{FF2B5EF4-FFF2-40B4-BE49-F238E27FC236}">
                  <a16:creationId xmlns:a16="http://schemas.microsoft.com/office/drawing/2014/main" id="{F45A12EF-ECCA-4740-BF6A-81DDD9B9B7DA}"/>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7" name="Freeform 8">
              <a:extLst>
                <a:ext uri="{FF2B5EF4-FFF2-40B4-BE49-F238E27FC236}">
                  <a16:creationId xmlns:a16="http://schemas.microsoft.com/office/drawing/2014/main" id="{2D2AA47D-67DA-405E-9231-9B090C930D9B}"/>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8" name="Freeform 9">
              <a:extLst>
                <a:ext uri="{FF2B5EF4-FFF2-40B4-BE49-F238E27FC236}">
                  <a16:creationId xmlns:a16="http://schemas.microsoft.com/office/drawing/2014/main" id="{F76BEA2A-F9FD-4E72-BBD5-FD61C9ECFA4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79" name="Freeform 10">
              <a:extLst>
                <a:ext uri="{FF2B5EF4-FFF2-40B4-BE49-F238E27FC236}">
                  <a16:creationId xmlns:a16="http://schemas.microsoft.com/office/drawing/2014/main" id="{7877B73A-D04E-4CE0-87AD-01EE055A391A}"/>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0" name="Freeform 11">
              <a:extLst>
                <a:ext uri="{FF2B5EF4-FFF2-40B4-BE49-F238E27FC236}">
                  <a16:creationId xmlns:a16="http://schemas.microsoft.com/office/drawing/2014/main" id="{D7CC3915-1310-456E-90B7-57D28FE62609}"/>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1" name="Freeform 12">
              <a:extLst>
                <a:ext uri="{FF2B5EF4-FFF2-40B4-BE49-F238E27FC236}">
                  <a16:creationId xmlns:a16="http://schemas.microsoft.com/office/drawing/2014/main" id="{A88501B8-A1D5-4474-8B0E-DD9D2EC06065}"/>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2" name="Freeform 13">
              <a:extLst>
                <a:ext uri="{FF2B5EF4-FFF2-40B4-BE49-F238E27FC236}">
                  <a16:creationId xmlns:a16="http://schemas.microsoft.com/office/drawing/2014/main" id="{0EAC252E-2F23-4E00-AFE2-687293515F02}"/>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3" name="Freeform 14">
              <a:extLst>
                <a:ext uri="{FF2B5EF4-FFF2-40B4-BE49-F238E27FC236}">
                  <a16:creationId xmlns:a16="http://schemas.microsoft.com/office/drawing/2014/main" id="{BB554C2F-929E-4BCD-BA31-CC45466FD5C6}"/>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4" name="Freeform 15">
              <a:extLst>
                <a:ext uri="{FF2B5EF4-FFF2-40B4-BE49-F238E27FC236}">
                  <a16:creationId xmlns:a16="http://schemas.microsoft.com/office/drawing/2014/main" id="{45842A2B-4B4A-449D-8D43-04B1E38E47F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85" name="Freeform 16">
              <a:extLst>
                <a:ext uri="{FF2B5EF4-FFF2-40B4-BE49-F238E27FC236}">
                  <a16:creationId xmlns:a16="http://schemas.microsoft.com/office/drawing/2014/main" id="{F1DD3E77-8E0B-41FC-ABAE-3DCB0FD215BC}"/>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solidFill>
              <a:srgbClr val="365D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sp>
        <p:nvSpPr>
          <p:cNvPr id="60" name="圆角矩形 5">
            <a:extLst>
              <a:ext uri="{FF2B5EF4-FFF2-40B4-BE49-F238E27FC236}">
                <a16:creationId xmlns:a16="http://schemas.microsoft.com/office/drawing/2014/main" id="{2787E28C-1393-4C03-B149-9D131FEFC85B}"/>
              </a:ext>
            </a:extLst>
          </p:cNvPr>
          <p:cNvSpPr/>
          <p:nvPr userDrawn="1"/>
        </p:nvSpPr>
        <p:spPr>
          <a:xfrm>
            <a:off x="886697" y="586628"/>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4" name="圆角矩形 5">
            <a:extLst>
              <a:ext uri="{FF2B5EF4-FFF2-40B4-BE49-F238E27FC236}">
                <a16:creationId xmlns:a16="http://schemas.microsoft.com/office/drawing/2014/main" id="{895A52EE-02A3-4FB6-8820-97958A2451BB}"/>
              </a:ext>
            </a:extLst>
          </p:cNvPr>
          <p:cNvSpPr/>
          <p:nvPr userDrawn="1"/>
        </p:nvSpPr>
        <p:spPr>
          <a:xfrm>
            <a:off x="886697"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5" name="圆角矩形 5">
            <a:extLst>
              <a:ext uri="{FF2B5EF4-FFF2-40B4-BE49-F238E27FC236}">
                <a16:creationId xmlns:a16="http://schemas.microsoft.com/office/drawing/2014/main" id="{801E20F9-007C-4508-B173-1F120A199734}"/>
              </a:ext>
            </a:extLst>
          </p:cNvPr>
          <p:cNvSpPr/>
          <p:nvPr userDrawn="1"/>
        </p:nvSpPr>
        <p:spPr>
          <a:xfrm>
            <a:off x="886697"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6" name="圆角矩形 5">
            <a:extLst>
              <a:ext uri="{FF2B5EF4-FFF2-40B4-BE49-F238E27FC236}">
                <a16:creationId xmlns:a16="http://schemas.microsoft.com/office/drawing/2014/main" id="{A5CDE024-19AD-4A0B-B258-01FB82094B22}"/>
              </a:ext>
            </a:extLst>
          </p:cNvPr>
          <p:cNvSpPr/>
          <p:nvPr userDrawn="1"/>
        </p:nvSpPr>
        <p:spPr>
          <a:xfrm>
            <a:off x="886697"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7" name="圆角矩形 5">
            <a:extLst>
              <a:ext uri="{FF2B5EF4-FFF2-40B4-BE49-F238E27FC236}">
                <a16:creationId xmlns:a16="http://schemas.microsoft.com/office/drawing/2014/main" id="{6FB024B9-0A28-41F7-840B-A57286F24809}"/>
              </a:ext>
            </a:extLst>
          </p:cNvPr>
          <p:cNvSpPr/>
          <p:nvPr userDrawn="1"/>
        </p:nvSpPr>
        <p:spPr>
          <a:xfrm>
            <a:off x="886697"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8" name="组合 9">
            <a:extLst>
              <a:ext uri="{FF2B5EF4-FFF2-40B4-BE49-F238E27FC236}">
                <a16:creationId xmlns:a16="http://schemas.microsoft.com/office/drawing/2014/main" id="{F2897FF1-D95A-4B77-869B-516A46F6C93F}"/>
              </a:ext>
            </a:extLst>
          </p:cNvPr>
          <p:cNvGrpSpPr>
            <a:grpSpLocks/>
          </p:cNvGrpSpPr>
          <p:nvPr userDrawn="1"/>
        </p:nvGrpSpPr>
        <p:grpSpPr bwMode="auto">
          <a:xfrm>
            <a:off x="162554" y="3620960"/>
            <a:ext cx="535340" cy="321698"/>
            <a:chOff x="5798020" y="3988475"/>
            <a:chExt cx="1659130" cy="776059"/>
          </a:xfrm>
        </p:grpSpPr>
        <p:sp>
          <p:nvSpPr>
            <p:cNvPr id="70" name="等腰三角形 69">
              <a:extLst>
                <a:ext uri="{FF2B5EF4-FFF2-40B4-BE49-F238E27FC236}">
                  <a16:creationId xmlns:a16="http://schemas.microsoft.com/office/drawing/2014/main" id="{C1101A95-C2A4-465A-842E-1FD43AF603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1" name="等腰三角形 70">
              <a:extLst>
                <a:ext uri="{FF2B5EF4-FFF2-40B4-BE49-F238E27FC236}">
                  <a16:creationId xmlns:a16="http://schemas.microsoft.com/office/drawing/2014/main" id="{F4E05295-FCFB-4586-9ABF-58C192B0653D}"/>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72" name="等腰三角形 71">
              <a:extLst>
                <a:ext uri="{FF2B5EF4-FFF2-40B4-BE49-F238E27FC236}">
                  <a16:creationId xmlns:a16="http://schemas.microsoft.com/office/drawing/2014/main" id="{BA4F2BE4-53CB-4640-AB7A-D04FACFB63E8}"/>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89" name="组合 5">
            <a:extLst>
              <a:ext uri="{FF2B5EF4-FFF2-40B4-BE49-F238E27FC236}">
                <a16:creationId xmlns:a16="http://schemas.microsoft.com/office/drawing/2014/main" id="{F54AD622-2D0E-4AD5-A6E0-2886E0A30029}"/>
              </a:ext>
            </a:extLst>
          </p:cNvPr>
          <p:cNvGrpSpPr>
            <a:grpSpLocks/>
          </p:cNvGrpSpPr>
          <p:nvPr userDrawn="1"/>
        </p:nvGrpSpPr>
        <p:grpSpPr bwMode="auto">
          <a:xfrm>
            <a:off x="221195" y="4456705"/>
            <a:ext cx="395853" cy="388593"/>
            <a:chOff x="5398306" y="552049"/>
            <a:chExt cx="835710" cy="731456"/>
          </a:xfrm>
        </p:grpSpPr>
        <p:sp>
          <p:nvSpPr>
            <p:cNvPr id="90" name="等腰三角形 89">
              <a:extLst>
                <a:ext uri="{FF2B5EF4-FFF2-40B4-BE49-F238E27FC236}">
                  <a16:creationId xmlns:a16="http://schemas.microsoft.com/office/drawing/2014/main" id="{96FC88DF-5F67-4F95-96AD-264AEBDEED38}"/>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1" name="等腰三角形 90">
              <a:extLst>
                <a:ext uri="{FF2B5EF4-FFF2-40B4-BE49-F238E27FC236}">
                  <a16:creationId xmlns:a16="http://schemas.microsoft.com/office/drawing/2014/main" id="{97E7941F-B61A-463C-BA19-3D6714B42A3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2" name="圆角矩形 5">
            <a:extLst>
              <a:ext uri="{FF2B5EF4-FFF2-40B4-BE49-F238E27FC236}">
                <a16:creationId xmlns:a16="http://schemas.microsoft.com/office/drawing/2014/main" id="{1B045E0B-4F39-4F9C-8524-08BD2855BDA7}"/>
              </a:ext>
            </a:extLst>
          </p:cNvPr>
          <p:cNvSpPr/>
          <p:nvPr userDrawn="1"/>
        </p:nvSpPr>
        <p:spPr>
          <a:xfrm>
            <a:off x="5560681" y="1472749"/>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3" name="圆角矩形 5">
            <a:extLst>
              <a:ext uri="{FF2B5EF4-FFF2-40B4-BE49-F238E27FC236}">
                <a16:creationId xmlns:a16="http://schemas.microsoft.com/office/drawing/2014/main" id="{D219E933-8BB3-4ADA-BA94-21805DAF0AAC}"/>
              </a:ext>
            </a:extLst>
          </p:cNvPr>
          <p:cNvSpPr/>
          <p:nvPr userDrawn="1"/>
        </p:nvSpPr>
        <p:spPr>
          <a:xfrm>
            <a:off x="5560681" y="2417026"/>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4" name="圆角矩形 5">
            <a:extLst>
              <a:ext uri="{FF2B5EF4-FFF2-40B4-BE49-F238E27FC236}">
                <a16:creationId xmlns:a16="http://schemas.microsoft.com/office/drawing/2014/main" id="{74C140D0-5C92-422A-A11A-93331D72C3DD}"/>
              </a:ext>
            </a:extLst>
          </p:cNvPr>
          <p:cNvSpPr/>
          <p:nvPr userDrawn="1"/>
        </p:nvSpPr>
        <p:spPr>
          <a:xfrm>
            <a:off x="5560681" y="4305580"/>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5" name="圆角矩形 5">
            <a:extLst>
              <a:ext uri="{FF2B5EF4-FFF2-40B4-BE49-F238E27FC236}">
                <a16:creationId xmlns:a16="http://schemas.microsoft.com/office/drawing/2014/main" id="{0CCDAEF8-B68C-4EB5-8D29-20E5DFB1A294}"/>
              </a:ext>
            </a:extLst>
          </p:cNvPr>
          <p:cNvSpPr/>
          <p:nvPr userDrawn="1"/>
        </p:nvSpPr>
        <p:spPr>
          <a:xfrm>
            <a:off x="5560681" y="3361303"/>
            <a:ext cx="3352180" cy="632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7433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722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CAA51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0380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chemeClr val="bg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933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6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8" name="任意多边形: 形状 17">
            <a:extLst>
              <a:ext uri="{FF2B5EF4-FFF2-40B4-BE49-F238E27FC236}">
                <a16:creationId xmlns:a16="http://schemas.microsoft.com/office/drawing/2014/main" id="{E1645079-34CA-49DD-A198-701D9E0D29B0}"/>
              </a:ext>
            </a:extLst>
          </p:cNvPr>
          <p:cNvSpPr/>
          <p:nvPr userDrawn="1"/>
        </p:nvSpPr>
        <p:spPr>
          <a:xfrm rot="1872629">
            <a:off x="5926493" y="344949"/>
            <a:ext cx="3582272" cy="1767553"/>
          </a:xfrm>
          <a:custGeom>
            <a:avLst/>
            <a:gdLst>
              <a:gd name="connsiteX0" fmla="*/ 2200804 w 4698788"/>
              <a:gd name="connsiteY0" fmla="*/ 1736770 h 2362544"/>
              <a:gd name="connsiteX1" fmla="*/ 4396613 w 4698788"/>
              <a:gd name="connsiteY1" fmla="*/ 1040806 h 2362544"/>
              <a:gd name="connsiteX2" fmla="*/ 4698788 w 4698788"/>
              <a:gd name="connsiteY2" fmla="*/ 1994190 h 2362544"/>
              <a:gd name="connsiteX3" fmla="*/ 1643573 w 4698788"/>
              <a:gd name="connsiteY3" fmla="*/ 1436806 h 2362544"/>
              <a:gd name="connsiteX4" fmla="*/ 1836454 w 4698788"/>
              <a:gd name="connsiteY4" fmla="*/ 1754306 h 2362544"/>
              <a:gd name="connsiteX5" fmla="*/ 1450692 w 4698788"/>
              <a:gd name="connsiteY5" fmla="*/ 1754306 h 2362544"/>
              <a:gd name="connsiteX6" fmla="*/ 415321 w 4698788"/>
              <a:gd name="connsiteY6" fmla="*/ 1912253 h 2362544"/>
              <a:gd name="connsiteX7" fmla="*/ 1042521 w 4698788"/>
              <a:gd name="connsiteY7" fmla="*/ 1993209 h 2362544"/>
              <a:gd name="connsiteX8" fmla="*/ 503211 w 4698788"/>
              <a:gd name="connsiteY8" fmla="*/ 2362544 h 2362544"/>
              <a:gd name="connsiteX9" fmla="*/ 1153241 w 4698788"/>
              <a:gd name="connsiteY9" fmla="*/ 604968 h 2362544"/>
              <a:gd name="connsiteX10" fmla="*/ 1397335 w 4698788"/>
              <a:gd name="connsiteY10" fmla="*/ 505652 h 2362544"/>
              <a:gd name="connsiteX11" fmla="*/ 1500245 w 4698788"/>
              <a:gd name="connsiteY11" fmla="*/ 1108197 h 2362544"/>
              <a:gd name="connsiteX12" fmla="*/ 2150717 w 4698788"/>
              <a:gd name="connsiteY12" fmla="*/ 0 h 2362544"/>
              <a:gd name="connsiteX13" fmla="*/ 2833952 w 4698788"/>
              <a:gd name="connsiteY13" fmla="*/ 295850 h 2362544"/>
              <a:gd name="connsiteX14" fmla="*/ 1875503 w 4698788"/>
              <a:gd name="connsiteY14" fmla="*/ 1299378 h 2362544"/>
              <a:gd name="connsiteX15" fmla="*/ 218304 w 4698788"/>
              <a:gd name="connsiteY15" fmla="*/ 689732 h 2362544"/>
              <a:gd name="connsiteX16" fmla="*/ 1126657 w 4698788"/>
              <a:gd name="connsiteY16" fmla="*/ 1440414 h 2362544"/>
              <a:gd name="connsiteX17" fmla="*/ 0 w 4698788"/>
              <a:gd name="connsiteY17" fmla="*/ 1095057 h 2362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698788" h="2362544">
                <a:moveTo>
                  <a:pt x="2200804" y="1736770"/>
                </a:moveTo>
                <a:lnTo>
                  <a:pt x="4396613" y="1040806"/>
                </a:lnTo>
                <a:lnTo>
                  <a:pt x="4698788" y="1994190"/>
                </a:lnTo>
                <a:close/>
                <a:moveTo>
                  <a:pt x="1643573" y="1436806"/>
                </a:moveTo>
                <a:lnTo>
                  <a:pt x="1836454" y="1754306"/>
                </a:lnTo>
                <a:lnTo>
                  <a:pt x="1450692" y="1754306"/>
                </a:lnTo>
                <a:close/>
                <a:moveTo>
                  <a:pt x="415321" y="1912253"/>
                </a:moveTo>
                <a:lnTo>
                  <a:pt x="1042521" y="1993209"/>
                </a:lnTo>
                <a:lnTo>
                  <a:pt x="503211" y="2362544"/>
                </a:lnTo>
                <a:close/>
                <a:moveTo>
                  <a:pt x="1153241" y="604968"/>
                </a:moveTo>
                <a:lnTo>
                  <a:pt x="1397335" y="505652"/>
                </a:lnTo>
                <a:lnTo>
                  <a:pt x="1500245" y="1108197"/>
                </a:lnTo>
                <a:close/>
                <a:moveTo>
                  <a:pt x="2150717" y="0"/>
                </a:moveTo>
                <a:lnTo>
                  <a:pt x="2833952" y="295850"/>
                </a:lnTo>
                <a:lnTo>
                  <a:pt x="1875503" y="1299378"/>
                </a:lnTo>
                <a:close/>
                <a:moveTo>
                  <a:pt x="218304" y="689732"/>
                </a:moveTo>
                <a:lnTo>
                  <a:pt x="1126657" y="1440414"/>
                </a:lnTo>
                <a:lnTo>
                  <a:pt x="0" y="1095057"/>
                </a:lnTo>
                <a:close/>
              </a:path>
            </a:pathLst>
          </a:custGeom>
          <a:solidFill>
            <a:srgbClr val="01AAE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cxnSp>
        <p:nvCxnSpPr>
          <p:cNvPr id="22" name="直接连接符 21">
            <a:extLst>
              <a:ext uri="{FF2B5EF4-FFF2-40B4-BE49-F238E27FC236}">
                <a16:creationId xmlns:a16="http://schemas.microsoft.com/office/drawing/2014/main" id="{C76ECF66-5115-442A-AF50-B65B5B1CA7EA}"/>
              </a:ext>
            </a:extLst>
          </p:cNvPr>
          <p:cNvCxnSpPr>
            <a:cxnSpLocks/>
          </p:cNvCxnSpPr>
          <p:nvPr userDrawn="1"/>
        </p:nvCxnSpPr>
        <p:spPr>
          <a:xfrm flipH="1">
            <a:off x="1739970" y="-95250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AB6BEF82-0ADD-4EF7-B68D-75E11CB7BDD6}"/>
              </a:ext>
            </a:extLst>
          </p:cNvPr>
          <p:cNvCxnSpPr>
            <a:cxnSpLocks/>
          </p:cNvCxnSpPr>
          <p:nvPr userDrawn="1"/>
        </p:nvCxnSpPr>
        <p:spPr>
          <a:xfrm flipH="1">
            <a:off x="389008" y="3833932"/>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431401A-6012-43C0-AF88-5F448F875123}"/>
              </a:ext>
            </a:extLst>
          </p:cNvPr>
          <p:cNvCxnSpPr>
            <a:cxnSpLocks/>
          </p:cNvCxnSpPr>
          <p:nvPr userDrawn="1"/>
        </p:nvCxnSpPr>
        <p:spPr>
          <a:xfrm flipH="1">
            <a:off x="-1515992" y="2281120"/>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38BEDAD-9AB1-4805-A3B2-E36D99B3A4E8}"/>
              </a:ext>
            </a:extLst>
          </p:cNvPr>
          <p:cNvCxnSpPr>
            <a:cxnSpLocks/>
          </p:cNvCxnSpPr>
          <p:nvPr userDrawn="1"/>
        </p:nvCxnSpPr>
        <p:spPr>
          <a:xfrm flipH="1">
            <a:off x="5334000" y="3983797"/>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30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7_标题和内容">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6136A81-BC9D-486B-988A-D76FF6AEE57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23" name="任意多边形: 形状 122">
            <a:extLst>
              <a:ext uri="{FF2B5EF4-FFF2-40B4-BE49-F238E27FC236}">
                <a16:creationId xmlns:a16="http://schemas.microsoft.com/office/drawing/2014/main" id="{E354CB4F-BB64-4A35-8D4B-90CFADF0ECE4}"/>
              </a:ext>
            </a:extLst>
          </p:cNvPr>
          <p:cNvSpPr/>
          <p:nvPr userDrawn="1"/>
        </p:nvSpPr>
        <p:spPr>
          <a:xfrm rot="10800000" flipH="1">
            <a:off x="364373" y="506175"/>
            <a:ext cx="2487525" cy="2065575"/>
          </a:xfrm>
          <a:custGeom>
            <a:avLst/>
            <a:gdLst>
              <a:gd name="connsiteX0" fmla="*/ 2296190 w 4104448"/>
              <a:gd name="connsiteY0" fmla="*/ 1179869 h 2896858"/>
              <a:gd name="connsiteX1" fmla="*/ 0 w 4104448"/>
              <a:gd name="connsiteY1" fmla="*/ 996967 h 2896858"/>
              <a:gd name="connsiteX2" fmla="*/ 79413 w 4104448"/>
              <a:gd name="connsiteY2" fmla="*/ 0 h 2896858"/>
              <a:gd name="connsiteX3" fmla="*/ 4016154 w 4104448"/>
              <a:gd name="connsiteY3" fmla="*/ 1690230 h 2896858"/>
              <a:gd name="connsiteX4" fmla="*/ 3465711 w 4104448"/>
              <a:gd name="connsiteY4" fmla="*/ 1378868 h 2896858"/>
              <a:gd name="connsiteX5" fmla="*/ 4104448 w 4104448"/>
              <a:gd name="connsiteY5" fmla="*/ 1240018 h 2896858"/>
              <a:gd name="connsiteX6" fmla="*/ 2839961 w 4104448"/>
              <a:gd name="connsiteY6" fmla="*/ 2623017 h 2896858"/>
              <a:gd name="connsiteX7" fmla="*/ 2576436 w 4104448"/>
              <a:gd name="connsiteY7" fmla="*/ 2623017 h 2896858"/>
              <a:gd name="connsiteX8" fmla="*/ 2708199 w 4104448"/>
              <a:gd name="connsiteY8" fmla="*/ 2026117 h 2896858"/>
              <a:gd name="connsiteX9" fmla="*/ 1688037 w 4104448"/>
              <a:gd name="connsiteY9" fmla="*/ 2807452 h 2896858"/>
              <a:gd name="connsiteX10" fmla="*/ 1166680 w 4104448"/>
              <a:gd name="connsiteY10" fmla="*/ 2275923 h 2896858"/>
              <a:gd name="connsiteX11" fmla="*/ 2432663 w 4104448"/>
              <a:gd name="connsiteY11" fmla="*/ 1707607 h 2896858"/>
              <a:gd name="connsiteX12" fmla="*/ 3737905 w 4104448"/>
              <a:gd name="connsiteY12" fmla="*/ 2896858 h 2896858"/>
              <a:gd name="connsiteX13" fmla="*/ 3179444 w 4104448"/>
              <a:gd name="connsiteY13" fmla="*/ 1859192 h 2896858"/>
              <a:gd name="connsiteX14" fmla="*/ 4092870 w 4104448"/>
              <a:gd name="connsiteY14" fmla="*/ 2603694 h 2896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04448" h="2896858">
                <a:moveTo>
                  <a:pt x="2296190" y="1179869"/>
                </a:moveTo>
                <a:lnTo>
                  <a:pt x="0" y="996967"/>
                </a:lnTo>
                <a:lnTo>
                  <a:pt x="79413" y="0"/>
                </a:lnTo>
                <a:close/>
                <a:moveTo>
                  <a:pt x="4016154" y="1690230"/>
                </a:moveTo>
                <a:lnTo>
                  <a:pt x="3465711" y="1378868"/>
                </a:lnTo>
                <a:lnTo>
                  <a:pt x="4104448" y="1240018"/>
                </a:lnTo>
                <a:close/>
                <a:moveTo>
                  <a:pt x="2839961" y="2623017"/>
                </a:moveTo>
                <a:lnTo>
                  <a:pt x="2576436" y="2623017"/>
                </a:lnTo>
                <a:lnTo>
                  <a:pt x="2708199" y="2026117"/>
                </a:lnTo>
                <a:close/>
                <a:moveTo>
                  <a:pt x="1688037" y="2807452"/>
                </a:moveTo>
                <a:lnTo>
                  <a:pt x="1166680" y="2275923"/>
                </a:lnTo>
                <a:lnTo>
                  <a:pt x="2432663" y="1707607"/>
                </a:lnTo>
                <a:close/>
                <a:moveTo>
                  <a:pt x="3737905" y="2896858"/>
                </a:moveTo>
                <a:lnTo>
                  <a:pt x="3179444" y="1859192"/>
                </a:lnTo>
                <a:lnTo>
                  <a:pt x="4092870" y="2603694"/>
                </a:lnTo>
                <a:close/>
              </a:path>
            </a:pathLst>
          </a:custGeom>
          <a:solidFill>
            <a:srgbClr val="E8646B">
              <a:alpha val="9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a:p>
        </p:txBody>
      </p:sp>
      <p:sp>
        <p:nvSpPr>
          <p:cNvPr id="127" name="文本框 126">
            <a:extLst>
              <a:ext uri="{FF2B5EF4-FFF2-40B4-BE49-F238E27FC236}">
                <a16:creationId xmlns:a16="http://schemas.microsoft.com/office/drawing/2014/main" id="{7054456A-EE40-4BF8-8A83-BF6819D77AF3}"/>
              </a:ext>
            </a:extLst>
          </p:cNvPr>
          <p:cNvSpPr txBox="1"/>
          <p:nvPr/>
        </p:nvSpPr>
        <p:spPr bwMode="auto">
          <a:xfrm>
            <a:off x="3800474" y="2217620"/>
            <a:ext cx="3151188" cy="1200150"/>
          </a:xfrm>
          <a:prstGeom prst="rect">
            <a:avLst/>
          </a:prstGeom>
          <a:noFill/>
        </p:spPr>
        <p:txBody>
          <a:bodyPr>
            <a:spAutoFit/>
          </a:bodyPr>
          <a:lstStyle/>
          <a:p>
            <a:pPr eaLnBrk="1" fontAlgn="auto" hangingPunct="1">
              <a:spcBef>
                <a:spcPts val="0"/>
              </a:spcBef>
              <a:spcAft>
                <a:spcPts val="0"/>
              </a:spcAft>
              <a:defRPr/>
            </a:pPr>
            <a:endParaRPr lang="zh-CN" altLang="en-US" sz="7200" spc="300" dirty="0">
              <a:solidFill>
                <a:srgbClr val="F49F14"/>
              </a:solidFill>
              <a:latin typeface="方正正中黑简体" panose="02000000000000000000" pitchFamily="2" charset="-122"/>
              <a:ea typeface="方正正中黑简体" panose="02000000000000000000" pitchFamily="2" charset="-122"/>
              <a:cs typeface="Droid Sans" panose="020B0606030804020204" pitchFamily="34" charset="0"/>
            </a:endParaRPr>
          </a:p>
        </p:txBody>
      </p:sp>
      <p:cxnSp>
        <p:nvCxnSpPr>
          <p:cNvPr id="129" name="直接连接符 128">
            <a:extLst>
              <a:ext uri="{FF2B5EF4-FFF2-40B4-BE49-F238E27FC236}">
                <a16:creationId xmlns:a16="http://schemas.microsoft.com/office/drawing/2014/main" id="{B03E170D-5E2C-401B-8C8F-EC3735D5BE2E}"/>
              </a:ext>
            </a:extLst>
          </p:cNvPr>
          <p:cNvCxnSpPr/>
          <p:nvPr userDrawn="1"/>
        </p:nvCxnSpPr>
        <p:spPr>
          <a:xfrm flipH="1">
            <a:off x="4844931" y="-1382713"/>
            <a:ext cx="3028950" cy="3028951"/>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601466B7-F5FD-4FF9-9E18-CFAAA8AC7E88}"/>
              </a:ext>
            </a:extLst>
          </p:cNvPr>
          <p:cNvCxnSpPr/>
          <p:nvPr userDrawn="1"/>
        </p:nvCxnSpPr>
        <p:spPr>
          <a:xfrm flipH="1">
            <a:off x="3124199" y="4107656"/>
            <a:ext cx="1905000" cy="19050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CF6583C5-1044-4EBB-A368-9CAD5DF1F40D}"/>
              </a:ext>
            </a:extLst>
          </p:cNvPr>
          <p:cNvCxnSpPr/>
          <p:nvPr userDrawn="1"/>
        </p:nvCxnSpPr>
        <p:spPr>
          <a:xfrm flipH="1">
            <a:off x="5746749" y="3389313"/>
            <a:ext cx="3136900" cy="31369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2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23"/>
                                        </p:tgtEl>
                                      </p:cBhvr>
                                    </p:animEffect>
                                    <p:animScale>
                                      <p:cBhvr>
                                        <p:cTn id="7" dur="250" autoRev="1" fill="hold"/>
                                        <p:tgtEl>
                                          <p:spTgt spid="12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3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56419" y="960569"/>
            <a:ext cx="1192825" cy="8936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56419" y="3131184"/>
            <a:ext cx="1337187" cy="8384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8842" y="893811"/>
            <a:ext cx="3024505" cy="1145728"/>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1" y="2962947"/>
            <a:ext cx="3024505" cy="1145728"/>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3997755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4311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extLst>
      <p:ext uri="{BB962C8B-B14F-4D97-AF65-F5344CB8AC3E}">
        <p14:creationId xmlns:p14="http://schemas.microsoft.com/office/powerpoint/2010/main" val="7708841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标题和内容">
    <p:spTree>
      <p:nvGrpSpPr>
        <p:cNvPr id="1" name=""/>
        <p:cNvGrpSpPr/>
        <p:nvPr/>
      </p:nvGrpSpPr>
      <p:grpSpPr>
        <a:xfrm>
          <a:off x="0" y="0"/>
          <a:ext cx="0" cy="0"/>
          <a:chOff x="0" y="0"/>
          <a:chExt cx="0" cy="0"/>
        </a:xfrm>
      </p:grpSpPr>
      <p:sp>
        <p:nvSpPr>
          <p:cNvPr id="2" name="直角三角形 1">
            <a:extLst>
              <a:ext uri="{FF2B5EF4-FFF2-40B4-BE49-F238E27FC236}">
                <a16:creationId xmlns:a16="http://schemas.microsoft.com/office/drawing/2014/main" id="{EFD71DE3-7127-4ADD-8C88-545CE769B607}"/>
              </a:ext>
            </a:extLst>
          </p:cNvPr>
          <p:cNvSpPr/>
          <p:nvPr userDrawn="1"/>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直角三角形 2">
            <a:extLst>
              <a:ext uri="{FF2B5EF4-FFF2-40B4-BE49-F238E27FC236}">
                <a16:creationId xmlns:a16="http://schemas.microsoft.com/office/drawing/2014/main" id="{A80A0638-622C-4C77-B690-3379957F3E34}"/>
              </a:ext>
            </a:extLst>
          </p:cNvPr>
          <p:cNvSpPr/>
          <p:nvPr userDrawn="1"/>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 name="圆角矩形 3">
            <a:extLst>
              <a:ext uri="{FF2B5EF4-FFF2-40B4-BE49-F238E27FC236}">
                <a16:creationId xmlns:a16="http://schemas.microsoft.com/office/drawing/2014/main" id="{5CD9856F-D113-42A2-B14D-9FA1CE6F843E}"/>
              </a:ext>
            </a:extLst>
          </p:cNvPr>
          <p:cNvSpPr/>
          <p:nvPr userDrawn="1"/>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7541814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ECE674EB-9855-46C4-955D-A16DEE538E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04800"/>
            <a:ext cx="91440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90729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4385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4_标题和内容">
    <p:spTree>
      <p:nvGrpSpPr>
        <p:cNvPr id="1" name=""/>
        <p:cNvGrpSpPr/>
        <p:nvPr/>
      </p:nvGrpSpPr>
      <p:grpSpPr>
        <a:xfrm>
          <a:off x="0" y="0"/>
          <a:ext cx="0" cy="0"/>
          <a:chOff x="0" y="0"/>
          <a:chExt cx="0" cy="0"/>
        </a:xfrm>
      </p:grpSpPr>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315898" y="2167899"/>
            <a:ext cx="981308" cy="975620"/>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176366" y="679844"/>
            <a:ext cx="1205525" cy="969833"/>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147339" y="3712540"/>
            <a:ext cx="1263577" cy="901983"/>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3"/>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9" name="圆角矩形 5">
            <a:extLst>
              <a:ext uri="{FF2B5EF4-FFF2-40B4-BE49-F238E27FC236}">
                <a16:creationId xmlns:a16="http://schemas.microsoft.com/office/drawing/2014/main" id="{AB5C48B8-6319-4F5A-B89C-FB56B19F96AD}"/>
              </a:ext>
            </a:extLst>
          </p:cNvPr>
          <p:cNvSpPr/>
          <p:nvPr userDrawn="1"/>
        </p:nvSpPr>
        <p:spPr>
          <a:xfrm>
            <a:off x="5718041" y="217056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6B17DAB3-15B2-4D99-835D-F16B30D806D1}"/>
              </a:ext>
            </a:extLst>
          </p:cNvPr>
          <p:cNvSpPr/>
          <p:nvPr userDrawn="1"/>
        </p:nvSpPr>
        <p:spPr>
          <a:xfrm>
            <a:off x="5718041" y="3657356"/>
            <a:ext cx="3024505" cy="94120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887739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8873" y="3911273"/>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55893" y="1729480"/>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06275" y="547817"/>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80855" y="2869917"/>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18042" y="708474"/>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18042" y="1826358"/>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8843" y="28868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8843" y="3970575"/>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871901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510099" y="3209978"/>
            <a:ext cx="597303" cy="59475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497922" y="1166863"/>
            <a:ext cx="597303" cy="594759"/>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348301" y="154188"/>
            <a:ext cx="858745" cy="618727"/>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372081" y="2227179"/>
            <a:ext cx="855909" cy="478870"/>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8" y="314845"/>
            <a:ext cx="3024505" cy="5041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98" name="圆角矩形 7">
            <a:extLst>
              <a:ext uri="{FF2B5EF4-FFF2-40B4-BE49-F238E27FC236}">
                <a16:creationId xmlns:a16="http://schemas.microsoft.com/office/drawing/2014/main" id="{A66F5B2D-E72C-4B22-8DD2-31576E5E7B44}"/>
              </a:ext>
            </a:extLst>
          </p:cNvPr>
          <p:cNvSpPr/>
          <p:nvPr userDrawn="1"/>
        </p:nvSpPr>
        <p:spPr>
          <a:xfrm>
            <a:off x="5760071" y="1263741"/>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0" name="圆角矩形 9">
            <a:extLst>
              <a:ext uri="{FF2B5EF4-FFF2-40B4-BE49-F238E27FC236}">
                <a16:creationId xmlns:a16="http://schemas.microsoft.com/office/drawing/2014/main" id="{51E13594-C00B-4553-BFF6-F6D012095592}"/>
              </a:ext>
            </a:extLst>
          </p:cNvPr>
          <p:cNvSpPr/>
          <p:nvPr userDrawn="1"/>
        </p:nvSpPr>
        <p:spPr>
          <a:xfrm>
            <a:off x="5760069" y="224414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5" name="圆角矩形 17">
            <a:extLst>
              <a:ext uri="{FF2B5EF4-FFF2-40B4-BE49-F238E27FC236}">
                <a16:creationId xmlns:a16="http://schemas.microsoft.com/office/drawing/2014/main" id="{09BB4C7C-678F-4C73-94B2-96D5E961BA99}"/>
              </a:ext>
            </a:extLst>
          </p:cNvPr>
          <p:cNvSpPr/>
          <p:nvPr userDrawn="1"/>
        </p:nvSpPr>
        <p:spPr>
          <a:xfrm>
            <a:off x="5760067" y="4272662"/>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07" name="圆角矩形 9">
            <a:extLst>
              <a:ext uri="{FF2B5EF4-FFF2-40B4-BE49-F238E27FC236}">
                <a16:creationId xmlns:a16="http://schemas.microsoft.com/office/drawing/2014/main" id="{D2452951-422F-4784-AB2F-BF5D041CB99E}"/>
              </a:ext>
            </a:extLst>
          </p:cNvPr>
          <p:cNvSpPr/>
          <p:nvPr userDrawn="1"/>
        </p:nvSpPr>
        <p:spPr>
          <a:xfrm>
            <a:off x="5760069" y="3269280"/>
            <a:ext cx="3024505" cy="504190"/>
          </a:xfrm>
          <a:prstGeom prst="roundRect">
            <a:avLst/>
          </a:prstGeom>
          <a:solidFill>
            <a:srgbClr val="365D7E"/>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425236" y="4173936"/>
            <a:ext cx="849329" cy="61872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Tree>
    <p:extLst>
      <p:ext uri="{BB962C8B-B14F-4D97-AF65-F5344CB8AC3E}">
        <p14:creationId xmlns:p14="http://schemas.microsoft.com/office/powerpoint/2010/main" val="1813434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8663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13859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6041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21507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6618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5130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13806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21190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8574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5762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42890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43119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24254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9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613194" y="2447232"/>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28" name="组合 3">
            <a:extLst>
              <a:ext uri="{FF2B5EF4-FFF2-40B4-BE49-F238E27FC236}">
                <a16:creationId xmlns:a16="http://schemas.microsoft.com/office/drawing/2014/main" id="{CF3F6FD7-7359-41AF-87A9-18C21B5E5A47}"/>
              </a:ext>
            </a:extLst>
          </p:cNvPr>
          <p:cNvGrpSpPr>
            <a:grpSpLocks/>
          </p:cNvGrpSpPr>
          <p:nvPr userDrawn="1"/>
        </p:nvGrpSpPr>
        <p:grpSpPr bwMode="auto">
          <a:xfrm>
            <a:off x="0" y="0"/>
            <a:ext cx="4254500" cy="5143500"/>
            <a:chOff x="5440" y="0"/>
            <a:chExt cx="4597917" cy="6858000"/>
          </a:xfrm>
        </p:grpSpPr>
        <p:sp>
          <p:nvSpPr>
            <p:cNvPr id="29" name="矩形 28">
              <a:extLst>
                <a:ext uri="{FF2B5EF4-FFF2-40B4-BE49-F238E27FC236}">
                  <a16:creationId xmlns:a16="http://schemas.microsoft.com/office/drawing/2014/main" id="{243B9783-74A1-4960-8B3D-838ECE042013}"/>
                </a:ext>
              </a:extLst>
            </p:cNvPr>
            <p:cNvSpPr/>
            <p:nvPr/>
          </p:nvSpPr>
          <p:spPr>
            <a:xfrm>
              <a:off x="5440" y="0"/>
              <a:ext cx="4150192" cy="6858000"/>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等腰三角形 29">
              <a:extLst>
                <a:ext uri="{FF2B5EF4-FFF2-40B4-BE49-F238E27FC236}">
                  <a16:creationId xmlns:a16="http://schemas.microsoft.com/office/drawing/2014/main" id="{38D61CD5-CBB0-4D13-87D1-D7074024F894}"/>
                </a:ext>
              </a:extLst>
            </p:cNvPr>
            <p:cNvSpPr/>
            <p:nvPr/>
          </p:nvSpPr>
          <p:spPr>
            <a:xfrm rot="5400000">
              <a:off x="4088981" y="3265462"/>
              <a:ext cx="558800" cy="469953"/>
            </a:xfrm>
            <a:prstGeom prst="triangle">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33" name="组合 32">
            <a:extLst>
              <a:ext uri="{FF2B5EF4-FFF2-40B4-BE49-F238E27FC236}">
                <a16:creationId xmlns:a16="http://schemas.microsoft.com/office/drawing/2014/main" id="{A5CCCF57-268B-4B55-9DC0-183CAFB6A5D0}"/>
              </a:ext>
            </a:extLst>
          </p:cNvPr>
          <p:cNvGrpSpPr/>
          <p:nvPr userDrawn="1"/>
        </p:nvGrpSpPr>
        <p:grpSpPr>
          <a:xfrm>
            <a:off x="1043276" y="1706510"/>
            <a:ext cx="1519985" cy="1562299"/>
            <a:chOff x="11158538" y="2828925"/>
            <a:chExt cx="444499" cy="506413"/>
          </a:xfrm>
          <a:solidFill>
            <a:schemeClr val="bg1"/>
          </a:solidFill>
        </p:grpSpPr>
        <p:sp>
          <p:nvSpPr>
            <p:cNvPr id="34" name="Freeform 5">
              <a:extLst>
                <a:ext uri="{FF2B5EF4-FFF2-40B4-BE49-F238E27FC236}">
                  <a16:creationId xmlns:a16="http://schemas.microsoft.com/office/drawing/2014/main" id="{05220202-3C87-49C6-8506-16654CCCD667}"/>
                </a:ext>
              </a:extLst>
            </p:cNvPr>
            <p:cNvSpPr>
              <a:spLocks/>
            </p:cNvSpPr>
            <p:nvPr/>
          </p:nvSpPr>
          <p:spPr bwMode="auto">
            <a:xfrm>
              <a:off x="11320463" y="2828925"/>
              <a:ext cx="122237" cy="107950"/>
            </a:xfrm>
            <a:custGeom>
              <a:avLst/>
              <a:gdLst>
                <a:gd name="T0" fmla="*/ 38 w 77"/>
                <a:gd name="T1" fmla="*/ 0 h 68"/>
                <a:gd name="T2" fmla="*/ 0 w 77"/>
                <a:gd name="T3" fmla="*/ 68 h 68"/>
                <a:gd name="T4" fmla="*/ 77 w 77"/>
                <a:gd name="T5" fmla="*/ 68 h 68"/>
                <a:gd name="T6" fmla="*/ 38 w 77"/>
                <a:gd name="T7" fmla="*/ 0 h 68"/>
              </a:gdLst>
              <a:ahLst/>
              <a:cxnLst>
                <a:cxn ang="0">
                  <a:pos x="T0" y="T1"/>
                </a:cxn>
                <a:cxn ang="0">
                  <a:pos x="T2" y="T3"/>
                </a:cxn>
                <a:cxn ang="0">
                  <a:pos x="T4" y="T5"/>
                </a:cxn>
                <a:cxn ang="0">
                  <a:pos x="T6" y="T7"/>
                </a:cxn>
              </a:cxnLst>
              <a:rect l="0" t="0" r="r" b="b"/>
              <a:pathLst>
                <a:path w="77" h="68">
                  <a:moveTo>
                    <a:pt x="38" y="0"/>
                  </a:moveTo>
                  <a:lnTo>
                    <a:pt x="0" y="68"/>
                  </a:lnTo>
                  <a:lnTo>
                    <a:pt x="77" y="68"/>
                  </a:lnTo>
                  <a:lnTo>
                    <a:pt x="38" y="0"/>
                  </a:lnTo>
                  <a:close/>
                </a:path>
              </a:pathLst>
            </a:custGeom>
            <a:solidFill>
              <a:srgbClr val="E8646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5" name="Freeform 6">
              <a:extLst>
                <a:ext uri="{FF2B5EF4-FFF2-40B4-BE49-F238E27FC236}">
                  <a16:creationId xmlns:a16="http://schemas.microsoft.com/office/drawing/2014/main" id="{69A41CA6-BD49-41CE-AAA1-0DE7F8D603C4}"/>
                </a:ext>
              </a:extLst>
            </p:cNvPr>
            <p:cNvSpPr>
              <a:spLocks/>
            </p:cNvSpPr>
            <p:nvPr/>
          </p:nvSpPr>
          <p:spPr bwMode="auto">
            <a:xfrm>
              <a:off x="11477625" y="2955925"/>
              <a:ext cx="125412" cy="106363"/>
            </a:xfrm>
            <a:custGeom>
              <a:avLst/>
              <a:gdLst>
                <a:gd name="T0" fmla="*/ 79 w 79"/>
                <a:gd name="T1" fmla="*/ 0 h 67"/>
                <a:gd name="T2" fmla="*/ 0 w 79"/>
                <a:gd name="T3" fmla="*/ 0 h 67"/>
                <a:gd name="T4" fmla="*/ 38 w 79"/>
                <a:gd name="T5" fmla="*/ 67 h 67"/>
                <a:gd name="T6" fmla="*/ 79 w 79"/>
                <a:gd name="T7" fmla="*/ 0 h 67"/>
              </a:gdLst>
              <a:ahLst/>
              <a:cxnLst>
                <a:cxn ang="0">
                  <a:pos x="T0" y="T1"/>
                </a:cxn>
                <a:cxn ang="0">
                  <a:pos x="T2" y="T3"/>
                </a:cxn>
                <a:cxn ang="0">
                  <a:pos x="T4" y="T5"/>
                </a:cxn>
                <a:cxn ang="0">
                  <a:pos x="T6" y="T7"/>
                </a:cxn>
              </a:cxnLst>
              <a:rect l="0" t="0" r="r" b="b"/>
              <a:pathLst>
                <a:path w="79" h="67">
                  <a:moveTo>
                    <a:pt x="79" y="0"/>
                  </a:moveTo>
                  <a:lnTo>
                    <a:pt x="0" y="0"/>
                  </a:lnTo>
                  <a:lnTo>
                    <a:pt x="38" y="67"/>
                  </a:lnTo>
                  <a:lnTo>
                    <a:pt x="7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6" name="Freeform 7">
              <a:extLst>
                <a:ext uri="{FF2B5EF4-FFF2-40B4-BE49-F238E27FC236}">
                  <a16:creationId xmlns:a16="http://schemas.microsoft.com/office/drawing/2014/main" id="{01C8B2E3-DECD-44C8-8711-9AF7469B5B21}"/>
                </a:ext>
              </a:extLst>
            </p:cNvPr>
            <p:cNvSpPr>
              <a:spLocks/>
            </p:cNvSpPr>
            <p:nvPr/>
          </p:nvSpPr>
          <p:spPr bwMode="auto">
            <a:xfrm>
              <a:off x="11320463" y="2955925"/>
              <a:ext cx="122237" cy="106363"/>
            </a:xfrm>
            <a:custGeom>
              <a:avLst/>
              <a:gdLst>
                <a:gd name="T0" fmla="*/ 77 w 77"/>
                <a:gd name="T1" fmla="*/ 0 h 67"/>
                <a:gd name="T2" fmla="*/ 0 w 77"/>
                <a:gd name="T3" fmla="*/ 0 h 67"/>
                <a:gd name="T4" fmla="*/ 38 w 77"/>
                <a:gd name="T5" fmla="*/ 67 h 67"/>
                <a:gd name="T6" fmla="*/ 77 w 77"/>
                <a:gd name="T7" fmla="*/ 0 h 67"/>
              </a:gdLst>
              <a:ahLst/>
              <a:cxnLst>
                <a:cxn ang="0">
                  <a:pos x="T0" y="T1"/>
                </a:cxn>
                <a:cxn ang="0">
                  <a:pos x="T2" y="T3"/>
                </a:cxn>
                <a:cxn ang="0">
                  <a:pos x="T4" y="T5"/>
                </a:cxn>
                <a:cxn ang="0">
                  <a:pos x="T6" y="T7"/>
                </a:cxn>
              </a:cxnLst>
              <a:rect l="0" t="0" r="r" b="b"/>
              <a:pathLst>
                <a:path w="77" h="67">
                  <a:moveTo>
                    <a:pt x="77" y="0"/>
                  </a:moveTo>
                  <a:lnTo>
                    <a:pt x="0" y="0"/>
                  </a:lnTo>
                  <a:lnTo>
                    <a:pt x="38" y="67"/>
                  </a:lnTo>
                  <a:lnTo>
                    <a:pt x="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7" name="Freeform 8">
              <a:extLst>
                <a:ext uri="{FF2B5EF4-FFF2-40B4-BE49-F238E27FC236}">
                  <a16:creationId xmlns:a16="http://schemas.microsoft.com/office/drawing/2014/main" id="{9B8807C6-7A24-4FEF-99D6-BDDF14B6C31C}"/>
                </a:ext>
              </a:extLst>
            </p:cNvPr>
            <p:cNvSpPr>
              <a:spLocks/>
            </p:cNvSpPr>
            <p:nvPr/>
          </p:nvSpPr>
          <p:spPr bwMode="auto">
            <a:xfrm>
              <a:off x="11158538" y="2955925"/>
              <a:ext cx="127000" cy="106363"/>
            </a:xfrm>
            <a:custGeom>
              <a:avLst/>
              <a:gdLst>
                <a:gd name="T0" fmla="*/ 80 w 80"/>
                <a:gd name="T1" fmla="*/ 0 h 67"/>
                <a:gd name="T2" fmla="*/ 0 w 80"/>
                <a:gd name="T3" fmla="*/ 0 h 67"/>
                <a:gd name="T4" fmla="*/ 41 w 80"/>
                <a:gd name="T5" fmla="*/ 67 h 67"/>
                <a:gd name="T6" fmla="*/ 80 w 80"/>
                <a:gd name="T7" fmla="*/ 0 h 67"/>
              </a:gdLst>
              <a:ahLst/>
              <a:cxnLst>
                <a:cxn ang="0">
                  <a:pos x="T0" y="T1"/>
                </a:cxn>
                <a:cxn ang="0">
                  <a:pos x="T2" y="T3"/>
                </a:cxn>
                <a:cxn ang="0">
                  <a:pos x="T4" y="T5"/>
                </a:cxn>
                <a:cxn ang="0">
                  <a:pos x="T6" y="T7"/>
                </a:cxn>
              </a:cxnLst>
              <a:rect l="0" t="0" r="r" b="b"/>
              <a:pathLst>
                <a:path w="80" h="67">
                  <a:moveTo>
                    <a:pt x="80" y="0"/>
                  </a:moveTo>
                  <a:lnTo>
                    <a:pt x="0" y="0"/>
                  </a:lnTo>
                  <a:lnTo>
                    <a:pt x="41" y="67"/>
                  </a:lnTo>
                  <a:lnTo>
                    <a:pt x="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8" name="Freeform 9">
              <a:extLst>
                <a:ext uri="{FF2B5EF4-FFF2-40B4-BE49-F238E27FC236}">
                  <a16:creationId xmlns:a16="http://schemas.microsoft.com/office/drawing/2014/main" id="{F56DE2FC-F8C2-47F3-BC27-8EDAD400E5C0}"/>
                </a:ext>
              </a:extLst>
            </p:cNvPr>
            <p:cNvSpPr>
              <a:spLocks/>
            </p:cNvSpPr>
            <p:nvPr/>
          </p:nvSpPr>
          <p:spPr bwMode="auto">
            <a:xfrm>
              <a:off x="11239500" y="2963863"/>
              <a:ext cx="127000" cy="111125"/>
            </a:xfrm>
            <a:custGeom>
              <a:avLst/>
              <a:gdLst>
                <a:gd name="T0" fmla="*/ 80 w 80"/>
                <a:gd name="T1" fmla="*/ 70 h 70"/>
                <a:gd name="T2" fmla="*/ 38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38"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39" name="Freeform 10">
              <a:extLst>
                <a:ext uri="{FF2B5EF4-FFF2-40B4-BE49-F238E27FC236}">
                  <a16:creationId xmlns:a16="http://schemas.microsoft.com/office/drawing/2014/main" id="{09848168-2954-4FA3-9613-D315A2D13CA5}"/>
                </a:ext>
              </a:extLst>
            </p:cNvPr>
            <p:cNvSpPr>
              <a:spLocks/>
            </p:cNvSpPr>
            <p:nvPr/>
          </p:nvSpPr>
          <p:spPr bwMode="auto">
            <a:xfrm>
              <a:off x="11396663" y="2963863"/>
              <a:ext cx="127000" cy="111125"/>
            </a:xfrm>
            <a:custGeom>
              <a:avLst/>
              <a:gdLst>
                <a:gd name="T0" fmla="*/ 80 w 80"/>
                <a:gd name="T1" fmla="*/ 70 h 70"/>
                <a:gd name="T2" fmla="*/ 41 w 80"/>
                <a:gd name="T3" fmla="*/ 0 h 70"/>
                <a:gd name="T4" fmla="*/ 0 w 80"/>
                <a:gd name="T5" fmla="*/ 70 h 70"/>
                <a:gd name="T6" fmla="*/ 80 w 80"/>
                <a:gd name="T7" fmla="*/ 70 h 70"/>
              </a:gdLst>
              <a:ahLst/>
              <a:cxnLst>
                <a:cxn ang="0">
                  <a:pos x="T0" y="T1"/>
                </a:cxn>
                <a:cxn ang="0">
                  <a:pos x="T2" y="T3"/>
                </a:cxn>
                <a:cxn ang="0">
                  <a:pos x="T4" y="T5"/>
                </a:cxn>
                <a:cxn ang="0">
                  <a:pos x="T6" y="T7"/>
                </a:cxn>
              </a:cxnLst>
              <a:rect l="0" t="0" r="r" b="b"/>
              <a:pathLst>
                <a:path w="80" h="70">
                  <a:moveTo>
                    <a:pt x="80" y="70"/>
                  </a:moveTo>
                  <a:lnTo>
                    <a:pt x="41" y="0"/>
                  </a:lnTo>
                  <a:lnTo>
                    <a:pt x="0" y="70"/>
                  </a:lnTo>
                  <a:lnTo>
                    <a:pt x="8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0" name="Freeform 11">
              <a:extLst>
                <a:ext uri="{FF2B5EF4-FFF2-40B4-BE49-F238E27FC236}">
                  <a16:creationId xmlns:a16="http://schemas.microsoft.com/office/drawing/2014/main" id="{D6453300-6105-4C78-8DB6-3E6A627901B4}"/>
                </a:ext>
              </a:extLst>
            </p:cNvPr>
            <p:cNvSpPr>
              <a:spLocks/>
            </p:cNvSpPr>
            <p:nvPr/>
          </p:nvSpPr>
          <p:spPr bwMode="auto">
            <a:xfrm>
              <a:off x="11396663" y="3089275"/>
              <a:ext cx="127000" cy="111125"/>
            </a:xfrm>
            <a:custGeom>
              <a:avLst/>
              <a:gdLst>
                <a:gd name="T0" fmla="*/ 0 w 80"/>
                <a:gd name="T1" fmla="*/ 0 h 70"/>
                <a:gd name="T2" fmla="*/ 41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41"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1" name="Freeform 12">
              <a:extLst>
                <a:ext uri="{FF2B5EF4-FFF2-40B4-BE49-F238E27FC236}">
                  <a16:creationId xmlns:a16="http://schemas.microsoft.com/office/drawing/2014/main" id="{23EEA3BA-865B-4485-8EE7-4A5A9082E03C}"/>
                </a:ext>
              </a:extLst>
            </p:cNvPr>
            <p:cNvSpPr>
              <a:spLocks/>
            </p:cNvSpPr>
            <p:nvPr/>
          </p:nvSpPr>
          <p:spPr bwMode="auto">
            <a:xfrm>
              <a:off x="11239500" y="3089275"/>
              <a:ext cx="127000" cy="111125"/>
            </a:xfrm>
            <a:custGeom>
              <a:avLst/>
              <a:gdLst>
                <a:gd name="T0" fmla="*/ 0 w 80"/>
                <a:gd name="T1" fmla="*/ 0 h 70"/>
                <a:gd name="T2" fmla="*/ 38 w 80"/>
                <a:gd name="T3" fmla="*/ 70 h 70"/>
                <a:gd name="T4" fmla="*/ 80 w 80"/>
                <a:gd name="T5" fmla="*/ 0 h 70"/>
                <a:gd name="T6" fmla="*/ 0 w 80"/>
                <a:gd name="T7" fmla="*/ 0 h 70"/>
              </a:gdLst>
              <a:ahLst/>
              <a:cxnLst>
                <a:cxn ang="0">
                  <a:pos x="T0" y="T1"/>
                </a:cxn>
                <a:cxn ang="0">
                  <a:pos x="T2" y="T3"/>
                </a:cxn>
                <a:cxn ang="0">
                  <a:pos x="T4" y="T5"/>
                </a:cxn>
                <a:cxn ang="0">
                  <a:pos x="T6" y="T7"/>
                </a:cxn>
              </a:cxnLst>
              <a:rect l="0" t="0" r="r" b="b"/>
              <a:pathLst>
                <a:path w="80" h="70">
                  <a:moveTo>
                    <a:pt x="0" y="0"/>
                  </a:moveTo>
                  <a:lnTo>
                    <a:pt x="38" y="70"/>
                  </a:lnTo>
                  <a:lnTo>
                    <a:pt x="8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2" name="Freeform 13">
              <a:extLst>
                <a:ext uri="{FF2B5EF4-FFF2-40B4-BE49-F238E27FC236}">
                  <a16:creationId xmlns:a16="http://schemas.microsoft.com/office/drawing/2014/main" id="{F0C90990-F500-45E6-8CDF-974CE857926B}"/>
                </a:ext>
              </a:extLst>
            </p:cNvPr>
            <p:cNvSpPr>
              <a:spLocks/>
            </p:cNvSpPr>
            <p:nvPr/>
          </p:nvSpPr>
          <p:spPr bwMode="auto">
            <a:xfrm>
              <a:off x="11158538" y="3101975"/>
              <a:ext cx="127000" cy="106363"/>
            </a:xfrm>
            <a:custGeom>
              <a:avLst/>
              <a:gdLst>
                <a:gd name="T0" fmla="*/ 0 w 80"/>
                <a:gd name="T1" fmla="*/ 67 h 67"/>
                <a:gd name="T2" fmla="*/ 80 w 80"/>
                <a:gd name="T3" fmla="*/ 67 h 67"/>
                <a:gd name="T4" fmla="*/ 41 w 80"/>
                <a:gd name="T5" fmla="*/ 0 h 67"/>
                <a:gd name="T6" fmla="*/ 0 w 80"/>
                <a:gd name="T7" fmla="*/ 67 h 67"/>
              </a:gdLst>
              <a:ahLst/>
              <a:cxnLst>
                <a:cxn ang="0">
                  <a:pos x="T0" y="T1"/>
                </a:cxn>
                <a:cxn ang="0">
                  <a:pos x="T2" y="T3"/>
                </a:cxn>
                <a:cxn ang="0">
                  <a:pos x="T4" y="T5"/>
                </a:cxn>
                <a:cxn ang="0">
                  <a:pos x="T6" y="T7"/>
                </a:cxn>
              </a:cxnLst>
              <a:rect l="0" t="0" r="r" b="b"/>
              <a:pathLst>
                <a:path w="80" h="67">
                  <a:moveTo>
                    <a:pt x="0" y="67"/>
                  </a:moveTo>
                  <a:lnTo>
                    <a:pt x="80" y="67"/>
                  </a:lnTo>
                  <a:lnTo>
                    <a:pt x="41" y="0"/>
                  </a:lnTo>
                  <a:lnTo>
                    <a:pt x="0" y="67"/>
                  </a:lnTo>
                  <a:close/>
                </a:path>
              </a:pathLst>
            </a:custGeom>
            <a:solidFill>
              <a:srgbClr val="F49F1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3" name="Freeform 14">
              <a:extLst>
                <a:ext uri="{FF2B5EF4-FFF2-40B4-BE49-F238E27FC236}">
                  <a16:creationId xmlns:a16="http://schemas.microsoft.com/office/drawing/2014/main" id="{6E4A6283-1BF3-48CA-8F8A-5286E957D118}"/>
                </a:ext>
              </a:extLst>
            </p:cNvPr>
            <p:cNvSpPr>
              <a:spLocks/>
            </p:cNvSpPr>
            <p:nvPr/>
          </p:nvSpPr>
          <p:spPr bwMode="auto">
            <a:xfrm>
              <a:off x="11320463" y="3101975"/>
              <a:ext cx="122237" cy="106363"/>
            </a:xfrm>
            <a:custGeom>
              <a:avLst/>
              <a:gdLst>
                <a:gd name="T0" fmla="*/ 0 w 77"/>
                <a:gd name="T1" fmla="*/ 67 h 67"/>
                <a:gd name="T2" fmla="*/ 77 w 77"/>
                <a:gd name="T3" fmla="*/ 67 h 67"/>
                <a:gd name="T4" fmla="*/ 38 w 77"/>
                <a:gd name="T5" fmla="*/ 0 h 67"/>
                <a:gd name="T6" fmla="*/ 0 w 77"/>
                <a:gd name="T7" fmla="*/ 67 h 67"/>
              </a:gdLst>
              <a:ahLst/>
              <a:cxnLst>
                <a:cxn ang="0">
                  <a:pos x="T0" y="T1"/>
                </a:cxn>
                <a:cxn ang="0">
                  <a:pos x="T2" y="T3"/>
                </a:cxn>
                <a:cxn ang="0">
                  <a:pos x="T4" y="T5"/>
                </a:cxn>
                <a:cxn ang="0">
                  <a:pos x="T6" y="T7"/>
                </a:cxn>
              </a:cxnLst>
              <a:rect l="0" t="0" r="r" b="b"/>
              <a:pathLst>
                <a:path w="77" h="67">
                  <a:moveTo>
                    <a:pt x="0" y="67"/>
                  </a:moveTo>
                  <a:lnTo>
                    <a:pt x="77" y="67"/>
                  </a:lnTo>
                  <a:lnTo>
                    <a:pt x="38"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4" name="Freeform 15">
              <a:extLst>
                <a:ext uri="{FF2B5EF4-FFF2-40B4-BE49-F238E27FC236}">
                  <a16:creationId xmlns:a16="http://schemas.microsoft.com/office/drawing/2014/main" id="{23021036-7F75-474D-A383-E3B70D77BF80}"/>
                </a:ext>
              </a:extLst>
            </p:cNvPr>
            <p:cNvSpPr>
              <a:spLocks/>
            </p:cNvSpPr>
            <p:nvPr/>
          </p:nvSpPr>
          <p:spPr bwMode="auto">
            <a:xfrm>
              <a:off x="11477625" y="3101975"/>
              <a:ext cx="125412" cy="106363"/>
            </a:xfrm>
            <a:custGeom>
              <a:avLst/>
              <a:gdLst>
                <a:gd name="T0" fmla="*/ 0 w 79"/>
                <a:gd name="T1" fmla="*/ 67 h 67"/>
                <a:gd name="T2" fmla="*/ 79 w 79"/>
                <a:gd name="T3" fmla="*/ 67 h 67"/>
                <a:gd name="T4" fmla="*/ 38 w 79"/>
                <a:gd name="T5" fmla="*/ 0 h 67"/>
                <a:gd name="T6" fmla="*/ 0 w 79"/>
                <a:gd name="T7" fmla="*/ 67 h 67"/>
              </a:gdLst>
              <a:ahLst/>
              <a:cxnLst>
                <a:cxn ang="0">
                  <a:pos x="T0" y="T1"/>
                </a:cxn>
                <a:cxn ang="0">
                  <a:pos x="T2" y="T3"/>
                </a:cxn>
                <a:cxn ang="0">
                  <a:pos x="T4" y="T5"/>
                </a:cxn>
                <a:cxn ang="0">
                  <a:pos x="T6" y="T7"/>
                </a:cxn>
              </a:cxnLst>
              <a:rect l="0" t="0" r="r" b="b"/>
              <a:pathLst>
                <a:path w="79" h="67">
                  <a:moveTo>
                    <a:pt x="0" y="67"/>
                  </a:moveTo>
                  <a:lnTo>
                    <a:pt x="79" y="67"/>
                  </a:lnTo>
                  <a:lnTo>
                    <a:pt x="38" y="0"/>
                  </a:lnTo>
                  <a:lnTo>
                    <a:pt x="0" y="67"/>
                  </a:lnTo>
                  <a:close/>
                </a:path>
              </a:pathLst>
            </a:cu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sp>
          <p:nvSpPr>
            <p:cNvPr id="45" name="Freeform 16">
              <a:extLst>
                <a:ext uri="{FF2B5EF4-FFF2-40B4-BE49-F238E27FC236}">
                  <a16:creationId xmlns:a16="http://schemas.microsoft.com/office/drawing/2014/main" id="{68468D6B-858B-4CDD-8DF6-C834123CB38B}"/>
                </a:ext>
              </a:extLst>
            </p:cNvPr>
            <p:cNvSpPr>
              <a:spLocks/>
            </p:cNvSpPr>
            <p:nvPr/>
          </p:nvSpPr>
          <p:spPr bwMode="auto">
            <a:xfrm>
              <a:off x="11320463" y="3227388"/>
              <a:ext cx="122237" cy="107950"/>
            </a:xfrm>
            <a:custGeom>
              <a:avLst/>
              <a:gdLst>
                <a:gd name="T0" fmla="*/ 38 w 77"/>
                <a:gd name="T1" fmla="*/ 68 h 68"/>
                <a:gd name="T2" fmla="*/ 77 w 77"/>
                <a:gd name="T3" fmla="*/ 0 h 68"/>
                <a:gd name="T4" fmla="*/ 0 w 77"/>
                <a:gd name="T5" fmla="*/ 0 h 68"/>
                <a:gd name="T6" fmla="*/ 38 w 77"/>
                <a:gd name="T7" fmla="*/ 68 h 68"/>
              </a:gdLst>
              <a:ahLst/>
              <a:cxnLst>
                <a:cxn ang="0">
                  <a:pos x="T0" y="T1"/>
                </a:cxn>
                <a:cxn ang="0">
                  <a:pos x="T2" y="T3"/>
                </a:cxn>
                <a:cxn ang="0">
                  <a:pos x="T4" y="T5"/>
                </a:cxn>
                <a:cxn ang="0">
                  <a:pos x="T6" y="T7"/>
                </a:cxn>
              </a:cxnLst>
              <a:rect l="0" t="0" r="r" b="b"/>
              <a:pathLst>
                <a:path w="77" h="68">
                  <a:moveTo>
                    <a:pt x="38" y="68"/>
                  </a:moveTo>
                  <a:lnTo>
                    <a:pt x="77" y="0"/>
                  </a:lnTo>
                  <a:lnTo>
                    <a:pt x="0" y="0"/>
                  </a:lnTo>
                  <a:lnTo>
                    <a:pt x="38" y="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zh-CN" altLang="en-US">
                <a:latin typeface="+mn-lt"/>
                <a:ea typeface="+mn-ea"/>
              </a:endParaRPr>
            </a:p>
          </p:txBody>
        </p:sp>
      </p:grpSp>
      <p:grpSp>
        <p:nvGrpSpPr>
          <p:cNvPr id="46" name="组合 5">
            <a:extLst>
              <a:ext uri="{FF2B5EF4-FFF2-40B4-BE49-F238E27FC236}">
                <a16:creationId xmlns:a16="http://schemas.microsoft.com/office/drawing/2014/main" id="{2D6A4B51-1E38-4A77-AF27-E1B2234238E7}"/>
              </a:ext>
            </a:extLst>
          </p:cNvPr>
          <p:cNvGrpSpPr>
            <a:grpSpLocks/>
          </p:cNvGrpSpPr>
          <p:nvPr userDrawn="1"/>
        </p:nvGrpSpPr>
        <p:grpSpPr bwMode="auto">
          <a:xfrm>
            <a:off x="4557613" y="966822"/>
            <a:ext cx="402575" cy="363487"/>
            <a:chOff x="5398306" y="552049"/>
            <a:chExt cx="835710" cy="731456"/>
          </a:xfrm>
        </p:grpSpPr>
        <p:sp>
          <p:nvSpPr>
            <p:cNvPr id="47" name="等腰三角形 46">
              <a:extLst>
                <a:ext uri="{FF2B5EF4-FFF2-40B4-BE49-F238E27FC236}">
                  <a16:creationId xmlns:a16="http://schemas.microsoft.com/office/drawing/2014/main" id="{A9912D1D-B6DB-4540-B49B-AF55BAB37AED}"/>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8" name="等腰三角形 47">
              <a:extLst>
                <a:ext uri="{FF2B5EF4-FFF2-40B4-BE49-F238E27FC236}">
                  <a16:creationId xmlns:a16="http://schemas.microsoft.com/office/drawing/2014/main" id="{6B7CDCEB-3774-485F-8A93-4A3C83A2B7E5}"/>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4457159" y="185089"/>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5" name="组合 9">
            <a:extLst>
              <a:ext uri="{FF2B5EF4-FFF2-40B4-BE49-F238E27FC236}">
                <a16:creationId xmlns:a16="http://schemas.microsoft.com/office/drawing/2014/main" id="{01E89C55-34B5-44B5-91B8-185B52DBBC7F}"/>
              </a:ext>
            </a:extLst>
          </p:cNvPr>
          <p:cNvGrpSpPr>
            <a:grpSpLocks/>
          </p:cNvGrpSpPr>
          <p:nvPr userDrawn="1"/>
        </p:nvGrpSpPr>
        <p:grpSpPr bwMode="auto">
          <a:xfrm>
            <a:off x="4507297" y="1731675"/>
            <a:ext cx="535340" cy="321698"/>
            <a:chOff x="5798020" y="3988475"/>
            <a:chExt cx="1659130" cy="776059"/>
          </a:xfrm>
        </p:grpSpPr>
        <p:sp>
          <p:nvSpPr>
            <p:cNvPr id="56" name="等腰三角形 55">
              <a:extLst>
                <a:ext uri="{FF2B5EF4-FFF2-40B4-BE49-F238E27FC236}">
                  <a16:creationId xmlns:a16="http://schemas.microsoft.com/office/drawing/2014/main" id="{3A86A3FE-C2CF-49EC-9939-05CB29BE05FA}"/>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7" name="等腰三角形 56">
              <a:extLst>
                <a:ext uri="{FF2B5EF4-FFF2-40B4-BE49-F238E27FC236}">
                  <a16:creationId xmlns:a16="http://schemas.microsoft.com/office/drawing/2014/main" id="{416B92DC-2D77-4C87-955C-1057ACDFCF67}"/>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8" name="等腰三角形 57">
              <a:extLst>
                <a:ext uri="{FF2B5EF4-FFF2-40B4-BE49-F238E27FC236}">
                  <a16:creationId xmlns:a16="http://schemas.microsoft.com/office/drawing/2014/main" id="{BC8A0F39-6F24-4F38-9CEF-D3BBE17681E5}"/>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5760067" y="24270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507297" y="3093997"/>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49" name="圆角矩形 5">
            <a:extLst>
              <a:ext uri="{FF2B5EF4-FFF2-40B4-BE49-F238E27FC236}">
                <a16:creationId xmlns:a16="http://schemas.microsoft.com/office/drawing/2014/main" id="{DD898BD7-EB46-4BE8-8E29-51BAB3B16A5A}"/>
              </a:ext>
            </a:extLst>
          </p:cNvPr>
          <p:cNvSpPr/>
          <p:nvPr userDrawn="1"/>
        </p:nvSpPr>
        <p:spPr>
          <a:xfrm>
            <a:off x="5760065" y="961508"/>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4" name="圆角矩形 5">
            <a:extLst>
              <a:ext uri="{FF2B5EF4-FFF2-40B4-BE49-F238E27FC236}">
                <a16:creationId xmlns:a16="http://schemas.microsoft.com/office/drawing/2014/main" id="{95881F17-591E-4260-A8E9-38C55B6CA959}"/>
              </a:ext>
            </a:extLst>
          </p:cNvPr>
          <p:cNvSpPr/>
          <p:nvPr userDrawn="1"/>
        </p:nvSpPr>
        <p:spPr>
          <a:xfrm>
            <a:off x="5760061" y="169991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9" name="圆角矩形 5">
            <a:extLst>
              <a:ext uri="{FF2B5EF4-FFF2-40B4-BE49-F238E27FC236}">
                <a16:creationId xmlns:a16="http://schemas.microsoft.com/office/drawing/2014/main" id="{47953DB2-EA58-44B8-BD38-58F3D0B04E1E}"/>
              </a:ext>
            </a:extLst>
          </p:cNvPr>
          <p:cNvSpPr/>
          <p:nvPr userDrawn="1"/>
        </p:nvSpPr>
        <p:spPr>
          <a:xfrm>
            <a:off x="5760063" y="2438323"/>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60" name="圆角矩形 5">
            <a:extLst>
              <a:ext uri="{FF2B5EF4-FFF2-40B4-BE49-F238E27FC236}">
                <a16:creationId xmlns:a16="http://schemas.microsoft.com/office/drawing/2014/main" id="{02F226A2-46AB-42B6-9BB1-650554B7A9FA}"/>
              </a:ext>
            </a:extLst>
          </p:cNvPr>
          <p:cNvSpPr/>
          <p:nvPr userDrawn="1"/>
        </p:nvSpPr>
        <p:spPr>
          <a:xfrm>
            <a:off x="5760062" y="3157126"/>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588914" y="3869961"/>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4" name="圆角矩形 5">
            <a:extLst>
              <a:ext uri="{FF2B5EF4-FFF2-40B4-BE49-F238E27FC236}">
                <a16:creationId xmlns:a16="http://schemas.microsoft.com/office/drawing/2014/main" id="{EF774AC3-A24C-4916-AEB6-5B3BE7A400D8}"/>
              </a:ext>
            </a:extLst>
          </p:cNvPr>
          <p:cNvSpPr/>
          <p:nvPr userDrawn="1"/>
        </p:nvSpPr>
        <p:spPr>
          <a:xfrm>
            <a:off x="5760060" y="3892825"/>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65" name="组合 9">
            <a:extLst>
              <a:ext uri="{FF2B5EF4-FFF2-40B4-BE49-F238E27FC236}">
                <a16:creationId xmlns:a16="http://schemas.microsoft.com/office/drawing/2014/main" id="{09E52EE5-4B8F-4226-9507-321376E73896}"/>
              </a:ext>
            </a:extLst>
          </p:cNvPr>
          <p:cNvGrpSpPr>
            <a:grpSpLocks/>
          </p:cNvGrpSpPr>
          <p:nvPr userDrawn="1"/>
        </p:nvGrpSpPr>
        <p:grpSpPr bwMode="auto">
          <a:xfrm>
            <a:off x="4507297" y="4630380"/>
            <a:ext cx="535340" cy="321698"/>
            <a:chOff x="5798020" y="3988475"/>
            <a:chExt cx="1659130" cy="776059"/>
          </a:xfrm>
        </p:grpSpPr>
        <p:sp>
          <p:nvSpPr>
            <p:cNvPr id="66" name="等腰三角形 65">
              <a:extLst>
                <a:ext uri="{FF2B5EF4-FFF2-40B4-BE49-F238E27FC236}">
                  <a16:creationId xmlns:a16="http://schemas.microsoft.com/office/drawing/2014/main" id="{CC678EBC-7178-4E95-ACA5-E7DACEC4726F}"/>
                </a:ext>
              </a:extLst>
            </p:cNvPr>
            <p:cNvSpPr/>
            <p:nvPr/>
          </p:nvSpPr>
          <p:spPr>
            <a:xfrm>
              <a:off x="5798020" y="3988475"/>
              <a:ext cx="812669" cy="749006"/>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7" name="等腰三角形 66">
              <a:extLst>
                <a:ext uri="{FF2B5EF4-FFF2-40B4-BE49-F238E27FC236}">
                  <a16:creationId xmlns:a16="http://schemas.microsoft.com/office/drawing/2014/main" id="{B59D843D-D14D-4D13-B5F8-B5808EDDCD39}"/>
                </a:ext>
              </a:extLst>
            </p:cNvPr>
            <p:cNvSpPr/>
            <p:nvPr/>
          </p:nvSpPr>
          <p:spPr>
            <a:xfrm>
              <a:off x="6644480" y="3988475"/>
              <a:ext cx="812670" cy="74900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8" name="等腰三角形 67">
              <a:extLst>
                <a:ext uri="{FF2B5EF4-FFF2-40B4-BE49-F238E27FC236}">
                  <a16:creationId xmlns:a16="http://schemas.microsoft.com/office/drawing/2014/main" id="{A7363BA9-CF36-4857-B947-1B245A7F9954}"/>
                </a:ext>
              </a:extLst>
            </p:cNvPr>
            <p:cNvSpPr/>
            <p:nvPr/>
          </p:nvSpPr>
          <p:spPr>
            <a:xfrm flipV="1">
              <a:off x="6221249" y="4015527"/>
              <a:ext cx="812670" cy="749007"/>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69" name="圆角矩形 5">
            <a:extLst>
              <a:ext uri="{FF2B5EF4-FFF2-40B4-BE49-F238E27FC236}">
                <a16:creationId xmlns:a16="http://schemas.microsoft.com/office/drawing/2014/main" id="{6A13F4B5-C9DF-4687-919E-1F96712556D6}"/>
              </a:ext>
            </a:extLst>
          </p:cNvPr>
          <p:cNvSpPr/>
          <p:nvPr userDrawn="1"/>
        </p:nvSpPr>
        <p:spPr>
          <a:xfrm>
            <a:off x="5760061" y="4598620"/>
            <a:ext cx="2847323" cy="33285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94612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8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4721075" y="1064235"/>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5200703" y="1162661"/>
            <a:ext cx="3675164" cy="375997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174676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标题和内容">
    <p:spTree>
      <p:nvGrpSpPr>
        <p:cNvPr id="1" name=""/>
        <p:cNvGrpSpPr/>
        <p:nvPr/>
      </p:nvGrpSpPr>
      <p:grpSpPr>
        <a:xfrm>
          <a:off x="0" y="0"/>
          <a:ext cx="0" cy="0"/>
          <a:chOff x="0" y="0"/>
          <a:chExt cx="0" cy="0"/>
        </a:xfrm>
      </p:grpSpPr>
      <p:grpSp>
        <p:nvGrpSpPr>
          <p:cNvPr id="112" name="组合 5">
            <a:extLst>
              <a:ext uri="{FF2B5EF4-FFF2-40B4-BE49-F238E27FC236}">
                <a16:creationId xmlns:a16="http://schemas.microsoft.com/office/drawing/2014/main" id="{A938295B-E654-4308-8090-5C51D6926A79}"/>
              </a:ext>
            </a:extLst>
          </p:cNvPr>
          <p:cNvGrpSpPr>
            <a:grpSpLocks/>
          </p:cNvGrpSpPr>
          <p:nvPr userDrawn="1"/>
        </p:nvGrpSpPr>
        <p:grpSpPr bwMode="auto">
          <a:xfrm rot="16200000">
            <a:off x="227717" y="3860024"/>
            <a:ext cx="347294" cy="347229"/>
            <a:chOff x="5398306" y="552049"/>
            <a:chExt cx="835710" cy="731456"/>
          </a:xfrm>
        </p:grpSpPr>
        <p:sp>
          <p:nvSpPr>
            <p:cNvPr id="113" name="等腰三角形 112">
              <a:extLst>
                <a:ext uri="{FF2B5EF4-FFF2-40B4-BE49-F238E27FC236}">
                  <a16:creationId xmlns:a16="http://schemas.microsoft.com/office/drawing/2014/main" id="{4855F172-E7D3-4749-B1E2-14BB02B2FDEB}"/>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4" name="等腰三角形 113">
              <a:extLst>
                <a:ext uri="{FF2B5EF4-FFF2-40B4-BE49-F238E27FC236}">
                  <a16:creationId xmlns:a16="http://schemas.microsoft.com/office/drawing/2014/main" id="{06F61ADC-02AE-45D4-933B-C4446F658FAC}"/>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50" name="组合 8">
            <a:extLst>
              <a:ext uri="{FF2B5EF4-FFF2-40B4-BE49-F238E27FC236}">
                <a16:creationId xmlns:a16="http://schemas.microsoft.com/office/drawing/2014/main" id="{06D47599-28B1-439E-96E8-7ECD9DAAA750}"/>
              </a:ext>
            </a:extLst>
          </p:cNvPr>
          <p:cNvGrpSpPr>
            <a:grpSpLocks/>
          </p:cNvGrpSpPr>
          <p:nvPr userDrawn="1"/>
        </p:nvGrpSpPr>
        <p:grpSpPr bwMode="auto">
          <a:xfrm>
            <a:off x="104817" y="2315695"/>
            <a:ext cx="552496" cy="390471"/>
            <a:chOff x="5975131" y="413090"/>
            <a:chExt cx="1303171" cy="777765"/>
          </a:xfrm>
        </p:grpSpPr>
        <p:sp>
          <p:nvSpPr>
            <p:cNvPr id="51" name="等腰三角形 50">
              <a:extLst>
                <a:ext uri="{FF2B5EF4-FFF2-40B4-BE49-F238E27FC236}">
                  <a16:creationId xmlns:a16="http://schemas.microsoft.com/office/drawing/2014/main" id="{E76D0AE3-B923-484D-BC6C-40B7F9BBDF87}"/>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2" name="等腰三角形 51">
              <a:extLst>
                <a:ext uri="{FF2B5EF4-FFF2-40B4-BE49-F238E27FC236}">
                  <a16:creationId xmlns:a16="http://schemas.microsoft.com/office/drawing/2014/main" id="{8BBF8302-7406-4FA6-AB9B-3509F53BA808}"/>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3" name="等腰三角形 52">
              <a:extLst>
                <a:ext uri="{FF2B5EF4-FFF2-40B4-BE49-F238E27FC236}">
                  <a16:creationId xmlns:a16="http://schemas.microsoft.com/office/drawing/2014/main" id="{34C56FDE-5693-44C7-AD02-D46ED842FF12}"/>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96" name="圆角矩形 5">
            <a:extLst>
              <a:ext uri="{FF2B5EF4-FFF2-40B4-BE49-F238E27FC236}">
                <a16:creationId xmlns:a16="http://schemas.microsoft.com/office/drawing/2014/main" id="{CD536F7F-D8BF-4AB5-96B5-E986AA4FCD2F}"/>
              </a:ext>
            </a:extLst>
          </p:cNvPr>
          <p:cNvSpPr/>
          <p:nvPr userDrawn="1"/>
        </p:nvSpPr>
        <p:spPr>
          <a:xfrm>
            <a:off x="954269"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grpSp>
        <p:nvGrpSpPr>
          <p:cNvPr id="108" name="组合 8">
            <a:extLst>
              <a:ext uri="{FF2B5EF4-FFF2-40B4-BE49-F238E27FC236}">
                <a16:creationId xmlns:a16="http://schemas.microsoft.com/office/drawing/2014/main" id="{82C250DD-8766-4641-BE9A-8E404F527187}"/>
              </a:ext>
            </a:extLst>
          </p:cNvPr>
          <p:cNvGrpSpPr>
            <a:grpSpLocks/>
          </p:cNvGrpSpPr>
          <p:nvPr userDrawn="1"/>
        </p:nvGrpSpPr>
        <p:grpSpPr bwMode="auto">
          <a:xfrm flipH="1">
            <a:off x="4603405" y="2188581"/>
            <a:ext cx="610656" cy="392137"/>
            <a:chOff x="5975131" y="413090"/>
            <a:chExt cx="1303171" cy="777765"/>
          </a:xfrm>
        </p:grpSpPr>
        <p:sp>
          <p:nvSpPr>
            <p:cNvPr id="109" name="等腰三角形 108">
              <a:extLst>
                <a:ext uri="{FF2B5EF4-FFF2-40B4-BE49-F238E27FC236}">
                  <a16:creationId xmlns:a16="http://schemas.microsoft.com/office/drawing/2014/main" id="{C29005E6-51E3-47CD-A8B8-DBC9F10CB87F}"/>
                </a:ext>
              </a:extLst>
            </p:cNvPr>
            <p:cNvSpPr/>
            <p:nvPr/>
          </p:nvSpPr>
          <p:spPr>
            <a:xfrm>
              <a:off x="5975131" y="533380"/>
              <a:ext cx="711719" cy="657475"/>
            </a:xfrm>
            <a:prstGeom prst="triangle">
              <a:avLst/>
            </a:prstGeom>
            <a:solidFill>
              <a:srgbClr val="F49F14">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0" name="等腰三角形 109">
              <a:extLst>
                <a:ext uri="{FF2B5EF4-FFF2-40B4-BE49-F238E27FC236}">
                  <a16:creationId xmlns:a16="http://schemas.microsoft.com/office/drawing/2014/main" id="{5D74F53A-6C93-4D64-A03C-1D832C520ECA}"/>
                </a:ext>
              </a:extLst>
            </p:cNvPr>
            <p:cNvSpPr/>
            <p:nvPr/>
          </p:nvSpPr>
          <p:spPr>
            <a:xfrm>
              <a:off x="6265091" y="413090"/>
              <a:ext cx="843519" cy="777765"/>
            </a:xfrm>
            <a:prstGeom prst="triangle">
              <a:avLst/>
            </a:prstGeom>
            <a:solidFill>
              <a:srgbClr val="184972">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1" name="等腰三角形 110">
              <a:extLst>
                <a:ext uri="{FF2B5EF4-FFF2-40B4-BE49-F238E27FC236}">
                  <a16:creationId xmlns:a16="http://schemas.microsoft.com/office/drawing/2014/main" id="{60C2E558-C52F-47F6-B5B7-7C13E9F4CF31}"/>
                </a:ext>
              </a:extLst>
            </p:cNvPr>
            <p:cNvSpPr/>
            <p:nvPr/>
          </p:nvSpPr>
          <p:spPr>
            <a:xfrm>
              <a:off x="6752750" y="661909"/>
              <a:ext cx="525552" cy="528946"/>
            </a:xfrm>
            <a:prstGeom prst="triangle">
              <a:avLst/>
            </a:prstGeom>
            <a:solidFill>
              <a:srgbClr val="E8646B">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grpSp>
        <p:nvGrpSpPr>
          <p:cNvPr id="61" name="组合 5">
            <a:extLst>
              <a:ext uri="{FF2B5EF4-FFF2-40B4-BE49-F238E27FC236}">
                <a16:creationId xmlns:a16="http://schemas.microsoft.com/office/drawing/2014/main" id="{2571E615-3CD9-446D-9271-E6F4F52B133E}"/>
              </a:ext>
            </a:extLst>
          </p:cNvPr>
          <p:cNvGrpSpPr>
            <a:grpSpLocks/>
          </p:cNvGrpSpPr>
          <p:nvPr userDrawn="1"/>
        </p:nvGrpSpPr>
        <p:grpSpPr bwMode="auto">
          <a:xfrm>
            <a:off x="4767821" y="3820912"/>
            <a:ext cx="395853" cy="388593"/>
            <a:chOff x="5398306" y="552049"/>
            <a:chExt cx="835710" cy="731456"/>
          </a:xfrm>
        </p:grpSpPr>
        <p:sp>
          <p:nvSpPr>
            <p:cNvPr id="62" name="等腰三角形 61">
              <a:extLst>
                <a:ext uri="{FF2B5EF4-FFF2-40B4-BE49-F238E27FC236}">
                  <a16:creationId xmlns:a16="http://schemas.microsoft.com/office/drawing/2014/main" id="{206DD672-8EC0-4E71-BEF2-A0E959ECC2AC}"/>
                </a:ext>
              </a:extLst>
            </p:cNvPr>
            <p:cNvSpPr/>
            <p:nvPr/>
          </p:nvSpPr>
          <p:spPr>
            <a:xfrm>
              <a:off x="5398306" y="570889"/>
              <a:ext cx="825721" cy="712616"/>
            </a:xfrm>
            <a:prstGeom prst="triangle">
              <a:avLst>
                <a:gd name="adj" fmla="val 0"/>
              </a:avLst>
            </a:prstGeom>
            <a:solidFill>
              <a:srgbClr val="184972">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3" name="等腰三角形 62">
              <a:extLst>
                <a:ext uri="{FF2B5EF4-FFF2-40B4-BE49-F238E27FC236}">
                  <a16:creationId xmlns:a16="http://schemas.microsoft.com/office/drawing/2014/main" id="{A5C42777-2A30-45F8-81B1-467169DDBB41}"/>
                </a:ext>
              </a:extLst>
            </p:cNvPr>
            <p:cNvSpPr/>
            <p:nvPr/>
          </p:nvSpPr>
          <p:spPr>
            <a:xfrm flipH="1" flipV="1">
              <a:off x="5408295" y="552049"/>
              <a:ext cx="825721" cy="712615"/>
            </a:xfrm>
            <a:prstGeom prst="triangle">
              <a:avLst>
                <a:gd name="adj" fmla="val 0"/>
              </a:avLst>
            </a:prstGeom>
            <a:solidFill>
              <a:srgbClr val="FFC0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sp>
        <p:nvSpPr>
          <p:cNvPr id="86" name="圆角矩形 5">
            <a:extLst>
              <a:ext uri="{FF2B5EF4-FFF2-40B4-BE49-F238E27FC236}">
                <a16:creationId xmlns:a16="http://schemas.microsoft.com/office/drawing/2014/main" id="{ECEB1D05-E356-4133-8899-0679356FEB34}"/>
              </a:ext>
            </a:extLst>
          </p:cNvPr>
          <p:cNvSpPr/>
          <p:nvPr userDrawn="1"/>
        </p:nvSpPr>
        <p:spPr>
          <a:xfrm>
            <a:off x="954856"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7" name="圆角矩形 5">
            <a:extLst>
              <a:ext uri="{FF2B5EF4-FFF2-40B4-BE49-F238E27FC236}">
                <a16:creationId xmlns:a16="http://schemas.microsoft.com/office/drawing/2014/main" id="{1F718594-E395-4846-8078-348C94E39301}"/>
              </a:ext>
            </a:extLst>
          </p:cNvPr>
          <p:cNvSpPr/>
          <p:nvPr userDrawn="1"/>
        </p:nvSpPr>
        <p:spPr>
          <a:xfrm>
            <a:off x="5428503" y="1987290"/>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88" name="圆角矩形 5">
            <a:extLst>
              <a:ext uri="{FF2B5EF4-FFF2-40B4-BE49-F238E27FC236}">
                <a16:creationId xmlns:a16="http://schemas.microsoft.com/office/drawing/2014/main" id="{C68CC590-FECB-4B67-974F-69AA96A65A58}"/>
              </a:ext>
            </a:extLst>
          </p:cNvPr>
          <p:cNvSpPr/>
          <p:nvPr userDrawn="1"/>
        </p:nvSpPr>
        <p:spPr>
          <a:xfrm>
            <a:off x="5488308" y="3580316"/>
            <a:ext cx="3352180" cy="919346"/>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893993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AE9569B7-A342-4388-AF97-82A3FC4CB245}"/>
              </a:ext>
            </a:extLst>
          </p:cNvPr>
          <p:cNvSpPr/>
          <p:nvPr userDrawn="1"/>
        </p:nvSpPr>
        <p:spPr>
          <a:xfrm>
            <a:off x="0" y="0"/>
            <a:ext cx="9144000" cy="804863"/>
          </a:xfrm>
          <a:prstGeom prst="rect">
            <a:avLst/>
          </a:prstGeom>
          <a:solidFill>
            <a:srgbClr val="18497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Tree>
    <p:extLst>
      <p:ext uri="{BB962C8B-B14F-4D97-AF65-F5344CB8AC3E}">
        <p14:creationId xmlns:p14="http://schemas.microsoft.com/office/powerpoint/2010/main" val="22200058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77" r:id="rId3"/>
    <p:sldLayoutId id="2147483662" r:id="rId4"/>
    <p:sldLayoutId id="2147483670" r:id="rId5"/>
    <p:sldLayoutId id="2147483672" r:id="rId6"/>
    <p:sldLayoutId id="2147483671" r:id="rId7"/>
    <p:sldLayoutId id="2147483682" r:id="rId8"/>
    <p:sldLayoutId id="2147483675" r:id="rId9"/>
    <p:sldLayoutId id="2147483683" r:id="rId10"/>
    <p:sldLayoutId id="2147483680" r:id="rId11"/>
    <p:sldLayoutId id="2147483679" r:id="rId12"/>
    <p:sldLayoutId id="2147483674" r:id="rId13"/>
    <p:sldLayoutId id="2147483678" r:id="rId14"/>
    <p:sldLayoutId id="2147483663" r:id="rId15"/>
    <p:sldLayoutId id="2147483666" r:id="rId16"/>
    <p:sldLayoutId id="2147483667" r:id="rId17"/>
    <p:sldLayoutId id="2147483668" r:id="rId18"/>
    <p:sldLayoutId id="2147483669" r:id="rId19"/>
    <p:sldLayoutId id="2147483681" r:id="rId20"/>
    <p:sldLayoutId id="2147483664" r:id="rId21"/>
    <p:sldLayoutId id="2147483684" r:id="rId22"/>
    <p:sldLayoutId id="2147483665" r:id="rId23"/>
    <p:sldLayoutId id="2147483673" r:id="rId2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282734D6-A2A0-4B4E-88B3-F729C5329AF1}"/>
              </a:ext>
            </a:extLst>
          </p:cNvPr>
          <p:cNvSpPr txBox="1"/>
          <p:nvPr/>
        </p:nvSpPr>
        <p:spPr>
          <a:xfrm>
            <a:off x="2946878" y="3030048"/>
            <a:ext cx="3591048" cy="461665"/>
          </a:xfrm>
          <a:prstGeom prst="rect">
            <a:avLst/>
          </a:prstGeom>
          <a:noFill/>
        </p:spPr>
        <p:txBody>
          <a:bodyPr wrap="none" rtlCol="0">
            <a:spAutoFit/>
          </a:bodyPr>
          <a:lstStyle/>
          <a:p>
            <a:r>
              <a:rPr lang="zh-CN" altLang="en-US" sz="2400" b="1" i="1" dirty="0">
                <a:solidFill>
                  <a:srgbClr val="FFC000"/>
                </a:solidFill>
                <a:latin typeface="黑体" panose="02010609060101010101" pitchFamily="49" charset="-122"/>
                <a:ea typeface="黑体" panose="02010609060101010101" pitchFamily="49" charset="-122"/>
              </a:rPr>
              <a:t>第九章</a:t>
            </a:r>
            <a:r>
              <a:rPr lang="en-US" altLang="zh-CN" sz="2400" b="1" i="1" dirty="0">
                <a:solidFill>
                  <a:srgbClr val="FFC000"/>
                </a:solidFill>
                <a:latin typeface="黑体" panose="02010609060101010101" pitchFamily="49" charset="-122"/>
                <a:ea typeface="黑体" panose="02010609060101010101" pitchFamily="49" charset="-122"/>
              </a:rPr>
              <a:t>    </a:t>
            </a:r>
            <a:r>
              <a:rPr lang="zh-CN" altLang="en-US" sz="2400" b="1" i="1" dirty="0">
                <a:solidFill>
                  <a:srgbClr val="FFC000"/>
                </a:solidFill>
                <a:latin typeface="黑体" panose="02010609060101010101" pitchFamily="49" charset="-122"/>
                <a:ea typeface="黑体" panose="02010609060101010101" pitchFamily="49" charset="-122"/>
              </a:rPr>
              <a:t>其他基本回路</a:t>
            </a:r>
          </a:p>
        </p:txBody>
      </p:sp>
      <p:sp>
        <p:nvSpPr>
          <p:cNvPr id="7" name="文本框 6">
            <a:extLst>
              <a:ext uri="{FF2B5EF4-FFF2-40B4-BE49-F238E27FC236}">
                <a16:creationId xmlns:a16="http://schemas.microsoft.com/office/drawing/2014/main" id="{BD2EFF8C-38A4-4A0F-ABF7-BEA30BF1ED00}"/>
              </a:ext>
            </a:extLst>
          </p:cNvPr>
          <p:cNvSpPr txBox="1"/>
          <p:nvPr/>
        </p:nvSpPr>
        <p:spPr>
          <a:xfrm>
            <a:off x="6617354" y="1625600"/>
            <a:ext cx="1936989" cy="369332"/>
          </a:xfrm>
          <a:prstGeom prst="rect">
            <a:avLst/>
          </a:prstGeom>
          <a:noFill/>
        </p:spPr>
        <p:txBody>
          <a:bodyPr wrap="square" rtlCol="0">
            <a:spAutoFit/>
          </a:bodyPr>
          <a:lstStyle/>
          <a:p>
            <a:r>
              <a:rPr lang="zh-CN" altLang="en-US" dirty="0">
                <a:solidFill>
                  <a:srgbClr val="FFC000"/>
                </a:solidFill>
                <a:latin typeface="黑体" panose="02010609060101010101" pitchFamily="49" charset="-122"/>
                <a:ea typeface="黑体" panose="02010609060101010101" pitchFamily="49" charset="-122"/>
              </a:rPr>
              <a:t>机械工业出版社 </a:t>
            </a:r>
            <a:endParaRPr lang="en-US" altLang="zh-CN" dirty="0">
              <a:solidFill>
                <a:srgbClr val="FFC000"/>
              </a:solidFill>
              <a:latin typeface="黑体" panose="02010609060101010101" pitchFamily="49" charset="-122"/>
              <a:ea typeface="黑体" panose="02010609060101010101" pitchFamily="49" charset="-122"/>
            </a:endParaRPr>
          </a:p>
        </p:txBody>
      </p:sp>
      <p:sp>
        <p:nvSpPr>
          <p:cNvPr id="11" name="任意多边形: 形状 10">
            <a:extLst>
              <a:ext uri="{FF2B5EF4-FFF2-40B4-BE49-F238E27FC236}">
                <a16:creationId xmlns:a16="http://schemas.microsoft.com/office/drawing/2014/main" id="{DA916F97-D55F-491C-8975-9CEEE45CEF1D}"/>
              </a:ext>
            </a:extLst>
          </p:cNvPr>
          <p:cNvSpPr/>
          <p:nvPr/>
        </p:nvSpPr>
        <p:spPr>
          <a:xfrm>
            <a:off x="6432518" y="1574799"/>
            <a:ext cx="1913684" cy="431801"/>
          </a:xfrm>
          <a:custGeom>
            <a:avLst/>
            <a:gdLst>
              <a:gd name="connsiteX0" fmla="*/ 723900 w 2705100"/>
              <a:gd name="connsiteY0" fmla="*/ 0 h 685801"/>
              <a:gd name="connsiteX1" fmla="*/ 2705100 w 2705100"/>
              <a:gd name="connsiteY1" fmla="*/ 0 h 685801"/>
              <a:gd name="connsiteX2" fmla="*/ 2705100 w 2705100"/>
              <a:gd name="connsiteY2" fmla="*/ 685800 h 685801"/>
              <a:gd name="connsiteX3" fmla="*/ 762046 w 2705100"/>
              <a:gd name="connsiteY3" fmla="*/ 685800 h 685801"/>
              <a:gd name="connsiteX4" fmla="*/ 762045 w 2705100"/>
              <a:gd name="connsiteY4" fmla="*/ 685801 h 685801"/>
              <a:gd name="connsiteX5" fmla="*/ 0 w 2705100"/>
              <a:gd name="connsiteY5" fmla="*/ 685801 h 685801"/>
              <a:gd name="connsiteX6" fmla="*/ 380955 w 2705100"/>
              <a:gd name="connsiteY6" fmla="*/ 1 h 685801"/>
              <a:gd name="connsiteX7" fmla="*/ 723900 w 2705100"/>
              <a:gd name="connsiteY7" fmla="*/ 1 h 68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05100" h="685801">
                <a:moveTo>
                  <a:pt x="723900" y="0"/>
                </a:moveTo>
                <a:lnTo>
                  <a:pt x="2705100" y="0"/>
                </a:lnTo>
                <a:lnTo>
                  <a:pt x="2705100" y="685800"/>
                </a:lnTo>
                <a:lnTo>
                  <a:pt x="762046" y="685800"/>
                </a:lnTo>
                <a:lnTo>
                  <a:pt x="762045" y="685801"/>
                </a:lnTo>
                <a:lnTo>
                  <a:pt x="0" y="685801"/>
                </a:lnTo>
                <a:lnTo>
                  <a:pt x="380955" y="1"/>
                </a:lnTo>
                <a:lnTo>
                  <a:pt x="723900" y="1"/>
                </a:lnTo>
                <a:close/>
              </a:path>
            </a:pathLst>
          </a:custGeom>
          <a:noFill/>
          <a:ln>
            <a:solidFill>
              <a:srgbClr val="F6C9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6360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5">
            <a:extLst>
              <a:ext uri="{FF2B5EF4-FFF2-40B4-BE49-F238E27FC236}">
                <a16:creationId xmlns:a16="http://schemas.microsoft.com/office/drawing/2014/main" id="{AA6ED2F9-E62A-4A40-8995-24BF70DE7966}"/>
              </a:ext>
            </a:extLst>
          </p:cNvPr>
          <p:cNvSpPr/>
          <p:nvPr/>
        </p:nvSpPr>
        <p:spPr>
          <a:xfrm>
            <a:off x="3483936" y="1423358"/>
            <a:ext cx="5452246" cy="285534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B86BA7A3-6E55-43C8-9E31-16581C516462}"/>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18" name="直角三角形 17">
            <a:extLst>
              <a:ext uri="{FF2B5EF4-FFF2-40B4-BE49-F238E27FC236}">
                <a16:creationId xmlns:a16="http://schemas.microsoft.com/office/drawing/2014/main" id="{8B6AC485-129E-4D6C-B901-A4938A08D18E}"/>
              </a:ext>
            </a:extLst>
          </p:cNvPr>
          <p:cNvSpPr/>
          <p:nvPr/>
        </p:nvSpPr>
        <p:spPr>
          <a:xfrm rot="2637755" flipH="1" flipV="1">
            <a:off x="69953" y="899105"/>
            <a:ext cx="311985" cy="31198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E9089A63-B843-451A-9163-EA254EE6B221}"/>
              </a:ext>
            </a:extLst>
          </p:cNvPr>
          <p:cNvSpPr/>
          <p:nvPr/>
        </p:nvSpPr>
        <p:spPr>
          <a:xfrm rot="2637755" flipH="1" flipV="1">
            <a:off x="220200" y="899105"/>
            <a:ext cx="311985" cy="31198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3" name="文本框 22">
            <a:extLst>
              <a:ext uri="{FF2B5EF4-FFF2-40B4-BE49-F238E27FC236}">
                <a16:creationId xmlns:a16="http://schemas.microsoft.com/office/drawing/2014/main" id="{264F6D19-FFDF-4A59-9D8F-E5C5240217E1}"/>
              </a:ext>
            </a:extLst>
          </p:cNvPr>
          <p:cNvSpPr txBox="1"/>
          <p:nvPr/>
        </p:nvSpPr>
        <p:spPr>
          <a:xfrm>
            <a:off x="614418" y="846935"/>
            <a:ext cx="1569660" cy="369332"/>
          </a:xfrm>
          <a:prstGeom prst="rect">
            <a:avLst/>
          </a:prstGeom>
          <a:noFill/>
        </p:spPr>
        <p:txBody>
          <a:bodyPr wrap="none" rtlCol="0">
            <a:spAutoFit/>
          </a:bodyPr>
          <a:lstStyle/>
          <a:p>
            <a:r>
              <a:rPr lang="zh-CN" altLang="en-US" dirty="0">
                <a:solidFill>
                  <a:srgbClr val="2A577D"/>
                </a:solidFill>
              </a:rPr>
              <a:t>四、卸荷回路</a:t>
            </a:r>
          </a:p>
        </p:txBody>
      </p:sp>
      <p:graphicFrame>
        <p:nvGraphicFramePr>
          <p:cNvPr id="7" name="表格 6">
            <a:extLst>
              <a:ext uri="{FF2B5EF4-FFF2-40B4-BE49-F238E27FC236}">
                <a16:creationId xmlns:a16="http://schemas.microsoft.com/office/drawing/2014/main" id="{4CDD8FD7-F7E9-4601-8DAD-D7F2A5C9297B}"/>
              </a:ext>
            </a:extLst>
          </p:cNvPr>
          <p:cNvGraphicFramePr>
            <a:graphicFrameLocks noGrp="1"/>
          </p:cNvGraphicFramePr>
          <p:nvPr>
            <p:extLst>
              <p:ext uri="{D42A27DB-BD31-4B8C-83A1-F6EECF244321}">
                <p14:modId xmlns:p14="http://schemas.microsoft.com/office/powerpoint/2010/main" val="606794400"/>
              </p:ext>
            </p:extLst>
          </p:nvPr>
        </p:nvGraphicFramePr>
        <p:xfrm>
          <a:off x="5368290" y="3823898"/>
          <a:ext cx="4259580" cy="280670"/>
        </p:xfrm>
        <a:graphic>
          <a:graphicData uri="http://schemas.openxmlformats.org/drawingml/2006/table">
            <a:tbl>
              <a:tblPr firstRow="1" firstCol="1" bandRow="1"/>
              <a:tblGrid>
                <a:gridCol w="4259580">
                  <a:extLst>
                    <a:ext uri="{9D8B030D-6E8A-4147-A177-3AD203B41FA5}">
                      <a16:colId xmlns:a16="http://schemas.microsoft.com/office/drawing/2014/main" val="116655091"/>
                    </a:ext>
                  </a:extLst>
                </a:gridCol>
              </a:tblGrid>
              <a:tr h="280670">
                <a:tc>
                  <a:txBody>
                    <a:bodyPr/>
                    <a:lstStyle/>
                    <a:p>
                      <a:pPr algn="ctr">
                        <a:lnSpc>
                          <a:spcPts val="1350"/>
                        </a:lnSpc>
                        <a:spcAft>
                          <a:spcPts val="0"/>
                        </a:spcAft>
                      </a:pP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451052239"/>
                  </a:ext>
                </a:extLst>
              </a:tr>
            </a:tbl>
          </a:graphicData>
        </a:graphic>
      </p:graphicFrame>
      <p:sp>
        <p:nvSpPr>
          <p:cNvPr id="3" name="矩形 2">
            <a:extLst>
              <a:ext uri="{FF2B5EF4-FFF2-40B4-BE49-F238E27FC236}">
                <a16:creationId xmlns:a16="http://schemas.microsoft.com/office/drawing/2014/main" id="{F26904CF-BF6F-487F-B466-3C68B3BCF81D}"/>
              </a:ext>
            </a:extLst>
          </p:cNvPr>
          <p:cNvSpPr/>
          <p:nvPr/>
        </p:nvSpPr>
        <p:spPr>
          <a:xfrm>
            <a:off x="3532909" y="1636470"/>
            <a:ext cx="5212079" cy="2317622"/>
          </a:xfrm>
          <a:prstGeom prst="rect">
            <a:avLst/>
          </a:prstGeom>
        </p:spPr>
        <p:txBody>
          <a:bodyPr wrap="square">
            <a:spAutoFit/>
          </a:bodyPr>
          <a:lstStyle/>
          <a:p>
            <a:pPr indent="288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卸荷回路的功用是在液压泵不停止转动时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使其输出的流量在压力很低的情况下流回油箱</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以减少功率损耗</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降低系统发热</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延长泵和电动机的寿命。</a:t>
            </a:r>
            <a:endParaRPr lang="zh-CN" altLang="zh-CN" sz="14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H</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K</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型中位机能的三位换向阀处于中位时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液压泵即卸荷。图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9-4a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所示为采用</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型中位机能的电液换向阀的卸荷回路。这种回路切换时压力冲击小</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但回路中必须设置单向阀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以使系统能保持</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0.3MPa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左右的压力</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供控制油路之用。</a:t>
            </a:r>
            <a:endParaRPr lang="zh-CN" altLang="zh-CN" sz="1400" dirty="0">
              <a:solidFill>
                <a:schemeClr val="bg1"/>
              </a:solidFill>
              <a:effectLst/>
              <a:latin typeface="NEU-BZ-S92"/>
              <a:ea typeface="方正书宋_GBK"/>
              <a:cs typeface="Times New Roman" panose="02020603050405020304" pitchFamily="18" charset="0"/>
            </a:endParaRPr>
          </a:p>
        </p:txBody>
      </p:sp>
      <p:pic>
        <p:nvPicPr>
          <p:cNvPr id="15" name="9Z4.EPS">
            <a:extLst>
              <a:ext uri="{FF2B5EF4-FFF2-40B4-BE49-F238E27FC236}">
                <a16:creationId xmlns:a16="http://schemas.microsoft.com/office/drawing/2014/main" id="{52F42746-5036-4CDF-B17F-EF5BA248ED47}"/>
              </a:ext>
            </a:extLst>
          </p:cNvPr>
          <p:cNvPicPr/>
          <p:nvPr/>
        </p:nvPicPr>
        <p:blipFill>
          <a:blip r:embed="rId3" cstate="print"/>
          <a:stretch>
            <a:fillRect/>
          </a:stretch>
        </p:blipFill>
        <p:spPr>
          <a:xfrm>
            <a:off x="446517" y="1636470"/>
            <a:ext cx="2443632" cy="1896286"/>
          </a:xfrm>
          <a:prstGeom prst="rect">
            <a:avLst/>
          </a:prstGeom>
        </p:spPr>
      </p:pic>
      <p:sp>
        <p:nvSpPr>
          <p:cNvPr id="8" name="矩形 7">
            <a:extLst>
              <a:ext uri="{FF2B5EF4-FFF2-40B4-BE49-F238E27FC236}">
                <a16:creationId xmlns:a16="http://schemas.microsoft.com/office/drawing/2014/main" id="{987EA33B-FE90-4F0E-9863-18ADF98B7C20}"/>
              </a:ext>
            </a:extLst>
          </p:cNvPr>
          <p:cNvSpPr/>
          <p:nvPr/>
        </p:nvSpPr>
        <p:spPr>
          <a:xfrm>
            <a:off x="-1105718" y="3964233"/>
            <a:ext cx="4572000" cy="579646"/>
          </a:xfrm>
          <a:prstGeom prst="rect">
            <a:avLst/>
          </a:prstGeom>
        </p:spPr>
        <p:txBody>
          <a:bodyPr>
            <a:spAutoFit/>
          </a:bodyPr>
          <a:lstStyle/>
          <a:p>
            <a:pPr algn="ctr">
              <a:lnSpc>
                <a:spcPts val="135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9-4</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卸荷回路</a:t>
            </a:r>
            <a:endParaRPr lang="zh-CN" altLang="zh-CN" sz="120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插装阀</a:t>
            </a:r>
            <a:endParaRPr lang="zh-CN" altLang="zh-CN" sz="1200" dirty="0">
              <a:solidFill>
                <a:srgbClr val="000000"/>
              </a:solidFill>
              <a:latin typeface="NEU-BZ-S92"/>
              <a:ea typeface="方正书宋_GBK"/>
              <a:cs typeface="Times New Roman" panose="02020603050405020304" pitchFamily="18" charset="0"/>
            </a:endParaRPr>
          </a:p>
          <a:p>
            <a:r>
              <a:rPr lang="en-US" altLang="zh-CN" sz="1000" dirty="0">
                <a:solidFill>
                  <a:srgbClr val="000000"/>
                </a:solidFill>
                <a:latin typeface="Times New Roman" panose="02020603050405020304" pitchFamily="18" charset="0"/>
                <a:ea typeface="黑体" panose="02010609060101010101" pitchFamily="49" charset="-122"/>
              </a:rPr>
              <a:t>                                                            1—</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1000" dirty="0">
                <a:solidFill>
                  <a:srgbClr val="000000"/>
                </a:solidFill>
                <a:latin typeface="Times New Roman" panose="02020603050405020304" pitchFamily="18" charset="0"/>
                <a:ea typeface="黑体" panose="02010609060101010101" pitchFamily="49" charset="-122"/>
              </a:rPr>
              <a:t>2—</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二位二通电磁阀</a:t>
            </a:r>
            <a:endParaRPr lang="zh-CN" altLang="en-US" sz="2400" dirty="0"/>
          </a:p>
        </p:txBody>
      </p:sp>
    </p:spTree>
    <p:extLst>
      <p:ext uri="{BB962C8B-B14F-4D97-AF65-F5344CB8AC3E}">
        <p14:creationId xmlns:p14="http://schemas.microsoft.com/office/powerpoint/2010/main" val="243542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1000"/>
                                        <p:tgtEl>
                                          <p:spTgt spid="22"/>
                                        </p:tgtEl>
                                      </p:cBhvr>
                                    </p:animEffect>
                                    <p:anim calcmode="lin" valueType="num">
                                      <p:cBhvr>
                                        <p:cTn id="37" dur="1000" fill="hold"/>
                                        <p:tgtEl>
                                          <p:spTgt spid="22"/>
                                        </p:tgtEl>
                                        <p:attrNameLst>
                                          <p:attrName>ppt_x</p:attrName>
                                        </p:attrNameLst>
                                      </p:cBhvr>
                                      <p:tavLst>
                                        <p:tav tm="0">
                                          <p:val>
                                            <p:strVal val="#ppt_x"/>
                                          </p:val>
                                        </p:tav>
                                        <p:tav tm="100000">
                                          <p:val>
                                            <p:strVal val="#ppt_x"/>
                                          </p:val>
                                        </p:tav>
                                      </p:tavLst>
                                    </p:anim>
                                    <p:anim calcmode="lin" valueType="num">
                                      <p:cBhvr>
                                        <p:cTn id="38" dur="1000" fill="hold"/>
                                        <p:tgtEl>
                                          <p:spTgt spid="2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anim calcmode="lin" valueType="num">
                                      <p:cBhvr>
                                        <p:cTn id="42" dur="1000" fill="hold"/>
                                        <p:tgtEl>
                                          <p:spTgt spid="3"/>
                                        </p:tgtEl>
                                        <p:attrNameLst>
                                          <p:attrName>ppt_x</p:attrName>
                                        </p:attrNameLst>
                                      </p:cBhvr>
                                      <p:tavLst>
                                        <p:tav tm="0">
                                          <p:val>
                                            <p:strVal val="#ppt_x"/>
                                          </p:val>
                                        </p:tav>
                                        <p:tav tm="100000">
                                          <p:val>
                                            <p:strVal val="#ppt_x"/>
                                          </p:val>
                                        </p:tav>
                                      </p:tavLst>
                                    </p:anim>
                                    <p:anim calcmode="lin" valueType="num">
                                      <p:cBhvr>
                                        <p:cTn id="4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8" grpId="0" animBg="1"/>
      <p:bldP spid="20" grpId="0" animBg="1"/>
      <p:bldP spid="23" grpId="0"/>
      <p:bldP spid="3"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4989B69-B107-4620-A9A2-05C5BFEDB3A2}"/>
              </a:ext>
            </a:extLst>
          </p:cNvPr>
          <p:cNvSpPr/>
          <p:nvPr/>
        </p:nvSpPr>
        <p:spPr>
          <a:xfrm>
            <a:off x="804955" y="1523401"/>
            <a:ext cx="7722213" cy="2308324"/>
          </a:xfrm>
          <a:prstGeom prst="rect">
            <a:avLst/>
          </a:prstGeom>
        </p:spPr>
        <p:txBody>
          <a:bodyPr wrap="square">
            <a:spAutoFit/>
          </a:bodyPr>
          <a:lstStyle/>
          <a:p>
            <a:pPr indent="288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若去掉远程调压阀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使先导式溢流阀的远程控制口通过二位二通电磁阀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直接与油箱相连</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便构成一种用先导式溢流阀的卸荷回路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这种卸荷回路切换时冲击小。</a:t>
            </a:r>
            <a:endParaRPr lang="zh-CN" altLang="zh-CN" sz="1600" dirty="0">
              <a:solidFill>
                <a:srgbClr val="000000"/>
              </a:solidFill>
              <a:latin typeface="NEU-BZ-S92"/>
              <a:ea typeface="方正书宋_GBK"/>
              <a:cs typeface="Times New Roman" panose="02020603050405020304" pitchFamily="18" charset="0"/>
            </a:endParaRPr>
          </a:p>
          <a:p>
            <a:pPr indent="288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9-4b</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所示为插装阀的卸荷回路。由于插装阀通流能力大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因而这种卸荷回路适用于大流量的液压系统。正常工作时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液压泵压力由阀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调定。当二位二通电磁阀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主阀上腔接通油箱</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主阀口全部打开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泵即卸荷。</a:t>
            </a:r>
            <a:endParaRPr lang="zh-CN" altLang="zh-CN" sz="1600" dirty="0">
              <a:solidFill>
                <a:srgbClr val="000000"/>
              </a:solidFill>
              <a:latin typeface="NEU-BZ-S92"/>
              <a:ea typeface="方正书宋_GBK"/>
              <a:cs typeface="Times New Roman" panose="02020603050405020304" pitchFamily="18" charset="0"/>
            </a:endParaRPr>
          </a:p>
          <a:p>
            <a:pPr indent="288000">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关于双泵供油回路中的卸荷方式问题</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详见图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9-9</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sp>
        <p:nvSpPr>
          <p:cNvPr id="3" name="圆角矩形 3">
            <a:extLst>
              <a:ext uri="{FF2B5EF4-FFF2-40B4-BE49-F238E27FC236}">
                <a16:creationId xmlns:a16="http://schemas.microsoft.com/office/drawing/2014/main" id="{4AC53AC0-84B1-4B98-A359-D7F27B77D026}"/>
              </a:ext>
            </a:extLst>
          </p:cNvPr>
          <p:cNvSpPr/>
          <p:nvPr/>
        </p:nvSpPr>
        <p:spPr>
          <a:xfrm>
            <a:off x="657015" y="1406581"/>
            <a:ext cx="8018094" cy="2541964"/>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文本框 3">
            <a:extLst>
              <a:ext uri="{FF2B5EF4-FFF2-40B4-BE49-F238E27FC236}">
                <a16:creationId xmlns:a16="http://schemas.microsoft.com/office/drawing/2014/main" id="{7DE4FF22-857B-490E-89F7-38EF32D462C6}"/>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5" name="圆角矩形 3">
            <a:extLst>
              <a:ext uri="{FF2B5EF4-FFF2-40B4-BE49-F238E27FC236}">
                <a16:creationId xmlns:a16="http://schemas.microsoft.com/office/drawing/2014/main" id="{1D48E270-4AF7-4C39-9C71-33471A18504B}"/>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1366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B86BA7A3-6E55-43C8-9E31-16581C516462}"/>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18" name="直角三角形 17">
            <a:extLst>
              <a:ext uri="{FF2B5EF4-FFF2-40B4-BE49-F238E27FC236}">
                <a16:creationId xmlns:a16="http://schemas.microsoft.com/office/drawing/2014/main" id="{8B6AC485-129E-4D6C-B901-A4938A08D18E}"/>
              </a:ext>
            </a:extLst>
          </p:cNvPr>
          <p:cNvSpPr/>
          <p:nvPr/>
        </p:nvSpPr>
        <p:spPr>
          <a:xfrm rot="2637755" flipH="1" flipV="1">
            <a:off x="67949"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E9089A63-B843-451A-9163-EA254EE6B221}"/>
              </a:ext>
            </a:extLst>
          </p:cNvPr>
          <p:cNvSpPr/>
          <p:nvPr/>
        </p:nvSpPr>
        <p:spPr>
          <a:xfrm rot="2637755" flipH="1" flipV="1">
            <a:off x="218196"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3" name="文本框 22">
            <a:extLst>
              <a:ext uri="{FF2B5EF4-FFF2-40B4-BE49-F238E27FC236}">
                <a16:creationId xmlns:a16="http://schemas.microsoft.com/office/drawing/2014/main" id="{264F6D19-FFDF-4A59-9D8F-E5C5240217E1}"/>
              </a:ext>
            </a:extLst>
          </p:cNvPr>
          <p:cNvSpPr txBox="1"/>
          <p:nvPr/>
        </p:nvSpPr>
        <p:spPr>
          <a:xfrm>
            <a:off x="659609" y="919921"/>
            <a:ext cx="1569660" cy="369332"/>
          </a:xfrm>
          <a:prstGeom prst="rect">
            <a:avLst/>
          </a:prstGeom>
          <a:noFill/>
        </p:spPr>
        <p:txBody>
          <a:bodyPr wrap="none" rtlCol="0">
            <a:spAutoFit/>
          </a:bodyPr>
          <a:lstStyle/>
          <a:p>
            <a:r>
              <a:rPr lang="zh-CN" altLang="en-US" dirty="0">
                <a:solidFill>
                  <a:srgbClr val="2A577D"/>
                </a:solidFill>
              </a:rPr>
              <a:t>五、平衡回路</a:t>
            </a:r>
          </a:p>
        </p:txBody>
      </p:sp>
      <p:sp>
        <p:nvSpPr>
          <p:cNvPr id="21" name="圆角矩形 3">
            <a:extLst>
              <a:ext uri="{FF2B5EF4-FFF2-40B4-BE49-F238E27FC236}">
                <a16:creationId xmlns:a16="http://schemas.microsoft.com/office/drawing/2014/main" id="{F61B509C-3A2C-4E2D-B5A8-F4F02E1B2101}"/>
              </a:ext>
            </a:extLst>
          </p:cNvPr>
          <p:cNvSpPr/>
          <p:nvPr/>
        </p:nvSpPr>
        <p:spPr>
          <a:xfrm>
            <a:off x="3003388" y="1300929"/>
            <a:ext cx="6067337" cy="3139355"/>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9" name="矩形 8">
            <a:extLst>
              <a:ext uri="{FF2B5EF4-FFF2-40B4-BE49-F238E27FC236}">
                <a16:creationId xmlns:a16="http://schemas.microsoft.com/office/drawing/2014/main" id="{7BE0CAAB-9DB5-4490-B84C-ECBA61BEF7EC}"/>
              </a:ext>
            </a:extLst>
          </p:cNvPr>
          <p:cNvSpPr/>
          <p:nvPr/>
        </p:nvSpPr>
        <p:spPr>
          <a:xfrm>
            <a:off x="3056949" y="1344786"/>
            <a:ext cx="5860473" cy="300082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平衡回路的功用在于防止垂直放置的液压缸和与之相连的工作部件因自重而自行下落。图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所示为一种使用单向顺序阀的平衡回路。由图可见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当换向阀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左位接入回路使活塞下行时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回油路上存在着一定的背压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只要调节单向顺序阀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使液压缸内的背压能支承得住活塞和与之相连的工作部件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活塞就可以平稳地下落。当换向阀处于中位时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活塞就停止运动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不再继续下移。这种回路在活塞向下快速运动时功率损失较大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锁住时活塞和与之相连的工作部件会因单向顺序阀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和换向阀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的泄漏而缓慢下落</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因此它只适用于工作部件自重不大、活塞锁住时定位要求不高的场合。</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在工程机械中常常用平衡阀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6-33)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直接形成平衡回路。</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9" name="9Z5.EPS">
            <a:extLst>
              <a:ext uri="{FF2B5EF4-FFF2-40B4-BE49-F238E27FC236}">
                <a16:creationId xmlns:a16="http://schemas.microsoft.com/office/drawing/2014/main" id="{5787272B-84FB-468D-A774-BC462B9B4BC9}"/>
              </a:ext>
            </a:extLst>
          </p:cNvPr>
          <p:cNvPicPr/>
          <p:nvPr/>
        </p:nvPicPr>
        <p:blipFill>
          <a:blip r:embed="rId3" cstate="print"/>
          <a:stretch>
            <a:fillRect/>
          </a:stretch>
        </p:blipFill>
        <p:spPr>
          <a:xfrm>
            <a:off x="415688" y="1603839"/>
            <a:ext cx="2057502" cy="2079050"/>
          </a:xfrm>
          <a:prstGeom prst="rect">
            <a:avLst/>
          </a:prstGeom>
        </p:spPr>
      </p:pic>
      <p:graphicFrame>
        <p:nvGraphicFramePr>
          <p:cNvPr id="11" name="表格 10">
            <a:extLst>
              <a:ext uri="{FF2B5EF4-FFF2-40B4-BE49-F238E27FC236}">
                <a16:creationId xmlns:a16="http://schemas.microsoft.com/office/drawing/2014/main" id="{CBA720CB-B3AA-44C8-89D1-51A38B558A1A}"/>
              </a:ext>
            </a:extLst>
          </p:cNvPr>
          <p:cNvGraphicFramePr>
            <a:graphicFrameLocks noGrp="1"/>
          </p:cNvGraphicFramePr>
          <p:nvPr>
            <p:extLst>
              <p:ext uri="{D42A27DB-BD31-4B8C-83A1-F6EECF244321}">
                <p14:modId xmlns:p14="http://schemas.microsoft.com/office/powerpoint/2010/main" val="2924461417"/>
              </p:ext>
            </p:extLst>
          </p:nvPr>
        </p:nvGraphicFramePr>
        <p:xfrm>
          <a:off x="-812163" y="3818563"/>
          <a:ext cx="4259580" cy="330200"/>
        </p:xfrm>
        <a:graphic>
          <a:graphicData uri="http://schemas.openxmlformats.org/drawingml/2006/table">
            <a:tbl>
              <a:tblPr firstRow="1" firstCol="1" bandRow="1"/>
              <a:tblGrid>
                <a:gridCol w="4259580">
                  <a:extLst>
                    <a:ext uri="{9D8B030D-6E8A-4147-A177-3AD203B41FA5}">
                      <a16:colId xmlns:a16="http://schemas.microsoft.com/office/drawing/2014/main" val="1832871166"/>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9-5</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平衡回路</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溢流阀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换向阀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单向顺序阀</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2972069620"/>
                  </a:ext>
                </a:extLst>
              </a:tr>
            </a:tbl>
          </a:graphicData>
        </a:graphic>
      </p:graphicFrame>
    </p:spTree>
    <p:extLst>
      <p:ext uri="{BB962C8B-B14F-4D97-AF65-F5344CB8AC3E}">
        <p14:creationId xmlns:p14="http://schemas.microsoft.com/office/powerpoint/2010/main" val="3551899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1+#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fill="hold"/>
                                        <p:tgtEl>
                                          <p:spTgt spid="21"/>
                                        </p:tgtEl>
                                        <p:attrNameLst>
                                          <p:attrName>ppt_x</p:attrName>
                                        </p:attrNameLst>
                                      </p:cBhvr>
                                      <p:tavLst>
                                        <p:tav tm="0">
                                          <p:val>
                                            <p:strVal val="1+#ppt_w/2"/>
                                          </p:val>
                                        </p:tav>
                                        <p:tav tm="100000">
                                          <p:val>
                                            <p:strVal val="#ppt_x"/>
                                          </p:val>
                                        </p:tav>
                                      </p:tavLst>
                                    </p:anim>
                                    <p:anim calcmode="lin" valueType="num">
                                      <p:cBhvr additive="base">
                                        <p:cTn id="37"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3" grpId="0"/>
      <p:bldP spid="21"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5">
            <a:extLst>
              <a:ext uri="{FF2B5EF4-FFF2-40B4-BE49-F238E27FC236}">
                <a16:creationId xmlns:a16="http://schemas.microsoft.com/office/drawing/2014/main" id="{98683B6B-8247-4917-A925-B890699E5D59}"/>
              </a:ext>
            </a:extLst>
          </p:cNvPr>
          <p:cNvSpPr/>
          <p:nvPr/>
        </p:nvSpPr>
        <p:spPr>
          <a:xfrm>
            <a:off x="150246" y="1478339"/>
            <a:ext cx="5951295" cy="2786090"/>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B86BA7A3-6E55-43C8-9E31-16581C516462}"/>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18" name="直角三角形 17">
            <a:extLst>
              <a:ext uri="{FF2B5EF4-FFF2-40B4-BE49-F238E27FC236}">
                <a16:creationId xmlns:a16="http://schemas.microsoft.com/office/drawing/2014/main" id="{8B6AC485-129E-4D6C-B901-A4938A08D18E}"/>
              </a:ext>
            </a:extLst>
          </p:cNvPr>
          <p:cNvSpPr/>
          <p:nvPr/>
        </p:nvSpPr>
        <p:spPr>
          <a:xfrm rot="2637755" flipH="1" flipV="1">
            <a:off x="67949"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E9089A63-B843-451A-9163-EA254EE6B221}"/>
              </a:ext>
            </a:extLst>
          </p:cNvPr>
          <p:cNvSpPr/>
          <p:nvPr/>
        </p:nvSpPr>
        <p:spPr>
          <a:xfrm rot="2637755" flipH="1" flipV="1">
            <a:off x="218196"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3" name="文本框 22">
            <a:extLst>
              <a:ext uri="{FF2B5EF4-FFF2-40B4-BE49-F238E27FC236}">
                <a16:creationId xmlns:a16="http://schemas.microsoft.com/office/drawing/2014/main" id="{264F6D19-FFDF-4A59-9D8F-E5C5240217E1}"/>
              </a:ext>
            </a:extLst>
          </p:cNvPr>
          <p:cNvSpPr txBox="1"/>
          <p:nvPr/>
        </p:nvSpPr>
        <p:spPr>
          <a:xfrm>
            <a:off x="659609" y="919921"/>
            <a:ext cx="1569660" cy="369332"/>
          </a:xfrm>
          <a:prstGeom prst="rect">
            <a:avLst/>
          </a:prstGeom>
          <a:noFill/>
        </p:spPr>
        <p:txBody>
          <a:bodyPr wrap="none" rtlCol="0">
            <a:spAutoFit/>
          </a:bodyPr>
          <a:lstStyle/>
          <a:p>
            <a:r>
              <a:rPr lang="zh-CN" altLang="en-US" dirty="0">
                <a:solidFill>
                  <a:srgbClr val="2A577D"/>
                </a:solidFill>
              </a:rPr>
              <a:t>六、保压回路</a:t>
            </a:r>
          </a:p>
        </p:txBody>
      </p:sp>
      <p:sp>
        <p:nvSpPr>
          <p:cNvPr id="3" name="矩形 2">
            <a:extLst>
              <a:ext uri="{FF2B5EF4-FFF2-40B4-BE49-F238E27FC236}">
                <a16:creationId xmlns:a16="http://schemas.microsoft.com/office/drawing/2014/main" id="{DA26580A-09A4-4C69-8AD3-5D50467A7B8B}"/>
              </a:ext>
            </a:extLst>
          </p:cNvPr>
          <p:cNvSpPr/>
          <p:nvPr/>
        </p:nvSpPr>
        <p:spPr>
          <a:xfrm>
            <a:off x="232085" y="1582786"/>
            <a:ext cx="5935287" cy="2585323"/>
          </a:xfrm>
          <a:prstGeom prst="rect">
            <a:avLst/>
          </a:prstGeom>
        </p:spPr>
        <p:txBody>
          <a:bodyPr wrap="square">
            <a:spAutoFit/>
          </a:bodyPr>
          <a:lstStyle/>
          <a:p>
            <a:pPr indent="288000">
              <a:lnSpc>
                <a:spcPct val="150000"/>
              </a:lnSpc>
              <a:spcAft>
                <a:spcPts val="0"/>
              </a:spcAft>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保压回路的功用是使系统在液压缸不动或仅有极微小的位移下稳定地维持住压力。最简单的保压回路是使用密封性能较好的液控单向阀的回路</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但是阀类元件处的泄漏使这种回路的保压时间不能维持很久。图</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9-6</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所示为一种采用液控单向阀和电接点压力表的自动补油式保压回路</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其工作原理如下</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当换向阀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右位接入回路时</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液压缸上腔成为压力腔</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在压力到达预定上限值时电接点压力表</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发出信号</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使换向阀切换成中位</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这时液压泵卸荷</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液压缸由液控单向阀</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保压。当液压缸上腔压力下降到预定下限值时</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电接点压力表又发出信号</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使换向阀右位接入回路</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这时液压泵给液压缸上腔补油</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使其压力回升。换向阀左位接入回路时</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活塞快速向上退回。这种回路保压时间长</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压力稳定性高</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适用于保压性能要求较高的高压系统</a:t>
            </a:r>
            <a:r>
              <a:rPr lang="en-US"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如液压机等。</a:t>
            </a:r>
            <a:endParaRPr lang="zh-CN" altLang="zh-CN" sz="1200" dirty="0">
              <a:solidFill>
                <a:schemeClr val="bg1"/>
              </a:solidFill>
              <a:effectLst/>
              <a:latin typeface="NEU-BZ-S92"/>
              <a:ea typeface="方正书宋_GBK"/>
              <a:cs typeface="Times New Roman" panose="02020603050405020304" pitchFamily="18" charset="0"/>
            </a:endParaRPr>
          </a:p>
        </p:txBody>
      </p:sp>
      <p:pic>
        <p:nvPicPr>
          <p:cNvPr id="13" name="9Z6.EPS">
            <a:extLst>
              <a:ext uri="{FF2B5EF4-FFF2-40B4-BE49-F238E27FC236}">
                <a16:creationId xmlns:a16="http://schemas.microsoft.com/office/drawing/2014/main" id="{06E727EB-3350-4BAC-A446-E0C1F3BEA1CF}"/>
              </a:ext>
            </a:extLst>
          </p:cNvPr>
          <p:cNvPicPr/>
          <p:nvPr/>
        </p:nvPicPr>
        <p:blipFill>
          <a:blip r:embed="rId3" cstate="print"/>
          <a:stretch>
            <a:fillRect/>
          </a:stretch>
        </p:blipFill>
        <p:spPr>
          <a:xfrm>
            <a:off x="6868996" y="1418813"/>
            <a:ext cx="1590675" cy="2259965"/>
          </a:xfrm>
          <a:prstGeom prst="rect">
            <a:avLst/>
          </a:prstGeom>
        </p:spPr>
      </p:pic>
      <p:graphicFrame>
        <p:nvGraphicFramePr>
          <p:cNvPr id="4" name="表格 3">
            <a:extLst>
              <a:ext uri="{FF2B5EF4-FFF2-40B4-BE49-F238E27FC236}">
                <a16:creationId xmlns:a16="http://schemas.microsoft.com/office/drawing/2014/main" id="{94507728-D5EC-4CB2-B200-0C8187EEFDE9}"/>
              </a:ext>
            </a:extLst>
          </p:cNvPr>
          <p:cNvGraphicFramePr>
            <a:graphicFrameLocks noGrp="1"/>
          </p:cNvGraphicFramePr>
          <p:nvPr>
            <p:extLst>
              <p:ext uri="{D42A27DB-BD31-4B8C-83A1-F6EECF244321}">
                <p14:modId xmlns:p14="http://schemas.microsoft.com/office/powerpoint/2010/main" val="1706748710"/>
              </p:ext>
            </p:extLst>
          </p:nvPr>
        </p:nvGraphicFramePr>
        <p:xfrm>
          <a:off x="5534544" y="3837909"/>
          <a:ext cx="4259580" cy="330200"/>
        </p:xfrm>
        <a:graphic>
          <a:graphicData uri="http://schemas.openxmlformats.org/drawingml/2006/table">
            <a:tbl>
              <a:tblPr firstRow="1" firstCol="1" bandRow="1"/>
              <a:tblGrid>
                <a:gridCol w="4259580">
                  <a:extLst>
                    <a:ext uri="{9D8B030D-6E8A-4147-A177-3AD203B41FA5}">
                      <a16:colId xmlns:a16="http://schemas.microsoft.com/office/drawing/2014/main" val="462756544"/>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9-6</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自动补油的保压回路</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溢流阀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换向阀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液控单向阀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电接点压力表</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16136409"/>
                  </a:ext>
                </a:extLst>
              </a:tr>
            </a:tbl>
          </a:graphicData>
        </a:graphic>
      </p:graphicFrame>
      <p:sp>
        <p:nvSpPr>
          <p:cNvPr id="15" name="直角三角形 14">
            <a:extLst>
              <a:ext uri="{FF2B5EF4-FFF2-40B4-BE49-F238E27FC236}">
                <a16:creationId xmlns:a16="http://schemas.microsoft.com/office/drawing/2014/main" id="{725BCE85-5F24-4A65-8A77-66F15194B2C9}"/>
              </a:ext>
            </a:extLst>
          </p:cNvPr>
          <p:cNvSpPr/>
          <p:nvPr/>
        </p:nvSpPr>
        <p:spPr>
          <a:xfrm rot="2637755" flipH="1" flipV="1">
            <a:off x="6235321" y="2711311"/>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157523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1000"/>
                                        <p:tgtEl>
                                          <p:spTgt spid="3"/>
                                        </p:tgtEl>
                                      </p:cBhvr>
                                    </p:animEffect>
                                    <p:anim calcmode="lin" valueType="num">
                                      <p:cBhvr>
                                        <p:cTn id="30" dur="1000" fill="hold"/>
                                        <p:tgtEl>
                                          <p:spTgt spid="3"/>
                                        </p:tgtEl>
                                        <p:attrNameLst>
                                          <p:attrName>ppt_x</p:attrName>
                                        </p:attrNameLst>
                                      </p:cBhvr>
                                      <p:tavLst>
                                        <p:tav tm="0">
                                          <p:val>
                                            <p:strVal val="#ppt_x"/>
                                          </p:val>
                                        </p:tav>
                                        <p:tav tm="100000">
                                          <p:val>
                                            <p:strVal val="#ppt_x"/>
                                          </p:val>
                                        </p:tav>
                                      </p:tavLst>
                                    </p:anim>
                                    <p:anim calcmode="lin" valueType="num">
                                      <p:cBhvr>
                                        <p:cTn id="3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1000"/>
                                        <p:tgtEl>
                                          <p:spTgt spid="13"/>
                                        </p:tgtEl>
                                      </p:cBhvr>
                                    </p:animEffect>
                                    <p:anim calcmode="lin" valueType="num">
                                      <p:cBhvr>
                                        <p:cTn id="42" dur="1000" fill="hold"/>
                                        <p:tgtEl>
                                          <p:spTgt spid="13"/>
                                        </p:tgtEl>
                                        <p:attrNameLst>
                                          <p:attrName>ppt_x</p:attrName>
                                        </p:attrNameLst>
                                      </p:cBhvr>
                                      <p:tavLst>
                                        <p:tav tm="0">
                                          <p:val>
                                            <p:strVal val="#ppt_x"/>
                                          </p:val>
                                        </p:tav>
                                        <p:tav tm="100000">
                                          <p:val>
                                            <p:strVal val="#ppt_x"/>
                                          </p:val>
                                        </p:tav>
                                      </p:tavLst>
                                    </p:anim>
                                    <p:anim calcmode="lin" valueType="num">
                                      <p:cBhvr>
                                        <p:cTn id="43" dur="1000" fill="hold"/>
                                        <p:tgtEl>
                                          <p:spTgt spid="13"/>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1000"/>
                                        <p:tgtEl>
                                          <p:spTgt spid="4"/>
                                        </p:tgtEl>
                                      </p:cBhvr>
                                    </p:animEffect>
                                    <p:anim calcmode="lin" valueType="num">
                                      <p:cBhvr>
                                        <p:cTn id="47" dur="1000" fill="hold"/>
                                        <p:tgtEl>
                                          <p:spTgt spid="4"/>
                                        </p:tgtEl>
                                        <p:attrNameLst>
                                          <p:attrName>ppt_x</p:attrName>
                                        </p:attrNameLst>
                                      </p:cBhvr>
                                      <p:tavLst>
                                        <p:tav tm="0">
                                          <p:val>
                                            <p:strVal val="#ppt_x"/>
                                          </p:val>
                                        </p:tav>
                                        <p:tav tm="100000">
                                          <p:val>
                                            <p:strVal val="#ppt_x"/>
                                          </p:val>
                                        </p:tav>
                                      </p:tavLst>
                                    </p:anim>
                                    <p:anim calcmode="lin" valueType="num">
                                      <p:cBhvr>
                                        <p:cTn id="4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3" grpId="0"/>
      <p:bldP spid="3" grpId="0"/>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圆角矩形 5">
            <a:extLst>
              <a:ext uri="{FF2B5EF4-FFF2-40B4-BE49-F238E27FC236}">
                <a16:creationId xmlns:a16="http://schemas.microsoft.com/office/drawing/2014/main" id="{C02D872B-FB02-4F66-8409-E3CE5BDDBB91}"/>
              </a:ext>
            </a:extLst>
          </p:cNvPr>
          <p:cNvSpPr/>
          <p:nvPr/>
        </p:nvSpPr>
        <p:spPr>
          <a:xfrm>
            <a:off x="3732415" y="1112684"/>
            <a:ext cx="5062450" cy="367792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B86BA7A3-6E55-43C8-9E31-16581C516462}"/>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18" name="直角三角形 17">
            <a:extLst>
              <a:ext uri="{FF2B5EF4-FFF2-40B4-BE49-F238E27FC236}">
                <a16:creationId xmlns:a16="http://schemas.microsoft.com/office/drawing/2014/main" id="{8B6AC485-129E-4D6C-B901-A4938A08D18E}"/>
              </a:ext>
            </a:extLst>
          </p:cNvPr>
          <p:cNvSpPr/>
          <p:nvPr/>
        </p:nvSpPr>
        <p:spPr>
          <a:xfrm rot="2637755" flipH="1" flipV="1">
            <a:off x="67949"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E9089A63-B843-451A-9163-EA254EE6B221}"/>
              </a:ext>
            </a:extLst>
          </p:cNvPr>
          <p:cNvSpPr/>
          <p:nvPr/>
        </p:nvSpPr>
        <p:spPr>
          <a:xfrm rot="2637755" flipH="1" flipV="1">
            <a:off x="218196"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3" name="文本框 22">
            <a:extLst>
              <a:ext uri="{FF2B5EF4-FFF2-40B4-BE49-F238E27FC236}">
                <a16:creationId xmlns:a16="http://schemas.microsoft.com/office/drawing/2014/main" id="{264F6D19-FFDF-4A59-9D8F-E5C5240217E1}"/>
              </a:ext>
            </a:extLst>
          </p:cNvPr>
          <p:cNvSpPr txBox="1"/>
          <p:nvPr/>
        </p:nvSpPr>
        <p:spPr>
          <a:xfrm>
            <a:off x="659609" y="919921"/>
            <a:ext cx="1569660" cy="369332"/>
          </a:xfrm>
          <a:prstGeom prst="rect">
            <a:avLst/>
          </a:prstGeom>
          <a:noFill/>
        </p:spPr>
        <p:txBody>
          <a:bodyPr wrap="none" rtlCol="0">
            <a:spAutoFit/>
          </a:bodyPr>
          <a:lstStyle/>
          <a:p>
            <a:r>
              <a:rPr lang="zh-CN" altLang="en-US" dirty="0">
                <a:solidFill>
                  <a:srgbClr val="2A577D"/>
                </a:solidFill>
              </a:rPr>
              <a:t>七、卸压回路</a:t>
            </a:r>
          </a:p>
        </p:txBody>
      </p:sp>
      <p:pic>
        <p:nvPicPr>
          <p:cNvPr id="14" name="9Z7.EPS" descr="id:2147507373;FounderCES">
            <a:extLst>
              <a:ext uri="{FF2B5EF4-FFF2-40B4-BE49-F238E27FC236}">
                <a16:creationId xmlns:a16="http://schemas.microsoft.com/office/drawing/2014/main" id="{66C390A9-B680-492B-BBB0-240E9F79BE8F}"/>
              </a:ext>
            </a:extLst>
          </p:cNvPr>
          <p:cNvPicPr/>
          <p:nvPr/>
        </p:nvPicPr>
        <p:blipFill>
          <a:blip r:embed="rId3" cstate="print"/>
          <a:stretch>
            <a:fillRect/>
          </a:stretch>
        </p:blipFill>
        <p:spPr>
          <a:xfrm>
            <a:off x="891136" y="1562186"/>
            <a:ext cx="1941830" cy="2135505"/>
          </a:xfrm>
          <a:prstGeom prst="rect">
            <a:avLst/>
          </a:prstGeom>
        </p:spPr>
      </p:pic>
      <p:sp>
        <p:nvSpPr>
          <p:cNvPr id="2" name="矩形 1">
            <a:extLst>
              <a:ext uri="{FF2B5EF4-FFF2-40B4-BE49-F238E27FC236}">
                <a16:creationId xmlns:a16="http://schemas.microsoft.com/office/drawing/2014/main" id="{B50E7358-FA70-4E44-868E-6C65A303CD29}"/>
              </a:ext>
            </a:extLst>
          </p:cNvPr>
          <p:cNvSpPr/>
          <p:nvPr/>
        </p:nvSpPr>
        <p:spPr>
          <a:xfrm>
            <a:off x="-756458" y="3900780"/>
            <a:ext cx="4572000" cy="733534"/>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使用节流阀的卸压回路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液控单向阀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副油箱</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压力继电器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6" name="矩形 5">
            <a:extLst>
              <a:ext uri="{FF2B5EF4-FFF2-40B4-BE49-F238E27FC236}">
                <a16:creationId xmlns:a16="http://schemas.microsoft.com/office/drawing/2014/main" id="{85427A96-91CB-4011-AC34-E697DF62BF0B}"/>
              </a:ext>
            </a:extLst>
          </p:cNvPr>
          <p:cNvSpPr/>
          <p:nvPr/>
        </p:nvSpPr>
        <p:spPr>
          <a:xfrm>
            <a:off x="3965789" y="1143462"/>
            <a:ext cx="4768974" cy="3647152"/>
          </a:xfrm>
          <a:prstGeom prst="rect">
            <a:avLst/>
          </a:prstGeom>
        </p:spPr>
        <p:txBody>
          <a:bodyPr wrap="square">
            <a:spAutoFit/>
          </a:bodyPr>
          <a:lstStyle/>
          <a:p>
            <a:pPr indent="360000">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卸压回路的功用在于使高压大容量液压缸中储存的能量缓缓释放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以免它突然释放时产生很大的液压冲击。一般液压缸直径大于</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250mm</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、压力高于</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7MPa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其油腔在排油前就先须卸压。图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9-7</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所示为一种使用节流阀的卸压回路。由图可见</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液压缸上腔的高压油在换向阀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处于中位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液压泵卸荷</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时通过节流阀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、单向阀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和换向阀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卸压</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卸压快慢由节流阀调节。当此腔压力降至压力继电器</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的调定压力时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换向阀切换至左位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液控单向阀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使液压缸上腔的油通过该阀排到液压缸顶部的副油箱</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中去。使用这种卸压回路无法在卸压前保压</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若卸压前有保压要求的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换向阀中位机能亦可用</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型</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但需另配相应的元件。</a:t>
            </a:r>
            <a:endParaRPr lang="zh-CN" altLang="zh-CN" sz="1400" dirty="0">
              <a:solidFill>
                <a:schemeClr val="bg1"/>
              </a:solidFill>
              <a:effectLst/>
              <a:latin typeface="NEU-BZ-S92"/>
              <a:ea typeface="方正书宋_GBK"/>
              <a:cs typeface="Times New Roman" panose="02020603050405020304" pitchFamily="18" charset="0"/>
            </a:endParaRPr>
          </a:p>
        </p:txBody>
      </p:sp>
      <p:sp>
        <p:nvSpPr>
          <p:cNvPr id="19" name="直角三角形 18">
            <a:extLst>
              <a:ext uri="{FF2B5EF4-FFF2-40B4-BE49-F238E27FC236}">
                <a16:creationId xmlns:a16="http://schemas.microsoft.com/office/drawing/2014/main" id="{332641C8-AE40-4CB5-A618-C25BF42E5E4B}"/>
              </a:ext>
            </a:extLst>
          </p:cNvPr>
          <p:cNvSpPr/>
          <p:nvPr/>
        </p:nvSpPr>
        <p:spPr>
          <a:xfrm rot="13630585" flipH="1" flipV="1">
            <a:off x="3261136" y="2802901"/>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1796097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0-#ppt_w/2"/>
                                          </p:val>
                                        </p:tav>
                                        <p:tav tm="100000">
                                          <p:val>
                                            <p:strVal val="#ppt_x"/>
                                          </p:val>
                                        </p:tav>
                                      </p:tavLst>
                                    </p:anim>
                                    <p:anim calcmode="lin" valueType="num">
                                      <p:cBhvr additive="base">
                                        <p:cTn id="1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right)">
                                      <p:cBhvr>
                                        <p:cTn id="21" dur="500"/>
                                        <p:tgtEl>
                                          <p:spTgt spid="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right)">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right)">
                                      <p:cBhvr>
                                        <p:cTn id="34" dur="500"/>
                                        <p:tgtEl>
                                          <p:spTgt spid="14"/>
                                        </p:tgtEl>
                                      </p:cBhvr>
                                    </p:animEffect>
                                  </p:childTnLst>
                                </p:cTn>
                              </p:par>
                              <p:par>
                                <p:cTn id="35" presetID="22" presetClass="entr" presetSubtype="2"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righ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0" grpId="0" animBg="1"/>
      <p:bldP spid="23" grpId="0"/>
      <p:bldP spid="2" grpId="0"/>
      <p:bldP spid="6" grpId="0"/>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881744" y="176943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三、</a:t>
            </a:r>
          </a:p>
        </p:txBody>
      </p:sp>
      <p:sp>
        <p:nvSpPr>
          <p:cNvPr id="4" name="矩形 3">
            <a:extLst>
              <a:ext uri="{FF2B5EF4-FFF2-40B4-BE49-F238E27FC236}">
                <a16:creationId xmlns:a16="http://schemas.microsoft.com/office/drawing/2014/main" id="{FAE06C64-609A-4F36-A730-9AD9211085B4}"/>
              </a:ext>
            </a:extLst>
          </p:cNvPr>
          <p:cNvSpPr/>
          <p:nvPr/>
        </p:nvSpPr>
        <p:spPr>
          <a:xfrm>
            <a:off x="2953018" y="1976650"/>
            <a:ext cx="5279922" cy="1446550"/>
          </a:xfrm>
          <a:prstGeom prst="rect">
            <a:avLst/>
          </a:prstGeom>
        </p:spPr>
        <p:txBody>
          <a:bodyPr wrap="square">
            <a:spAutoFit/>
          </a:bodyPr>
          <a:lstStyle/>
          <a:p>
            <a:pPr algn="ctr"/>
            <a:r>
              <a:rPr lang="zh-CN" altLang="en-US" sz="4400" dirty="0">
                <a:solidFill>
                  <a:srgbClr val="FFC000"/>
                </a:solidFill>
                <a:latin typeface="黑体" panose="02010609060101010101" pitchFamily="49" charset="-122"/>
                <a:ea typeface="黑体" panose="02010609060101010101" pitchFamily="49" charset="-122"/>
              </a:rPr>
              <a:t>快速运动和</a:t>
            </a:r>
            <a:endParaRPr lang="en-US" altLang="zh-CN" sz="4400" dirty="0">
              <a:solidFill>
                <a:srgbClr val="FFC000"/>
              </a:solidFill>
              <a:latin typeface="黑体" panose="02010609060101010101" pitchFamily="49" charset="-122"/>
              <a:ea typeface="黑体" panose="02010609060101010101" pitchFamily="49" charset="-122"/>
            </a:endParaRPr>
          </a:p>
          <a:p>
            <a:pPr algn="ctr"/>
            <a:r>
              <a:rPr lang="zh-CN" altLang="en-US" sz="4400" dirty="0">
                <a:solidFill>
                  <a:srgbClr val="FFC000"/>
                </a:solidFill>
                <a:latin typeface="黑体" panose="02010609060101010101" pitchFamily="49" charset="-122"/>
                <a:ea typeface="黑体" panose="02010609060101010101" pitchFamily="49" charset="-122"/>
              </a:rPr>
              <a:t>速度换接回路</a:t>
            </a:r>
          </a:p>
        </p:txBody>
      </p:sp>
    </p:spTree>
    <p:extLst>
      <p:ext uri="{BB962C8B-B14F-4D97-AF65-F5344CB8AC3E}">
        <p14:creationId xmlns:p14="http://schemas.microsoft.com/office/powerpoint/2010/main" val="2172573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13" name="直角三角形 12">
            <a:extLst>
              <a:ext uri="{FF2B5EF4-FFF2-40B4-BE49-F238E27FC236}">
                <a16:creationId xmlns:a16="http://schemas.microsoft.com/office/drawing/2014/main" id="{7F1E4E42-13C2-47B7-A3AD-745C3A95F2FB}"/>
              </a:ext>
            </a:extLst>
          </p:cNvPr>
          <p:cNvSpPr/>
          <p:nvPr/>
        </p:nvSpPr>
        <p:spPr>
          <a:xfrm rot="2637755" flipH="1" flipV="1">
            <a:off x="67949"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7" name="直角三角形 16">
            <a:extLst>
              <a:ext uri="{FF2B5EF4-FFF2-40B4-BE49-F238E27FC236}">
                <a16:creationId xmlns:a16="http://schemas.microsoft.com/office/drawing/2014/main" id="{EDD5A85E-A1CE-4D44-BA62-B55A2B620528}"/>
              </a:ext>
            </a:extLst>
          </p:cNvPr>
          <p:cNvSpPr/>
          <p:nvPr/>
        </p:nvSpPr>
        <p:spPr>
          <a:xfrm rot="2637755" flipH="1" flipV="1">
            <a:off x="218196"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9" name="文本框 18">
            <a:extLst>
              <a:ext uri="{FF2B5EF4-FFF2-40B4-BE49-F238E27FC236}">
                <a16:creationId xmlns:a16="http://schemas.microsoft.com/office/drawing/2014/main" id="{056E8C70-6C08-4DB8-8DA5-22FF8EC66C34}"/>
              </a:ext>
            </a:extLst>
          </p:cNvPr>
          <p:cNvSpPr txBox="1"/>
          <p:nvPr/>
        </p:nvSpPr>
        <p:spPr>
          <a:xfrm>
            <a:off x="659609" y="919921"/>
            <a:ext cx="2031325" cy="369332"/>
          </a:xfrm>
          <a:prstGeom prst="rect">
            <a:avLst/>
          </a:prstGeom>
          <a:noFill/>
        </p:spPr>
        <p:txBody>
          <a:bodyPr wrap="none" rtlCol="0">
            <a:spAutoFit/>
          </a:bodyPr>
          <a:lstStyle/>
          <a:p>
            <a:r>
              <a:rPr lang="zh-CN" altLang="en-US" dirty="0">
                <a:solidFill>
                  <a:srgbClr val="2A577D"/>
                </a:solidFill>
              </a:rPr>
              <a:t>一、快速运动回路</a:t>
            </a:r>
          </a:p>
        </p:txBody>
      </p:sp>
      <p:sp>
        <p:nvSpPr>
          <p:cNvPr id="4" name="矩形 3">
            <a:extLst>
              <a:ext uri="{FF2B5EF4-FFF2-40B4-BE49-F238E27FC236}">
                <a16:creationId xmlns:a16="http://schemas.microsoft.com/office/drawing/2014/main" id="{AAE567EB-00CC-48B0-A507-74A2673E0377}"/>
              </a:ext>
            </a:extLst>
          </p:cNvPr>
          <p:cNvSpPr/>
          <p:nvPr/>
        </p:nvSpPr>
        <p:spPr>
          <a:xfrm>
            <a:off x="382332" y="1260125"/>
            <a:ext cx="8237411" cy="701795"/>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快速运动回路又称增速回路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其功用在于使液压执行元件获得所需的高速</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缩短机械空程运动时间</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以提高系统的工作效率。实现快速运动随方法不同可有多种结构方案。下面介绍几个常用的快速运动回路。</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20" name="直角三角形 19">
            <a:extLst>
              <a:ext uri="{FF2B5EF4-FFF2-40B4-BE49-F238E27FC236}">
                <a16:creationId xmlns:a16="http://schemas.microsoft.com/office/drawing/2014/main" id="{6D35ED5F-B066-40FC-B519-13F40AB2A8D4}"/>
              </a:ext>
            </a:extLst>
          </p:cNvPr>
          <p:cNvSpPr/>
          <p:nvPr/>
        </p:nvSpPr>
        <p:spPr>
          <a:xfrm rot="2637755" flipH="1" flipV="1">
            <a:off x="248310" y="2254843"/>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5" name="矩形 4">
            <a:extLst>
              <a:ext uri="{FF2B5EF4-FFF2-40B4-BE49-F238E27FC236}">
                <a16:creationId xmlns:a16="http://schemas.microsoft.com/office/drawing/2014/main" id="{3B2ABC62-54B8-4C09-836E-9140CCF539DD}"/>
              </a:ext>
            </a:extLst>
          </p:cNvPr>
          <p:cNvSpPr/>
          <p:nvPr/>
        </p:nvSpPr>
        <p:spPr>
          <a:xfrm>
            <a:off x="322978" y="2266861"/>
            <a:ext cx="2367956" cy="297517"/>
          </a:xfrm>
          <a:prstGeom prst="rect">
            <a:avLst/>
          </a:prstGeom>
        </p:spPr>
        <p:txBody>
          <a:bodyPr wrap="none">
            <a:spAutoFit/>
          </a:bodyPr>
          <a:lstStyle/>
          <a:p>
            <a:pPr indent="266700">
              <a:lnSpc>
                <a:spcPts val="1575"/>
              </a:lnSpc>
              <a:spcAft>
                <a:spcPts val="0"/>
              </a:spcAft>
            </a:pP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液压缸差动连接回路</a:t>
            </a:r>
            <a:endParaRPr lang="zh-CN" altLang="zh-CN" sz="1400" dirty="0">
              <a:solidFill>
                <a:srgbClr val="2A577D"/>
              </a:solidFill>
              <a:latin typeface="NEU-BZ-S92"/>
              <a:ea typeface="方正书宋_GBK"/>
              <a:cs typeface="Times New Roman" panose="02020603050405020304" pitchFamily="18" charset="0"/>
            </a:endParaRPr>
          </a:p>
        </p:txBody>
      </p:sp>
      <p:pic>
        <p:nvPicPr>
          <p:cNvPr id="21" name="9Z8.EPS" descr="id:2147507396;FounderCES">
            <a:extLst>
              <a:ext uri="{FF2B5EF4-FFF2-40B4-BE49-F238E27FC236}">
                <a16:creationId xmlns:a16="http://schemas.microsoft.com/office/drawing/2014/main" id="{630EE0A4-B44D-479D-8DEF-99853C3A10FE}"/>
              </a:ext>
            </a:extLst>
          </p:cNvPr>
          <p:cNvPicPr/>
          <p:nvPr/>
        </p:nvPicPr>
        <p:blipFill>
          <a:blip r:embed="rId3" cstate="print"/>
          <a:stretch>
            <a:fillRect/>
          </a:stretch>
        </p:blipFill>
        <p:spPr>
          <a:xfrm>
            <a:off x="6128530" y="2022750"/>
            <a:ext cx="1591945" cy="2117090"/>
          </a:xfrm>
          <a:prstGeom prst="rect">
            <a:avLst/>
          </a:prstGeom>
        </p:spPr>
      </p:pic>
      <p:sp>
        <p:nvSpPr>
          <p:cNvPr id="6" name="矩形 5">
            <a:extLst>
              <a:ext uri="{FF2B5EF4-FFF2-40B4-BE49-F238E27FC236}">
                <a16:creationId xmlns:a16="http://schemas.microsoft.com/office/drawing/2014/main" id="{9CC6CCCF-C6E9-4151-87C8-BBF9C7302C9F}"/>
              </a:ext>
            </a:extLst>
          </p:cNvPr>
          <p:cNvSpPr/>
          <p:nvPr/>
        </p:nvSpPr>
        <p:spPr>
          <a:xfrm>
            <a:off x="4572000" y="4213909"/>
            <a:ext cx="4572000" cy="887422"/>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9-8</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液压缸差动连接回路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三位四通电磁换向阀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二位三通电磁换向阀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单向调速阀</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1" name="矩形 10">
            <a:extLst>
              <a:ext uri="{FF2B5EF4-FFF2-40B4-BE49-F238E27FC236}">
                <a16:creationId xmlns:a16="http://schemas.microsoft.com/office/drawing/2014/main" id="{DA5A1288-9385-45DC-AC8F-A194FCDC6C70}"/>
              </a:ext>
            </a:extLst>
          </p:cNvPr>
          <p:cNvSpPr/>
          <p:nvPr/>
        </p:nvSpPr>
        <p:spPr>
          <a:xfrm>
            <a:off x="464171" y="2723874"/>
            <a:ext cx="4920825" cy="2031325"/>
          </a:xfrm>
          <a:prstGeom prst="rect">
            <a:avLst/>
          </a:prstGeom>
        </p:spPr>
        <p:txBody>
          <a:bodyPr wrap="square">
            <a:spAutoFit/>
          </a:bodyPr>
          <a:lstStyle/>
          <a:p>
            <a:pPr indent="288000">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9-8</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所示为利用液压缸差动连接来实现快速运动的回路。当阀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左位接入时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液压缸差动连接作快进运动。当阀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电磁铁通电</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差动连接即被切断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液压缸回油经过单向调速阀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实现工进。阀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右位接入后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缸快退。这种连接方式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可在不增加泵流量的情况下提高执行元件的运动速度。但是</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泵的流量和有杆腔排出的流量合在一起流过的阀和管路应按合成流量来选择</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否则会使压力损失增大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泵的供油压力过高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致使泵的部分压力油从溢流阀溢回油箱而达不到差动快进的目的。</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3" name="直角三角形 22">
            <a:extLst>
              <a:ext uri="{FF2B5EF4-FFF2-40B4-BE49-F238E27FC236}">
                <a16:creationId xmlns:a16="http://schemas.microsoft.com/office/drawing/2014/main" id="{003815B3-4B2A-4ED1-886D-0A1F026AA29C}"/>
              </a:ext>
            </a:extLst>
          </p:cNvPr>
          <p:cNvSpPr/>
          <p:nvPr/>
        </p:nvSpPr>
        <p:spPr>
          <a:xfrm rot="2628048" flipH="1" flipV="1">
            <a:off x="5414942" y="31880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24" name="圆角矩形 3">
            <a:extLst>
              <a:ext uri="{FF2B5EF4-FFF2-40B4-BE49-F238E27FC236}">
                <a16:creationId xmlns:a16="http://schemas.microsoft.com/office/drawing/2014/main" id="{D3756DAD-CB06-47F6-A690-9C2B19A8A466}"/>
              </a:ext>
            </a:extLst>
          </p:cNvPr>
          <p:cNvSpPr/>
          <p:nvPr/>
        </p:nvSpPr>
        <p:spPr>
          <a:xfrm>
            <a:off x="382333" y="2681705"/>
            <a:ext cx="4958384" cy="2089683"/>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271655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7"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up)">
                                      <p:cBhvr>
                                        <p:cTn id="60" dur="500"/>
                                        <p:tgtEl>
                                          <p:spTgt spid="2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up)">
                                      <p:cBhvr>
                                        <p:cTn id="6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9" grpId="0"/>
      <p:bldP spid="4" grpId="0"/>
      <p:bldP spid="20" grpId="0" animBg="1"/>
      <p:bldP spid="5" grpId="0"/>
      <p:bldP spid="6" grpId="0"/>
      <p:bldP spid="11" grpId="0"/>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20" name="直角三角形 19">
            <a:extLst>
              <a:ext uri="{FF2B5EF4-FFF2-40B4-BE49-F238E27FC236}">
                <a16:creationId xmlns:a16="http://schemas.microsoft.com/office/drawing/2014/main" id="{6D35ED5F-B066-40FC-B519-13F40AB2A8D4}"/>
              </a:ext>
            </a:extLst>
          </p:cNvPr>
          <p:cNvSpPr/>
          <p:nvPr/>
        </p:nvSpPr>
        <p:spPr>
          <a:xfrm rot="2637755" flipH="1" flipV="1">
            <a:off x="92931" y="948120"/>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5" name="矩形 4">
            <a:extLst>
              <a:ext uri="{FF2B5EF4-FFF2-40B4-BE49-F238E27FC236}">
                <a16:creationId xmlns:a16="http://schemas.microsoft.com/office/drawing/2014/main" id="{3B2ABC62-54B8-4C09-836E-9140CCF539DD}"/>
              </a:ext>
            </a:extLst>
          </p:cNvPr>
          <p:cNvSpPr/>
          <p:nvPr/>
        </p:nvSpPr>
        <p:spPr>
          <a:xfrm>
            <a:off x="256476" y="939081"/>
            <a:ext cx="1829347" cy="297517"/>
          </a:xfrm>
          <a:prstGeom prst="rect">
            <a:avLst/>
          </a:prstGeom>
        </p:spPr>
        <p:txBody>
          <a:bodyPr wrap="none">
            <a:spAutoFit/>
          </a:bodyPr>
          <a:lstStyle/>
          <a:p>
            <a:pPr indent="266700">
              <a:lnSpc>
                <a:spcPts val="1575"/>
              </a:lnSpc>
              <a:spcAft>
                <a:spcPts val="0"/>
              </a:spcAft>
            </a:pP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双泵供油回路</a:t>
            </a:r>
            <a:endParaRPr lang="zh-CN" altLang="zh-CN" sz="1400" dirty="0">
              <a:solidFill>
                <a:srgbClr val="2A577D"/>
              </a:solidFill>
              <a:latin typeface="NEU-BZ-S92"/>
              <a:ea typeface="方正书宋_GBK"/>
              <a:cs typeface="Times New Roman" panose="02020603050405020304" pitchFamily="18" charset="0"/>
            </a:endParaRPr>
          </a:p>
        </p:txBody>
      </p:sp>
      <p:sp>
        <p:nvSpPr>
          <p:cNvPr id="24" name="圆角矩形 3">
            <a:extLst>
              <a:ext uri="{FF2B5EF4-FFF2-40B4-BE49-F238E27FC236}">
                <a16:creationId xmlns:a16="http://schemas.microsoft.com/office/drawing/2014/main" id="{D3756DAD-CB06-47F6-A690-9C2B19A8A466}"/>
              </a:ext>
            </a:extLst>
          </p:cNvPr>
          <p:cNvSpPr/>
          <p:nvPr/>
        </p:nvSpPr>
        <p:spPr>
          <a:xfrm>
            <a:off x="145240" y="1470677"/>
            <a:ext cx="4958384" cy="2763595"/>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3" name="直角三角形 12">
            <a:extLst>
              <a:ext uri="{FF2B5EF4-FFF2-40B4-BE49-F238E27FC236}">
                <a16:creationId xmlns:a16="http://schemas.microsoft.com/office/drawing/2014/main" id="{93098290-702B-416A-91A4-467D0BF8DCE2}"/>
              </a:ext>
            </a:extLst>
          </p:cNvPr>
          <p:cNvSpPr/>
          <p:nvPr/>
        </p:nvSpPr>
        <p:spPr>
          <a:xfrm rot="2637755" flipH="1" flipV="1">
            <a:off x="5352333" y="2490156"/>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5" name="直角三角形 14">
            <a:extLst>
              <a:ext uri="{FF2B5EF4-FFF2-40B4-BE49-F238E27FC236}">
                <a16:creationId xmlns:a16="http://schemas.microsoft.com/office/drawing/2014/main" id="{5213F829-AB9D-473C-A817-505FDAC8BEAE}"/>
              </a:ext>
            </a:extLst>
          </p:cNvPr>
          <p:cNvSpPr/>
          <p:nvPr/>
        </p:nvSpPr>
        <p:spPr>
          <a:xfrm rot="2637755" flipH="1" flipV="1">
            <a:off x="5479578" y="2490156"/>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7" name="矩形 6">
            <a:extLst>
              <a:ext uri="{FF2B5EF4-FFF2-40B4-BE49-F238E27FC236}">
                <a16:creationId xmlns:a16="http://schemas.microsoft.com/office/drawing/2014/main" id="{83DD6F61-9EB1-4C72-89E2-D6702330E084}"/>
              </a:ext>
            </a:extLst>
          </p:cNvPr>
          <p:cNvSpPr/>
          <p:nvPr/>
        </p:nvSpPr>
        <p:spPr>
          <a:xfrm>
            <a:off x="338432" y="1604096"/>
            <a:ext cx="4572000" cy="2317622"/>
          </a:xfrm>
          <a:prstGeom prst="rect">
            <a:avLst/>
          </a:prstGeom>
        </p:spPr>
        <p:txBody>
          <a:bodyPr>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所示为双泵供油快速运动回路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为大流量泵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为小流量泵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在快速运动时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输出的油液经单向阀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与泵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输出的油液共同向系统供油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工作行程时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系统压力升高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打开液控顺序阀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单独向系统供油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系统的工作压力由溢流阀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调定。单向阀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在系统工进时关闭。这种双泵供油回路的优点是功率损耗小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系统效率高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因而应用较为普遍。</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7" name="9Z9.EPS">
            <a:extLst>
              <a:ext uri="{FF2B5EF4-FFF2-40B4-BE49-F238E27FC236}">
                <a16:creationId xmlns:a16="http://schemas.microsoft.com/office/drawing/2014/main" id="{CFF3B9F5-5AEF-4BE2-8BDF-1311E3BB9D05}"/>
              </a:ext>
            </a:extLst>
          </p:cNvPr>
          <p:cNvPicPr/>
          <p:nvPr/>
        </p:nvPicPr>
        <p:blipFill>
          <a:blip r:embed="rId3" cstate="print"/>
          <a:stretch>
            <a:fillRect/>
          </a:stretch>
        </p:blipFill>
        <p:spPr>
          <a:xfrm>
            <a:off x="6190295" y="1400036"/>
            <a:ext cx="2319749" cy="1804538"/>
          </a:xfrm>
          <a:prstGeom prst="rect">
            <a:avLst/>
          </a:prstGeom>
        </p:spPr>
      </p:pic>
      <p:sp>
        <p:nvSpPr>
          <p:cNvPr id="9" name="矩形 8">
            <a:extLst>
              <a:ext uri="{FF2B5EF4-FFF2-40B4-BE49-F238E27FC236}">
                <a16:creationId xmlns:a16="http://schemas.microsoft.com/office/drawing/2014/main" id="{2DC5AB49-BD20-456E-A904-8704F8D1C7CD}"/>
              </a:ext>
            </a:extLst>
          </p:cNvPr>
          <p:cNvSpPr/>
          <p:nvPr/>
        </p:nvSpPr>
        <p:spPr>
          <a:xfrm>
            <a:off x="5064170" y="3430546"/>
            <a:ext cx="4572000" cy="548868"/>
          </a:xfrm>
          <a:prstGeom prst="rect">
            <a:avLst/>
          </a:prstGeom>
        </p:spPr>
        <p:txBody>
          <a:bodyPr>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双泵供油回路</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大流量泵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小流量泵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顺序阀</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                                                                     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　</a:t>
            </a:r>
            <a:r>
              <a:rPr lang="en-US" altLang="zh-CN" sz="800" dirty="0">
                <a:solidFill>
                  <a:srgbClr val="000000"/>
                </a:solidFill>
                <a:latin typeface="Times New Roman" panose="02020603050405020304" pitchFamily="18" charset="0"/>
                <a:ea typeface="黑体" panose="02010609060101010101" pitchFamily="49" charset="-122"/>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a:t>
            </a:r>
            <a:endParaRPr lang="zh-CN" altLang="en-US" dirty="0"/>
          </a:p>
        </p:txBody>
      </p:sp>
    </p:spTree>
    <p:extLst>
      <p:ext uri="{BB962C8B-B14F-4D97-AF65-F5344CB8AC3E}">
        <p14:creationId xmlns:p14="http://schemas.microsoft.com/office/powerpoint/2010/main" val="286289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left)">
                                      <p:cBhvr>
                                        <p:cTn id="29" dur="500"/>
                                        <p:tgtEl>
                                          <p:spTgt spid="15"/>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1+#ppt_w/2"/>
                                          </p:val>
                                        </p:tav>
                                        <p:tav tm="100000">
                                          <p:val>
                                            <p:strVal val="#ppt_x"/>
                                          </p:val>
                                        </p:tav>
                                      </p:tavLst>
                                    </p:anim>
                                    <p:anim calcmode="lin" valueType="num">
                                      <p:cBhvr additive="base">
                                        <p:cTn id="38" dur="500" fill="hold"/>
                                        <p:tgtEl>
                                          <p:spTgt spid="17"/>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1+#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p:bldP spid="24" grpId="0" animBg="1"/>
      <p:bldP spid="13" grpId="0" animBg="1"/>
      <p:bldP spid="15" grpId="0" animBg="1"/>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20" name="直角三角形 19">
            <a:extLst>
              <a:ext uri="{FF2B5EF4-FFF2-40B4-BE49-F238E27FC236}">
                <a16:creationId xmlns:a16="http://schemas.microsoft.com/office/drawing/2014/main" id="{6D35ED5F-B066-40FC-B519-13F40AB2A8D4}"/>
              </a:ext>
            </a:extLst>
          </p:cNvPr>
          <p:cNvSpPr/>
          <p:nvPr/>
        </p:nvSpPr>
        <p:spPr>
          <a:xfrm rot="2637755" flipH="1" flipV="1">
            <a:off x="92931" y="948120"/>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5" name="矩形 4">
            <a:extLst>
              <a:ext uri="{FF2B5EF4-FFF2-40B4-BE49-F238E27FC236}">
                <a16:creationId xmlns:a16="http://schemas.microsoft.com/office/drawing/2014/main" id="{3B2ABC62-54B8-4C09-836E-9140CCF539DD}"/>
              </a:ext>
            </a:extLst>
          </p:cNvPr>
          <p:cNvSpPr/>
          <p:nvPr/>
        </p:nvSpPr>
        <p:spPr>
          <a:xfrm>
            <a:off x="256476" y="939081"/>
            <a:ext cx="2727029" cy="297517"/>
          </a:xfrm>
          <a:prstGeom prst="rect">
            <a:avLst/>
          </a:prstGeom>
        </p:spPr>
        <p:txBody>
          <a:bodyPr wrap="none">
            <a:spAutoFit/>
          </a:bodyPr>
          <a:lstStyle/>
          <a:p>
            <a:pPr indent="266700">
              <a:lnSpc>
                <a:spcPts val="1575"/>
              </a:lnSpc>
              <a:spcAft>
                <a:spcPts val="0"/>
              </a:spcAft>
            </a:pP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用增速缸的快速运动回路</a:t>
            </a:r>
            <a:endParaRPr lang="zh-CN" altLang="zh-CN" sz="1400" dirty="0">
              <a:solidFill>
                <a:srgbClr val="2A577D"/>
              </a:solidFill>
              <a:latin typeface="NEU-BZ-S92"/>
              <a:ea typeface="方正书宋_GBK"/>
              <a:cs typeface="Times New Roman" panose="02020603050405020304" pitchFamily="18" charset="0"/>
            </a:endParaRPr>
          </a:p>
        </p:txBody>
      </p:sp>
      <p:pic>
        <p:nvPicPr>
          <p:cNvPr id="18" name="9Z10.EPS">
            <a:extLst>
              <a:ext uri="{FF2B5EF4-FFF2-40B4-BE49-F238E27FC236}">
                <a16:creationId xmlns:a16="http://schemas.microsoft.com/office/drawing/2014/main" id="{CBCAD530-DA7C-41DC-BC75-BB0D0B4F5DEB}"/>
              </a:ext>
            </a:extLst>
          </p:cNvPr>
          <p:cNvPicPr/>
          <p:nvPr/>
        </p:nvPicPr>
        <p:blipFill>
          <a:blip r:embed="rId3" cstate="print"/>
          <a:stretch>
            <a:fillRect/>
          </a:stretch>
        </p:blipFill>
        <p:spPr>
          <a:xfrm>
            <a:off x="834495" y="1676168"/>
            <a:ext cx="1651010" cy="1917557"/>
          </a:xfrm>
          <a:prstGeom prst="rect">
            <a:avLst/>
          </a:prstGeom>
        </p:spPr>
      </p:pic>
      <p:sp>
        <p:nvSpPr>
          <p:cNvPr id="3" name="矩形 2">
            <a:extLst>
              <a:ext uri="{FF2B5EF4-FFF2-40B4-BE49-F238E27FC236}">
                <a16:creationId xmlns:a16="http://schemas.microsoft.com/office/drawing/2014/main" id="{3A295DB6-6B6C-444A-A8A0-BD3C68FE3076}"/>
              </a:ext>
            </a:extLst>
          </p:cNvPr>
          <p:cNvSpPr/>
          <p:nvPr/>
        </p:nvSpPr>
        <p:spPr>
          <a:xfrm>
            <a:off x="-666010" y="3654500"/>
            <a:ext cx="4572000" cy="394980"/>
          </a:xfrm>
          <a:prstGeom prst="rect">
            <a:avLst/>
          </a:prstGeom>
        </p:spPr>
        <p:txBody>
          <a:bodyPr>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用增速缸的快速运动回路</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                                  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增速缸　</a:t>
            </a:r>
            <a:r>
              <a:rPr lang="en-US" altLang="zh-CN" sz="800" dirty="0">
                <a:solidFill>
                  <a:srgbClr val="000000"/>
                </a:solidFill>
                <a:latin typeface="Times New Roman" panose="02020603050405020304" pitchFamily="18" charset="0"/>
                <a:ea typeface="黑体" panose="02010609060101010101" pitchFamily="49" charset="-122"/>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三位四通换向阀　</a:t>
            </a:r>
            <a:r>
              <a:rPr lang="en-US" altLang="zh-CN" sz="800" dirty="0">
                <a:solidFill>
                  <a:srgbClr val="000000"/>
                </a:solidFill>
                <a:latin typeface="Times New Roman" panose="02020603050405020304" pitchFamily="18" charset="0"/>
                <a:ea typeface="黑体" panose="02010609060101010101" pitchFamily="49" charset="-122"/>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液控单向阀　</a:t>
            </a:r>
            <a:r>
              <a:rPr lang="en-US" altLang="zh-CN" sz="800" dirty="0">
                <a:solidFill>
                  <a:srgbClr val="000000"/>
                </a:solidFill>
                <a:latin typeface="Times New Roman" panose="02020603050405020304" pitchFamily="18" charset="0"/>
                <a:ea typeface="黑体" panose="02010609060101010101" pitchFamily="49" charset="-122"/>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顺序阀</a:t>
            </a:r>
            <a:endParaRPr lang="zh-CN" altLang="en-US" dirty="0"/>
          </a:p>
        </p:txBody>
      </p:sp>
      <p:sp>
        <p:nvSpPr>
          <p:cNvPr id="19" name="圆角矩形 5">
            <a:extLst>
              <a:ext uri="{FF2B5EF4-FFF2-40B4-BE49-F238E27FC236}">
                <a16:creationId xmlns:a16="http://schemas.microsoft.com/office/drawing/2014/main" id="{B9BFAFAB-3815-45C2-AD0C-102FE2F93A2D}"/>
              </a:ext>
            </a:extLst>
          </p:cNvPr>
          <p:cNvSpPr/>
          <p:nvPr/>
        </p:nvSpPr>
        <p:spPr>
          <a:xfrm>
            <a:off x="3905990" y="1128073"/>
            <a:ext cx="5062450" cy="3155001"/>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indent="432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9-10</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所示为采用增速缸的快速运动回路。当三位四通换向阀左位接入回路时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压力油经增速缸中的柱塞的通孔进入</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腔</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使活塞快速伸出</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速度为</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/π</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400" baseline="30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为柱塞外径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chemeClr val="bg1"/>
              </a:solidFill>
              <a:effectLst/>
              <a:latin typeface="NEU-BZ-S92"/>
              <a:ea typeface="方正书宋_GBK"/>
              <a:cs typeface="Times New Roman" panose="02020603050405020304" pitchFamily="18" charset="0"/>
            </a:endParaRPr>
          </a:p>
        </p:txBody>
      </p:sp>
      <p:sp>
        <p:nvSpPr>
          <p:cNvPr id="21" name="直角三角形 20">
            <a:extLst>
              <a:ext uri="{FF2B5EF4-FFF2-40B4-BE49-F238E27FC236}">
                <a16:creationId xmlns:a16="http://schemas.microsoft.com/office/drawing/2014/main" id="{23819FE4-7581-45E4-A583-299C8C1A63B4}"/>
              </a:ext>
            </a:extLst>
          </p:cNvPr>
          <p:cNvSpPr/>
          <p:nvPr/>
        </p:nvSpPr>
        <p:spPr>
          <a:xfrm rot="2637755" flipH="1" flipV="1">
            <a:off x="3041346" y="2537042"/>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23" name="直角三角形 22">
            <a:extLst>
              <a:ext uri="{FF2B5EF4-FFF2-40B4-BE49-F238E27FC236}">
                <a16:creationId xmlns:a16="http://schemas.microsoft.com/office/drawing/2014/main" id="{FDEEC8FA-40F1-4113-9D2B-177F8814E31F}"/>
              </a:ext>
            </a:extLst>
          </p:cNvPr>
          <p:cNvSpPr/>
          <p:nvPr/>
        </p:nvSpPr>
        <p:spPr>
          <a:xfrm rot="2637755" flipH="1" flipV="1">
            <a:off x="2864682" y="2537042"/>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6" name="矩形 5">
            <a:extLst>
              <a:ext uri="{FF2B5EF4-FFF2-40B4-BE49-F238E27FC236}">
                <a16:creationId xmlns:a16="http://schemas.microsoft.com/office/drawing/2014/main" id="{70074820-3F92-435E-A933-C8E3E9A23328}"/>
              </a:ext>
            </a:extLst>
          </p:cNvPr>
          <p:cNvSpPr/>
          <p:nvPr/>
        </p:nvSpPr>
        <p:spPr>
          <a:xfrm>
            <a:off x="4082654" y="2278260"/>
            <a:ext cx="4572000" cy="1667316"/>
          </a:xfrm>
          <a:prstGeom prst="rect">
            <a:avLst/>
          </a:prstGeom>
        </p:spPr>
        <p:txBody>
          <a:bodyPr>
            <a:spAutoFit/>
          </a:bodyPr>
          <a:lstStyle/>
          <a:p>
            <a:pPr algn="just">
              <a:lnSpc>
                <a:spcPct val="150000"/>
              </a:lnSpc>
            </a:pPr>
            <a:r>
              <a:rPr lang="en-US" altLang="zh-CN" sz="1400" dirty="0">
                <a:solidFill>
                  <a:schemeClr val="bg1"/>
                </a:solidFill>
                <a:latin typeface="Times New Roman" panose="02020603050405020304" pitchFamily="18" charset="0"/>
                <a:ea typeface="黑体" panose="02010609060101010101" pitchFamily="49" charset="-122"/>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腔中所需油液经液控单向阀</a:t>
            </a:r>
            <a:r>
              <a:rPr lang="en-US" altLang="zh-CN" sz="1400" dirty="0">
                <a:solidFill>
                  <a:schemeClr val="bg1"/>
                </a:solidFill>
                <a:latin typeface="Times New Roman" panose="02020603050405020304" pitchFamily="18" charset="0"/>
                <a:ea typeface="黑体" panose="02010609060101010101" pitchFamily="49" charset="-122"/>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从辅助油箱吸入。活塞</a:t>
            </a:r>
            <a:r>
              <a:rPr lang="en-US" altLang="zh-CN" sz="1400" dirty="0">
                <a:solidFill>
                  <a:schemeClr val="bg1"/>
                </a:solidFill>
                <a:latin typeface="Times New Roman" panose="02020603050405020304" pitchFamily="18" charset="0"/>
                <a:ea typeface="黑体" panose="02010609060101010101" pitchFamily="49" charset="-122"/>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伸出到工作位置时</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由于负载加大</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压力升高</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打开顺序阀</a:t>
            </a:r>
            <a:r>
              <a:rPr lang="en-US" altLang="zh-CN" sz="1400" dirty="0">
                <a:solidFill>
                  <a:schemeClr val="bg1"/>
                </a:solidFill>
                <a:latin typeface="Times New Roman" panose="02020603050405020304" pitchFamily="18" charset="0"/>
                <a:ea typeface="黑体" panose="02010609060101010101" pitchFamily="49" charset="-122"/>
              </a:rPr>
              <a:t>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高压油进入</a:t>
            </a:r>
            <a:r>
              <a:rPr lang="en-US" altLang="zh-CN" sz="1400" dirty="0">
                <a:solidFill>
                  <a:schemeClr val="bg1"/>
                </a:solidFill>
                <a:latin typeface="Times New Roman" panose="02020603050405020304" pitchFamily="18" charset="0"/>
                <a:ea typeface="黑体" panose="02010609060101010101" pitchFamily="49" charset="-122"/>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腔</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同时关闭单向阀</a:t>
            </a:r>
            <a:r>
              <a:rPr lang="en-US" altLang="zh-CN" sz="1400" dirty="0">
                <a:solidFill>
                  <a:schemeClr val="bg1"/>
                </a:solidFill>
                <a:latin typeface="Times New Roman" panose="02020603050405020304" pitchFamily="18" charset="0"/>
                <a:ea typeface="黑体" panose="02010609060101010101" pitchFamily="49" charset="-122"/>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。此时活塞杆在压力油作用下继续外伸</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但因有效面积加大</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速度变慢而推力加大</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这种回路常被用于液压机的系统中。</a:t>
            </a:r>
            <a:endParaRPr lang="zh-CN" altLang="en-US" sz="1400" dirty="0">
              <a:solidFill>
                <a:schemeClr val="bg1"/>
              </a:solidFill>
            </a:endParaRPr>
          </a:p>
        </p:txBody>
      </p:sp>
    </p:spTree>
    <p:extLst>
      <p:ext uri="{BB962C8B-B14F-4D97-AF65-F5344CB8AC3E}">
        <p14:creationId xmlns:p14="http://schemas.microsoft.com/office/powerpoint/2010/main" val="415513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p:bldP spid="3" grpId="0"/>
      <p:bldP spid="19" grpId="0" animBg="1"/>
      <p:bldP spid="21" grpId="0" animBg="1"/>
      <p:bldP spid="23"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20" name="直角三角形 19">
            <a:extLst>
              <a:ext uri="{FF2B5EF4-FFF2-40B4-BE49-F238E27FC236}">
                <a16:creationId xmlns:a16="http://schemas.microsoft.com/office/drawing/2014/main" id="{6D35ED5F-B066-40FC-B519-13F40AB2A8D4}"/>
              </a:ext>
            </a:extLst>
          </p:cNvPr>
          <p:cNvSpPr/>
          <p:nvPr/>
        </p:nvSpPr>
        <p:spPr>
          <a:xfrm rot="2637755" flipH="1" flipV="1">
            <a:off x="92931" y="948120"/>
            <a:ext cx="279439" cy="279439"/>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5" name="矩形 4">
            <a:extLst>
              <a:ext uri="{FF2B5EF4-FFF2-40B4-BE49-F238E27FC236}">
                <a16:creationId xmlns:a16="http://schemas.microsoft.com/office/drawing/2014/main" id="{3B2ABC62-54B8-4C09-836E-9140CCF539DD}"/>
              </a:ext>
            </a:extLst>
          </p:cNvPr>
          <p:cNvSpPr/>
          <p:nvPr/>
        </p:nvSpPr>
        <p:spPr>
          <a:xfrm>
            <a:off x="256476" y="939081"/>
            <a:ext cx="2906565" cy="297517"/>
          </a:xfrm>
          <a:prstGeom prst="rect">
            <a:avLst/>
          </a:prstGeom>
        </p:spPr>
        <p:txBody>
          <a:bodyPr wrap="none">
            <a:spAutoFit/>
          </a:bodyPr>
          <a:lstStyle/>
          <a:p>
            <a:pPr indent="266700">
              <a:lnSpc>
                <a:spcPts val="1575"/>
              </a:lnSpc>
              <a:spcAft>
                <a:spcPts val="0"/>
              </a:spcAft>
            </a:pP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四</a:t>
            </a: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采用蓄能器的快速运动回路</a:t>
            </a:r>
            <a:endParaRPr lang="zh-CN" altLang="zh-CN" sz="1400" dirty="0">
              <a:solidFill>
                <a:srgbClr val="2A577D"/>
              </a:solidFill>
              <a:latin typeface="NEU-BZ-S92"/>
              <a:ea typeface="方正书宋_GBK"/>
              <a:cs typeface="Times New Roman" panose="02020603050405020304" pitchFamily="18" charset="0"/>
            </a:endParaRPr>
          </a:p>
        </p:txBody>
      </p:sp>
      <p:sp>
        <p:nvSpPr>
          <p:cNvPr id="4" name="矩形 3">
            <a:extLst>
              <a:ext uri="{FF2B5EF4-FFF2-40B4-BE49-F238E27FC236}">
                <a16:creationId xmlns:a16="http://schemas.microsoft.com/office/drawing/2014/main" id="{8B1BA602-CF35-48E7-9BB1-5ACA7E2A063D}"/>
              </a:ext>
            </a:extLst>
          </p:cNvPr>
          <p:cNvSpPr/>
          <p:nvPr/>
        </p:nvSpPr>
        <p:spPr>
          <a:xfrm>
            <a:off x="115159" y="1445410"/>
            <a:ext cx="4706222" cy="2677656"/>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9-11a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所示为一种使用蓄能器来实现快速运动的回路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其工作原理如下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当换向阀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处于中位时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经单向阀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向蓄能器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充油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使蓄能器储存能量。当蓄能器压力升高到它的调定值时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打开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液压泵卸荷</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由单向阀保持住蓄能器压力。当换向阀的左位或右位接入回路时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泵和蓄能器同时向液压缸供油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使它得到快速运动。在这里</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卸荷阀的调整压力应高于系统工作压力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以保证泵的流量全部进入系统。</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7" name="9Z11.EPS" descr="id:2147507411;FounderCES">
            <a:extLst>
              <a:ext uri="{FF2B5EF4-FFF2-40B4-BE49-F238E27FC236}">
                <a16:creationId xmlns:a16="http://schemas.microsoft.com/office/drawing/2014/main" id="{DA141B08-805B-4293-A7CC-8C63D7A7B0D7}"/>
              </a:ext>
            </a:extLst>
          </p:cNvPr>
          <p:cNvPicPr/>
          <p:nvPr/>
        </p:nvPicPr>
        <p:blipFill>
          <a:blip r:embed="rId3" cstate="print"/>
          <a:stretch>
            <a:fillRect/>
          </a:stretch>
        </p:blipFill>
        <p:spPr>
          <a:xfrm>
            <a:off x="5182408" y="1620828"/>
            <a:ext cx="3766820" cy="1988820"/>
          </a:xfrm>
          <a:prstGeom prst="rect">
            <a:avLst/>
          </a:prstGeom>
        </p:spPr>
      </p:pic>
      <p:sp>
        <p:nvSpPr>
          <p:cNvPr id="7" name="矩形 6">
            <a:extLst>
              <a:ext uri="{FF2B5EF4-FFF2-40B4-BE49-F238E27FC236}">
                <a16:creationId xmlns:a16="http://schemas.microsoft.com/office/drawing/2014/main" id="{C41649FC-EC41-43D0-9126-EC66C82C13A8}"/>
              </a:ext>
            </a:extLst>
          </p:cNvPr>
          <p:cNvSpPr/>
          <p:nvPr/>
        </p:nvSpPr>
        <p:spPr>
          <a:xfrm>
            <a:off x="4571999" y="3785066"/>
            <a:ext cx="4572000" cy="733534"/>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采用蓄能器的快速运动回路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回路图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卸荷阀结构</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蓄能器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柱塞</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导阀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调节螺钉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导阀弹簧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主阀弹簧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主阀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中心孔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阻尼孔</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24" name="圆角矩形 3">
            <a:extLst>
              <a:ext uri="{FF2B5EF4-FFF2-40B4-BE49-F238E27FC236}">
                <a16:creationId xmlns:a16="http://schemas.microsoft.com/office/drawing/2014/main" id="{3C2F829A-552D-4837-B53D-788A9ACD3A67}"/>
              </a:ext>
            </a:extLst>
          </p:cNvPr>
          <p:cNvSpPr/>
          <p:nvPr/>
        </p:nvSpPr>
        <p:spPr>
          <a:xfrm>
            <a:off x="115159" y="1394214"/>
            <a:ext cx="4789350" cy="2840058"/>
          </a:xfrm>
          <a:prstGeom prst="roundRect">
            <a:avLst>
              <a:gd name="adj" fmla="val 9182"/>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414200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additive="base">
                                        <p:cTn id="15" dur="500" fill="hold"/>
                                        <p:tgtEl>
                                          <p:spTgt spid="24"/>
                                        </p:tgtEl>
                                        <p:attrNameLst>
                                          <p:attrName>ppt_x</p:attrName>
                                        </p:attrNameLst>
                                      </p:cBhvr>
                                      <p:tavLst>
                                        <p:tav tm="0">
                                          <p:val>
                                            <p:strVal val="0-#ppt_w/2"/>
                                          </p:val>
                                        </p:tav>
                                        <p:tav tm="100000">
                                          <p:val>
                                            <p:strVal val="#ppt_x"/>
                                          </p:val>
                                        </p:tav>
                                      </p:tavLst>
                                    </p:anim>
                                    <p:anim calcmode="lin" valueType="num">
                                      <p:cBhvr additive="base">
                                        <p:cTn id="16" dur="500" fill="hold"/>
                                        <p:tgtEl>
                                          <p:spTgt spid="24"/>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1000"/>
                                        <p:tgtEl>
                                          <p:spTgt spid="17"/>
                                        </p:tgtEl>
                                      </p:cBhvr>
                                    </p:animEffect>
                                    <p:anim calcmode="lin" valueType="num">
                                      <p:cBhvr>
                                        <p:cTn id="26" dur="1000" fill="hold"/>
                                        <p:tgtEl>
                                          <p:spTgt spid="17"/>
                                        </p:tgtEl>
                                        <p:attrNameLst>
                                          <p:attrName>ppt_x</p:attrName>
                                        </p:attrNameLst>
                                      </p:cBhvr>
                                      <p:tavLst>
                                        <p:tav tm="0">
                                          <p:val>
                                            <p:strVal val="#ppt_x"/>
                                          </p:val>
                                        </p:tav>
                                        <p:tav tm="100000">
                                          <p:val>
                                            <p:strVal val="#ppt_x"/>
                                          </p:val>
                                        </p:tav>
                                      </p:tavLst>
                                    </p:anim>
                                    <p:anim calcmode="lin" valueType="num">
                                      <p:cBhvr>
                                        <p:cTn id="27" dur="100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5" grpId="0"/>
      <p:bldP spid="4" grpId="0"/>
      <p:bldP spid="7" grpId="0"/>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37F5F5F-733D-4B04-B3D7-B7859C374AAF}"/>
              </a:ext>
            </a:extLst>
          </p:cNvPr>
          <p:cNvSpPr/>
          <p:nvPr/>
        </p:nvSpPr>
        <p:spPr>
          <a:xfrm>
            <a:off x="6534432" y="408001"/>
            <a:ext cx="2747072" cy="369332"/>
          </a:xfrm>
          <a:prstGeom prst="rect">
            <a:avLst/>
          </a:prstGeom>
        </p:spPr>
        <p:txBody>
          <a:bodyPr wrap="square">
            <a:spAutoFit/>
          </a:bodyPr>
          <a:lstStyle/>
          <a:p>
            <a:r>
              <a:rPr lang="zh-CN" altLang="en-US" dirty="0">
                <a:solidFill>
                  <a:schemeClr val="bg1"/>
                </a:solidFill>
                <a:latin typeface="黑体" panose="02010609060101010101" pitchFamily="49" charset="-122"/>
                <a:ea typeface="黑体" panose="02010609060101010101" pitchFamily="49" charset="-122"/>
              </a:rPr>
              <a:t>概      述</a:t>
            </a:r>
            <a:endParaRPr lang="zh-CN" altLang="zh-CN" dirty="0">
              <a:solidFill>
                <a:schemeClr val="bg1"/>
              </a:solidFill>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42340508-3A5D-4E4E-904B-720EC70EDC22}"/>
              </a:ext>
            </a:extLst>
          </p:cNvPr>
          <p:cNvSpPr txBox="1"/>
          <p:nvPr/>
        </p:nvSpPr>
        <p:spPr>
          <a:xfrm>
            <a:off x="1096434" y="592667"/>
            <a:ext cx="1415772" cy="584775"/>
          </a:xfrm>
          <a:prstGeom prst="rect">
            <a:avLst/>
          </a:prstGeom>
          <a:noFill/>
        </p:spPr>
        <p:txBody>
          <a:bodyPr wrap="none" rtlCol="0">
            <a:spAutoFit/>
          </a:bodyPr>
          <a:lstStyle/>
          <a:p>
            <a:r>
              <a:rPr lang="zh-CN" altLang="en-US" sz="3200" dirty="0">
                <a:solidFill>
                  <a:schemeClr val="bg1">
                    <a:lumMod val="95000"/>
                  </a:schemeClr>
                </a:solidFill>
                <a:latin typeface="黑体" panose="02010609060101010101" pitchFamily="49" charset="-122"/>
                <a:ea typeface="黑体" panose="02010609060101010101" pitchFamily="49" charset="-122"/>
              </a:rPr>
              <a:t>第九章</a:t>
            </a:r>
          </a:p>
        </p:txBody>
      </p:sp>
      <p:sp>
        <p:nvSpPr>
          <p:cNvPr id="7" name="矩形 6">
            <a:extLst>
              <a:ext uri="{FF2B5EF4-FFF2-40B4-BE49-F238E27FC236}">
                <a16:creationId xmlns:a16="http://schemas.microsoft.com/office/drawing/2014/main" id="{CF508671-31D2-4EF4-BA4A-636566B1952C}"/>
              </a:ext>
            </a:extLst>
          </p:cNvPr>
          <p:cNvSpPr/>
          <p:nvPr/>
        </p:nvSpPr>
        <p:spPr>
          <a:xfrm>
            <a:off x="539785" y="3691442"/>
            <a:ext cx="2801931" cy="584775"/>
          </a:xfrm>
          <a:prstGeom prst="rect">
            <a:avLst/>
          </a:prstGeom>
        </p:spPr>
        <p:txBody>
          <a:bodyPr wrap="square">
            <a:spAutoFit/>
          </a:bodyPr>
          <a:lstStyle/>
          <a:p>
            <a:pPr algn="ctr"/>
            <a:r>
              <a:rPr lang="zh-CN" altLang="en-US" sz="3200" dirty="0">
                <a:solidFill>
                  <a:schemeClr val="bg1">
                    <a:lumMod val="95000"/>
                  </a:schemeClr>
                </a:solidFill>
                <a:latin typeface="黑体" panose="02010609060101010101" pitchFamily="49" charset="-122"/>
                <a:ea typeface="黑体" panose="02010609060101010101" pitchFamily="49" charset="-122"/>
              </a:rPr>
              <a:t>其他基本回路</a:t>
            </a:r>
          </a:p>
        </p:txBody>
      </p:sp>
      <p:sp>
        <p:nvSpPr>
          <p:cNvPr id="8" name="矩形 7">
            <a:extLst>
              <a:ext uri="{FF2B5EF4-FFF2-40B4-BE49-F238E27FC236}">
                <a16:creationId xmlns:a16="http://schemas.microsoft.com/office/drawing/2014/main" id="{4349A54C-E268-4CC4-9F2A-AB31A02DF6AA}"/>
              </a:ext>
            </a:extLst>
          </p:cNvPr>
          <p:cNvSpPr/>
          <p:nvPr/>
        </p:nvSpPr>
        <p:spPr>
          <a:xfrm>
            <a:off x="6534432" y="1335560"/>
            <a:ext cx="2747072" cy="369332"/>
          </a:xfrm>
          <a:prstGeom prst="rect">
            <a:avLst/>
          </a:prstGeom>
        </p:spPr>
        <p:txBody>
          <a:bodyPr wrap="square">
            <a:spAutoFit/>
          </a:bodyPr>
          <a:lstStyle/>
          <a:p>
            <a:r>
              <a:rPr lang="zh-CN" altLang="en-US" dirty="0">
                <a:solidFill>
                  <a:schemeClr val="bg1"/>
                </a:solidFill>
                <a:latin typeface="黑体" panose="02010609060101010101" pitchFamily="49" charset="-122"/>
                <a:ea typeface="黑体" panose="02010609060101010101" pitchFamily="49" charset="-122"/>
              </a:rPr>
              <a:t>压 力 回 路</a:t>
            </a:r>
            <a:endParaRPr lang="zh-CN" altLang="zh-CN" dirty="0">
              <a:solidFill>
                <a:schemeClr val="bg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00051976-D150-4A8E-8665-5734310BBF6B}"/>
              </a:ext>
            </a:extLst>
          </p:cNvPr>
          <p:cNvSpPr/>
          <p:nvPr/>
        </p:nvSpPr>
        <p:spPr>
          <a:xfrm>
            <a:off x="5957349" y="2316438"/>
            <a:ext cx="2723823"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快速运动和速度换接回路</a:t>
            </a:r>
            <a:endParaRPr lang="zh-CN" altLang="zh-CN" dirty="0">
              <a:solidFill>
                <a:schemeClr val="bg1"/>
              </a:solidFill>
              <a:latin typeface="黑体" panose="02010609060101010101" pitchFamily="49" charset="-122"/>
              <a:ea typeface="黑体" panose="02010609060101010101" pitchFamily="49" charset="-122"/>
            </a:endParaRPr>
          </a:p>
        </p:txBody>
      </p:sp>
      <p:sp>
        <p:nvSpPr>
          <p:cNvPr id="9" name="矩形 8">
            <a:extLst>
              <a:ext uri="{FF2B5EF4-FFF2-40B4-BE49-F238E27FC236}">
                <a16:creationId xmlns:a16="http://schemas.microsoft.com/office/drawing/2014/main" id="{FFC32E8D-A5B2-4874-9512-BB04EFEBDC62}"/>
              </a:ext>
            </a:extLst>
          </p:cNvPr>
          <p:cNvSpPr/>
          <p:nvPr/>
        </p:nvSpPr>
        <p:spPr>
          <a:xfrm>
            <a:off x="6188181" y="3346904"/>
            <a:ext cx="2262158"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换向回路和锁紧回路</a:t>
            </a:r>
            <a:endParaRPr lang="zh-CN" altLang="zh-CN" dirty="0">
              <a:solidFill>
                <a:schemeClr val="bg1"/>
              </a:solidFill>
              <a:latin typeface="黑体" panose="02010609060101010101" pitchFamily="49" charset="-122"/>
              <a:ea typeface="黑体" panose="02010609060101010101" pitchFamily="49" charset="-122"/>
            </a:endParaRPr>
          </a:p>
        </p:txBody>
      </p:sp>
      <p:sp>
        <p:nvSpPr>
          <p:cNvPr id="10" name="矩形 9">
            <a:extLst>
              <a:ext uri="{FF2B5EF4-FFF2-40B4-BE49-F238E27FC236}">
                <a16:creationId xmlns:a16="http://schemas.microsoft.com/office/drawing/2014/main" id="{A719C58A-A955-4689-A99B-052B6A4387F9}"/>
              </a:ext>
            </a:extLst>
          </p:cNvPr>
          <p:cNvSpPr/>
          <p:nvPr/>
        </p:nvSpPr>
        <p:spPr>
          <a:xfrm>
            <a:off x="6534432" y="4334408"/>
            <a:ext cx="1569660" cy="369332"/>
          </a:xfrm>
          <a:prstGeom prst="rect">
            <a:avLst/>
          </a:prstGeom>
        </p:spPr>
        <p:txBody>
          <a:bodyPr wrap="none">
            <a:spAutoFit/>
          </a:bodyPr>
          <a:lstStyle/>
          <a:p>
            <a:r>
              <a:rPr lang="zh-CN" altLang="en-US" dirty="0">
                <a:solidFill>
                  <a:schemeClr val="bg1"/>
                </a:solidFill>
                <a:latin typeface="黑体" panose="02010609060101010101" pitchFamily="49" charset="-122"/>
                <a:ea typeface="黑体" panose="02010609060101010101" pitchFamily="49" charset="-122"/>
              </a:rPr>
              <a:t>多缸动作回路</a:t>
            </a:r>
            <a:endParaRPr lang="zh-CN" altLang="zh-CN"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7548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par>
                          <p:cTn id="8" fill="hold">
                            <p:stCondLst>
                              <p:cond delay="500"/>
                            </p:stCondLst>
                            <p:childTnLst>
                              <p:par>
                                <p:cTn id="9" presetID="26" presetClass="emph" presetSubtype="0" fill="hold" grpId="0" nodeType="afterEffect">
                                  <p:stCondLst>
                                    <p:cond delay="0"/>
                                  </p:stCondLst>
                                  <p:childTnLst>
                                    <p:animEffect transition="out" filter="fade">
                                      <p:cBhvr>
                                        <p:cTn id="10" dur="500" tmFilter="0, 0; .2, .5; .8, .5; 1, 0"/>
                                        <p:tgtEl>
                                          <p:spTgt spid="7"/>
                                        </p:tgtEl>
                                      </p:cBhvr>
                                    </p:animEffect>
                                    <p:animScale>
                                      <p:cBhvr>
                                        <p:cTn id="11" dur="250" autoRev="1" fill="hold"/>
                                        <p:tgtEl>
                                          <p:spTgt spid="7"/>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1000"/>
                                        <p:tgtEl>
                                          <p:spTgt spid="3"/>
                                        </p:tgtEl>
                                      </p:cBhvr>
                                    </p:animEffect>
                                    <p:anim calcmode="lin" valueType="num">
                                      <p:cBhvr>
                                        <p:cTn id="31" dur="1000" fill="hold"/>
                                        <p:tgtEl>
                                          <p:spTgt spid="3"/>
                                        </p:tgtEl>
                                        <p:attrNameLst>
                                          <p:attrName>ppt_x</p:attrName>
                                        </p:attrNameLst>
                                      </p:cBhvr>
                                      <p:tavLst>
                                        <p:tav tm="0">
                                          <p:val>
                                            <p:strVal val="#ppt_x"/>
                                          </p:val>
                                        </p:tav>
                                        <p:tav tm="100000">
                                          <p:val>
                                            <p:strVal val="#ppt_x"/>
                                          </p:val>
                                        </p:tav>
                                      </p:tavLst>
                                    </p:anim>
                                    <p:anim calcmode="lin" valueType="num">
                                      <p:cBhvr>
                                        <p:cTn id="3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3"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10" name="矩形 9">
            <a:extLst>
              <a:ext uri="{FF2B5EF4-FFF2-40B4-BE49-F238E27FC236}">
                <a16:creationId xmlns:a16="http://schemas.microsoft.com/office/drawing/2014/main" id="{E918640A-D99A-408C-89D6-FE6999309438}"/>
              </a:ext>
            </a:extLst>
          </p:cNvPr>
          <p:cNvSpPr/>
          <p:nvPr/>
        </p:nvSpPr>
        <p:spPr>
          <a:xfrm>
            <a:off x="295316" y="1113905"/>
            <a:ext cx="8553365" cy="1671291"/>
          </a:xfrm>
          <a:prstGeom prst="rect">
            <a:avLst/>
          </a:prstGeom>
        </p:spPr>
        <p:txBody>
          <a:bodyPr wrap="square">
            <a:spAutoFit/>
          </a:bodyPr>
          <a:lstStyle/>
          <a:p>
            <a:pPr indent="288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这种回路中卸荷阀的结构是专门设计的</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9-11b),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它与一般先导式压力阀不同。其导阀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除了受弹簧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的力和</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腔处液压力作用外</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还要承受柱塞</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的推力。当蓄能器开始充油时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卸荷阀中的导阀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和主阀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都处于关闭位置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处的压力都等于泵压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柱塞两端液压力平衡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对导阀不产生推力。随着进入蓄能器油液的不断增多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中的压力亦不断升高</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当压力升高到</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腔的液压力能克服导阀弹簧力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将导阀打开时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口处来的压力油便经阻尼孔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、导阀阀口、主阀中心孔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和通口</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流回油箱。</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8" name="圆角矩形 3">
            <a:extLst>
              <a:ext uri="{FF2B5EF4-FFF2-40B4-BE49-F238E27FC236}">
                <a16:creationId xmlns:a16="http://schemas.microsoft.com/office/drawing/2014/main" id="{9D43CA57-64B3-42D3-9691-897644A452DD}"/>
              </a:ext>
            </a:extLst>
          </p:cNvPr>
          <p:cNvSpPr/>
          <p:nvPr/>
        </p:nvSpPr>
        <p:spPr>
          <a:xfrm>
            <a:off x="150634" y="1113905"/>
            <a:ext cx="8842730" cy="1738153"/>
          </a:xfrm>
          <a:prstGeom prst="roundRect">
            <a:avLst>
              <a:gd name="adj" fmla="val 5119"/>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9" name="矩形 18">
            <a:extLst>
              <a:ext uri="{FF2B5EF4-FFF2-40B4-BE49-F238E27FC236}">
                <a16:creationId xmlns:a16="http://schemas.microsoft.com/office/drawing/2014/main" id="{3C0A24CC-6B31-458B-92E6-84AD88153D17}"/>
              </a:ext>
            </a:extLst>
          </p:cNvPr>
          <p:cNvSpPr/>
          <p:nvPr/>
        </p:nvSpPr>
        <p:spPr>
          <a:xfrm>
            <a:off x="295317" y="3218000"/>
            <a:ext cx="8553365" cy="1344151"/>
          </a:xfrm>
          <a:prstGeom prst="rect">
            <a:avLst/>
          </a:prstGeom>
        </p:spPr>
        <p:txBody>
          <a:bodyPr wrap="square">
            <a:spAutoFit/>
          </a:bodyPr>
          <a:lstStyle/>
          <a:p>
            <a:pPr indent="288000" algn="just">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由于阻尼孔的作用</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腔压力小于泵压</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这使主阀阀口打开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泵开始卸荷。此时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腔压力小于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腔压力。柱塞便对导阀施加一额外的推力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促使导阀和主阀的阀口都开得更大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结果使</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腔压力下降到零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柱塞处于其最上端位置。由于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腔的工作面积比</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腔大</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因此蓄能器中的压力即使因泄漏而有所下降</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卸荷阀仍能使泵处于卸荷状态。蓄能器所能达到的最高压力由调节螺钉</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调定。</a:t>
            </a:r>
            <a:endParaRPr lang="zh-CN" altLang="en-US" sz="2000" dirty="0"/>
          </a:p>
        </p:txBody>
      </p:sp>
      <p:sp>
        <p:nvSpPr>
          <p:cNvPr id="25" name="圆角矩形 3">
            <a:extLst>
              <a:ext uri="{FF2B5EF4-FFF2-40B4-BE49-F238E27FC236}">
                <a16:creationId xmlns:a16="http://schemas.microsoft.com/office/drawing/2014/main" id="{50C63E09-1B52-4C3D-A801-EB0EC0A3A44C}"/>
              </a:ext>
            </a:extLst>
          </p:cNvPr>
          <p:cNvSpPr/>
          <p:nvPr/>
        </p:nvSpPr>
        <p:spPr>
          <a:xfrm>
            <a:off x="150635" y="3151138"/>
            <a:ext cx="8842730" cy="1440020"/>
          </a:xfrm>
          <a:prstGeom prst="roundRect">
            <a:avLst>
              <a:gd name="adj" fmla="val 5119"/>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80146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animBg="1"/>
      <p:bldP spid="19" grpId="0"/>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a:extLst>
              <a:ext uri="{FF2B5EF4-FFF2-40B4-BE49-F238E27FC236}">
                <a16:creationId xmlns:a16="http://schemas.microsoft.com/office/drawing/2014/main" id="{FA06FBA9-2998-4520-8D79-B546B15D3AFD}"/>
              </a:ext>
            </a:extLst>
          </p:cNvPr>
          <p:cNvSpPr/>
          <p:nvPr/>
        </p:nvSpPr>
        <p:spPr>
          <a:xfrm>
            <a:off x="333515" y="1675796"/>
            <a:ext cx="8476970" cy="1948554"/>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15DC89FA-0578-41DF-9E06-77A8D47EE464}"/>
              </a:ext>
            </a:extLst>
          </p:cNvPr>
          <p:cNvSpPr/>
          <p:nvPr/>
        </p:nvSpPr>
        <p:spPr>
          <a:xfrm>
            <a:off x="697441" y="2004383"/>
            <a:ext cx="7749117" cy="1291379"/>
          </a:xfrm>
          <a:prstGeom prst="rect">
            <a:avLst/>
          </a:prstGeom>
        </p:spPr>
        <p:txBody>
          <a:bodyPr wrap="square">
            <a:spAutoFit/>
          </a:bodyPr>
          <a:lstStyle/>
          <a:p>
            <a:pPr indent="432000" algn="just">
              <a:lnSpc>
                <a:spcPct val="150000"/>
              </a:lnSpc>
              <a:spcAft>
                <a:spcPts val="0"/>
              </a:spcAft>
            </a:pP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这种快速运动回路适用于短时内需要大流量、又希望以较小流量的泵提供较高速度的快速运动场合。但是系统在其整个工作循环内必须有足够长的停歇时间</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以使液压泵能对蓄能器充分地进行充油。</a:t>
            </a:r>
            <a:endParaRPr lang="zh-CN" altLang="zh-CN" dirty="0">
              <a:solidFill>
                <a:schemeClr val="bg1"/>
              </a:solidFill>
              <a:effectLst/>
              <a:latin typeface="NEU-BZ-S92"/>
              <a:ea typeface="方正书宋_GBK"/>
              <a:cs typeface="Times New Roman" panose="02020603050405020304" pitchFamily="18" charset="0"/>
            </a:endParaRPr>
          </a:p>
        </p:txBody>
      </p:sp>
      <p:sp>
        <p:nvSpPr>
          <p:cNvPr id="4" name="文本框 3">
            <a:extLst>
              <a:ext uri="{FF2B5EF4-FFF2-40B4-BE49-F238E27FC236}">
                <a16:creationId xmlns:a16="http://schemas.microsoft.com/office/drawing/2014/main" id="{62461BE1-531E-497B-8C69-053104A79732}"/>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5" name="圆角矩形 3">
            <a:extLst>
              <a:ext uri="{FF2B5EF4-FFF2-40B4-BE49-F238E27FC236}">
                <a16:creationId xmlns:a16="http://schemas.microsoft.com/office/drawing/2014/main" id="{50856C2C-9630-42F5-B32E-B77E0585451F}"/>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343815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5" name="文本框 14">
            <a:extLst>
              <a:ext uri="{FF2B5EF4-FFF2-40B4-BE49-F238E27FC236}">
                <a16:creationId xmlns:a16="http://schemas.microsoft.com/office/drawing/2014/main" id="{2632AC5D-CC43-4303-99B0-A250D9DD9256}"/>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18" name="直角三角形 17">
            <a:extLst>
              <a:ext uri="{FF2B5EF4-FFF2-40B4-BE49-F238E27FC236}">
                <a16:creationId xmlns:a16="http://schemas.microsoft.com/office/drawing/2014/main" id="{B9F0E40C-95DF-4C8E-A01E-C35470C3105B}"/>
              </a:ext>
            </a:extLst>
          </p:cNvPr>
          <p:cNvSpPr/>
          <p:nvPr/>
        </p:nvSpPr>
        <p:spPr>
          <a:xfrm rot="2637755" flipH="1" flipV="1">
            <a:off x="67949"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20B23D5C-EF7C-44E2-940A-AFDFAD4F7527}"/>
              </a:ext>
            </a:extLst>
          </p:cNvPr>
          <p:cNvSpPr/>
          <p:nvPr/>
        </p:nvSpPr>
        <p:spPr>
          <a:xfrm rot="2637755" flipH="1" flipV="1">
            <a:off x="218196" y="947777"/>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文本框 20">
            <a:extLst>
              <a:ext uri="{FF2B5EF4-FFF2-40B4-BE49-F238E27FC236}">
                <a16:creationId xmlns:a16="http://schemas.microsoft.com/office/drawing/2014/main" id="{4A05C0A1-3717-4B94-816F-D2A2D46A58CE}"/>
              </a:ext>
            </a:extLst>
          </p:cNvPr>
          <p:cNvSpPr txBox="1"/>
          <p:nvPr/>
        </p:nvSpPr>
        <p:spPr>
          <a:xfrm>
            <a:off x="659609" y="919921"/>
            <a:ext cx="2031325" cy="369332"/>
          </a:xfrm>
          <a:prstGeom prst="rect">
            <a:avLst/>
          </a:prstGeom>
          <a:noFill/>
        </p:spPr>
        <p:txBody>
          <a:bodyPr wrap="none" rtlCol="0">
            <a:spAutoFit/>
          </a:bodyPr>
          <a:lstStyle/>
          <a:p>
            <a:r>
              <a:rPr lang="zh-CN" altLang="en-US" dirty="0">
                <a:solidFill>
                  <a:srgbClr val="2A577D"/>
                </a:solidFill>
              </a:rPr>
              <a:t>二、速度换接回路</a:t>
            </a:r>
          </a:p>
        </p:txBody>
      </p:sp>
      <p:sp>
        <p:nvSpPr>
          <p:cNvPr id="6" name="矩形 5">
            <a:extLst>
              <a:ext uri="{FF2B5EF4-FFF2-40B4-BE49-F238E27FC236}">
                <a16:creationId xmlns:a16="http://schemas.microsoft.com/office/drawing/2014/main" id="{0DB1BCE8-7CFE-46E7-81FE-FBD9163230C7}"/>
              </a:ext>
            </a:extLst>
          </p:cNvPr>
          <p:cNvSpPr/>
          <p:nvPr/>
        </p:nvSpPr>
        <p:spPr>
          <a:xfrm>
            <a:off x="202498" y="1493751"/>
            <a:ext cx="8767251" cy="1061829"/>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速度换接回路的功用是使液压执行机构在一个工作循环中从一种运动速度换到另一种运动速度</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因而这个转换不仅包括快速转慢速的换接</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而且也包括两个慢速之间的换接。实现这些功能的回路应该具有较高的速度换接平稳性。</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25" name="圆角矩形 3">
            <a:extLst>
              <a:ext uri="{FF2B5EF4-FFF2-40B4-BE49-F238E27FC236}">
                <a16:creationId xmlns:a16="http://schemas.microsoft.com/office/drawing/2014/main" id="{1D8C61B8-36BF-4E27-B467-AF5FCCF41BAD}"/>
              </a:ext>
            </a:extLst>
          </p:cNvPr>
          <p:cNvSpPr/>
          <p:nvPr/>
        </p:nvSpPr>
        <p:spPr>
          <a:xfrm>
            <a:off x="150246" y="1494646"/>
            <a:ext cx="8871757" cy="1066360"/>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7" name="直角三角形 26">
            <a:extLst>
              <a:ext uri="{FF2B5EF4-FFF2-40B4-BE49-F238E27FC236}">
                <a16:creationId xmlns:a16="http://schemas.microsoft.com/office/drawing/2014/main" id="{87940637-D72E-41F9-B853-E5218DBBDC01}"/>
              </a:ext>
            </a:extLst>
          </p:cNvPr>
          <p:cNvSpPr/>
          <p:nvPr/>
        </p:nvSpPr>
        <p:spPr>
          <a:xfrm rot="2637755" flipH="1" flipV="1">
            <a:off x="270615" y="3010941"/>
            <a:ext cx="212102" cy="21210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28" name="矩形 27">
            <a:extLst>
              <a:ext uri="{FF2B5EF4-FFF2-40B4-BE49-F238E27FC236}">
                <a16:creationId xmlns:a16="http://schemas.microsoft.com/office/drawing/2014/main" id="{026B0440-60F2-4AE3-94D5-78D2249C8937}"/>
              </a:ext>
            </a:extLst>
          </p:cNvPr>
          <p:cNvSpPr/>
          <p:nvPr/>
        </p:nvSpPr>
        <p:spPr>
          <a:xfrm>
            <a:off x="376666" y="3004027"/>
            <a:ext cx="3192759" cy="297517"/>
          </a:xfrm>
          <a:prstGeom prst="rect">
            <a:avLst/>
          </a:prstGeom>
        </p:spPr>
        <p:txBody>
          <a:bodyPr wrap="square">
            <a:spAutoFit/>
          </a:bodyPr>
          <a:lstStyle/>
          <a:p>
            <a:pPr indent="266700">
              <a:lnSpc>
                <a:spcPts val="1575"/>
              </a:lnSpc>
              <a:spcAft>
                <a:spcPts val="0"/>
              </a:spcAft>
            </a:pPr>
            <a:r>
              <a:rPr lang="en-US" altLang="zh-CN"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快速转慢速的换接回路</a:t>
            </a:r>
            <a:endParaRPr lang="zh-CN" altLang="zh-CN" dirty="0">
              <a:solidFill>
                <a:srgbClr val="2A577D"/>
              </a:solidFill>
              <a:latin typeface="NEU-BZ-S92"/>
              <a:ea typeface="方正书宋_GBK"/>
              <a:cs typeface="Times New Roman" panose="02020603050405020304" pitchFamily="18" charset="0"/>
            </a:endParaRPr>
          </a:p>
        </p:txBody>
      </p:sp>
      <p:sp>
        <p:nvSpPr>
          <p:cNvPr id="8" name="矩形 7">
            <a:extLst>
              <a:ext uri="{FF2B5EF4-FFF2-40B4-BE49-F238E27FC236}">
                <a16:creationId xmlns:a16="http://schemas.microsoft.com/office/drawing/2014/main" id="{5D03B716-41E6-468B-9F45-7F09468FD6F8}"/>
              </a:ext>
            </a:extLst>
          </p:cNvPr>
          <p:cNvSpPr/>
          <p:nvPr/>
        </p:nvSpPr>
        <p:spPr>
          <a:xfrm>
            <a:off x="150246" y="3336141"/>
            <a:ext cx="8587417" cy="7017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能够实现快速转慢速换接的方法很多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9-8</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9-10</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所示的快速运动回路都可以使液压缸的运动由快速换接为慢速。下面再介绍一种在组合机床液压系统中常用的快慢速换接回路。</a:t>
            </a:r>
            <a:endParaRPr lang="zh-CN" altLang="zh-CN" sz="14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34314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anim calcmode="lin" valueType="num">
                                      <p:cBhvr>
                                        <p:cTn id="32" dur="1000" fill="hold"/>
                                        <p:tgtEl>
                                          <p:spTgt spid="28"/>
                                        </p:tgtEl>
                                        <p:attrNameLst>
                                          <p:attrName>ppt_x</p:attrName>
                                        </p:attrNameLst>
                                      </p:cBhvr>
                                      <p:tavLst>
                                        <p:tav tm="0">
                                          <p:val>
                                            <p:strVal val="#ppt_x"/>
                                          </p:val>
                                        </p:tav>
                                        <p:tav tm="100000">
                                          <p:val>
                                            <p:strVal val="#ppt_x"/>
                                          </p:val>
                                        </p:tav>
                                      </p:tavLst>
                                    </p:anim>
                                    <p:anim calcmode="lin" valueType="num">
                                      <p:cBhvr>
                                        <p:cTn id="3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1000"/>
                                        <p:tgtEl>
                                          <p:spTgt spid="8"/>
                                        </p:tgtEl>
                                      </p:cBhvr>
                                    </p:animEffect>
                                    <p:anim calcmode="lin" valueType="num">
                                      <p:cBhvr>
                                        <p:cTn id="39" dur="1000" fill="hold"/>
                                        <p:tgtEl>
                                          <p:spTgt spid="8"/>
                                        </p:tgtEl>
                                        <p:attrNameLst>
                                          <p:attrName>ppt_x</p:attrName>
                                        </p:attrNameLst>
                                      </p:cBhvr>
                                      <p:tavLst>
                                        <p:tav tm="0">
                                          <p:val>
                                            <p:strVal val="#ppt_x"/>
                                          </p:val>
                                        </p:tav>
                                        <p:tav tm="100000">
                                          <p:val>
                                            <p:strVal val="#ppt_x"/>
                                          </p:val>
                                        </p:tav>
                                      </p:tavLst>
                                    </p:anim>
                                    <p:anim calcmode="lin" valueType="num">
                                      <p:cBhvr>
                                        <p:cTn id="4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1" grpId="0"/>
      <p:bldP spid="6" grpId="0"/>
      <p:bldP spid="25" grpId="0" animBg="1"/>
      <p:bldP spid="27" grpId="0" animBg="1"/>
      <p:bldP spid="28"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5">
            <a:extLst>
              <a:ext uri="{FF2B5EF4-FFF2-40B4-BE49-F238E27FC236}">
                <a16:creationId xmlns:a16="http://schemas.microsoft.com/office/drawing/2014/main" id="{996985E1-4E8B-43DC-9B24-B02758094A20}"/>
              </a:ext>
            </a:extLst>
          </p:cNvPr>
          <p:cNvSpPr/>
          <p:nvPr/>
        </p:nvSpPr>
        <p:spPr>
          <a:xfrm>
            <a:off x="219905" y="929884"/>
            <a:ext cx="4941116" cy="366728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5" name="文本框 14">
            <a:extLst>
              <a:ext uri="{FF2B5EF4-FFF2-40B4-BE49-F238E27FC236}">
                <a16:creationId xmlns:a16="http://schemas.microsoft.com/office/drawing/2014/main" id="{2632AC5D-CC43-4303-99B0-A250D9DD9256}"/>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
        <p:nvSpPr>
          <p:cNvPr id="3" name="矩形 2">
            <a:extLst>
              <a:ext uri="{FF2B5EF4-FFF2-40B4-BE49-F238E27FC236}">
                <a16:creationId xmlns:a16="http://schemas.microsoft.com/office/drawing/2014/main" id="{5F683478-D59D-4104-B397-8FC1D4AE256A}"/>
              </a:ext>
            </a:extLst>
          </p:cNvPr>
          <p:cNvSpPr/>
          <p:nvPr/>
        </p:nvSpPr>
        <p:spPr>
          <a:xfrm>
            <a:off x="404463" y="1101531"/>
            <a:ext cx="4572000" cy="3323987"/>
          </a:xfrm>
          <a:prstGeom prst="rect">
            <a:avLst/>
          </a:prstGeom>
        </p:spPr>
        <p:txBody>
          <a:bodyPr>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9-12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所示为用行程阀来实现快慢速转接的回路。在图示状态下</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快进。当活塞所连接的挡块压下行程阀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行程阀关闭</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液压缸右腔的油液必须通过节流阀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才能流回油箱</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活塞运动速度转变为慢速工进。当换向阀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左位接入回路时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压力油同时经单向阀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和节流阀进入液压缸右腔</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活塞快速向右返回。这种回路的快慢速换接过程比较平稳</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换接点的位置比较准确</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缺点是行程阀的安装位置不能任意布置</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管路连接较为复杂</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若将行程阀改为电磁阀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安装连接比较方便</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但速度换接的平稳性、可靠性以及换向精度都较差。</a:t>
            </a:r>
            <a:endParaRPr lang="zh-CN" altLang="zh-CN" sz="1400" dirty="0">
              <a:solidFill>
                <a:schemeClr val="bg1"/>
              </a:solidFill>
              <a:effectLst/>
              <a:latin typeface="NEU-BZ-S92"/>
              <a:ea typeface="方正书宋_GBK"/>
              <a:cs typeface="Times New Roman" panose="02020603050405020304" pitchFamily="18" charset="0"/>
            </a:endParaRPr>
          </a:p>
        </p:txBody>
      </p:sp>
      <p:pic>
        <p:nvPicPr>
          <p:cNvPr id="19" name="9Z12.EPS">
            <a:extLst>
              <a:ext uri="{FF2B5EF4-FFF2-40B4-BE49-F238E27FC236}">
                <a16:creationId xmlns:a16="http://schemas.microsoft.com/office/drawing/2014/main" id="{991AEA43-DD20-4A48-BC27-1321344B9FC6}"/>
              </a:ext>
            </a:extLst>
          </p:cNvPr>
          <p:cNvPicPr/>
          <p:nvPr/>
        </p:nvPicPr>
        <p:blipFill>
          <a:blip r:embed="rId3" cstate="print"/>
          <a:stretch>
            <a:fillRect/>
          </a:stretch>
        </p:blipFill>
        <p:spPr>
          <a:xfrm>
            <a:off x="6118349" y="1337868"/>
            <a:ext cx="2501394" cy="2097149"/>
          </a:xfrm>
          <a:prstGeom prst="rect">
            <a:avLst/>
          </a:prstGeom>
        </p:spPr>
      </p:pic>
      <p:sp>
        <p:nvSpPr>
          <p:cNvPr id="5" name="矩形 4">
            <a:extLst>
              <a:ext uri="{FF2B5EF4-FFF2-40B4-BE49-F238E27FC236}">
                <a16:creationId xmlns:a16="http://schemas.microsoft.com/office/drawing/2014/main" id="{5D8A9DBF-E44A-4937-BF6B-8CC920FF414B}"/>
              </a:ext>
            </a:extLst>
          </p:cNvPr>
          <p:cNvSpPr/>
          <p:nvPr/>
        </p:nvSpPr>
        <p:spPr>
          <a:xfrm>
            <a:off x="5164678" y="3734206"/>
            <a:ext cx="4572000" cy="548868"/>
          </a:xfrm>
          <a:prstGeom prst="rect">
            <a:avLst/>
          </a:prstGeom>
        </p:spPr>
        <p:txBody>
          <a:bodyPr>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用行程阀的速度换接回路</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                                                       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　</a:t>
            </a:r>
            <a:r>
              <a:rPr lang="en-US" altLang="zh-CN" sz="800" dirty="0">
                <a:solidFill>
                  <a:srgbClr val="000000"/>
                </a:solidFill>
                <a:latin typeface="Times New Roman" panose="02020603050405020304" pitchFamily="18" charset="0"/>
                <a:ea typeface="黑体" panose="02010609060101010101" pitchFamily="49" charset="-122"/>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行程阀　</a:t>
            </a:r>
            <a:r>
              <a:rPr lang="en-US" altLang="zh-CN" sz="800" dirty="0">
                <a:solidFill>
                  <a:srgbClr val="000000"/>
                </a:solidFill>
                <a:latin typeface="Times New Roman" panose="02020603050405020304" pitchFamily="18" charset="0"/>
                <a:ea typeface="黑体" panose="02010609060101010101" pitchFamily="49" charset="-122"/>
              </a:rPr>
              <a:t>7—</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endParaRPr lang="zh-CN" altLang="en-US" dirty="0"/>
          </a:p>
        </p:txBody>
      </p:sp>
      <p:sp>
        <p:nvSpPr>
          <p:cNvPr id="24" name="直角三角形 23">
            <a:extLst>
              <a:ext uri="{FF2B5EF4-FFF2-40B4-BE49-F238E27FC236}">
                <a16:creationId xmlns:a16="http://schemas.microsoft.com/office/drawing/2014/main" id="{DE7516B5-39A0-4661-B617-AE27468B3542}"/>
              </a:ext>
            </a:extLst>
          </p:cNvPr>
          <p:cNvSpPr/>
          <p:nvPr/>
        </p:nvSpPr>
        <p:spPr>
          <a:xfrm rot="2637755" flipH="1" flipV="1">
            <a:off x="5424829" y="2617776"/>
            <a:ext cx="212102" cy="21210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Tree>
    <p:extLst>
      <p:ext uri="{BB962C8B-B14F-4D97-AF65-F5344CB8AC3E}">
        <p14:creationId xmlns:p14="http://schemas.microsoft.com/office/powerpoint/2010/main" val="187033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 grpId="0"/>
      <p:bldP spid="5" grpId="0"/>
      <p:bldP spid="2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5" name="直角三角形 14">
            <a:extLst>
              <a:ext uri="{FF2B5EF4-FFF2-40B4-BE49-F238E27FC236}">
                <a16:creationId xmlns:a16="http://schemas.microsoft.com/office/drawing/2014/main" id="{6F8BF091-09B9-4B77-9AF1-6400727E87BA}"/>
              </a:ext>
            </a:extLst>
          </p:cNvPr>
          <p:cNvSpPr/>
          <p:nvPr/>
        </p:nvSpPr>
        <p:spPr>
          <a:xfrm rot="2637755" flipH="1" flipV="1">
            <a:off x="107095" y="1002286"/>
            <a:ext cx="212102" cy="21210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6" name="矩形 15">
            <a:extLst>
              <a:ext uri="{FF2B5EF4-FFF2-40B4-BE49-F238E27FC236}">
                <a16:creationId xmlns:a16="http://schemas.microsoft.com/office/drawing/2014/main" id="{3DAF4F62-C91A-4ECF-9216-1D98A4B7E637}"/>
              </a:ext>
            </a:extLst>
          </p:cNvPr>
          <p:cNvSpPr/>
          <p:nvPr/>
        </p:nvSpPr>
        <p:spPr>
          <a:xfrm>
            <a:off x="135386" y="953794"/>
            <a:ext cx="2589422" cy="297517"/>
          </a:xfrm>
          <a:prstGeom prst="rect">
            <a:avLst/>
          </a:prstGeom>
        </p:spPr>
        <p:txBody>
          <a:bodyPr wrap="square">
            <a:spAutoFit/>
          </a:bodyPr>
          <a:lstStyle/>
          <a:p>
            <a:pPr indent="266700">
              <a:lnSpc>
                <a:spcPts val="1575"/>
              </a:lnSpc>
              <a:spcAft>
                <a:spcPts val="0"/>
              </a:spcAft>
            </a:pP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1400" dirty="0">
                <a:solidFill>
                  <a:srgbClr val="2A577D"/>
                </a:solidFill>
                <a:latin typeface="Times New Roman" panose="02020603050405020304" pitchFamily="18" charset="0"/>
                <a:ea typeface="黑体" panose="02010609060101010101" pitchFamily="49" charset="-122"/>
                <a:cs typeface="Times New Roman" panose="02020603050405020304" pitchFamily="18" charset="0"/>
              </a:rPr>
              <a:t>两种慢速的换接回路</a:t>
            </a:r>
            <a:endParaRPr lang="zh-CN" altLang="zh-CN" sz="1400" dirty="0">
              <a:solidFill>
                <a:srgbClr val="2A577D"/>
              </a:solidFill>
              <a:latin typeface="NEU-BZ-S92"/>
              <a:ea typeface="方正书宋_GBK"/>
              <a:cs typeface="Times New Roman" panose="02020603050405020304" pitchFamily="18" charset="0"/>
            </a:endParaRPr>
          </a:p>
        </p:txBody>
      </p:sp>
      <p:sp>
        <p:nvSpPr>
          <p:cNvPr id="2" name="矩形 1">
            <a:extLst>
              <a:ext uri="{FF2B5EF4-FFF2-40B4-BE49-F238E27FC236}">
                <a16:creationId xmlns:a16="http://schemas.microsoft.com/office/drawing/2014/main" id="{37624170-6038-49A2-8ED5-99595C483C64}"/>
              </a:ext>
            </a:extLst>
          </p:cNvPr>
          <p:cNvSpPr/>
          <p:nvPr/>
        </p:nvSpPr>
        <p:spPr>
          <a:xfrm>
            <a:off x="213146" y="1402634"/>
            <a:ext cx="3353221" cy="3393237"/>
          </a:xfrm>
          <a:prstGeom prst="rect">
            <a:avLst/>
          </a:prstGeom>
        </p:spPr>
        <p:txBody>
          <a:bodyPr wrap="square">
            <a:spAutoFit/>
          </a:bodyPr>
          <a:lstStyle/>
          <a:p>
            <a:pPr indent="360000" algn="just">
              <a:lnSpc>
                <a:spcPct val="150000"/>
              </a:lnSpc>
              <a:spcAft>
                <a:spcPts val="0"/>
              </a:spcAft>
            </a:pP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图</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9-13</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所示为用两个调速阀来实现不同工进速度的换接回路</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图</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9-13a</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中的两个调速阀并联</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由换向阀</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3</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实现换接。图示位置输入缸</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4</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的流量由调速阀</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1</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调节</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3</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右位接入时</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则由调速阀</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2</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调节</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两个调速阀的调节互不影响。但是</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一个调速阀工作时另一个调速阀内无油通过</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它的减压阀处于最大开口位置</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速度换接时大量油液通过该处将使工作部件产生突然前冲现象。因此它不宜用于在工作过程中的速度换接</a:t>
            </a:r>
            <a:r>
              <a:rPr lang="en-US" altLang="zh-CN" sz="1300" dirty="0">
                <a:latin typeface="Times New Roman" panose="02020603050405020304" pitchFamily="18" charset="0"/>
                <a:ea typeface="黑体" panose="02010609060101010101" pitchFamily="49" charset="-122"/>
                <a:cs typeface="Times New Roman" panose="02020603050405020304" pitchFamily="18" charset="0"/>
              </a:rPr>
              <a:t>,</a:t>
            </a:r>
            <a:r>
              <a:rPr lang="zh-CN" altLang="zh-CN" sz="1300" dirty="0">
                <a:latin typeface="Times New Roman" panose="02020603050405020304" pitchFamily="18" charset="0"/>
                <a:ea typeface="黑体" panose="02010609060101010101" pitchFamily="49" charset="-122"/>
                <a:cs typeface="Times New Roman" panose="02020603050405020304" pitchFamily="18" charset="0"/>
              </a:rPr>
              <a:t>只可用在速度预选的场合。</a:t>
            </a:r>
            <a:endParaRPr lang="zh-CN" altLang="zh-CN" sz="1300" dirty="0">
              <a:latin typeface="NEU-BZ-S92"/>
              <a:ea typeface="方正书宋_GBK"/>
              <a:cs typeface="Times New Roman" panose="02020603050405020304" pitchFamily="18" charset="0"/>
            </a:endParaRPr>
          </a:p>
        </p:txBody>
      </p:sp>
      <p:pic>
        <p:nvPicPr>
          <p:cNvPr id="18" name="9Z13.EPS">
            <a:extLst>
              <a:ext uri="{FF2B5EF4-FFF2-40B4-BE49-F238E27FC236}">
                <a16:creationId xmlns:a16="http://schemas.microsoft.com/office/drawing/2014/main" id="{44BE75CD-3616-4CB9-9ABB-314B250C6BB8}"/>
              </a:ext>
            </a:extLst>
          </p:cNvPr>
          <p:cNvPicPr/>
          <p:nvPr/>
        </p:nvPicPr>
        <p:blipFill>
          <a:blip r:embed="rId3" cstate="print"/>
          <a:stretch>
            <a:fillRect/>
          </a:stretch>
        </p:blipFill>
        <p:spPr>
          <a:xfrm>
            <a:off x="3808602" y="1608717"/>
            <a:ext cx="2548255" cy="1827530"/>
          </a:xfrm>
          <a:prstGeom prst="rect">
            <a:avLst/>
          </a:prstGeom>
        </p:spPr>
      </p:pic>
      <p:sp>
        <p:nvSpPr>
          <p:cNvPr id="5" name="矩形 4">
            <a:extLst>
              <a:ext uri="{FF2B5EF4-FFF2-40B4-BE49-F238E27FC236}">
                <a16:creationId xmlns:a16="http://schemas.microsoft.com/office/drawing/2014/main" id="{B4718ADD-4499-4BCD-8F3D-C4354DF2B2C8}"/>
              </a:ext>
            </a:extLst>
          </p:cNvPr>
          <p:cNvSpPr/>
          <p:nvPr/>
        </p:nvSpPr>
        <p:spPr>
          <a:xfrm>
            <a:off x="2859032" y="3631447"/>
            <a:ext cx="4572000" cy="702756"/>
          </a:xfrm>
          <a:prstGeom prst="rect">
            <a:avLst/>
          </a:prstGeom>
        </p:spPr>
        <p:txBody>
          <a:bodyPr>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用两个调速阀的速度换接回路</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调速阀并联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调速阀串联</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二位三通电磁换向阀</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                                      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　</a:t>
            </a:r>
            <a:r>
              <a:rPr lang="en-US" altLang="zh-CN" sz="800" dirty="0">
                <a:solidFill>
                  <a:srgbClr val="000000"/>
                </a:solidFill>
                <a:latin typeface="Times New Roman" panose="02020603050405020304" pitchFamily="18" charset="0"/>
                <a:ea typeface="黑体" panose="02010609060101010101" pitchFamily="49" charset="-122"/>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二位二通电磁阀　</a:t>
            </a:r>
            <a:r>
              <a:rPr lang="en-US" altLang="zh-CN" sz="800" dirty="0">
                <a:solidFill>
                  <a:srgbClr val="000000"/>
                </a:solidFill>
                <a:latin typeface="Times New Roman" panose="02020603050405020304" pitchFamily="18" charset="0"/>
                <a:ea typeface="黑体" panose="02010609060101010101" pitchFamily="49" charset="-122"/>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三位四通电磁换向阀</a:t>
            </a:r>
            <a:endParaRPr lang="zh-CN" altLang="en-US" dirty="0"/>
          </a:p>
        </p:txBody>
      </p:sp>
      <p:sp>
        <p:nvSpPr>
          <p:cNvPr id="9" name="矩形 8">
            <a:extLst>
              <a:ext uri="{FF2B5EF4-FFF2-40B4-BE49-F238E27FC236}">
                <a16:creationId xmlns:a16="http://schemas.microsoft.com/office/drawing/2014/main" id="{CFD63F1E-8376-4A2E-A520-1551FDBB48DA}"/>
              </a:ext>
            </a:extLst>
          </p:cNvPr>
          <p:cNvSpPr/>
          <p:nvPr/>
        </p:nvSpPr>
        <p:spPr>
          <a:xfrm>
            <a:off x="6471930" y="1102552"/>
            <a:ext cx="2453956" cy="3693319"/>
          </a:xfrm>
          <a:prstGeom prst="rect">
            <a:avLst/>
          </a:prstGeom>
        </p:spPr>
        <p:txBody>
          <a:bodyPr wrap="square">
            <a:spAutoFit/>
          </a:bodyPr>
          <a:lstStyle/>
          <a:p>
            <a:pPr indent="216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9-13b</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所示为两调速阀串联的速度换接回路。当换向阀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左位接入回路时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在图示位置因调速阀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被阀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短接</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输入缸</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的流量由调速阀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控制。当阀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右位接入回路时</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由于通过调速阀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的流量调得比调速阀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所以输入缸的流量由调速阀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控制。在这种回路中调速阀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一直处于工作状态</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它在速度换接时限制了进入调速阀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的流量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因此速度换接平稳性较好。但由于油液经过两个调速阀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所以能量损失较大。</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1" name="圆角矩形 3">
            <a:extLst>
              <a:ext uri="{FF2B5EF4-FFF2-40B4-BE49-F238E27FC236}">
                <a16:creationId xmlns:a16="http://schemas.microsoft.com/office/drawing/2014/main" id="{4DC532F6-893A-41CB-ABF8-B478AC85C363}"/>
              </a:ext>
            </a:extLst>
          </p:cNvPr>
          <p:cNvSpPr/>
          <p:nvPr/>
        </p:nvSpPr>
        <p:spPr>
          <a:xfrm>
            <a:off x="150246" y="1394214"/>
            <a:ext cx="3543283" cy="3471401"/>
          </a:xfrm>
          <a:prstGeom prst="roundRect">
            <a:avLst>
              <a:gd name="adj" fmla="val 8463"/>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3" name="圆角矩形 3">
            <a:extLst>
              <a:ext uri="{FF2B5EF4-FFF2-40B4-BE49-F238E27FC236}">
                <a16:creationId xmlns:a16="http://schemas.microsoft.com/office/drawing/2014/main" id="{20F9FF26-154F-4FA2-BAF4-69593CDC1AAD}"/>
              </a:ext>
            </a:extLst>
          </p:cNvPr>
          <p:cNvSpPr/>
          <p:nvPr/>
        </p:nvSpPr>
        <p:spPr>
          <a:xfrm>
            <a:off x="6356857" y="1102552"/>
            <a:ext cx="2656690" cy="3763063"/>
          </a:xfrm>
          <a:prstGeom prst="roundRect">
            <a:avLst>
              <a:gd name="adj" fmla="val 8463"/>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4" name="文本框 23">
            <a:extLst>
              <a:ext uri="{FF2B5EF4-FFF2-40B4-BE49-F238E27FC236}">
                <a16:creationId xmlns:a16="http://schemas.microsoft.com/office/drawing/2014/main" id="{B8959A3E-C089-47E1-9604-EF7E9768B5EF}"/>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第三节   快速运动和速度换接回路</a:t>
            </a:r>
          </a:p>
        </p:txBody>
      </p:sp>
    </p:spTree>
    <p:extLst>
      <p:ext uri="{BB962C8B-B14F-4D97-AF65-F5344CB8AC3E}">
        <p14:creationId xmlns:p14="http://schemas.microsoft.com/office/powerpoint/2010/main" val="288135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1000"/>
                                        <p:tgtEl>
                                          <p:spTgt spid="18"/>
                                        </p:tgtEl>
                                      </p:cBhvr>
                                    </p:animEffect>
                                    <p:anim calcmode="lin" valueType="num">
                                      <p:cBhvr>
                                        <p:cTn id="26" dur="1000" fill="hold"/>
                                        <p:tgtEl>
                                          <p:spTgt spid="18"/>
                                        </p:tgtEl>
                                        <p:attrNameLst>
                                          <p:attrName>ppt_x</p:attrName>
                                        </p:attrNameLst>
                                      </p:cBhvr>
                                      <p:tavLst>
                                        <p:tav tm="0">
                                          <p:val>
                                            <p:strVal val="#ppt_x"/>
                                          </p:val>
                                        </p:tav>
                                        <p:tav tm="100000">
                                          <p:val>
                                            <p:strVal val="#ppt_x"/>
                                          </p:val>
                                        </p:tav>
                                      </p:tavLst>
                                    </p:anim>
                                    <p:anim calcmode="lin" valueType="num">
                                      <p:cBhvr>
                                        <p:cTn id="27" dur="1000" fill="hold"/>
                                        <p:tgtEl>
                                          <p:spTgt spid="1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1000"/>
                                        <p:tgtEl>
                                          <p:spTgt spid="5"/>
                                        </p:tgtEl>
                                      </p:cBhvr>
                                    </p:animEffect>
                                    <p:anim calcmode="lin" valueType="num">
                                      <p:cBhvr>
                                        <p:cTn id="31" dur="1000" fill="hold"/>
                                        <p:tgtEl>
                                          <p:spTgt spid="5"/>
                                        </p:tgtEl>
                                        <p:attrNameLst>
                                          <p:attrName>ppt_x</p:attrName>
                                        </p:attrNameLst>
                                      </p:cBhvr>
                                      <p:tavLst>
                                        <p:tav tm="0">
                                          <p:val>
                                            <p:strVal val="#ppt_x"/>
                                          </p:val>
                                        </p:tav>
                                        <p:tav tm="100000">
                                          <p:val>
                                            <p:strVal val="#ppt_x"/>
                                          </p:val>
                                        </p:tav>
                                      </p:tavLst>
                                    </p:anim>
                                    <p:anim calcmode="lin" valueType="num">
                                      <p:cBhvr>
                                        <p:cTn id="3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1+#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1+#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 grpId="0"/>
      <p:bldP spid="5" grpId="0"/>
      <p:bldP spid="9" grpId="0"/>
      <p:bldP spid="21"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554574" y="1584876"/>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四、</a:t>
            </a:r>
          </a:p>
        </p:txBody>
      </p:sp>
      <p:sp>
        <p:nvSpPr>
          <p:cNvPr id="4" name="矩形 3">
            <a:extLst>
              <a:ext uri="{FF2B5EF4-FFF2-40B4-BE49-F238E27FC236}">
                <a16:creationId xmlns:a16="http://schemas.microsoft.com/office/drawing/2014/main" id="{FAE06C64-609A-4F36-A730-9AD9211085B4}"/>
              </a:ext>
            </a:extLst>
          </p:cNvPr>
          <p:cNvSpPr/>
          <p:nvPr/>
        </p:nvSpPr>
        <p:spPr>
          <a:xfrm>
            <a:off x="2365789" y="1850815"/>
            <a:ext cx="5279922" cy="1446550"/>
          </a:xfrm>
          <a:prstGeom prst="rect">
            <a:avLst/>
          </a:prstGeom>
        </p:spPr>
        <p:txBody>
          <a:bodyPr wrap="square">
            <a:spAutoFit/>
          </a:bodyPr>
          <a:lstStyle/>
          <a:p>
            <a:pPr algn="ctr"/>
            <a:r>
              <a:rPr lang="zh-CN" altLang="en-US" sz="4400" dirty="0">
                <a:solidFill>
                  <a:srgbClr val="FFC000"/>
                </a:solidFill>
                <a:latin typeface="黑体" panose="02010609060101010101" pitchFamily="49" charset="-122"/>
                <a:ea typeface="黑体" panose="02010609060101010101" pitchFamily="49" charset="-122"/>
              </a:rPr>
              <a:t>换向回路和</a:t>
            </a:r>
            <a:endParaRPr lang="en-US" altLang="zh-CN" sz="4400" dirty="0">
              <a:solidFill>
                <a:srgbClr val="FFC000"/>
              </a:solidFill>
              <a:latin typeface="黑体" panose="02010609060101010101" pitchFamily="49" charset="-122"/>
              <a:ea typeface="黑体" panose="02010609060101010101" pitchFamily="49" charset="-122"/>
            </a:endParaRPr>
          </a:p>
          <a:p>
            <a:pPr algn="ctr"/>
            <a:r>
              <a:rPr lang="zh-CN" altLang="en-US" sz="4400" dirty="0">
                <a:solidFill>
                  <a:srgbClr val="FFC000"/>
                </a:solidFill>
                <a:latin typeface="黑体" panose="02010609060101010101" pitchFamily="49" charset="-122"/>
                <a:ea typeface="黑体" panose="02010609060101010101" pitchFamily="49" charset="-122"/>
              </a:rPr>
              <a:t>锁紧回路</a:t>
            </a:r>
          </a:p>
        </p:txBody>
      </p:sp>
    </p:spTree>
    <p:extLst>
      <p:ext uri="{BB962C8B-B14F-4D97-AF65-F5344CB8AC3E}">
        <p14:creationId xmlns:p14="http://schemas.microsoft.com/office/powerpoint/2010/main" val="59703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圆角矩形 5">
            <a:extLst>
              <a:ext uri="{FF2B5EF4-FFF2-40B4-BE49-F238E27FC236}">
                <a16:creationId xmlns:a16="http://schemas.microsoft.com/office/drawing/2014/main" id="{B13C4F20-490D-4CA1-A156-05CA5750E984}"/>
              </a:ext>
            </a:extLst>
          </p:cNvPr>
          <p:cNvSpPr/>
          <p:nvPr/>
        </p:nvSpPr>
        <p:spPr>
          <a:xfrm>
            <a:off x="381729" y="2759824"/>
            <a:ext cx="8434406" cy="2111433"/>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17" name="文本框 16">
            <a:extLst>
              <a:ext uri="{FF2B5EF4-FFF2-40B4-BE49-F238E27FC236}">
                <a16:creationId xmlns:a16="http://schemas.microsoft.com/office/drawing/2014/main" id="{407CD99D-6AAD-4A60-97A0-6F04BA268394}"/>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换向回路和锁紧回路</a:t>
            </a:r>
          </a:p>
        </p:txBody>
      </p:sp>
      <p:sp>
        <p:nvSpPr>
          <p:cNvPr id="18" name="直角三角形 17">
            <a:extLst>
              <a:ext uri="{FF2B5EF4-FFF2-40B4-BE49-F238E27FC236}">
                <a16:creationId xmlns:a16="http://schemas.microsoft.com/office/drawing/2014/main" id="{0A976290-BC9F-41A0-AD8B-27128C69E729}"/>
              </a:ext>
            </a:extLst>
          </p:cNvPr>
          <p:cNvSpPr/>
          <p:nvPr/>
        </p:nvSpPr>
        <p:spPr>
          <a:xfrm rot="2637755" flipH="1" flipV="1">
            <a:off x="-549" y="945905"/>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3" name="直角三角形 22">
            <a:extLst>
              <a:ext uri="{FF2B5EF4-FFF2-40B4-BE49-F238E27FC236}">
                <a16:creationId xmlns:a16="http://schemas.microsoft.com/office/drawing/2014/main" id="{2AD985C0-23FF-4E25-A056-03278881DF6E}"/>
              </a:ext>
            </a:extLst>
          </p:cNvPr>
          <p:cNvSpPr/>
          <p:nvPr/>
        </p:nvSpPr>
        <p:spPr>
          <a:xfrm rot="2637755" flipH="1" flipV="1">
            <a:off x="149698" y="945905"/>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6" name="文本框 25">
            <a:extLst>
              <a:ext uri="{FF2B5EF4-FFF2-40B4-BE49-F238E27FC236}">
                <a16:creationId xmlns:a16="http://schemas.microsoft.com/office/drawing/2014/main" id="{129AF65E-E2A3-4271-9DAE-63238D5360CB}"/>
              </a:ext>
            </a:extLst>
          </p:cNvPr>
          <p:cNvSpPr txBox="1"/>
          <p:nvPr/>
        </p:nvSpPr>
        <p:spPr>
          <a:xfrm>
            <a:off x="545919" y="950046"/>
            <a:ext cx="2954655" cy="369332"/>
          </a:xfrm>
          <a:prstGeom prst="rect">
            <a:avLst/>
          </a:prstGeom>
          <a:noFill/>
        </p:spPr>
        <p:txBody>
          <a:bodyPr wrap="none" rtlCol="0">
            <a:spAutoFit/>
          </a:bodyPr>
          <a:lstStyle/>
          <a:p>
            <a:r>
              <a:rPr lang="zh-CN" altLang="en-US" dirty="0">
                <a:solidFill>
                  <a:srgbClr val="2A577D"/>
                </a:solidFill>
              </a:rPr>
              <a:t>一、往复直线运动换向回路</a:t>
            </a:r>
          </a:p>
        </p:txBody>
      </p:sp>
      <p:sp>
        <p:nvSpPr>
          <p:cNvPr id="3" name="矩形 2">
            <a:extLst>
              <a:ext uri="{FF2B5EF4-FFF2-40B4-BE49-F238E27FC236}">
                <a16:creationId xmlns:a16="http://schemas.microsoft.com/office/drawing/2014/main" id="{F7BC49CA-375E-47DD-A281-A3111B9ABCB1}"/>
              </a:ext>
            </a:extLst>
          </p:cNvPr>
          <p:cNvSpPr/>
          <p:nvPr/>
        </p:nvSpPr>
        <p:spPr>
          <a:xfrm>
            <a:off x="395672" y="1508711"/>
            <a:ext cx="8352658" cy="92333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往复直线运动换向回路的功用是使液压缸和与之相连的主机运动部件在其行程终端处迅速、平稳、准确地变换运动方向。简单的换向回路只需采用标准的普通换向阀即可</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但是在换向要求高的主机</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各类磨床</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上换向回路中的换向阀就须特殊设计。这类换向回路还可以按换向要求的不同而分成时间控制制动式和行程控制制动式两种。</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7" name="圆角矩形 3">
            <a:extLst>
              <a:ext uri="{FF2B5EF4-FFF2-40B4-BE49-F238E27FC236}">
                <a16:creationId xmlns:a16="http://schemas.microsoft.com/office/drawing/2014/main" id="{DCF85509-2989-4F2B-B40E-C5B4B827A4C8}"/>
              </a:ext>
            </a:extLst>
          </p:cNvPr>
          <p:cNvSpPr/>
          <p:nvPr/>
        </p:nvSpPr>
        <p:spPr>
          <a:xfrm>
            <a:off x="320848" y="1472120"/>
            <a:ext cx="8502303" cy="1045116"/>
          </a:xfrm>
          <a:prstGeom prst="roundRect">
            <a:avLst>
              <a:gd name="adj" fmla="val 28824"/>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1" name="矩形 10">
            <a:extLst>
              <a:ext uri="{FF2B5EF4-FFF2-40B4-BE49-F238E27FC236}">
                <a16:creationId xmlns:a16="http://schemas.microsoft.com/office/drawing/2014/main" id="{7CA8C36B-ECDC-41E6-AC39-7CA3C1E7792F}"/>
              </a:ext>
            </a:extLst>
          </p:cNvPr>
          <p:cNvSpPr/>
          <p:nvPr/>
        </p:nvSpPr>
        <p:spPr>
          <a:xfrm>
            <a:off x="536495" y="2967038"/>
            <a:ext cx="8124873" cy="1708160"/>
          </a:xfrm>
          <a:prstGeom prst="rect">
            <a:avLst/>
          </a:prstGeom>
        </p:spPr>
        <p:txBody>
          <a:bodyPr wrap="square">
            <a:spAutoFit/>
          </a:bodyPr>
          <a:lstStyle/>
          <a:p>
            <a:pPr indent="288000" algn="just">
              <a:lnSpc>
                <a:spcPct val="150000"/>
              </a:lnSpc>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chemeClr val="bg1"/>
                </a:solidFill>
                <a:latin typeface="Times New Roman" panose="02020603050405020304" pitchFamily="18" charset="0"/>
                <a:ea typeface="黑体" panose="02010609060101010101" pitchFamily="49" charset="-122"/>
              </a:rPr>
              <a:t>9-14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所示为一种比较简单的时间控制制动式换向回路。这个回路中的主油路只受换向阀</a:t>
            </a:r>
            <a:r>
              <a:rPr lang="en-US" altLang="zh-CN" sz="1400" dirty="0">
                <a:solidFill>
                  <a:schemeClr val="bg1"/>
                </a:solidFill>
                <a:latin typeface="Times New Roman" panose="02020603050405020304" pitchFamily="18" charset="0"/>
                <a:ea typeface="黑体" panose="02010609060101010101" pitchFamily="49" charset="-122"/>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控制。在换向过程中</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当图中先导阀</a:t>
            </a:r>
            <a:r>
              <a:rPr lang="en-US" altLang="zh-CN" sz="1400" dirty="0">
                <a:solidFill>
                  <a:schemeClr val="bg1"/>
                </a:solidFill>
                <a:latin typeface="Times New Roman" panose="02020603050405020304" pitchFamily="18" charset="0"/>
                <a:ea typeface="黑体" panose="02010609060101010101" pitchFamily="49" charset="-122"/>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在左端位置时</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控制油路中的压力油经单向阀</a:t>
            </a:r>
            <a:r>
              <a:rPr lang="en-US" altLang="zh-CN" sz="1400" dirty="0">
                <a:solidFill>
                  <a:schemeClr val="bg1"/>
                </a:solidFill>
                <a:latin typeface="Times New Roman" panose="02020603050405020304" pitchFamily="18" charset="0"/>
                <a:ea typeface="黑体" panose="02010609060101010101" pitchFamily="49" charset="-122"/>
              </a:rPr>
              <a:t>I</a:t>
            </a:r>
            <a:r>
              <a:rPr lang="en-US" altLang="zh-CN" sz="1400" baseline="-25000" dirty="0">
                <a:solidFill>
                  <a:schemeClr val="bg1"/>
                </a:solidFill>
                <a:latin typeface="Times New Roman" panose="02020603050405020304" pitchFamily="18" charset="0"/>
                <a:ea typeface="黑体" panose="02010609060101010101" pitchFamily="49" charset="-122"/>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通向换向阀</a:t>
            </a:r>
            <a:r>
              <a:rPr lang="en-US" altLang="zh-CN" sz="1400" dirty="0">
                <a:solidFill>
                  <a:schemeClr val="bg1"/>
                </a:solidFill>
                <a:latin typeface="Times New Roman" panose="02020603050405020304" pitchFamily="18" charset="0"/>
                <a:ea typeface="黑体" panose="02010609060101010101" pitchFamily="49" charset="-122"/>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右端</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换向阀左端的油经节流阀</a:t>
            </a:r>
            <a:r>
              <a:rPr lang="en-US" altLang="zh-CN" sz="1400" dirty="0">
                <a:solidFill>
                  <a:schemeClr val="bg1"/>
                </a:solidFill>
                <a:latin typeface="Times New Roman" panose="02020603050405020304" pitchFamily="18" charset="0"/>
                <a:ea typeface="黑体" panose="02010609060101010101" pitchFamily="49" charset="-122"/>
              </a:rPr>
              <a:t>J</a:t>
            </a:r>
            <a:r>
              <a:rPr lang="en-US" altLang="zh-CN" sz="1400" baseline="-25000" dirty="0">
                <a:solidFill>
                  <a:schemeClr val="bg1"/>
                </a:solidFill>
                <a:latin typeface="Times New Roman" panose="02020603050405020304" pitchFamily="18" charset="0"/>
                <a:ea typeface="黑体" panose="02010609060101010101" pitchFamily="49" charset="-122"/>
              </a:rPr>
              <a:t>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流回油箱</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换向阀阀心向左移动</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阀心上的锥面逐渐关小回油通道</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活塞速度逐渐减慢</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并在换向阀</a:t>
            </a:r>
            <a:r>
              <a:rPr lang="en-US" altLang="zh-CN" sz="1400" dirty="0">
                <a:solidFill>
                  <a:schemeClr val="bg1"/>
                </a:solidFill>
                <a:latin typeface="Times New Roman" panose="02020603050405020304" pitchFamily="18" charset="0"/>
                <a:ea typeface="黑体" panose="02010609060101010101" pitchFamily="49" charset="-122"/>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的阀心移过</a:t>
            </a:r>
            <a:r>
              <a:rPr lang="en-US" altLang="zh-CN" sz="1400" i="1" dirty="0">
                <a:solidFill>
                  <a:schemeClr val="bg1"/>
                </a:solidFill>
                <a:latin typeface="Times New Roman" panose="02020603050405020304" pitchFamily="18" charset="0"/>
                <a:ea typeface="黑体" panose="02010609060101010101" pitchFamily="49" charset="-122"/>
              </a:rPr>
              <a:t>l</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距离后将通道闭死</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使活塞停止运动。当节流阀</a:t>
            </a:r>
            <a:r>
              <a:rPr lang="en-US" altLang="zh-CN" sz="1400" dirty="0">
                <a:solidFill>
                  <a:schemeClr val="bg1"/>
                </a:solidFill>
                <a:latin typeface="Times New Roman" panose="02020603050405020304" pitchFamily="18" charset="0"/>
                <a:ea typeface="黑体" panose="02010609060101010101" pitchFamily="49" charset="-122"/>
              </a:rPr>
              <a:t>J</a:t>
            </a:r>
            <a:r>
              <a:rPr lang="en-US" altLang="zh-CN" sz="1400" baseline="-25000" dirty="0">
                <a:solidFill>
                  <a:schemeClr val="bg1"/>
                </a:solidFill>
                <a:latin typeface="Times New Roman" panose="02020603050405020304" pitchFamily="18" charset="0"/>
                <a:ea typeface="黑体" panose="02010609060101010101" pitchFamily="49" charset="-122"/>
              </a:rPr>
              <a:t>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a:solidFill>
                  <a:schemeClr val="bg1"/>
                </a:solidFill>
                <a:latin typeface="Times New Roman" panose="02020603050405020304" pitchFamily="18" charset="0"/>
                <a:ea typeface="黑体" panose="02010609060101010101" pitchFamily="49" charset="-122"/>
              </a:rPr>
              <a:t>J</a:t>
            </a:r>
            <a:r>
              <a:rPr lang="en-US" altLang="zh-CN" sz="1400" baseline="-25000" dirty="0">
                <a:solidFill>
                  <a:schemeClr val="bg1"/>
                </a:solidFill>
                <a:latin typeface="Times New Roman" panose="02020603050405020304" pitchFamily="18" charset="0"/>
                <a:ea typeface="黑体" panose="02010609060101010101" pitchFamily="49" charset="-122"/>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的开口大小调定之后</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换向阀阀心移过距离</a:t>
            </a:r>
            <a:r>
              <a:rPr lang="en-US" altLang="zh-CN" sz="1400" i="1" dirty="0">
                <a:solidFill>
                  <a:schemeClr val="bg1"/>
                </a:solidFill>
                <a:latin typeface="Times New Roman" panose="02020603050405020304" pitchFamily="18" charset="0"/>
                <a:ea typeface="黑体" panose="02010609060101010101" pitchFamily="49" charset="-122"/>
              </a:rPr>
              <a:t>l</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所需的时间</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使活塞制动所经历的时间</a:t>
            </a:r>
            <a:r>
              <a:rPr lang="en-US" altLang="zh-CN" sz="1400" dirty="0">
                <a:solidFill>
                  <a:schemeClr val="bg1"/>
                </a:solidFill>
                <a:latin typeface="Times New Roman" panose="02020603050405020304" pitchFamily="18" charset="0"/>
                <a:ea typeface="黑体" panose="02010609060101010101" pitchFamily="49" charset="-122"/>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就确定不变</a:t>
            </a:r>
            <a:endParaRPr lang="zh-CN" altLang="en-US" sz="1400" dirty="0">
              <a:solidFill>
                <a:schemeClr val="bg1"/>
              </a:solidFill>
            </a:endParaRPr>
          </a:p>
        </p:txBody>
      </p:sp>
    </p:spTree>
    <p:extLst>
      <p:ext uri="{BB962C8B-B14F-4D97-AF65-F5344CB8AC3E}">
        <p14:creationId xmlns:p14="http://schemas.microsoft.com/office/powerpoint/2010/main" val="3291688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9Z14.EPS" descr="id:2147507450;FounderCES">
            <a:extLst>
              <a:ext uri="{FF2B5EF4-FFF2-40B4-BE49-F238E27FC236}">
                <a16:creationId xmlns:a16="http://schemas.microsoft.com/office/drawing/2014/main" id="{DC94A8F3-F09E-44AE-B1DB-014C08BD40B8}"/>
              </a:ext>
            </a:extLst>
          </p:cNvPr>
          <p:cNvPicPr/>
          <p:nvPr/>
        </p:nvPicPr>
        <p:blipFill>
          <a:blip r:embed="rId2" cstate="print"/>
          <a:stretch>
            <a:fillRect/>
          </a:stretch>
        </p:blipFill>
        <p:spPr>
          <a:xfrm>
            <a:off x="480072" y="1377429"/>
            <a:ext cx="3011274" cy="2326493"/>
          </a:xfrm>
          <a:prstGeom prst="rect">
            <a:avLst/>
          </a:prstGeom>
        </p:spPr>
      </p:pic>
      <p:sp>
        <p:nvSpPr>
          <p:cNvPr id="3" name="矩形 2">
            <a:extLst>
              <a:ext uri="{FF2B5EF4-FFF2-40B4-BE49-F238E27FC236}">
                <a16:creationId xmlns:a16="http://schemas.microsoft.com/office/drawing/2014/main" id="{BDC41182-2985-48F7-A5FD-BB31A8ACF875}"/>
              </a:ext>
            </a:extLst>
          </p:cNvPr>
          <p:cNvSpPr/>
          <p:nvPr/>
        </p:nvSpPr>
        <p:spPr>
          <a:xfrm>
            <a:off x="-663036" y="4041690"/>
            <a:ext cx="4572000" cy="425758"/>
          </a:xfrm>
          <a:prstGeom prst="rect">
            <a:avLst/>
          </a:prstGeom>
        </p:spPr>
        <p:txBody>
          <a:bodyPr>
            <a:spAutoFit/>
          </a:bodyPr>
          <a:lstStyle/>
          <a:p>
            <a:pPr indent="228600" algn="ctr">
              <a:lnSpc>
                <a:spcPts val="1350"/>
              </a:lnSpc>
              <a:spcAft>
                <a:spcPts val="0"/>
              </a:spcAft>
            </a:pP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9-14</a:t>
            </a:r>
            <a:r>
              <a:rPr lang="zh-CN" altLang="zh-CN" sz="105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时间控制制动式换向回路</a:t>
            </a:r>
            <a:endParaRPr lang="zh-CN" altLang="zh-CN" sz="1200" dirty="0">
              <a:solidFill>
                <a:srgbClr val="000000"/>
              </a:solidFill>
              <a:latin typeface="NEU-BZ-S92"/>
              <a:ea typeface="方正书宋_GBK"/>
              <a:cs typeface="Times New Roman" panose="02020603050405020304" pitchFamily="18" charset="0"/>
            </a:endParaRPr>
          </a:p>
          <a:p>
            <a:pPr indent="203200">
              <a:lnSpc>
                <a:spcPts val="1200"/>
              </a:lnSpc>
              <a:spcAft>
                <a:spcPts val="0"/>
              </a:spcAft>
            </a:pP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　</a:t>
            </a:r>
            <a:r>
              <a:rPr lang="en-US"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4" name="圆角矩形 5">
            <a:extLst>
              <a:ext uri="{FF2B5EF4-FFF2-40B4-BE49-F238E27FC236}">
                <a16:creationId xmlns:a16="http://schemas.microsoft.com/office/drawing/2014/main" id="{D121E6BA-3BFB-404E-91C7-D03259E1B80B}"/>
              </a:ext>
            </a:extLst>
          </p:cNvPr>
          <p:cNvSpPr/>
          <p:nvPr/>
        </p:nvSpPr>
        <p:spPr>
          <a:xfrm>
            <a:off x="4505498" y="1294302"/>
            <a:ext cx="4297680" cy="3345472"/>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p:txBody>
      </p:sp>
      <p:sp>
        <p:nvSpPr>
          <p:cNvPr id="5" name="矩形 4">
            <a:extLst>
              <a:ext uri="{FF2B5EF4-FFF2-40B4-BE49-F238E27FC236}">
                <a16:creationId xmlns:a16="http://schemas.microsoft.com/office/drawing/2014/main" id="{8DD1C025-2AC8-4492-98EF-E69BCE027203}"/>
              </a:ext>
            </a:extLst>
          </p:cNvPr>
          <p:cNvSpPr/>
          <p:nvPr/>
        </p:nvSpPr>
        <p:spPr>
          <a:xfrm>
            <a:off x="4626799" y="1466627"/>
            <a:ext cx="4055078" cy="3000821"/>
          </a:xfrm>
          <a:prstGeom prst="rect">
            <a:avLst/>
          </a:prstGeom>
        </p:spPr>
        <p:txBody>
          <a:bodyPr wrap="square">
            <a:spAutoFit/>
          </a:bodyPr>
          <a:lstStyle/>
          <a:p>
            <a:pPr indent="266700">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因此</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这种制动方式被称为时间控制制动式。时间控制制动式换向回路的主要优点是它的制动时间可以根据主机部件运动速度的快慢、惯性的大小通过节流阀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J</a:t>
            </a:r>
            <a:r>
              <a:rPr lang="en-US" altLang="zh-CN" sz="14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的开口量得到调节</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以便控制换向冲击</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提高工作效率</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其主要缺点是换向过程中的冲出量受运动部件的速度和其他一些因素的影响</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换向精神不高。所以这种换向回路主要用于工作部件运动速度较高但换向精度要求不高的场合</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平面磨床的液压系统中</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200" dirty="0">
              <a:solidFill>
                <a:schemeClr val="bg1"/>
              </a:solidFill>
              <a:effectLst/>
              <a:latin typeface="NEU-BZ-S92"/>
              <a:ea typeface="方正书宋_GBK"/>
              <a:cs typeface="Times New Roman" panose="02020603050405020304" pitchFamily="18" charset="0"/>
            </a:endParaRPr>
          </a:p>
        </p:txBody>
      </p:sp>
      <p:sp>
        <p:nvSpPr>
          <p:cNvPr id="6" name="文本框 5">
            <a:extLst>
              <a:ext uri="{FF2B5EF4-FFF2-40B4-BE49-F238E27FC236}">
                <a16:creationId xmlns:a16="http://schemas.microsoft.com/office/drawing/2014/main" id="{7558D785-F5BA-4768-A7DD-A42B56152DC6}"/>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换向回路和锁紧回路</a:t>
            </a:r>
          </a:p>
        </p:txBody>
      </p:sp>
      <p:sp>
        <p:nvSpPr>
          <p:cNvPr id="8" name="圆角矩形 3">
            <a:extLst>
              <a:ext uri="{FF2B5EF4-FFF2-40B4-BE49-F238E27FC236}">
                <a16:creationId xmlns:a16="http://schemas.microsoft.com/office/drawing/2014/main" id="{3485C4F7-4150-41CA-A27B-D22A27AF427B}"/>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Tree>
    <p:extLst>
      <p:ext uri="{BB962C8B-B14F-4D97-AF65-F5344CB8AC3E}">
        <p14:creationId xmlns:p14="http://schemas.microsoft.com/office/powerpoint/2010/main" val="146777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anim calcmode="lin" valueType="num">
                                      <p:cBhvr>
                                        <p:cTn id="25" dur="1000" fill="hold"/>
                                        <p:tgtEl>
                                          <p:spTgt spid="4"/>
                                        </p:tgtEl>
                                        <p:attrNameLst>
                                          <p:attrName>ppt_x</p:attrName>
                                        </p:attrNameLst>
                                      </p:cBhvr>
                                      <p:tavLst>
                                        <p:tav tm="0">
                                          <p:val>
                                            <p:strVal val="#ppt_x"/>
                                          </p:val>
                                        </p:tav>
                                        <p:tav tm="100000">
                                          <p:val>
                                            <p:strVal val="#ppt_x"/>
                                          </p:val>
                                        </p:tav>
                                      </p:tavLst>
                                    </p:anim>
                                    <p:anim calcmode="lin" valueType="num">
                                      <p:cBhvr>
                                        <p:cTn id="2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8" name="圆角矩形 3">
            <a:extLst>
              <a:ext uri="{FF2B5EF4-FFF2-40B4-BE49-F238E27FC236}">
                <a16:creationId xmlns:a16="http://schemas.microsoft.com/office/drawing/2014/main" id="{09C0A5A4-DBB0-4AA1-9AA5-E8CA1C382B5B}"/>
              </a:ext>
            </a:extLst>
          </p:cNvPr>
          <p:cNvSpPr/>
          <p:nvPr/>
        </p:nvSpPr>
        <p:spPr>
          <a:xfrm>
            <a:off x="134225" y="1023457"/>
            <a:ext cx="3204594" cy="3431097"/>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D7B95E97-7326-4074-8A92-2868D34F88FE}"/>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换向回路和锁紧回路</a:t>
            </a:r>
          </a:p>
        </p:txBody>
      </p:sp>
      <p:sp>
        <p:nvSpPr>
          <p:cNvPr id="3" name="矩形 2">
            <a:extLst>
              <a:ext uri="{FF2B5EF4-FFF2-40B4-BE49-F238E27FC236}">
                <a16:creationId xmlns:a16="http://schemas.microsoft.com/office/drawing/2014/main" id="{3793CE12-1B1C-4FA4-9316-E53A2D7F4FDE}"/>
              </a:ext>
            </a:extLst>
          </p:cNvPr>
          <p:cNvSpPr/>
          <p:nvPr/>
        </p:nvSpPr>
        <p:spPr>
          <a:xfrm>
            <a:off x="218114" y="1023457"/>
            <a:ext cx="3003258" cy="3416320"/>
          </a:xfrm>
          <a:prstGeom prst="rect">
            <a:avLst/>
          </a:prstGeom>
        </p:spPr>
        <p:txBody>
          <a:bodyPr wrap="square">
            <a:spAutoFit/>
          </a:bodyPr>
          <a:lstStyle/>
          <a:p>
            <a:pPr indent="288000" algn="just">
              <a:lnSpc>
                <a:spcPct val="150000"/>
              </a:lnSpc>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9-15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所示为一种行程控制制动式换向回路</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这种回路的结构和工作情况与时间控制制动式的主要差别在于这里的主油路除了受换向阀</a:t>
            </a:r>
            <a:r>
              <a:rPr lang="en-US" altLang="zh-CN" sz="1200" dirty="0">
                <a:solidFill>
                  <a:srgbClr val="000000"/>
                </a:solidFill>
                <a:latin typeface="Times New Roman" panose="02020603050405020304" pitchFamily="18" charset="0"/>
                <a:ea typeface="黑体" panose="02010609060101010101" pitchFamily="49" charset="-122"/>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控制外</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还要受先导阀</a:t>
            </a:r>
            <a:r>
              <a:rPr lang="en-US" altLang="zh-CN" sz="1200" dirty="0">
                <a:solidFill>
                  <a:srgbClr val="000000"/>
                </a:solidFill>
                <a:latin typeface="Times New Roman" panose="02020603050405020304" pitchFamily="18" charset="0"/>
                <a:ea typeface="黑体" panose="02010609060101010101" pitchFamily="49" charset="-122"/>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控制。当图示位置的先导阀</a:t>
            </a:r>
            <a:r>
              <a:rPr lang="en-US" altLang="zh-CN" sz="1200" dirty="0">
                <a:solidFill>
                  <a:srgbClr val="000000"/>
                </a:solidFill>
                <a:latin typeface="Times New Roman" panose="02020603050405020304" pitchFamily="18" charset="0"/>
                <a:ea typeface="黑体" panose="02010609060101010101" pitchFamily="49" charset="-122"/>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在换向过程中向左移动时</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先导阀阀心的右制动锥将液压缸右腔的回油通道逐渐关小</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使活塞速度逐渐减慢</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对活塞进行预制动。当回油通道被关得很小、活塞速度变得很慢时</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r>
              <a:rPr lang="en-US" altLang="zh-CN" sz="1200" dirty="0">
                <a:solidFill>
                  <a:srgbClr val="000000"/>
                </a:solidFill>
                <a:latin typeface="Times New Roman" panose="02020603050405020304" pitchFamily="18" charset="0"/>
                <a:ea typeface="黑体" panose="02010609060101010101" pitchFamily="49" charset="-122"/>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的控制油路才开始切换</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换向阀阀心向左移动</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切断主油路通道</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使活塞停止运动</a:t>
            </a:r>
            <a:r>
              <a:rPr lang="en-US" altLang="zh-CN" sz="1200" dirty="0">
                <a:solidFill>
                  <a:srgbClr val="000000"/>
                </a:solidFill>
                <a:latin typeface="Times New Roman" panose="02020603050405020304" pitchFamily="18" charset="0"/>
                <a:ea typeface="黑体" panose="02010609060101010101" pitchFamily="49" charset="-122"/>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并随即使它在相反的方向起动。</a:t>
            </a:r>
            <a:endParaRPr lang="zh-CN" altLang="en-US" sz="1200" dirty="0"/>
          </a:p>
        </p:txBody>
      </p:sp>
      <p:sp>
        <p:nvSpPr>
          <p:cNvPr id="5" name="矩形 4">
            <a:extLst>
              <a:ext uri="{FF2B5EF4-FFF2-40B4-BE49-F238E27FC236}">
                <a16:creationId xmlns:a16="http://schemas.microsoft.com/office/drawing/2014/main" id="{90F3E2FF-34CA-4137-9483-59A2153C2400}"/>
              </a:ext>
            </a:extLst>
          </p:cNvPr>
          <p:cNvSpPr/>
          <p:nvPr/>
        </p:nvSpPr>
        <p:spPr>
          <a:xfrm>
            <a:off x="6035927" y="1016067"/>
            <a:ext cx="2730617" cy="3693319"/>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这里</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不论运动部件原来的速度快慢如何</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先导阀总是要先移动一段固定的行程</a:t>
            </a:r>
            <a:r>
              <a:rPr lang="en-US" altLang="zh-CN" sz="12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将工作部件先进行预制动后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再由换向阀来使它换向。所以这种制动方式被称为行程控制制动式。行程控制制动式换向回路的换向精度较高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冲出量较小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但是由于先导阀的制动行程恒定不变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制动时间的长短和换向冲击的大小就将受运动部件速度快慢的影响。所以这种换向回路宜用在主机工作部件运动速度不大但换向精度要求较高的场合</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内、外圆磨床的液压系统中。</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1" name="圆角矩形 3">
            <a:extLst>
              <a:ext uri="{FF2B5EF4-FFF2-40B4-BE49-F238E27FC236}">
                <a16:creationId xmlns:a16="http://schemas.microsoft.com/office/drawing/2014/main" id="{E910F804-AC16-4CF6-8236-AD43D1CC353A}"/>
              </a:ext>
            </a:extLst>
          </p:cNvPr>
          <p:cNvSpPr/>
          <p:nvPr/>
        </p:nvSpPr>
        <p:spPr>
          <a:xfrm>
            <a:off x="5974190" y="1016067"/>
            <a:ext cx="2854092" cy="3693319"/>
          </a:xfrm>
          <a:prstGeom prst="roundRect">
            <a:avLst>
              <a:gd name="adj" fmla="val 13908"/>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pic>
        <p:nvPicPr>
          <p:cNvPr id="23" name="9Z15.EPS">
            <a:extLst>
              <a:ext uri="{FF2B5EF4-FFF2-40B4-BE49-F238E27FC236}">
                <a16:creationId xmlns:a16="http://schemas.microsoft.com/office/drawing/2014/main" id="{96C437AD-75A4-49E5-B818-E112676BCC28}"/>
              </a:ext>
            </a:extLst>
          </p:cNvPr>
          <p:cNvPicPr/>
          <p:nvPr/>
        </p:nvPicPr>
        <p:blipFill>
          <a:blip r:embed="rId3" cstate="print"/>
          <a:stretch>
            <a:fillRect/>
          </a:stretch>
        </p:blipFill>
        <p:spPr>
          <a:xfrm>
            <a:off x="3407824" y="1511986"/>
            <a:ext cx="2535497" cy="1907720"/>
          </a:xfrm>
          <a:prstGeom prst="rect">
            <a:avLst/>
          </a:prstGeom>
        </p:spPr>
      </p:pic>
      <p:sp>
        <p:nvSpPr>
          <p:cNvPr id="8" name="矩形 7">
            <a:extLst>
              <a:ext uri="{FF2B5EF4-FFF2-40B4-BE49-F238E27FC236}">
                <a16:creationId xmlns:a16="http://schemas.microsoft.com/office/drawing/2014/main" id="{CEB28091-EBA4-421E-AE26-7C386C9145C5}"/>
              </a:ext>
            </a:extLst>
          </p:cNvPr>
          <p:cNvSpPr/>
          <p:nvPr/>
        </p:nvSpPr>
        <p:spPr>
          <a:xfrm>
            <a:off x="2403397" y="3566689"/>
            <a:ext cx="4177766" cy="394980"/>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9-15</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行程控制制动式换向回路</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                                           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800" dirty="0">
                <a:solidFill>
                  <a:srgbClr val="000000"/>
                </a:solidFill>
                <a:latin typeface="Times New Roman" panose="02020603050405020304" pitchFamily="18" charset="0"/>
                <a:ea typeface="黑体" panose="02010609060101010101" pitchFamily="49" charset="-122"/>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先导阀　</a:t>
            </a:r>
            <a:r>
              <a:rPr lang="en-US" altLang="zh-CN" sz="800" dirty="0">
                <a:solidFill>
                  <a:srgbClr val="000000"/>
                </a:solidFill>
                <a:latin typeface="Times New Roman" panose="02020603050405020304" pitchFamily="18" charset="0"/>
                <a:ea typeface="黑体" panose="02010609060101010101" pitchFamily="49" charset="-122"/>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　</a:t>
            </a:r>
            <a:r>
              <a:rPr lang="en-US" altLang="zh-CN" sz="800" dirty="0">
                <a:solidFill>
                  <a:srgbClr val="000000"/>
                </a:solidFill>
                <a:latin typeface="Times New Roman" panose="02020603050405020304" pitchFamily="18" charset="0"/>
                <a:ea typeface="黑体" panose="02010609060101010101" pitchFamily="49" charset="-122"/>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a:t>
            </a:r>
            <a:endParaRPr lang="zh-CN" altLang="en-US" dirty="0"/>
          </a:p>
        </p:txBody>
      </p:sp>
    </p:spTree>
    <p:extLst>
      <p:ext uri="{BB962C8B-B14F-4D97-AF65-F5344CB8AC3E}">
        <p14:creationId xmlns:p14="http://schemas.microsoft.com/office/powerpoint/2010/main" val="298484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1000"/>
                                        <p:tgtEl>
                                          <p:spTgt spid="23"/>
                                        </p:tgtEl>
                                      </p:cBhvr>
                                    </p:animEffect>
                                    <p:anim calcmode="lin" valueType="num">
                                      <p:cBhvr>
                                        <p:cTn id="18" dur="1000" fill="hold"/>
                                        <p:tgtEl>
                                          <p:spTgt spid="23"/>
                                        </p:tgtEl>
                                        <p:attrNameLst>
                                          <p:attrName>ppt_x</p:attrName>
                                        </p:attrNameLst>
                                      </p:cBhvr>
                                      <p:tavLst>
                                        <p:tav tm="0">
                                          <p:val>
                                            <p:strVal val="#ppt_x"/>
                                          </p:val>
                                        </p:tav>
                                        <p:tav tm="100000">
                                          <p:val>
                                            <p:strVal val="#ppt_x"/>
                                          </p:val>
                                        </p:tav>
                                      </p:tavLst>
                                    </p:anim>
                                    <p:anim calcmode="lin" valueType="num">
                                      <p:cBhvr>
                                        <p:cTn id="19" dur="1000" fill="hold"/>
                                        <p:tgtEl>
                                          <p:spTgt spid="2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1+#ppt_w/2"/>
                                          </p:val>
                                        </p:tav>
                                        <p:tav tm="100000">
                                          <p:val>
                                            <p:strVal val="#ppt_x"/>
                                          </p:val>
                                        </p:tav>
                                      </p:tavLst>
                                    </p:anim>
                                    <p:anim calcmode="lin" valueType="num">
                                      <p:cBhvr additive="base">
                                        <p:cTn id="30" dur="500" fill="hold"/>
                                        <p:tgtEl>
                                          <p:spTgt spid="5"/>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 calcmode="lin" valueType="num">
                                      <p:cBhvr additive="base">
                                        <p:cTn id="33" dur="500" fill="hold"/>
                                        <p:tgtEl>
                                          <p:spTgt spid="21"/>
                                        </p:tgtEl>
                                        <p:attrNameLst>
                                          <p:attrName>ppt_x</p:attrName>
                                        </p:attrNameLst>
                                      </p:cBhvr>
                                      <p:tavLst>
                                        <p:tav tm="0">
                                          <p:val>
                                            <p:strVal val="1+#ppt_w/2"/>
                                          </p:val>
                                        </p:tav>
                                        <p:tav tm="100000">
                                          <p:val>
                                            <p:strVal val="#ppt_x"/>
                                          </p:val>
                                        </p:tav>
                                      </p:tavLst>
                                    </p:anim>
                                    <p:anim calcmode="lin" valueType="num">
                                      <p:cBhvr additive="base">
                                        <p:cTn id="34"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3" grpId="0"/>
      <p:bldP spid="5" grpId="0"/>
      <p:bldP spid="21"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5">
            <a:extLst>
              <a:ext uri="{FF2B5EF4-FFF2-40B4-BE49-F238E27FC236}">
                <a16:creationId xmlns:a16="http://schemas.microsoft.com/office/drawing/2014/main" id="{04C226C9-F3C2-4706-9E6E-DDACB7D778A0}"/>
              </a:ext>
            </a:extLst>
          </p:cNvPr>
          <p:cNvSpPr/>
          <p:nvPr/>
        </p:nvSpPr>
        <p:spPr>
          <a:xfrm>
            <a:off x="4547654" y="2071739"/>
            <a:ext cx="3842510" cy="2251536"/>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3" name="文本框 12">
            <a:extLst>
              <a:ext uri="{FF2B5EF4-FFF2-40B4-BE49-F238E27FC236}">
                <a16:creationId xmlns:a16="http://schemas.microsoft.com/office/drawing/2014/main" id="{417765BF-8703-4C48-9D14-FC6D4145F7C4}"/>
              </a:ext>
            </a:extLst>
          </p:cNvPr>
          <p:cNvSpPr txBox="1"/>
          <p:nvPr/>
        </p:nvSpPr>
        <p:spPr>
          <a:xfrm>
            <a:off x="75383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第四节   换向回路和锁紧回路</a:t>
            </a:r>
          </a:p>
        </p:txBody>
      </p:sp>
      <p:sp>
        <p:nvSpPr>
          <p:cNvPr id="20" name="直角三角形 19">
            <a:extLst>
              <a:ext uri="{FF2B5EF4-FFF2-40B4-BE49-F238E27FC236}">
                <a16:creationId xmlns:a16="http://schemas.microsoft.com/office/drawing/2014/main" id="{38354F8F-F010-4FFE-8810-9A3E5F62DF5A}"/>
              </a:ext>
            </a:extLst>
          </p:cNvPr>
          <p:cNvSpPr/>
          <p:nvPr/>
        </p:nvSpPr>
        <p:spPr>
          <a:xfrm rot="2637755" flipH="1" flipV="1">
            <a:off x="-550" y="911340"/>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1" name="直角三角形 20">
            <a:extLst>
              <a:ext uri="{FF2B5EF4-FFF2-40B4-BE49-F238E27FC236}">
                <a16:creationId xmlns:a16="http://schemas.microsoft.com/office/drawing/2014/main" id="{977076F7-95E8-487A-98DA-D7ADFC6E8443}"/>
              </a:ext>
            </a:extLst>
          </p:cNvPr>
          <p:cNvSpPr/>
          <p:nvPr/>
        </p:nvSpPr>
        <p:spPr>
          <a:xfrm rot="2637755" flipH="1" flipV="1">
            <a:off x="149697" y="911340"/>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4" name="文本框 23">
            <a:extLst>
              <a:ext uri="{FF2B5EF4-FFF2-40B4-BE49-F238E27FC236}">
                <a16:creationId xmlns:a16="http://schemas.microsoft.com/office/drawing/2014/main" id="{4EF477E5-20C6-4CF1-9FFC-B5009389355D}"/>
              </a:ext>
            </a:extLst>
          </p:cNvPr>
          <p:cNvSpPr txBox="1"/>
          <p:nvPr/>
        </p:nvSpPr>
        <p:spPr>
          <a:xfrm>
            <a:off x="567648" y="901639"/>
            <a:ext cx="1569660" cy="369332"/>
          </a:xfrm>
          <a:prstGeom prst="rect">
            <a:avLst/>
          </a:prstGeom>
          <a:noFill/>
        </p:spPr>
        <p:txBody>
          <a:bodyPr wrap="none" rtlCol="0">
            <a:spAutoFit/>
          </a:bodyPr>
          <a:lstStyle/>
          <a:p>
            <a:r>
              <a:rPr lang="zh-CN" altLang="en-US" dirty="0">
                <a:solidFill>
                  <a:srgbClr val="2A577D"/>
                </a:solidFill>
              </a:rPr>
              <a:t>二、锁紧回路</a:t>
            </a:r>
          </a:p>
        </p:txBody>
      </p:sp>
      <p:sp>
        <p:nvSpPr>
          <p:cNvPr id="6" name="矩形 5">
            <a:extLst>
              <a:ext uri="{FF2B5EF4-FFF2-40B4-BE49-F238E27FC236}">
                <a16:creationId xmlns:a16="http://schemas.microsoft.com/office/drawing/2014/main" id="{47820CA0-4F8C-473C-86EE-44261FB3E89E}"/>
              </a:ext>
            </a:extLst>
          </p:cNvPr>
          <p:cNvSpPr/>
          <p:nvPr/>
        </p:nvSpPr>
        <p:spPr>
          <a:xfrm>
            <a:off x="430212" y="1424647"/>
            <a:ext cx="8067535" cy="415498"/>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锁紧回路的功用是在液压执行元件不工作时切断其进、出油液通道</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确切地使它保持在既定位置上。</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25" name="9Z16.jpg">
            <a:extLst>
              <a:ext uri="{FF2B5EF4-FFF2-40B4-BE49-F238E27FC236}">
                <a16:creationId xmlns:a16="http://schemas.microsoft.com/office/drawing/2014/main" id="{8B98DE9B-134E-4392-8231-10A58B2EAC4E}"/>
              </a:ext>
            </a:extLst>
          </p:cNvPr>
          <p:cNvPicPr/>
          <p:nvPr/>
        </p:nvPicPr>
        <p:blipFill>
          <a:blip r:embed="rId3" cstate="print"/>
          <a:stretch>
            <a:fillRect/>
          </a:stretch>
        </p:blipFill>
        <p:spPr>
          <a:xfrm>
            <a:off x="1961139" y="2110739"/>
            <a:ext cx="1115060" cy="2172335"/>
          </a:xfrm>
          <a:prstGeom prst="rect">
            <a:avLst/>
          </a:prstGeom>
        </p:spPr>
      </p:pic>
      <p:sp>
        <p:nvSpPr>
          <p:cNvPr id="7" name="矩形 6">
            <a:extLst>
              <a:ext uri="{FF2B5EF4-FFF2-40B4-BE49-F238E27FC236}">
                <a16:creationId xmlns:a16="http://schemas.microsoft.com/office/drawing/2014/main" id="{D2451852-41A8-4AF2-BFFC-6DBD771AE134}"/>
              </a:ext>
            </a:extLst>
          </p:cNvPr>
          <p:cNvSpPr/>
          <p:nvPr/>
        </p:nvSpPr>
        <p:spPr>
          <a:xfrm>
            <a:off x="1397208" y="4482455"/>
            <a:ext cx="2242922"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rPr>
              <a:t>9-16</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使用液控单向阀的双向锁紧回路</a:t>
            </a:r>
            <a:endParaRPr lang="zh-CN" altLang="en-US" dirty="0"/>
          </a:p>
        </p:txBody>
      </p:sp>
      <p:sp>
        <p:nvSpPr>
          <p:cNvPr id="10" name="矩形 9">
            <a:extLst>
              <a:ext uri="{FF2B5EF4-FFF2-40B4-BE49-F238E27FC236}">
                <a16:creationId xmlns:a16="http://schemas.microsoft.com/office/drawing/2014/main" id="{D5B9B024-F621-42D1-BA84-7FC0906DB86F}"/>
              </a:ext>
            </a:extLst>
          </p:cNvPr>
          <p:cNvSpPr/>
          <p:nvPr/>
        </p:nvSpPr>
        <p:spPr>
          <a:xfrm>
            <a:off x="4638379" y="2342826"/>
            <a:ext cx="3556932" cy="1708160"/>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9-16</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所示为一种使用液控单向阀的双向锁紧回路</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它能在液压缸不工作时使活塞迅速、平稳、可靠且长时间地被锁住</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不为外力所移动。该回路被广泛应用于工程机械、起重运输机械等有锁紧要求的场合。</a:t>
            </a:r>
            <a:endParaRPr lang="zh-CN" altLang="zh-CN" sz="1400" dirty="0">
              <a:solidFill>
                <a:schemeClr val="bg1"/>
              </a:solidFill>
              <a:effectLst/>
              <a:latin typeface="NEU-BZ-S92"/>
              <a:ea typeface="方正书宋_GBK"/>
              <a:cs typeface="Times New Roman" panose="02020603050405020304" pitchFamily="18" charset="0"/>
            </a:endParaRPr>
          </a:p>
        </p:txBody>
      </p:sp>
      <p:sp>
        <p:nvSpPr>
          <p:cNvPr id="26" name="直角三角形 25">
            <a:extLst>
              <a:ext uri="{FF2B5EF4-FFF2-40B4-BE49-F238E27FC236}">
                <a16:creationId xmlns:a16="http://schemas.microsoft.com/office/drawing/2014/main" id="{488EA972-B91F-43E7-9800-CE8F4EE5B318}"/>
              </a:ext>
            </a:extLst>
          </p:cNvPr>
          <p:cNvSpPr/>
          <p:nvPr/>
        </p:nvSpPr>
        <p:spPr>
          <a:xfrm rot="2637755" flipH="1" flipV="1">
            <a:off x="3718955" y="2920446"/>
            <a:ext cx="328272" cy="32827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158681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additive="base">
                                        <p:cTn id="40" dur="500" fill="hold"/>
                                        <p:tgtEl>
                                          <p:spTgt spid="27"/>
                                        </p:tgtEl>
                                        <p:attrNameLst>
                                          <p:attrName>ppt_x</p:attrName>
                                        </p:attrNameLst>
                                      </p:cBhvr>
                                      <p:tavLst>
                                        <p:tav tm="0">
                                          <p:val>
                                            <p:strVal val="#ppt_x"/>
                                          </p:val>
                                        </p:tav>
                                        <p:tav tm="100000">
                                          <p:val>
                                            <p:strVal val="#ppt_x"/>
                                          </p:val>
                                        </p:tav>
                                      </p:tavLst>
                                    </p:anim>
                                    <p:anim calcmode="lin" valueType="num">
                                      <p:cBhvr additive="base">
                                        <p:cTn id="41" dur="500" fill="hold"/>
                                        <p:tgtEl>
                                          <p:spTgt spid="2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 calcmode="lin" valueType="num">
                                      <p:cBhvr additive="base">
                                        <p:cTn id="44" dur="500" fill="hold"/>
                                        <p:tgtEl>
                                          <p:spTgt spid="10"/>
                                        </p:tgtEl>
                                        <p:attrNameLst>
                                          <p:attrName>ppt_x</p:attrName>
                                        </p:attrNameLst>
                                      </p:cBhvr>
                                      <p:tavLst>
                                        <p:tav tm="0">
                                          <p:val>
                                            <p:strVal val="#ppt_x"/>
                                          </p:val>
                                        </p:tav>
                                        <p:tav tm="100000">
                                          <p:val>
                                            <p:strVal val="#ppt_x"/>
                                          </p:val>
                                        </p:tav>
                                      </p:tavLst>
                                    </p:anim>
                                    <p:anim calcmode="lin" valueType="num">
                                      <p:cBhvr additive="base">
                                        <p:cTn id="45"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0" grpId="0" animBg="1"/>
      <p:bldP spid="21" grpId="0" animBg="1"/>
      <p:bldP spid="24" grpId="0"/>
      <p:bldP spid="6" grpId="0"/>
      <p:bldP spid="7" grpId="0"/>
      <p:bldP spid="10" grpId="0"/>
      <p:bldP spid="2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747519" y="15920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一、</a:t>
            </a:r>
          </a:p>
        </p:txBody>
      </p:sp>
      <p:sp>
        <p:nvSpPr>
          <p:cNvPr id="4" name="矩形 3">
            <a:extLst>
              <a:ext uri="{FF2B5EF4-FFF2-40B4-BE49-F238E27FC236}">
                <a16:creationId xmlns:a16="http://schemas.microsoft.com/office/drawing/2014/main" id="{FAE06C64-609A-4F36-A730-9AD9211085B4}"/>
              </a:ext>
            </a:extLst>
          </p:cNvPr>
          <p:cNvSpPr/>
          <p:nvPr/>
        </p:nvSpPr>
        <p:spPr>
          <a:xfrm>
            <a:off x="3373627" y="1883633"/>
            <a:ext cx="3901442" cy="923330"/>
          </a:xfrm>
          <a:prstGeom prst="rect">
            <a:avLst/>
          </a:prstGeom>
        </p:spPr>
        <p:txBody>
          <a:bodyPr wrap="square">
            <a:spAutoFit/>
          </a:bodyPr>
          <a:lstStyle/>
          <a:p>
            <a:pPr algn="ctr"/>
            <a:r>
              <a:rPr lang="zh-CN" altLang="en-US" sz="5400" dirty="0">
                <a:solidFill>
                  <a:srgbClr val="FFC000"/>
                </a:solidFill>
                <a:latin typeface="黑体" panose="02010609060101010101" pitchFamily="49" charset="-122"/>
                <a:ea typeface="黑体" panose="02010609060101010101" pitchFamily="49" charset="-122"/>
              </a:rPr>
              <a:t>概   述</a:t>
            </a:r>
          </a:p>
        </p:txBody>
      </p:sp>
    </p:spTree>
    <p:extLst>
      <p:ext uri="{BB962C8B-B14F-4D97-AF65-F5344CB8AC3E}">
        <p14:creationId xmlns:p14="http://schemas.microsoft.com/office/powerpoint/2010/main" val="408940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1646853" y="1735878"/>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五、</a:t>
            </a:r>
          </a:p>
        </p:txBody>
      </p:sp>
      <p:sp>
        <p:nvSpPr>
          <p:cNvPr id="4" name="矩形 3">
            <a:extLst>
              <a:ext uri="{FF2B5EF4-FFF2-40B4-BE49-F238E27FC236}">
                <a16:creationId xmlns:a16="http://schemas.microsoft.com/office/drawing/2014/main" id="{FAE06C64-609A-4F36-A730-9AD9211085B4}"/>
              </a:ext>
            </a:extLst>
          </p:cNvPr>
          <p:cNvSpPr/>
          <p:nvPr/>
        </p:nvSpPr>
        <p:spPr>
          <a:xfrm>
            <a:off x="2676182" y="2197597"/>
            <a:ext cx="5279922" cy="769441"/>
          </a:xfrm>
          <a:prstGeom prst="rect">
            <a:avLst/>
          </a:prstGeom>
        </p:spPr>
        <p:txBody>
          <a:bodyPr wrap="square">
            <a:spAutoFit/>
          </a:bodyPr>
          <a:lstStyle/>
          <a:p>
            <a:pPr algn="ctr"/>
            <a:r>
              <a:rPr lang="zh-CN" altLang="en-US" sz="4400" dirty="0">
                <a:solidFill>
                  <a:srgbClr val="FFC000"/>
                </a:solidFill>
                <a:latin typeface="黑体" panose="02010609060101010101" pitchFamily="49" charset="-122"/>
                <a:ea typeface="黑体" panose="02010609060101010101" pitchFamily="49" charset="-122"/>
              </a:rPr>
              <a:t>多缸动作回路</a:t>
            </a:r>
          </a:p>
        </p:txBody>
      </p:sp>
    </p:spTree>
    <p:extLst>
      <p:ext uri="{BB962C8B-B14F-4D97-AF65-F5344CB8AC3E}">
        <p14:creationId xmlns:p14="http://schemas.microsoft.com/office/powerpoint/2010/main" val="280255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
            <a:extLst>
              <a:ext uri="{FF2B5EF4-FFF2-40B4-BE49-F238E27FC236}">
                <a16:creationId xmlns:a16="http://schemas.microsoft.com/office/drawing/2014/main" id="{8840BCF7-DA0E-4DDD-B1EF-D56CF4A1E67E}"/>
              </a:ext>
            </a:extLst>
          </p:cNvPr>
          <p:cNvSpPr/>
          <p:nvPr/>
        </p:nvSpPr>
        <p:spPr>
          <a:xfrm>
            <a:off x="6455658" y="2110739"/>
            <a:ext cx="2545729" cy="2788498"/>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24" name="圆角矩形 5">
            <a:extLst>
              <a:ext uri="{FF2B5EF4-FFF2-40B4-BE49-F238E27FC236}">
                <a16:creationId xmlns:a16="http://schemas.microsoft.com/office/drawing/2014/main" id="{4D5C0BB4-2C5A-48DF-9182-F91ECBEB8F99}"/>
              </a:ext>
            </a:extLst>
          </p:cNvPr>
          <p:cNvSpPr/>
          <p:nvPr/>
        </p:nvSpPr>
        <p:spPr>
          <a:xfrm>
            <a:off x="142611" y="2313914"/>
            <a:ext cx="4177723" cy="2585323"/>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sp>
        <p:nvSpPr>
          <p:cNvPr id="7" name="矩形 6">
            <a:extLst>
              <a:ext uri="{FF2B5EF4-FFF2-40B4-BE49-F238E27FC236}">
                <a16:creationId xmlns:a16="http://schemas.microsoft.com/office/drawing/2014/main" id="{2906DFAF-9F47-4297-ADDB-AF69FAF2ACB3}"/>
              </a:ext>
            </a:extLst>
          </p:cNvPr>
          <p:cNvSpPr/>
          <p:nvPr/>
        </p:nvSpPr>
        <p:spPr>
          <a:xfrm>
            <a:off x="474033" y="926335"/>
            <a:ext cx="8145710" cy="738664"/>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在液压系统中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如果由一个油源给多个液压缸输送压力油</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这些液压缸会因压力和流量的彼此影响而在动作上相互牵制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必须使用一些特殊的回路才能实现预定的动作要求。</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3" name="圆角矩形 3">
            <a:extLst>
              <a:ext uri="{FF2B5EF4-FFF2-40B4-BE49-F238E27FC236}">
                <a16:creationId xmlns:a16="http://schemas.microsoft.com/office/drawing/2014/main" id="{156B8194-0FF4-43CD-906E-BFCF97AF122F}"/>
              </a:ext>
            </a:extLst>
          </p:cNvPr>
          <p:cNvSpPr/>
          <p:nvPr/>
        </p:nvSpPr>
        <p:spPr>
          <a:xfrm>
            <a:off x="356532" y="926335"/>
            <a:ext cx="8430935" cy="755009"/>
          </a:xfrm>
          <a:prstGeom prst="roundRect">
            <a:avLst>
              <a:gd name="adj" fmla="val 29464"/>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5" name="直角三角形 14">
            <a:extLst>
              <a:ext uri="{FF2B5EF4-FFF2-40B4-BE49-F238E27FC236}">
                <a16:creationId xmlns:a16="http://schemas.microsoft.com/office/drawing/2014/main" id="{4A6C5C5D-4E58-42F2-B2B6-D2D25BFBDF10}"/>
              </a:ext>
            </a:extLst>
          </p:cNvPr>
          <p:cNvSpPr/>
          <p:nvPr/>
        </p:nvSpPr>
        <p:spPr>
          <a:xfrm rot="2637755" flipH="1" flipV="1">
            <a:off x="39517" y="181762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7" name="直角三角形 16">
            <a:extLst>
              <a:ext uri="{FF2B5EF4-FFF2-40B4-BE49-F238E27FC236}">
                <a16:creationId xmlns:a16="http://schemas.microsoft.com/office/drawing/2014/main" id="{AE099C62-0DC1-4D51-9E00-CCAB4E6CC29D}"/>
              </a:ext>
            </a:extLst>
          </p:cNvPr>
          <p:cNvSpPr/>
          <p:nvPr/>
        </p:nvSpPr>
        <p:spPr>
          <a:xfrm rot="2637755" flipH="1" flipV="1">
            <a:off x="189764" y="181762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8" name="文本框 17">
            <a:extLst>
              <a:ext uri="{FF2B5EF4-FFF2-40B4-BE49-F238E27FC236}">
                <a16:creationId xmlns:a16="http://schemas.microsoft.com/office/drawing/2014/main" id="{DF3B1699-64B8-4C99-B7A7-6C2078AD284B}"/>
              </a:ext>
            </a:extLst>
          </p:cNvPr>
          <p:cNvSpPr txBox="1"/>
          <p:nvPr/>
        </p:nvSpPr>
        <p:spPr>
          <a:xfrm>
            <a:off x="657015" y="1812966"/>
            <a:ext cx="2031325" cy="369332"/>
          </a:xfrm>
          <a:prstGeom prst="rect">
            <a:avLst/>
          </a:prstGeom>
          <a:noFill/>
        </p:spPr>
        <p:txBody>
          <a:bodyPr wrap="none" rtlCol="0">
            <a:spAutoFit/>
          </a:bodyPr>
          <a:lstStyle/>
          <a:p>
            <a:r>
              <a:rPr lang="zh-CN" altLang="en-US" dirty="0">
                <a:solidFill>
                  <a:srgbClr val="2A577D"/>
                </a:solidFill>
              </a:rPr>
              <a:t>一、顺序动作回路</a:t>
            </a:r>
          </a:p>
        </p:txBody>
      </p:sp>
      <p:pic>
        <p:nvPicPr>
          <p:cNvPr id="19" name="9Z17.EPS" descr="id:2147507489;FounderCES">
            <a:extLst>
              <a:ext uri="{FF2B5EF4-FFF2-40B4-BE49-F238E27FC236}">
                <a16:creationId xmlns:a16="http://schemas.microsoft.com/office/drawing/2014/main" id="{C85FA9A4-B4FE-4C50-8A83-553D635955A7}"/>
              </a:ext>
            </a:extLst>
          </p:cNvPr>
          <p:cNvPicPr/>
          <p:nvPr/>
        </p:nvPicPr>
        <p:blipFill>
          <a:blip r:embed="rId3" cstate="print"/>
          <a:stretch>
            <a:fillRect/>
          </a:stretch>
        </p:blipFill>
        <p:spPr>
          <a:xfrm>
            <a:off x="4704757" y="1812966"/>
            <a:ext cx="1499235" cy="2028190"/>
          </a:xfrm>
          <a:prstGeom prst="rect">
            <a:avLst/>
          </a:prstGeom>
        </p:spPr>
      </p:pic>
      <p:sp>
        <p:nvSpPr>
          <p:cNvPr id="9" name="矩形 8">
            <a:extLst>
              <a:ext uri="{FF2B5EF4-FFF2-40B4-BE49-F238E27FC236}">
                <a16:creationId xmlns:a16="http://schemas.microsoft.com/office/drawing/2014/main" id="{07EF67EA-C251-4F29-ABAD-C11A4A04DBE4}"/>
              </a:ext>
            </a:extLst>
          </p:cNvPr>
          <p:cNvSpPr/>
          <p:nvPr/>
        </p:nvSpPr>
        <p:spPr>
          <a:xfrm>
            <a:off x="2955188" y="3982433"/>
            <a:ext cx="4572000" cy="579646"/>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9-17</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使用顺序阀的顺序动作回路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顺序阀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11" name="矩形 10">
            <a:extLst>
              <a:ext uri="{FF2B5EF4-FFF2-40B4-BE49-F238E27FC236}">
                <a16:creationId xmlns:a16="http://schemas.microsoft.com/office/drawing/2014/main" id="{866EE733-75C0-45B0-9A12-F0386929AB14}"/>
              </a:ext>
            </a:extLst>
          </p:cNvPr>
          <p:cNvSpPr/>
          <p:nvPr/>
        </p:nvSpPr>
        <p:spPr>
          <a:xfrm>
            <a:off x="158289" y="2313914"/>
            <a:ext cx="4172352" cy="2585323"/>
          </a:xfrm>
          <a:prstGeom prst="rect">
            <a:avLst/>
          </a:prstGeom>
        </p:spPr>
        <p:txBody>
          <a:bodyPr wrap="square">
            <a:spAutoFit/>
          </a:bodyPr>
          <a:lstStyle/>
          <a:p>
            <a:pPr indent="288000" algn="just">
              <a:lnSpc>
                <a:spcPct val="150000"/>
              </a:lnSpc>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顺序动作回路的功用是使多缸液压系统中的各个液压缸严格地按规定的顺序动作。图</a:t>
            </a:r>
            <a:r>
              <a:rPr lang="en-US" altLang="zh-CN" sz="1200" dirty="0">
                <a:solidFill>
                  <a:schemeClr val="bg1"/>
                </a:solidFill>
                <a:latin typeface="Times New Roman" panose="02020603050405020304" pitchFamily="18" charset="0"/>
                <a:ea typeface="黑体" panose="02010609060101010101" pitchFamily="49" charset="-122"/>
              </a:rPr>
              <a:t>9-17</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所示为一种使用顺序阀的顺序动作回路。当换向阀</a:t>
            </a:r>
            <a:r>
              <a:rPr lang="en-US" altLang="zh-CN" sz="1200" dirty="0">
                <a:solidFill>
                  <a:schemeClr val="bg1"/>
                </a:solidFill>
                <a:latin typeface="Times New Roman" panose="02020603050405020304" pitchFamily="18" charset="0"/>
                <a:ea typeface="黑体" panose="02010609060101010101" pitchFamily="49" charset="-122"/>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左位接入回路且顺序阀</a:t>
            </a:r>
            <a:r>
              <a:rPr lang="en-US" altLang="zh-CN" sz="1200" dirty="0">
                <a:solidFill>
                  <a:schemeClr val="bg1"/>
                </a:solidFill>
                <a:latin typeface="Times New Roman" panose="02020603050405020304" pitchFamily="18" charset="0"/>
                <a:ea typeface="黑体" panose="02010609060101010101" pitchFamily="49" charset="-122"/>
              </a:rPr>
              <a:t>6</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的调定压力大于液压缸</a:t>
            </a:r>
            <a:r>
              <a:rPr lang="en-US" altLang="zh-CN" sz="1200" dirty="0">
                <a:solidFill>
                  <a:schemeClr val="bg1"/>
                </a:solidFill>
                <a:latin typeface="Times New Roman" panose="02020603050405020304" pitchFamily="18" charset="0"/>
                <a:ea typeface="黑体" panose="02010609060101010101" pitchFamily="49" charset="-122"/>
              </a:rPr>
              <a:t>4</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的最大前进工作压力时</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压力油先进入液压缸</a:t>
            </a:r>
            <a:r>
              <a:rPr lang="en-US" altLang="zh-CN" sz="1200" dirty="0">
                <a:solidFill>
                  <a:schemeClr val="bg1"/>
                </a:solidFill>
                <a:latin typeface="Times New Roman" panose="02020603050405020304" pitchFamily="18" charset="0"/>
                <a:ea typeface="黑体" panose="02010609060101010101" pitchFamily="49" charset="-122"/>
              </a:rPr>
              <a:t>4</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的左腔</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实现动作</a:t>
            </a:r>
            <a:r>
              <a:rPr lang="zh-CN" altLang="zh-CN" sz="1200" dirty="0">
                <a:solidFill>
                  <a:schemeClr val="bg1"/>
                </a:solidFill>
                <a:ea typeface="宋体" panose="02010600030101010101" pitchFamily="2" charset="-122"/>
                <a:cs typeface="宋体" panose="02010600030101010101" pitchFamily="2" charset="-122"/>
              </a:rPr>
              <a:t>①</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。当这项动作完成后</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系统中压力升高</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压力油打开顺序阀</a:t>
            </a:r>
            <a:r>
              <a:rPr lang="en-US" altLang="zh-CN" sz="1200" dirty="0">
                <a:solidFill>
                  <a:schemeClr val="bg1"/>
                </a:solidFill>
                <a:latin typeface="Times New Roman" panose="02020603050405020304" pitchFamily="18" charset="0"/>
                <a:ea typeface="黑体" panose="02010609060101010101" pitchFamily="49" charset="-122"/>
              </a:rPr>
              <a:t>6</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进入液压缸</a:t>
            </a:r>
            <a:r>
              <a:rPr lang="en-US" altLang="zh-CN" sz="1200" dirty="0">
                <a:solidFill>
                  <a:schemeClr val="bg1"/>
                </a:solidFill>
                <a:latin typeface="Times New Roman" panose="02020603050405020304" pitchFamily="18" charset="0"/>
                <a:ea typeface="黑体" panose="02010609060101010101" pitchFamily="49" charset="-122"/>
              </a:rPr>
              <a:t>5</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的左腔</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实现动作</a:t>
            </a:r>
            <a:r>
              <a:rPr lang="zh-CN" altLang="zh-CN" sz="1200" dirty="0">
                <a:solidFill>
                  <a:schemeClr val="bg1"/>
                </a:solidFill>
                <a:ea typeface="宋体" panose="02010600030101010101" pitchFamily="2" charset="-122"/>
                <a:cs typeface="宋体" panose="02010600030101010101" pitchFamily="2" charset="-122"/>
              </a:rPr>
              <a:t>②</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。同样地</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当换向阀</a:t>
            </a:r>
            <a:r>
              <a:rPr lang="en-US" altLang="zh-CN" sz="1200" dirty="0">
                <a:solidFill>
                  <a:schemeClr val="bg1"/>
                </a:solidFill>
                <a:latin typeface="Times New Roman" panose="02020603050405020304" pitchFamily="18" charset="0"/>
                <a:ea typeface="黑体" panose="02010609060101010101" pitchFamily="49" charset="-122"/>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右位接入回路且顺序阀</a:t>
            </a:r>
            <a:r>
              <a:rPr lang="en-US" altLang="zh-CN" sz="1200" dirty="0">
                <a:solidFill>
                  <a:schemeClr val="bg1"/>
                </a:solidFill>
                <a:latin typeface="Times New Roman" panose="02020603050405020304" pitchFamily="18" charset="0"/>
                <a:ea typeface="黑体" panose="02010609060101010101" pitchFamily="49" charset="-122"/>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的调定压力大于液压缸</a:t>
            </a:r>
            <a:r>
              <a:rPr lang="en-US" altLang="zh-CN" sz="1200" dirty="0">
                <a:solidFill>
                  <a:schemeClr val="bg1"/>
                </a:solidFill>
                <a:latin typeface="Times New Roman" panose="02020603050405020304" pitchFamily="18" charset="0"/>
                <a:ea typeface="黑体" panose="02010609060101010101" pitchFamily="49" charset="-122"/>
              </a:rPr>
              <a:t>5</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的最大返回工作压力时</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两液压缸按</a:t>
            </a:r>
            <a:r>
              <a:rPr lang="zh-CN" altLang="zh-CN" sz="1200" dirty="0">
                <a:solidFill>
                  <a:schemeClr val="bg1"/>
                </a:solidFill>
                <a:ea typeface="宋体" panose="02010600030101010101" pitchFamily="2" charset="-122"/>
                <a:cs typeface="宋体" panose="02010600030101010101" pitchFamily="2" charset="-122"/>
              </a:rPr>
              <a:t>③</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zh-CN" altLang="zh-CN" sz="1200" dirty="0">
                <a:solidFill>
                  <a:schemeClr val="bg1"/>
                </a:solidFill>
                <a:ea typeface="宋体" panose="02010600030101010101" pitchFamily="2" charset="-122"/>
                <a:cs typeface="宋体" panose="02010600030101010101" pitchFamily="2" charset="-122"/>
              </a:rPr>
              <a:t>④</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的顺序向左返回。</a:t>
            </a:r>
            <a:endParaRPr lang="zh-CN" altLang="en-US" sz="1200" dirty="0">
              <a:solidFill>
                <a:schemeClr val="bg1"/>
              </a:solidFill>
            </a:endParaRPr>
          </a:p>
        </p:txBody>
      </p:sp>
      <p:sp>
        <p:nvSpPr>
          <p:cNvPr id="21" name="矩形 20">
            <a:extLst>
              <a:ext uri="{FF2B5EF4-FFF2-40B4-BE49-F238E27FC236}">
                <a16:creationId xmlns:a16="http://schemas.microsoft.com/office/drawing/2014/main" id="{4D647B56-63A3-4A0E-B093-EAE96695ED7E}"/>
              </a:ext>
            </a:extLst>
          </p:cNvPr>
          <p:cNvSpPr/>
          <p:nvPr/>
        </p:nvSpPr>
        <p:spPr>
          <a:xfrm>
            <a:off x="6455659" y="2182298"/>
            <a:ext cx="2545728" cy="2585323"/>
          </a:xfrm>
          <a:prstGeom prst="rect">
            <a:avLst/>
          </a:prstGeom>
        </p:spPr>
        <p:txBody>
          <a:bodyPr wrap="square">
            <a:spAutoFit/>
          </a:bodyPr>
          <a:lstStyle/>
          <a:p>
            <a:pPr indent="288000" algn="just">
              <a:lnSpc>
                <a:spcPct val="150000"/>
              </a:lnSpc>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很明显</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这种回路顺序动作的可靠性取决于顺序阀的性能及其压力调定值</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后一个动作的压力必须比前一个动作压力高出</a:t>
            </a:r>
            <a:r>
              <a:rPr lang="en-US" altLang="zh-CN" sz="1200" dirty="0">
                <a:solidFill>
                  <a:schemeClr val="bg1"/>
                </a:solidFill>
                <a:latin typeface="Times New Roman" panose="02020603050405020304" pitchFamily="18" charset="0"/>
                <a:ea typeface="黑体" panose="02010609060101010101" pitchFamily="49" charset="-122"/>
              </a:rPr>
              <a:t>0.8~1MPa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。顺序阀打开和关闭的压力差值不能过大</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否则顺序阀会在系统压力波动时造成误动作</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引起事故。由此可见</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这种回路只适用于系统中液压缸数目不多、负载变化不大的场合。</a:t>
            </a:r>
            <a:endParaRPr lang="zh-CN" altLang="en-US" sz="1200" dirty="0">
              <a:solidFill>
                <a:schemeClr val="bg1"/>
              </a:solidFill>
            </a:endParaRPr>
          </a:p>
        </p:txBody>
      </p:sp>
    </p:spTree>
    <p:extLst>
      <p:ext uri="{BB962C8B-B14F-4D97-AF65-F5344CB8AC3E}">
        <p14:creationId xmlns:p14="http://schemas.microsoft.com/office/powerpoint/2010/main" val="346422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0-#ppt_w/2"/>
                                          </p:val>
                                        </p:tav>
                                        <p:tav tm="100000">
                                          <p:val>
                                            <p:strVal val="#ppt_x"/>
                                          </p:val>
                                        </p:tav>
                                      </p:tavLst>
                                    </p:anim>
                                    <p:anim calcmode="lin" valueType="num">
                                      <p:cBhvr additive="base">
                                        <p:cTn id="27" dur="500" fill="hold"/>
                                        <p:tgtEl>
                                          <p:spTgt spid="1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4"/>
                                        </p:tgtEl>
                                        <p:attrNameLst>
                                          <p:attrName>style.visibility</p:attrName>
                                        </p:attrNameLst>
                                      </p:cBhvr>
                                      <p:to>
                                        <p:strVal val="visible"/>
                                      </p:to>
                                    </p:set>
                                    <p:anim calcmode="lin" valueType="num">
                                      <p:cBhvr additive="base">
                                        <p:cTn id="30" dur="500" fill="hold"/>
                                        <p:tgtEl>
                                          <p:spTgt spid="24"/>
                                        </p:tgtEl>
                                        <p:attrNameLst>
                                          <p:attrName>ppt_x</p:attrName>
                                        </p:attrNameLst>
                                      </p:cBhvr>
                                      <p:tavLst>
                                        <p:tav tm="0">
                                          <p:val>
                                            <p:strVal val="0-#ppt_w/2"/>
                                          </p:val>
                                        </p:tav>
                                        <p:tav tm="100000">
                                          <p:val>
                                            <p:strVal val="#ppt_x"/>
                                          </p:val>
                                        </p:tav>
                                      </p:tavLst>
                                    </p:anim>
                                    <p:anim calcmode="lin" valueType="num">
                                      <p:cBhvr additive="base">
                                        <p:cTn id="31"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1000"/>
                                        <p:tgtEl>
                                          <p:spTgt spid="19"/>
                                        </p:tgtEl>
                                      </p:cBhvr>
                                    </p:animEffect>
                                    <p:anim calcmode="lin" valueType="num">
                                      <p:cBhvr>
                                        <p:cTn id="37" dur="1000" fill="hold"/>
                                        <p:tgtEl>
                                          <p:spTgt spid="19"/>
                                        </p:tgtEl>
                                        <p:attrNameLst>
                                          <p:attrName>ppt_x</p:attrName>
                                        </p:attrNameLst>
                                      </p:cBhvr>
                                      <p:tavLst>
                                        <p:tav tm="0">
                                          <p:val>
                                            <p:strVal val="#ppt_x"/>
                                          </p:val>
                                        </p:tav>
                                        <p:tav tm="100000">
                                          <p:val>
                                            <p:strVal val="#ppt_x"/>
                                          </p:val>
                                        </p:tav>
                                      </p:tavLst>
                                    </p:anim>
                                    <p:anim calcmode="lin" valueType="num">
                                      <p:cBhvr>
                                        <p:cTn id="38" dur="1000" fill="hold"/>
                                        <p:tgtEl>
                                          <p:spTgt spid="19"/>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1000"/>
                                        <p:tgtEl>
                                          <p:spTgt spid="9"/>
                                        </p:tgtEl>
                                      </p:cBhvr>
                                    </p:animEffect>
                                    <p:anim calcmode="lin" valueType="num">
                                      <p:cBhvr>
                                        <p:cTn id="42" dur="1000" fill="hold"/>
                                        <p:tgtEl>
                                          <p:spTgt spid="9"/>
                                        </p:tgtEl>
                                        <p:attrNameLst>
                                          <p:attrName>ppt_x</p:attrName>
                                        </p:attrNameLst>
                                      </p:cBhvr>
                                      <p:tavLst>
                                        <p:tav tm="0">
                                          <p:val>
                                            <p:strVal val="#ppt_x"/>
                                          </p:val>
                                        </p:tav>
                                        <p:tav tm="100000">
                                          <p:val>
                                            <p:strVal val="#ppt_x"/>
                                          </p:val>
                                        </p:tav>
                                      </p:tavLst>
                                    </p:anim>
                                    <p:anim calcmode="lin" valueType="num">
                                      <p:cBhvr>
                                        <p:cTn id="4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1+#ppt_w/2"/>
                                          </p:val>
                                        </p:tav>
                                        <p:tav tm="100000">
                                          <p:val>
                                            <p:strVal val="#ppt_x"/>
                                          </p:val>
                                        </p:tav>
                                      </p:tavLst>
                                    </p:anim>
                                    <p:anim calcmode="lin" valueType="num">
                                      <p:cBhvr additive="base">
                                        <p:cTn id="49" dur="500" fill="hold"/>
                                        <p:tgtEl>
                                          <p:spTgt spid="21"/>
                                        </p:tgtEl>
                                        <p:attrNameLst>
                                          <p:attrName>ppt_y</p:attrName>
                                        </p:attrNameLst>
                                      </p:cBhvr>
                                      <p:tavLst>
                                        <p:tav tm="0">
                                          <p:val>
                                            <p:strVal val="#ppt_y"/>
                                          </p:val>
                                        </p:tav>
                                        <p:tav tm="100000">
                                          <p:val>
                                            <p:strVal val="#ppt_y"/>
                                          </p:val>
                                        </p:tav>
                                      </p:tavLst>
                                    </p:anim>
                                  </p:childTnLst>
                                </p:cTn>
                              </p:par>
                              <p:par>
                                <p:cTn id="50" presetID="2" presetClass="entr" presetSubtype="2"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500" fill="hold"/>
                                        <p:tgtEl>
                                          <p:spTgt spid="23"/>
                                        </p:tgtEl>
                                        <p:attrNameLst>
                                          <p:attrName>ppt_x</p:attrName>
                                        </p:attrNameLst>
                                      </p:cBhvr>
                                      <p:tavLst>
                                        <p:tav tm="0">
                                          <p:val>
                                            <p:strVal val="1+#ppt_w/2"/>
                                          </p:val>
                                        </p:tav>
                                        <p:tav tm="100000">
                                          <p:val>
                                            <p:strVal val="#ppt_x"/>
                                          </p:val>
                                        </p:tav>
                                      </p:tavLst>
                                    </p:anim>
                                    <p:anim calcmode="lin" valueType="num">
                                      <p:cBhvr additive="base">
                                        <p:cTn id="53"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7" grpId="0"/>
      <p:bldP spid="13" grpId="0" animBg="1"/>
      <p:bldP spid="15" grpId="0" animBg="1"/>
      <p:bldP spid="17" grpId="0" animBg="1"/>
      <p:bldP spid="18" grpId="0"/>
      <p:bldP spid="9" grpId="0"/>
      <p:bldP spid="11"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9" name="文本框 18">
            <a:extLst>
              <a:ext uri="{FF2B5EF4-FFF2-40B4-BE49-F238E27FC236}">
                <a16:creationId xmlns:a16="http://schemas.microsoft.com/office/drawing/2014/main" id="{885C304D-DC0E-492F-8685-70AF088D7323}"/>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sp>
        <p:nvSpPr>
          <p:cNvPr id="2" name="矩形 1">
            <a:extLst>
              <a:ext uri="{FF2B5EF4-FFF2-40B4-BE49-F238E27FC236}">
                <a16:creationId xmlns:a16="http://schemas.microsoft.com/office/drawing/2014/main" id="{83EB5389-7B6A-47C7-825B-9CB8A39A68CA}"/>
              </a:ext>
            </a:extLst>
          </p:cNvPr>
          <p:cNvSpPr/>
          <p:nvPr/>
        </p:nvSpPr>
        <p:spPr>
          <a:xfrm>
            <a:off x="288815" y="1827685"/>
            <a:ext cx="3616638" cy="1880579"/>
          </a:xfrm>
          <a:prstGeom prst="rect">
            <a:avLst/>
          </a:prstGeom>
        </p:spPr>
        <p:txBody>
          <a:bodyPr wrap="square">
            <a:spAutoFit/>
          </a:bodyPr>
          <a:lstStyle/>
          <a:p>
            <a:pPr indent="432000" algn="just">
              <a:lnSpc>
                <a:spcPct val="150000"/>
              </a:lnSpc>
            </a:pP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2000" dirty="0">
                <a:solidFill>
                  <a:srgbClr val="000000"/>
                </a:solidFill>
                <a:latin typeface="Times New Roman" panose="02020603050405020304" pitchFamily="18" charset="0"/>
                <a:ea typeface="黑体" panose="02010609060101010101" pitchFamily="49" charset="-122"/>
              </a:rPr>
              <a:t>9-18</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所示为一种使用电磁阀的顺序动作回路。这种回路以液压缸</a:t>
            </a:r>
            <a:r>
              <a:rPr lang="en-US" altLang="zh-CN" sz="2000" dirty="0">
                <a:solidFill>
                  <a:srgbClr val="000000"/>
                </a:solidFill>
                <a:latin typeface="Times New Roman" panose="02020603050405020304" pitchFamily="18" charset="0"/>
                <a:ea typeface="黑体" panose="02010609060101010101" pitchFamily="49" charset="-122"/>
              </a:rPr>
              <a:t>2</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000" dirty="0">
                <a:solidFill>
                  <a:srgbClr val="000000"/>
                </a:solidFill>
                <a:latin typeface="Times New Roman" panose="02020603050405020304" pitchFamily="18" charset="0"/>
                <a:ea typeface="黑体" panose="02010609060101010101" pitchFamily="49" charset="-122"/>
              </a:rPr>
              <a:t>5</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的行程位置为依据来实现相应的顺序动作。</a:t>
            </a:r>
            <a:endParaRPr lang="zh-CN" altLang="en-US" sz="2000" dirty="0"/>
          </a:p>
        </p:txBody>
      </p:sp>
      <p:pic>
        <p:nvPicPr>
          <p:cNvPr id="26" name="9Z18.EPS" descr="id:2147507496;FounderCES">
            <a:extLst>
              <a:ext uri="{FF2B5EF4-FFF2-40B4-BE49-F238E27FC236}">
                <a16:creationId xmlns:a16="http://schemas.microsoft.com/office/drawing/2014/main" id="{C4465F09-20F5-4906-A604-966F7EF38132}"/>
              </a:ext>
            </a:extLst>
          </p:cNvPr>
          <p:cNvPicPr/>
          <p:nvPr/>
        </p:nvPicPr>
        <p:blipFill>
          <a:blip r:embed="rId3" cstate="print"/>
          <a:stretch>
            <a:fillRect/>
          </a:stretch>
        </p:blipFill>
        <p:spPr>
          <a:xfrm>
            <a:off x="5444952" y="1579201"/>
            <a:ext cx="2996565" cy="2214245"/>
          </a:xfrm>
          <a:prstGeom prst="rect">
            <a:avLst/>
          </a:prstGeom>
        </p:spPr>
      </p:pic>
      <p:sp>
        <p:nvSpPr>
          <p:cNvPr id="4" name="矩形 3">
            <a:extLst>
              <a:ext uri="{FF2B5EF4-FFF2-40B4-BE49-F238E27FC236}">
                <a16:creationId xmlns:a16="http://schemas.microsoft.com/office/drawing/2014/main" id="{8D609922-07C9-49CB-AD41-AAEDA42489D7}"/>
              </a:ext>
            </a:extLst>
          </p:cNvPr>
          <p:cNvSpPr/>
          <p:nvPr/>
        </p:nvSpPr>
        <p:spPr>
          <a:xfrm>
            <a:off x="4401347" y="4018999"/>
            <a:ext cx="4572000" cy="425758"/>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9-18</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使用电磁阀的顺序动作回路</a:t>
            </a:r>
            <a:endParaRPr lang="zh-CN" altLang="zh-CN" sz="1050" dirty="0">
              <a:solidFill>
                <a:srgbClr val="000000"/>
              </a:solidFill>
              <a:latin typeface="NEU-BZ-S92"/>
              <a:ea typeface="方正书宋_GBK"/>
              <a:cs typeface="Times New Roman" panose="02020603050405020304" pitchFamily="18" charset="0"/>
            </a:endParaRPr>
          </a:p>
          <a:p>
            <a:pPr indent="203200">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7—</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行程开关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28" name="直角三角形 27">
            <a:extLst>
              <a:ext uri="{FF2B5EF4-FFF2-40B4-BE49-F238E27FC236}">
                <a16:creationId xmlns:a16="http://schemas.microsoft.com/office/drawing/2014/main" id="{9C222841-DF58-4545-958C-78C88C600CEB}"/>
              </a:ext>
            </a:extLst>
          </p:cNvPr>
          <p:cNvSpPr/>
          <p:nvPr/>
        </p:nvSpPr>
        <p:spPr>
          <a:xfrm rot="2637755" flipH="1" flipV="1">
            <a:off x="4221347" y="268206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9" name="直角三角形 28">
            <a:extLst>
              <a:ext uri="{FF2B5EF4-FFF2-40B4-BE49-F238E27FC236}">
                <a16:creationId xmlns:a16="http://schemas.microsoft.com/office/drawing/2014/main" id="{8291B1A7-8A02-4C24-946C-36BE73593C5D}"/>
              </a:ext>
            </a:extLst>
          </p:cNvPr>
          <p:cNvSpPr/>
          <p:nvPr/>
        </p:nvSpPr>
        <p:spPr>
          <a:xfrm rot="2637755" flipH="1" flipV="1">
            <a:off x="4371594" y="268206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322836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1000"/>
                                        <p:tgtEl>
                                          <p:spTgt spid="26"/>
                                        </p:tgtEl>
                                      </p:cBhvr>
                                    </p:animEffect>
                                    <p:anim calcmode="lin" valueType="num">
                                      <p:cBhvr>
                                        <p:cTn id="22" dur="1000" fill="hold"/>
                                        <p:tgtEl>
                                          <p:spTgt spid="26"/>
                                        </p:tgtEl>
                                        <p:attrNameLst>
                                          <p:attrName>ppt_x</p:attrName>
                                        </p:attrNameLst>
                                      </p:cBhvr>
                                      <p:tavLst>
                                        <p:tav tm="0">
                                          <p:val>
                                            <p:strVal val="#ppt_x"/>
                                          </p:val>
                                        </p:tav>
                                        <p:tav tm="100000">
                                          <p:val>
                                            <p:strVal val="#ppt_x"/>
                                          </p:val>
                                        </p:tav>
                                      </p:tavLst>
                                    </p:anim>
                                    <p:anim calcmode="lin" valueType="num">
                                      <p:cBhvr>
                                        <p:cTn id="23" dur="1000" fill="hold"/>
                                        <p:tgtEl>
                                          <p:spTgt spid="2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28" grpId="0" animBg="1"/>
      <p:bldP spid="2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9" name="文本框 18">
            <a:extLst>
              <a:ext uri="{FF2B5EF4-FFF2-40B4-BE49-F238E27FC236}">
                <a16:creationId xmlns:a16="http://schemas.microsoft.com/office/drawing/2014/main" id="{885C304D-DC0E-492F-8685-70AF088D7323}"/>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sp>
        <p:nvSpPr>
          <p:cNvPr id="3" name="矩形 2">
            <a:extLst>
              <a:ext uri="{FF2B5EF4-FFF2-40B4-BE49-F238E27FC236}">
                <a16:creationId xmlns:a16="http://schemas.microsoft.com/office/drawing/2014/main" id="{50DB8E0A-3E67-4D12-A29E-0368CDFCED95}"/>
              </a:ext>
            </a:extLst>
          </p:cNvPr>
          <p:cNvSpPr/>
          <p:nvPr/>
        </p:nvSpPr>
        <p:spPr>
          <a:xfrm>
            <a:off x="369115" y="901908"/>
            <a:ext cx="8036653" cy="738664"/>
          </a:xfrm>
          <a:prstGeom prst="rect">
            <a:avLst/>
          </a:prstGeom>
        </p:spPr>
        <p:txBody>
          <a:bodyPr wrap="square">
            <a:spAutoFit/>
          </a:bodyPr>
          <a:lstStyle/>
          <a:p>
            <a:pPr indent="360000" algn="just">
              <a:lnSpc>
                <a:spcPct val="150000"/>
              </a:lnSpc>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其操作过程见表</a:t>
            </a:r>
            <a:r>
              <a:rPr lang="en-US" altLang="zh-CN" sz="1400" dirty="0">
                <a:solidFill>
                  <a:srgbClr val="000000"/>
                </a:solidFill>
                <a:latin typeface="Times New Roman" panose="02020603050405020304" pitchFamily="18" charset="0"/>
                <a:ea typeface="黑体" panose="02010609060101010101" pitchFamily="49" charset="-122"/>
              </a:rPr>
              <a:t>9-1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。这种回路的可靠性取决于行程开关和电磁阀的质量</a:t>
            </a:r>
            <a:r>
              <a:rPr lang="en-US" altLang="zh-CN" sz="1400" dirty="0">
                <a:solidFill>
                  <a:srgbClr val="000000"/>
                </a:solidFill>
                <a:latin typeface="Times New Roman" panose="02020603050405020304" pitchFamily="18" charset="0"/>
                <a:ea typeface="黑体" panose="02010609060101010101" pitchFamily="49" charset="-122"/>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对变更液压缸的动作行程和顺序来说都比较方便</a:t>
            </a:r>
            <a:r>
              <a:rPr lang="en-US" altLang="zh-CN" sz="1400" dirty="0">
                <a:solidFill>
                  <a:srgbClr val="000000"/>
                </a:solidFill>
                <a:latin typeface="Times New Roman" panose="02020603050405020304" pitchFamily="18" charset="0"/>
                <a:ea typeface="黑体" panose="02010609060101010101" pitchFamily="49" charset="-122"/>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因此得到了广泛的应用</a:t>
            </a:r>
            <a:r>
              <a:rPr lang="en-US" altLang="zh-CN" sz="1400" dirty="0">
                <a:solidFill>
                  <a:srgbClr val="000000"/>
                </a:solidFill>
                <a:latin typeface="Times New Roman" panose="02020603050405020304" pitchFamily="18" charset="0"/>
                <a:ea typeface="黑体" panose="02010609060101010101" pitchFamily="49" charset="-122"/>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特别适合于顺序动作循环经常要求改变的场合</a:t>
            </a:r>
            <a:r>
              <a:rPr lang="zh-CN" altLang="en-US"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1400" dirty="0"/>
          </a:p>
        </p:txBody>
      </p:sp>
      <p:sp>
        <p:nvSpPr>
          <p:cNvPr id="6" name="矩形 5">
            <a:extLst>
              <a:ext uri="{FF2B5EF4-FFF2-40B4-BE49-F238E27FC236}">
                <a16:creationId xmlns:a16="http://schemas.microsoft.com/office/drawing/2014/main" id="{41E2952A-4A66-43F8-B00F-C9049E185B2D}"/>
              </a:ext>
            </a:extLst>
          </p:cNvPr>
          <p:cNvSpPr/>
          <p:nvPr/>
        </p:nvSpPr>
        <p:spPr>
          <a:xfrm>
            <a:off x="2890877" y="1746149"/>
            <a:ext cx="2993127" cy="271869"/>
          </a:xfrm>
          <a:prstGeom prst="rect">
            <a:avLst/>
          </a:prstGeom>
        </p:spPr>
        <p:txBody>
          <a:bodyPr wrap="non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表</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使用电磁换向阀的顺序动作回路动作循环表</a:t>
            </a:r>
            <a:endParaRPr lang="zh-CN" altLang="zh-CN" sz="1050" dirty="0">
              <a:solidFill>
                <a:srgbClr val="000000"/>
              </a:solidFill>
              <a:effectLst/>
              <a:latin typeface="NEU-BZ-S92"/>
              <a:ea typeface="方正书宋_GBK"/>
              <a:cs typeface="Times New Roman" panose="02020603050405020304" pitchFamily="18" charset="0"/>
            </a:endParaRPr>
          </a:p>
        </p:txBody>
      </p:sp>
      <p:graphicFrame>
        <p:nvGraphicFramePr>
          <p:cNvPr id="7" name="表格 6">
            <a:extLst>
              <a:ext uri="{FF2B5EF4-FFF2-40B4-BE49-F238E27FC236}">
                <a16:creationId xmlns:a16="http://schemas.microsoft.com/office/drawing/2014/main" id="{5B3C8A7E-0D57-49E7-A62F-87B288E2F85D}"/>
              </a:ext>
            </a:extLst>
          </p:cNvPr>
          <p:cNvGraphicFramePr>
            <a:graphicFrameLocks noGrp="1"/>
          </p:cNvGraphicFramePr>
          <p:nvPr>
            <p:extLst>
              <p:ext uri="{D42A27DB-BD31-4B8C-83A1-F6EECF244321}">
                <p14:modId xmlns:p14="http://schemas.microsoft.com/office/powerpoint/2010/main" val="4098571306"/>
              </p:ext>
            </p:extLst>
          </p:nvPr>
        </p:nvGraphicFramePr>
        <p:xfrm>
          <a:off x="785979" y="2162356"/>
          <a:ext cx="7572040" cy="2457392"/>
        </p:xfrm>
        <a:graphic>
          <a:graphicData uri="http://schemas.openxmlformats.org/drawingml/2006/table">
            <a:tbl>
              <a:tblPr firstRow="1" firstCol="1" bandRow="1"/>
              <a:tblGrid>
                <a:gridCol w="1716568">
                  <a:extLst>
                    <a:ext uri="{9D8B030D-6E8A-4147-A177-3AD203B41FA5}">
                      <a16:colId xmlns:a16="http://schemas.microsoft.com/office/drawing/2014/main" val="4220742076"/>
                    </a:ext>
                  </a:extLst>
                </a:gridCol>
                <a:gridCol w="715609">
                  <a:extLst>
                    <a:ext uri="{9D8B030D-6E8A-4147-A177-3AD203B41FA5}">
                      <a16:colId xmlns:a16="http://schemas.microsoft.com/office/drawing/2014/main" val="3774232790"/>
                    </a:ext>
                  </a:extLst>
                </a:gridCol>
                <a:gridCol w="715609">
                  <a:extLst>
                    <a:ext uri="{9D8B030D-6E8A-4147-A177-3AD203B41FA5}">
                      <a16:colId xmlns:a16="http://schemas.microsoft.com/office/drawing/2014/main" val="288078809"/>
                    </a:ext>
                  </a:extLst>
                </a:gridCol>
                <a:gridCol w="715609">
                  <a:extLst>
                    <a:ext uri="{9D8B030D-6E8A-4147-A177-3AD203B41FA5}">
                      <a16:colId xmlns:a16="http://schemas.microsoft.com/office/drawing/2014/main" val="1484891509"/>
                    </a:ext>
                  </a:extLst>
                </a:gridCol>
                <a:gridCol w="715609">
                  <a:extLst>
                    <a:ext uri="{9D8B030D-6E8A-4147-A177-3AD203B41FA5}">
                      <a16:colId xmlns:a16="http://schemas.microsoft.com/office/drawing/2014/main" val="4111072553"/>
                    </a:ext>
                  </a:extLst>
                </a:gridCol>
                <a:gridCol w="715609">
                  <a:extLst>
                    <a:ext uri="{9D8B030D-6E8A-4147-A177-3AD203B41FA5}">
                      <a16:colId xmlns:a16="http://schemas.microsoft.com/office/drawing/2014/main" val="3356331104"/>
                    </a:ext>
                  </a:extLst>
                </a:gridCol>
                <a:gridCol w="715609">
                  <a:extLst>
                    <a:ext uri="{9D8B030D-6E8A-4147-A177-3AD203B41FA5}">
                      <a16:colId xmlns:a16="http://schemas.microsoft.com/office/drawing/2014/main" val="3645836935"/>
                    </a:ext>
                  </a:extLst>
                </a:gridCol>
                <a:gridCol w="780909">
                  <a:extLst>
                    <a:ext uri="{9D8B030D-6E8A-4147-A177-3AD203B41FA5}">
                      <a16:colId xmlns:a16="http://schemas.microsoft.com/office/drawing/2014/main" val="924775730"/>
                    </a:ext>
                  </a:extLst>
                </a:gridCol>
                <a:gridCol w="780909">
                  <a:extLst>
                    <a:ext uri="{9D8B030D-6E8A-4147-A177-3AD203B41FA5}">
                      <a16:colId xmlns:a16="http://schemas.microsoft.com/office/drawing/2014/main" val="3705813448"/>
                    </a:ext>
                  </a:extLst>
                </a:gridCol>
              </a:tblGrid>
              <a:tr h="217452">
                <a:tc rowSpan="2">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信号来源</a:t>
                      </a:r>
                      <a:endParaRPr lang="zh-CN" sz="1500">
                        <a:solidFill>
                          <a:srgbClr val="000000"/>
                        </a:solidFill>
                        <a:effectLst/>
                        <a:latin typeface="NEU-BZ-S92"/>
                        <a:ea typeface="方正书宋_GBK"/>
                        <a:cs typeface="Times New Roman" panose="02020603050405020304" pitchFamily="18" charset="0"/>
                      </a:endParaRPr>
                    </a:p>
                  </a:txBody>
                  <a:tcPr marL="130471" marR="130471" marT="65236" marB="65236"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电磁铁状态</a:t>
                      </a:r>
                      <a:endParaRPr lang="zh-CN" sz="1500">
                        <a:solidFill>
                          <a:srgbClr val="000000"/>
                        </a:solidFill>
                        <a:effectLst/>
                        <a:latin typeface="NEU-BZ-S92"/>
                        <a:ea typeface="方正书宋_GBK"/>
                        <a:cs typeface="Times New Roman" panose="02020603050405020304" pitchFamily="18" charset="0"/>
                      </a:endParaRPr>
                    </a:p>
                  </a:txBody>
                  <a:tcPr marL="130471" marR="130471" marT="65236" marB="6523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换向阀位置</a:t>
                      </a:r>
                      <a:endParaRPr lang="zh-CN" sz="1500">
                        <a:solidFill>
                          <a:srgbClr val="000000"/>
                        </a:solidFill>
                        <a:effectLst/>
                        <a:latin typeface="NEU-BZ-S92"/>
                        <a:ea typeface="方正书宋_GBK"/>
                        <a:cs typeface="Times New Roman" panose="02020603050405020304" pitchFamily="18" charset="0"/>
                      </a:endParaRPr>
                    </a:p>
                  </a:txBody>
                  <a:tcPr marL="130471" marR="130471" marT="65236" marB="65236"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液压缸状态</a:t>
                      </a:r>
                      <a:endParaRPr lang="zh-CN" sz="1500">
                        <a:solidFill>
                          <a:srgbClr val="000000"/>
                        </a:solidFill>
                        <a:effectLst/>
                        <a:latin typeface="NEU-BZ-S92"/>
                        <a:ea typeface="方正书宋_GBK"/>
                        <a:cs typeface="Times New Roman" panose="02020603050405020304" pitchFamily="18" charset="0"/>
                      </a:endParaRPr>
                    </a:p>
                  </a:txBody>
                  <a:tcPr marL="130471" marR="130471" marT="65236" marB="65236"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3680694280"/>
                  </a:ext>
                </a:extLst>
              </a:tr>
              <a:tr h="217452">
                <a:tc vMerge="1">
                  <a:txBody>
                    <a:bodyPr/>
                    <a:lstStyle/>
                    <a:p>
                      <a:endParaRPr lang="zh-CN" altLang="en-US"/>
                    </a:p>
                  </a:txBody>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1YA</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2YA</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3YA</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4YA</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阀</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阀</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缸</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缸</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5863302"/>
                  </a:ext>
                </a:extLst>
              </a:tr>
              <a:tr h="217452">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按下起动电钮</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左位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前进</a:t>
                      </a:r>
                      <a:r>
                        <a:rPr lang="zh-CN" sz="1100">
                          <a:solidFill>
                            <a:srgbClr val="000000"/>
                          </a:solidFill>
                          <a:effectLst/>
                          <a:latin typeface="NEU-BZ-S92"/>
                          <a:ea typeface="宋体" panose="02010600030101010101" pitchFamily="2" charset="-122"/>
                          <a:cs typeface="宋体" panose="02010600030101010101" pitchFamily="2" charset="-122"/>
                        </a:rPr>
                        <a:t>①</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停止</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2065831"/>
                  </a:ext>
                </a:extLst>
              </a:tr>
              <a:tr h="434904">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缸</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挡块压下行程开关</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左位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停止</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前进</a:t>
                      </a:r>
                      <a:r>
                        <a:rPr lang="zh-CN" sz="1100">
                          <a:solidFill>
                            <a:srgbClr val="000000"/>
                          </a:solidFill>
                          <a:effectLst/>
                          <a:latin typeface="NEU-BZ-S92"/>
                          <a:ea typeface="宋体" panose="02010600030101010101" pitchFamily="2" charset="-122"/>
                          <a:cs typeface="宋体" panose="02010600030101010101" pitchFamily="2" charset="-122"/>
                        </a:rPr>
                        <a:t>②</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7163509"/>
                  </a:ext>
                </a:extLst>
              </a:tr>
              <a:tr h="434904">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缸</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挡块压下行程开关</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7</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右位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返回</a:t>
                      </a:r>
                      <a:r>
                        <a:rPr lang="zh-CN" sz="1100">
                          <a:solidFill>
                            <a:srgbClr val="000000"/>
                          </a:solidFill>
                          <a:effectLst/>
                          <a:latin typeface="NEU-BZ-S92"/>
                          <a:ea typeface="宋体" panose="02010600030101010101" pitchFamily="2" charset="-122"/>
                          <a:cs typeface="宋体" panose="02010600030101010101" pitchFamily="2" charset="-122"/>
                        </a:rPr>
                        <a:t>③</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停止</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4942552"/>
                  </a:ext>
                </a:extLst>
              </a:tr>
              <a:tr h="434904">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缸</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挡块压下行程开关</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右位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停止</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返回</a:t>
                      </a:r>
                      <a:r>
                        <a:rPr lang="zh-CN" sz="1100">
                          <a:solidFill>
                            <a:srgbClr val="000000"/>
                          </a:solidFill>
                          <a:effectLst/>
                          <a:latin typeface="NEU-BZ-S92"/>
                          <a:ea typeface="宋体" panose="02010600030101010101" pitchFamily="2" charset="-122"/>
                          <a:cs typeface="宋体" panose="02010600030101010101" pitchFamily="2" charset="-122"/>
                        </a:rPr>
                        <a:t>④</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2234159"/>
                  </a:ext>
                </a:extLst>
              </a:tr>
              <a:tr h="434904">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缸</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挡块压下行程开关</a:t>
                      </a: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en-US"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中位</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停止</a:t>
                      </a:r>
                      <a:endParaRPr lang="zh-CN" sz="150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200"/>
                        </a:lnSpc>
                        <a:spcAft>
                          <a:spcPts val="0"/>
                        </a:spcAft>
                      </a:pPr>
                      <a:r>
                        <a:rPr lang="zh-CN" sz="11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停止</a:t>
                      </a:r>
                      <a:endParaRPr lang="zh-CN" sz="1500" dirty="0">
                        <a:solidFill>
                          <a:srgbClr val="000000"/>
                        </a:solidFill>
                        <a:effectLst/>
                        <a:latin typeface="NEU-BZ-S92"/>
                        <a:ea typeface="方正书宋_GBK"/>
                        <a:cs typeface="Times New Roman" panose="02020603050405020304" pitchFamily="18" charset="0"/>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6324573"/>
                  </a:ext>
                </a:extLst>
              </a:tr>
            </a:tbl>
          </a:graphicData>
        </a:graphic>
      </p:graphicFrame>
      <p:sp>
        <p:nvSpPr>
          <p:cNvPr id="13" name="圆角矩形 3">
            <a:extLst>
              <a:ext uri="{FF2B5EF4-FFF2-40B4-BE49-F238E27FC236}">
                <a16:creationId xmlns:a16="http://schemas.microsoft.com/office/drawing/2014/main" id="{746A13BF-ABD5-4C82-AF70-5D75CA40FC0B}"/>
              </a:ext>
            </a:extLst>
          </p:cNvPr>
          <p:cNvSpPr/>
          <p:nvPr/>
        </p:nvSpPr>
        <p:spPr>
          <a:xfrm>
            <a:off x="356532" y="926335"/>
            <a:ext cx="8430935" cy="755009"/>
          </a:xfrm>
          <a:prstGeom prst="roundRect">
            <a:avLst>
              <a:gd name="adj" fmla="val 29464"/>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69331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anim calcmode="lin" valueType="num">
                                      <p:cBhvr>
                                        <p:cTn id="16" dur="1000" fill="hold"/>
                                        <p:tgtEl>
                                          <p:spTgt spid="7"/>
                                        </p:tgtEl>
                                        <p:attrNameLst>
                                          <p:attrName>ppt_x</p:attrName>
                                        </p:attrNameLst>
                                      </p:cBhvr>
                                      <p:tavLst>
                                        <p:tav tm="0">
                                          <p:val>
                                            <p:strVal val="#ppt_x"/>
                                          </p:val>
                                        </p:tav>
                                        <p:tav tm="100000">
                                          <p:val>
                                            <p:strVal val="#ppt_x"/>
                                          </p:val>
                                        </p:tav>
                                      </p:tavLst>
                                    </p:anim>
                                    <p:anim calcmode="lin" valueType="num">
                                      <p:cBhvr>
                                        <p:cTn id="17" dur="1000" fill="hold"/>
                                        <p:tgtEl>
                                          <p:spTgt spid="7"/>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0" name="文本框 9">
            <a:extLst>
              <a:ext uri="{FF2B5EF4-FFF2-40B4-BE49-F238E27FC236}">
                <a16:creationId xmlns:a16="http://schemas.microsoft.com/office/drawing/2014/main" id="{B3976188-2A7F-4E76-9765-252035592F88}"/>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sp>
        <p:nvSpPr>
          <p:cNvPr id="11" name="圆角矩形 3">
            <a:extLst>
              <a:ext uri="{FF2B5EF4-FFF2-40B4-BE49-F238E27FC236}">
                <a16:creationId xmlns:a16="http://schemas.microsoft.com/office/drawing/2014/main" id="{7524BB0A-0D7D-4557-AC1E-D656BD91D4A3}"/>
              </a:ext>
            </a:extLst>
          </p:cNvPr>
          <p:cNvSpPr/>
          <p:nvPr/>
        </p:nvSpPr>
        <p:spPr>
          <a:xfrm>
            <a:off x="509034" y="1765205"/>
            <a:ext cx="3863462" cy="2466674"/>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3" name="直角三角形 12">
            <a:extLst>
              <a:ext uri="{FF2B5EF4-FFF2-40B4-BE49-F238E27FC236}">
                <a16:creationId xmlns:a16="http://schemas.microsoft.com/office/drawing/2014/main" id="{60559B64-9461-46E7-87C6-95438E403C7E}"/>
              </a:ext>
            </a:extLst>
          </p:cNvPr>
          <p:cNvSpPr/>
          <p:nvPr/>
        </p:nvSpPr>
        <p:spPr>
          <a:xfrm rot="2637755" flipH="1" flipV="1">
            <a:off x="74517" y="9442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7" name="文本框 16">
            <a:extLst>
              <a:ext uri="{FF2B5EF4-FFF2-40B4-BE49-F238E27FC236}">
                <a16:creationId xmlns:a16="http://schemas.microsoft.com/office/drawing/2014/main" id="{85706FCF-E613-4863-A8F2-7C7333DA9A7B}"/>
              </a:ext>
            </a:extLst>
          </p:cNvPr>
          <p:cNvSpPr txBox="1"/>
          <p:nvPr/>
        </p:nvSpPr>
        <p:spPr>
          <a:xfrm>
            <a:off x="692015" y="939593"/>
            <a:ext cx="1569660" cy="369332"/>
          </a:xfrm>
          <a:prstGeom prst="rect">
            <a:avLst/>
          </a:prstGeom>
          <a:noFill/>
        </p:spPr>
        <p:txBody>
          <a:bodyPr wrap="none" rtlCol="0">
            <a:spAutoFit/>
          </a:bodyPr>
          <a:lstStyle/>
          <a:p>
            <a:r>
              <a:rPr lang="zh-CN" altLang="en-US" dirty="0">
                <a:solidFill>
                  <a:srgbClr val="2A577D"/>
                </a:solidFill>
              </a:rPr>
              <a:t>二、同步回路</a:t>
            </a:r>
          </a:p>
        </p:txBody>
      </p:sp>
      <p:sp>
        <p:nvSpPr>
          <p:cNvPr id="6" name="矩形 5">
            <a:extLst>
              <a:ext uri="{FF2B5EF4-FFF2-40B4-BE49-F238E27FC236}">
                <a16:creationId xmlns:a16="http://schemas.microsoft.com/office/drawing/2014/main" id="{2E371A8E-0190-4F8F-A8CA-E738144AFC49}"/>
              </a:ext>
            </a:extLst>
          </p:cNvPr>
          <p:cNvSpPr/>
          <p:nvPr/>
        </p:nvSpPr>
        <p:spPr>
          <a:xfrm>
            <a:off x="692015" y="1812876"/>
            <a:ext cx="3381541" cy="2308324"/>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同步回路的功用是保证系统中的两个或多个液压缸在运动中的位移量相同或以相同的速度运动。在多缸液压系统中</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影响同步精度的因素是很多的</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例如</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液压缸外负载、泄漏、摩擦阻力、制造精度、结构弹性变形以及油液中含气量</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都会使运动不同步。同步回路要尽量克服或减少这些因素的影响</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有时要采取补偿措施</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消除累积误差</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18" name="9Z19.EPS" descr="id:2147507519;FounderCES">
            <a:extLst>
              <a:ext uri="{FF2B5EF4-FFF2-40B4-BE49-F238E27FC236}">
                <a16:creationId xmlns:a16="http://schemas.microsoft.com/office/drawing/2014/main" id="{B4E24BE0-800B-4236-BE0E-82D412FFA0DE}"/>
              </a:ext>
            </a:extLst>
          </p:cNvPr>
          <p:cNvPicPr/>
          <p:nvPr/>
        </p:nvPicPr>
        <p:blipFill>
          <a:blip r:embed="rId3" cstate="print"/>
          <a:stretch>
            <a:fillRect/>
          </a:stretch>
        </p:blipFill>
        <p:spPr>
          <a:xfrm>
            <a:off x="5783933" y="1378773"/>
            <a:ext cx="2333388" cy="2544217"/>
          </a:xfrm>
          <a:prstGeom prst="rect">
            <a:avLst/>
          </a:prstGeom>
        </p:spPr>
      </p:pic>
      <p:sp>
        <p:nvSpPr>
          <p:cNvPr id="7" name="矩形 6">
            <a:extLst>
              <a:ext uri="{FF2B5EF4-FFF2-40B4-BE49-F238E27FC236}">
                <a16:creationId xmlns:a16="http://schemas.microsoft.com/office/drawing/2014/main" id="{55F79152-2F6C-4CF8-AB51-BCC1FAD38475}"/>
              </a:ext>
            </a:extLst>
          </p:cNvPr>
          <p:cNvSpPr/>
          <p:nvPr/>
        </p:nvSpPr>
        <p:spPr>
          <a:xfrm>
            <a:off x="4475179" y="3979753"/>
            <a:ext cx="4572000" cy="733534"/>
          </a:xfrm>
          <a:prstGeom prst="rect">
            <a:avLst/>
          </a:prstGeom>
        </p:spPr>
        <p:txBody>
          <a:bodyPr wrap="square">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9-19</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带补偿措施的串联液压缸同步回路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液控单向阀</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二位三通电磁换向阀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三位四通电磁换向阀</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行程开关</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25" name="直角三角形 24">
            <a:extLst>
              <a:ext uri="{FF2B5EF4-FFF2-40B4-BE49-F238E27FC236}">
                <a16:creationId xmlns:a16="http://schemas.microsoft.com/office/drawing/2014/main" id="{98EBA3CD-DAE7-479D-9946-8FA513D36777}"/>
              </a:ext>
            </a:extLst>
          </p:cNvPr>
          <p:cNvSpPr/>
          <p:nvPr/>
        </p:nvSpPr>
        <p:spPr>
          <a:xfrm rot="2637755" flipH="1" flipV="1">
            <a:off x="224764" y="9442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2658501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0-#ppt_w/2"/>
                                          </p:val>
                                        </p:tav>
                                        <p:tav tm="100000">
                                          <p:val>
                                            <p:strVal val="#ppt_x"/>
                                          </p:val>
                                        </p:tav>
                                      </p:tavLst>
                                    </p:anim>
                                    <p:anim calcmode="lin" valueType="num">
                                      <p:cBhvr additive="base">
                                        <p:cTn id="19" dur="500" fill="hold"/>
                                        <p:tgtEl>
                                          <p:spTgt spid="6"/>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0-#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1+#ppt_w/2"/>
                                          </p:val>
                                        </p:tav>
                                        <p:tav tm="100000">
                                          <p:val>
                                            <p:strVal val="#ppt_x"/>
                                          </p:val>
                                        </p:tav>
                                      </p:tavLst>
                                    </p:anim>
                                    <p:anim calcmode="lin" valueType="num">
                                      <p:cBhvr additive="base">
                                        <p:cTn id="29" dur="500" fill="hold"/>
                                        <p:tgtEl>
                                          <p:spTgt spid="18"/>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additive="base">
                                        <p:cTn id="32" dur="500" fill="hold"/>
                                        <p:tgtEl>
                                          <p:spTgt spid="7"/>
                                        </p:tgtEl>
                                        <p:attrNameLst>
                                          <p:attrName>ppt_x</p:attrName>
                                        </p:attrNameLst>
                                      </p:cBhvr>
                                      <p:tavLst>
                                        <p:tav tm="0">
                                          <p:val>
                                            <p:strVal val="1+#ppt_w/2"/>
                                          </p:val>
                                        </p:tav>
                                        <p:tav tm="100000">
                                          <p:val>
                                            <p:strVal val="#ppt_x"/>
                                          </p:val>
                                        </p:tav>
                                      </p:tavLst>
                                    </p:anim>
                                    <p:anim calcmode="lin" valueType="num">
                                      <p:cBhvr additive="base">
                                        <p:cTn id="3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7" grpId="0"/>
      <p:bldP spid="6" grpId="0"/>
      <p:bldP spid="7"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5">
            <a:extLst>
              <a:ext uri="{FF2B5EF4-FFF2-40B4-BE49-F238E27FC236}">
                <a16:creationId xmlns:a16="http://schemas.microsoft.com/office/drawing/2014/main" id="{92E77EB5-AE22-469C-BFCF-01065ACD0DBF}"/>
              </a:ext>
            </a:extLst>
          </p:cNvPr>
          <p:cNvSpPr/>
          <p:nvPr/>
        </p:nvSpPr>
        <p:spPr>
          <a:xfrm>
            <a:off x="515544" y="1404850"/>
            <a:ext cx="8112912" cy="2944489"/>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3" name="矩形 2">
            <a:extLst>
              <a:ext uri="{FF2B5EF4-FFF2-40B4-BE49-F238E27FC236}">
                <a16:creationId xmlns:a16="http://schemas.microsoft.com/office/drawing/2014/main" id="{2C064972-285A-44C2-BA5B-62DE8486A846}"/>
              </a:ext>
            </a:extLst>
          </p:cNvPr>
          <p:cNvSpPr/>
          <p:nvPr/>
        </p:nvSpPr>
        <p:spPr>
          <a:xfrm>
            <a:off x="884535" y="1456046"/>
            <a:ext cx="7507687" cy="2677656"/>
          </a:xfrm>
          <a:prstGeom prst="rect">
            <a:avLst/>
          </a:prstGeom>
        </p:spPr>
        <p:txBody>
          <a:bodyPr wrap="square">
            <a:spAutoFit/>
          </a:bodyPr>
          <a:lstStyle/>
          <a:p>
            <a:pPr indent="252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9-19</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所示为带补偿措施的串联液压缸同步回路。在这个回路中</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的有杆腔</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的有效面积与液压缸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的无杆腔</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的有效面积相等</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因而从</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腔排出的油液进入</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腔后</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两液压缸的下降便得到同步。回路中有补偿措施使同步误差在每一次下行运动中都得到消除</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以避免误差的积累。其补偿原理为</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当三位四通换向阀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右位接入时</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两液压缸活塞同时下行</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若缸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的活塞先运动到底</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它就触动行程开关</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通电</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压力油经阀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和液控单向阀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向缸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腔补油</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推动活塞继续运动到底</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误差即被消除。若缸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先到底</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则触动行程开关</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通电</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控制压力油使液控单向阀反向通道打开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腔通过液控单向阀回油</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其活塞即可继续运动到底。这种串联式同步回路只适用于负载较小的液压系统。</a:t>
            </a:r>
            <a:endParaRPr lang="zh-CN" altLang="zh-CN" sz="1400" dirty="0">
              <a:solidFill>
                <a:schemeClr val="bg1"/>
              </a:solidFill>
              <a:effectLst/>
              <a:latin typeface="NEU-BZ-S92"/>
              <a:ea typeface="方正书宋_GBK"/>
              <a:cs typeface="Times New Roman" panose="02020603050405020304" pitchFamily="18" charset="0"/>
            </a:endParaRPr>
          </a:p>
        </p:txBody>
      </p:sp>
      <p:sp>
        <p:nvSpPr>
          <p:cNvPr id="6" name="文本框 5">
            <a:extLst>
              <a:ext uri="{FF2B5EF4-FFF2-40B4-BE49-F238E27FC236}">
                <a16:creationId xmlns:a16="http://schemas.microsoft.com/office/drawing/2014/main" id="{D65CCD0C-1963-43DC-946E-7A082722547F}"/>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sp>
        <p:nvSpPr>
          <p:cNvPr id="7" name="圆角矩形 3">
            <a:extLst>
              <a:ext uri="{FF2B5EF4-FFF2-40B4-BE49-F238E27FC236}">
                <a16:creationId xmlns:a16="http://schemas.microsoft.com/office/drawing/2014/main" id="{3A4FB29B-5691-4CD1-AEF6-77D52B471B57}"/>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11194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B4AD61C3-FAE9-4445-8DEF-AD6604F7D0BC}"/>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pic>
        <p:nvPicPr>
          <p:cNvPr id="18" name="9Z20.EPS" descr="id:2147507526;FounderCES">
            <a:extLst>
              <a:ext uri="{FF2B5EF4-FFF2-40B4-BE49-F238E27FC236}">
                <a16:creationId xmlns:a16="http://schemas.microsoft.com/office/drawing/2014/main" id="{62271CF3-8BF9-44B8-BD9A-03F73EC09BB5}"/>
              </a:ext>
            </a:extLst>
          </p:cNvPr>
          <p:cNvPicPr/>
          <p:nvPr/>
        </p:nvPicPr>
        <p:blipFill>
          <a:blip r:embed="rId3" cstate="print"/>
          <a:stretch>
            <a:fillRect/>
          </a:stretch>
        </p:blipFill>
        <p:spPr>
          <a:xfrm>
            <a:off x="2654382" y="815961"/>
            <a:ext cx="3573145" cy="2252345"/>
          </a:xfrm>
          <a:prstGeom prst="rect">
            <a:avLst/>
          </a:prstGeom>
        </p:spPr>
      </p:pic>
      <p:sp>
        <p:nvSpPr>
          <p:cNvPr id="3" name="矩形 2">
            <a:extLst>
              <a:ext uri="{FF2B5EF4-FFF2-40B4-BE49-F238E27FC236}">
                <a16:creationId xmlns:a16="http://schemas.microsoft.com/office/drawing/2014/main" id="{A56BEE43-C58B-46C4-A7CB-338379369304}"/>
              </a:ext>
            </a:extLst>
          </p:cNvPr>
          <p:cNvSpPr/>
          <p:nvPr/>
        </p:nvSpPr>
        <p:spPr>
          <a:xfrm>
            <a:off x="1819394" y="3093473"/>
            <a:ext cx="4572000" cy="425758"/>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9-20</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用电液伺服阀的同步回路</a:t>
            </a:r>
            <a:endParaRPr lang="zh-CN" altLang="zh-CN" sz="1050" dirty="0">
              <a:solidFill>
                <a:srgbClr val="000000"/>
              </a:solidFill>
              <a:latin typeface="NEU-BZ-S92"/>
              <a:ea typeface="方正书宋_GBK"/>
              <a:cs typeface="Times New Roman" panose="02020603050405020304" pitchFamily="18" charset="0"/>
            </a:endParaRPr>
          </a:p>
          <a:p>
            <a:pPr indent="203200">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电液伺服阀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位移传感器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伺服放大器</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8" name="矩形 7">
            <a:extLst>
              <a:ext uri="{FF2B5EF4-FFF2-40B4-BE49-F238E27FC236}">
                <a16:creationId xmlns:a16="http://schemas.microsoft.com/office/drawing/2014/main" id="{3BEB7BD4-2EEE-4861-B66C-845E1FB95EDB}"/>
              </a:ext>
            </a:extLst>
          </p:cNvPr>
          <p:cNvSpPr/>
          <p:nvPr/>
        </p:nvSpPr>
        <p:spPr>
          <a:xfrm>
            <a:off x="1016968" y="3716265"/>
            <a:ext cx="6962703" cy="923330"/>
          </a:xfrm>
          <a:prstGeom prst="rect">
            <a:avLst/>
          </a:prstGeom>
        </p:spPr>
        <p:txBody>
          <a:bodyPr wrap="square">
            <a:spAutoFit/>
          </a:bodyPr>
          <a:lstStyle/>
          <a:p>
            <a:pPr indent="288000" algn="just">
              <a:lnSpc>
                <a:spcPct val="15000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9-20a</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所示同步回路利用电液伺服阀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接收位移传感器</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的反馈信号来保持输出流量与换向阀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相同</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从而实现两缸同步运动。图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9-20b</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回路则用伺服阀直接控制两个缸的同步动作。用伺服阀的回路同步精度高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价格昂贵。也可用比例阀代替伺服阀</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使之价格降低</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但同步精度也相应降低。</a:t>
            </a:r>
            <a:endParaRPr lang="zh-CN" altLang="zh-CN" sz="1200" dirty="0">
              <a:solidFill>
                <a:srgbClr val="000000"/>
              </a:solidFill>
              <a:effectLst/>
              <a:latin typeface="NEU-BZ-S92"/>
              <a:ea typeface="方正书宋_GBK"/>
              <a:cs typeface="Times New Roman" panose="02020603050405020304" pitchFamily="18" charset="0"/>
            </a:endParaRPr>
          </a:p>
        </p:txBody>
      </p:sp>
      <p:sp>
        <p:nvSpPr>
          <p:cNvPr id="21" name="圆角矩形 3">
            <a:extLst>
              <a:ext uri="{FF2B5EF4-FFF2-40B4-BE49-F238E27FC236}">
                <a16:creationId xmlns:a16="http://schemas.microsoft.com/office/drawing/2014/main" id="{36E5DF93-5BF6-4B6D-A954-9B1B14A144C1}"/>
              </a:ext>
            </a:extLst>
          </p:cNvPr>
          <p:cNvSpPr/>
          <p:nvPr/>
        </p:nvSpPr>
        <p:spPr>
          <a:xfrm>
            <a:off x="811357" y="3728872"/>
            <a:ext cx="7373923" cy="1006014"/>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3" name="直角三角形 22">
            <a:extLst>
              <a:ext uri="{FF2B5EF4-FFF2-40B4-BE49-F238E27FC236}">
                <a16:creationId xmlns:a16="http://schemas.microsoft.com/office/drawing/2014/main" id="{6E2048D0-3EFB-4A44-9E53-1221D3A54121}"/>
              </a:ext>
            </a:extLst>
          </p:cNvPr>
          <p:cNvSpPr/>
          <p:nvPr/>
        </p:nvSpPr>
        <p:spPr>
          <a:xfrm rot="2637755" flipH="1" flipV="1">
            <a:off x="122004" y="3458641"/>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37183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21" grpId="0" animBg="1"/>
      <p:bldP spid="2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5">
            <a:extLst>
              <a:ext uri="{FF2B5EF4-FFF2-40B4-BE49-F238E27FC236}">
                <a16:creationId xmlns:a16="http://schemas.microsoft.com/office/drawing/2014/main" id="{750D5E61-2B8A-499F-9A1E-8DA13C6F1D53}"/>
              </a:ext>
            </a:extLst>
          </p:cNvPr>
          <p:cNvSpPr/>
          <p:nvPr/>
        </p:nvSpPr>
        <p:spPr>
          <a:xfrm>
            <a:off x="327171" y="2057830"/>
            <a:ext cx="5053668" cy="2585323"/>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圆角矩形 3">
            <a:extLst>
              <a:ext uri="{FF2B5EF4-FFF2-40B4-BE49-F238E27FC236}">
                <a16:creationId xmlns:a16="http://schemas.microsoft.com/office/drawing/2014/main" id="{BC468F5B-F79E-4E7E-B219-70DE8B8F22E7}"/>
              </a:ext>
            </a:extLst>
          </p:cNvPr>
          <p:cNvSpPr/>
          <p:nvPr/>
        </p:nvSpPr>
        <p:spPr>
          <a:xfrm>
            <a:off x="254516" y="1427020"/>
            <a:ext cx="8570701" cy="460503"/>
          </a:xfrm>
          <a:prstGeom prst="roundRect">
            <a:avLst>
              <a:gd name="adj" fmla="val 18007"/>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7" name="直角三角形 26">
            <a:extLst>
              <a:ext uri="{FF2B5EF4-FFF2-40B4-BE49-F238E27FC236}">
                <a16:creationId xmlns:a16="http://schemas.microsoft.com/office/drawing/2014/main" id="{1BA0F71D-0A54-4641-B538-59459CB7B40F}"/>
              </a:ext>
            </a:extLst>
          </p:cNvPr>
          <p:cNvSpPr/>
          <p:nvPr/>
        </p:nvSpPr>
        <p:spPr>
          <a:xfrm rot="2637755" flipH="1" flipV="1">
            <a:off x="74517" y="9442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32" name="文本框 31">
            <a:extLst>
              <a:ext uri="{FF2B5EF4-FFF2-40B4-BE49-F238E27FC236}">
                <a16:creationId xmlns:a16="http://schemas.microsoft.com/office/drawing/2014/main" id="{1666AA6F-9B9F-48D8-8F2A-53942B659014}"/>
              </a:ext>
            </a:extLst>
          </p:cNvPr>
          <p:cNvSpPr txBox="1"/>
          <p:nvPr/>
        </p:nvSpPr>
        <p:spPr>
          <a:xfrm>
            <a:off x="657015" y="939590"/>
            <a:ext cx="3185487" cy="369332"/>
          </a:xfrm>
          <a:prstGeom prst="rect">
            <a:avLst/>
          </a:prstGeom>
          <a:noFill/>
        </p:spPr>
        <p:txBody>
          <a:bodyPr wrap="none" rtlCol="0">
            <a:spAutoFit/>
          </a:bodyPr>
          <a:lstStyle/>
          <a:p>
            <a:r>
              <a:rPr lang="zh-CN" altLang="en-US" dirty="0">
                <a:solidFill>
                  <a:srgbClr val="2A577D"/>
                </a:solidFill>
              </a:rPr>
              <a:t>三、多缸快慢速互不干扰回路</a:t>
            </a:r>
          </a:p>
        </p:txBody>
      </p:sp>
      <p:sp>
        <p:nvSpPr>
          <p:cNvPr id="33" name="直角三角形 32">
            <a:extLst>
              <a:ext uri="{FF2B5EF4-FFF2-40B4-BE49-F238E27FC236}">
                <a16:creationId xmlns:a16="http://schemas.microsoft.com/office/drawing/2014/main" id="{B80B7DED-AC62-40DD-A829-69B9249912B8}"/>
              </a:ext>
            </a:extLst>
          </p:cNvPr>
          <p:cNvSpPr/>
          <p:nvPr/>
        </p:nvSpPr>
        <p:spPr>
          <a:xfrm rot="2637755" flipH="1" flipV="1">
            <a:off x="224764" y="94425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 name="矩形 1">
            <a:extLst>
              <a:ext uri="{FF2B5EF4-FFF2-40B4-BE49-F238E27FC236}">
                <a16:creationId xmlns:a16="http://schemas.microsoft.com/office/drawing/2014/main" id="{4B3B279C-B680-47E8-8EAC-B335DA161211}"/>
              </a:ext>
            </a:extLst>
          </p:cNvPr>
          <p:cNvSpPr/>
          <p:nvPr/>
        </p:nvSpPr>
        <p:spPr>
          <a:xfrm>
            <a:off x="430212" y="1500549"/>
            <a:ext cx="8909863" cy="307777"/>
          </a:xfrm>
          <a:prstGeom prst="rect">
            <a:avLst/>
          </a:prstGeom>
        </p:spPr>
        <p:txBody>
          <a:bodyPr wrap="squar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多缸快慢速互不干扰回路的功用是防止液压系统中的几个液压缸因速度快慢的不同而在动作上的相互干扰。</a:t>
            </a:r>
            <a:endParaRPr lang="zh-CN" altLang="en-US" sz="1400" dirty="0"/>
          </a:p>
        </p:txBody>
      </p:sp>
      <p:sp>
        <p:nvSpPr>
          <p:cNvPr id="6" name="矩形 5">
            <a:extLst>
              <a:ext uri="{FF2B5EF4-FFF2-40B4-BE49-F238E27FC236}">
                <a16:creationId xmlns:a16="http://schemas.microsoft.com/office/drawing/2014/main" id="{AC1802CA-4922-4224-AC19-805D5E6868A7}"/>
              </a:ext>
            </a:extLst>
          </p:cNvPr>
          <p:cNvSpPr/>
          <p:nvPr/>
        </p:nvSpPr>
        <p:spPr>
          <a:xfrm>
            <a:off x="400517" y="2057830"/>
            <a:ext cx="4883267" cy="2585323"/>
          </a:xfrm>
          <a:prstGeom prst="rect">
            <a:avLst/>
          </a:prstGeom>
        </p:spPr>
        <p:txBody>
          <a:bodyPr wrap="square">
            <a:spAutoFit/>
          </a:bodyPr>
          <a:lstStyle/>
          <a:p>
            <a:pPr indent="288000" algn="just">
              <a:lnSpc>
                <a:spcPct val="150000"/>
              </a:lnSpc>
            </a:pP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chemeClr val="bg1"/>
                </a:solidFill>
                <a:latin typeface="Times New Roman" panose="02020603050405020304" pitchFamily="18" charset="0"/>
                <a:ea typeface="黑体" panose="02010609060101010101" pitchFamily="49" charset="-122"/>
              </a:rPr>
              <a:t>9-21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所示为采用叠加阀的互不干扰回路。该回路采用双联泵供油</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其中泵</a:t>
            </a:r>
            <a:r>
              <a:rPr lang="en-US" altLang="zh-CN" sz="1200" dirty="0">
                <a:solidFill>
                  <a:schemeClr val="bg1"/>
                </a:solidFill>
                <a:latin typeface="Times New Roman" panose="02020603050405020304" pitchFamily="18" charset="0"/>
                <a:ea typeface="黑体" panose="02010609060101010101" pitchFamily="49" charset="-122"/>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为低压大流量泵</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供油压力由溢流阀</a:t>
            </a:r>
            <a:r>
              <a:rPr lang="en-US" altLang="zh-CN" sz="1200" dirty="0">
                <a:solidFill>
                  <a:schemeClr val="bg1"/>
                </a:solidFill>
                <a:latin typeface="Times New Roman" panose="02020603050405020304" pitchFamily="18" charset="0"/>
                <a:ea typeface="黑体" panose="02010609060101010101" pitchFamily="49" charset="-122"/>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调定</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泵</a:t>
            </a:r>
            <a:r>
              <a:rPr lang="en-US" altLang="zh-CN" sz="1200" dirty="0">
                <a:solidFill>
                  <a:schemeClr val="bg1"/>
                </a:solidFill>
                <a:latin typeface="Times New Roman" panose="02020603050405020304" pitchFamily="18" charset="0"/>
                <a:ea typeface="黑体" panose="02010609060101010101" pitchFamily="49" charset="-122"/>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为高压小流量泵</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其工作压力由溢流阀</a:t>
            </a:r>
            <a:r>
              <a:rPr lang="en-US" altLang="zh-CN" sz="1200" dirty="0">
                <a:solidFill>
                  <a:schemeClr val="bg1"/>
                </a:solidFill>
                <a:latin typeface="Times New Roman" panose="02020603050405020304" pitchFamily="18" charset="0"/>
                <a:ea typeface="黑体" panose="02010609060101010101" pitchFamily="49" charset="-122"/>
              </a:rPr>
              <a:t>5</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调定</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泵</a:t>
            </a:r>
            <a:r>
              <a:rPr lang="en-US" altLang="zh-CN" sz="1200" dirty="0">
                <a:solidFill>
                  <a:schemeClr val="bg1"/>
                </a:solidFill>
                <a:latin typeface="Times New Roman" panose="02020603050405020304" pitchFamily="18" charset="0"/>
                <a:ea typeface="黑体" panose="02010609060101010101" pitchFamily="49" charset="-122"/>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和泵</a:t>
            </a:r>
            <a:r>
              <a:rPr lang="en-US" altLang="zh-CN" sz="1200" dirty="0">
                <a:solidFill>
                  <a:schemeClr val="bg1"/>
                </a:solidFill>
                <a:latin typeface="Times New Roman" panose="02020603050405020304" pitchFamily="18" charset="0"/>
                <a:ea typeface="黑体" panose="02010609060101010101" pitchFamily="49" charset="-122"/>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分别接叠加阀的</a:t>
            </a:r>
            <a:r>
              <a:rPr lang="en-US" altLang="zh-CN" sz="1200" dirty="0">
                <a:solidFill>
                  <a:schemeClr val="bg1"/>
                </a:solidFill>
                <a:latin typeface="Times New Roman" panose="02020603050405020304" pitchFamily="18" charset="0"/>
                <a:ea typeface="黑体" panose="02010609060101010101" pitchFamily="49" charset="-122"/>
              </a:rPr>
              <a:t>P</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口和</a:t>
            </a:r>
            <a:r>
              <a:rPr lang="en-US" altLang="zh-CN" sz="1200" dirty="0">
                <a:solidFill>
                  <a:schemeClr val="bg1"/>
                </a:solidFill>
                <a:latin typeface="Times New Roman" panose="02020603050405020304" pitchFamily="18" charset="0"/>
                <a:ea typeface="黑体" panose="02010609060101010101" pitchFamily="49" charset="-122"/>
              </a:rPr>
              <a:t>P</a:t>
            </a:r>
            <a:r>
              <a:rPr lang="en-US" altLang="zh-CN" sz="1200" baseline="-25000" dirty="0">
                <a:solidFill>
                  <a:schemeClr val="bg1"/>
                </a:solidFill>
                <a:latin typeface="Times New Roman" panose="02020603050405020304" pitchFamily="18" charset="0"/>
                <a:ea typeface="黑体" panose="02010609060101010101" pitchFamily="49" charset="-122"/>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口。当换向阀</a:t>
            </a:r>
            <a:r>
              <a:rPr lang="en-US" altLang="zh-CN" sz="1200" dirty="0">
                <a:solidFill>
                  <a:schemeClr val="bg1"/>
                </a:solidFill>
                <a:latin typeface="Times New Roman" panose="02020603050405020304" pitchFamily="18" charset="0"/>
                <a:ea typeface="黑体" panose="02010609060101010101" pitchFamily="49" charset="-122"/>
              </a:rPr>
              <a:t>4</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chemeClr val="bg1"/>
                </a:solidFill>
                <a:latin typeface="Times New Roman" panose="02020603050405020304" pitchFamily="18" charset="0"/>
                <a:ea typeface="黑体" panose="02010609060101010101" pitchFamily="49" charset="-122"/>
              </a:rPr>
              <a:t>8</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左位接入时</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液压缸</a:t>
            </a:r>
            <a:r>
              <a:rPr lang="en-US" altLang="zh-CN" sz="1200" dirty="0">
                <a:solidFill>
                  <a:schemeClr val="bg1"/>
                </a:solidFill>
                <a:latin typeface="Times New Roman" panose="02020603050405020304" pitchFamily="18" charset="0"/>
                <a:ea typeface="黑体" panose="02010609060101010101" pitchFamily="49" charset="-122"/>
              </a:rPr>
              <a:t>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chemeClr val="bg1"/>
                </a:solidFill>
                <a:latin typeface="Times New Roman" panose="02020603050405020304" pitchFamily="18" charset="0"/>
                <a:ea typeface="黑体" panose="02010609060101010101" pitchFamily="49" charset="-122"/>
              </a:rPr>
              <a:t>B</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快速向左运动</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此时外控式顺序节流阀</a:t>
            </a:r>
            <a:r>
              <a:rPr lang="en-US" altLang="zh-CN" sz="1200" dirty="0">
                <a:solidFill>
                  <a:schemeClr val="bg1"/>
                </a:solidFill>
                <a:latin typeface="Times New Roman" panose="02020603050405020304" pitchFamily="18" charset="0"/>
                <a:ea typeface="黑体" panose="02010609060101010101" pitchFamily="49" charset="-122"/>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200" dirty="0">
                <a:solidFill>
                  <a:schemeClr val="bg1"/>
                </a:solidFill>
                <a:latin typeface="Times New Roman" panose="02020603050405020304" pitchFamily="18" charset="0"/>
                <a:ea typeface="黑体" panose="02010609060101010101" pitchFamily="49" charset="-122"/>
              </a:rPr>
              <a:t>7</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由于控制压力较低而关阀</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因而泵</a:t>
            </a:r>
            <a:r>
              <a:rPr lang="en-US" altLang="zh-CN" sz="1200" dirty="0">
                <a:solidFill>
                  <a:schemeClr val="bg1"/>
                </a:solidFill>
                <a:latin typeface="Times New Roman" panose="02020603050405020304" pitchFamily="18" charset="0"/>
                <a:ea typeface="黑体" panose="02010609060101010101" pitchFamily="49" charset="-122"/>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的压力油经溢流阀</a:t>
            </a:r>
            <a:r>
              <a:rPr lang="en-US" altLang="zh-CN" sz="1200" dirty="0">
                <a:solidFill>
                  <a:schemeClr val="bg1"/>
                </a:solidFill>
                <a:latin typeface="Times New Roman" panose="02020603050405020304" pitchFamily="18" charset="0"/>
                <a:ea typeface="黑体" panose="02010609060101010101" pitchFamily="49" charset="-122"/>
              </a:rPr>
              <a:t>5</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回油箱。当其中一个液压缸</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如缸</a:t>
            </a:r>
            <a:r>
              <a:rPr lang="en-US" altLang="zh-CN" sz="1200" dirty="0">
                <a:solidFill>
                  <a:schemeClr val="bg1"/>
                </a:solidFill>
                <a:latin typeface="Times New Roman" panose="02020603050405020304" pitchFamily="18" charset="0"/>
                <a:ea typeface="黑体" panose="02010609060101010101" pitchFamily="49" charset="-122"/>
              </a:rPr>
              <a:t>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先完成快进动作</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则液压缸</a:t>
            </a:r>
            <a:r>
              <a:rPr lang="en-US" altLang="zh-CN" sz="1200" dirty="0">
                <a:solidFill>
                  <a:schemeClr val="bg1"/>
                </a:solidFill>
                <a:latin typeface="Times New Roman" panose="02020603050405020304" pitchFamily="18" charset="0"/>
                <a:ea typeface="黑体" panose="02010609060101010101" pitchFamily="49" charset="-122"/>
              </a:rPr>
              <a:t>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的无杆腔压力升高</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于是顺序节流阀</a:t>
            </a:r>
            <a:r>
              <a:rPr lang="en-US" altLang="zh-CN" sz="1200" dirty="0">
                <a:solidFill>
                  <a:schemeClr val="bg1"/>
                </a:solidFill>
                <a:latin typeface="Times New Roman" panose="02020603050405020304" pitchFamily="18" charset="0"/>
                <a:ea typeface="黑体" panose="02010609060101010101" pitchFamily="49" charset="-122"/>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的阀口被打开</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泵</a:t>
            </a:r>
            <a:r>
              <a:rPr lang="en-US" altLang="zh-CN" sz="1200" dirty="0">
                <a:solidFill>
                  <a:schemeClr val="bg1"/>
                </a:solidFill>
                <a:latin typeface="Times New Roman" panose="02020603050405020304" pitchFamily="18" charset="0"/>
                <a:ea typeface="黑体" panose="02010609060101010101" pitchFamily="49" charset="-122"/>
              </a:rPr>
              <a:t>1</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的压力油经阀</a:t>
            </a:r>
            <a:r>
              <a:rPr lang="en-US" altLang="zh-CN" sz="1200" dirty="0">
                <a:solidFill>
                  <a:schemeClr val="bg1"/>
                </a:solidFill>
                <a:latin typeface="Times New Roman" panose="02020603050405020304" pitchFamily="18" charset="0"/>
                <a:ea typeface="黑体" panose="02010609060101010101" pitchFamily="49" charset="-122"/>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中的节流口而进入液压缸</a:t>
            </a:r>
            <a:r>
              <a:rPr lang="en-US" altLang="zh-CN" sz="1200" dirty="0">
                <a:solidFill>
                  <a:schemeClr val="bg1"/>
                </a:solidFill>
                <a:latin typeface="Times New Roman" panose="02020603050405020304" pitchFamily="18" charset="0"/>
                <a:ea typeface="黑体" panose="02010609060101010101" pitchFamily="49" charset="-122"/>
              </a:rPr>
              <a:t>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的无杆腔</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高压油同时使阀</a:t>
            </a:r>
            <a:r>
              <a:rPr lang="en-US" altLang="zh-CN" sz="1200" dirty="0">
                <a:solidFill>
                  <a:schemeClr val="bg1"/>
                </a:solidFill>
                <a:latin typeface="Times New Roman" panose="02020603050405020304" pitchFamily="18" charset="0"/>
                <a:ea typeface="黑体" panose="02010609060101010101" pitchFamily="49" charset="-122"/>
              </a:rPr>
              <a:t>2</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中的单向阀关闭</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缸</a:t>
            </a:r>
            <a:r>
              <a:rPr lang="en-US" altLang="zh-CN" sz="1200" dirty="0">
                <a:solidFill>
                  <a:schemeClr val="bg1"/>
                </a:solidFill>
                <a:latin typeface="Times New Roman" panose="02020603050405020304" pitchFamily="18" charset="0"/>
                <a:ea typeface="黑体" panose="02010609060101010101" pitchFamily="49" charset="-122"/>
              </a:rPr>
              <a:t>A</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的运动速度由阀</a:t>
            </a:r>
            <a:r>
              <a:rPr lang="en-US" altLang="zh-CN" sz="1200" dirty="0">
                <a:solidFill>
                  <a:schemeClr val="bg1"/>
                </a:solidFill>
                <a:latin typeface="Times New Roman" panose="02020603050405020304" pitchFamily="18" charset="0"/>
                <a:ea typeface="黑体" panose="02010609060101010101" pitchFamily="49" charset="-122"/>
              </a:rPr>
              <a:t>3</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中的节流口的开度所决定</a:t>
            </a:r>
            <a:r>
              <a:rPr lang="en-US" altLang="zh-CN" sz="1200" dirty="0">
                <a:solidFill>
                  <a:schemeClr val="bg1"/>
                </a:solidFill>
                <a:latin typeface="Times New Roman" panose="02020603050405020304" pitchFamily="18" charset="0"/>
                <a:ea typeface="黑体" panose="02010609060101010101" pitchFamily="49" charset="-122"/>
              </a:rPr>
              <a:t>(</a:t>
            </a:r>
            <a:r>
              <a:rPr lang="zh-CN" altLang="zh-CN" sz="12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节流口大小按工进速度进行调整</a:t>
            </a:r>
            <a:r>
              <a:rPr lang="en-US" altLang="zh-CN" sz="1200" dirty="0">
                <a:solidFill>
                  <a:schemeClr val="bg1"/>
                </a:solidFill>
                <a:latin typeface="Times New Roman" panose="02020603050405020304" pitchFamily="18" charset="0"/>
                <a:ea typeface="黑体" panose="02010609060101010101" pitchFamily="49" charset="-122"/>
              </a:rPr>
              <a:t>)</a:t>
            </a:r>
            <a:r>
              <a:rPr lang="zh-CN" altLang="en-US" sz="1200" dirty="0">
                <a:solidFill>
                  <a:schemeClr val="bg1"/>
                </a:solidFill>
                <a:latin typeface="Times New Roman" panose="02020603050405020304" pitchFamily="18" charset="0"/>
                <a:ea typeface="黑体" panose="02010609060101010101" pitchFamily="49" charset="-122"/>
              </a:rPr>
              <a:t>。</a:t>
            </a:r>
            <a:endParaRPr lang="zh-CN" altLang="en-US" sz="1200" dirty="0">
              <a:solidFill>
                <a:schemeClr val="bg1"/>
              </a:solidFill>
            </a:endParaRPr>
          </a:p>
        </p:txBody>
      </p:sp>
      <p:pic>
        <p:nvPicPr>
          <p:cNvPr id="34" name="9Z21.EPS">
            <a:extLst>
              <a:ext uri="{FF2B5EF4-FFF2-40B4-BE49-F238E27FC236}">
                <a16:creationId xmlns:a16="http://schemas.microsoft.com/office/drawing/2014/main" id="{87F72FAF-1652-4660-AFB3-AFC9054CEEA0}"/>
              </a:ext>
            </a:extLst>
          </p:cNvPr>
          <p:cNvPicPr/>
          <p:nvPr/>
        </p:nvPicPr>
        <p:blipFill>
          <a:blip r:embed="rId3" cstate="print"/>
          <a:stretch>
            <a:fillRect/>
          </a:stretch>
        </p:blipFill>
        <p:spPr>
          <a:xfrm>
            <a:off x="5886030" y="2005621"/>
            <a:ext cx="2180511" cy="2277453"/>
          </a:xfrm>
          <a:prstGeom prst="rect">
            <a:avLst/>
          </a:prstGeom>
        </p:spPr>
      </p:pic>
      <p:graphicFrame>
        <p:nvGraphicFramePr>
          <p:cNvPr id="7" name="表格 6">
            <a:extLst>
              <a:ext uri="{FF2B5EF4-FFF2-40B4-BE49-F238E27FC236}">
                <a16:creationId xmlns:a16="http://schemas.microsoft.com/office/drawing/2014/main" id="{016E2516-0451-47A7-8A43-AA7E5CFC8AB5}"/>
              </a:ext>
            </a:extLst>
          </p:cNvPr>
          <p:cNvGraphicFramePr>
            <a:graphicFrameLocks noGrp="1"/>
          </p:cNvGraphicFramePr>
          <p:nvPr>
            <p:extLst>
              <p:ext uri="{D42A27DB-BD31-4B8C-83A1-F6EECF244321}">
                <p14:modId xmlns:p14="http://schemas.microsoft.com/office/powerpoint/2010/main" val="3287395441"/>
              </p:ext>
            </p:extLst>
          </p:nvPr>
        </p:nvGraphicFramePr>
        <p:xfrm>
          <a:off x="4968310" y="4401172"/>
          <a:ext cx="4259580" cy="482600"/>
        </p:xfrm>
        <a:graphic>
          <a:graphicData uri="http://schemas.openxmlformats.org/drawingml/2006/table">
            <a:tbl>
              <a:tblPr firstRow="1" firstCol="1" bandRow="1"/>
              <a:tblGrid>
                <a:gridCol w="4259580">
                  <a:extLst>
                    <a:ext uri="{9D8B030D-6E8A-4147-A177-3AD203B41FA5}">
                      <a16:colId xmlns:a16="http://schemas.microsoft.com/office/drawing/2014/main" val="3802025973"/>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9-21</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叠加阀的互不干扰回路</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液压缸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溢流阀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单向阀</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7—</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外控式顺序节流阀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三位四通电磁换向阀</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2692146658"/>
                  </a:ext>
                </a:extLst>
              </a:tr>
            </a:tbl>
          </a:graphicData>
        </a:graphic>
      </p:graphicFrame>
      <p:sp>
        <p:nvSpPr>
          <p:cNvPr id="35" name="直角三角形 34">
            <a:extLst>
              <a:ext uri="{FF2B5EF4-FFF2-40B4-BE49-F238E27FC236}">
                <a16:creationId xmlns:a16="http://schemas.microsoft.com/office/drawing/2014/main" id="{27554B2E-FBE0-433A-BD43-801594B1C0EF}"/>
              </a:ext>
            </a:extLst>
          </p:cNvPr>
          <p:cNvSpPr/>
          <p:nvPr/>
        </p:nvSpPr>
        <p:spPr>
          <a:xfrm rot="2806264" flipH="1" flipV="1">
            <a:off x="5367707" y="3048672"/>
            <a:ext cx="270586" cy="241774"/>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36" name="文本框 35">
            <a:extLst>
              <a:ext uri="{FF2B5EF4-FFF2-40B4-BE49-F238E27FC236}">
                <a16:creationId xmlns:a16="http://schemas.microsoft.com/office/drawing/2014/main" id="{72BE959F-F555-4F5F-9E7A-144922FF6E68}"/>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spTree>
    <p:extLst>
      <p:ext uri="{BB962C8B-B14F-4D97-AF65-F5344CB8AC3E}">
        <p14:creationId xmlns:p14="http://schemas.microsoft.com/office/powerpoint/2010/main" val="140072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ppt_x"/>
                                          </p:val>
                                        </p:tav>
                                        <p:tav tm="100000">
                                          <p:val>
                                            <p:strVal val="#ppt_x"/>
                                          </p:val>
                                        </p:tav>
                                      </p:tavLst>
                                    </p:anim>
                                    <p:anim calcmode="lin" valueType="num">
                                      <p:cBhvr additive="base">
                                        <p:cTn id="12" dur="500" fill="hold"/>
                                        <p:tgtEl>
                                          <p:spTgt spid="33"/>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wipe(left)">
                                      <p:cBhvr>
                                        <p:cTn id="24" dur="500"/>
                                        <p:tgtEl>
                                          <p:spTgt spid="2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up)">
                                      <p:cBhvr>
                                        <p:cTn id="29" dur="500"/>
                                        <p:tgtEl>
                                          <p:spTgt spid="6"/>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up)">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fade">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1000"/>
                                        <p:tgtEl>
                                          <p:spTgt spid="34"/>
                                        </p:tgtEl>
                                      </p:cBhvr>
                                    </p:animEffect>
                                    <p:anim calcmode="lin" valueType="num">
                                      <p:cBhvr>
                                        <p:cTn id="43" dur="1000" fill="hold"/>
                                        <p:tgtEl>
                                          <p:spTgt spid="34"/>
                                        </p:tgtEl>
                                        <p:attrNameLst>
                                          <p:attrName>ppt_x</p:attrName>
                                        </p:attrNameLst>
                                      </p:cBhvr>
                                      <p:tavLst>
                                        <p:tav tm="0">
                                          <p:val>
                                            <p:strVal val="#ppt_x"/>
                                          </p:val>
                                        </p:tav>
                                        <p:tav tm="100000">
                                          <p:val>
                                            <p:strVal val="#ppt_x"/>
                                          </p:val>
                                        </p:tav>
                                      </p:tavLst>
                                    </p:anim>
                                    <p:anim calcmode="lin" valueType="num">
                                      <p:cBhvr>
                                        <p:cTn id="44" dur="1000" fill="hold"/>
                                        <p:tgtEl>
                                          <p:spTgt spid="34"/>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9" grpId="0" animBg="1"/>
      <p:bldP spid="27" grpId="0" animBg="1"/>
      <p:bldP spid="32" grpId="0"/>
      <p:bldP spid="33" grpId="0" animBg="1"/>
      <p:bldP spid="2" grpId="0"/>
      <p:bldP spid="6" grpId="0"/>
      <p:bldP spid="3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5">
            <a:extLst>
              <a:ext uri="{FF2B5EF4-FFF2-40B4-BE49-F238E27FC236}">
                <a16:creationId xmlns:a16="http://schemas.microsoft.com/office/drawing/2014/main" id="{9833F813-E661-4283-BF4E-C4F90D071245}"/>
              </a:ext>
            </a:extLst>
          </p:cNvPr>
          <p:cNvSpPr/>
          <p:nvPr/>
        </p:nvSpPr>
        <p:spPr>
          <a:xfrm>
            <a:off x="3922412" y="1472762"/>
            <a:ext cx="5053668" cy="2585323"/>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3" name="文本框 12">
            <a:extLst>
              <a:ext uri="{FF2B5EF4-FFF2-40B4-BE49-F238E27FC236}">
                <a16:creationId xmlns:a16="http://schemas.microsoft.com/office/drawing/2014/main" id="{5593DFF0-9A3C-4ED1-A7AE-BBA9D62549BC}"/>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pic>
        <p:nvPicPr>
          <p:cNvPr id="15" name="9Z21.EPS">
            <a:extLst>
              <a:ext uri="{FF2B5EF4-FFF2-40B4-BE49-F238E27FC236}">
                <a16:creationId xmlns:a16="http://schemas.microsoft.com/office/drawing/2014/main" id="{F00E3413-BBC7-425B-857E-49AC4D9CA5CB}"/>
              </a:ext>
            </a:extLst>
          </p:cNvPr>
          <p:cNvPicPr/>
          <p:nvPr/>
        </p:nvPicPr>
        <p:blipFill>
          <a:blip r:embed="rId3" cstate="print"/>
          <a:stretch>
            <a:fillRect/>
          </a:stretch>
        </p:blipFill>
        <p:spPr>
          <a:xfrm>
            <a:off x="860425" y="1141555"/>
            <a:ext cx="2180511" cy="2277453"/>
          </a:xfrm>
          <a:prstGeom prst="rect">
            <a:avLst/>
          </a:prstGeom>
        </p:spPr>
      </p:pic>
      <p:graphicFrame>
        <p:nvGraphicFramePr>
          <p:cNvPr id="17" name="表格 16">
            <a:extLst>
              <a:ext uri="{FF2B5EF4-FFF2-40B4-BE49-F238E27FC236}">
                <a16:creationId xmlns:a16="http://schemas.microsoft.com/office/drawing/2014/main" id="{86B7B7CB-97C8-4774-9984-33EBFDAD6756}"/>
              </a:ext>
            </a:extLst>
          </p:cNvPr>
          <p:cNvGraphicFramePr>
            <a:graphicFrameLocks noGrp="1"/>
          </p:cNvGraphicFramePr>
          <p:nvPr>
            <p:extLst>
              <p:ext uri="{D42A27DB-BD31-4B8C-83A1-F6EECF244321}">
                <p14:modId xmlns:p14="http://schemas.microsoft.com/office/powerpoint/2010/main" val="761654669"/>
              </p:ext>
            </p:extLst>
          </p:nvPr>
        </p:nvGraphicFramePr>
        <p:xfrm>
          <a:off x="-57295" y="3537106"/>
          <a:ext cx="4259580" cy="482600"/>
        </p:xfrm>
        <a:graphic>
          <a:graphicData uri="http://schemas.openxmlformats.org/drawingml/2006/table">
            <a:tbl>
              <a:tblPr firstRow="1" firstCol="1" bandRow="1"/>
              <a:tblGrid>
                <a:gridCol w="4259580">
                  <a:extLst>
                    <a:ext uri="{9D8B030D-6E8A-4147-A177-3AD203B41FA5}">
                      <a16:colId xmlns:a16="http://schemas.microsoft.com/office/drawing/2014/main" val="3802025973"/>
                    </a:ext>
                  </a:extLst>
                </a:gridCol>
              </a:tblGrid>
              <a:tr h="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9-21</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叠加阀的互不干扰回路</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液压缸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溢流阀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6—</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单向阀</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7—</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外控式顺序节流阀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8—</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三位四通电磁换向阀</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2692146658"/>
                  </a:ext>
                </a:extLst>
              </a:tr>
            </a:tbl>
          </a:graphicData>
        </a:graphic>
      </p:graphicFrame>
      <p:sp>
        <p:nvSpPr>
          <p:cNvPr id="18" name="直角三角形 17">
            <a:extLst>
              <a:ext uri="{FF2B5EF4-FFF2-40B4-BE49-F238E27FC236}">
                <a16:creationId xmlns:a16="http://schemas.microsoft.com/office/drawing/2014/main" id="{9A859A8F-DCD4-47C2-8325-39BAB47321E5}"/>
              </a:ext>
            </a:extLst>
          </p:cNvPr>
          <p:cNvSpPr/>
          <p:nvPr/>
        </p:nvSpPr>
        <p:spPr>
          <a:xfrm rot="2806264" flipH="1" flipV="1">
            <a:off x="3293666" y="2394628"/>
            <a:ext cx="270586" cy="241774"/>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3" name="矩形 2">
            <a:extLst>
              <a:ext uri="{FF2B5EF4-FFF2-40B4-BE49-F238E27FC236}">
                <a16:creationId xmlns:a16="http://schemas.microsoft.com/office/drawing/2014/main" id="{DE7238CE-2530-4045-BA7C-5371DB29A7B4}"/>
              </a:ext>
            </a:extLst>
          </p:cNvPr>
          <p:cNvSpPr/>
          <p:nvPr/>
        </p:nvSpPr>
        <p:spPr>
          <a:xfrm>
            <a:off x="4129690" y="1588179"/>
            <a:ext cx="4639112" cy="2354491"/>
          </a:xfrm>
          <a:prstGeom prst="rect">
            <a:avLst/>
          </a:prstGeom>
        </p:spPr>
        <p:txBody>
          <a:bodyPr wrap="square">
            <a:spAutoFit/>
          </a:bodyPr>
          <a:lstStyle/>
          <a:p>
            <a:pPr indent="360000" algn="just">
              <a:lnSpc>
                <a:spcPct val="150000"/>
              </a:lnSpc>
              <a:spcAft>
                <a:spcPts val="0"/>
              </a:spcAft>
            </a:pP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此时缸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仍由泵</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供油进行快进</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两缸动作互不干扰。此后</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率先完成工进动作</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的右位接入</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由泵</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的油液使缸</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退回。若阀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和阀</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8</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电磁铁均断电</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则液压缸停止运动。可见</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该回路之所以能够使多缸的快慢运动互不干扰</a:t>
            </a:r>
            <a:r>
              <a:rPr lang="en-US"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是由于快速和慢速各由一个液压泵来分别供油以及顺序节流阀的开启取决于液压缸工作腔的压力的缘故。这种回路被广泛应用于组合机床的液压系统中。</a:t>
            </a:r>
            <a:endParaRPr lang="zh-CN" altLang="zh-CN" sz="1400"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626283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5">
            <a:extLst>
              <a:ext uri="{FF2B5EF4-FFF2-40B4-BE49-F238E27FC236}">
                <a16:creationId xmlns:a16="http://schemas.microsoft.com/office/drawing/2014/main" id="{3E2DFB03-130C-46CB-AEBF-9DCBF34A963A}"/>
              </a:ext>
            </a:extLst>
          </p:cNvPr>
          <p:cNvSpPr/>
          <p:nvPr/>
        </p:nvSpPr>
        <p:spPr>
          <a:xfrm>
            <a:off x="402498" y="3938351"/>
            <a:ext cx="8380776" cy="1011154"/>
          </a:xfrm>
          <a:prstGeom prst="roundRect">
            <a:avLst>
              <a:gd name="adj" fmla="val 9566"/>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圆角矩形 3">
            <a:extLst>
              <a:ext uri="{FF2B5EF4-FFF2-40B4-BE49-F238E27FC236}">
                <a16:creationId xmlns:a16="http://schemas.microsoft.com/office/drawing/2014/main" id="{69823EF7-BFD5-4740-8DFB-3DE699DB009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0" name="文本框 19">
            <a:extLst>
              <a:ext uri="{FF2B5EF4-FFF2-40B4-BE49-F238E27FC236}">
                <a16:creationId xmlns:a16="http://schemas.microsoft.com/office/drawing/2014/main" id="{898E9DC9-A8DF-49AF-A9F9-69FC4036D769}"/>
              </a:ext>
            </a:extLst>
          </p:cNvPr>
          <p:cNvSpPr txBox="1">
            <a:spLocks noChangeArrowheads="1"/>
          </p:cNvSpPr>
          <p:nvPr/>
        </p:nvSpPr>
        <p:spPr bwMode="auto">
          <a:xfrm>
            <a:off x="657015" y="912468"/>
            <a:ext cx="2274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2000" dirty="0">
                <a:solidFill>
                  <a:srgbClr val="184972"/>
                </a:solidFill>
                <a:latin typeface="黑体" panose="02010609060101010101" pitchFamily="49" charset="-122"/>
                <a:ea typeface="黑体" panose="02010609060101010101" pitchFamily="49" charset="-122"/>
              </a:rPr>
              <a:t>四、多缸卸荷回路</a:t>
            </a:r>
            <a:endParaRPr lang="en-US" altLang="zh-CN" sz="2000" dirty="0">
              <a:solidFill>
                <a:srgbClr val="184972"/>
              </a:solidFill>
              <a:latin typeface="黑体" panose="02010609060101010101" pitchFamily="49" charset="-122"/>
              <a:ea typeface="黑体" panose="02010609060101010101" pitchFamily="49" charset="-122"/>
            </a:endParaRPr>
          </a:p>
        </p:txBody>
      </p:sp>
      <p:sp>
        <p:nvSpPr>
          <p:cNvPr id="13" name="直角三角形 12">
            <a:extLst>
              <a:ext uri="{FF2B5EF4-FFF2-40B4-BE49-F238E27FC236}">
                <a16:creationId xmlns:a16="http://schemas.microsoft.com/office/drawing/2014/main" id="{5C8A14DB-6142-4487-B297-E1A9D845865F}"/>
              </a:ext>
            </a:extLst>
          </p:cNvPr>
          <p:cNvSpPr/>
          <p:nvPr/>
        </p:nvSpPr>
        <p:spPr>
          <a:xfrm rot="2637755" flipH="1" flipV="1">
            <a:off x="72251" y="93578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4" name="直角三角形 13">
            <a:extLst>
              <a:ext uri="{FF2B5EF4-FFF2-40B4-BE49-F238E27FC236}">
                <a16:creationId xmlns:a16="http://schemas.microsoft.com/office/drawing/2014/main" id="{2B82479E-4DAA-4D8A-9D25-5A2329CD519B}"/>
              </a:ext>
            </a:extLst>
          </p:cNvPr>
          <p:cNvSpPr/>
          <p:nvPr/>
        </p:nvSpPr>
        <p:spPr>
          <a:xfrm rot="2637755" flipH="1" flipV="1">
            <a:off x="222498" y="935789"/>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6" name="文本框 15">
            <a:extLst>
              <a:ext uri="{FF2B5EF4-FFF2-40B4-BE49-F238E27FC236}">
                <a16:creationId xmlns:a16="http://schemas.microsoft.com/office/drawing/2014/main" id="{6DFB16A7-742F-47B0-A78A-9F42D84E5FDE}"/>
              </a:ext>
            </a:extLst>
          </p:cNvPr>
          <p:cNvSpPr txBox="1"/>
          <p:nvPr/>
        </p:nvSpPr>
        <p:spPr>
          <a:xfrm>
            <a:off x="657015" y="111992"/>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第五节   多缸动作回路</a:t>
            </a:r>
          </a:p>
        </p:txBody>
      </p:sp>
      <p:pic>
        <p:nvPicPr>
          <p:cNvPr id="17" name="9Z22.jpg">
            <a:extLst>
              <a:ext uri="{FF2B5EF4-FFF2-40B4-BE49-F238E27FC236}">
                <a16:creationId xmlns:a16="http://schemas.microsoft.com/office/drawing/2014/main" id="{5AA789FA-4F93-45DD-81C8-EA7D5D75C446}"/>
              </a:ext>
            </a:extLst>
          </p:cNvPr>
          <p:cNvPicPr/>
          <p:nvPr/>
        </p:nvPicPr>
        <p:blipFill>
          <a:blip r:embed="rId3" cstate="print"/>
          <a:stretch>
            <a:fillRect/>
          </a:stretch>
        </p:blipFill>
        <p:spPr>
          <a:xfrm>
            <a:off x="5563289" y="1500237"/>
            <a:ext cx="2440940" cy="1783080"/>
          </a:xfrm>
          <a:prstGeom prst="rect">
            <a:avLst/>
          </a:prstGeom>
        </p:spPr>
      </p:pic>
      <p:sp>
        <p:nvSpPr>
          <p:cNvPr id="5" name="矩形 4">
            <a:extLst>
              <a:ext uri="{FF2B5EF4-FFF2-40B4-BE49-F238E27FC236}">
                <a16:creationId xmlns:a16="http://schemas.microsoft.com/office/drawing/2014/main" id="{AB724C38-2E02-455C-9DB6-46A1EF30B491}"/>
              </a:ext>
            </a:extLst>
          </p:cNvPr>
          <p:cNvSpPr/>
          <p:nvPr/>
        </p:nvSpPr>
        <p:spPr>
          <a:xfrm>
            <a:off x="6286288" y="3353956"/>
            <a:ext cx="1319592" cy="230832"/>
          </a:xfrm>
          <a:prstGeom prst="rect">
            <a:avLst/>
          </a:prstGeom>
        </p:spPr>
        <p:txBody>
          <a:bodyPr wrap="none">
            <a:spAutoFit/>
          </a:bodyPr>
          <a:lstStyle/>
          <a:p>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rPr>
              <a:t>9-22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多缸卸荷回路</a:t>
            </a:r>
            <a:endParaRPr lang="zh-CN" altLang="en-US" dirty="0"/>
          </a:p>
        </p:txBody>
      </p:sp>
      <p:sp>
        <p:nvSpPr>
          <p:cNvPr id="7" name="矩形 6">
            <a:extLst>
              <a:ext uri="{FF2B5EF4-FFF2-40B4-BE49-F238E27FC236}">
                <a16:creationId xmlns:a16="http://schemas.microsoft.com/office/drawing/2014/main" id="{9DA4152B-EFF9-42CA-91E2-BEB795AE423A}"/>
              </a:ext>
            </a:extLst>
          </p:cNvPr>
          <p:cNvSpPr/>
          <p:nvPr/>
        </p:nvSpPr>
        <p:spPr>
          <a:xfrm>
            <a:off x="318630" y="1477083"/>
            <a:ext cx="4319749" cy="235449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多缸卸荷回路的功用在于使液压泵在各个执行元件都处于停止位置时自动卸荷</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而当任一执行元件要求工作时又立即由卸荷状态转换成工作状态。图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所示为这种回路的一种串联式结构。由图可见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液压泵的卸荷油路只有在各换向阀都处于中位时才能接通油箱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任一换向阀不在中位时液压泵都会立即恢复压力油的供应。</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11" name="矩形 10">
            <a:extLst>
              <a:ext uri="{FF2B5EF4-FFF2-40B4-BE49-F238E27FC236}">
                <a16:creationId xmlns:a16="http://schemas.microsoft.com/office/drawing/2014/main" id="{FC30AF13-15EB-4A12-BD1B-F47456E5AED9}"/>
              </a:ext>
            </a:extLst>
          </p:cNvPr>
          <p:cNvSpPr/>
          <p:nvPr/>
        </p:nvSpPr>
        <p:spPr>
          <a:xfrm>
            <a:off x="657015" y="3996079"/>
            <a:ext cx="7919206" cy="788806"/>
          </a:xfrm>
          <a:prstGeom prst="rect">
            <a:avLst/>
          </a:prstGeom>
        </p:spPr>
        <p:txBody>
          <a:bodyPr wrap="square">
            <a:spAutoFit/>
          </a:bodyPr>
          <a:lstStyle/>
          <a:p>
            <a:pPr indent="432000" algn="just">
              <a:lnSpc>
                <a:spcPct val="150000"/>
              </a:lnSpc>
              <a:spcAft>
                <a:spcPts val="0"/>
              </a:spcAft>
            </a:pP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这种回路对液压泵卸荷的控制十分可靠。但当执行元件数目较多时</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卸荷油路较长</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使泵的卸荷压力增大</a:t>
            </a:r>
            <a:r>
              <a:rPr lang="en-US"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影响卸荷效果。这种回路常用于工程机械上。</a:t>
            </a:r>
            <a:endParaRPr lang="zh-CN" altLang="zh-CN" sz="1600" dirty="0">
              <a:solidFill>
                <a:schemeClr val="bg1"/>
              </a:solidFill>
              <a:effectLst/>
              <a:latin typeface="NEU-BZ-S92"/>
              <a:ea typeface="方正书宋_GBK"/>
              <a:cs typeface="Times New Roman" panose="02020603050405020304" pitchFamily="18" charset="0"/>
            </a:endParaRPr>
          </a:p>
        </p:txBody>
      </p:sp>
      <p:sp>
        <p:nvSpPr>
          <p:cNvPr id="24" name="直角三角形 23">
            <a:extLst>
              <a:ext uri="{FF2B5EF4-FFF2-40B4-BE49-F238E27FC236}">
                <a16:creationId xmlns:a16="http://schemas.microsoft.com/office/drawing/2014/main" id="{604AC7AB-B934-4A7B-A14A-4CC12A7263D3}"/>
              </a:ext>
            </a:extLst>
          </p:cNvPr>
          <p:cNvSpPr/>
          <p:nvPr/>
        </p:nvSpPr>
        <p:spPr>
          <a:xfrm rot="2637755" flipH="1" flipV="1">
            <a:off x="4769511" y="2323007"/>
            <a:ext cx="274502" cy="274502"/>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Tree>
    <p:extLst>
      <p:ext uri="{BB962C8B-B14F-4D97-AF65-F5344CB8AC3E}">
        <p14:creationId xmlns:p14="http://schemas.microsoft.com/office/powerpoint/2010/main" val="10418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 calcmode="lin" valueType="num">
                                      <p:cBhvr additive="base">
                                        <p:cTn id="48" dur="500" fill="hold"/>
                                        <p:tgtEl>
                                          <p:spTgt spid="23"/>
                                        </p:tgtEl>
                                        <p:attrNameLst>
                                          <p:attrName>ppt_x</p:attrName>
                                        </p:attrNameLst>
                                      </p:cBhvr>
                                      <p:tavLst>
                                        <p:tav tm="0">
                                          <p:val>
                                            <p:strVal val="#ppt_x"/>
                                          </p:val>
                                        </p:tav>
                                        <p:tav tm="100000">
                                          <p:val>
                                            <p:strVal val="#ppt_x"/>
                                          </p:val>
                                        </p:tav>
                                      </p:tavLst>
                                    </p:anim>
                                    <p:anim calcmode="lin" valueType="num">
                                      <p:cBhvr additive="base">
                                        <p:cTn id="49"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p:bldP spid="13" grpId="0" animBg="1"/>
      <p:bldP spid="14" grpId="0" animBg="1"/>
      <p:bldP spid="5" grpId="0"/>
      <p:bldP spid="7" grpId="0"/>
      <p:bldP spid="11"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5">
            <a:extLst>
              <a:ext uri="{FF2B5EF4-FFF2-40B4-BE49-F238E27FC236}">
                <a16:creationId xmlns:a16="http://schemas.microsoft.com/office/drawing/2014/main" id="{6C64A971-FF0C-4B67-A742-A625092B6B53}"/>
              </a:ext>
            </a:extLst>
          </p:cNvPr>
          <p:cNvSpPr/>
          <p:nvPr/>
        </p:nvSpPr>
        <p:spPr>
          <a:xfrm>
            <a:off x="311605" y="1172793"/>
            <a:ext cx="8653548" cy="3399205"/>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indent="360000">
              <a:lnSpc>
                <a:spcPct val="150000"/>
              </a:lnSpc>
            </a:pPr>
            <a:r>
              <a:rPr lang="zh-CN" altLang="zh-CN" sz="1400" dirty="0">
                <a:solidFill>
                  <a:schemeClr val="bg1"/>
                </a:solidFill>
              </a:rPr>
              <a:t>液压系统中的回路除了调速回路以外</a:t>
            </a:r>
            <a:r>
              <a:rPr lang="en-US" altLang="zh-CN" sz="1400" dirty="0">
                <a:solidFill>
                  <a:schemeClr val="bg1"/>
                </a:solidFill>
              </a:rPr>
              <a:t>,</a:t>
            </a:r>
            <a:r>
              <a:rPr lang="zh-CN" altLang="zh-CN" sz="1400" dirty="0">
                <a:solidFill>
                  <a:schemeClr val="bg1"/>
                </a:solidFill>
              </a:rPr>
              <a:t>还有一些其他回路</a:t>
            </a:r>
            <a:r>
              <a:rPr lang="en-US" altLang="zh-CN" sz="1400" dirty="0">
                <a:solidFill>
                  <a:schemeClr val="bg1"/>
                </a:solidFill>
              </a:rPr>
              <a:t>,</a:t>
            </a:r>
            <a:r>
              <a:rPr lang="zh-CN" altLang="zh-CN" sz="1400" dirty="0">
                <a:solidFill>
                  <a:schemeClr val="bg1"/>
                </a:solidFill>
              </a:rPr>
              <a:t>它们同样是使系统完成工作任务不可缺少的组成部分。这些回路的功用主要不在于传递动力</a:t>
            </a:r>
            <a:r>
              <a:rPr lang="en-US" altLang="zh-CN" sz="1400" dirty="0">
                <a:solidFill>
                  <a:schemeClr val="bg1"/>
                </a:solidFill>
              </a:rPr>
              <a:t>,</a:t>
            </a:r>
            <a:r>
              <a:rPr lang="zh-CN" altLang="zh-CN" sz="1400" dirty="0">
                <a:solidFill>
                  <a:schemeClr val="bg1"/>
                </a:solidFill>
              </a:rPr>
              <a:t>而在于实现某些特定的功能。为此在对它们进行描述、评论时</a:t>
            </a:r>
            <a:r>
              <a:rPr lang="en-US" altLang="zh-CN" sz="1400" dirty="0">
                <a:solidFill>
                  <a:schemeClr val="bg1"/>
                </a:solidFill>
              </a:rPr>
              <a:t>,</a:t>
            </a:r>
            <a:r>
              <a:rPr lang="zh-CN" altLang="zh-CN" sz="1400" dirty="0">
                <a:solidFill>
                  <a:schemeClr val="bg1"/>
                </a:solidFill>
              </a:rPr>
              <a:t>一般不宜从功率、效率的角度出发去判断其优劣</a:t>
            </a:r>
            <a:r>
              <a:rPr lang="en-US" altLang="zh-CN" sz="1400" dirty="0">
                <a:solidFill>
                  <a:schemeClr val="bg1"/>
                </a:solidFill>
              </a:rPr>
              <a:t>,</a:t>
            </a:r>
            <a:r>
              <a:rPr lang="zh-CN" altLang="zh-CN" sz="1400" dirty="0">
                <a:solidFill>
                  <a:schemeClr val="bg1"/>
                </a:solidFill>
              </a:rPr>
              <a:t>应从它们所要完成的工作出发去考察其质量。</a:t>
            </a:r>
          </a:p>
          <a:p>
            <a:pPr indent="360000">
              <a:lnSpc>
                <a:spcPct val="150000"/>
              </a:lnSpc>
            </a:pPr>
            <a:r>
              <a:rPr lang="zh-CN" altLang="zh-CN" sz="1400" dirty="0">
                <a:solidFill>
                  <a:schemeClr val="bg1"/>
                </a:solidFill>
              </a:rPr>
              <a:t>为了确切地说明某种回路的功能</a:t>
            </a:r>
            <a:r>
              <a:rPr lang="en-US" altLang="zh-CN" sz="1400" dirty="0">
                <a:solidFill>
                  <a:schemeClr val="bg1"/>
                </a:solidFill>
              </a:rPr>
              <a:t>,</a:t>
            </a:r>
            <a:r>
              <a:rPr lang="zh-CN" altLang="zh-CN" sz="1400" dirty="0">
                <a:solidFill>
                  <a:schemeClr val="bg1"/>
                </a:solidFill>
              </a:rPr>
              <a:t>常常有必要让这种回路和另一些有关的回路</a:t>
            </a:r>
            <a:r>
              <a:rPr lang="en-US" altLang="zh-CN" sz="1400" dirty="0">
                <a:solidFill>
                  <a:schemeClr val="bg1"/>
                </a:solidFill>
              </a:rPr>
              <a:t>(</a:t>
            </a:r>
            <a:r>
              <a:rPr lang="zh-CN" altLang="zh-CN" sz="1400" dirty="0">
                <a:solidFill>
                  <a:schemeClr val="bg1"/>
                </a:solidFill>
              </a:rPr>
              <a:t>包括调速回路</a:t>
            </a:r>
            <a:r>
              <a:rPr lang="en-US" altLang="zh-CN" sz="1400" dirty="0">
                <a:solidFill>
                  <a:schemeClr val="bg1"/>
                </a:solidFill>
              </a:rPr>
              <a:t>)</a:t>
            </a:r>
            <a:r>
              <a:rPr lang="zh-CN" altLang="zh-CN" sz="1400" dirty="0">
                <a:solidFill>
                  <a:schemeClr val="bg1"/>
                </a:solidFill>
              </a:rPr>
              <a:t>一起出现</a:t>
            </a:r>
            <a:r>
              <a:rPr lang="en-US" altLang="zh-CN" sz="1400" dirty="0">
                <a:solidFill>
                  <a:schemeClr val="bg1"/>
                </a:solidFill>
              </a:rPr>
              <a:t>,</a:t>
            </a:r>
            <a:r>
              <a:rPr lang="zh-CN" altLang="zh-CN" sz="1400" dirty="0">
                <a:solidFill>
                  <a:schemeClr val="bg1"/>
                </a:solidFill>
              </a:rPr>
              <a:t>有时甚至还伴随着一些切换元件</a:t>
            </a:r>
            <a:r>
              <a:rPr lang="en-US" altLang="zh-CN" sz="1400" dirty="0">
                <a:solidFill>
                  <a:schemeClr val="bg1"/>
                </a:solidFill>
              </a:rPr>
              <a:t>(</a:t>
            </a:r>
            <a:r>
              <a:rPr lang="zh-CN" altLang="zh-CN" sz="1400" dirty="0">
                <a:solidFill>
                  <a:schemeClr val="bg1"/>
                </a:solidFill>
              </a:rPr>
              <a:t>换向阀、顺序阀等</a:t>
            </a:r>
            <a:r>
              <a:rPr lang="en-US" altLang="zh-CN" sz="1400" dirty="0">
                <a:solidFill>
                  <a:schemeClr val="bg1"/>
                </a:solidFill>
              </a:rPr>
              <a:t>)</a:t>
            </a:r>
            <a:r>
              <a:rPr lang="zh-CN" altLang="zh-CN" sz="1400" dirty="0">
                <a:solidFill>
                  <a:schemeClr val="bg1"/>
                </a:solidFill>
              </a:rPr>
              <a:t>。这样的图形实际上已是一种</a:t>
            </a:r>
            <a:r>
              <a:rPr lang="en-US" altLang="zh-CN" sz="1400" dirty="0">
                <a:solidFill>
                  <a:schemeClr val="bg1"/>
                </a:solidFill>
              </a:rPr>
              <a:t>“</a:t>
            </a:r>
            <a:r>
              <a:rPr lang="zh-CN" altLang="zh-CN" sz="1400" dirty="0">
                <a:solidFill>
                  <a:schemeClr val="bg1"/>
                </a:solidFill>
              </a:rPr>
              <a:t>回路组合</a:t>
            </a:r>
            <a:r>
              <a:rPr lang="en-US" altLang="zh-CN" sz="1400" dirty="0">
                <a:solidFill>
                  <a:schemeClr val="bg1"/>
                </a:solidFill>
              </a:rPr>
              <a:t>”</a:t>
            </a:r>
            <a:r>
              <a:rPr lang="zh-CN" altLang="zh-CN" sz="1400" dirty="0">
                <a:solidFill>
                  <a:schemeClr val="bg1"/>
                </a:solidFill>
              </a:rPr>
              <a:t>或系统的一部分</a:t>
            </a:r>
            <a:r>
              <a:rPr lang="en-US" altLang="zh-CN" sz="1400" dirty="0">
                <a:solidFill>
                  <a:schemeClr val="bg1"/>
                </a:solidFill>
              </a:rPr>
              <a:t>,</a:t>
            </a:r>
            <a:r>
              <a:rPr lang="zh-CN" altLang="zh-CN" sz="1400" dirty="0">
                <a:solidFill>
                  <a:schemeClr val="bg1"/>
                </a:solidFill>
              </a:rPr>
              <a:t>不是严格意义上的回路了。但是要真正确切地了解一个回路的功用</a:t>
            </a:r>
            <a:r>
              <a:rPr lang="en-US" altLang="zh-CN" sz="1400" dirty="0">
                <a:solidFill>
                  <a:schemeClr val="bg1"/>
                </a:solidFill>
              </a:rPr>
              <a:t>,</a:t>
            </a:r>
            <a:r>
              <a:rPr lang="zh-CN" altLang="zh-CN" sz="1400" dirty="0">
                <a:solidFill>
                  <a:schemeClr val="bg1"/>
                </a:solidFill>
              </a:rPr>
              <a:t>必须从该回路所在的总体中去对它进行考察</a:t>
            </a:r>
            <a:r>
              <a:rPr lang="en-US" altLang="zh-CN" sz="1400" dirty="0">
                <a:solidFill>
                  <a:schemeClr val="bg1"/>
                </a:solidFill>
              </a:rPr>
              <a:t>,</a:t>
            </a:r>
            <a:r>
              <a:rPr lang="zh-CN" altLang="zh-CN" sz="1400" dirty="0">
                <a:solidFill>
                  <a:schemeClr val="bg1"/>
                </a:solidFill>
              </a:rPr>
              <a:t>就像要真正确切地了解一个元件的作用</a:t>
            </a:r>
            <a:r>
              <a:rPr lang="en-US" altLang="zh-CN" sz="1400" dirty="0">
                <a:solidFill>
                  <a:schemeClr val="bg1"/>
                </a:solidFill>
              </a:rPr>
              <a:t>,</a:t>
            </a:r>
            <a:r>
              <a:rPr lang="zh-CN" altLang="zh-CN" sz="1400" dirty="0">
                <a:solidFill>
                  <a:schemeClr val="bg1"/>
                </a:solidFill>
              </a:rPr>
              <a:t>必须从它所在的回路中去对它进行考察一样。</a:t>
            </a:r>
          </a:p>
          <a:p>
            <a:pPr indent="360000">
              <a:lnSpc>
                <a:spcPct val="150000"/>
              </a:lnSpc>
            </a:pPr>
            <a:r>
              <a:rPr lang="zh-CN" altLang="zh-CN" sz="1400" dirty="0">
                <a:solidFill>
                  <a:schemeClr val="bg1"/>
                </a:solidFill>
              </a:rPr>
              <a:t>不同行业的工作机械上所用的回路种类是很多的</a:t>
            </a:r>
            <a:r>
              <a:rPr lang="en-US" altLang="zh-CN" sz="1400" dirty="0">
                <a:solidFill>
                  <a:schemeClr val="bg1"/>
                </a:solidFill>
              </a:rPr>
              <a:t>,</a:t>
            </a:r>
            <a:r>
              <a:rPr lang="zh-CN" altLang="zh-CN" sz="1400" dirty="0">
                <a:solidFill>
                  <a:schemeClr val="bg1"/>
                </a:solidFill>
              </a:rPr>
              <a:t>其结构更是千差万别。本书只列出很少几种与书中典型系统有关的回路</a:t>
            </a:r>
            <a:r>
              <a:rPr lang="en-US" altLang="zh-CN" sz="1400" dirty="0">
                <a:solidFill>
                  <a:schemeClr val="bg1"/>
                </a:solidFill>
              </a:rPr>
              <a:t>,</a:t>
            </a:r>
            <a:r>
              <a:rPr lang="zh-CN" altLang="zh-CN" sz="1400" dirty="0">
                <a:solidFill>
                  <a:schemeClr val="bg1"/>
                </a:solidFill>
              </a:rPr>
              <a:t>概括地说明一些问题。</a:t>
            </a:r>
          </a:p>
        </p:txBody>
      </p:sp>
      <p:sp>
        <p:nvSpPr>
          <p:cNvPr id="13" name="圆角矩形 3">
            <a:extLst>
              <a:ext uri="{FF2B5EF4-FFF2-40B4-BE49-F238E27FC236}">
                <a16:creationId xmlns:a16="http://schemas.microsoft.com/office/drawing/2014/main" id="{1FCB1DB4-F0C8-4972-BA2E-263AC84E0229}"/>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5804213A-ABB0-415C-BC4C-C0E467D9566B}"/>
              </a:ext>
            </a:extLst>
          </p:cNvPr>
          <p:cNvSpPr txBox="1"/>
          <p:nvPr/>
        </p:nvSpPr>
        <p:spPr>
          <a:xfrm>
            <a:off x="498377" y="85908"/>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第一节   概   述</a:t>
            </a:r>
          </a:p>
        </p:txBody>
      </p:sp>
    </p:spTree>
    <p:extLst>
      <p:ext uri="{BB962C8B-B14F-4D97-AF65-F5344CB8AC3E}">
        <p14:creationId xmlns:p14="http://schemas.microsoft.com/office/powerpoint/2010/main" val="3591600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4717EF1-84FA-4162-AB56-BEC4A7E4ACBF}"/>
              </a:ext>
            </a:extLst>
          </p:cNvPr>
          <p:cNvSpPr/>
          <p:nvPr/>
        </p:nvSpPr>
        <p:spPr>
          <a:xfrm>
            <a:off x="1564638" y="1612392"/>
            <a:ext cx="5818296" cy="1862048"/>
          </a:xfrm>
          <a:prstGeom prst="rect">
            <a:avLst/>
          </a:prstGeom>
        </p:spPr>
        <p:txBody>
          <a:bodyPr wrap="square">
            <a:spAutoFit/>
          </a:bodyPr>
          <a:lstStyle/>
          <a:p>
            <a:pPr algn="ctr"/>
            <a:r>
              <a:rPr lang="zh-CN" altLang="en-US" sz="11500" dirty="0">
                <a:solidFill>
                  <a:schemeClr val="bg1"/>
                </a:solidFill>
                <a:latin typeface="黑体" panose="02010609060101010101" pitchFamily="49" charset="-122"/>
                <a:ea typeface="黑体" panose="02010609060101010101" pitchFamily="49" charset="-122"/>
              </a:rPr>
              <a:t>习题</a:t>
            </a:r>
            <a:endParaRPr lang="zh-CN" altLang="en-US" sz="11500" dirty="0">
              <a:solidFill>
                <a:srgbClr val="FFC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6066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FB8F7E51-2D11-40EC-A659-28D29FBE1DBC}"/>
              </a:ext>
            </a:extLst>
          </p:cNvPr>
          <p:cNvSpPr/>
          <p:nvPr/>
        </p:nvSpPr>
        <p:spPr>
          <a:xfrm rot="2637755" flipH="1" flipV="1">
            <a:off x="4557203" y="2547323"/>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3" name="圆角矩形 3">
            <a:extLst>
              <a:ext uri="{FF2B5EF4-FFF2-40B4-BE49-F238E27FC236}">
                <a16:creationId xmlns:a16="http://schemas.microsoft.com/office/drawing/2014/main" id="{F703E311-B986-468A-9F4D-A4E1C2EF1115}"/>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DD0E5317-2575-48D4-AFC7-914B82A5435D}"/>
              </a:ext>
            </a:extLst>
          </p:cNvPr>
          <p:cNvSpPr/>
          <p:nvPr/>
        </p:nvSpPr>
        <p:spPr>
          <a:xfrm>
            <a:off x="337932" y="1414655"/>
            <a:ext cx="4572000" cy="2429768"/>
          </a:xfrm>
          <a:prstGeom prst="rect">
            <a:avLst/>
          </a:prstGeom>
        </p:spPr>
        <p:txBody>
          <a:bodyPr>
            <a:spAutoFit/>
          </a:bodyPr>
          <a:lstStyle/>
          <a:p>
            <a:pPr indent="576000" algn="just">
              <a:lnSpc>
                <a:spcPct val="150000"/>
              </a:lnSpc>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试确定图</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9-23</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所示调压回路在下列情况下液压泵的出口压力</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000" dirty="0">
              <a:solidFill>
                <a:srgbClr val="000000"/>
              </a:solidFill>
              <a:latin typeface="NEU-BZ-S92"/>
              <a:ea typeface="方正书宋_GBK"/>
              <a:cs typeface="Times New Roman" panose="02020603050405020304" pitchFamily="18" charset="0"/>
            </a:endParaRPr>
          </a:p>
          <a:p>
            <a:pPr indent="576000" algn="just">
              <a:lnSpc>
                <a:spcPct val="150000"/>
              </a:lnSpc>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全部电磁铁断电。</a:t>
            </a:r>
            <a:endParaRPr lang="zh-CN" altLang="zh-CN" sz="2000" dirty="0">
              <a:solidFill>
                <a:srgbClr val="000000"/>
              </a:solidFill>
              <a:latin typeface="NEU-BZ-S92"/>
              <a:ea typeface="方正书宋_GBK"/>
              <a:cs typeface="Times New Roman" panose="02020603050405020304" pitchFamily="18" charset="0"/>
            </a:endParaRPr>
          </a:p>
          <a:p>
            <a:pPr indent="576000" algn="just">
              <a:lnSpc>
                <a:spcPct val="150000"/>
              </a:lnSpc>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电磁铁</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2YA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,1YA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断电。</a:t>
            </a:r>
            <a:endParaRPr lang="zh-CN" altLang="zh-CN" sz="2000" dirty="0">
              <a:solidFill>
                <a:srgbClr val="000000"/>
              </a:solidFill>
              <a:latin typeface="NEU-BZ-S92"/>
              <a:ea typeface="方正书宋_GBK"/>
              <a:cs typeface="Times New Roman" panose="02020603050405020304" pitchFamily="18" charset="0"/>
            </a:endParaRPr>
          </a:p>
          <a:p>
            <a:pPr indent="576000" algn="just">
              <a:lnSpc>
                <a:spcPct val="150000"/>
              </a:lnSpc>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电磁铁</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2YA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断电</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,1YA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a:t>
            </a:r>
            <a:r>
              <a:rPr lang="zh-CN" altLang="zh-CN" sz="2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2400" dirty="0">
              <a:solidFill>
                <a:srgbClr val="000000"/>
              </a:solidFill>
              <a:effectLst/>
              <a:latin typeface="NEU-BZ-S92"/>
              <a:ea typeface="方正书宋_GBK"/>
              <a:cs typeface="Times New Roman" panose="02020603050405020304" pitchFamily="18" charset="0"/>
            </a:endParaRPr>
          </a:p>
        </p:txBody>
      </p:sp>
      <p:pic>
        <p:nvPicPr>
          <p:cNvPr id="14" name="9Z23.EPS">
            <a:extLst>
              <a:ext uri="{FF2B5EF4-FFF2-40B4-BE49-F238E27FC236}">
                <a16:creationId xmlns:a16="http://schemas.microsoft.com/office/drawing/2014/main" id="{90D59B64-62B0-4662-9334-A6EF28F91D55}"/>
              </a:ext>
            </a:extLst>
          </p:cNvPr>
          <p:cNvPicPr/>
          <p:nvPr/>
        </p:nvPicPr>
        <p:blipFill>
          <a:blip r:embed="rId3" cstate="print"/>
          <a:stretch>
            <a:fillRect/>
          </a:stretch>
        </p:blipFill>
        <p:spPr>
          <a:xfrm>
            <a:off x="5368057" y="1530253"/>
            <a:ext cx="2777059" cy="1837197"/>
          </a:xfrm>
          <a:prstGeom prst="rect">
            <a:avLst/>
          </a:prstGeom>
        </p:spPr>
      </p:pic>
      <p:sp>
        <p:nvSpPr>
          <p:cNvPr id="3" name="矩形 2">
            <a:extLst>
              <a:ext uri="{FF2B5EF4-FFF2-40B4-BE49-F238E27FC236}">
                <a16:creationId xmlns:a16="http://schemas.microsoft.com/office/drawing/2014/main" id="{0ADAF8C3-EEF2-4DCF-BF08-5BB962A4A34F}"/>
              </a:ext>
            </a:extLst>
          </p:cNvPr>
          <p:cNvSpPr/>
          <p:nvPr/>
        </p:nvSpPr>
        <p:spPr>
          <a:xfrm>
            <a:off x="6063229" y="3465082"/>
            <a:ext cx="1470274"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rPr>
              <a:t>9-23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400" dirty="0">
                <a:solidFill>
                  <a:srgbClr val="000000"/>
                </a:solidFill>
                <a:latin typeface="Times New Roman" panose="02020603050405020304" pitchFamily="18" charset="0"/>
                <a:ea typeface="黑体" panose="02010609060101010101" pitchFamily="49" charset="-122"/>
              </a:rPr>
              <a:t>9-1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400" dirty="0"/>
          </a:p>
        </p:txBody>
      </p:sp>
    </p:spTree>
    <p:extLst>
      <p:ext uri="{BB962C8B-B14F-4D97-AF65-F5344CB8AC3E}">
        <p14:creationId xmlns:p14="http://schemas.microsoft.com/office/powerpoint/2010/main" val="2330389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887631" y="2275356"/>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3" name="圆角矩形 3">
            <a:extLst>
              <a:ext uri="{FF2B5EF4-FFF2-40B4-BE49-F238E27FC236}">
                <a16:creationId xmlns:a16="http://schemas.microsoft.com/office/drawing/2014/main" id="{BD4A05D8-549A-48DC-AC73-C3E0FA8F13D5}"/>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D2342D3F-96CB-43BA-B906-393F00F32BBC}"/>
              </a:ext>
            </a:extLst>
          </p:cNvPr>
          <p:cNvSpPr/>
          <p:nvPr/>
        </p:nvSpPr>
        <p:spPr>
          <a:xfrm>
            <a:off x="527691" y="1367848"/>
            <a:ext cx="4044309" cy="2400657"/>
          </a:xfrm>
          <a:prstGeom prst="rect">
            <a:avLst/>
          </a:prstGeom>
        </p:spPr>
        <p:txBody>
          <a:bodyPr wrap="square">
            <a:spAutoFit/>
          </a:bodyPr>
          <a:lstStyle/>
          <a:p>
            <a:pPr indent="648000" algn="just">
              <a:lnSpc>
                <a:spcPct val="150000"/>
              </a:lnSpc>
              <a:spcAft>
                <a:spcPts val="0"/>
              </a:spcAft>
            </a:pP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9-24</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所示调压回路中</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Y1</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=2MPa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Y2</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=4MPa,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泵卸荷时的各种压力损失均可忽略不计</a:t>
            </a:r>
            <a:r>
              <a:rPr lang="en-US"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试列表表示</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两点处在电磁阀不同调度工况下的压力值。</a:t>
            </a:r>
            <a:endParaRPr lang="zh-CN" altLang="zh-CN" sz="2000" dirty="0">
              <a:solidFill>
                <a:srgbClr val="000000"/>
              </a:solidFill>
              <a:effectLst/>
              <a:latin typeface="NEU-BZ-S92"/>
              <a:ea typeface="方正书宋_GBK"/>
              <a:cs typeface="Times New Roman" panose="02020603050405020304" pitchFamily="18" charset="0"/>
            </a:endParaRPr>
          </a:p>
        </p:txBody>
      </p:sp>
      <p:pic>
        <p:nvPicPr>
          <p:cNvPr id="14" name="9Z24.EPS">
            <a:extLst>
              <a:ext uri="{FF2B5EF4-FFF2-40B4-BE49-F238E27FC236}">
                <a16:creationId xmlns:a16="http://schemas.microsoft.com/office/drawing/2014/main" id="{328EF87B-0ACC-4A74-B565-F3C5784419C8}"/>
              </a:ext>
            </a:extLst>
          </p:cNvPr>
          <p:cNvPicPr/>
          <p:nvPr/>
        </p:nvPicPr>
        <p:blipFill>
          <a:blip r:embed="rId3" cstate="print"/>
          <a:stretch>
            <a:fillRect/>
          </a:stretch>
        </p:blipFill>
        <p:spPr>
          <a:xfrm>
            <a:off x="5711084" y="1301485"/>
            <a:ext cx="2518859" cy="2124763"/>
          </a:xfrm>
          <a:prstGeom prst="rect">
            <a:avLst/>
          </a:prstGeom>
        </p:spPr>
      </p:pic>
      <p:sp>
        <p:nvSpPr>
          <p:cNvPr id="6" name="矩形 5">
            <a:extLst>
              <a:ext uri="{FF2B5EF4-FFF2-40B4-BE49-F238E27FC236}">
                <a16:creationId xmlns:a16="http://schemas.microsoft.com/office/drawing/2014/main" id="{585D21E6-CEF3-4E74-A6A5-E2769352F338}"/>
              </a:ext>
            </a:extLst>
          </p:cNvPr>
          <p:cNvSpPr/>
          <p:nvPr/>
        </p:nvSpPr>
        <p:spPr>
          <a:xfrm>
            <a:off x="6528150" y="3426248"/>
            <a:ext cx="1470274"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rPr>
              <a:t>9-24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400" dirty="0">
                <a:solidFill>
                  <a:srgbClr val="000000"/>
                </a:solidFill>
                <a:latin typeface="Times New Roman" panose="02020603050405020304" pitchFamily="18" charset="0"/>
                <a:ea typeface="黑体" panose="02010609060101010101" pitchFamily="49" charset="-122"/>
              </a:rPr>
              <a:t>9-2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400" dirty="0"/>
          </a:p>
        </p:txBody>
      </p:sp>
    </p:spTree>
    <p:extLst>
      <p:ext uri="{BB962C8B-B14F-4D97-AF65-F5344CB8AC3E}">
        <p14:creationId xmlns:p14="http://schemas.microsoft.com/office/powerpoint/2010/main" val="34645864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942352" y="2399663"/>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7280914C-4E17-4DC9-9682-2CCC71FC0BC7}"/>
              </a:ext>
            </a:extLst>
          </p:cNvPr>
          <p:cNvSpPr/>
          <p:nvPr/>
        </p:nvSpPr>
        <p:spPr>
          <a:xfrm>
            <a:off x="497581" y="1351197"/>
            <a:ext cx="4161670" cy="2400657"/>
          </a:xfrm>
          <a:prstGeom prst="rect">
            <a:avLst/>
          </a:prstGeom>
        </p:spPr>
        <p:txBody>
          <a:bodyPr wrap="square">
            <a:spAutoFit/>
          </a:bodyPr>
          <a:lstStyle/>
          <a:p>
            <a:pPr indent="648000" algn="just">
              <a:lnSpc>
                <a:spcPct val="150000"/>
              </a:lnSpc>
            </a:pPr>
            <a:r>
              <a:rPr lang="en-US" altLang="zh-CN" sz="2000" dirty="0">
                <a:solidFill>
                  <a:srgbClr val="000000"/>
                </a:solidFill>
                <a:latin typeface="Times New Roman" panose="02020603050405020304" pitchFamily="18" charset="0"/>
                <a:ea typeface="黑体" panose="02010609060101010101" pitchFamily="49" charset="-122"/>
              </a:rPr>
              <a:t>9-3</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2000" dirty="0">
                <a:solidFill>
                  <a:srgbClr val="000000"/>
                </a:solidFill>
                <a:latin typeface="Times New Roman" panose="02020603050405020304" pitchFamily="18" charset="0"/>
                <a:ea typeface="黑体" panose="02010609060101010101" pitchFamily="49" charset="-122"/>
              </a:rPr>
              <a:t>9-25</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所示为二级调压回路</a:t>
            </a:r>
            <a:r>
              <a:rPr lang="en-US" altLang="zh-CN" sz="2000" dirty="0">
                <a:solidFill>
                  <a:srgbClr val="000000"/>
                </a:solidFill>
                <a:latin typeface="Times New Roman" panose="02020603050405020304" pitchFamily="18" charset="0"/>
                <a:ea typeface="黑体" panose="02010609060101010101" pitchFamily="49" charset="-122"/>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在液压系统循环运动中当电磁阀</a:t>
            </a:r>
            <a:r>
              <a:rPr lang="en-US" altLang="zh-CN" sz="2000" dirty="0">
                <a:solidFill>
                  <a:srgbClr val="000000"/>
                </a:solidFill>
                <a:latin typeface="Times New Roman" panose="02020603050405020304" pitchFamily="18" charset="0"/>
                <a:ea typeface="黑体" panose="02010609060101010101" pitchFamily="49" charset="-122"/>
              </a:rPr>
              <a:t>4</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通电右位工作时</a:t>
            </a:r>
            <a:r>
              <a:rPr lang="en-US" altLang="zh-CN" sz="2000" dirty="0">
                <a:solidFill>
                  <a:srgbClr val="000000"/>
                </a:solidFill>
                <a:latin typeface="Times New Roman" panose="02020603050405020304" pitchFamily="18" charset="0"/>
                <a:ea typeface="黑体" panose="02010609060101010101" pitchFamily="49" charset="-122"/>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液压系统突然产生较大的液压冲击。试分析其产生原因</a:t>
            </a:r>
            <a:r>
              <a:rPr lang="en-US" altLang="zh-CN" sz="2000" dirty="0">
                <a:solidFill>
                  <a:srgbClr val="000000"/>
                </a:solidFill>
                <a:latin typeface="Times New Roman" panose="02020603050405020304" pitchFamily="18" charset="0"/>
                <a:ea typeface="黑体" panose="02010609060101010101" pitchFamily="49" charset="-122"/>
              </a:rPr>
              <a:t>,</a:t>
            </a:r>
            <a:r>
              <a:rPr lang="zh-CN" altLang="zh-CN" sz="2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并提出改进措施</a:t>
            </a:r>
            <a:endParaRPr lang="zh-CN" altLang="en-US" sz="2000" dirty="0"/>
          </a:p>
        </p:txBody>
      </p:sp>
      <p:pic>
        <p:nvPicPr>
          <p:cNvPr id="13" name="9Z25.EPS">
            <a:extLst>
              <a:ext uri="{FF2B5EF4-FFF2-40B4-BE49-F238E27FC236}">
                <a16:creationId xmlns:a16="http://schemas.microsoft.com/office/drawing/2014/main" id="{AF7AB115-0342-4583-8375-04B7ECADFF3A}"/>
              </a:ext>
            </a:extLst>
          </p:cNvPr>
          <p:cNvPicPr/>
          <p:nvPr/>
        </p:nvPicPr>
        <p:blipFill>
          <a:blip r:embed="rId3" cstate="print"/>
          <a:stretch>
            <a:fillRect/>
          </a:stretch>
        </p:blipFill>
        <p:spPr>
          <a:xfrm>
            <a:off x="5601466" y="1269042"/>
            <a:ext cx="2682109" cy="2453607"/>
          </a:xfrm>
          <a:prstGeom prst="rect">
            <a:avLst/>
          </a:prstGeom>
        </p:spPr>
      </p:pic>
      <p:sp>
        <p:nvSpPr>
          <p:cNvPr id="5" name="矩形 4">
            <a:extLst>
              <a:ext uri="{FF2B5EF4-FFF2-40B4-BE49-F238E27FC236}">
                <a16:creationId xmlns:a16="http://schemas.microsoft.com/office/drawing/2014/main" id="{E97FA845-07B6-4C1B-8757-4AB4602D0594}"/>
              </a:ext>
            </a:extLst>
          </p:cNvPr>
          <p:cNvSpPr/>
          <p:nvPr/>
        </p:nvSpPr>
        <p:spPr>
          <a:xfrm>
            <a:off x="6303437" y="3775435"/>
            <a:ext cx="1470274" cy="307777"/>
          </a:xfrm>
          <a:prstGeom prst="rect">
            <a:avLst/>
          </a:prstGeom>
        </p:spPr>
        <p:txBody>
          <a:bodyPr wrap="none">
            <a:spAutoFit/>
          </a:bodyPr>
          <a:lstStyle/>
          <a:p>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400" dirty="0">
                <a:solidFill>
                  <a:srgbClr val="000000"/>
                </a:solidFill>
                <a:latin typeface="Times New Roman" panose="02020603050405020304" pitchFamily="18" charset="0"/>
                <a:ea typeface="黑体" panose="02010609060101010101" pitchFamily="49" charset="-122"/>
              </a:rPr>
              <a:t>9-25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400" dirty="0">
                <a:solidFill>
                  <a:srgbClr val="000000"/>
                </a:solidFill>
                <a:latin typeface="Times New Roman" panose="02020603050405020304" pitchFamily="18" charset="0"/>
                <a:ea typeface="黑体" panose="02010609060101010101" pitchFamily="49" charset="-122"/>
              </a:rPr>
              <a:t>9-3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400" dirty="0"/>
          </a:p>
        </p:txBody>
      </p:sp>
    </p:spTree>
    <p:extLst>
      <p:ext uri="{BB962C8B-B14F-4D97-AF65-F5344CB8AC3E}">
        <p14:creationId xmlns:p14="http://schemas.microsoft.com/office/powerpoint/2010/main" val="1017818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716207" y="2600442"/>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771978FE-5913-41EE-9A2D-D9251A5BD9C7}"/>
              </a:ext>
            </a:extLst>
          </p:cNvPr>
          <p:cNvSpPr/>
          <p:nvPr/>
        </p:nvSpPr>
        <p:spPr>
          <a:xfrm>
            <a:off x="369857" y="1336877"/>
            <a:ext cx="4123109" cy="2585323"/>
          </a:xfrm>
          <a:prstGeom prst="rect">
            <a:avLst/>
          </a:prstGeom>
        </p:spPr>
        <p:txBody>
          <a:bodyPr wrap="square">
            <a:spAutoFit/>
          </a:bodyPr>
          <a:lstStyle/>
          <a:p>
            <a:pPr indent="540000" algn="just">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9-4</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9-26</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所示为两套供油回路供不允许停机修理的液压设备使用。两套回路的元件性能规格完全相同。一套使用</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另一套维修。但开机后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发现泵的出口压力上不去</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达不到设计要求。试分析其产生原因</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并提出改进意见</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050" dirty="0">
              <a:solidFill>
                <a:srgbClr val="000000"/>
              </a:solidFill>
              <a:effectLst/>
              <a:latin typeface="NEU-BZ-S92"/>
              <a:ea typeface="方正书宋_GBK"/>
              <a:cs typeface="Times New Roman" panose="02020603050405020304" pitchFamily="18" charset="0"/>
            </a:endParaRPr>
          </a:p>
        </p:txBody>
      </p:sp>
      <p:pic>
        <p:nvPicPr>
          <p:cNvPr id="14" name="9Z26.EPS">
            <a:extLst>
              <a:ext uri="{FF2B5EF4-FFF2-40B4-BE49-F238E27FC236}">
                <a16:creationId xmlns:a16="http://schemas.microsoft.com/office/drawing/2014/main" id="{C016F181-D254-4A72-BC2A-0A4AE50132D4}"/>
              </a:ext>
            </a:extLst>
          </p:cNvPr>
          <p:cNvPicPr/>
          <p:nvPr/>
        </p:nvPicPr>
        <p:blipFill>
          <a:blip r:embed="rId3" cstate="print"/>
          <a:stretch>
            <a:fillRect/>
          </a:stretch>
        </p:blipFill>
        <p:spPr>
          <a:xfrm>
            <a:off x="5585790" y="1232623"/>
            <a:ext cx="2583063" cy="2252852"/>
          </a:xfrm>
          <a:prstGeom prst="rect">
            <a:avLst/>
          </a:prstGeom>
        </p:spPr>
      </p:pic>
      <p:sp>
        <p:nvSpPr>
          <p:cNvPr id="4" name="矩形 3">
            <a:extLst>
              <a:ext uri="{FF2B5EF4-FFF2-40B4-BE49-F238E27FC236}">
                <a16:creationId xmlns:a16="http://schemas.microsoft.com/office/drawing/2014/main" id="{B2602B5C-0AC8-4DE8-B6BE-4F5E95F2050F}"/>
              </a:ext>
            </a:extLst>
          </p:cNvPr>
          <p:cNvSpPr/>
          <p:nvPr/>
        </p:nvSpPr>
        <p:spPr>
          <a:xfrm>
            <a:off x="6102103" y="3628762"/>
            <a:ext cx="1287532"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9-26</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2231770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877169" y="249369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4AAA1D38-6201-4FDB-8245-4E33F8EF5A2B}"/>
              </a:ext>
            </a:extLst>
          </p:cNvPr>
          <p:cNvSpPr/>
          <p:nvPr/>
        </p:nvSpPr>
        <p:spPr>
          <a:xfrm>
            <a:off x="471429" y="1106045"/>
            <a:ext cx="4238015" cy="3046988"/>
          </a:xfrm>
          <a:prstGeom prst="rect">
            <a:avLst/>
          </a:prstGeom>
        </p:spPr>
        <p:txBody>
          <a:bodyPr wrap="square">
            <a:spAutoFit/>
          </a:bodyPr>
          <a:lstStyle/>
          <a:p>
            <a:pPr indent="432000" algn="just">
              <a:lnSpc>
                <a:spcPct val="150000"/>
              </a:lnSpc>
              <a:spcAft>
                <a:spcPts val="0"/>
              </a:spcAft>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9-5</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9-27</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所示调压回路中</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若溢流阀的调整压力分别为</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Y1</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6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Y2</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。液压泵出口处的负载阻力为无限大</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试问在不计管道损失和调压偏差时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换向阀下位接入回路时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液压泵的工作压力为多少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点的压力各为多少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换向阀上位接入回路时</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液压泵的工作压力为多少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点和</a:t>
            </a:r>
            <a:r>
              <a:rPr lang="en-US" altLang="zh-CN" sz="16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点的压力又是多少</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600" dirty="0">
              <a:solidFill>
                <a:srgbClr val="000000"/>
              </a:solidFill>
              <a:effectLst/>
              <a:latin typeface="NEU-BZ-S92"/>
              <a:ea typeface="方正书宋_GBK"/>
              <a:cs typeface="Times New Roman" panose="02020603050405020304" pitchFamily="18" charset="0"/>
            </a:endParaRPr>
          </a:p>
        </p:txBody>
      </p:sp>
      <p:pic>
        <p:nvPicPr>
          <p:cNvPr id="9" name="9Z27.EPS">
            <a:extLst>
              <a:ext uri="{FF2B5EF4-FFF2-40B4-BE49-F238E27FC236}">
                <a16:creationId xmlns:a16="http://schemas.microsoft.com/office/drawing/2014/main" id="{B24472F4-EEDD-4758-B9D7-31991A179120}"/>
              </a:ext>
            </a:extLst>
          </p:cNvPr>
          <p:cNvPicPr/>
          <p:nvPr/>
        </p:nvPicPr>
        <p:blipFill>
          <a:blip r:embed="rId3" cstate="print"/>
          <a:stretch>
            <a:fillRect/>
          </a:stretch>
        </p:blipFill>
        <p:spPr>
          <a:xfrm>
            <a:off x="5786082" y="1377683"/>
            <a:ext cx="2092986" cy="1764945"/>
          </a:xfrm>
          <a:prstGeom prst="rect">
            <a:avLst/>
          </a:prstGeom>
        </p:spPr>
      </p:pic>
      <p:sp>
        <p:nvSpPr>
          <p:cNvPr id="4" name="矩形 3">
            <a:extLst>
              <a:ext uri="{FF2B5EF4-FFF2-40B4-BE49-F238E27FC236}">
                <a16:creationId xmlns:a16="http://schemas.microsoft.com/office/drawing/2014/main" id="{F2223623-874D-4476-B4D9-600789CA7C16}"/>
              </a:ext>
            </a:extLst>
          </p:cNvPr>
          <p:cNvSpPr/>
          <p:nvPr/>
        </p:nvSpPr>
        <p:spPr>
          <a:xfrm>
            <a:off x="6184458" y="3406291"/>
            <a:ext cx="1287532"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9-27</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3246756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526726" y="2494051"/>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B750BE8E-E05E-4191-99EE-785DAF79533F}"/>
              </a:ext>
            </a:extLst>
          </p:cNvPr>
          <p:cNvSpPr/>
          <p:nvPr/>
        </p:nvSpPr>
        <p:spPr>
          <a:xfrm>
            <a:off x="525013" y="1290711"/>
            <a:ext cx="3921151" cy="2677656"/>
          </a:xfrm>
          <a:prstGeom prst="rect">
            <a:avLst/>
          </a:prstGeom>
        </p:spPr>
        <p:txBody>
          <a:bodyPr wrap="square">
            <a:spAutoFit/>
          </a:bodyPr>
          <a:lstStyle/>
          <a:p>
            <a:pPr indent="432000" algn="just">
              <a:lnSpc>
                <a:spcPct val="150000"/>
              </a:lnSpc>
            </a:pP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600" dirty="0">
                <a:solidFill>
                  <a:srgbClr val="000000"/>
                </a:solidFill>
                <a:latin typeface="Times New Roman" panose="02020603050405020304" pitchFamily="18" charset="0"/>
                <a:ea typeface="黑体" panose="02010609060101010101" pitchFamily="49" charset="-122"/>
              </a:rPr>
              <a:t>9-6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1600" dirty="0">
                <a:solidFill>
                  <a:srgbClr val="000000"/>
                </a:solidFill>
                <a:latin typeface="Times New Roman" panose="02020603050405020304" pitchFamily="18" charset="0"/>
                <a:ea typeface="黑体" panose="02010609060101010101" pitchFamily="49" charset="-122"/>
              </a:rPr>
              <a:t>9-28</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所示减压回路中</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已知活塞运动时的负载</a:t>
            </a:r>
            <a:r>
              <a:rPr lang="en-US" altLang="zh-CN" sz="1600" i="1" dirty="0">
                <a:solidFill>
                  <a:srgbClr val="000000"/>
                </a:solidFill>
                <a:latin typeface="Times New Roman" panose="02020603050405020304" pitchFamily="18" charset="0"/>
                <a:ea typeface="黑体" panose="02010609060101010101" pitchFamily="49" charset="-122"/>
              </a:rPr>
              <a:t>F</a:t>
            </a:r>
            <a:r>
              <a:rPr lang="en-US" altLang="zh-CN" sz="1600" dirty="0">
                <a:solidFill>
                  <a:srgbClr val="000000"/>
                </a:solidFill>
                <a:latin typeface="Times New Roman" panose="02020603050405020304" pitchFamily="18" charset="0"/>
                <a:ea typeface="黑体" panose="02010609060101010101" pitchFamily="49" charset="-122"/>
              </a:rPr>
              <a:t>=1200N,</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活塞面积</a:t>
            </a:r>
            <a:r>
              <a:rPr lang="en-US" altLang="zh-CN" sz="1600" i="1" dirty="0">
                <a:solidFill>
                  <a:srgbClr val="000000"/>
                </a:solidFill>
                <a:latin typeface="Times New Roman" panose="02020603050405020304" pitchFamily="18" charset="0"/>
                <a:ea typeface="黑体" panose="02010609060101010101" pitchFamily="49" charset="-122"/>
              </a:rPr>
              <a:t>A</a:t>
            </a:r>
            <a:r>
              <a:rPr lang="en-US" altLang="zh-CN" sz="1600" dirty="0">
                <a:solidFill>
                  <a:srgbClr val="000000"/>
                </a:solidFill>
                <a:latin typeface="Times New Roman" panose="02020603050405020304" pitchFamily="18" charset="0"/>
                <a:ea typeface="黑体" panose="02010609060101010101" pitchFamily="49" charset="-122"/>
              </a:rPr>
              <a:t>=15×10</a:t>
            </a:r>
            <a:r>
              <a:rPr lang="en-US" altLang="zh-CN" sz="1600" baseline="30000" dirty="0">
                <a:solidFill>
                  <a:srgbClr val="000000"/>
                </a:solidFill>
                <a:latin typeface="Times New Roman" panose="02020603050405020304" pitchFamily="18" charset="0"/>
                <a:ea typeface="黑体" panose="02010609060101010101" pitchFamily="49" charset="-122"/>
              </a:rPr>
              <a:t>-4</a:t>
            </a:r>
            <a:r>
              <a:rPr lang="en-US" altLang="zh-CN" sz="1600" dirty="0">
                <a:solidFill>
                  <a:srgbClr val="000000"/>
                </a:solidFill>
                <a:latin typeface="Times New Roman" panose="02020603050405020304" pitchFamily="18" charset="0"/>
                <a:ea typeface="黑体" panose="02010609060101010101" pitchFamily="49" charset="-122"/>
              </a:rPr>
              <a:t>m</a:t>
            </a:r>
            <a:r>
              <a:rPr lang="en-US" altLang="zh-CN" sz="1600" baseline="30000" dirty="0">
                <a:solidFill>
                  <a:srgbClr val="000000"/>
                </a:solidFill>
                <a:latin typeface="Times New Roman" panose="02020603050405020304" pitchFamily="18" charset="0"/>
                <a:ea typeface="黑体" panose="02010609060101010101" pitchFamily="49" charset="-122"/>
              </a:rPr>
              <a:t>2</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溢流阀调整值为</a:t>
            </a:r>
            <a:r>
              <a:rPr lang="en-US" altLang="zh-CN" sz="1600" i="1" dirty="0" err="1">
                <a:solidFill>
                  <a:srgbClr val="000000"/>
                </a:solidFill>
                <a:latin typeface="Times New Roman" panose="02020603050405020304" pitchFamily="18" charset="0"/>
                <a:ea typeface="黑体" panose="02010609060101010101" pitchFamily="49" charset="-122"/>
              </a:rPr>
              <a:t>p</a:t>
            </a:r>
            <a:r>
              <a:rPr lang="en-US" altLang="zh-CN" sz="1600" baseline="-25000" dirty="0" err="1">
                <a:solidFill>
                  <a:srgbClr val="000000"/>
                </a:solidFill>
                <a:latin typeface="Times New Roman" panose="02020603050405020304" pitchFamily="18" charset="0"/>
                <a:ea typeface="黑体" panose="02010609060101010101" pitchFamily="49" charset="-122"/>
              </a:rPr>
              <a:t>Y</a:t>
            </a:r>
            <a:r>
              <a:rPr lang="en-US" altLang="zh-CN" sz="1600" dirty="0">
                <a:solidFill>
                  <a:srgbClr val="000000"/>
                </a:solidFill>
                <a:latin typeface="Times New Roman" panose="02020603050405020304" pitchFamily="18" charset="0"/>
                <a:ea typeface="黑体" panose="02010609060101010101" pitchFamily="49" charset="-122"/>
              </a:rPr>
              <a:t>=4.5MPa,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两个减压阀的调整值分别为</a:t>
            </a:r>
            <a:r>
              <a:rPr lang="en-US" altLang="zh-CN" sz="1600" i="1" dirty="0">
                <a:solidFill>
                  <a:srgbClr val="000000"/>
                </a:solidFill>
                <a:latin typeface="Times New Roman" panose="02020603050405020304" pitchFamily="18" charset="0"/>
                <a:ea typeface="黑体" panose="02010609060101010101" pitchFamily="49" charset="-122"/>
              </a:rPr>
              <a:t>p</a:t>
            </a:r>
            <a:r>
              <a:rPr lang="en-US" altLang="zh-CN" sz="1600" baseline="-25000" dirty="0">
                <a:solidFill>
                  <a:srgbClr val="000000"/>
                </a:solidFill>
                <a:latin typeface="Times New Roman" panose="02020603050405020304" pitchFamily="18" charset="0"/>
                <a:ea typeface="黑体" panose="02010609060101010101" pitchFamily="49" charset="-122"/>
              </a:rPr>
              <a:t>J1</a:t>
            </a:r>
            <a:r>
              <a:rPr lang="en-US" altLang="zh-CN" sz="1600" dirty="0">
                <a:solidFill>
                  <a:srgbClr val="000000"/>
                </a:solidFill>
                <a:latin typeface="Times New Roman" panose="02020603050405020304" pitchFamily="18" charset="0"/>
                <a:ea typeface="黑体" panose="02010609060101010101" pitchFamily="49" charset="-122"/>
              </a:rPr>
              <a:t>=3.5MPa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600" i="1" dirty="0">
                <a:solidFill>
                  <a:srgbClr val="000000"/>
                </a:solidFill>
                <a:latin typeface="Times New Roman" panose="02020603050405020304" pitchFamily="18" charset="0"/>
                <a:ea typeface="黑体" panose="02010609060101010101" pitchFamily="49" charset="-122"/>
              </a:rPr>
              <a:t>p</a:t>
            </a:r>
            <a:r>
              <a:rPr lang="en-US" altLang="zh-CN" sz="1600" baseline="-25000" dirty="0">
                <a:solidFill>
                  <a:srgbClr val="000000"/>
                </a:solidFill>
                <a:latin typeface="Times New Roman" panose="02020603050405020304" pitchFamily="18" charset="0"/>
                <a:ea typeface="黑体" panose="02010609060101010101" pitchFamily="49" charset="-122"/>
              </a:rPr>
              <a:t>J2</a:t>
            </a:r>
            <a:r>
              <a:rPr lang="en-US" altLang="zh-CN" sz="1600" dirty="0">
                <a:solidFill>
                  <a:srgbClr val="000000"/>
                </a:solidFill>
                <a:latin typeface="Times New Roman" panose="02020603050405020304" pitchFamily="18" charset="0"/>
                <a:ea typeface="黑体" panose="02010609060101010101" pitchFamily="49" charset="-122"/>
              </a:rPr>
              <a:t>=2MPa,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如油液流过减压阀及管路时的损失可略去不计</a:t>
            </a:r>
            <a:r>
              <a:rPr lang="en-US" altLang="zh-CN" sz="1600" dirty="0">
                <a:solidFill>
                  <a:srgbClr val="000000"/>
                </a:solidFill>
                <a:latin typeface="Times New Roman" panose="02020603050405020304" pitchFamily="18" charset="0"/>
                <a:ea typeface="黑体" panose="02010609060101010101" pitchFamily="49" charset="-122"/>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试确定活塞在运动时和停在终端位置时</a:t>
            </a:r>
            <a:r>
              <a:rPr lang="en-US" altLang="zh-CN" sz="1600" dirty="0">
                <a:solidFill>
                  <a:srgbClr val="000000"/>
                </a:solidFill>
                <a:latin typeface="Times New Roman" panose="02020603050405020304" pitchFamily="18" charset="0"/>
                <a:ea typeface="黑体" panose="02010609060101010101" pitchFamily="49" charset="-122"/>
              </a:rPr>
              <a:t>,</a:t>
            </a:r>
            <a:r>
              <a:rPr lang="en-US" altLang="zh-CN" sz="1600" i="1" dirty="0">
                <a:solidFill>
                  <a:srgbClr val="000000"/>
                </a:solidFill>
                <a:latin typeface="Times New Roman" panose="02020603050405020304" pitchFamily="18" charset="0"/>
                <a:ea typeface="黑体" panose="02010609060101010101" pitchFamily="49" charset="-122"/>
              </a:rPr>
              <a:t>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rPr>
              <a:t>B</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600" i="1" dirty="0">
                <a:solidFill>
                  <a:srgbClr val="000000"/>
                </a:solidFill>
                <a:latin typeface="Times New Roman" panose="02020603050405020304" pitchFamily="18" charset="0"/>
                <a:ea typeface="黑体" panose="02010609060101010101" pitchFamily="49" charset="-122"/>
              </a:rPr>
              <a:t>C</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三点压力值。</a:t>
            </a:r>
            <a:endParaRPr lang="zh-CN" altLang="en-US" sz="1600" dirty="0"/>
          </a:p>
        </p:txBody>
      </p:sp>
      <p:pic>
        <p:nvPicPr>
          <p:cNvPr id="9" name="9Z28.EPS">
            <a:extLst>
              <a:ext uri="{FF2B5EF4-FFF2-40B4-BE49-F238E27FC236}">
                <a16:creationId xmlns:a16="http://schemas.microsoft.com/office/drawing/2014/main" id="{E917A8ED-5246-4EC7-9BCE-ECAF2209ED92}"/>
              </a:ext>
            </a:extLst>
          </p:cNvPr>
          <p:cNvPicPr/>
          <p:nvPr/>
        </p:nvPicPr>
        <p:blipFill>
          <a:blip r:embed="rId3" cstate="print"/>
          <a:stretch>
            <a:fillRect/>
          </a:stretch>
        </p:blipFill>
        <p:spPr>
          <a:xfrm>
            <a:off x="5112309" y="1686855"/>
            <a:ext cx="3355504" cy="1488653"/>
          </a:xfrm>
          <a:prstGeom prst="rect">
            <a:avLst/>
          </a:prstGeom>
        </p:spPr>
      </p:pic>
      <p:sp>
        <p:nvSpPr>
          <p:cNvPr id="3" name="矩形 2">
            <a:extLst>
              <a:ext uri="{FF2B5EF4-FFF2-40B4-BE49-F238E27FC236}">
                <a16:creationId xmlns:a16="http://schemas.microsoft.com/office/drawing/2014/main" id="{9B320C7B-E62B-4992-9861-09F04239799E}"/>
              </a:ext>
            </a:extLst>
          </p:cNvPr>
          <p:cNvSpPr/>
          <p:nvPr/>
        </p:nvSpPr>
        <p:spPr>
          <a:xfrm>
            <a:off x="6009824" y="3456570"/>
            <a:ext cx="1287532"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9-28</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9-6</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1652218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486515" y="2455473"/>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9B42F7D5-7617-4981-B9C9-7003184DF397}"/>
              </a:ext>
            </a:extLst>
          </p:cNvPr>
          <p:cNvSpPr/>
          <p:nvPr/>
        </p:nvSpPr>
        <p:spPr>
          <a:xfrm>
            <a:off x="680210" y="1392122"/>
            <a:ext cx="3502404" cy="2169825"/>
          </a:xfrm>
          <a:prstGeom prst="rect">
            <a:avLst/>
          </a:prstGeom>
        </p:spPr>
        <p:txBody>
          <a:bodyPr wrap="square">
            <a:spAutoFit/>
          </a:bodyPr>
          <a:lstStyle/>
          <a:p>
            <a:pPr indent="504000" algn="just">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9-7</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9-29</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所示为车床液压夹紧回路原理图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当驱动液压泵的电动机突然断电时</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夹不紧工件而产生安全事故。试分析其原因</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并提出解决方案。</a:t>
            </a:r>
            <a:endParaRPr lang="zh-CN" altLang="zh-CN" dirty="0">
              <a:solidFill>
                <a:srgbClr val="000000"/>
              </a:solidFill>
              <a:effectLst/>
              <a:latin typeface="NEU-BZ-S92"/>
              <a:ea typeface="方正书宋_GBK"/>
              <a:cs typeface="Times New Roman" panose="02020603050405020304" pitchFamily="18" charset="0"/>
            </a:endParaRPr>
          </a:p>
        </p:txBody>
      </p:sp>
      <p:pic>
        <p:nvPicPr>
          <p:cNvPr id="10" name="9Z29.jpg">
            <a:extLst>
              <a:ext uri="{FF2B5EF4-FFF2-40B4-BE49-F238E27FC236}">
                <a16:creationId xmlns:a16="http://schemas.microsoft.com/office/drawing/2014/main" id="{935E179A-8C0E-42EA-9E97-C26555F7C9CF}"/>
              </a:ext>
            </a:extLst>
          </p:cNvPr>
          <p:cNvPicPr/>
          <p:nvPr/>
        </p:nvPicPr>
        <p:blipFill>
          <a:blip r:embed="rId3" cstate="print"/>
          <a:stretch>
            <a:fillRect/>
          </a:stretch>
        </p:blipFill>
        <p:spPr>
          <a:xfrm>
            <a:off x="5658357" y="1520406"/>
            <a:ext cx="1786890" cy="1913255"/>
          </a:xfrm>
          <a:prstGeom prst="rect">
            <a:avLst/>
          </a:prstGeom>
        </p:spPr>
      </p:pic>
      <p:sp>
        <p:nvSpPr>
          <p:cNvPr id="5" name="矩形 4">
            <a:extLst>
              <a:ext uri="{FF2B5EF4-FFF2-40B4-BE49-F238E27FC236}">
                <a16:creationId xmlns:a16="http://schemas.microsoft.com/office/drawing/2014/main" id="{666D9EF2-C499-48DF-9077-C99A2920FEA5}"/>
              </a:ext>
            </a:extLst>
          </p:cNvPr>
          <p:cNvSpPr/>
          <p:nvPr/>
        </p:nvSpPr>
        <p:spPr>
          <a:xfrm>
            <a:off x="5836170" y="3655725"/>
            <a:ext cx="1287532"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9-29</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9-7</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37148260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701248" y="24219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B4301E6A-CE9E-4D42-8E83-F3684021F505}"/>
              </a:ext>
            </a:extLst>
          </p:cNvPr>
          <p:cNvSpPr/>
          <p:nvPr/>
        </p:nvSpPr>
        <p:spPr>
          <a:xfrm>
            <a:off x="775982" y="1528199"/>
            <a:ext cx="3494015" cy="2169825"/>
          </a:xfrm>
          <a:prstGeom prst="rect">
            <a:avLst/>
          </a:prstGeom>
        </p:spPr>
        <p:txBody>
          <a:bodyPr wrap="square">
            <a:spAutoFit/>
          </a:bodyPr>
          <a:lstStyle/>
          <a:p>
            <a:pPr indent="504000" algn="just">
              <a:lnSpc>
                <a:spcPct val="150000"/>
              </a:lnSpc>
              <a:spcAft>
                <a:spcPts val="0"/>
              </a:spcAft>
            </a:pP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9-8</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所示为利用电液换向阀</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型中位机能的卸荷回路</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但当电磁铁通电后</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换向阀并不动作</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因此液压缸也不运动。试分析产生原因</a:t>
            </a:r>
            <a:r>
              <a:rPr lang="en-US"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并提出解决方案。</a:t>
            </a:r>
            <a:endParaRPr lang="zh-CN" altLang="zh-CN" dirty="0">
              <a:solidFill>
                <a:srgbClr val="000000"/>
              </a:solidFill>
              <a:effectLst/>
              <a:latin typeface="NEU-BZ-S92"/>
              <a:ea typeface="方正书宋_GBK"/>
              <a:cs typeface="Times New Roman" panose="02020603050405020304" pitchFamily="18" charset="0"/>
            </a:endParaRPr>
          </a:p>
        </p:txBody>
      </p:sp>
      <p:pic>
        <p:nvPicPr>
          <p:cNvPr id="9" name="9Z30.jpg">
            <a:extLst>
              <a:ext uri="{FF2B5EF4-FFF2-40B4-BE49-F238E27FC236}">
                <a16:creationId xmlns:a16="http://schemas.microsoft.com/office/drawing/2014/main" id="{6C02C137-A0DA-4BDF-85AF-A02B7BC32ACF}"/>
              </a:ext>
            </a:extLst>
          </p:cNvPr>
          <p:cNvPicPr/>
          <p:nvPr/>
        </p:nvPicPr>
        <p:blipFill>
          <a:blip r:embed="rId3" cstate="print"/>
          <a:stretch>
            <a:fillRect/>
          </a:stretch>
        </p:blipFill>
        <p:spPr>
          <a:xfrm>
            <a:off x="5752174" y="1324782"/>
            <a:ext cx="1923752" cy="2215372"/>
          </a:xfrm>
          <a:prstGeom prst="rect">
            <a:avLst/>
          </a:prstGeom>
        </p:spPr>
      </p:pic>
      <p:sp>
        <p:nvSpPr>
          <p:cNvPr id="3" name="矩形 2">
            <a:extLst>
              <a:ext uri="{FF2B5EF4-FFF2-40B4-BE49-F238E27FC236}">
                <a16:creationId xmlns:a16="http://schemas.microsoft.com/office/drawing/2014/main" id="{187E9EC3-D4D9-451A-BD1F-A2DCEDEF21EA}"/>
              </a:ext>
            </a:extLst>
          </p:cNvPr>
          <p:cNvSpPr/>
          <p:nvPr/>
        </p:nvSpPr>
        <p:spPr>
          <a:xfrm>
            <a:off x="6070284" y="3750434"/>
            <a:ext cx="1287532"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9-30</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9-8</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3993142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486515" y="2421916"/>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3" name="矩形 2">
            <a:extLst>
              <a:ext uri="{FF2B5EF4-FFF2-40B4-BE49-F238E27FC236}">
                <a16:creationId xmlns:a16="http://schemas.microsoft.com/office/drawing/2014/main" id="{A26CD1D3-6F19-4DBF-87ED-29ED35B9E2AD}"/>
              </a:ext>
            </a:extLst>
          </p:cNvPr>
          <p:cNvSpPr/>
          <p:nvPr/>
        </p:nvSpPr>
        <p:spPr>
          <a:xfrm>
            <a:off x="430212" y="1285788"/>
            <a:ext cx="3630060" cy="235449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9-9</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所示的平衡回路中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若液压缸无杆腔面积为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有杆腔面积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活塞与运动部件自重</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G</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运动时活塞上的摩擦力为</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向下运动时要克服负载阻力为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=24000N,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试问顺序阀和溢流阀的最小调整压力应各为多少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10" name="9Z31.EPS">
            <a:extLst>
              <a:ext uri="{FF2B5EF4-FFF2-40B4-BE49-F238E27FC236}">
                <a16:creationId xmlns:a16="http://schemas.microsoft.com/office/drawing/2014/main" id="{ABB86D25-6AC9-4C5A-A100-8F33305B29A2}"/>
              </a:ext>
            </a:extLst>
          </p:cNvPr>
          <p:cNvPicPr/>
          <p:nvPr/>
        </p:nvPicPr>
        <p:blipFill>
          <a:blip r:embed="rId3" cstate="print"/>
          <a:stretch>
            <a:fillRect/>
          </a:stretch>
        </p:blipFill>
        <p:spPr>
          <a:xfrm>
            <a:off x="5436227" y="1082876"/>
            <a:ext cx="2101850" cy="2216785"/>
          </a:xfrm>
          <a:prstGeom prst="rect">
            <a:avLst/>
          </a:prstGeom>
        </p:spPr>
      </p:pic>
      <p:graphicFrame>
        <p:nvGraphicFramePr>
          <p:cNvPr id="5" name="表格 4">
            <a:extLst>
              <a:ext uri="{FF2B5EF4-FFF2-40B4-BE49-F238E27FC236}">
                <a16:creationId xmlns:a16="http://schemas.microsoft.com/office/drawing/2014/main" id="{DF0ACC80-964F-46B3-92EF-00B376B30B77}"/>
              </a:ext>
            </a:extLst>
          </p:cNvPr>
          <p:cNvGraphicFramePr>
            <a:graphicFrameLocks noGrp="1"/>
          </p:cNvGraphicFramePr>
          <p:nvPr>
            <p:extLst>
              <p:ext uri="{D42A27DB-BD31-4B8C-83A1-F6EECF244321}">
                <p14:modId xmlns:p14="http://schemas.microsoft.com/office/powerpoint/2010/main" val="1640920981"/>
              </p:ext>
            </p:extLst>
          </p:nvPr>
        </p:nvGraphicFramePr>
        <p:xfrm>
          <a:off x="4237174" y="3597825"/>
          <a:ext cx="4259580" cy="177800"/>
        </p:xfrm>
        <a:graphic>
          <a:graphicData uri="http://schemas.openxmlformats.org/drawingml/2006/table">
            <a:tbl>
              <a:tblPr firstRow="1" firstCol="1" bandRow="1"/>
              <a:tblGrid>
                <a:gridCol w="4259580">
                  <a:extLst>
                    <a:ext uri="{9D8B030D-6E8A-4147-A177-3AD203B41FA5}">
                      <a16:colId xmlns:a16="http://schemas.microsoft.com/office/drawing/2014/main" val="427837345"/>
                    </a:ext>
                  </a:extLst>
                </a:gridCol>
              </a:tblGrid>
              <a:tr h="0">
                <a:tc>
                  <a:txBody>
                    <a:bodyPr/>
                    <a:lstStyle/>
                    <a:p>
                      <a:pPr algn="ctr">
                        <a:lnSpc>
                          <a:spcPts val="1350"/>
                        </a:lnSpc>
                        <a:spcAft>
                          <a:spcPts val="0"/>
                        </a:spcAft>
                      </a:pPr>
                      <a:r>
                        <a:rPr lang="zh-CN"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9-31</a:t>
                      </a:r>
                      <a:r>
                        <a:rPr lang="zh-CN"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题</a:t>
                      </a:r>
                      <a:r>
                        <a:rPr lang="en-US"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9-9</a:t>
                      </a:r>
                      <a:r>
                        <a:rPr lang="zh-CN" sz="12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endParaRPr lang="zh-CN" sz="120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912649533"/>
                  </a:ext>
                </a:extLst>
              </a:tr>
            </a:tbl>
          </a:graphicData>
        </a:graphic>
      </p:graphicFrame>
    </p:spTree>
    <p:extLst>
      <p:ext uri="{BB962C8B-B14F-4D97-AF65-F5344CB8AC3E}">
        <p14:creationId xmlns:p14="http://schemas.microsoft.com/office/powerpoint/2010/main" val="381240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205DF06-C9BD-4A81-96D4-DE9BFD848968}"/>
              </a:ext>
            </a:extLst>
          </p:cNvPr>
          <p:cNvSpPr txBox="1">
            <a:spLocks noChangeArrowheads="1"/>
          </p:cNvSpPr>
          <p:nvPr/>
        </p:nvSpPr>
        <p:spPr bwMode="auto">
          <a:xfrm>
            <a:off x="833119" y="1608674"/>
            <a:ext cx="237744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8000" dirty="0">
                <a:solidFill>
                  <a:srgbClr val="FFFFFF"/>
                </a:solidFill>
                <a:latin typeface="黑体" panose="02010609060101010101" pitchFamily="49" charset="-122"/>
                <a:ea typeface="黑体" panose="02010609060101010101" pitchFamily="49" charset="-122"/>
                <a:cs typeface="Open Sans" panose="020B0604020202020204" charset="0"/>
              </a:rPr>
              <a:t>二、</a:t>
            </a:r>
          </a:p>
        </p:txBody>
      </p:sp>
      <p:sp>
        <p:nvSpPr>
          <p:cNvPr id="4" name="矩形 3">
            <a:extLst>
              <a:ext uri="{FF2B5EF4-FFF2-40B4-BE49-F238E27FC236}">
                <a16:creationId xmlns:a16="http://schemas.microsoft.com/office/drawing/2014/main" id="{FAE06C64-609A-4F36-A730-9AD9211085B4}"/>
              </a:ext>
            </a:extLst>
          </p:cNvPr>
          <p:cNvSpPr/>
          <p:nvPr/>
        </p:nvSpPr>
        <p:spPr>
          <a:xfrm>
            <a:off x="2021839" y="2017096"/>
            <a:ext cx="5279922" cy="830997"/>
          </a:xfrm>
          <a:prstGeom prst="rect">
            <a:avLst/>
          </a:prstGeom>
        </p:spPr>
        <p:txBody>
          <a:bodyPr wrap="square">
            <a:spAutoFit/>
          </a:bodyPr>
          <a:lstStyle/>
          <a:p>
            <a:pPr algn="ctr"/>
            <a:r>
              <a:rPr lang="zh-CN" altLang="en-US" sz="4800" dirty="0">
                <a:solidFill>
                  <a:srgbClr val="FFC000"/>
                </a:solidFill>
                <a:latin typeface="黑体" panose="02010609060101010101" pitchFamily="49" charset="-122"/>
                <a:ea typeface="黑体" panose="02010609060101010101" pitchFamily="49" charset="-122"/>
              </a:rPr>
              <a:t>压 力 回 路</a:t>
            </a:r>
          </a:p>
        </p:txBody>
      </p:sp>
    </p:spTree>
    <p:extLst>
      <p:ext uri="{BB962C8B-B14F-4D97-AF65-F5344CB8AC3E}">
        <p14:creationId xmlns:p14="http://schemas.microsoft.com/office/powerpoint/2010/main" val="241128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248241" y="2389246"/>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99C9F9F3-9592-4E2A-8B54-3BE7FD32C8C0}"/>
              </a:ext>
            </a:extLst>
          </p:cNvPr>
          <p:cNvSpPr/>
          <p:nvPr/>
        </p:nvSpPr>
        <p:spPr>
          <a:xfrm>
            <a:off x="548908" y="1256629"/>
            <a:ext cx="3524242" cy="2585323"/>
          </a:xfrm>
          <a:prstGeom prst="rect">
            <a:avLst/>
          </a:prstGeom>
        </p:spPr>
        <p:txBody>
          <a:bodyPr wrap="square">
            <a:spAutoFit/>
          </a:bodyPr>
          <a:lstStyle/>
          <a:p>
            <a:pPr indent="504000" algn="just">
              <a:lnSpc>
                <a:spcPct val="150000"/>
              </a:lnSpc>
            </a:pPr>
            <a:r>
              <a:rPr lang="en-US" altLang="zh-CN" dirty="0">
                <a:solidFill>
                  <a:srgbClr val="000000"/>
                </a:solidFill>
                <a:latin typeface="Times New Roman" panose="02020603050405020304" pitchFamily="18" charset="0"/>
                <a:ea typeface="黑体" panose="02010609060101010101" pitchFamily="49" charset="-122"/>
              </a:rPr>
              <a:t>9-10</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dirty="0">
                <a:solidFill>
                  <a:srgbClr val="000000"/>
                </a:solidFill>
                <a:latin typeface="Times New Roman" panose="02020603050405020304" pitchFamily="18" charset="0"/>
                <a:ea typeface="黑体" panose="02010609060101010101" pitchFamily="49" charset="-122"/>
              </a:rPr>
              <a:t>9-32</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所示为采用液控单向阀的平衡回路。当液压缸向下运行时</a:t>
            </a:r>
            <a:r>
              <a:rPr lang="en-US" altLang="zh-CN" dirty="0">
                <a:solidFill>
                  <a:srgbClr val="000000"/>
                </a:solidFill>
                <a:latin typeface="Times New Roman" panose="02020603050405020304" pitchFamily="18" charset="0"/>
                <a:ea typeface="黑体" panose="02010609060101010101" pitchFamily="49" charset="-122"/>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活塞断续地向下跳动</a:t>
            </a:r>
            <a:r>
              <a:rPr lang="en-US" altLang="zh-CN" dirty="0">
                <a:solidFill>
                  <a:srgbClr val="000000"/>
                </a:solidFill>
                <a:latin typeface="Times New Roman" panose="02020603050405020304" pitchFamily="18" charset="0"/>
                <a:ea typeface="黑体" panose="02010609060101010101" pitchFamily="49" charset="-122"/>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并因此引起剧烈的振动</a:t>
            </a:r>
            <a:r>
              <a:rPr lang="en-US" altLang="zh-CN" dirty="0">
                <a:solidFill>
                  <a:srgbClr val="000000"/>
                </a:solidFill>
                <a:latin typeface="Times New Roman" panose="02020603050405020304" pitchFamily="18" charset="0"/>
                <a:ea typeface="黑体" panose="02010609060101010101" pitchFamily="49" charset="-122"/>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使系统无法正常工作。试分析其产生原因</a:t>
            </a:r>
            <a:r>
              <a:rPr lang="en-US" altLang="zh-CN" dirty="0">
                <a:solidFill>
                  <a:srgbClr val="000000"/>
                </a:solidFill>
                <a:latin typeface="Times New Roman" panose="02020603050405020304" pitchFamily="18" charset="0"/>
                <a:ea typeface="黑体" panose="02010609060101010101" pitchFamily="49" charset="-122"/>
              </a:rPr>
              <a:t>,</a:t>
            </a:r>
            <a:r>
              <a:rPr lang="zh-CN" altLang="zh-CN"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并提出改进措施。</a:t>
            </a:r>
            <a:endParaRPr lang="zh-CN" altLang="en-US" dirty="0"/>
          </a:p>
        </p:txBody>
      </p:sp>
      <p:pic>
        <p:nvPicPr>
          <p:cNvPr id="9" name="9Z32.EPS">
            <a:extLst>
              <a:ext uri="{FF2B5EF4-FFF2-40B4-BE49-F238E27FC236}">
                <a16:creationId xmlns:a16="http://schemas.microsoft.com/office/drawing/2014/main" id="{48CB2C33-3433-4194-805F-039F019F5982}"/>
              </a:ext>
            </a:extLst>
          </p:cNvPr>
          <p:cNvPicPr/>
          <p:nvPr/>
        </p:nvPicPr>
        <p:blipFill>
          <a:blip r:embed="rId3" cstate="print"/>
          <a:stretch>
            <a:fillRect/>
          </a:stretch>
        </p:blipFill>
        <p:spPr>
          <a:xfrm>
            <a:off x="5544340" y="1137604"/>
            <a:ext cx="1552575" cy="2343785"/>
          </a:xfrm>
          <a:prstGeom prst="rect">
            <a:avLst/>
          </a:prstGeom>
        </p:spPr>
      </p:pic>
      <p:sp>
        <p:nvSpPr>
          <p:cNvPr id="3" name="矩形 2">
            <a:extLst>
              <a:ext uri="{FF2B5EF4-FFF2-40B4-BE49-F238E27FC236}">
                <a16:creationId xmlns:a16="http://schemas.microsoft.com/office/drawing/2014/main" id="{7BB5D7C1-1BCF-47CB-973F-656DB9751E18}"/>
              </a:ext>
            </a:extLst>
          </p:cNvPr>
          <p:cNvSpPr/>
          <p:nvPr/>
        </p:nvSpPr>
        <p:spPr>
          <a:xfrm>
            <a:off x="5638389" y="3703453"/>
            <a:ext cx="1364476"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9-32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9-10</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1079888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526725" y="2421917"/>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204F19E7-B72F-46AA-AD69-7950898595A0}"/>
              </a:ext>
            </a:extLst>
          </p:cNvPr>
          <p:cNvSpPr/>
          <p:nvPr/>
        </p:nvSpPr>
        <p:spPr>
          <a:xfrm>
            <a:off x="534642" y="1073370"/>
            <a:ext cx="3646537" cy="300082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所示的快慢速换接回路中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已知液压缸大、小腔面积为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快进和工进时负载力为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相应的活塞移动速度为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v</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若液流通过节流阀和卸荷阀时的压力损失为</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其他地方的阻力可忽略不计</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试求</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溢流阀和卸荷阀的压力调整值</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X</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大、小流量泵的输出流量</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快进和工进时的回路效率</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η</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9" name="9Z33.EPS">
            <a:extLst>
              <a:ext uri="{FF2B5EF4-FFF2-40B4-BE49-F238E27FC236}">
                <a16:creationId xmlns:a16="http://schemas.microsoft.com/office/drawing/2014/main" id="{045591E6-8D8B-4F27-9369-8DF82338FADE}"/>
              </a:ext>
            </a:extLst>
          </p:cNvPr>
          <p:cNvPicPr/>
          <p:nvPr/>
        </p:nvPicPr>
        <p:blipFill>
          <a:blip r:embed="rId3" cstate="print"/>
          <a:stretch>
            <a:fillRect/>
          </a:stretch>
        </p:blipFill>
        <p:spPr>
          <a:xfrm>
            <a:off x="5541307" y="1273713"/>
            <a:ext cx="1929765" cy="1908175"/>
          </a:xfrm>
          <a:prstGeom prst="rect">
            <a:avLst/>
          </a:prstGeom>
        </p:spPr>
      </p:pic>
      <p:sp>
        <p:nvSpPr>
          <p:cNvPr id="3" name="矩形 2">
            <a:extLst>
              <a:ext uri="{FF2B5EF4-FFF2-40B4-BE49-F238E27FC236}">
                <a16:creationId xmlns:a16="http://schemas.microsoft.com/office/drawing/2014/main" id="{AFFC2EED-3979-4C16-86EA-DED580879134}"/>
              </a:ext>
            </a:extLst>
          </p:cNvPr>
          <p:cNvSpPr/>
          <p:nvPr/>
        </p:nvSpPr>
        <p:spPr>
          <a:xfrm>
            <a:off x="5339358" y="3479599"/>
            <a:ext cx="2685004" cy="548868"/>
          </a:xfrm>
          <a:prstGeom prst="rect">
            <a:avLst/>
          </a:prstGeom>
        </p:spPr>
        <p:txBody>
          <a:bodyPr wrap="square">
            <a:spAutoFit/>
          </a:bodyPr>
          <a:lstStyle/>
          <a:p>
            <a:pPr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9-33</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zh-CN" sz="1050" dirty="0">
              <a:solidFill>
                <a:srgbClr val="000000"/>
              </a:solidFill>
              <a:latin typeface="NEU-BZ-S92"/>
              <a:ea typeface="方正书宋_GBK"/>
              <a:cs typeface="Times New Roman" panose="02020603050405020304" pitchFamily="18" charset="0"/>
            </a:endParaRPr>
          </a:p>
          <a:p>
            <a:pPr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大流量泵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卸荷阀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换向阀</a:t>
            </a:r>
            <a:endParaRPr lang="zh-CN" altLang="zh-CN" sz="1050" dirty="0">
              <a:solidFill>
                <a:srgbClr val="000000"/>
              </a:solidFill>
              <a:latin typeface="NEU-BZ-S92"/>
              <a:ea typeface="方正书宋_GBK"/>
              <a:cs typeface="Times New Roman" panose="02020603050405020304" pitchFamily="18" charset="0"/>
            </a:endParaRPr>
          </a:p>
          <a:p>
            <a:r>
              <a:rPr lang="en-US" altLang="zh-CN" sz="800" dirty="0">
                <a:solidFill>
                  <a:srgbClr val="000000"/>
                </a:solidFill>
                <a:latin typeface="Times New Roman" panose="02020603050405020304" pitchFamily="18" charset="0"/>
                <a:ea typeface="黑体" panose="02010609060101010101" pitchFamily="49" charset="-122"/>
              </a:rPr>
              <a:t>5—</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节流阀　</a:t>
            </a:r>
            <a:r>
              <a:rPr lang="en-US" altLang="zh-CN" sz="800" dirty="0">
                <a:solidFill>
                  <a:srgbClr val="000000"/>
                </a:solidFill>
                <a:latin typeface="Times New Roman" panose="02020603050405020304" pitchFamily="18" charset="0"/>
                <a:ea typeface="黑体" panose="02010609060101010101" pitchFamily="49" charset="-122"/>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800" dirty="0">
                <a:solidFill>
                  <a:srgbClr val="000000"/>
                </a:solidFill>
                <a:latin typeface="Times New Roman" panose="02020603050405020304" pitchFamily="18" charset="0"/>
                <a:ea typeface="黑体" panose="02010609060101010101" pitchFamily="49" charset="-122"/>
              </a:rPr>
              <a:t>7—</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小流量泵</a:t>
            </a:r>
            <a:endParaRPr lang="zh-CN" altLang="en-US" dirty="0"/>
          </a:p>
        </p:txBody>
      </p:sp>
    </p:spTree>
    <p:extLst>
      <p:ext uri="{BB962C8B-B14F-4D97-AF65-F5344CB8AC3E}">
        <p14:creationId xmlns:p14="http://schemas.microsoft.com/office/powerpoint/2010/main" val="2818050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532242" y="2421917"/>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22A5FE97-ED4A-45B0-9831-033CB93248A8}"/>
              </a:ext>
            </a:extLst>
          </p:cNvPr>
          <p:cNvSpPr/>
          <p:nvPr/>
        </p:nvSpPr>
        <p:spPr>
          <a:xfrm>
            <a:off x="556047" y="1253387"/>
            <a:ext cx="3561127" cy="2640788"/>
          </a:xfrm>
          <a:prstGeom prst="rect">
            <a:avLst/>
          </a:prstGeom>
        </p:spPr>
        <p:txBody>
          <a:bodyPr wrap="square">
            <a:spAutoFit/>
          </a:bodyPr>
          <a:lstStyle/>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在图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所示的速度换接回路中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已知两节流阀通流截面积分别为</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=1mm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=2mm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流量系数</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d</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=0.67,</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油液密度</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=900kg/m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负载压力</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溢流阀调整压力</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Y</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=3.6MPa,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活塞面积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液压泵流量</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=25L/min,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如不计管道损失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电磁铁通电和断电时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活塞的运动速度各为多少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9" name="9Z34.EPS">
            <a:extLst>
              <a:ext uri="{FF2B5EF4-FFF2-40B4-BE49-F238E27FC236}">
                <a16:creationId xmlns:a16="http://schemas.microsoft.com/office/drawing/2014/main" id="{DC501053-2053-4C91-8122-F9641A35F9B4}"/>
              </a:ext>
            </a:extLst>
          </p:cNvPr>
          <p:cNvPicPr/>
          <p:nvPr/>
        </p:nvPicPr>
        <p:blipFill>
          <a:blip r:embed="rId3" cstate="print"/>
          <a:stretch>
            <a:fillRect/>
          </a:stretch>
        </p:blipFill>
        <p:spPr>
          <a:xfrm>
            <a:off x="6051244" y="1253387"/>
            <a:ext cx="1336675" cy="2047875"/>
          </a:xfrm>
          <a:prstGeom prst="rect">
            <a:avLst/>
          </a:prstGeom>
        </p:spPr>
      </p:pic>
      <p:sp>
        <p:nvSpPr>
          <p:cNvPr id="3" name="矩形 2">
            <a:extLst>
              <a:ext uri="{FF2B5EF4-FFF2-40B4-BE49-F238E27FC236}">
                <a16:creationId xmlns:a16="http://schemas.microsoft.com/office/drawing/2014/main" id="{8226F2BA-70CD-470F-B04F-70E33FDCEE72}"/>
              </a:ext>
            </a:extLst>
          </p:cNvPr>
          <p:cNvSpPr/>
          <p:nvPr/>
        </p:nvSpPr>
        <p:spPr>
          <a:xfrm>
            <a:off x="5904307" y="3589947"/>
            <a:ext cx="1364477" cy="271869"/>
          </a:xfrm>
          <a:prstGeom prst="rect">
            <a:avLst/>
          </a:prstGeom>
        </p:spPr>
        <p:txBody>
          <a:bodyPr wrap="none">
            <a:spAutoFit/>
          </a:bodyPr>
          <a:lstStyle/>
          <a:p>
            <a:pPr algn="ctr">
              <a:lnSpc>
                <a:spcPts val="1350"/>
              </a:lnSpc>
              <a:spcAft>
                <a:spcPts val="0"/>
              </a:spcAft>
            </a:pP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9-12</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zh-CN" sz="120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9485008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701248" y="24219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96681403-999D-4804-8739-7CDA0358B906}"/>
              </a:ext>
            </a:extLst>
          </p:cNvPr>
          <p:cNvSpPr/>
          <p:nvPr/>
        </p:nvSpPr>
        <p:spPr>
          <a:xfrm>
            <a:off x="582302" y="1396535"/>
            <a:ext cx="4056077" cy="2354491"/>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所示为顺序动作回路</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zh-CN" altLang="zh-CN" sz="1400" dirty="0">
                <a:solidFill>
                  <a:srgbClr val="000000"/>
                </a:solidFill>
                <a:latin typeface="NEU-BZ-S92"/>
                <a:ea typeface="宋体" panose="02010600030101010101" pitchFamily="2" charset="-122"/>
                <a:cs typeface="宋体" panose="02010600030101010101" pitchFamily="2" charset="-122"/>
              </a:rPr>
              <a:t>Ⅰ</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NEU-BZ-S92"/>
                <a:ea typeface="宋体" panose="02010600030101010101" pitchFamily="2" charset="-122"/>
                <a:cs typeface="宋体" panose="02010600030101010101" pitchFamily="2" charset="-122"/>
              </a:rPr>
              <a:t>Ⅱ</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上的外负载力</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=20000N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F</a:t>
            </a:r>
            <a:r>
              <a:rPr lang="en-US" altLang="zh-CN" sz="1400"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=30000N,</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有效工作面积都是</a:t>
            </a:r>
            <a:r>
              <a:rPr lang="en-US" altLang="zh-CN" sz="1400" i="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=50×10</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a:t>
            </a:r>
            <a:r>
              <a:rPr lang="en-US" altLang="zh-CN" sz="1400" baseline="30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要求液压缸</a:t>
            </a:r>
            <a:r>
              <a:rPr lang="zh-CN" altLang="zh-CN" sz="1400" dirty="0">
                <a:solidFill>
                  <a:srgbClr val="000000"/>
                </a:solidFill>
                <a:latin typeface="NEU-BZ-S92"/>
                <a:ea typeface="宋体" panose="02010600030101010101" pitchFamily="2" charset="-122"/>
                <a:cs typeface="宋体" panose="02010600030101010101" pitchFamily="2" charset="-122"/>
              </a:rPr>
              <a:t>Ⅱ</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先于液压缸</a:t>
            </a:r>
            <a:r>
              <a:rPr lang="zh-CN" altLang="zh-CN" sz="1400" dirty="0">
                <a:solidFill>
                  <a:srgbClr val="000000"/>
                </a:solidFill>
                <a:latin typeface="NEU-BZ-S92"/>
                <a:ea typeface="宋体" panose="02010600030101010101" pitchFamily="2" charset="-122"/>
                <a:cs typeface="宋体" panose="02010600030101010101" pitchFamily="2" charset="-122"/>
              </a:rPr>
              <a:t>Ⅰ</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动作</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试问</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顺序阀和溢流阀的调定压力分别为多少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latin typeface="NEU-BZ-S92"/>
              <a:ea typeface="方正书宋_GBK"/>
              <a:cs typeface="Times New Roman" panose="02020603050405020304" pitchFamily="18" charset="0"/>
            </a:endParaRPr>
          </a:p>
          <a:p>
            <a:pPr indent="360000" algn="just">
              <a:lnSpc>
                <a:spcPct val="150000"/>
              </a:lnSpc>
              <a:spcAft>
                <a:spcPts val="0"/>
              </a:spcAft>
            </a:pP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不计管路阻力损失</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液压缸</a:t>
            </a:r>
            <a:r>
              <a:rPr lang="zh-CN" altLang="zh-CN" sz="1400" dirty="0">
                <a:solidFill>
                  <a:srgbClr val="000000"/>
                </a:solidFill>
                <a:latin typeface="NEU-BZ-S92"/>
                <a:ea typeface="宋体" panose="02010600030101010101" pitchFamily="2" charset="-122"/>
                <a:cs typeface="宋体" panose="02010600030101010101" pitchFamily="2" charset="-122"/>
              </a:rPr>
              <a:t>Ⅰ</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动作时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顺序阀进、出口压力分别为多少</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9" name="9Z35.EPS">
            <a:extLst>
              <a:ext uri="{FF2B5EF4-FFF2-40B4-BE49-F238E27FC236}">
                <a16:creationId xmlns:a16="http://schemas.microsoft.com/office/drawing/2014/main" id="{7642A7FB-523F-4447-990B-2FC2EBBDFFA7}"/>
              </a:ext>
            </a:extLst>
          </p:cNvPr>
          <p:cNvPicPr/>
          <p:nvPr/>
        </p:nvPicPr>
        <p:blipFill>
          <a:blip r:embed="rId3" cstate="print"/>
          <a:stretch>
            <a:fillRect/>
          </a:stretch>
        </p:blipFill>
        <p:spPr>
          <a:xfrm>
            <a:off x="5434182" y="1237617"/>
            <a:ext cx="2456815" cy="1913255"/>
          </a:xfrm>
          <a:prstGeom prst="rect">
            <a:avLst/>
          </a:prstGeom>
        </p:spPr>
      </p:pic>
      <p:sp>
        <p:nvSpPr>
          <p:cNvPr id="3" name="矩形 2">
            <a:extLst>
              <a:ext uri="{FF2B5EF4-FFF2-40B4-BE49-F238E27FC236}">
                <a16:creationId xmlns:a16="http://schemas.microsoft.com/office/drawing/2014/main" id="{EB658745-DC74-4671-B452-82ECEC2BF640}"/>
              </a:ext>
            </a:extLst>
          </p:cNvPr>
          <p:cNvSpPr/>
          <p:nvPr/>
        </p:nvSpPr>
        <p:spPr>
          <a:xfrm>
            <a:off x="5794908" y="3394620"/>
            <a:ext cx="1364476"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9-35</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9-13</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3326363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直角三角形 24">
            <a:extLst>
              <a:ext uri="{FF2B5EF4-FFF2-40B4-BE49-F238E27FC236}">
                <a16:creationId xmlns:a16="http://schemas.microsoft.com/office/drawing/2014/main" id="{9CFE1282-E2A8-4B82-A52B-604429629C0D}"/>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6" name="直角三角形 25">
            <a:extLst>
              <a:ext uri="{FF2B5EF4-FFF2-40B4-BE49-F238E27FC236}">
                <a16:creationId xmlns:a16="http://schemas.microsoft.com/office/drawing/2014/main" id="{0BD1B3F8-9E03-48DD-B197-4B706D7A8EB5}"/>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9" name="文本框 28">
            <a:extLst>
              <a:ext uri="{FF2B5EF4-FFF2-40B4-BE49-F238E27FC236}">
                <a16:creationId xmlns:a16="http://schemas.microsoft.com/office/drawing/2014/main" id="{C37836D9-10D8-42CE-A4F4-F535ADA62617}"/>
              </a:ext>
            </a:extLst>
          </p:cNvPr>
          <p:cNvSpPr txBox="1"/>
          <p:nvPr/>
        </p:nvSpPr>
        <p:spPr>
          <a:xfrm>
            <a:off x="860425" y="124080"/>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习题</a:t>
            </a:r>
          </a:p>
        </p:txBody>
      </p:sp>
      <p:sp>
        <p:nvSpPr>
          <p:cNvPr id="30" name="圆角矩形 3">
            <a:extLst>
              <a:ext uri="{FF2B5EF4-FFF2-40B4-BE49-F238E27FC236}">
                <a16:creationId xmlns:a16="http://schemas.microsoft.com/office/drawing/2014/main" id="{1C4EFC7C-849C-4D4A-A8BB-18E3B40E6ADC}"/>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2" name="直角三角形 11">
            <a:extLst>
              <a:ext uri="{FF2B5EF4-FFF2-40B4-BE49-F238E27FC236}">
                <a16:creationId xmlns:a16="http://schemas.microsoft.com/office/drawing/2014/main" id="{1B6A1926-3F28-4435-9DAE-F90923436A4E}"/>
              </a:ext>
            </a:extLst>
          </p:cNvPr>
          <p:cNvSpPr/>
          <p:nvPr/>
        </p:nvSpPr>
        <p:spPr>
          <a:xfrm rot="2637755" flipH="1" flipV="1">
            <a:off x="4701248" y="2421918"/>
            <a:ext cx="303727" cy="303727"/>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dirty="0">
              <a:ea typeface="黑体" panose="02010609060101010101" pitchFamily="49" charset="-122"/>
            </a:endParaRPr>
          </a:p>
        </p:txBody>
      </p:sp>
      <p:sp>
        <p:nvSpPr>
          <p:cNvPr id="11" name="圆角矩形 3">
            <a:extLst>
              <a:ext uri="{FF2B5EF4-FFF2-40B4-BE49-F238E27FC236}">
                <a16:creationId xmlns:a16="http://schemas.microsoft.com/office/drawing/2014/main" id="{D1B54502-82E7-49B2-85DD-A720350E6CF1}"/>
              </a:ext>
            </a:extLst>
          </p:cNvPr>
          <p:cNvSpPr/>
          <p:nvPr/>
        </p:nvSpPr>
        <p:spPr>
          <a:xfrm>
            <a:off x="224444" y="976002"/>
            <a:ext cx="8462356" cy="3446370"/>
          </a:xfrm>
          <a:prstGeom prst="roundRect">
            <a:avLst>
              <a:gd name="adj" fmla="val 16275"/>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2" name="矩形 1">
            <a:extLst>
              <a:ext uri="{FF2B5EF4-FFF2-40B4-BE49-F238E27FC236}">
                <a16:creationId xmlns:a16="http://schemas.microsoft.com/office/drawing/2014/main" id="{EAD3E2F5-DAAA-4700-8539-82B93F0937A2}"/>
              </a:ext>
            </a:extLst>
          </p:cNvPr>
          <p:cNvSpPr/>
          <p:nvPr/>
        </p:nvSpPr>
        <p:spPr>
          <a:xfrm>
            <a:off x="458841" y="1320450"/>
            <a:ext cx="3856562" cy="2308324"/>
          </a:xfrm>
          <a:prstGeom prst="rect">
            <a:avLst/>
          </a:prstGeom>
        </p:spPr>
        <p:txBody>
          <a:bodyPr wrap="square">
            <a:spAutoFit/>
          </a:bodyPr>
          <a:lstStyle/>
          <a:p>
            <a:pPr indent="432000" algn="just">
              <a:lnSpc>
                <a:spcPct val="150000"/>
              </a:lnSpc>
              <a:spcAft>
                <a:spcPts val="0"/>
              </a:spcAft>
            </a:pP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图</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9-36</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所示为两缸顺序动作回路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的外载为缸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顺序阀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的调压比溢流阀低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1MPa,</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要求缸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运动到右端</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再运动。但当阀</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通电后</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出现缸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和缸</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基本同时动作的故障。试分析其产生原因</a:t>
            </a:r>
            <a:r>
              <a:rPr lang="en-US"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6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并提出改进措施。</a:t>
            </a:r>
            <a:endParaRPr lang="zh-CN" altLang="zh-CN" sz="1600" dirty="0">
              <a:solidFill>
                <a:srgbClr val="000000"/>
              </a:solidFill>
              <a:effectLst/>
              <a:latin typeface="NEU-BZ-S92"/>
              <a:ea typeface="方正书宋_GBK"/>
              <a:cs typeface="Times New Roman" panose="02020603050405020304" pitchFamily="18" charset="0"/>
            </a:endParaRPr>
          </a:p>
        </p:txBody>
      </p:sp>
      <p:pic>
        <p:nvPicPr>
          <p:cNvPr id="10" name="9Z36.EPS">
            <a:extLst>
              <a:ext uri="{FF2B5EF4-FFF2-40B4-BE49-F238E27FC236}">
                <a16:creationId xmlns:a16="http://schemas.microsoft.com/office/drawing/2014/main" id="{AD519D23-EC09-4A42-B80D-FD5EA7C4D71B}"/>
              </a:ext>
            </a:extLst>
          </p:cNvPr>
          <p:cNvPicPr/>
          <p:nvPr/>
        </p:nvPicPr>
        <p:blipFill>
          <a:blip r:embed="rId3" cstate="print"/>
          <a:stretch>
            <a:fillRect/>
          </a:stretch>
        </p:blipFill>
        <p:spPr>
          <a:xfrm>
            <a:off x="5639469" y="1424011"/>
            <a:ext cx="2029460" cy="1870075"/>
          </a:xfrm>
          <a:prstGeom prst="rect">
            <a:avLst/>
          </a:prstGeom>
        </p:spPr>
      </p:pic>
      <p:sp>
        <p:nvSpPr>
          <p:cNvPr id="3" name="矩形 2">
            <a:extLst>
              <a:ext uri="{FF2B5EF4-FFF2-40B4-BE49-F238E27FC236}">
                <a16:creationId xmlns:a16="http://schemas.microsoft.com/office/drawing/2014/main" id="{687091CE-26AA-461D-AFE9-A7396457BAAE}"/>
              </a:ext>
            </a:extLst>
          </p:cNvPr>
          <p:cNvSpPr/>
          <p:nvPr/>
        </p:nvSpPr>
        <p:spPr>
          <a:xfrm>
            <a:off x="6178618" y="3628774"/>
            <a:ext cx="1364476" cy="276999"/>
          </a:xfrm>
          <a:prstGeom prst="rect">
            <a:avLst/>
          </a:prstGeom>
        </p:spPr>
        <p:txBody>
          <a:bodyPr wrap="none">
            <a:spAutoFit/>
          </a:bodyPr>
          <a:lstStyle/>
          <a:p>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200" dirty="0">
                <a:solidFill>
                  <a:srgbClr val="000000"/>
                </a:solidFill>
                <a:latin typeface="Times New Roman" panose="02020603050405020304" pitchFamily="18" charset="0"/>
                <a:ea typeface="黑体" panose="02010609060101010101" pitchFamily="49" charset="-122"/>
              </a:rPr>
              <a:t>9-36</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题</a:t>
            </a:r>
            <a:r>
              <a:rPr lang="en-US" altLang="zh-CN" sz="1200" dirty="0">
                <a:solidFill>
                  <a:srgbClr val="000000"/>
                </a:solidFill>
                <a:latin typeface="Times New Roman" panose="02020603050405020304" pitchFamily="18" charset="0"/>
                <a:ea typeface="黑体" panose="02010609060101010101" pitchFamily="49" charset="-122"/>
              </a:rPr>
              <a:t>9-14</a:t>
            </a:r>
            <a:r>
              <a:rPr lang="zh-CN"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endParaRPr lang="zh-CN" altLang="en-US" sz="1200" dirty="0"/>
          </a:p>
        </p:txBody>
      </p:sp>
    </p:spTree>
    <p:extLst>
      <p:ext uri="{BB962C8B-B14F-4D97-AF65-F5344CB8AC3E}">
        <p14:creationId xmlns:p14="http://schemas.microsoft.com/office/powerpoint/2010/main" val="32675390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2354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4" name="文本框 13">
            <a:extLst>
              <a:ext uri="{FF2B5EF4-FFF2-40B4-BE49-F238E27FC236}">
                <a16:creationId xmlns:a16="http://schemas.microsoft.com/office/drawing/2014/main" id="{9EBEE864-692A-48BC-9F55-D4452F67591F}"/>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15" name="圆角矩形 3">
            <a:extLst>
              <a:ext uri="{FF2B5EF4-FFF2-40B4-BE49-F238E27FC236}">
                <a16:creationId xmlns:a16="http://schemas.microsoft.com/office/drawing/2014/main" id="{ECBD4430-2885-4123-B368-18DB0FDF5967}"/>
              </a:ext>
            </a:extLst>
          </p:cNvPr>
          <p:cNvSpPr/>
          <p:nvPr/>
        </p:nvSpPr>
        <p:spPr>
          <a:xfrm>
            <a:off x="544483" y="899444"/>
            <a:ext cx="7788716" cy="804623"/>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直角三角形 16">
            <a:extLst>
              <a:ext uri="{FF2B5EF4-FFF2-40B4-BE49-F238E27FC236}">
                <a16:creationId xmlns:a16="http://schemas.microsoft.com/office/drawing/2014/main" id="{3414DBE4-C60E-43F4-81D2-A31675D334F9}"/>
              </a:ext>
            </a:extLst>
          </p:cNvPr>
          <p:cNvSpPr/>
          <p:nvPr/>
        </p:nvSpPr>
        <p:spPr>
          <a:xfrm rot="2637755" flipH="1" flipV="1">
            <a:off x="72251" y="190807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18" name="直角三角形 17">
            <a:extLst>
              <a:ext uri="{FF2B5EF4-FFF2-40B4-BE49-F238E27FC236}">
                <a16:creationId xmlns:a16="http://schemas.microsoft.com/office/drawing/2014/main" id="{21A2283D-BB69-4D6C-8316-1F0D899C0B5F}"/>
              </a:ext>
            </a:extLst>
          </p:cNvPr>
          <p:cNvSpPr/>
          <p:nvPr/>
        </p:nvSpPr>
        <p:spPr>
          <a:xfrm rot="2637755" flipH="1" flipV="1">
            <a:off x="222498" y="1908076"/>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5" name="文本框 4">
            <a:extLst>
              <a:ext uri="{FF2B5EF4-FFF2-40B4-BE49-F238E27FC236}">
                <a16:creationId xmlns:a16="http://schemas.microsoft.com/office/drawing/2014/main" id="{0819B2BF-8E21-4D51-A072-C265CFD94798}"/>
              </a:ext>
            </a:extLst>
          </p:cNvPr>
          <p:cNvSpPr txBox="1"/>
          <p:nvPr/>
        </p:nvSpPr>
        <p:spPr>
          <a:xfrm>
            <a:off x="657015" y="1902809"/>
            <a:ext cx="1569660" cy="369332"/>
          </a:xfrm>
          <a:prstGeom prst="rect">
            <a:avLst/>
          </a:prstGeom>
          <a:noFill/>
        </p:spPr>
        <p:txBody>
          <a:bodyPr wrap="none" rtlCol="0">
            <a:spAutoFit/>
          </a:bodyPr>
          <a:lstStyle/>
          <a:p>
            <a:r>
              <a:rPr lang="zh-CN" altLang="en-US" dirty="0">
                <a:solidFill>
                  <a:srgbClr val="2A577D"/>
                </a:solidFill>
              </a:rPr>
              <a:t>一、调压回路</a:t>
            </a:r>
          </a:p>
        </p:txBody>
      </p:sp>
      <p:sp>
        <p:nvSpPr>
          <p:cNvPr id="4" name="矩形 3">
            <a:extLst>
              <a:ext uri="{FF2B5EF4-FFF2-40B4-BE49-F238E27FC236}">
                <a16:creationId xmlns:a16="http://schemas.microsoft.com/office/drawing/2014/main" id="{B7509FE0-5E8D-4E18-BB56-60955B09D55E}"/>
              </a:ext>
            </a:extLst>
          </p:cNvPr>
          <p:cNvSpPr/>
          <p:nvPr/>
        </p:nvSpPr>
        <p:spPr>
          <a:xfrm>
            <a:off x="657015" y="878108"/>
            <a:ext cx="7563653" cy="7017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压力回路是控制液压系统整体或某部分的压力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以使执行元件获得所需的力或转矩或保持受力状态的回路。这类回路包括调压、减压、保压、卸压、平衡、卸荷等多种。</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7" name="矩形 6">
            <a:extLst>
              <a:ext uri="{FF2B5EF4-FFF2-40B4-BE49-F238E27FC236}">
                <a16:creationId xmlns:a16="http://schemas.microsoft.com/office/drawing/2014/main" id="{EE7248F4-5008-4FB6-B44B-0C3E8D0030AA}"/>
              </a:ext>
            </a:extLst>
          </p:cNvPr>
          <p:cNvSpPr/>
          <p:nvPr/>
        </p:nvSpPr>
        <p:spPr>
          <a:xfrm>
            <a:off x="254516" y="2466757"/>
            <a:ext cx="4462701" cy="2317622"/>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调压回路的功用是使液压系统整体或某部分的压力保持恒定</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或不超过某个数值</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见图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8-6)</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。有些调压回路还可以实现多级压力的变换。在图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先导式溢流阀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的远程控制口串接远程调压阀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和二位二通换向阀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。当两个压力阀的调定压力符合</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&lt;</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液压系统就可以通过换向阀的右位和左位分别得到</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1400" i="1"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400" baseline="-25000" dirty="0" err="1">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两种压力。</a:t>
            </a:r>
            <a:endParaRPr lang="zh-CN" altLang="zh-CN" sz="1400" dirty="0">
              <a:solidFill>
                <a:srgbClr val="000000"/>
              </a:solidFill>
              <a:effectLst/>
              <a:latin typeface="NEU-BZ-S92"/>
              <a:ea typeface="方正书宋_GBK"/>
              <a:cs typeface="Times New Roman" panose="02020603050405020304" pitchFamily="18" charset="0"/>
            </a:endParaRPr>
          </a:p>
        </p:txBody>
      </p:sp>
      <p:pic>
        <p:nvPicPr>
          <p:cNvPr id="21" name="9Z1.EPS" descr="id:2147507295;FounderCES">
            <a:extLst>
              <a:ext uri="{FF2B5EF4-FFF2-40B4-BE49-F238E27FC236}">
                <a16:creationId xmlns:a16="http://schemas.microsoft.com/office/drawing/2014/main" id="{8A9670C0-4C60-4B77-84D7-AF25812D3446}"/>
              </a:ext>
            </a:extLst>
          </p:cNvPr>
          <p:cNvPicPr/>
          <p:nvPr/>
        </p:nvPicPr>
        <p:blipFill>
          <a:blip r:embed="rId3" cstate="print"/>
          <a:stretch>
            <a:fillRect/>
          </a:stretch>
        </p:blipFill>
        <p:spPr>
          <a:xfrm>
            <a:off x="5551739" y="2129504"/>
            <a:ext cx="3328035" cy="1699260"/>
          </a:xfrm>
          <a:prstGeom prst="rect">
            <a:avLst/>
          </a:prstGeom>
        </p:spPr>
      </p:pic>
      <p:sp>
        <p:nvSpPr>
          <p:cNvPr id="19" name="矩形 18">
            <a:extLst>
              <a:ext uri="{FF2B5EF4-FFF2-40B4-BE49-F238E27FC236}">
                <a16:creationId xmlns:a16="http://schemas.microsoft.com/office/drawing/2014/main" id="{BD4C9DE0-7490-4877-8AA3-9359432F797F}"/>
              </a:ext>
            </a:extLst>
          </p:cNvPr>
          <p:cNvSpPr/>
          <p:nvPr/>
        </p:nvSpPr>
        <p:spPr>
          <a:xfrm>
            <a:off x="4816549" y="4182615"/>
            <a:ext cx="4572000" cy="579646"/>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9-1</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调压回路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单级、二级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多级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比例</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先导式溢流阀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远程调压阀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800" b="1"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二</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位二通电磁阀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比例溢流阀</a:t>
            </a:r>
            <a:endParaRPr lang="zh-CN" altLang="zh-CN" sz="1050" dirty="0">
              <a:solidFill>
                <a:srgbClr val="000000"/>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476475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1000"/>
                                        <p:tgtEl>
                                          <p:spTgt spid="19"/>
                                        </p:tgtEl>
                                      </p:cBhvr>
                                    </p:animEffect>
                                    <p:anim calcmode="lin" valueType="num">
                                      <p:cBhvr>
                                        <p:cTn id="41" dur="1000" fill="hold"/>
                                        <p:tgtEl>
                                          <p:spTgt spid="19"/>
                                        </p:tgtEl>
                                        <p:attrNameLst>
                                          <p:attrName>ppt_x</p:attrName>
                                        </p:attrNameLst>
                                      </p:cBhvr>
                                      <p:tavLst>
                                        <p:tav tm="0">
                                          <p:val>
                                            <p:strVal val="#ppt_x"/>
                                          </p:val>
                                        </p:tav>
                                        <p:tav tm="100000">
                                          <p:val>
                                            <p:strVal val="#ppt_x"/>
                                          </p:val>
                                        </p:tav>
                                      </p:tavLst>
                                    </p:anim>
                                    <p:anim calcmode="lin" valueType="num">
                                      <p:cBhvr>
                                        <p:cTn id="4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5" grpId="0"/>
      <p:bldP spid="4" grpId="0"/>
      <p:bldP spid="7"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207D95E-B641-467E-86ED-247E7D93C868}"/>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3" name="圆角矩形 3">
            <a:extLst>
              <a:ext uri="{FF2B5EF4-FFF2-40B4-BE49-F238E27FC236}">
                <a16:creationId xmlns:a16="http://schemas.microsoft.com/office/drawing/2014/main" id="{C50F36D3-3C0E-465C-AA9F-8FB68F529416}"/>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4" name="圆角矩形 5">
            <a:extLst>
              <a:ext uri="{FF2B5EF4-FFF2-40B4-BE49-F238E27FC236}">
                <a16:creationId xmlns:a16="http://schemas.microsoft.com/office/drawing/2014/main" id="{1D0D5481-9237-49A9-BD95-1DBB2AB1E565}"/>
              </a:ext>
            </a:extLst>
          </p:cNvPr>
          <p:cNvSpPr/>
          <p:nvPr/>
        </p:nvSpPr>
        <p:spPr>
          <a:xfrm>
            <a:off x="847811" y="1450970"/>
            <a:ext cx="7581135" cy="2217489"/>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5" name="矩形 4">
            <a:extLst>
              <a:ext uri="{FF2B5EF4-FFF2-40B4-BE49-F238E27FC236}">
                <a16:creationId xmlns:a16="http://schemas.microsoft.com/office/drawing/2014/main" id="{D44AEA54-D284-48E3-A70D-9C8B86241AAE}"/>
              </a:ext>
            </a:extLst>
          </p:cNvPr>
          <p:cNvSpPr/>
          <p:nvPr/>
        </p:nvSpPr>
        <p:spPr>
          <a:xfrm>
            <a:off x="1014225" y="1555313"/>
            <a:ext cx="6920333" cy="1754326"/>
          </a:xfrm>
          <a:prstGeom prst="rect">
            <a:avLst/>
          </a:prstGeom>
        </p:spPr>
        <p:txBody>
          <a:bodyPr wrap="square">
            <a:spAutoFit/>
          </a:bodyPr>
          <a:lstStyle/>
          <a:p>
            <a:pPr indent="360000">
              <a:lnSpc>
                <a:spcPct val="150000"/>
              </a:lnSpc>
              <a:spcAft>
                <a:spcPts val="0"/>
              </a:spcAft>
            </a:pP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9-1b</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所示的由溢流阀</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分别控制系统的压力</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从而组成了三级调压回路。在图</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9-1c</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中</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调节先导式比例溢流阀</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6</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的输入电流</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即可实现系统压力的无级调节</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这样不但回路结构简单、压力切换平稳</a:t>
            </a:r>
            <a:r>
              <a:rPr lang="en-US"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而且便于实现远距离控制或程控。</a:t>
            </a:r>
            <a:endParaRPr lang="zh-CN" altLang="zh-CN" dirty="0">
              <a:solidFill>
                <a:schemeClr val="bg1"/>
              </a:solidFill>
              <a:effectLst/>
              <a:latin typeface="NEU-BZ-S92"/>
              <a:ea typeface="方正书宋_GBK"/>
              <a:cs typeface="Times New Roman" panose="02020603050405020304" pitchFamily="18" charset="0"/>
            </a:endParaRPr>
          </a:p>
        </p:txBody>
      </p:sp>
    </p:spTree>
    <p:extLst>
      <p:ext uri="{BB962C8B-B14F-4D97-AF65-F5344CB8AC3E}">
        <p14:creationId xmlns:p14="http://schemas.microsoft.com/office/powerpoint/2010/main" val="1864611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6" name="直角三角形 15">
            <a:extLst>
              <a:ext uri="{FF2B5EF4-FFF2-40B4-BE49-F238E27FC236}">
                <a16:creationId xmlns:a16="http://schemas.microsoft.com/office/drawing/2014/main" id="{86ED909F-4653-4777-90F9-AF4C5619B724}"/>
              </a:ext>
            </a:extLst>
          </p:cNvPr>
          <p:cNvSpPr/>
          <p:nvPr/>
        </p:nvSpPr>
        <p:spPr>
          <a:xfrm rot="16200000" flipV="1">
            <a:off x="0" y="4283075"/>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22" name="直角三角形 21">
            <a:extLst>
              <a:ext uri="{FF2B5EF4-FFF2-40B4-BE49-F238E27FC236}">
                <a16:creationId xmlns:a16="http://schemas.microsoft.com/office/drawing/2014/main" id="{D5690736-D9CF-4A40-88B5-814C4D945650}"/>
              </a:ext>
            </a:extLst>
          </p:cNvPr>
          <p:cNvSpPr/>
          <p:nvPr/>
        </p:nvSpPr>
        <p:spPr>
          <a:xfrm rot="10800000" flipV="1">
            <a:off x="8283575" y="4283074"/>
            <a:ext cx="860425" cy="860425"/>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B86BA7A3-6E55-43C8-9E31-16581C516462}"/>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18" name="直角三角形 17">
            <a:extLst>
              <a:ext uri="{FF2B5EF4-FFF2-40B4-BE49-F238E27FC236}">
                <a16:creationId xmlns:a16="http://schemas.microsoft.com/office/drawing/2014/main" id="{8B6AC485-129E-4D6C-B901-A4938A08D18E}"/>
              </a:ext>
            </a:extLst>
          </p:cNvPr>
          <p:cNvSpPr/>
          <p:nvPr/>
        </p:nvSpPr>
        <p:spPr>
          <a:xfrm rot="2637755" flipH="1" flipV="1">
            <a:off x="74517" y="95287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E9089A63-B843-451A-9163-EA254EE6B221}"/>
              </a:ext>
            </a:extLst>
          </p:cNvPr>
          <p:cNvSpPr/>
          <p:nvPr/>
        </p:nvSpPr>
        <p:spPr>
          <a:xfrm rot="2637755" flipH="1" flipV="1">
            <a:off x="224764" y="952875"/>
            <a:ext cx="360000" cy="36000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3" name="文本框 22">
            <a:extLst>
              <a:ext uri="{FF2B5EF4-FFF2-40B4-BE49-F238E27FC236}">
                <a16:creationId xmlns:a16="http://schemas.microsoft.com/office/drawing/2014/main" id="{264F6D19-FFDF-4A59-9D8F-E5C5240217E1}"/>
              </a:ext>
            </a:extLst>
          </p:cNvPr>
          <p:cNvSpPr txBox="1"/>
          <p:nvPr/>
        </p:nvSpPr>
        <p:spPr>
          <a:xfrm>
            <a:off x="657016" y="955970"/>
            <a:ext cx="1569660" cy="369332"/>
          </a:xfrm>
          <a:prstGeom prst="rect">
            <a:avLst/>
          </a:prstGeom>
          <a:noFill/>
        </p:spPr>
        <p:txBody>
          <a:bodyPr wrap="none" rtlCol="0">
            <a:spAutoFit/>
          </a:bodyPr>
          <a:lstStyle/>
          <a:p>
            <a:r>
              <a:rPr lang="zh-CN" altLang="en-US" dirty="0">
                <a:solidFill>
                  <a:srgbClr val="2A577D"/>
                </a:solidFill>
              </a:rPr>
              <a:t>二、减压回路</a:t>
            </a:r>
          </a:p>
        </p:txBody>
      </p:sp>
      <p:pic>
        <p:nvPicPr>
          <p:cNvPr id="24" name="9Z2.EPS" descr="id:2147507310;FounderCES">
            <a:extLst>
              <a:ext uri="{FF2B5EF4-FFF2-40B4-BE49-F238E27FC236}">
                <a16:creationId xmlns:a16="http://schemas.microsoft.com/office/drawing/2014/main" id="{CDCFF722-BDCD-48CD-9369-956B741426C6}"/>
              </a:ext>
            </a:extLst>
          </p:cNvPr>
          <p:cNvPicPr/>
          <p:nvPr/>
        </p:nvPicPr>
        <p:blipFill>
          <a:blip r:embed="rId3" cstate="print"/>
          <a:stretch>
            <a:fillRect/>
          </a:stretch>
        </p:blipFill>
        <p:spPr>
          <a:xfrm>
            <a:off x="657015" y="1548564"/>
            <a:ext cx="1805305" cy="2251075"/>
          </a:xfrm>
          <a:prstGeom prst="rect">
            <a:avLst/>
          </a:prstGeom>
        </p:spPr>
      </p:pic>
      <p:sp>
        <p:nvSpPr>
          <p:cNvPr id="2" name="矩形 1">
            <a:extLst>
              <a:ext uri="{FF2B5EF4-FFF2-40B4-BE49-F238E27FC236}">
                <a16:creationId xmlns:a16="http://schemas.microsoft.com/office/drawing/2014/main" id="{CD315F64-03E0-4677-BC04-D1A1F9858BDE}"/>
              </a:ext>
            </a:extLst>
          </p:cNvPr>
          <p:cNvSpPr/>
          <p:nvPr/>
        </p:nvSpPr>
        <p:spPr>
          <a:xfrm>
            <a:off x="-1155469" y="3857316"/>
            <a:ext cx="4572000" cy="425758"/>
          </a:xfrm>
          <a:prstGeom prst="rect">
            <a:avLst/>
          </a:prstGeom>
        </p:spPr>
        <p:txBody>
          <a:bodyPr>
            <a:spAutoFit/>
          </a:bodyPr>
          <a:lstStyle/>
          <a:p>
            <a:pPr indent="228600" algn="ctr">
              <a:lnSpc>
                <a:spcPts val="1350"/>
              </a:lnSpc>
              <a:spcAft>
                <a:spcPts val="0"/>
              </a:spcAft>
            </a:pP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a:t>
            </a:r>
            <a:r>
              <a:rPr lang="zh-CN" altLang="zh-CN" sz="9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减压回路</a:t>
            </a:r>
            <a:endParaRPr lang="zh-CN" altLang="zh-CN" sz="1050" dirty="0">
              <a:solidFill>
                <a:srgbClr val="000000"/>
              </a:solidFill>
              <a:latin typeface="NEU-BZ-S92"/>
              <a:ea typeface="方正书宋_GBK"/>
              <a:cs typeface="Times New Roman" panose="02020603050405020304" pitchFamily="18" charset="0"/>
            </a:endParaRPr>
          </a:p>
          <a:p>
            <a:pPr indent="203200" algn="ctr">
              <a:lnSpc>
                <a:spcPts val="1200"/>
              </a:lnSpc>
              <a:spcAft>
                <a:spcPts val="0"/>
              </a:spcAft>
            </a:pP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溢流阀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定值减压阀　</a:t>
            </a:r>
            <a:r>
              <a:rPr lang="en-US"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8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单向阀</a:t>
            </a:r>
            <a:endParaRPr lang="zh-CN" altLang="zh-CN" sz="1050" dirty="0">
              <a:solidFill>
                <a:srgbClr val="000000"/>
              </a:solidFill>
              <a:effectLst/>
              <a:latin typeface="NEU-BZ-S92"/>
              <a:ea typeface="方正书宋_GBK"/>
              <a:cs typeface="Times New Roman" panose="02020603050405020304" pitchFamily="18" charset="0"/>
            </a:endParaRPr>
          </a:p>
        </p:txBody>
      </p:sp>
      <p:sp>
        <p:nvSpPr>
          <p:cNvPr id="5" name="矩形 4">
            <a:extLst>
              <a:ext uri="{FF2B5EF4-FFF2-40B4-BE49-F238E27FC236}">
                <a16:creationId xmlns:a16="http://schemas.microsoft.com/office/drawing/2014/main" id="{3C228C4E-69CB-409E-861A-0C6A805961B8}"/>
              </a:ext>
            </a:extLst>
          </p:cNvPr>
          <p:cNvSpPr/>
          <p:nvPr/>
        </p:nvSpPr>
        <p:spPr>
          <a:xfrm>
            <a:off x="3005050" y="1140636"/>
            <a:ext cx="5893724" cy="1384995"/>
          </a:xfrm>
          <a:prstGeom prst="rect">
            <a:avLst/>
          </a:prstGeom>
        </p:spPr>
        <p:txBody>
          <a:bodyPr wrap="square">
            <a:spAutoFit/>
          </a:bodyPr>
          <a:lstStyle/>
          <a:p>
            <a:pPr indent="360000" algn="just">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减压回路的功用是使系统中的某一部分油路具有较低的稳定压力。最常见的减压回路通过定值减压阀与主油路相连</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如图</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9-2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所示。回路中的单向阀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供主油路压力降低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低于减压阀</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的调整压力</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时防止油液倒流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起短时保压之用。减压回路中也可以采用比例减压阀来实现无级减压。</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25" name="圆角矩形 3">
            <a:extLst>
              <a:ext uri="{FF2B5EF4-FFF2-40B4-BE49-F238E27FC236}">
                <a16:creationId xmlns:a16="http://schemas.microsoft.com/office/drawing/2014/main" id="{D3F421EF-115D-450F-BEAF-F0F9DCC6D0F3}"/>
              </a:ext>
            </a:extLst>
          </p:cNvPr>
          <p:cNvSpPr/>
          <p:nvPr/>
        </p:nvSpPr>
        <p:spPr>
          <a:xfrm>
            <a:off x="2859578" y="1072846"/>
            <a:ext cx="6184669" cy="1594254"/>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8" name="矩形 7">
            <a:extLst>
              <a:ext uri="{FF2B5EF4-FFF2-40B4-BE49-F238E27FC236}">
                <a16:creationId xmlns:a16="http://schemas.microsoft.com/office/drawing/2014/main" id="{7792ABBE-7314-4295-8BBF-EEDB7F7D484C}"/>
              </a:ext>
            </a:extLst>
          </p:cNvPr>
          <p:cNvSpPr/>
          <p:nvPr/>
        </p:nvSpPr>
        <p:spPr>
          <a:xfrm>
            <a:off x="2859578" y="3002308"/>
            <a:ext cx="5943600" cy="1384995"/>
          </a:xfrm>
          <a:prstGeom prst="rect">
            <a:avLst/>
          </a:prstGeom>
        </p:spPr>
        <p:txBody>
          <a:bodyPr wrap="square">
            <a:spAutoFit/>
          </a:bodyPr>
          <a:lstStyle/>
          <a:p>
            <a:pPr indent="360000">
              <a:lnSpc>
                <a:spcPct val="150000"/>
              </a:lnSpc>
              <a:spcAft>
                <a:spcPts val="0"/>
              </a:spcAft>
            </a:pP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为了使减压回路工作可靠起见</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减压阀的最低调整压力应不小于</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最高调整压力至少应比系统压力小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0.5MPa</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。当减压回路上的执行元件需要调速时</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调速元件应放在减压阀的后面</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这样才可以避免减压阀泄漏</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指由减压阀泄油口流回油箱的油液</a:t>
            </a:r>
            <a:r>
              <a:rPr lang="en-US"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4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对执行元件的速度发生影响。</a:t>
            </a:r>
            <a:endParaRPr lang="zh-CN" altLang="zh-CN" sz="1400" dirty="0">
              <a:solidFill>
                <a:srgbClr val="000000"/>
              </a:solidFill>
              <a:effectLst/>
              <a:latin typeface="NEU-BZ-S92"/>
              <a:ea typeface="方正书宋_GBK"/>
              <a:cs typeface="Times New Roman" panose="02020603050405020304" pitchFamily="18" charset="0"/>
            </a:endParaRPr>
          </a:p>
        </p:txBody>
      </p:sp>
      <p:sp>
        <p:nvSpPr>
          <p:cNvPr id="27" name="圆角矩形 3">
            <a:extLst>
              <a:ext uri="{FF2B5EF4-FFF2-40B4-BE49-F238E27FC236}">
                <a16:creationId xmlns:a16="http://schemas.microsoft.com/office/drawing/2014/main" id="{D5FED4CC-2CE6-455B-961A-FF4E01D511F3}"/>
              </a:ext>
            </a:extLst>
          </p:cNvPr>
          <p:cNvSpPr/>
          <p:nvPr/>
        </p:nvSpPr>
        <p:spPr>
          <a:xfrm>
            <a:off x="2739043" y="2991983"/>
            <a:ext cx="6184669" cy="1594254"/>
          </a:xfrm>
          <a:prstGeom prst="roundRect">
            <a:avLst/>
          </a:prstGeom>
          <a:noFill/>
          <a:ln>
            <a:solidFill>
              <a:srgbClr val="18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extLst>
      <p:ext uri="{BB962C8B-B14F-4D97-AF65-F5344CB8AC3E}">
        <p14:creationId xmlns:p14="http://schemas.microsoft.com/office/powerpoint/2010/main" val="40872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4"/>
                                        </p:tgtEl>
                                        <p:attrNameLst>
                                          <p:attrName>style.visibility</p:attrName>
                                        </p:attrNameLst>
                                      </p:cBhvr>
                                      <p:to>
                                        <p:strVal val="visible"/>
                                      </p:to>
                                    </p:set>
                                    <p:anim calcmode="lin" valueType="num">
                                      <p:cBhvr additive="base">
                                        <p:cTn id="24" dur="500" fill="hold"/>
                                        <p:tgtEl>
                                          <p:spTgt spid="24"/>
                                        </p:tgtEl>
                                        <p:attrNameLst>
                                          <p:attrName>ppt_x</p:attrName>
                                        </p:attrNameLst>
                                      </p:cBhvr>
                                      <p:tavLst>
                                        <p:tav tm="0">
                                          <p:val>
                                            <p:strVal val="0-#ppt_w/2"/>
                                          </p:val>
                                        </p:tav>
                                        <p:tav tm="100000">
                                          <p:val>
                                            <p:strVal val="#ppt_x"/>
                                          </p:val>
                                        </p:tav>
                                      </p:tavLst>
                                    </p:anim>
                                    <p:anim calcmode="lin" valueType="num">
                                      <p:cBhvr additive="base">
                                        <p:cTn id="25" dur="500" fill="hold"/>
                                        <p:tgtEl>
                                          <p:spTgt spid="24"/>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0-#ppt_w/2"/>
                                          </p:val>
                                        </p:tav>
                                        <p:tav tm="100000">
                                          <p:val>
                                            <p:strVal val="#ppt_x"/>
                                          </p:val>
                                        </p:tav>
                                      </p:tavLst>
                                    </p:anim>
                                    <p:anim calcmode="lin" valueType="num">
                                      <p:cBhvr additive="base">
                                        <p:cTn id="29"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wipe(up)">
                                      <p:cBhvr>
                                        <p:cTn id="34" dur="500"/>
                                        <p:tgtEl>
                                          <p:spTgt spid="5"/>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up)">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wipe(up)">
                                      <p:cBhvr>
                                        <p:cTn id="4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3" grpId="0"/>
      <p:bldP spid="2" grpId="0"/>
      <p:bldP spid="5" grpId="0"/>
      <p:bldP spid="25" grpId="0" animBg="1"/>
      <p:bldP spid="8"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圆角矩形 5">
            <a:extLst>
              <a:ext uri="{FF2B5EF4-FFF2-40B4-BE49-F238E27FC236}">
                <a16:creationId xmlns:a16="http://schemas.microsoft.com/office/drawing/2014/main" id="{C7E0B057-666E-41F3-9E71-4A2F96097EFC}"/>
              </a:ext>
            </a:extLst>
          </p:cNvPr>
          <p:cNvSpPr/>
          <p:nvPr/>
        </p:nvSpPr>
        <p:spPr>
          <a:xfrm>
            <a:off x="183602" y="1300929"/>
            <a:ext cx="5813250" cy="3611893"/>
          </a:xfrm>
          <a:prstGeom prst="roundRect">
            <a:avLst/>
          </a:prstGeom>
          <a:solidFill>
            <a:srgbClr val="184972">
              <a:alpha val="80000"/>
            </a:srgbClr>
          </a:solidFill>
          <a:ln w="952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es-ES" altLang="en-US" sz="24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12" name="圆角矩形 3">
            <a:extLst>
              <a:ext uri="{FF2B5EF4-FFF2-40B4-BE49-F238E27FC236}">
                <a16:creationId xmlns:a16="http://schemas.microsoft.com/office/drawing/2014/main" id="{A06CCE4D-DBC3-4DE2-A3E2-19B0C6929651}"/>
              </a:ext>
            </a:extLst>
          </p:cNvPr>
          <p:cNvSpPr/>
          <p:nvPr/>
        </p:nvSpPr>
        <p:spPr>
          <a:xfrm>
            <a:off x="657015" y="60798"/>
            <a:ext cx="7962728" cy="687165"/>
          </a:xfrm>
          <a:prstGeom prst="roundRect">
            <a:avLst/>
          </a:prstGeom>
          <a:noFill/>
          <a:ln>
            <a:solidFill>
              <a:schemeClr val="bg1">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
        <p:nvSpPr>
          <p:cNvPr id="17" name="文本框 16">
            <a:extLst>
              <a:ext uri="{FF2B5EF4-FFF2-40B4-BE49-F238E27FC236}">
                <a16:creationId xmlns:a16="http://schemas.microsoft.com/office/drawing/2014/main" id="{B86BA7A3-6E55-43C8-9E31-16581C516462}"/>
              </a:ext>
            </a:extLst>
          </p:cNvPr>
          <p:cNvSpPr txBox="1"/>
          <p:nvPr/>
        </p:nvSpPr>
        <p:spPr>
          <a:xfrm>
            <a:off x="298229" y="132411"/>
            <a:ext cx="7636329" cy="584775"/>
          </a:xfrm>
          <a:prstGeom prst="rect">
            <a:avLst/>
          </a:prstGeom>
          <a:noFill/>
        </p:spPr>
        <p:txBody>
          <a:bodyPr wrap="square" rtlCol="0">
            <a:spAutoFit/>
          </a:bodyPr>
          <a:lstStyle/>
          <a:p>
            <a:pPr algn="ctr"/>
            <a:r>
              <a:rPr lang="zh-CN" altLang="en-US" sz="3200" dirty="0">
                <a:solidFill>
                  <a:schemeClr val="bg1"/>
                </a:solidFill>
                <a:latin typeface="黑体" panose="02010609060101010101" pitchFamily="49" charset="-122"/>
                <a:ea typeface="黑体" panose="02010609060101010101" pitchFamily="49" charset="-122"/>
              </a:rPr>
              <a:t>第二节   压力回路</a:t>
            </a:r>
          </a:p>
        </p:txBody>
      </p:sp>
      <p:sp>
        <p:nvSpPr>
          <p:cNvPr id="18" name="直角三角形 17">
            <a:extLst>
              <a:ext uri="{FF2B5EF4-FFF2-40B4-BE49-F238E27FC236}">
                <a16:creationId xmlns:a16="http://schemas.microsoft.com/office/drawing/2014/main" id="{8B6AC485-129E-4D6C-B901-A4938A08D18E}"/>
              </a:ext>
            </a:extLst>
          </p:cNvPr>
          <p:cNvSpPr/>
          <p:nvPr/>
        </p:nvSpPr>
        <p:spPr>
          <a:xfrm rot="2637755" flipH="1" flipV="1">
            <a:off x="106955" y="918349"/>
            <a:ext cx="316970" cy="31697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0" name="直角三角形 19">
            <a:extLst>
              <a:ext uri="{FF2B5EF4-FFF2-40B4-BE49-F238E27FC236}">
                <a16:creationId xmlns:a16="http://schemas.microsoft.com/office/drawing/2014/main" id="{E9089A63-B843-451A-9163-EA254EE6B221}"/>
              </a:ext>
            </a:extLst>
          </p:cNvPr>
          <p:cNvSpPr/>
          <p:nvPr/>
        </p:nvSpPr>
        <p:spPr>
          <a:xfrm rot="2637755" flipH="1" flipV="1">
            <a:off x="257202" y="918349"/>
            <a:ext cx="316970" cy="316970"/>
          </a:xfrm>
          <a:prstGeom prst="rtTriangle">
            <a:avLst/>
          </a:prstGeom>
          <a:solidFill>
            <a:srgbClr val="184972">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400">
              <a:ea typeface="黑体" panose="02010609060101010101" pitchFamily="49" charset="-122"/>
            </a:endParaRPr>
          </a:p>
        </p:txBody>
      </p:sp>
      <p:sp>
        <p:nvSpPr>
          <p:cNvPr id="23" name="文本框 22">
            <a:extLst>
              <a:ext uri="{FF2B5EF4-FFF2-40B4-BE49-F238E27FC236}">
                <a16:creationId xmlns:a16="http://schemas.microsoft.com/office/drawing/2014/main" id="{264F6D19-FFDF-4A59-9D8F-E5C5240217E1}"/>
              </a:ext>
            </a:extLst>
          </p:cNvPr>
          <p:cNvSpPr txBox="1"/>
          <p:nvPr/>
        </p:nvSpPr>
        <p:spPr>
          <a:xfrm>
            <a:off x="639782" y="854333"/>
            <a:ext cx="1569660" cy="369332"/>
          </a:xfrm>
          <a:prstGeom prst="rect">
            <a:avLst/>
          </a:prstGeom>
          <a:noFill/>
        </p:spPr>
        <p:txBody>
          <a:bodyPr wrap="none" rtlCol="0">
            <a:spAutoFit/>
          </a:bodyPr>
          <a:lstStyle/>
          <a:p>
            <a:r>
              <a:rPr lang="zh-CN" altLang="en-US" dirty="0">
                <a:solidFill>
                  <a:srgbClr val="2A577D"/>
                </a:solidFill>
              </a:rPr>
              <a:t>三、增压回路</a:t>
            </a:r>
          </a:p>
        </p:txBody>
      </p:sp>
      <p:sp>
        <p:nvSpPr>
          <p:cNvPr id="4" name="矩形 3">
            <a:extLst>
              <a:ext uri="{FF2B5EF4-FFF2-40B4-BE49-F238E27FC236}">
                <a16:creationId xmlns:a16="http://schemas.microsoft.com/office/drawing/2014/main" id="{185CA689-643A-41EA-9F18-73C00CB15C6E}"/>
              </a:ext>
            </a:extLst>
          </p:cNvPr>
          <p:cNvSpPr/>
          <p:nvPr/>
        </p:nvSpPr>
        <p:spPr>
          <a:xfrm>
            <a:off x="265441" y="1344786"/>
            <a:ext cx="5622695" cy="3393237"/>
          </a:xfrm>
          <a:prstGeom prst="rect">
            <a:avLst/>
          </a:prstGeom>
        </p:spPr>
        <p:txBody>
          <a:bodyPr wrap="square">
            <a:spAutoFit/>
          </a:bodyPr>
          <a:lstStyle/>
          <a:p>
            <a:pPr indent="288000" algn="just">
              <a:lnSpc>
                <a:spcPct val="150000"/>
              </a:lnSpc>
              <a:spcAft>
                <a:spcPts val="0"/>
              </a:spcAft>
            </a:pP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当液压系统中的某一支路需要压力较高但流量不大的压力油</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若用高压泵又不经济</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或者根本就没有这样高压力的液压泵时</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可以采用增压回路。增压回路可节省能耗</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而且工作可靠、噪声小。</a:t>
            </a:r>
            <a:endParaRPr lang="zh-CN" altLang="zh-CN" sz="11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9-3a</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所示为单作用增压回路。在图示位置工作时</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系统的供油压力</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进入增压缸的大活塞左腔</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此时在小活塞右腔即可得到所需的较高压力</a:t>
            </a:r>
            <a:r>
              <a:rPr lang="en-US" altLang="zh-CN" sz="1100" i="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p</a:t>
            </a:r>
            <a:r>
              <a:rPr lang="en-US" altLang="zh-CN" sz="1100" baseline="-250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。当二位四通电磁换向阀右位接入系统时</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增压缸返回</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辅助油箱中的油液经单向阀补入小活塞右腔。因该回路只能间断增压</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所以称之为单作用增压回路。</a:t>
            </a:r>
            <a:endParaRPr lang="zh-CN" altLang="zh-CN" sz="1100" dirty="0">
              <a:solidFill>
                <a:schemeClr val="bg1"/>
              </a:solidFill>
              <a:latin typeface="NEU-BZ-S92"/>
              <a:ea typeface="方正书宋_GBK"/>
              <a:cs typeface="Times New Roman" panose="02020603050405020304" pitchFamily="18" charset="0"/>
            </a:endParaRPr>
          </a:p>
          <a:p>
            <a:pPr indent="288000" algn="just">
              <a:lnSpc>
                <a:spcPct val="150000"/>
              </a:lnSpc>
              <a:spcAft>
                <a:spcPts val="0"/>
              </a:spcAft>
            </a:pP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图</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9-3b</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所示为采用双作用增压缸的增压回路</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能连续输出高压油。在图示位置时</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液压泵输出的压力油经电磁换向阀</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5</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和单向阀</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进入增压缸左端大、小活搴的左腔</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大活塞右腔的回油通油箱</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右端小活塞右腔增压后的高压油经单向阀</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输出</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此时单向阀</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被关闭。当增压缸活塞移到右端时</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电磁换向阀通电换向</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增压缸活塞向左移动</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左端小活塞左腔输出的高压油经单向阀</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输出。这样</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增压缸的活塞不断往复运动</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两端便交替输出高压油</a:t>
            </a:r>
            <a:r>
              <a:rPr lang="en-US"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zh-CN" sz="11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从而实现了连续增压。</a:t>
            </a:r>
            <a:endParaRPr lang="zh-CN" altLang="zh-CN" sz="1100" dirty="0">
              <a:solidFill>
                <a:schemeClr val="bg1"/>
              </a:solidFill>
              <a:effectLst/>
              <a:latin typeface="NEU-BZ-S92"/>
              <a:ea typeface="方正书宋_GBK"/>
              <a:cs typeface="Times New Roman" panose="02020603050405020304" pitchFamily="18" charset="0"/>
            </a:endParaRPr>
          </a:p>
        </p:txBody>
      </p:sp>
      <p:pic>
        <p:nvPicPr>
          <p:cNvPr id="19" name="9Z3.EPS">
            <a:extLst>
              <a:ext uri="{FF2B5EF4-FFF2-40B4-BE49-F238E27FC236}">
                <a16:creationId xmlns:a16="http://schemas.microsoft.com/office/drawing/2014/main" id="{A6AEC47A-4C9C-4ECA-A584-C29ADDD9BE73}"/>
              </a:ext>
            </a:extLst>
          </p:cNvPr>
          <p:cNvPicPr/>
          <p:nvPr/>
        </p:nvPicPr>
        <p:blipFill>
          <a:blip r:embed="rId3" cstate="print"/>
          <a:stretch>
            <a:fillRect/>
          </a:stretch>
        </p:blipFill>
        <p:spPr>
          <a:xfrm>
            <a:off x="6415522" y="1799475"/>
            <a:ext cx="2378787" cy="1816562"/>
          </a:xfrm>
          <a:prstGeom prst="rect">
            <a:avLst/>
          </a:prstGeom>
        </p:spPr>
      </p:pic>
      <p:graphicFrame>
        <p:nvGraphicFramePr>
          <p:cNvPr id="7" name="表格 6">
            <a:extLst>
              <a:ext uri="{FF2B5EF4-FFF2-40B4-BE49-F238E27FC236}">
                <a16:creationId xmlns:a16="http://schemas.microsoft.com/office/drawing/2014/main" id="{4CDD8FD7-F7E9-4601-8DAD-D7F2A5C9297B}"/>
              </a:ext>
            </a:extLst>
          </p:cNvPr>
          <p:cNvGraphicFramePr>
            <a:graphicFrameLocks noGrp="1"/>
          </p:cNvGraphicFramePr>
          <p:nvPr>
            <p:extLst>
              <p:ext uri="{D42A27DB-BD31-4B8C-83A1-F6EECF244321}">
                <p14:modId xmlns:p14="http://schemas.microsoft.com/office/powerpoint/2010/main" val="1727115894"/>
              </p:ext>
            </p:extLst>
          </p:nvPr>
        </p:nvGraphicFramePr>
        <p:xfrm>
          <a:off x="5368290" y="3823898"/>
          <a:ext cx="4259580" cy="482600"/>
        </p:xfrm>
        <a:graphic>
          <a:graphicData uri="http://schemas.openxmlformats.org/drawingml/2006/table">
            <a:tbl>
              <a:tblPr firstRow="1" firstCol="1" bandRow="1"/>
              <a:tblGrid>
                <a:gridCol w="4259580">
                  <a:extLst>
                    <a:ext uri="{9D8B030D-6E8A-4147-A177-3AD203B41FA5}">
                      <a16:colId xmlns:a16="http://schemas.microsoft.com/office/drawing/2014/main" val="116655091"/>
                    </a:ext>
                  </a:extLst>
                </a:gridCol>
              </a:tblGrid>
              <a:tr h="280670">
                <a:tc>
                  <a:txBody>
                    <a:bodyPr/>
                    <a:lstStyle/>
                    <a:p>
                      <a:pPr algn="ctr">
                        <a:lnSpc>
                          <a:spcPts val="1350"/>
                        </a:lnSpc>
                        <a:spcAft>
                          <a:spcPts val="0"/>
                        </a:spcAft>
                      </a:pP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图</a:t>
                      </a:r>
                      <a:r>
                        <a:rPr lang="en-US"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9-3</a:t>
                      </a:r>
                      <a:r>
                        <a:rPr lang="zh-CN" sz="9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　增压回路</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单作用增压缸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b)</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双作用增压缸</a:t>
                      </a:r>
                      <a:endParaRPr lang="zh-CN" sz="1050" dirty="0">
                        <a:solidFill>
                          <a:srgbClr val="000000"/>
                        </a:solidFill>
                        <a:effectLst/>
                        <a:latin typeface="NEU-BZ-S92"/>
                        <a:ea typeface="方正书宋_GBK"/>
                        <a:cs typeface="Times New Roman" panose="02020603050405020304" pitchFamily="18" charset="0"/>
                      </a:endParaRPr>
                    </a:p>
                    <a:p>
                      <a:pPr algn="ctr">
                        <a:lnSpc>
                          <a:spcPts val="1200"/>
                        </a:lnSpc>
                        <a:spcAft>
                          <a:spcPts val="0"/>
                        </a:spcAft>
                      </a:pP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1</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2</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3</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4—</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单向阀　</a:t>
                      </a:r>
                      <a:r>
                        <a:rPr lang="en-US"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5—</a:t>
                      </a:r>
                      <a:r>
                        <a:rPr lang="zh-CN" sz="800" dirty="0">
                          <a:solidFill>
                            <a:srgbClr val="000000"/>
                          </a:solidFill>
                          <a:effectLst/>
                          <a:latin typeface="Times New Roman" panose="02020603050405020304" pitchFamily="18" charset="0"/>
                          <a:ea typeface="黑体" panose="02010609060101010101" pitchFamily="49" charset="-122"/>
                          <a:cs typeface="Times New Roman" panose="02020603050405020304" pitchFamily="18" charset="0"/>
                        </a:rPr>
                        <a:t>电磁换向阀</a:t>
                      </a:r>
                      <a:endParaRPr lang="zh-CN" sz="1050" dirty="0">
                        <a:solidFill>
                          <a:srgbClr val="000000"/>
                        </a:solidFill>
                        <a:effectLst/>
                        <a:latin typeface="NEU-BZ-S92"/>
                        <a:ea typeface="方正书宋_GBK"/>
                        <a:cs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451052239"/>
                  </a:ext>
                </a:extLst>
              </a:tr>
            </a:tbl>
          </a:graphicData>
        </a:graphic>
      </p:graphicFrame>
    </p:spTree>
    <p:extLst>
      <p:ext uri="{BB962C8B-B14F-4D97-AF65-F5344CB8AC3E}">
        <p14:creationId xmlns:p14="http://schemas.microsoft.com/office/powerpoint/2010/main" val="150190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500" fill="hold"/>
                                        <p:tgtEl>
                                          <p:spTgt spid="26"/>
                                        </p:tgtEl>
                                        <p:attrNameLst>
                                          <p:attrName>ppt_x</p:attrName>
                                        </p:attrNameLst>
                                      </p:cBhvr>
                                      <p:tavLst>
                                        <p:tav tm="0">
                                          <p:val>
                                            <p:strVal val="0-#ppt_w/2"/>
                                          </p:val>
                                        </p:tav>
                                        <p:tav tm="100000">
                                          <p:val>
                                            <p:strVal val="#ppt_x"/>
                                          </p:val>
                                        </p:tav>
                                      </p:tavLst>
                                    </p:anim>
                                    <p:anim calcmode="lin" valueType="num">
                                      <p:cBhvr additive="base">
                                        <p:cTn id="25" dur="500" fill="hold"/>
                                        <p:tgtEl>
                                          <p:spTgt spid="26"/>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0-#ppt_w/2"/>
                                          </p:val>
                                        </p:tav>
                                        <p:tav tm="100000">
                                          <p:val>
                                            <p:strVal val="#ppt_x"/>
                                          </p:val>
                                        </p:tav>
                                      </p:tavLst>
                                    </p:anim>
                                    <p:anim calcmode="lin" valueType="num">
                                      <p:cBhvr additive="base">
                                        <p:cTn id="2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up)">
                                      <p:cBhvr>
                                        <p:cTn id="34" dur="500"/>
                                        <p:tgtEl>
                                          <p:spTgt spid="19"/>
                                        </p:tgtEl>
                                      </p:cBhvr>
                                    </p:animEffect>
                                  </p:childTnLst>
                                </p:cTn>
                              </p:par>
                              <p:par>
                                <p:cTn id="35" presetID="22" presetClass="entr" presetSubtype="1"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8" grpId="0" animBg="1"/>
      <p:bldP spid="20" grpId="0" animBg="1"/>
      <p:bldP spid="23" grpId="0"/>
      <p:bldP spid="4"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Times New Roman"/>
        <a:ea typeface="黑体"/>
        <a:cs typeface=""/>
      </a:majorFont>
      <a:minorFont>
        <a:latin typeface="Times New Roman"/>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3041</TotalTime>
  <Words>5738</Words>
  <Application>Microsoft Office PowerPoint</Application>
  <PresentationFormat>全屏显示(16:9)</PresentationFormat>
  <Paragraphs>345</Paragraphs>
  <Slides>55</Slides>
  <Notes>41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55</vt:i4>
      </vt:variant>
    </vt:vector>
  </HeadingPairs>
  <TitlesOfParts>
    <vt:vector size="67" baseType="lpstr">
      <vt:lpstr>Droid Sans</vt:lpstr>
      <vt:lpstr>NEU-BZ-S92</vt:lpstr>
      <vt:lpstr>等线</vt:lpstr>
      <vt:lpstr>方正书宋_GBK</vt:lpstr>
      <vt:lpstr>方正正中黑简体</vt:lpstr>
      <vt:lpstr>方正中倩简体</vt:lpstr>
      <vt:lpstr>黑体</vt:lpstr>
      <vt:lpstr>宋体</vt:lpstr>
      <vt:lpstr>Arial</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lee</dc:creator>
  <cp:lastModifiedBy>Administrator</cp:lastModifiedBy>
  <cp:revision>454</cp:revision>
  <dcterms:created xsi:type="dcterms:W3CDTF">2017-08-24T00:38:37Z</dcterms:created>
  <dcterms:modified xsi:type="dcterms:W3CDTF">2017-10-26T08:45:27Z</dcterms:modified>
</cp:coreProperties>
</file>