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67" r:id="rId3"/>
    <p:sldId id="259" r:id="rId4"/>
    <p:sldId id="268" r:id="rId5"/>
    <p:sldId id="294" r:id="rId6"/>
    <p:sldId id="295" r:id="rId7"/>
    <p:sldId id="269" r:id="rId8"/>
    <p:sldId id="296" r:id="rId9"/>
    <p:sldId id="297" r:id="rId10"/>
    <p:sldId id="298" r:id="rId11"/>
    <p:sldId id="299" r:id="rId12"/>
    <p:sldId id="300" r:id="rId13"/>
    <p:sldId id="301" r:id="rId14"/>
    <p:sldId id="303" r:id="rId15"/>
    <p:sldId id="304" r:id="rId16"/>
    <p:sldId id="305" r:id="rId17"/>
    <p:sldId id="306" r:id="rId18"/>
    <p:sldId id="307" r:id="rId19"/>
    <p:sldId id="308" r:id="rId20"/>
    <p:sldId id="309" r:id="rId21"/>
    <p:sldId id="310" r:id="rId22"/>
    <p:sldId id="311" r:id="rId23"/>
    <p:sldId id="313" r:id="rId24"/>
    <p:sldId id="312" r:id="rId25"/>
    <p:sldId id="314" r:id="rId26"/>
    <p:sldId id="315" r:id="rId27"/>
    <p:sldId id="316" r:id="rId28"/>
    <p:sldId id="317" r:id="rId29"/>
    <p:sldId id="318" r:id="rId30"/>
    <p:sldId id="319" r:id="rId31"/>
    <p:sldId id="320" r:id="rId32"/>
    <p:sldId id="322" r:id="rId33"/>
    <p:sldId id="323" r:id="rId34"/>
    <p:sldId id="324" r:id="rId35"/>
    <p:sldId id="325" r:id="rId36"/>
    <p:sldId id="263" r:id="rId37"/>
    <p:sldId id="326" r:id="rId38"/>
    <p:sldId id="283" r:id="rId39"/>
    <p:sldId id="290" r:id="rId40"/>
    <p:sldId id="327" r:id="rId41"/>
    <p:sldId id="328" r:id="rId42"/>
    <p:sldId id="329" r:id="rId43"/>
    <p:sldId id="330" r:id="rId44"/>
    <p:sldId id="331" r:id="rId45"/>
    <p:sldId id="332" r:id="rId46"/>
    <p:sldId id="333" r:id="rId47"/>
    <p:sldId id="334" r:id="rId48"/>
    <p:sldId id="291" r:id="rId49"/>
    <p:sldId id="335" r:id="rId50"/>
    <p:sldId id="258" r:id="rId51"/>
    <p:sldId id="292" r:id="rId52"/>
    <p:sldId id="336" r:id="rId53"/>
    <p:sldId id="337" r:id="rId54"/>
    <p:sldId id="338" r:id="rId55"/>
    <p:sldId id="261"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972"/>
    <a:srgbClr val="F5F5EB"/>
    <a:srgbClr val="365D7E"/>
    <a:srgbClr val="F6C954"/>
    <a:srgbClr val="E99414"/>
    <a:srgbClr val="E8646B"/>
    <a:srgbClr val="01AAE8"/>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snapToGrid="0">
      <p:cViewPr varScale="1">
        <p:scale>
          <a:sx n="149" d="100"/>
          <a:sy n="149" d="100"/>
        </p:scale>
        <p:origin x="3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75237" y="16572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38968" y="413290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69060" y="28465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75270" y="40806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97217" y="13652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97217" y="26225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97217" y="38902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56187" y="16191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19918" y="3784098"/>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19918" y="2306629"/>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50010" y="28084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936755" y="2001056"/>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56220" y="40425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936755" y="3506427"/>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78167" y="13271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78167" y="25844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78167" y="38521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75" r:id="rId8"/>
    <p:sldLayoutId id="2147483680" r:id="rId9"/>
    <p:sldLayoutId id="2147483679" r:id="rId10"/>
    <p:sldLayoutId id="2147483674" r:id="rId11"/>
    <p:sldLayoutId id="2147483678" r:id="rId12"/>
    <p:sldLayoutId id="2147483663" r:id="rId13"/>
    <p:sldLayoutId id="2147483666" r:id="rId14"/>
    <p:sldLayoutId id="2147483667" r:id="rId15"/>
    <p:sldLayoutId id="2147483668" r:id="rId16"/>
    <p:sldLayoutId id="2147483669" r:id="rId17"/>
    <p:sldLayoutId id="2147483681" r:id="rId18"/>
    <p:sldLayoutId id="2147483664" r:id="rId19"/>
    <p:sldLayoutId id="2147483665" r:id="rId20"/>
    <p:sldLayoutId id="2147483673"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857500" y="3098800"/>
            <a:ext cx="2569934" cy="461665"/>
          </a:xfrm>
          <a:prstGeom prst="rect">
            <a:avLst/>
          </a:prstGeom>
          <a:noFill/>
        </p:spPr>
        <p:txBody>
          <a:bodyPr wrap="none" rtlCol="0">
            <a:spAutoFit/>
          </a:bodyPr>
          <a:lstStyle/>
          <a:p>
            <a:r>
              <a:rPr lang="zh-CN" altLang="en-US" sz="2400" i="1" dirty="0">
                <a:solidFill>
                  <a:srgbClr val="FFC000"/>
                </a:solidFill>
                <a:latin typeface="Times New Roman" panose="02020603050405020304" pitchFamily="18" charset="0"/>
                <a:ea typeface="黑体" panose="02010609060101010101" pitchFamily="49" charset="-122"/>
              </a:rPr>
              <a:t>第二章</a:t>
            </a:r>
            <a:r>
              <a:rPr lang="en-US" altLang="zh-CN" sz="2400" i="1" dirty="0">
                <a:solidFill>
                  <a:srgbClr val="FFC000"/>
                </a:solidFill>
                <a:latin typeface="Times New Roman" panose="02020603050405020304" pitchFamily="18" charset="0"/>
                <a:ea typeface="黑体" panose="02010609060101010101" pitchFamily="49" charset="-122"/>
              </a:rPr>
              <a:t>       </a:t>
            </a:r>
            <a:r>
              <a:rPr lang="zh-CN" altLang="en-US" sz="2400" i="1" dirty="0">
                <a:solidFill>
                  <a:srgbClr val="FFC000"/>
                </a:solidFill>
                <a:latin typeface="Times New Roman" panose="02020603050405020304" pitchFamily="18" charset="0"/>
                <a:ea typeface="黑体" panose="02010609060101010101" pitchFamily="49" charset="-122"/>
              </a:rPr>
              <a:t>液压液</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Times New Roman" panose="02020603050405020304" pitchFamily="18" charset="0"/>
                <a:ea typeface="黑体" panose="02010609060101010101" pitchFamily="49" charset="-122"/>
              </a:rPr>
              <a:t>机械工业出版社 </a:t>
            </a:r>
            <a:endParaRPr lang="en-US" altLang="zh-CN" dirty="0">
              <a:solidFill>
                <a:srgbClr val="FFC000"/>
              </a:solidFill>
              <a:latin typeface="Times New Roman" panose="02020603050405020304" pitchFamily="18" charset="0"/>
              <a:ea typeface="黑体" panose="02010609060101010101" pitchFamily="49"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AB244DD4-8189-47CF-8FEC-F23F26674F9A}"/>
              </a:ext>
            </a:extLst>
          </p:cNvPr>
          <p:cNvPicPr>
            <a:picLocks noChangeAspect="1"/>
          </p:cNvPicPr>
          <p:nvPr/>
        </p:nvPicPr>
        <p:blipFill>
          <a:blip r:embed="rId2"/>
          <a:stretch>
            <a:fillRect/>
          </a:stretch>
        </p:blipFill>
        <p:spPr>
          <a:xfrm>
            <a:off x="3611996" y="3972504"/>
            <a:ext cx="1721781" cy="485901"/>
          </a:xfrm>
          <a:prstGeom prst="rect">
            <a:avLst/>
          </a:prstGeom>
        </p:spPr>
      </p:pic>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圆角矩形 6">
            <a:extLst>
              <a:ext uri="{FF2B5EF4-FFF2-40B4-BE49-F238E27FC236}">
                <a16:creationId xmlns:a16="http://schemas.microsoft.com/office/drawing/2014/main" id="{6B5662E6-394E-406A-8A8B-4B6B0EB3B712}"/>
              </a:ext>
            </a:extLst>
          </p:cNvPr>
          <p:cNvSpPr/>
          <p:nvPr/>
        </p:nvSpPr>
        <p:spPr>
          <a:xfrm>
            <a:off x="754540" y="1506387"/>
            <a:ext cx="7686076" cy="129399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EC82514-8D71-4830-96C4-8105E43D5287}"/>
              </a:ext>
            </a:extLst>
          </p:cNvPr>
          <p:cNvSpPr/>
          <p:nvPr/>
        </p:nvSpPr>
        <p:spPr>
          <a:xfrm>
            <a:off x="505158" y="1506386"/>
            <a:ext cx="7935458" cy="697820"/>
          </a:xfrm>
          <a:prstGeom prst="rect">
            <a:avLst/>
          </a:prstGeom>
        </p:spPr>
        <p:txBody>
          <a:bodyPr wrap="square">
            <a:spAutoFit/>
          </a:bodyPr>
          <a:lstStyle/>
          <a:p>
            <a:pPr indent="266700" algn="ctr">
              <a:lnSpc>
                <a:spcPct val="150000"/>
              </a:lnSpc>
              <a:spcAft>
                <a:spcPts val="0"/>
              </a:spcAft>
            </a:pP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液体因所受压力增高而发生体积缩小的性质称为可压缩性。若压力为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5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gn="ctr">
              <a:lnSpc>
                <a:spcPct val="150000"/>
              </a:lnSpc>
              <a:spcAft>
                <a:spcPts val="0"/>
              </a:spcAft>
            </a:pP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液体的体积为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压力增加</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液体的体积减小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ΔV,</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则液体在单位压力变化下的体积相对变化量为</a:t>
            </a:r>
          </a:p>
        </p:txBody>
      </p:sp>
      <p:pic>
        <p:nvPicPr>
          <p:cNvPr id="15" name="图片 14">
            <a:extLst>
              <a:ext uri="{FF2B5EF4-FFF2-40B4-BE49-F238E27FC236}">
                <a16:creationId xmlns:a16="http://schemas.microsoft.com/office/drawing/2014/main" id="{C60A1930-0C9E-4E63-A422-88F78302B37E}"/>
              </a:ext>
            </a:extLst>
          </p:cNvPr>
          <p:cNvPicPr>
            <a:picLocks noChangeAspect="1"/>
          </p:cNvPicPr>
          <p:nvPr/>
        </p:nvPicPr>
        <p:blipFill>
          <a:blip r:embed="rId3"/>
          <a:stretch>
            <a:fillRect/>
          </a:stretch>
        </p:blipFill>
        <p:spPr>
          <a:xfrm>
            <a:off x="3497859" y="2201822"/>
            <a:ext cx="1701794" cy="598562"/>
          </a:xfrm>
          <a:prstGeom prst="rect">
            <a:avLst/>
          </a:prstGeom>
        </p:spPr>
      </p:pic>
      <p:sp>
        <p:nvSpPr>
          <p:cNvPr id="18" name="矩形 17">
            <a:extLst>
              <a:ext uri="{FF2B5EF4-FFF2-40B4-BE49-F238E27FC236}">
                <a16:creationId xmlns:a16="http://schemas.microsoft.com/office/drawing/2014/main" id="{903726B3-7731-4711-84AC-8B18B2712912}"/>
              </a:ext>
            </a:extLst>
          </p:cNvPr>
          <p:cNvSpPr/>
          <p:nvPr/>
        </p:nvSpPr>
        <p:spPr>
          <a:xfrm>
            <a:off x="670651" y="3117829"/>
            <a:ext cx="7935456" cy="261610"/>
          </a:xfrm>
          <a:prstGeom prst="rect">
            <a:avLst/>
          </a:prstGeom>
        </p:spPr>
        <p:txBody>
          <a:bodyPr wrap="square">
            <a:spAutoFit/>
          </a:bodyPr>
          <a:lstStyle/>
          <a:p>
            <a:pPr algn="ctr"/>
            <a:r>
              <a:rPr lang="zh-CN" altLang="en-US" sz="1100" dirty="0">
                <a:latin typeface="Times New Roman" panose="02020603050405020304" pitchFamily="18" charset="0"/>
                <a:ea typeface="黑体" panose="02010609060101010101" pitchFamily="49" charset="-122"/>
              </a:rPr>
              <a:t>式中</a:t>
            </a:r>
            <a:r>
              <a:rPr lang="en-US" altLang="zh-CN" sz="1100" dirty="0">
                <a:latin typeface="Times New Roman" panose="02020603050405020304" pitchFamily="18" charset="0"/>
                <a:ea typeface="黑体" panose="02010609060101010101" pitchFamily="49" charset="-122"/>
              </a:rPr>
              <a:t>,κ</a:t>
            </a:r>
            <a:r>
              <a:rPr lang="zh-CN" altLang="en-US" sz="1100" dirty="0">
                <a:latin typeface="Times New Roman" panose="02020603050405020304" pitchFamily="18" charset="0"/>
                <a:ea typeface="黑体" panose="02010609060101010101" pitchFamily="49" charset="-122"/>
              </a:rPr>
              <a:t>称为</a:t>
            </a:r>
            <a:r>
              <a:rPr lang="zh-CN" altLang="en-US" sz="1100" dirty="0">
                <a:solidFill>
                  <a:srgbClr val="FF0000"/>
                </a:solidFill>
                <a:latin typeface="Times New Roman" panose="02020603050405020304" pitchFamily="18" charset="0"/>
                <a:ea typeface="黑体" panose="02010609060101010101" pitchFamily="49" charset="-122"/>
              </a:rPr>
              <a:t>液体压缩率</a:t>
            </a:r>
            <a:r>
              <a:rPr lang="zh-CN" altLang="en-US" sz="1100" dirty="0">
                <a:latin typeface="Times New Roman" panose="02020603050405020304" pitchFamily="18" charset="0"/>
                <a:ea typeface="黑体" panose="02010609060101010101" pitchFamily="49" charset="-122"/>
              </a:rPr>
              <a:t>。由于压力增加时液体的体积减小</a:t>
            </a:r>
            <a:r>
              <a:rPr lang="en-US" altLang="zh-CN" sz="1100" dirty="0">
                <a:latin typeface="Times New Roman" panose="02020603050405020304" pitchFamily="18" charset="0"/>
                <a:ea typeface="黑体" panose="02010609060101010101" pitchFamily="49" charset="-122"/>
              </a:rPr>
              <a:t>,</a:t>
            </a:r>
            <a:r>
              <a:rPr lang="zh-CN" altLang="en-US" sz="1100" dirty="0">
                <a:latin typeface="Times New Roman" panose="02020603050405020304" pitchFamily="18" charset="0"/>
                <a:ea typeface="黑体" panose="02010609060101010101" pitchFamily="49" charset="-122"/>
              </a:rPr>
              <a:t>两者变化方向相反</a:t>
            </a:r>
            <a:r>
              <a:rPr lang="en-US" altLang="zh-CN" sz="1100" dirty="0">
                <a:latin typeface="Times New Roman" panose="02020603050405020304" pitchFamily="18" charset="0"/>
                <a:ea typeface="黑体" panose="02010609060101010101" pitchFamily="49" charset="-122"/>
              </a:rPr>
              <a:t>,</a:t>
            </a:r>
            <a:r>
              <a:rPr lang="zh-CN" altLang="en-US" sz="1100" dirty="0">
                <a:latin typeface="Times New Roman" panose="02020603050405020304" pitchFamily="18" charset="0"/>
                <a:ea typeface="黑体" panose="02010609060101010101" pitchFamily="49" charset="-122"/>
              </a:rPr>
              <a:t>为使</a:t>
            </a:r>
            <a:r>
              <a:rPr lang="en-US" altLang="zh-CN" sz="1100" dirty="0">
                <a:latin typeface="Times New Roman" panose="02020603050405020304" pitchFamily="18" charset="0"/>
                <a:ea typeface="黑体" panose="02010609060101010101" pitchFamily="49" charset="-122"/>
              </a:rPr>
              <a:t>κ</a:t>
            </a:r>
            <a:r>
              <a:rPr lang="zh-CN" altLang="en-US" sz="1100" dirty="0">
                <a:latin typeface="Times New Roman" panose="02020603050405020304" pitchFamily="18" charset="0"/>
                <a:ea typeface="黑体" panose="02010609060101010101" pitchFamily="49" charset="-122"/>
              </a:rPr>
              <a:t>成为正值</a:t>
            </a:r>
            <a:r>
              <a:rPr lang="en-US" altLang="zh-CN" sz="1100" dirty="0">
                <a:latin typeface="Times New Roman" panose="02020603050405020304" pitchFamily="18" charset="0"/>
                <a:ea typeface="黑体" panose="02010609060101010101" pitchFamily="49" charset="-122"/>
              </a:rPr>
              <a:t>,</a:t>
            </a:r>
            <a:r>
              <a:rPr lang="zh-CN" altLang="en-US" sz="1100" dirty="0">
                <a:latin typeface="Times New Roman" panose="02020603050405020304" pitchFamily="18" charset="0"/>
                <a:ea typeface="黑体" panose="02010609060101010101" pitchFamily="49" charset="-122"/>
              </a:rPr>
              <a:t>在上式右边须加一负号。</a:t>
            </a:r>
          </a:p>
        </p:txBody>
      </p:sp>
      <p:sp>
        <p:nvSpPr>
          <p:cNvPr id="19" name="矩形 18">
            <a:extLst>
              <a:ext uri="{FF2B5EF4-FFF2-40B4-BE49-F238E27FC236}">
                <a16:creationId xmlns:a16="http://schemas.microsoft.com/office/drawing/2014/main" id="{791FD89E-730E-4DB5-9693-B15C59546A3F}"/>
              </a:ext>
            </a:extLst>
          </p:cNvPr>
          <p:cNvSpPr/>
          <p:nvPr/>
        </p:nvSpPr>
        <p:spPr>
          <a:xfrm>
            <a:off x="1576341" y="3678708"/>
            <a:ext cx="6845211" cy="338554"/>
          </a:xfrm>
          <a:prstGeom prst="rect">
            <a:avLst/>
          </a:prstGeom>
        </p:spPr>
        <p:txBody>
          <a:bodyPr wrap="squar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液体压缩率</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κ</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的倒数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称为液体体积弹性模量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以下简称体积模量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endParaRPr lang="zh-CN" altLang="en-US" sz="1600" dirty="0">
              <a:latin typeface="Times New Roman" panose="02020603050405020304" pitchFamily="18" charset="0"/>
              <a:ea typeface="黑体" panose="02010609060101010101" pitchFamily="49" charset="-122"/>
            </a:endParaRPr>
          </a:p>
        </p:txBody>
      </p:sp>
      <p:sp>
        <p:nvSpPr>
          <p:cNvPr id="20" name="圆角矩形 6">
            <a:extLst>
              <a:ext uri="{FF2B5EF4-FFF2-40B4-BE49-F238E27FC236}">
                <a16:creationId xmlns:a16="http://schemas.microsoft.com/office/drawing/2014/main" id="{262EBBAE-860D-4913-BFF6-A90CAD6BB82A}"/>
              </a:ext>
            </a:extLst>
          </p:cNvPr>
          <p:cNvSpPr/>
          <p:nvPr/>
        </p:nvSpPr>
        <p:spPr>
          <a:xfrm>
            <a:off x="754540" y="3626544"/>
            <a:ext cx="7686076" cy="84464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3" name="文本框 19">
            <a:extLst>
              <a:ext uri="{FF2B5EF4-FFF2-40B4-BE49-F238E27FC236}">
                <a16:creationId xmlns:a16="http://schemas.microsoft.com/office/drawing/2014/main" id="{ECDB39CE-25EB-44FC-B4C8-FF2F6AB3E6C8}"/>
              </a:ext>
            </a:extLst>
          </p:cNvPr>
          <p:cNvSpPr txBox="1">
            <a:spLocks noChangeArrowheads="1"/>
          </p:cNvSpPr>
          <p:nvPr/>
        </p:nvSpPr>
        <p:spPr bwMode="auto">
          <a:xfrm>
            <a:off x="696996" y="873453"/>
            <a:ext cx="20206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（二）可压缩性</a:t>
            </a:r>
          </a:p>
        </p:txBody>
      </p:sp>
    </p:spTree>
    <p:extLst>
      <p:ext uri="{BB962C8B-B14F-4D97-AF65-F5344CB8AC3E}">
        <p14:creationId xmlns:p14="http://schemas.microsoft.com/office/powerpoint/2010/main" val="408003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2T1.EPS" descr="id:2147502698;FounderCES">
            <a:extLst>
              <a:ext uri="{FF2B5EF4-FFF2-40B4-BE49-F238E27FC236}">
                <a16:creationId xmlns:a16="http://schemas.microsoft.com/office/drawing/2014/main" id="{90BED104-3BE1-49D2-91F3-49E5952C22AA}"/>
              </a:ext>
            </a:extLst>
          </p:cNvPr>
          <p:cNvPicPr/>
          <p:nvPr/>
        </p:nvPicPr>
        <p:blipFill>
          <a:blip r:embed="rId2"/>
          <a:stretch>
            <a:fillRect/>
          </a:stretch>
        </p:blipFill>
        <p:spPr>
          <a:xfrm>
            <a:off x="6611797" y="1228939"/>
            <a:ext cx="2225442" cy="1981003"/>
          </a:xfrm>
          <a:prstGeom prst="rect">
            <a:avLst/>
          </a:prstGeom>
        </p:spPr>
      </p:pic>
      <p:pic>
        <p:nvPicPr>
          <p:cNvPr id="13" name="图片 12">
            <a:extLst>
              <a:ext uri="{FF2B5EF4-FFF2-40B4-BE49-F238E27FC236}">
                <a16:creationId xmlns:a16="http://schemas.microsoft.com/office/drawing/2014/main" id="{656EA34D-1F59-495F-84E7-E99B5B4DDFA7}"/>
              </a:ext>
            </a:extLst>
          </p:cNvPr>
          <p:cNvPicPr>
            <a:picLocks noChangeAspect="1"/>
          </p:cNvPicPr>
          <p:nvPr/>
        </p:nvPicPr>
        <p:blipFill>
          <a:blip r:embed="rId3"/>
          <a:stretch>
            <a:fillRect/>
          </a:stretch>
        </p:blipFill>
        <p:spPr>
          <a:xfrm>
            <a:off x="5934745" y="4189283"/>
            <a:ext cx="1542857" cy="400000"/>
          </a:xfrm>
          <a:prstGeom prst="rect">
            <a:avLst/>
          </a:prstGeom>
        </p:spPr>
      </p:pic>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EC82514-8D71-4830-96C4-8105E43D5287}"/>
              </a:ext>
            </a:extLst>
          </p:cNvPr>
          <p:cNvSpPr/>
          <p:nvPr/>
        </p:nvSpPr>
        <p:spPr>
          <a:xfrm>
            <a:off x="694368" y="1506131"/>
            <a:ext cx="5917429" cy="611258"/>
          </a:xfrm>
          <a:prstGeom prst="rect">
            <a:avLst/>
          </a:prstGeom>
        </p:spPr>
        <p:txBody>
          <a:bodyPr wrap="square">
            <a:spAutoFit/>
          </a:bodyPr>
          <a:lstStyle/>
          <a:p>
            <a:pPr indent="266700" algn="ctr">
              <a:lnSpc>
                <a:spcPct val="150000"/>
              </a:lnSpc>
              <a:spcAft>
                <a:spcPts val="0"/>
              </a:spcAft>
            </a:pP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所示为各种液压液的体积模量。由表中石油基液压油体积模量的数量可知</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indent="266700" algn="ctr">
              <a:lnSpc>
                <a:spcPct val="150000"/>
              </a:lnSpc>
              <a:spcAft>
                <a:spcPts val="0"/>
              </a:spcAft>
            </a:pP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它的可压缩性是钢的</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100~170</a:t>
            </a: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倍</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钢的弹性模量为</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2.1×105MPa)</a:t>
            </a: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9" name="矩形 18">
            <a:extLst>
              <a:ext uri="{FF2B5EF4-FFF2-40B4-BE49-F238E27FC236}">
                <a16:creationId xmlns:a16="http://schemas.microsoft.com/office/drawing/2014/main" id="{791FD89E-730E-4DB5-9693-B15C59546A3F}"/>
              </a:ext>
            </a:extLst>
          </p:cNvPr>
          <p:cNvSpPr/>
          <p:nvPr/>
        </p:nvSpPr>
        <p:spPr>
          <a:xfrm>
            <a:off x="1075796" y="3849427"/>
            <a:ext cx="5012416" cy="659476"/>
          </a:xfrm>
          <a:prstGeom prst="rect">
            <a:avLst/>
          </a:prstGeom>
        </p:spPr>
        <p:txBody>
          <a:bodyPr wrap="square">
            <a:spAutoFit/>
          </a:bodyPr>
          <a:lstStyle/>
          <a:p>
            <a:pPr algn="ctr">
              <a:lnSpc>
                <a:spcPct val="200000"/>
              </a:lnSpc>
            </a:pP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这种弹簧的刚度</a:t>
            </a:r>
            <a:r>
              <a:rPr lang="en-US" altLang="zh-CN" sz="1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6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在液体承压面积</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不变时</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p>
          <a:p>
            <a:pPr algn="ctr">
              <a:lnSpc>
                <a:spcPct val="200000"/>
              </a:lnSpc>
            </a:pP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可以通过压力变化 </a:t>
            </a:r>
            <a:r>
              <a:rPr lang="en-US" altLang="zh-CN" sz="1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Δp</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=ΔF/A</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、体积变化</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ΔV= </a:t>
            </a:r>
            <a:r>
              <a:rPr lang="en-US" altLang="zh-CN" sz="1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AΔl</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Δl</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为液柱长度变化</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和式</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求出</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endParaRPr lang="zh-CN" altLang="en-US" sz="1000" dirty="0">
              <a:latin typeface="Times New Roman" panose="02020603050405020304" pitchFamily="18" charset="0"/>
              <a:ea typeface="黑体" panose="02010609060101010101" pitchFamily="49" charset="-122"/>
            </a:endParaRPr>
          </a:p>
        </p:txBody>
      </p:sp>
      <p:sp>
        <p:nvSpPr>
          <p:cNvPr id="20" name="圆角矩形 6">
            <a:extLst>
              <a:ext uri="{FF2B5EF4-FFF2-40B4-BE49-F238E27FC236}">
                <a16:creationId xmlns:a16="http://schemas.microsoft.com/office/drawing/2014/main" id="{262EBBAE-860D-4913-BFF6-A90CAD6BB82A}"/>
              </a:ext>
            </a:extLst>
          </p:cNvPr>
          <p:cNvSpPr/>
          <p:nvPr/>
        </p:nvSpPr>
        <p:spPr>
          <a:xfrm>
            <a:off x="983583" y="1434751"/>
            <a:ext cx="5498697" cy="178098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graphicFrame>
        <p:nvGraphicFramePr>
          <p:cNvPr id="11" name="表格 10">
            <a:extLst>
              <a:ext uri="{FF2B5EF4-FFF2-40B4-BE49-F238E27FC236}">
                <a16:creationId xmlns:a16="http://schemas.microsoft.com/office/drawing/2014/main" id="{BB86E410-5ACA-42E4-9A28-9E4628252922}"/>
              </a:ext>
            </a:extLst>
          </p:cNvPr>
          <p:cNvGraphicFramePr>
            <a:graphicFrameLocks noGrp="1"/>
          </p:cNvGraphicFramePr>
          <p:nvPr>
            <p:extLst>
              <p:ext uri="{D42A27DB-BD31-4B8C-83A1-F6EECF244321}">
                <p14:modId xmlns:p14="http://schemas.microsoft.com/office/powerpoint/2010/main" val="2270305109"/>
              </p:ext>
            </p:extLst>
          </p:nvPr>
        </p:nvGraphicFramePr>
        <p:xfrm>
          <a:off x="1531707" y="2228121"/>
          <a:ext cx="4242750" cy="703448"/>
        </p:xfrm>
        <a:graphic>
          <a:graphicData uri="http://schemas.openxmlformats.org/drawingml/2006/table">
            <a:tbl>
              <a:tblPr firstRow="1" firstCol="1" bandRow="1">
                <a:tableStyleId>{5C22544A-7EE6-4342-B048-85BDC9FD1C3A}</a:tableStyleId>
              </a:tblPr>
              <a:tblGrid>
                <a:gridCol w="1051462">
                  <a:extLst>
                    <a:ext uri="{9D8B030D-6E8A-4147-A177-3AD203B41FA5}">
                      <a16:colId xmlns:a16="http://schemas.microsoft.com/office/drawing/2014/main" val="3001035173"/>
                    </a:ext>
                  </a:extLst>
                </a:gridCol>
                <a:gridCol w="1051462">
                  <a:extLst>
                    <a:ext uri="{9D8B030D-6E8A-4147-A177-3AD203B41FA5}">
                      <a16:colId xmlns:a16="http://schemas.microsoft.com/office/drawing/2014/main" val="2778576182"/>
                    </a:ext>
                  </a:extLst>
                </a:gridCol>
                <a:gridCol w="28814">
                  <a:extLst>
                    <a:ext uri="{9D8B030D-6E8A-4147-A177-3AD203B41FA5}">
                      <a16:colId xmlns:a16="http://schemas.microsoft.com/office/drawing/2014/main" val="1796963069"/>
                    </a:ext>
                  </a:extLst>
                </a:gridCol>
                <a:gridCol w="1051462">
                  <a:extLst>
                    <a:ext uri="{9D8B030D-6E8A-4147-A177-3AD203B41FA5}">
                      <a16:colId xmlns:a16="http://schemas.microsoft.com/office/drawing/2014/main" val="3961852687"/>
                    </a:ext>
                  </a:extLst>
                </a:gridCol>
                <a:gridCol w="1059550">
                  <a:extLst>
                    <a:ext uri="{9D8B030D-6E8A-4147-A177-3AD203B41FA5}">
                      <a16:colId xmlns:a16="http://schemas.microsoft.com/office/drawing/2014/main" val="580306897"/>
                    </a:ext>
                  </a:extLst>
                </a:gridCol>
              </a:tblGrid>
              <a:tr h="175862">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液　压　液</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体积模量</a:t>
                      </a:r>
                      <a:r>
                        <a:rPr lang="en-US" sz="1050" dirty="0">
                          <a:solidFill>
                            <a:srgbClr val="184972"/>
                          </a:solidFill>
                          <a:effectLst/>
                          <a:latin typeface="Times New Roman" panose="02020603050405020304" pitchFamily="18" charset="0"/>
                          <a:ea typeface="黑体" panose="02010609060101010101" pitchFamily="49" charset="-122"/>
                        </a:rPr>
                        <a:t>K/</a:t>
                      </a:r>
                      <a:r>
                        <a:rPr lang="en-US" sz="1050" dirty="0" err="1">
                          <a:solidFill>
                            <a:srgbClr val="184972"/>
                          </a:solidFill>
                          <a:effectLst/>
                          <a:latin typeface="Times New Roman" panose="02020603050405020304" pitchFamily="18" charset="0"/>
                          <a:ea typeface="黑体" panose="02010609060101010101" pitchFamily="49" charset="-122"/>
                        </a:rPr>
                        <a:t>MPa</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rowSpan="4">
                  <a:txBody>
                    <a:bodyPr/>
                    <a:lstStyle/>
                    <a:p>
                      <a:pPr algn="ctr">
                        <a:lnSpc>
                          <a:spcPts val="1200"/>
                        </a:lnSpc>
                        <a:spcAft>
                          <a:spcPts val="0"/>
                        </a:spcAft>
                      </a:pPr>
                      <a:r>
                        <a:rPr lang="en-US" sz="1200" dirty="0">
                          <a:solidFill>
                            <a:srgbClr val="184972"/>
                          </a:solidFill>
                          <a:effectLst/>
                          <a:latin typeface="Times New Roman" panose="02020603050405020304" pitchFamily="18" charset="0"/>
                          <a:ea typeface="黑体" panose="02010609060101010101" pitchFamily="49" charset="-122"/>
                        </a:rPr>
                        <a:t> </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noFill/>
                  </a:tcPr>
                </a:tc>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液　压　液</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体积模量</a:t>
                      </a:r>
                      <a:r>
                        <a:rPr lang="en-US" sz="1050" dirty="0">
                          <a:solidFill>
                            <a:srgbClr val="184972"/>
                          </a:solidFill>
                          <a:effectLst/>
                          <a:latin typeface="Times New Roman" panose="02020603050405020304" pitchFamily="18" charset="0"/>
                          <a:ea typeface="黑体" panose="02010609060101010101" pitchFamily="49" charset="-122"/>
                        </a:rPr>
                        <a:t>K/</a:t>
                      </a:r>
                      <a:r>
                        <a:rPr lang="en-US" sz="1050" dirty="0" err="1">
                          <a:solidFill>
                            <a:srgbClr val="184972"/>
                          </a:solidFill>
                          <a:effectLst/>
                          <a:latin typeface="Times New Roman" panose="02020603050405020304" pitchFamily="18" charset="0"/>
                          <a:ea typeface="黑体" panose="02010609060101010101" pitchFamily="49" charset="-122"/>
                        </a:rPr>
                        <a:t>MPa</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206647877"/>
                  </a:ext>
                </a:extLst>
              </a:tr>
              <a:tr h="175862">
                <a:tc>
                  <a:txBody>
                    <a:bodyPr/>
                    <a:lstStyle/>
                    <a:p>
                      <a:pPr algn="ctr">
                        <a:lnSpc>
                          <a:spcPts val="1200"/>
                        </a:lnSpc>
                        <a:spcAft>
                          <a:spcPts val="0"/>
                        </a:spcAft>
                      </a:pPr>
                      <a:r>
                        <a:rPr lang="zh-CN" sz="800" b="0" dirty="0">
                          <a:solidFill>
                            <a:schemeClr val="tx1"/>
                          </a:solidFill>
                          <a:effectLst/>
                          <a:latin typeface="Times New Roman" panose="02020603050405020304" pitchFamily="18" charset="0"/>
                          <a:ea typeface="黑体" panose="02010609060101010101" pitchFamily="49" charset="-122"/>
                        </a:rPr>
                        <a:t>石油基液压油</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(1.4~2)×10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endParaRPr lang="zh-CN" altLang="en-US"/>
                    </a:p>
                  </a:txBody>
                  <a:tcPr/>
                </a:tc>
                <a:tc>
                  <a:txBody>
                    <a:bodyPr/>
                    <a:lstStyle/>
                    <a:p>
                      <a:pPr algn="ctr">
                        <a:lnSpc>
                          <a:spcPts val="1200"/>
                        </a:lnSpc>
                        <a:spcAft>
                          <a:spcPts val="0"/>
                        </a:spcAft>
                      </a:pPr>
                      <a:r>
                        <a:rPr lang="zh-CN" sz="800" dirty="0">
                          <a:effectLst/>
                          <a:latin typeface="Times New Roman" panose="02020603050405020304" pitchFamily="18" charset="0"/>
                          <a:ea typeface="黑体" panose="02010609060101010101" pitchFamily="49" charset="-122"/>
                        </a:rPr>
                        <a:t>水</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乙二醇液压液</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3.45×10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722244437"/>
                  </a:ext>
                </a:extLst>
              </a:tr>
              <a:tr h="175862">
                <a:tc>
                  <a:txBody>
                    <a:bodyPr/>
                    <a:lstStyle/>
                    <a:p>
                      <a:pPr algn="ctr">
                        <a:lnSpc>
                          <a:spcPts val="1200"/>
                        </a:lnSpc>
                        <a:spcAft>
                          <a:spcPts val="0"/>
                        </a:spcAft>
                      </a:pPr>
                      <a:r>
                        <a:rPr lang="zh-CN" sz="800" b="0" dirty="0">
                          <a:solidFill>
                            <a:schemeClr val="tx1"/>
                          </a:solidFill>
                          <a:effectLst/>
                          <a:latin typeface="Times New Roman" panose="02020603050405020304" pitchFamily="18" charset="0"/>
                          <a:ea typeface="黑体" panose="02010609060101010101" pitchFamily="49" charset="-122"/>
                        </a:rPr>
                        <a:t>水包油乳化液</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1.95×10</a:t>
                      </a:r>
                      <a:r>
                        <a:rPr lang="en-US" sz="800" baseline="30000">
                          <a:effectLst/>
                          <a:latin typeface="Times New Roman" panose="02020603050405020304" pitchFamily="18" charset="0"/>
                          <a:ea typeface="黑体" panose="02010609060101010101" pitchFamily="49" charset="-122"/>
                        </a:rPr>
                        <a:t>3</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endParaRPr lang="zh-CN" altLang="en-US"/>
                    </a:p>
                  </a:txBody>
                  <a:tcPr/>
                </a:tc>
                <a:tc>
                  <a:txBody>
                    <a:bodyPr/>
                    <a:lstStyle/>
                    <a:p>
                      <a:pPr algn="ctr">
                        <a:lnSpc>
                          <a:spcPts val="1200"/>
                        </a:lnSpc>
                        <a:spcAft>
                          <a:spcPts val="0"/>
                        </a:spcAft>
                      </a:pPr>
                      <a:r>
                        <a:rPr lang="zh-CN" sz="800">
                          <a:effectLst/>
                          <a:latin typeface="Times New Roman" panose="02020603050405020304" pitchFamily="18" charset="0"/>
                          <a:ea typeface="黑体" panose="02010609060101010101" pitchFamily="49" charset="-122"/>
                        </a:rPr>
                        <a:t>磷酸酯液压液</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2.65×10</a:t>
                      </a:r>
                      <a:r>
                        <a:rPr lang="en-US" sz="800" baseline="30000">
                          <a:effectLst/>
                          <a:latin typeface="Times New Roman" panose="02020603050405020304" pitchFamily="18" charset="0"/>
                          <a:ea typeface="黑体" panose="02010609060101010101" pitchFamily="49" charset="-122"/>
                        </a:rPr>
                        <a:t>3</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753009310"/>
                  </a:ext>
                </a:extLst>
              </a:tr>
              <a:tr h="175862">
                <a:tc>
                  <a:txBody>
                    <a:bodyPr/>
                    <a:lstStyle/>
                    <a:p>
                      <a:pPr algn="ctr">
                        <a:lnSpc>
                          <a:spcPts val="1200"/>
                        </a:lnSpc>
                        <a:spcAft>
                          <a:spcPts val="0"/>
                        </a:spcAft>
                      </a:pPr>
                      <a:r>
                        <a:rPr lang="zh-CN" sz="800" b="0" dirty="0">
                          <a:solidFill>
                            <a:schemeClr val="tx1"/>
                          </a:solidFill>
                          <a:effectLst/>
                          <a:latin typeface="Times New Roman" panose="02020603050405020304" pitchFamily="18" charset="0"/>
                          <a:ea typeface="黑体" panose="02010609060101010101" pitchFamily="49" charset="-122"/>
                        </a:rPr>
                        <a:t>油包水乳化液</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2.3×10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vMerge="1">
                  <a:txBody>
                    <a:bodyPr/>
                    <a:lstStyle/>
                    <a:p>
                      <a:endParaRPr lang="zh-CN" altLang="en-US"/>
                    </a:p>
                  </a:txBody>
                  <a:tcPr/>
                </a:tc>
                <a:tc>
                  <a:txBody>
                    <a:bodyPr/>
                    <a:lstStyle/>
                    <a:p>
                      <a:pPr algn="ctr">
                        <a:lnSpc>
                          <a:spcPts val="1200"/>
                        </a:lnSpc>
                        <a:spcAft>
                          <a:spcPts val="0"/>
                        </a:spcAft>
                      </a:pPr>
                      <a:r>
                        <a:rPr lang="zh-CN" sz="800" dirty="0">
                          <a:effectLst/>
                          <a:latin typeface="Times New Roman" panose="02020603050405020304" pitchFamily="18" charset="0"/>
                          <a:ea typeface="黑体" panose="02010609060101010101" pitchFamily="49" charset="-122"/>
                        </a:rPr>
                        <a:t>水</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2.4×10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noFill/>
                  </a:tcPr>
                </a:tc>
                <a:extLst>
                  <a:ext uri="{0D108BD9-81ED-4DB2-BD59-A6C34878D82A}">
                    <a16:rowId xmlns:a16="http://schemas.microsoft.com/office/drawing/2014/main" val="2125175807"/>
                  </a:ext>
                </a:extLst>
              </a:tr>
            </a:tbl>
          </a:graphicData>
        </a:graphic>
      </p:graphicFrame>
      <p:sp>
        <p:nvSpPr>
          <p:cNvPr id="12" name="矩形 11">
            <a:extLst>
              <a:ext uri="{FF2B5EF4-FFF2-40B4-BE49-F238E27FC236}">
                <a16:creationId xmlns:a16="http://schemas.microsoft.com/office/drawing/2014/main" id="{D207B73A-B37E-4543-B11A-8CA7BEFE0310}"/>
              </a:ext>
            </a:extLst>
          </p:cNvPr>
          <p:cNvSpPr/>
          <p:nvPr/>
        </p:nvSpPr>
        <p:spPr>
          <a:xfrm>
            <a:off x="1195292" y="2965535"/>
            <a:ext cx="4773424" cy="246927"/>
          </a:xfrm>
          <a:prstGeom prst="rect">
            <a:avLst/>
          </a:prstGeom>
        </p:spPr>
        <p:txBody>
          <a:bodyPr wrap="square">
            <a:spAutoFit/>
          </a:bodyPr>
          <a:lstStyle/>
          <a:p>
            <a:pPr indent="228600" algn="ctr">
              <a:lnSpc>
                <a:spcPts val="1350"/>
              </a:lnSpc>
              <a:spcAft>
                <a:spcPts val="0"/>
              </a:spcAft>
            </a:pP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各种液压液的体积模量</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a:t>
            </a: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大气压</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0F3C7855-48CC-4C56-AC2D-3DFA25ADD22A}"/>
              </a:ext>
            </a:extLst>
          </p:cNvPr>
          <p:cNvSpPr/>
          <p:nvPr/>
        </p:nvSpPr>
        <p:spPr>
          <a:xfrm>
            <a:off x="770672" y="3481562"/>
            <a:ext cx="6088968" cy="261610"/>
          </a:xfrm>
          <a:prstGeom prst="rect">
            <a:avLst/>
          </a:prstGeom>
        </p:spPr>
        <p:txBody>
          <a:bodyPr wrap="square">
            <a:spAutoFit/>
          </a:bodyPr>
          <a:lstStyle/>
          <a:p>
            <a:r>
              <a:rPr lang="zh-CN" altLang="en-US" sz="1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封闭在容器内的液体在外力作用下的情况极像一个弹簧</a:t>
            </a:r>
            <a:r>
              <a:rPr lang="en-US"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外力增大</a:t>
            </a:r>
            <a:r>
              <a:rPr lang="en-US"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体积减小</a:t>
            </a:r>
            <a:r>
              <a:rPr lang="en-US"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外力减小</a:t>
            </a:r>
            <a:r>
              <a:rPr lang="en-US"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体积增大。</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1887AF5E-7EFA-405D-B2E5-936DDF26F1CD}"/>
              </a:ext>
            </a:extLst>
          </p:cNvPr>
          <p:cNvSpPr/>
          <p:nvPr/>
        </p:nvSpPr>
        <p:spPr>
          <a:xfrm>
            <a:off x="7132012" y="3206937"/>
            <a:ext cx="1518364" cy="244106"/>
          </a:xfrm>
          <a:prstGeom prst="rect">
            <a:avLst/>
          </a:prstGeom>
        </p:spPr>
        <p:txBody>
          <a:bodyPr wrap="none">
            <a:spAutoFit/>
          </a:bodyPr>
          <a:lstStyle/>
          <a:p>
            <a:pPr indent="228600" algn="ctr">
              <a:lnSpc>
                <a:spcPts val="1350"/>
              </a:lnSpc>
              <a:spcAft>
                <a:spcPts val="0"/>
              </a:spcAft>
            </a:pP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油液弹簧的刚度计算简图</a:t>
            </a:r>
            <a:endParaRPr lang="zh-CN" alt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文本框 19">
            <a:extLst>
              <a:ext uri="{FF2B5EF4-FFF2-40B4-BE49-F238E27FC236}">
                <a16:creationId xmlns:a16="http://schemas.microsoft.com/office/drawing/2014/main" id="{EC1B4679-4011-4759-B9C8-DB24D8183ED8}"/>
              </a:ext>
            </a:extLst>
          </p:cNvPr>
          <p:cNvSpPr txBox="1">
            <a:spLocks noChangeArrowheads="1"/>
          </p:cNvSpPr>
          <p:nvPr/>
        </p:nvSpPr>
        <p:spPr bwMode="auto">
          <a:xfrm>
            <a:off x="696996" y="873453"/>
            <a:ext cx="20206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（二）可压缩性</a:t>
            </a:r>
          </a:p>
        </p:txBody>
      </p:sp>
    </p:spTree>
    <p:extLst>
      <p:ext uri="{BB962C8B-B14F-4D97-AF65-F5344CB8AC3E}">
        <p14:creationId xmlns:p14="http://schemas.microsoft.com/office/powerpoint/2010/main" val="235727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696996" y="873453"/>
            <a:ext cx="20206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（二）可压缩性</a:t>
            </a:r>
          </a:p>
        </p:txBody>
      </p:sp>
      <p:sp>
        <p:nvSpPr>
          <p:cNvPr id="9" name="圆角矩形 6">
            <a:extLst>
              <a:ext uri="{FF2B5EF4-FFF2-40B4-BE49-F238E27FC236}">
                <a16:creationId xmlns:a16="http://schemas.microsoft.com/office/drawing/2014/main" id="{6B5662E6-394E-406A-8A8B-4B6B0EB3B712}"/>
              </a:ext>
            </a:extLst>
          </p:cNvPr>
          <p:cNvSpPr/>
          <p:nvPr/>
        </p:nvSpPr>
        <p:spPr>
          <a:xfrm>
            <a:off x="754540" y="1365707"/>
            <a:ext cx="7686076" cy="170816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EC82514-8D71-4830-96C4-8105E43D5287}"/>
              </a:ext>
            </a:extLst>
          </p:cNvPr>
          <p:cNvSpPr/>
          <p:nvPr/>
        </p:nvSpPr>
        <p:spPr>
          <a:xfrm>
            <a:off x="1155328" y="1365707"/>
            <a:ext cx="6733309" cy="1708160"/>
          </a:xfrm>
          <a:prstGeom prst="rect">
            <a:avLst/>
          </a:prstGeom>
        </p:spPr>
        <p:txBody>
          <a:bodyPr wrap="square">
            <a:spAutoFit/>
          </a:bodyPr>
          <a:lstStyle/>
          <a:p>
            <a:pPr indent="266700" algn="just">
              <a:lnSpc>
                <a:spcPct val="150000"/>
              </a:lnSpc>
              <a:spcAft>
                <a:spcPts val="0"/>
              </a:spcAft>
            </a:pP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一般情况下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液压液的可压缩性对液压系统性能影响不大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但在高压下或研究系统动态性能及计算远距离操纵的液压机构时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则必须予以考虑。</a:t>
            </a:r>
          </a:p>
          <a:p>
            <a:pPr indent="266700" algn="just">
              <a:lnSpc>
                <a:spcPct val="150000"/>
              </a:lnSpc>
              <a:spcAft>
                <a:spcPts val="0"/>
              </a:spcAft>
            </a:pP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石油基液压油的体积模量与温度、压力有关</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温度升高时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值减小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在液压油正常工作温度范围内</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值会有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5%~25%</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的变化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压力增加时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值增大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但这种变化不呈线性关系</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p≥3MPa</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值基本上不再增大。</a:t>
            </a:r>
          </a:p>
        </p:txBody>
      </p:sp>
      <p:sp>
        <p:nvSpPr>
          <p:cNvPr id="19" name="矩形 18">
            <a:extLst>
              <a:ext uri="{FF2B5EF4-FFF2-40B4-BE49-F238E27FC236}">
                <a16:creationId xmlns:a16="http://schemas.microsoft.com/office/drawing/2014/main" id="{791FD89E-730E-4DB5-9693-B15C59546A3F}"/>
              </a:ext>
            </a:extLst>
          </p:cNvPr>
          <p:cNvSpPr/>
          <p:nvPr/>
        </p:nvSpPr>
        <p:spPr>
          <a:xfrm>
            <a:off x="789716" y="3219791"/>
            <a:ext cx="7395130" cy="1384995"/>
          </a:xfrm>
          <a:prstGeom prst="rect">
            <a:avLst/>
          </a:prstGeom>
        </p:spPr>
        <p:txBody>
          <a:bodyPr wrap="square">
            <a:spAutoFit/>
          </a:bodyPr>
          <a:lstStyle/>
          <a:p>
            <a:pPr>
              <a:lnSpc>
                <a:spcPct val="150000"/>
              </a:lnSpc>
            </a:pP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由于空气的可压缩性很大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因此当液压液中有游离气泡时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值将大大减小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且起始压力的影响明显增大。但是在液体内游离气泡不可能完全避免</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一般建议石油基液压油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的取值为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(0.7~1.4)×103MPa,</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且应采取措施尽量减少液压系统液压液中的游离空气的含量。</a:t>
            </a:r>
          </a:p>
          <a:p>
            <a:pPr>
              <a:lnSpc>
                <a:spcPct val="150000"/>
              </a:lnSpc>
            </a:pP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石油基液压油的体积膨胀系数和比热容分别为                           和</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圆角矩形 6">
            <a:extLst>
              <a:ext uri="{FF2B5EF4-FFF2-40B4-BE49-F238E27FC236}">
                <a16:creationId xmlns:a16="http://schemas.microsoft.com/office/drawing/2014/main" id="{262EBBAE-860D-4913-BFF6-A90CAD6BB82A}"/>
              </a:ext>
            </a:extLst>
          </p:cNvPr>
          <p:cNvSpPr/>
          <p:nvPr/>
        </p:nvSpPr>
        <p:spPr>
          <a:xfrm>
            <a:off x="722572" y="3219791"/>
            <a:ext cx="7686076" cy="143533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pic>
        <p:nvPicPr>
          <p:cNvPr id="11" name="图片 10">
            <a:extLst>
              <a:ext uri="{FF2B5EF4-FFF2-40B4-BE49-F238E27FC236}">
                <a16:creationId xmlns:a16="http://schemas.microsoft.com/office/drawing/2014/main" id="{78A820F5-4669-4342-8C64-EA259441BCF4}"/>
              </a:ext>
            </a:extLst>
          </p:cNvPr>
          <p:cNvPicPr>
            <a:picLocks noChangeAspect="1"/>
          </p:cNvPicPr>
          <p:nvPr/>
        </p:nvPicPr>
        <p:blipFill>
          <a:blip r:embed="rId2"/>
          <a:stretch>
            <a:fillRect/>
          </a:stretch>
        </p:blipFill>
        <p:spPr>
          <a:xfrm>
            <a:off x="4767624" y="4223218"/>
            <a:ext cx="1364617" cy="304720"/>
          </a:xfrm>
          <a:prstGeom prst="rect">
            <a:avLst/>
          </a:prstGeom>
        </p:spPr>
      </p:pic>
      <p:pic>
        <p:nvPicPr>
          <p:cNvPr id="12" name="图片 11">
            <a:extLst>
              <a:ext uri="{FF2B5EF4-FFF2-40B4-BE49-F238E27FC236}">
                <a16:creationId xmlns:a16="http://schemas.microsoft.com/office/drawing/2014/main" id="{9A1A0EF4-9134-4151-A8D8-2CC488F31335}"/>
              </a:ext>
            </a:extLst>
          </p:cNvPr>
          <p:cNvPicPr>
            <a:picLocks noChangeAspect="1"/>
          </p:cNvPicPr>
          <p:nvPr/>
        </p:nvPicPr>
        <p:blipFill>
          <a:blip r:embed="rId3"/>
          <a:stretch>
            <a:fillRect/>
          </a:stretch>
        </p:blipFill>
        <p:spPr>
          <a:xfrm>
            <a:off x="6360924" y="4220673"/>
            <a:ext cx="1823922" cy="279106"/>
          </a:xfrm>
          <a:prstGeom prst="rect">
            <a:avLst/>
          </a:prstGeom>
        </p:spPr>
      </p:pic>
    </p:spTree>
    <p:extLst>
      <p:ext uri="{BB962C8B-B14F-4D97-AF65-F5344CB8AC3E}">
        <p14:creationId xmlns:p14="http://schemas.microsoft.com/office/powerpoint/2010/main" val="158217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2T2.EPS" descr="id:2147502705;FounderCES">
            <a:extLst>
              <a:ext uri="{FF2B5EF4-FFF2-40B4-BE49-F238E27FC236}">
                <a16:creationId xmlns:a16="http://schemas.microsoft.com/office/drawing/2014/main" id="{286273B0-DDD2-40F5-BFC7-ABBD671E437D}"/>
              </a:ext>
            </a:extLst>
          </p:cNvPr>
          <p:cNvPicPr/>
          <p:nvPr/>
        </p:nvPicPr>
        <p:blipFill>
          <a:blip r:embed="rId2"/>
          <a:stretch>
            <a:fillRect/>
          </a:stretch>
        </p:blipFill>
        <p:spPr>
          <a:xfrm>
            <a:off x="5516637" y="2589357"/>
            <a:ext cx="2271755" cy="1656056"/>
          </a:xfrm>
          <a:prstGeom prst="rect">
            <a:avLst/>
          </a:prstGeom>
        </p:spPr>
      </p:pic>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7" name="直角三角形 16">
            <a:extLst>
              <a:ext uri="{FF2B5EF4-FFF2-40B4-BE49-F238E27FC236}">
                <a16:creationId xmlns:a16="http://schemas.microsoft.com/office/drawing/2014/main" id="{AE404474-F66E-4D6F-B3BD-B3FA996D5244}"/>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8" name="文本框 19">
            <a:extLst>
              <a:ext uri="{FF2B5EF4-FFF2-40B4-BE49-F238E27FC236}">
                <a16:creationId xmlns:a16="http://schemas.microsoft.com/office/drawing/2014/main" id="{FAA17AD2-9CB1-4565-8ED8-B112F597C82B}"/>
              </a:ext>
            </a:extLst>
          </p:cNvPr>
          <p:cNvSpPr txBox="1">
            <a:spLocks noChangeArrowheads="1"/>
          </p:cNvSpPr>
          <p:nvPr/>
        </p:nvSpPr>
        <p:spPr bwMode="auto">
          <a:xfrm>
            <a:off x="730862" y="1409395"/>
            <a:ext cx="12565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1.</a:t>
            </a:r>
            <a:r>
              <a:rPr lang="zh-CN" altLang="en-US" sz="1400" dirty="0">
                <a:solidFill>
                  <a:srgbClr val="184972"/>
                </a:solidFill>
                <a:latin typeface="Times New Roman" panose="02020603050405020304" pitchFamily="18" charset="0"/>
                <a:ea typeface="黑体" panose="02010609060101010101" pitchFamily="49" charset="-122"/>
              </a:rPr>
              <a:t>粘性的表现</a:t>
            </a:r>
          </a:p>
        </p:txBody>
      </p:sp>
      <p:sp>
        <p:nvSpPr>
          <p:cNvPr id="21" name="矩形 20">
            <a:extLst>
              <a:ext uri="{FF2B5EF4-FFF2-40B4-BE49-F238E27FC236}">
                <a16:creationId xmlns:a16="http://schemas.microsoft.com/office/drawing/2014/main" id="{E6FF72C7-6A8F-455F-9E47-53C0E615D7D0}"/>
              </a:ext>
            </a:extLst>
          </p:cNvPr>
          <p:cNvSpPr/>
          <p:nvPr/>
        </p:nvSpPr>
        <p:spPr>
          <a:xfrm>
            <a:off x="749241" y="1558473"/>
            <a:ext cx="7545483" cy="784254"/>
          </a:xfrm>
          <a:prstGeom prst="rect">
            <a:avLst/>
          </a:prstGeom>
        </p:spPr>
        <p:txBody>
          <a:bodyPr wrap="square">
            <a:spAutoFit/>
          </a:bodyPr>
          <a:lstStyle/>
          <a:p>
            <a:pPr algn="ctr">
              <a:lnSpc>
                <a:spcPct val="150000"/>
              </a:lnSpc>
            </a:pPr>
            <a:r>
              <a:rPr lang="zh-CN" altLang="en-US" sz="1600" dirty="0">
                <a:latin typeface="Times New Roman" panose="02020603050405020304" pitchFamily="18" charset="0"/>
                <a:ea typeface="黑体" panose="02010609060101010101" pitchFamily="49" charset="-122"/>
              </a:rPr>
              <a:t>液体在外力作用下流动时</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分子间内聚力的存在</a:t>
            </a:r>
            <a:endParaRPr lang="en-US" altLang="zh-CN" sz="1600" dirty="0">
              <a:latin typeface="Times New Roman" panose="02020603050405020304" pitchFamily="18" charset="0"/>
              <a:ea typeface="黑体" panose="02010609060101010101" pitchFamily="49" charset="-122"/>
            </a:endParaRPr>
          </a:p>
          <a:p>
            <a:pPr algn="ctr">
              <a:lnSpc>
                <a:spcPct val="150000"/>
              </a:lnSpc>
            </a:pPr>
            <a:r>
              <a:rPr lang="zh-CN" altLang="en-US" sz="1600" dirty="0">
                <a:latin typeface="Times New Roman" panose="02020603050405020304" pitchFamily="18" charset="0"/>
                <a:ea typeface="黑体" panose="02010609060101010101" pitchFamily="49" charset="-122"/>
              </a:rPr>
              <a:t>使其流动受到牵制</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从而沿其界面产生内摩擦力</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这一特性称为液体的粘性。</a:t>
            </a:r>
          </a:p>
        </p:txBody>
      </p:sp>
      <p:sp>
        <p:nvSpPr>
          <p:cNvPr id="23" name="矩形 22">
            <a:extLst>
              <a:ext uri="{FF2B5EF4-FFF2-40B4-BE49-F238E27FC236}">
                <a16:creationId xmlns:a16="http://schemas.microsoft.com/office/drawing/2014/main" id="{658A7FC7-A54F-417C-B3BD-809423BB62F0}"/>
              </a:ext>
            </a:extLst>
          </p:cNvPr>
          <p:cNvSpPr/>
          <p:nvPr/>
        </p:nvSpPr>
        <p:spPr>
          <a:xfrm>
            <a:off x="1062297" y="2608883"/>
            <a:ext cx="4055662" cy="1869743"/>
          </a:xfrm>
          <a:prstGeom prst="rect">
            <a:avLst/>
          </a:prstGeom>
        </p:spPr>
        <p:txBody>
          <a:bodyPr wrap="square">
            <a:spAutoFit/>
          </a:bodyPr>
          <a:lstStyle/>
          <a:p>
            <a:pPr>
              <a:lnSpc>
                <a:spcPct val="150000"/>
              </a:lnSpc>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现以图</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为例说明液体的粘性。若距离为</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的两平行平板间充满液体</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下平板固定</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而上平板以速度</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向右平动。由于液体和固体壁面间的附着力及液体的粘性</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会使流动液体内部各液层的速度大小不等</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紧靠着下平板的液层速度为零</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紧靠着上平板的液层速度为</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11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而中间各层液体的速度当层间距离</a:t>
            </a:r>
            <a:r>
              <a:rPr lang="en-US" altLang="zh-CN" sz="11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较小时</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从上到下近似呈线性递减规律分布。其中速度快的液层带动速度慢的</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而速度慢的液层对速度快的起阻滞作用。</a:t>
            </a:r>
            <a:endParaRPr lang="zh-CN" altLang="en-US" sz="2000" dirty="0">
              <a:latin typeface="Times New Roman" panose="02020603050405020304" pitchFamily="18" charset="0"/>
              <a:ea typeface="黑体" panose="02010609060101010101" pitchFamily="49" charset="-122"/>
            </a:endParaRPr>
          </a:p>
        </p:txBody>
      </p:sp>
      <p:sp>
        <p:nvSpPr>
          <p:cNvPr id="24" name="圆角矩形 6">
            <a:extLst>
              <a:ext uri="{FF2B5EF4-FFF2-40B4-BE49-F238E27FC236}">
                <a16:creationId xmlns:a16="http://schemas.microsoft.com/office/drawing/2014/main" id="{1FD61F9E-16FE-4656-B2DA-85208F558946}"/>
              </a:ext>
            </a:extLst>
          </p:cNvPr>
          <p:cNvSpPr/>
          <p:nvPr/>
        </p:nvSpPr>
        <p:spPr>
          <a:xfrm>
            <a:off x="955924" y="2507088"/>
            <a:ext cx="4162035" cy="20585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6" name="矩形 25">
            <a:extLst>
              <a:ext uri="{FF2B5EF4-FFF2-40B4-BE49-F238E27FC236}">
                <a16:creationId xmlns:a16="http://schemas.microsoft.com/office/drawing/2014/main" id="{59190775-A0F5-4F8C-AED2-256666BCECA2}"/>
              </a:ext>
            </a:extLst>
          </p:cNvPr>
          <p:cNvSpPr/>
          <p:nvPr/>
        </p:nvSpPr>
        <p:spPr>
          <a:xfrm>
            <a:off x="5891419" y="4245413"/>
            <a:ext cx="1210588" cy="244106"/>
          </a:xfrm>
          <a:prstGeom prst="rect">
            <a:avLst/>
          </a:prstGeom>
        </p:spPr>
        <p:txBody>
          <a:bodyPr wrap="none">
            <a:spAutoFit/>
          </a:bodyPr>
          <a:lstStyle/>
          <a:p>
            <a:pPr indent="228600" algn="ctr">
              <a:lnSpc>
                <a:spcPts val="1350"/>
              </a:lnSpc>
              <a:spcAft>
                <a:spcPts val="0"/>
              </a:spcAft>
            </a:pP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液体粘性示意图</a:t>
            </a:r>
            <a:endParaRPr lang="zh-CN" alt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5238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5D792503-8626-4052-8329-5A70C12CA24B}"/>
              </a:ext>
            </a:extLst>
          </p:cNvPr>
          <p:cNvPicPr>
            <a:picLocks noChangeAspect="1"/>
          </p:cNvPicPr>
          <p:nvPr/>
        </p:nvPicPr>
        <p:blipFill>
          <a:blip r:embed="rId2"/>
          <a:stretch>
            <a:fillRect/>
          </a:stretch>
        </p:blipFill>
        <p:spPr>
          <a:xfrm>
            <a:off x="5543931" y="1601674"/>
            <a:ext cx="1420555" cy="582194"/>
          </a:xfrm>
          <a:prstGeom prst="rect">
            <a:avLst/>
          </a:prstGeom>
        </p:spPr>
      </p:pic>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1" name="直角三角形 10">
            <a:extLst>
              <a:ext uri="{FF2B5EF4-FFF2-40B4-BE49-F238E27FC236}">
                <a16:creationId xmlns:a16="http://schemas.microsoft.com/office/drawing/2014/main" id="{7F445258-71B8-4B5B-BB43-A2BC84AE156E}"/>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2" name="文本框 19">
            <a:extLst>
              <a:ext uri="{FF2B5EF4-FFF2-40B4-BE49-F238E27FC236}">
                <a16:creationId xmlns:a16="http://schemas.microsoft.com/office/drawing/2014/main" id="{0624FF64-EF25-47C2-8406-6E521471D26F}"/>
              </a:ext>
            </a:extLst>
          </p:cNvPr>
          <p:cNvSpPr txBox="1">
            <a:spLocks noChangeArrowheads="1"/>
          </p:cNvSpPr>
          <p:nvPr/>
        </p:nvSpPr>
        <p:spPr bwMode="auto">
          <a:xfrm>
            <a:off x="730862" y="1409395"/>
            <a:ext cx="12565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1.</a:t>
            </a:r>
            <a:r>
              <a:rPr lang="zh-CN" altLang="en-US" sz="1400" dirty="0">
                <a:solidFill>
                  <a:srgbClr val="184972"/>
                </a:solidFill>
                <a:latin typeface="Times New Roman" panose="02020603050405020304" pitchFamily="18" charset="0"/>
                <a:ea typeface="黑体" panose="02010609060101010101" pitchFamily="49" charset="-122"/>
              </a:rPr>
              <a:t>粘性的表现</a:t>
            </a:r>
          </a:p>
        </p:txBody>
      </p:sp>
      <p:pic>
        <p:nvPicPr>
          <p:cNvPr id="13" name="2T2.EPS" descr="id:2147502705;FounderCES">
            <a:extLst>
              <a:ext uri="{FF2B5EF4-FFF2-40B4-BE49-F238E27FC236}">
                <a16:creationId xmlns:a16="http://schemas.microsoft.com/office/drawing/2014/main" id="{CB3E11B4-15FE-4F7B-B3FF-94DC203B564C}"/>
              </a:ext>
            </a:extLst>
          </p:cNvPr>
          <p:cNvPicPr/>
          <p:nvPr/>
        </p:nvPicPr>
        <p:blipFill>
          <a:blip r:embed="rId3"/>
          <a:stretch>
            <a:fillRect/>
          </a:stretch>
        </p:blipFill>
        <p:spPr>
          <a:xfrm>
            <a:off x="878384" y="1856597"/>
            <a:ext cx="2766878" cy="2041791"/>
          </a:xfrm>
          <a:prstGeom prst="rect">
            <a:avLst/>
          </a:prstGeom>
        </p:spPr>
      </p:pic>
      <p:sp>
        <p:nvSpPr>
          <p:cNvPr id="15" name="圆角矩形 6">
            <a:extLst>
              <a:ext uri="{FF2B5EF4-FFF2-40B4-BE49-F238E27FC236}">
                <a16:creationId xmlns:a16="http://schemas.microsoft.com/office/drawing/2014/main" id="{1C6CEF34-FCA1-49FE-86AA-5E2687FFB1B4}"/>
              </a:ext>
            </a:extLst>
          </p:cNvPr>
          <p:cNvSpPr/>
          <p:nvPr/>
        </p:nvSpPr>
        <p:spPr>
          <a:xfrm>
            <a:off x="4179649" y="978348"/>
            <a:ext cx="4162035" cy="125330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36F56B32-7617-4F2C-8FBA-4AC7110AA5DF}"/>
              </a:ext>
            </a:extLst>
          </p:cNvPr>
          <p:cNvSpPr/>
          <p:nvPr/>
        </p:nvSpPr>
        <p:spPr>
          <a:xfrm>
            <a:off x="1426868" y="3865227"/>
            <a:ext cx="1210588" cy="244106"/>
          </a:xfrm>
          <a:prstGeom prst="rect">
            <a:avLst/>
          </a:prstGeom>
        </p:spPr>
        <p:txBody>
          <a:bodyPr wrap="none">
            <a:spAutoFit/>
          </a:bodyPr>
          <a:lstStyle/>
          <a:p>
            <a:pPr indent="228600" algn="ctr">
              <a:lnSpc>
                <a:spcPts val="1350"/>
              </a:lnSpc>
              <a:spcAft>
                <a:spcPts val="0"/>
              </a:spcAft>
            </a:pP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液体粘性示意图</a:t>
            </a:r>
            <a:endParaRPr lang="zh-CN" alt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7D1CE82E-203B-4984-B326-9EEFC633B74B}"/>
              </a:ext>
            </a:extLst>
          </p:cNvPr>
          <p:cNvSpPr/>
          <p:nvPr/>
        </p:nvSpPr>
        <p:spPr>
          <a:xfrm>
            <a:off x="3974666" y="1051075"/>
            <a:ext cx="4572000" cy="611258"/>
          </a:xfrm>
          <a:prstGeom prst="rect">
            <a:avLst/>
          </a:prstGeom>
        </p:spPr>
        <p:txBody>
          <a:bodyPr>
            <a:spAutoFit/>
          </a:bodyPr>
          <a:lstStyle/>
          <a:p>
            <a:pPr algn="ctr">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实验测定表明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流动液体相邻液层间的内摩擦力</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endPar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与液层接触面积</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、液层间的速度梯度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成正比</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endParaRPr lang="zh-CN" altLang="en-US" dirty="0">
              <a:latin typeface="Times New Roman" panose="02020603050405020304" pitchFamily="18" charset="0"/>
              <a:ea typeface="黑体" panose="02010609060101010101" pitchFamily="49" charset="-122"/>
            </a:endParaRPr>
          </a:p>
        </p:txBody>
      </p:sp>
      <p:pic>
        <p:nvPicPr>
          <p:cNvPr id="20" name="图片 19">
            <a:extLst>
              <a:ext uri="{FF2B5EF4-FFF2-40B4-BE49-F238E27FC236}">
                <a16:creationId xmlns:a16="http://schemas.microsoft.com/office/drawing/2014/main" id="{A654837C-EF2B-4B52-B276-F6C83EA6FC2B}"/>
              </a:ext>
            </a:extLst>
          </p:cNvPr>
          <p:cNvPicPr>
            <a:picLocks noChangeAspect="1"/>
          </p:cNvPicPr>
          <p:nvPr/>
        </p:nvPicPr>
        <p:blipFill>
          <a:blip r:embed="rId4"/>
          <a:stretch>
            <a:fillRect/>
          </a:stretch>
        </p:blipFill>
        <p:spPr>
          <a:xfrm>
            <a:off x="5543931" y="3378387"/>
            <a:ext cx="1475065" cy="506044"/>
          </a:xfrm>
          <a:prstGeom prst="rect">
            <a:avLst/>
          </a:prstGeom>
        </p:spPr>
      </p:pic>
      <p:sp>
        <p:nvSpPr>
          <p:cNvPr id="21" name="矩形 20">
            <a:extLst>
              <a:ext uri="{FF2B5EF4-FFF2-40B4-BE49-F238E27FC236}">
                <a16:creationId xmlns:a16="http://schemas.microsoft.com/office/drawing/2014/main" id="{3C709F33-2C39-4328-8242-B7DCB082F0EF}"/>
              </a:ext>
            </a:extLst>
          </p:cNvPr>
          <p:cNvSpPr/>
          <p:nvPr/>
        </p:nvSpPr>
        <p:spPr>
          <a:xfrm>
            <a:off x="4857094" y="2312306"/>
            <a:ext cx="3087705"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比例系数</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μ</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称为绝对粘度或动力粘度。</a:t>
            </a:r>
            <a:endParaRPr lang="zh-CN" altLang="en-US" sz="1200" dirty="0">
              <a:latin typeface="Times New Roman" panose="02020603050405020304" pitchFamily="18" charset="0"/>
              <a:ea typeface="黑体" panose="02010609060101010101" pitchFamily="49" charset="-122"/>
            </a:endParaRPr>
          </a:p>
        </p:txBody>
      </p:sp>
      <p:sp>
        <p:nvSpPr>
          <p:cNvPr id="22" name="圆角矩形 6">
            <a:extLst>
              <a:ext uri="{FF2B5EF4-FFF2-40B4-BE49-F238E27FC236}">
                <a16:creationId xmlns:a16="http://schemas.microsoft.com/office/drawing/2014/main" id="{5A127E76-836D-48E2-B083-A7DF743A5344}"/>
              </a:ext>
            </a:extLst>
          </p:cNvPr>
          <p:cNvSpPr/>
          <p:nvPr/>
        </p:nvSpPr>
        <p:spPr>
          <a:xfrm>
            <a:off x="4179649" y="2675892"/>
            <a:ext cx="4162035" cy="125330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3" name="矩形 22">
            <a:extLst>
              <a:ext uri="{FF2B5EF4-FFF2-40B4-BE49-F238E27FC236}">
                <a16:creationId xmlns:a16="http://schemas.microsoft.com/office/drawing/2014/main" id="{395E541E-123F-4F4E-8FEB-1F6878F76EFD}"/>
              </a:ext>
            </a:extLst>
          </p:cNvPr>
          <p:cNvSpPr/>
          <p:nvPr/>
        </p:nvSpPr>
        <p:spPr>
          <a:xfrm>
            <a:off x="4047743" y="2751355"/>
            <a:ext cx="4572000" cy="611258"/>
          </a:xfrm>
          <a:prstGeom prst="rect">
            <a:avLst/>
          </a:prstGeom>
        </p:spPr>
        <p:txBody>
          <a:bodyPr>
            <a:spAutoFit/>
          </a:bodyPr>
          <a:lstStyle/>
          <a:p>
            <a:pPr algn="ctr">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若以</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τ</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表示液层间的切应力</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gn="ctr">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即单位面积上的内摩擦力</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则上式可表示为</a:t>
            </a:r>
            <a:endParaRPr lang="zh-CN" altLang="en-US" sz="1200" dirty="0">
              <a:latin typeface="Times New Roman" panose="02020603050405020304" pitchFamily="18" charset="0"/>
              <a:ea typeface="黑体" panose="02010609060101010101" pitchFamily="49" charset="-122"/>
            </a:endParaRPr>
          </a:p>
        </p:txBody>
      </p:sp>
      <p:sp>
        <p:nvSpPr>
          <p:cNvPr id="24" name="矩形 23">
            <a:extLst>
              <a:ext uri="{FF2B5EF4-FFF2-40B4-BE49-F238E27FC236}">
                <a16:creationId xmlns:a16="http://schemas.microsoft.com/office/drawing/2014/main" id="{EF02375B-40BF-4BB5-8BE2-1C8031E9BFC9}"/>
              </a:ext>
            </a:extLst>
          </p:cNvPr>
          <p:cNvSpPr/>
          <p:nvPr/>
        </p:nvSpPr>
        <p:spPr>
          <a:xfrm>
            <a:off x="5396342" y="3971988"/>
            <a:ext cx="2185214"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这就是牛顿液体内摩擦定律。</a:t>
            </a:r>
            <a:endParaRPr lang="zh-CN" altLang="en-US" sz="1200" dirty="0">
              <a:latin typeface="Times New Roman" panose="02020603050405020304" pitchFamily="18" charset="0"/>
              <a:ea typeface="黑体" panose="02010609060101010101" pitchFamily="49" charset="-122"/>
            </a:endParaRPr>
          </a:p>
        </p:txBody>
      </p:sp>
      <p:sp>
        <p:nvSpPr>
          <p:cNvPr id="25" name="矩形 24">
            <a:extLst>
              <a:ext uri="{FF2B5EF4-FFF2-40B4-BE49-F238E27FC236}">
                <a16:creationId xmlns:a16="http://schemas.microsoft.com/office/drawing/2014/main" id="{DD9086E1-204B-4005-AEFB-942E8EA867E0}"/>
              </a:ext>
            </a:extLst>
          </p:cNvPr>
          <p:cNvSpPr/>
          <p:nvPr/>
        </p:nvSpPr>
        <p:spPr>
          <a:xfrm>
            <a:off x="1041067" y="4291779"/>
            <a:ext cx="6663215" cy="611258"/>
          </a:xfrm>
          <a:prstGeom prst="rect">
            <a:avLst/>
          </a:prstGeom>
        </p:spPr>
        <p:txBody>
          <a:bodyPr wrap="square">
            <a:spAutoFit/>
          </a:bodyPr>
          <a:lstStyle/>
          <a:p>
            <a:pPr algn="ctr">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由上式可知</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在静止液体中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速度梯度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 </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故其内摩擦力为零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gn="ctr">
              <a:lnSpc>
                <a:spcPct val="150000"/>
              </a:lnSpc>
            </a:pPr>
            <a:r>
              <a:rPr lang="zh-CN" altLang="zh-CN" sz="1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因此静止液体不呈现粘性</a:t>
            </a:r>
            <a:r>
              <a:rPr lang="en-US" altLang="zh-CN" sz="1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液体只在流动时才显示其粘性。</a:t>
            </a:r>
            <a:endParaRPr lang="zh-CN" altLang="en-US" sz="1200" dirty="0">
              <a:solidFill>
                <a:srgbClr val="FF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9035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666E10BE-DA9E-44CC-83E9-22475890CB0F}"/>
              </a:ext>
            </a:extLst>
          </p:cNvPr>
          <p:cNvPicPr>
            <a:picLocks noChangeAspect="1"/>
          </p:cNvPicPr>
          <p:nvPr/>
        </p:nvPicPr>
        <p:blipFill>
          <a:blip r:embed="rId2"/>
          <a:stretch>
            <a:fillRect/>
          </a:stretch>
        </p:blipFill>
        <p:spPr>
          <a:xfrm>
            <a:off x="3668063" y="2846255"/>
            <a:ext cx="1142857" cy="457143"/>
          </a:xfrm>
          <a:prstGeom prst="rect">
            <a:avLst/>
          </a:prstGeom>
        </p:spPr>
      </p:pic>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1" name="直角三角形 10">
            <a:extLst>
              <a:ext uri="{FF2B5EF4-FFF2-40B4-BE49-F238E27FC236}">
                <a16:creationId xmlns:a16="http://schemas.microsoft.com/office/drawing/2014/main" id="{7F445258-71B8-4B5B-BB43-A2BC84AE156E}"/>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2" name="文本框 19">
            <a:extLst>
              <a:ext uri="{FF2B5EF4-FFF2-40B4-BE49-F238E27FC236}">
                <a16:creationId xmlns:a16="http://schemas.microsoft.com/office/drawing/2014/main" id="{0624FF64-EF25-47C2-8406-6E521471D26F}"/>
              </a:ext>
            </a:extLst>
          </p:cNvPr>
          <p:cNvSpPr txBox="1">
            <a:spLocks noChangeArrowheads="1"/>
          </p:cNvSpPr>
          <p:nvPr/>
        </p:nvSpPr>
        <p:spPr bwMode="auto">
          <a:xfrm>
            <a:off x="730862" y="1409395"/>
            <a:ext cx="12565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2.</a:t>
            </a:r>
            <a:r>
              <a:rPr lang="zh-CN" altLang="en-US" sz="1400" dirty="0">
                <a:solidFill>
                  <a:srgbClr val="184972"/>
                </a:solidFill>
                <a:latin typeface="Times New Roman" panose="02020603050405020304" pitchFamily="18" charset="0"/>
                <a:ea typeface="黑体" panose="02010609060101010101" pitchFamily="49" charset="-122"/>
              </a:rPr>
              <a:t>粘性的度量</a:t>
            </a:r>
          </a:p>
        </p:txBody>
      </p:sp>
      <p:sp>
        <p:nvSpPr>
          <p:cNvPr id="9" name="矩形 8">
            <a:extLst>
              <a:ext uri="{FF2B5EF4-FFF2-40B4-BE49-F238E27FC236}">
                <a16:creationId xmlns:a16="http://schemas.microsoft.com/office/drawing/2014/main" id="{24F019EE-0CDA-4E7A-99E5-6B98FEEFD906}"/>
              </a:ext>
            </a:extLst>
          </p:cNvPr>
          <p:cNvSpPr/>
          <p:nvPr/>
        </p:nvSpPr>
        <p:spPr>
          <a:xfrm>
            <a:off x="2531725" y="1409395"/>
            <a:ext cx="5489597" cy="523220"/>
          </a:xfrm>
          <a:prstGeom prst="rect">
            <a:avLst/>
          </a:prstGeom>
        </p:spPr>
        <p:txBody>
          <a:bodyPr wrap="square">
            <a:spAutoFit/>
          </a:bodyPr>
          <a:lstStyle/>
          <a:p>
            <a:pPr algn="ct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度量粘性大小的物理量称为粘度。常用的粘度有三种</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gn="ct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即绝对粘度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动力粘度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、运动粘度、相对粘度。</a:t>
            </a:r>
            <a:endParaRPr lang="zh-CN" altLang="en-US" sz="1400" dirty="0">
              <a:latin typeface="Times New Roman" panose="02020603050405020304" pitchFamily="18" charset="0"/>
              <a:ea typeface="黑体" panose="02010609060101010101" pitchFamily="49" charset="-122"/>
            </a:endParaRPr>
          </a:p>
        </p:txBody>
      </p:sp>
      <p:sp>
        <p:nvSpPr>
          <p:cNvPr id="26" name="文本框 19">
            <a:extLst>
              <a:ext uri="{FF2B5EF4-FFF2-40B4-BE49-F238E27FC236}">
                <a16:creationId xmlns:a16="http://schemas.microsoft.com/office/drawing/2014/main" id="{A32B7EFB-BB0D-4C70-8D9D-EAB88AB269EE}"/>
              </a:ext>
            </a:extLst>
          </p:cNvPr>
          <p:cNvSpPr txBox="1">
            <a:spLocks noChangeArrowheads="1"/>
          </p:cNvSpPr>
          <p:nvPr/>
        </p:nvSpPr>
        <p:spPr bwMode="auto">
          <a:xfrm>
            <a:off x="-140677" y="2000300"/>
            <a:ext cx="32656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1</a:t>
            </a:r>
            <a:r>
              <a:rPr lang="zh-CN" altLang="en-US" sz="1200" dirty="0">
                <a:solidFill>
                  <a:srgbClr val="184972"/>
                </a:solidFill>
                <a:latin typeface="Times New Roman" panose="02020603050405020304" pitchFamily="18" charset="0"/>
                <a:ea typeface="黑体" panose="02010609060101010101" pitchFamily="49" charset="-122"/>
              </a:rPr>
              <a:t>）绝对粘度</a:t>
            </a:r>
            <a:r>
              <a:rPr lang="en-US" altLang="zh-CN" sz="1200" dirty="0">
                <a:solidFill>
                  <a:srgbClr val="184972"/>
                </a:solidFill>
                <a:latin typeface="Times New Roman" panose="02020603050405020304" pitchFamily="18" charset="0"/>
                <a:ea typeface="黑体" panose="02010609060101010101" pitchFamily="49" charset="-122"/>
              </a:rPr>
              <a:t>(</a:t>
            </a:r>
            <a:r>
              <a:rPr lang="zh-CN" altLang="en-US" sz="1200" dirty="0">
                <a:solidFill>
                  <a:srgbClr val="184972"/>
                </a:solidFill>
                <a:latin typeface="Times New Roman" panose="02020603050405020304" pitchFamily="18" charset="0"/>
                <a:ea typeface="黑体" panose="02010609060101010101" pitchFamily="49" charset="-122"/>
              </a:rPr>
              <a:t>动力粘度</a:t>
            </a:r>
            <a:r>
              <a:rPr lang="en-US" altLang="zh-CN" sz="1200" dirty="0">
                <a:solidFill>
                  <a:srgbClr val="184972"/>
                </a:solidFill>
                <a:latin typeface="Times New Roman" panose="02020603050405020304" pitchFamily="18" charset="0"/>
                <a:ea typeface="黑体" panose="02010609060101010101" pitchFamily="49" charset="-122"/>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μ</a:t>
            </a:r>
            <a:endParaRPr lang="zh-CN" altLang="en-US" sz="1200" dirty="0">
              <a:solidFill>
                <a:srgbClr val="184972"/>
              </a:solidFill>
              <a:latin typeface="Times New Roman" panose="02020603050405020304" pitchFamily="18" charset="0"/>
              <a:ea typeface="黑体" panose="02010609060101010101" pitchFamily="49" charset="-122"/>
            </a:endParaRPr>
          </a:p>
        </p:txBody>
      </p:sp>
      <p:sp>
        <p:nvSpPr>
          <p:cNvPr id="14" name="矩形 13">
            <a:extLst>
              <a:ext uri="{FF2B5EF4-FFF2-40B4-BE49-F238E27FC236}">
                <a16:creationId xmlns:a16="http://schemas.microsoft.com/office/drawing/2014/main" id="{F9005D4D-EDBF-4A51-B2D8-3DE2F8004D9B}"/>
              </a:ext>
            </a:extLst>
          </p:cNvPr>
          <p:cNvSpPr/>
          <p:nvPr/>
        </p:nvSpPr>
        <p:spPr>
          <a:xfrm>
            <a:off x="1850231" y="2446869"/>
            <a:ext cx="5080355" cy="461665"/>
          </a:xfrm>
          <a:prstGeom prst="rect">
            <a:avLst/>
          </a:prstGeom>
        </p:spPr>
        <p:txBody>
          <a:bodyPr wrap="square">
            <a:spAutoFit/>
          </a:bodyPr>
          <a:lstStyle/>
          <a:p>
            <a:pPr algn="ct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可知</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绝对粘度</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μ</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是表征流动液体内摩擦力大小的粘性系数。</a:t>
            </a:r>
            <a:endPar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其量值等于液体在以单位速度梯度流动时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单位面积上的内摩擦力</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endParaRPr lang="zh-CN" altLang="en-US" sz="1200" dirty="0">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DEAC0824-CD36-4D89-B125-CA4856526A21}"/>
              </a:ext>
            </a:extLst>
          </p:cNvPr>
          <p:cNvSpPr/>
          <p:nvPr/>
        </p:nvSpPr>
        <p:spPr>
          <a:xfrm>
            <a:off x="1850230" y="2417001"/>
            <a:ext cx="5080356" cy="88639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8" name="矩形 17">
            <a:extLst>
              <a:ext uri="{FF2B5EF4-FFF2-40B4-BE49-F238E27FC236}">
                <a16:creationId xmlns:a16="http://schemas.microsoft.com/office/drawing/2014/main" id="{170C0E8C-C739-41A0-9808-ACAB29114F9D}"/>
              </a:ext>
            </a:extLst>
          </p:cNvPr>
          <p:cNvSpPr/>
          <p:nvPr/>
        </p:nvSpPr>
        <p:spPr>
          <a:xfrm>
            <a:off x="1689008" y="4102170"/>
            <a:ext cx="5665950" cy="697820"/>
          </a:xfrm>
          <a:prstGeom prst="rect">
            <a:avLst/>
          </a:prstGeom>
        </p:spPr>
        <p:txBody>
          <a:bodyPr wrap="square">
            <a:spAutoFit/>
          </a:bodyPr>
          <a:lstStyle/>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如果绝对粘度只与液体种类有关而与速度梯度无关</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那么这种</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液体称为牛顿液体</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否则为非牛顿液体。</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石油基液压油一般为牛顿液体</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endParaRPr>
          </a:p>
        </p:txBody>
      </p:sp>
      <p:sp>
        <p:nvSpPr>
          <p:cNvPr id="29" name="矩形 28">
            <a:extLst>
              <a:ext uri="{FF2B5EF4-FFF2-40B4-BE49-F238E27FC236}">
                <a16:creationId xmlns:a16="http://schemas.microsoft.com/office/drawing/2014/main" id="{43DFB058-E997-4EB9-A419-07ECA646F4BF}"/>
              </a:ext>
            </a:extLst>
          </p:cNvPr>
          <p:cNvSpPr/>
          <p:nvPr/>
        </p:nvSpPr>
        <p:spPr>
          <a:xfrm>
            <a:off x="1168102" y="3518118"/>
            <a:ext cx="6556340" cy="334259"/>
          </a:xfrm>
          <a:prstGeom prst="rect">
            <a:avLst/>
          </a:prstGeom>
        </p:spPr>
        <p:txBody>
          <a:bodyPr wrap="square">
            <a:spAutoFit/>
          </a:bodyPr>
          <a:lstStyle/>
          <a:p>
            <a:pPr lvl="0" indent="266700">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在我国法定计量单位制及</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SI</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制中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绝对粘度</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μ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的单位是</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Pa·s</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帕</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秒</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或用</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N·s/m</a:t>
            </a:r>
            <a:r>
              <a:rPr lang="en-US" altLang="zh-CN" sz="12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牛</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秒</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米</a:t>
            </a:r>
            <a:r>
              <a:rPr lang="en-US" altLang="zh-CN" sz="12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a:t>
            </a:r>
          </a:p>
        </p:txBody>
      </p:sp>
    </p:spTree>
    <p:extLst>
      <p:ext uri="{BB962C8B-B14F-4D97-AF65-F5344CB8AC3E}">
        <p14:creationId xmlns:p14="http://schemas.microsoft.com/office/powerpoint/2010/main" val="383218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1" name="直角三角形 10">
            <a:extLst>
              <a:ext uri="{FF2B5EF4-FFF2-40B4-BE49-F238E27FC236}">
                <a16:creationId xmlns:a16="http://schemas.microsoft.com/office/drawing/2014/main" id="{7F445258-71B8-4B5B-BB43-A2BC84AE156E}"/>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2" name="文本框 19">
            <a:extLst>
              <a:ext uri="{FF2B5EF4-FFF2-40B4-BE49-F238E27FC236}">
                <a16:creationId xmlns:a16="http://schemas.microsoft.com/office/drawing/2014/main" id="{0624FF64-EF25-47C2-8406-6E521471D26F}"/>
              </a:ext>
            </a:extLst>
          </p:cNvPr>
          <p:cNvSpPr txBox="1">
            <a:spLocks noChangeArrowheads="1"/>
          </p:cNvSpPr>
          <p:nvPr/>
        </p:nvSpPr>
        <p:spPr bwMode="auto">
          <a:xfrm>
            <a:off x="730862" y="1409395"/>
            <a:ext cx="12565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2.</a:t>
            </a:r>
            <a:r>
              <a:rPr lang="zh-CN" altLang="en-US" sz="1400" dirty="0">
                <a:solidFill>
                  <a:srgbClr val="184972"/>
                </a:solidFill>
                <a:latin typeface="Times New Roman" panose="02020603050405020304" pitchFamily="18" charset="0"/>
                <a:ea typeface="黑体" panose="02010609060101010101" pitchFamily="49" charset="-122"/>
              </a:rPr>
              <a:t>粘性的度量</a:t>
            </a:r>
          </a:p>
        </p:txBody>
      </p:sp>
      <p:sp>
        <p:nvSpPr>
          <p:cNvPr id="26" name="文本框 19">
            <a:extLst>
              <a:ext uri="{FF2B5EF4-FFF2-40B4-BE49-F238E27FC236}">
                <a16:creationId xmlns:a16="http://schemas.microsoft.com/office/drawing/2014/main" id="{A32B7EFB-BB0D-4C70-8D9D-EAB88AB269EE}"/>
              </a:ext>
            </a:extLst>
          </p:cNvPr>
          <p:cNvSpPr txBox="1">
            <a:spLocks noChangeArrowheads="1"/>
          </p:cNvSpPr>
          <p:nvPr/>
        </p:nvSpPr>
        <p:spPr bwMode="auto">
          <a:xfrm>
            <a:off x="599549" y="1795392"/>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2</a:t>
            </a:r>
            <a:r>
              <a:rPr lang="zh-CN" altLang="en-US" sz="1200" dirty="0">
                <a:solidFill>
                  <a:srgbClr val="184972"/>
                </a:solidFill>
                <a:latin typeface="Times New Roman" panose="02020603050405020304" pitchFamily="18" charset="0"/>
                <a:ea typeface="黑体" panose="02010609060101010101" pitchFamily="49" charset="-122"/>
              </a:rPr>
              <a:t>）运动粘度</a:t>
            </a:r>
            <a:r>
              <a:rPr lang="en-US" altLang="zh-CN" sz="1200" i="1"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v</a:t>
            </a:r>
            <a:endParaRPr lang="zh-CN" altLang="en-US" sz="1200" dirty="0">
              <a:solidFill>
                <a:srgbClr val="184972"/>
              </a:solidFill>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DEAC0824-CD36-4D89-B125-CA4856526A21}"/>
              </a:ext>
            </a:extLst>
          </p:cNvPr>
          <p:cNvSpPr/>
          <p:nvPr/>
        </p:nvSpPr>
        <p:spPr>
          <a:xfrm>
            <a:off x="2847757" y="1460795"/>
            <a:ext cx="5080356" cy="88639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1207104C-DBCF-443B-92E0-EF3F8F41D417}"/>
              </a:ext>
            </a:extLst>
          </p:cNvPr>
          <p:cNvSpPr/>
          <p:nvPr/>
        </p:nvSpPr>
        <p:spPr>
          <a:xfrm>
            <a:off x="3229257" y="1530032"/>
            <a:ext cx="4572000" cy="307777"/>
          </a:xfrm>
          <a:prstGeom prst="rect">
            <a:avLst/>
          </a:prstGeom>
        </p:spPr>
        <p:txBody>
          <a:bodyPr>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液体绝对粘度与其密度之比称为该液体的运动粘度</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endParaRPr lang="zh-CN" altLang="en-US" sz="1400" dirty="0">
              <a:latin typeface="Times New Roman" panose="02020603050405020304" pitchFamily="18" charset="0"/>
              <a:ea typeface="黑体" panose="02010609060101010101" pitchFamily="49" charset="-122"/>
            </a:endParaRPr>
          </a:p>
        </p:txBody>
      </p:sp>
      <p:pic>
        <p:nvPicPr>
          <p:cNvPr id="13" name="图片 12">
            <a:extLst>
              <a:ext uri="{FF2B5EF4-FFF2-40B4-BE49-F238E27FC236}">
                <a16:creationId xmlns:a16="http://schemas.microsoft.com/office/drawing/2014/main" id="{D61F7CDC-8C22-4634-B739-AA839822B80E}"/>
              </a:ext>
            </a:extLst>
          </p:cNvPr>
          <p:cNvPicPr>
            <a:picLocks noChangeAspect="1"/>
          </p:cNvPicPr>
          <p:nvPr/>
        </p:nvPicPr>
        <p:blipFill>
          <a:blip r:embed="rId2"/>
          <a:stretch>
            <a:fillRect/>
          </a:stretch>
        </p:blipFill>
        <p:spPr>
          <a:xfrm>
            <a:off x="4922168" y="1837809"/>
            <a:ext cx="819048" cy="476190"/>
          </a:xfrm>
          <a:prstGeom prst="rect">
            <a:avLst/>
          </a:prstGeom>
        </p:spPr>
      </p:pic>
      <p:sp>
        <p:nvSpPr>
          <p:cNvPr id="15" name="矩形 14">
            <a:extLst>
              <a:ext uri="{FF2B5EF4-FFF2-40B4-BE49-F238E27FC236}">
                <a16:creationId xmlns:a16="http://schemas.microsoft.com/office/drawing/2014/main" id="{0483C6D3-6761-423C-9395-5FD88F214454}"/>
              </a:ext>
            </a:extLst>
          </p:cNvPr>
          <p:cNvSpPr/>
          <p:nvPr/>
        </p:nvSpPr>
        <p:spPr>
          <a:xfrm>
            <a:off x="1071146" y="2639879"/>
            <a:ext cx="6973017" cy="461665"/>
          </a:xfrm>
          <a:prstGeom prst="rect">
            <a:avLst/>
          </a:prstGeom>
        </p:spPr>
        <p:txBody>
          <a:bodyPr wrap="square">
            <a:spAutoFit/>
          </a:bodyPr>
          <a:lstStyle/>
          <a:p>
            <a:pPr algn="ct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在我国法定计量单位制及</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SI</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制中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运动粘度</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ν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的单位是</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米</a:t>
            </a:r>
            <a:r>
              <a:rPr lang="en-US" altLang="zh-CN" sz="12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秒</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。因其中只有长度和时间的量纲</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故得名为运动粘度。国际标准</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ISO</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按运动粘度值对油液的粘度等级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(VG)</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进行划分</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如表</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en-US" sz="1200" dirty="0">
              <a:latin typeface="Times New Roman" panose="02020603050405020304" pitchFamily="18" charset="0"/>
              <a:ea typeface="黑体" panose="02010609060101010101" pitchFamily="49" charset="-122"/>
            </a:endParaRPr>
          </a:p>
        </p:txBody>
      </p:sp>
      <p:graphicFrame>
        <p:nvGraphicFramePr>
          <p:cNvPr id="16" name="表格 15">
            <a:extLst>
              <a:ext uri="{FF2B5EF4-FFF2-40B4-BE49-F238E27FC236}">
                <a16:creationId xmlns:a16="http://schemas.microsoft.com/office/drawing/2014/main" id="{C264C02E-06CF-4726-9325-78439DE3D9D0}"/>
              </a:ext>
            </a:extLst>
          </p:cNvPr>
          <p:cNvGraphicFramePr>
            <a:graphicFrameLocks noGrp="1"/>
          </p:cNvGraphicFramePr>
          <p:nvPr>
            <p:extLst>
              <p:ext uri="{D42A27DB-BD31-4B8C-83A1-F6EECF244321}">
                <p14:modId xmlns:p14="http://schemas.microsoft.com/office/powerpoint/2010/main" val="1697696906"/>
              </p:ext>
            </p:extLst>
          </p:nvPr>
        </p:nvGraphicFramePr>
        <p:xfrm>
          <a:off x="599549" y="3398962"/>
          <a:ext cx="7886701" cy="947625"/>
        </p:xfrm>
        <a:graphic>
          <a:graphicData uri="http://schemas.openxmlformats.org/drawingml/2006/table">
            <a:tbl>
              <a:tblPr firstRow="1" firstCol="1" bandRow="1">
                <a:tableStyleId>{5C22544A-7EE6-4342-B048-85BDC9FD1C3A}</a:tableStyleId>
              </a:tblPr>
              <a:tblGrid>
                <a:gridCol w="902089">
                  <a:extLst>
                    <a:ext uri="{9D8B030D-6E8A-4147-A177-3AD203B41FA5}">
                      <a16:colId xmlns:a16="http://schemas.microsoft.com/office/drawing/2014/main" val="3409067433"/>
                    </a:ext>
                  </a:extLst>
                </a:gridCol>
                <a:gridCol w="1653830">
                  <a:extLst>
                    <a:ext uri="{9D8B030D-6E8A-4147-A177-3AD203B41FA5}">
                      <a16:colId xmlns:a16="http://schemas.microsoft.com/office/drawing/2014/main" val="3461614218"/>
                    </a:ext>
                  </a:extLst>
                </a:gridCol>
                <a:gridCol w="1353133">
                  <a:extLst>
                    <a:ext uri="{9D8B030D-6E8A-4147-A177-3AD203B41FA5}">
                      <a16:colId xmlns:a16="http://schemas.microsoft.com/office/drawing/2014/main" val="663420447"/>
                    </a:ext>
                  </a:extLst>
                </a:gridCol>
                <a:gridCol w="53562">
                  <a:extLst>
                    <a:ext uri="{9D8B030D-6E8A-4147-A177-3AD203B41FA5}">
                      <a16:colId xmlns:a16="http://schemas.microsoft.com/office/drawing/2014/main" val="4211268364"/>
                    </a:ext>
                  </a:extLst>
                </a:gridCol>
                <a:gridCol w="902089">
                  <a:extLst>
                    <a:ext uri="{9D8B030D-6E8A-4147-A177-3AD203B41FA5}">
                      <a16:colId xmlns:a16="http://schemas.microsoft.com/office/drawing/2014/main" val="3427417245"/>
                    </a:ext>
                  </a:extLst>
                </a:gridCol>
                <a:gridCol w="1653830">
                  <a:extLst>
                    <a:ext uri="{9D8B030D-6E8A-4147-A177-3AD203B41FA5}">
                      <a16:colId xmlns:a16="http://schemas.microsoft.com/office/drawing/2014/main" val="964954758"/>
                    </a:ext>
                  </a:extLst>
                </a:gridCol>
                <a:gridCol w="1368168">
                  <a:extLst>
                    <a:ext uri="{9D8B030D-6E8A-4147-A177-3AD203B41FA5}">
                      <a16:colId xmlns:a16="http://schemas.microsoft.com/office/drawing/2014/main" val="163328050"/>
                    </a:ext>
                  </a:extLst>
                </a:gridCol>
              </a:tblGrid>
              <a:tr h="189525">
                <a:tc>
                  <a:txBody>
                    <a:bodyPr/>
                    <a:lstStyle/>
                    <a:p>
                      <a:pPr algn="ctr">
                        <a:lnSpc>
                          <a:spcPts val="1200"/>
                        </a:lnSpc>
                        <a:spcAft>
                          <a:spcPts val="0"/>
                        </a:spcAft>
                      </a:pPr>
                      <a:r>
                        <a:rPr lang="zh-CN" sz="1100" dirty="0">
                          <a:solidFill>
                            <a:srgbClr val="184972"/>
                          </a:solidFill>
                          <a:effectLst/>
                          <a:latin typeface="Times New Roman" panose="02020603050405020304" pitchFamily="18" charset="0"/>
                          <a:ea typeface="黑体" panose="02010609060101010101" pitchFamily="49" charset="-122"/>
                        </a:rPr>
                        <a:t>粘度等级</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1100" dirty="0">
                          <a:solidFill>
                            <a:srgbClr val="184972"/>
                          </a:solidFill>
                          <a:effectLst/>
                          <a:latin typeface="Times New Roman" panose="02020603050405020304" pitchFamily="18" charset="0"/>
                          <a:ea typeface="黑体" panose="02010609060101010101" pitchFamily="49" charset="-122"/>
                        </a:rPr>
                        <a:t>40℃</a:t>
                      </a:r>
                      <a:r>
                        <a:rPr lang="zh-CN" sz="1100" dirty="0">
                          <a:solidFill>
                            <a:srgbClr val="184972"/>
                          </a:solidFill>
                          <a:effectLst/>
                          <a:latin typeface="Times New Roman" panose="02020603050405020304" pitchFamily="18" charset="0"/>
                          <a:ea typeface="黑体" panose="02010609060101010101" pitchFamily="49" charset="-122"/>
                        </a:rPr>
                        <a:t>时粘度平均值</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1100" dirty="0">
                          <a:solidFill>
                            <a:srgbClr val="184972"/>
                          </a:solidFill>
                          <a:effectLst/>
                          <a:latin typeface="Times New Roman" panose="02020603050405020304" pitchFamily="18" charset="0"/>
                          <a:ea typeface="黑体" panose="02010609060101010101" pitchFamily="49" charset="-122"/>
                        </a:rPr>
                        <a:t>40℃</a:t>
                      </a:r>
                      <a:r>
                        <a:rPr lang="zh-CN" sz="1100" dirty="0">
                          <a:solidFill>
                            <a:srgbClr val="184972"/>
                          </a:solidFill>
                          <a:effectLst/>
                          <a:latin typeface="Times New Roman" panose="02020603050405020304" pitchFamily="18" charset="0"/>
                          <a:ea typeface="黑体" panose="02010609060101010101" pitchFamily="49" charset="-122"/>
                        </a:rPr>
                        <a:t>时粘度范围</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rowSpan="5">
                  <a:txBody>
                    <a:bodyPr/>
                    <a:lstStyle/>
                    <a:p>
                      <a:pPr algn="ctr">
                        <a:lnSpc>
                          <a:spcPts val="1200"/>
                        </a:lnSpc>
                        <a:spcAft>
                          <a:spcPts val="0"/>
                        </a:spcAft>
                      </a:pPr>
                      <a:r>
                        <a:rPr lang="en-US" sz="1400" dirty="0">
                          <a:solidFill>
                            <a:srgbClr val="184972"/>
                          </a:solidFill>
                          <a:effectLst/>
                          <a:latin typeface="Times New Roman" panose="02020603050405020304" pitchFamily="18" charset="0"/>
                          <a:ea typeface="黑体" panose="02010609060101010101" pitchFamily="49" charset="-122"/>
                        </a:rPr>
                        <a:t> </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noFill/>
                  </a:tcPr>
                </a:tc>
                <a:tc>
                  <a:txBody>
                    <a:bodyPr/>
                    <a:lstStyle/>
                    <a:p>
                      <a:pPr algn="ctr">
                        <a:lnSpc>
                          <a:spcPts val="1200"/>
                        </a:lnSpc>
                        <a:spcAft>
                          <a:spcPts val="0"/>
                        </a:spcAft>
                      </a:pPr>
                      <a:r>
                        <a:rPr lang="zh-CN" sz="1100" dirty="0">
                          <a:solidFill>
                            <a:srgbClr val="184972"/>
                          </a:solidFill>
                          <a:effectLst/>
                          <a:latin typeface="Times New Roman" panose="02020603050405020304" pitchFamily="18" charset="0"/>
                          <a:ea typeface="黑体" panose="02010609060101010101" pitchFamily="49" charset="-122"/>
                        </a:rPr>
                        <a:t>粘度等级</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1100" dirty="0">
                          <a:solidFill>
                            <a:srgbClr val="184972"/>
                          </a:solidFill>
                          <a:effectLst/>
                          <a:latin typeface="Times New Roman" panose="02020603050405020304" pitchFamily="18" charset="0"/>
                          <a:ea typeface="黑体" panose="02010609060101010101" pitchFamily="49" charset="-122"/>
                        </a:rPr>
                        <a:t>40℃</a:t>
                      </a:r>
                      <a:r>
                        <a:rPr lang="zh-CN" sz="1100" dirty="0">
                          <a:solidFill>
                            <a:srgbClr val="184972"/>
                          </a:solidFill>
                          <a:effectLst/>
                          <a:latin typeface="Times New Roman" panose="02020603050405020304" pitchFamily="18" charset="0"/>
                          <a:ea typeface="黑体" panose="02010609060101010101" pitchFamily="49" charset="-122"/>
                        </a:rPr>
                        <a:t>时粘度平均值</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1100" dirty="0">
                          <a:solidFill>
                            <a:srgbClr val="184972"/>
                          </a:solidFill>
                          <a:effectLst/>
                          <a:latin typeface="Times New Roman" panose="02020603050405020304" pitchFamily="18" charset="0"/>
                          <a:ea typeface="黑体" panose="02010609060101010101" pitchFamily="49" charset="-122"/>
                        </a:rPr>
                        <a:t>40℃</a:t>
                      </a:r>
                      <a:r>
                        <a:rPr lang="zh-CN" sz="1100" dirty="0">
                          <a:solidFill>
                            <a:srgbClr val="184972"/>
                          </a:solidFill>
                          <a:effectLst/>
                          <a:latin typeface="Times New Roman" panose="02020603050405020304" pitchFamily="18" charset="0"/>
                          <a:ea typeface="黑体" panose="02010609060101010101" pitchFamily="49" charset="-122"/>
                        </a:rPr>
                        <a:t>时粘度范围</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556267496"/>
                  </a:ext>
                </a:extLst>
              </a:tr>
              <a:tr h="189525">
                <a:tc>
                  <a:txBody>
                    <a:bodyPr/>
                    <a:lstStyle/>
                    <a:p>
                      <a:pPr algn="ctr">
                        <a:lnSpc>
                          <a:spcPts val="1200"/>
                        </a:lnSpc>
                        <a:spcAft>
                          <a:spcPts val="0"/>
                        </a:spcAft>
                      </a:pPr>
                      <a:r>
                        <a:rPr lang="en-US" sz="800" b="0" dirty="0">
                          <a:solidFill>
                            <a:srgbClr val="184972"/>
                          </a:solidFill>
                          <a:effectLst/>
                          <a:latin typeface="Times New Roman" panose="02020603050405020304" pitchFamily="18" charset="0"/>
                          <a:ea typeface="黑体" panose="02010609060101010101" pitchFamily="49" charset="-122"/>
                        </a:rPr>
                        <a:t>VG10</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10</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9.00~11.0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endParaRPr lang="zh-CN" altLang="en-US"/>
                    </a:p>
                  </a:txBody>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VG46</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46</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41.4~50.6</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4153321626"/>
                  </a:ext>
                </a:extLst>
              </a:tr>
              <a:tr h="189525">
                <a:tc>
                  <a:txBody>
                    <a:bodyPr/>
                    <a:lstStyle/>
                    <a:p>
                      <a:pPr algn="ctr">
                        <a:lnSpc>
                          <a:spcPts val="1200"/>
                        </a:lnSpc>
                        <a:spcAft>
                          <a:spcPts val="0"/>
                        </a:spcAft>
                      </a:pPr>
                      <a:r>
                        <a:rPr lang="en-US" sz="800" b="0" dirty="0">
                          <a:solidFill>
                            <a:srgbClr val="184972"/>
                          </a:solidFill>
                          <a:effectLst/>
                          <a:latin typeface="Times New Roman" panose="02020603050405020304" pitchFamily="18" charset="0"/>
                          <a:ea typeface="黑体" panose="02010609060101010101" pitchFamily="49" charset="-122"/>
                        </a:rPr>
                        <a:t>VG15</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15</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13.5~16.5</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VG68</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68</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61.2~74.8</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063515189"/>
                  </a:ext>
                </a:extLst>
              </a:tr>
              <a:tr h="189525">
                <a:tc>
                  <a:txBody>
                    <a:bodyPr/>
                    <a:lstStyle/>
                    <a:p>
                      <a:pPr algn="ctr">
                        <a:lnSpc>
                          <a:spcPts val="1200"/>
                        </a:lnSpc>
                        <a:spcAft>
                          <a:spcPts val="0"/>
                        </a:spcAft>
                      </a:pPr>
                      <a:r>
                        <a:rPr lang="en-US" sz="800" b="0" dirty="0">
                          <a:solidFill>
                            <a:srgbClr val="184972"/>
                          </a:solidFill>
                          <a:effectLst/>
                          <a:latin typeface="Times New Roman" panose="02020603050405020304" pitchFamily="18" charset="0"/>
                          <a:ea typeface="黑体" panose="02010609060101010101" pitchFamily="49" charset="-122"/>
                        </a:rPr>
                        <a:t>VG22</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22</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19.8~24.2</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endParaRPr lang="zh-CN" altLang="en-US"/>
                    </a:p>
                  </a:txBody>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VG100</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100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90.0~110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468118705"/>
                  </a:ext>
                </a:extLst>
              </a:tr>
              <a:tr h="189525">
                <a:tc>
                  <a:txBody>
                    <a:bodyPr/>
                    <a:lstStyle/>
                    <a:p>
                      <a:pPr algn="ctr">
                        <a:lnSpc>
                          <a:spcPts val="1200"/>
                        </a:lnSpc>
                        <a:spcAft>
                          <a:spcPts val="0"/>
                        </a:spcAft>
                      </a:pPr>
                      <a:r>
                        <a:rPr lang="en-US" sz="800" b="0" dirty="0">
                          <a:solidFill>
                            <a:srgbClr val="184972"/>
                          </a:solidFill>
                          <a:effectLst/>
                          <a:latin typeface="Times New Roman" panose="02020603050405020304" pitchFamily="18" charset="0"/>
                          <a:ea typeface="黑体" panose="02010609060101010101" pitchFamily="49" charset="-122"/>
                        </a:rPr>
                        <a:t>VG32</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32</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28.8~35.2</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VG150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150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135~165</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noFill/>
                  </a:tcPr>
                </a:tc>
                <a:extLst>
                  <a:ext uri="{0D108BD9-81ED-4DB2-BD59-A6C34878D82A}">
                    <a16:rowId xmlns:a16="http://schemas.microsoft.com/office/drawing/2014/main" val="4051430684"/>
                  </a:ext>
                </a:extLst>
              </a:tr>
            </a:tbl>
          </a:graphicData>
        </a:graphic>
      </p:graphicFrame>
      <p:sp>
        <p:nvSpPr>
          <p:cNvPr id="19" name="矩形 18">
            <a:extLst>
              <a:ext uri="{FF2B5EF4-FFF2-40B4-BE49-F238E27FC236}">
                <a16:creationId xmlns:a16="http://schemas.microsoft.com/office/drawing/2014/main" id="{E7481DAE-B504-4DC8-A586-C09BCB1B85C0}"/>
              </a:ext>
            </a:extLst>
          </p:cNvPr>
          <p:cNvSpPr/>
          <p:nvPr/>
        </p:nvSpPr>
        <p:spPr>
          <a:xfrm>
            <a:off x="3354740" y="4347032"/>
            <a:ext cx="5131510" cy="249812"/>
          </a:xfrm>
          <a:prstGeom prst="rect">
            <a:avLst/>
          </a:prstGeom>
        </p:spPr>
        <p:txBody>
          <a:bodyPr wrap="square">
            <a:spAutoFit/>
          </a:bodyPr>
          <a:lstStyle/>
          <a:p>
            <a:pPr indent="228600">
              <a:lnSpc>
                <a:spcPts val="1350"/>
              </a:lnSpc>
              <a:spcAft>
                <a:spcPts val="0"/>
              </a:spcAft>
            </a:pP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常用液压油运动粘度等级</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8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8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149BBB94-0FE4-4567-AE01-C61AF3FEEBA8}"/>
              </a:ext>
            </a:extLst>
          </p:cNvPr>
          <p:cNvSpPr/>
          <p:nvPr/>
        </p:nvSpPr>
        <p:spPr>
          <a:xfrm>
            <a:off x="3834989" y="4600563"/>
            <a:ext cx="1680268" cy="215444"/>
          </a:xfrm>
          <a:prstGeom prst="rect">
            <a:avLst/>
          </a:prstGeom>
        </p:spPr>
        <p:txBody>
          <a:bodyPr wrap="none">
            <a:spAutoFit/>
          </a:bodyPr>
          <a:lstStyle/>
          <a:p>
            <a:r>
              <a:rPr lang="zh-CN" altLang="zh-CN" sz="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sz="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其中最主要的为</a:t>
            </a:r>
            <a:r>
              <a:rPr lang="en-US" altLang="zh-CN" sz="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VG15~VG68</a:t>
            </a:r>
            <a:r>
              <a:rPr lang="zh-CN" altLang="zh-CN" sz="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800" dirty="0">
              <a:solidFill>
                <a:srgbClr val="FF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096841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1" name="直角三角形 10">
            <a:extLst>
              <a:ext uri="{FF2B5EF4-FFF2-40B4-BE49-F238E27FC236}">
                <a16:creationId xmlns:a16="http://schemas.microsoft.com/office/drawing/2014/main" id="{7F445258-71B8-4B5B-BB43-A2BC84AE156E}"/>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2" name="文本框 19">
            <a:extLst>
              <a:ext uri="{FF2B5EF4-FFF2-40B4-BE49-F238E27FC236}">
                <a16:creationId xmlns:a16="http://schemas.microsoft.com/office/drawing/2014/main" id="{0624FF64-EF25-47C2-8406-6E521471D26F}"/>
              </a:ext>
            </a:extLst>
          </p:cNvPr>
          <p:cNvSpPr txBox="1">
            <a:spLocks noChangeArrowheads="1"/>
          </p:cNvSpPr>
          <p:nvPr/>
        </p:nvSpPr>
        <p:spPr bwMode="auto">
          <a:xfrm>
            <a:off x="730862" y="1409395"/>
            <a:ext cx="12565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2.</a:t>
            </a:r>
            <a:r>
              <a:rPr lang="zh-CN" altLang="en-US" sz="1400" dirty="0">
                <a:solidFill>
                  <a:srgbClr val="184972"/>
                </a:solidFill>
                <a:latin typeface="Times New Roman" panose="02020603050405020304" pitchFamily="18" charset="0"/>
                <a:ea typeface="黑体" panose="02010609060101010101" pitchFamily="49" charset="-122"/>
              </a:rPr>
              <a:t>粘性的度量</a:t>
            </a:r>
          </a:p>
        </p:txBody>
      </p:sp>
      <p:sp>
        <p:nvSpPr>
          <p:cNvPr id="26" name="文本框 19">
            <a:extLst>
              <a:ext uri="{FF2B5EF4-FFF2-40B4-BE49-F238E27FC236}">
                <a16:creationId xmlns:a16="http://schemas.microsoft.com/office/drawing/2014/main" id="{A32B7EFB-BB0D-4C70-8D9D-EAB88AB269EE}"/>
              </a:ext>
            </a:extLst>
          </p:cNvPr>
          <p:cNvSpPr txBox="1">
            <a:spLocks noChangeArrowheads="1"/>
          </p:cNvSpPr>
          <p:nvPr/>
        </p:nvSpPr>
        <p:spPr bwMode="auto">
          <a:xfrm>
            <a:off x="586761" y="1782604"/>
            <a:ext cx="17949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200" dirty="0">
                <a:solidFill>
                  <a:srgbClr val="184972"/>
                </a:solidFill>
                <a:latin typeface="Times New Roman" panose="02020603050405020304" pitchFamily="18" charset="0"/>
                <a:ea typeface="黑体" panose="02010609060101010101" pitchFamily="49" charset="-122"/>
              </a:rPr>
              <a:t>（</a:t>
            </a:r>
            <a:r>
              <a:rPr lang="en-US" altLang="zh-CN" sz="1200" dirty="0">
                <a:solidFill>
                  <a:srgbClr val="184972"/>
                </a:solidFill>
                <a:latin typeface="Times New Roman" panose="02020603050405020304" pitchFamily="18" charset="0"/>
                <a:ea typeface="黑体" panose="02010609060101010101" pitchFamily="49" charset="-122"/>
              </a:rPr>
              <a:t>3</a:t>
            </a:r>
            <a:r>
              <a:rPr lang="zh-CN" altLang="en-US" sz="1200" dirty="0">
                <a:solidFill>
                  <a:srgbClr val="184972"/>
                </a:solidFill>
                <a:latin typeface="Times New Roman" panose="02020603050405020304" pitchFamily="18" charset="0"/>
                <a:ea typeface="黑体" panose="02010609060101010101" pitchFamily="49" charset="-122"/>
              </a:rPr>
              <a:t>）相对粘度</a:t>
            </a:r>
          </a:p>
        </p:txBody>
      </p:sp>
      <p:sp>
        <p:nvSpPr>
          <p:cNvPr id="27" name="圆角矩形 6">
            <a:extLst>
              <a:ext uri="{FF2B5EF4-FFF2-40B4-BE49-F238E27FC236}">
                <a16:creationId xmlns:a16="http://schemas.microsoft.com/office/drawing/2014/main" id="{DEAC0824-CD36-4D89-B125-CA4856526A21}"/>
              </a:ext>
            </a:extLst>
          </p:cNvPr>
          <p:cNvSpPr/>
          <p:nvPr/>
        </p:nvSpPr>
        <p:spPr>
          <a:xfrm>
            <a:off x="2193281" y="1940063"/>
            <a:ext cx="5901086" cy="88639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5" name="矩形 14">
            <a:extLst>
              <a:ext uri="{FF2B5EF4-FFF2-40B4-BE49-F238E27FC236}">
                <a16:creationId xmlns:a16="http://schemas.microsoft.com/office/drawing/2014/main" id="{0483C6D3-6761-423C-9395-5FD88F214454}"/>
              </a:ext>
            </a:extLst>
          </p:cNvPr>
          <p:cNvSpPr/>
          <p:nvPr/>
        </p:nvSpPr>
        <p:spPr>
          <a:xfrm>
            <a:off x="1331155" y="2028496"/>
            <a:ext cx="7744896" cy="1323439"/>
          </a:xfrm>
          <a:prstGeom prst="rect">
            <a:avLst/>
          </a:prstGeom>
        </p:spPr>
        <p:txBody>
          <a:bodyPr wrap="square">
            <a:spAutoFit/>
          </a:bodyPr>
          <a:lstStyle/>
          <a:p>
            <a:pPr algn="ctr">
              <a:lnSpc>
                <a:spcPct val="150000"/>
              </a:lnSpc>
            </a:pP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相对粘度是根据特定测量条件制定的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故又称条件粘度。</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测量条件不同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采用的相对粘度单位也不同。</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如恩氏粘度</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欧洲一些国家</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、通用赛氏秒</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SUS(</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美国、英国</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商用雷氏秒</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R1S(</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英、美等国</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和巴氏度</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法国</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a:t>
            </a:r>
            <a:endParaRPr lang="zh-CN" altLang="en-US" sz="1100" dirty="0">
              <a:latin typeface="Times New Roman" panose="02020603050405020304" pitchFamily="18" charset="0"/>
              <a:ea typeface="黑体" panose="02010609060101010101" pitchFamily="49" charset="-122"/>
            </a:endParaRPr>
          </a:p>
        </p:txBody>
      </p:sp>
      <p:sp>
        <p:nvSpPr>
          <p:cNvPr id="14" name="矩形 13">
            <a:extLst>
              <a:ext uri="{FF2B5EF4-FFF2-40B4-BE49-F238E27FC236}">
                <a16:creationId xmlns:a16="http://schemas.microsoft.com/office/drawing/2014/main" id="{365429B4-1F59-49B0-B57E-E40364209963}"/>
              </a:ext>
            </a:extLst>
          </p:cNvPr>
          <p:cNvSpPr/>
          <p:nvPr/>
        </p:nvSpPr>
        <p:spPr>
          <a:xfrm>
            <a:off x="1331155" y="3753530"/>
            <a:ext cx="6381656" cy="369332"/>
          </a:xfrm>
          <a:prstGeom prst="rect">
            <a:avLst/>
          </a:prstGeom>
        </p:spPr>
        <p:txBody>
          <a:bodyPr wrap="square">
            <a:spAutoFit/>
          </a:bodyPr>
          <a:lstStyle/>
          <a:p>
            <a:r>
              <a:rPr lang="zh-CN" altLang="en-US" dirty="0">
                <a:solidFill>
                  <a:srgbClr val="FF0000"/>
                </a:solidFill>
                <a:latin typeface="Times New Roman" panose="02020603050405020304" pitchFamily="18" charset="0"/>
                <a:ea typeface="黑体" panose="02010609060101010101" pitchFamily="49" charset="-122"/>
              </a:rPr>
              <a:t>国际标准化组织</a:t>
            </a:r>
            <a:r>
              <a:rPr lang="en-US" altLang="zh-CN" dirty="0">
                <a:solidFill>
                  <a:srgbClr val="FF0000"/>
                </a:solidFill>
                <a:latin typeface="Times New Roman" panose="02020603050405020304" pitchFamily="18" charset="0"/>
                <a:ea typeface="黑体" panose="02010609060101010101" pitchFamily="49" charset="-122"/>
              </a:rPr>
              <a:t>ISO</a:t>
            </a:r>
            <a:r>
              <a:rPr lang="zh-CN" altLang="en-US" dirty="0">
                <a:solidFill>
                  <a:srgbClr val="FF0000"/>
                </a:solidFill>
                <a:latin typeface="Times New Roman" panose="02020603050405020304" pitchFamily="18" charset="0"/>
                <a:ea typeface="黑体" panose="02010609060101010101" pitchFamily="49" charset="-122"/>
              </a:rPr>
              <a:t>已规定统一采用运动粘度来表示油的粘度。</a:t>
            </a:r>
          </a:p>
        </p:txBody>
      </p:sp>
    </p:spTree>
    <p:extLst>
      <p:ext uri="{BB962C8B-B14F-4D97-AF65-F5344CB8AC3E}">
        <p14:creationId xmlns:p14="http://schemas.microsoft.com/office/powerpoint/2010/main" val="3709476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2T3.EPS" descr="id:2147502740;FounderCES">
            <a:extLst>
              <a:ext uri="{FF2B5EF4-FFF2-40B4-BE49-F238E27FC236}">
                <a16:creationId xmlns:a16="http://schemas.microsoft.com/office/drawing/2014/main" id="{E83FCA04-4BF6-4EE0-AD77-11F912E6936F}"/>
              </a:ext>
            </a:extLst>
          </p:cNvPr>
          <p:cNvPicPr/>
          <p:nvPr/>
        </p:nvPicPr>
        <p:blipFill>
          <a:blip r:embed="rId2"/>
          <a:stretch>
            <a:fillRect/>
          </a:stretch>
        </p:blipFill>
        <p:spPr>
          <a:xfrm>
            <a:off x="331672" y="1685732"/>
            <a:ext cx="3359150" cy="2911475"/>
          </a:xfrm>
          <a:prstGeom prst="rect">
            <a:avLst/>
          </a:prstGeom>
        </p:spPr>
      </p:pic>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1" name="直角三角形 10">
            <a:extLst>
              <a:ext uri="{FF2B5EF4-FFF2-40B4-BE49-F238E27FC236}">
                <a16:creationId xmlns:a16="http://schemas.microsoft.com/office/drawing/2014/main" id="{7F445258-71B8-4B5B-BB43-A2BC84AE156E}"/>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2" name="文本框 19">
            <a:extLst>
              <a:ext uri="{FF2B5EF4-FFF2-40B4-BE49-F238E27FC236}">
                <a16:creationId xmlns:a16="http://schemas.microsoft.com/office/drawing/2014/main" id="{0624FF64-EF25-47C2-8406-6E521471D26F}"/>
              </a:ext>
            </a:extLst>
          </p:cNvPr>
          <p:cNvSpPr txBox="1">
            <a:spLocks noChangeArrowheads="1"/>
          </p:cNvSpPr>
          <p:nvPr/>
        </p:nvSpPr>
        <p:spPr bwMode="auto">
          <a:xfrm>
            <a:off x="730862" y="1409395"/>
            <a:ext cx="1890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3.</a:t>
            </a:r>
            <a:r>
              <a:rPr lang="zh-CN" altLang="en-US" sz="1400" dirty="0">
                <a:solidFill>
                  <a:srgbClr val="184972"/>
                </a:solidFill>
                <a:latin typeface="Times New Roman" panose="02020603050405020304" pitchFamily="18" charset="0"/>
                <a:ea typeface="黑体" panose="02010609060101010101" pitchFamily="49" charset="-122"/>
              </a:rPr>
              <a:t>温度对粘度的影响</a:t>
            </a:r>
          </a:p>
        </p:txBody>
      </p:sp>
      <p:sp>
        <p:nvSpPr>
          <p:cNvPr id="10" name="矩形 9">
            <a:extLst>
              <a:ext uri="{FF2B5EF4-FFF2-40B4-BE49-F238E27FC236}">
                <a16:creationId xmlns:a16="http://schemas.microsoft.com/office/drawing/2014/main" id="{6C8EA582-91DA-40AF-AF7A-6224801D6802}"/>
              </a:ext>
            </a:extLst>
          </p:cNvPr>
          <p:cNvSpPr/>
          <p:nvPr/>
        </p:nvSpPr>
        <p:spPr>
          <a:xfrm>
            <a:off x="4284254" y="1232766"/>
            <a:ext cx="3881403" cy="1020985"/>
          </a:xfrm>
          <a:prstGeom prst="rect">
            <a:avLst/>
          </a:prstGeom>
        </p:spPr>
        <p:txBody>
          <a:bodyPr wrap="square">
            <a:spAutoFit/>
          </a:bodyPr>
          <a:lstStyle/>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温度变化使液体内聚力发生变化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因此液体的粘度对温度的变化十分敏感</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温度升高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粘度下降</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这一特性称为液体的粘</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温特性。</a:t>
            </a:r>
            <a:endParaRPr lang="zh-CN" altLang="en-US" sz="2800" dirty="0">
              <a:solidFill>
                <a:srgbClr val="FF0000"/>
              </a:solidFill>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FD1FD387-221E-488B-AD1B-E40C72EB40A5}"/>
              </a:ext>
            </a:extLst>
          </p:cNvPr>
          <p:cNvSpPr/>
          <p:nvPr/>
        </p:nvSpPr>
        <p:spPr>
          <a:xfrm>
            <a:off x="3761511" y="2513806"/>
            <a:ext cx="5029200" cy="1020985"/>
          </a:xfrm>
          <a:prstGeom prst="rect">
            <a:avLst/>
          </a:prstGeom>
        </p:spPr>
        <p:txBody>
          <a:bodyPr wrap="square">
            <a:spAutoFit/>
          </a:bodyPr>
          <a:lstStyle/>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温特性常用粘度指数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VI</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来度量。</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VI</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表示该液体的粘度随温度变化</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的程度与标准液的粘度变化程度之比。</a:t>
            </a:r>
            <a:endParaRPr lang="zh-CN" altLang="en-US" sz="2800" dirty="0">
              <a:latin typeface="Times New Roman" panose="02020603050405020304" pitchFamily="18" charset="0"/>
              <a:ea typeface="黑体" panose="02010609060101010101" pitchFamily="49" charset="-122"/>
            </a:endParaRPr>
          </a:p>
        </p:txBody>
      </p:sp>
      <p:pic>
        <p:nvPicPr>
          <p:cNvPr id="17" name="图片 16">
            <a:extLst>
              <a:ext uri="{FF2B5EF4-FFF2-40B4-BE49-F238E27FC236}">
                <a16:creationId xmlns:a16="http://schemas.microsoft.com/office/drawing/2014/main" id="{CAF30947-F8C1-43AE-83E8-58FAC8EA92CE}"/>
              </a:ext>
            </a:extLst>
          </p:cNvPr>
          <p:cNvPicPr>
            <a:picLocks noChangeAspect="1"/>
          </p:cNvPicPr>
          <p:nvPr/>
        </p:nvPicPr>
        <p:blipFill>
          <a:blip r:embed="rId3">
            <a:biLevel thresh="75000"/>
          </a:blip>
          <a:stretch>
            <a:fillRect/>
          </a:stretch>
        </p:blipFill>
        <p:spPr>
          <a:xfrm>
            <a:off x="1196770" y="4685869"/>
            <a:ext cx="1841154" cy="331712"/>
          </a:xfrm>
          <a:prstGeom prst="rect">
            <a:avLst/>
          </a:prstGeom>
        </p:spPr>
      </p:pic>
      <p:sp>
        <p:nvSpPr>
          <p:cNvPr id="20" name="矩形 19">
            <a:extLst>
              <a:ext uri="{FF2B5EF4-FFF2-40B4-BE49-F238E27FC236}">
                <a16:creationId xmlns:a16="http://schemas.microsoft.com/office/drawing/2014/main" id="{AFB4E94F-E25D-4011-8683-EEF3CE20C98D}"/>
              </a:ext>
            </a:extLst>
          </p:cNvPr>
          <p:cNvSpPr/>
          <p:nvPr/>
        </p:nvSpPr>
        <p:spPr>
          <a:xfrm>
            <a:off x="3970925" y="3959551"/>
            <a:ext cx="4572000" cy="697820"/>
          </a:xfrm>
          <a:prstGeom prst="rect">
            <a:avLst/>
          </a:prstGeom>
        </p:spPr>
        <p:txBody>
          <a:bodyPr>
            <a:spAutoFit/>
          </a:bodyPr>
          <a:lstStyle/>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通常在各种液压液的质量指标中都给出粘度指数。</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粘度指数高</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说明粘度随温度变化小</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其粘</a:t>
            </a:r>
            <a:r>
              <a:rPr lang="en-US"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温特性好。</a:t>
            </a:r>
            <a:endParaRPr lang="zh-CN" altLang="en-US" sz="2800" dirty="0">
              <a:solidFill>
                <a:srgbClr val="FF0000"/>
              </a:solidFill>
              <a:latin typeface="Times New Roman" panose="02020603050405020304" pitchFamily="18" charset="0"/>
              <a:ea typeface="黑体" panose="02010609060101010101" pitchFamily="49" charset="-122"/>
            </a:endParaRPr>
          </a:p>
        </p:txBody>
      </p:sp>
      <p:sp>
        <p:nvSpPr>
          <p:cNvPr id="23" name="圆角矩形 6">
            <a:extLst>
              <a:ext uri="{FF2B5EF4-FFF2-40B4-BE49-F238E27FC236}">
                <a16:creationId xmlns:a16="http://schemas.microsoft.com/office/drawing/2014/main" id="{44F6DF71-2722-4069-B7B2-17760AE87DF8}"/>
              </a:ext>
            </a:extLst>
          </p:cNvPr>
          <p:cNvSpPr/>
          <p:nvPr/>
        </p:nvSpPr>
        <p:spPr>
          <a:xfrm>
            <a:off x="4136158" y="1263876"/>
            <a:ext cx="4139229" cy="101793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4" name="圆角矩形 6">
            <a:extLst>
              <a:ext uri="{FF2B5EF4-FFF2-40B4-BE49-F238E27FC236}">
                <a16:creationId xmlns:a16="http://schemas.microsoft.com/office/drawing/2014/main" id="{E81E64A9-C779-40A0-9E41-71DF57B12DE7}"/>
              </a:ext>
            </a:extLst>
          </p:cNvPr>
          <p:cNvSpPr/>
          <p:nvPr/>
        </p:nvSpPr>
        <p:spPr>
          <a:xfrm>
            <a:off x="4136157" y="2563421"/>
            <a:ext cx="4139229" cy="101793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25" name="圆角矩形 6">
            <a:extLst>
              <a:ext uri="{FF2B5EF4-FFF2-40B4-BE49-F238E27FC236}">
                <a16:creationId xmlns:a16="http://schemas.microsoft.com/office/drawing/2014/main" id="{A97EDAFA-F2D3-47FE-82CD-0122699FDADE}"/>
              </a:ext>
            </a:extLst>
          </p:cNvPr>
          <p:cNvSpPr/>
          <p:nvPr/>
        </p:nvSpPr>
        <p:spPr>
          <a:xfrm>
            <a:off x="4142550" y="3844458"/>
            <a:ext cx="4139229" cy="101793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399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1" name="直角三角形 10">
            <a:extLst>
              <a:ext uri="{FF2B5EF4-FFF2-40B4-BE49-F238E27FC236}">
                <a16:creationId xmlns:a16="http://schemas.microsoft.com/office/drawing/2014/main" id="{7F445258-71B8-4B5B-BB43-A2BC84AE156E}"/>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2" name="文本框 19">
            <a:extLst>
              <a:ext uri="{FF2B5EF4-FFF2-40B4-BE49-F238E27FC236}">
                <a16:creationId xmlns:a16="http://schemas.microsoft.com/office/drawing/2014/main" id="{0624FF64-EF25-47C2-8406-6E521471D26F}"/>
              </a:ext>
            </a:extLst>
          </p:cNvPr>
          <p:cNvSpPr txBox="1">
            <a:spLocks noChangeArrowheads="1"/>
          </p:cNvSpPr>
          <p:nvPr/>
        </p:nvSpPr>
        <p:spPr bwMode="auto">
          <a:xfrm>
            <a:off x="730862" y="1409395"/>
            <a:ext cx="1890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3.</a:t>
            </a:r>
            <a:r>
              <a:rPr lang="zh-CN" altLang="en-US" sz="1400" dirty="0">
                <a:solidFill>
                  <a:srgbClr val="184972"/>
                </a:solidFill>
                <a:latin typeface="Times New Roman" panose="02020603050405020304" pitchFamily="18" charset="0"/>
                <a:ea typeface="黑体" panose="02010609060101010101" pitchFamily="49" charset="-122"/>
              </a:rPr>
              <a:t>温度对粘度的影响</a:t>
            </a:r>
          </a:p>
        </p:txBody>
      </p:sp>
      <p:sp>
        <p:nvSpPr>
          <p:cNvPr id="10" name="矩形 9">
            <a:extLst>
              <a:ext uri="{FF2B5EF4-FFF2-40B4-BE49-F238E27FC236}">
                <a16:creationId xmlns:a16="http://schemas.microsoft.com/office/drawing/2014/main" id="{6C8EA582-91DA-40AF-AF7A-6224801D6802}"/>
              </a:ext>
            </a:extLst>
          </p:cNvPr>
          <p:cNvSpPr/>
          <p:nvPr/>
        </p:nvSpPr>
        <p:spPr>
          <a:xfrm>
            <a:off x="1061688" y="1868629"/>
            <a:ext cx="7059424" cy="1154162"/>
          </a:xfrm>
          <a:prstGeom prst="rect">
            <a:avLst/>
          </a:prstGeom>
        </p:spPr>
        <p:txBody>
          <a:bodyPr wrap="square">
            <a:spAutoFit/>
          </a:bodyPr>
          <a:lstStyle/>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一般要求液压液的粘度指数应在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以上</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优异的在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以上。</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液压系统的工作温度范围较大</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应选用粘度指数高</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的介质。</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几种典型液压液的粘度指数列于表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solidFill>
                <a:srgbClr val="FF0000"/>
              </a:solidFill>
              <a:latin typeface="Times New Roman" panose="02020603050405020304" pitchFamily="18" charset="0"/>
              <a:ea typeface="黑体" panose="02010609060101010101" pitchFamily="49" charset="-122"/>
            </a:endParaRPr>
          </a:p>
        </p:txBody>
      </p:sp>
      <p:sp>
        <p:nvSpPr>
          <p:cNvPr id="23" name="圆角矩形 6">
            <a:extLst>
              <a:ext uri="{FF2B5EF4-FFF2-40B4-BE49-F238E27FC236}">
                <a16:creationId xmlns:a16="http://schemas.microsoft.com/office/drawing/2014/main" id="{44F6DF71-2722-4069-B7B2-17760AE87DF8}"/>
              </a:ext>
            </a:extLst>
          </p:cNvPr>
          <p:cNvSpPr/>
          <p:nvPr/>
        </p:nvSpPr>
        <p:spPr>
          <a:xfrm>
            <a:off x="1093658" y="1862477"/>
            <a:ext cx="7099633" cy="116365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graphicFrame>
        <p:nvGraphicFramePr>
          <p:cNvPr id="4" name="表格 3">
            <a:extLst>
              <a:ext uri="{FF2B5EF4-FFF2-40B4-BE49-F238E27FC236}">
                <a16:creationId xmlns:a16="http://schemas.microsoft.com/office/drawing/2014/main" id="{7A568593-9C08-4BF2-8555-C9B69948EFD9}"/>
              </a:ext>
            </a:extLst>
          </p:cNvPr>
          <p:cNvGraphicFramePr>
            <a:graphicFrameLocks noGrp="1"/>
          </p:cNvGraphicFramePr>
          <p:nvPr>
            <p:extLst>
              <p:ext uri="{D42A27DB-BD31-4B8C-83A1-F6EECF244321}">
                <p14:modId xmlns:p14="http://schemas.microsoft.com/office/powerpoint/2010/main" val="1476453377"/>
              </p:ext>
            </p:extLst>
          </p:nvPr>
        </p:nvGraphicFramePr>
        <p:xfrm>
          <a:off x="558527" y="3397838"/>
          <a:ext cx="7886701" cy="846076"/>
        </p:xfrm>
        <a:graphic>
          <a:graphicData uri="http://schemas.openxmlformats.org/drawingml/2006/table">
            <a:tbl>
              <a:tblPr firstRow="1" firstCol="1" bandRow="1">
                <a:tableStyleId>{5C22544A-7EE6-4342-B048-85BDC9FD1C3A}</a:tableStyleId>
              </a:tblPr>
              <a:tblGrid>
                <a:gridCol w="1954526">
                  <a:extLst>
                    <a:ext uri="{9D8B030D-6E8A-4147-A177-3AD203B41FA5}">
                      <a16:colId xmlns:a16="http://schemas.microsoft.com/office/drawing/2014/main" val="2537421577"/>
                    </a:ext>
                  </a:extLst>
                </a:gridCol>
                <a:gridCol w="1954526">
                  <a:extLst>
                    <a:ext uri="{9D8B030D-6E8A-4147-A177-3AD203B41FA5}">
                      <a16:colId xmlns:a16="http://schemas.microsoft.com/office/drawing/2014/main" val="128556463"/>
                    </a:ext>
                  </a:extLst>
                </a:gridCol>
                <a:gridCol w="53562">
                  <a:extLst>
                    <a:ext uri="{9D8B030D-6E8A-4147-A177-3AD203B41FA5}">
                      <a16:colId xmlns:a16="http://schemas.microsoft.com/office/drawing/2014/main" val="2498423948"/>
                    </a:ext>
                  </a:extLst>
                </a:gridCol>
                <a:gridCol w="1954526">
                  <a:extLst>
                    <a:ext uri="{9D8B030D-6E8A-4147-A177-3AD203B41FA5}">
                      <a16:colId xmlns:a16="http://schemas.microsoft.com/office/drawing/2014/main" val="1412065270"/>
                    </a:ext>
                  </a:extLst>
                </a:gridCol>
                <a:gridCol w="1969561">
                  <a:extLst>
                    <a:ext uri="{9D8B030D-6E8A-4147-A177-3AD203B41FA5}">
                      <a16:colId xmlns:a16="http://schemas.microsoft.com/office/drawing/2014/main" val="2179197808"/>
                    </a:ext>
                  </a:extLst>
                </a:gridCol>
              </a:tblGrid>
              <a:tr h="211519">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液压液种类</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粘度指数</a:t>
                      </a:r>
                      <a:r>
                        <a:rPr lang="en-US" sz="1050" dirty="0">
                          <a:solidFill>
                            <a:srgbClr val="184972"/>
                          </a:solidFill>
                          <a:effectLst/>
                          <a:latin typeface="Times New Roman" panose="02020603050405020304" pitchFamily="18" charset="0"/>
                          <a:ea typeface="黑体" panose="02010609060101010101" pitchFamily="49" charset="-122"/>
                        </a:rPr>
                        <a:t>VI</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rowSpan="4">
                  <a:txBody>
                    <a:bodyPr/>
                    <a:lstStyle/>
                    <a:p>
                      <a:pPr algn="ctr">
                        <a:lnSpc>
                          <a:spcPts val="1200"/>
                        </a:lnSpc>
                        <a:spcAft>
                          <a:spcPts val="0"/>
                        </a:spcAft>
                      </a:pPr>
                      <a:r>
                        <a:rPr lang="en-US" sz="1200" dirty="0">
                          <a:solidFill>
                            <a:srgbClr val="184972"/>
                          </a:solidFill>
                          <a:effectLst/>
                          <a:latin typeface="Times New Roman" panose="02020603050405020304" pitchFamily="18" charset="0"/>
                          <a:ea typeface="黑体" panose="02010609060101010101" pitchFamily="49" charset="-122"/>
                        </a:rPr>
                        <a:t> </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noFill/>
                  </a:tcPr>
                </a:tc>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液压液种类</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粘度指数</a:t>
                      </a:r>
                      <a:r>
                        <a:rPr lang="en-US" sz="1050" dirty="0">
                          <a:solidFill>
                            <a:srgbClr val="184972"/>
                          </a:solidFill>
                          <a:effectLst/>
                          <a:latin typeface="Times New Roman" panose="02020603050405020304" pitchFamily="18" charset="0"/>
                          <a:ea typeface="黑体" panose="02010609060101010101" pitchFamily="49" charset="-122"/>
                        </a:rPr>
                        <a:t>VI</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889694643"/>
                  </a:ext>
                </a:extLst>
              </a:tr>
              <a:tr h="211519">
                <a:tc>
                  <a:txBody>
                    <a:bodyPr/>
                    <a:lstStyle/>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石油基液压油</a:t>
                      </a:r>
                      <a:r>
                        <a:rPr lang="en-US" sz="800" b="0" dirty="0">
                          <a:solidFill>
                            <a:srgbClr val="184972"/>
                          </a:solidFill>
                          <a:effectLst/>
                          <a:latin typeface="Times New Roman" panose="02020603050405020304" pitchFamily="18" charset="0"/>
                          <a:ea typeface="黑体" panose="02010609060101010101" pitchFamily="49" charset="-122"/>
                        </a:rPr>
                        <a:t>L-HM</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≥95</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endParaRPr lang="zh-CN" altLang="en-US"/>
                    </a:p>
                  </a:txBody>
                  <a:tcPr/>
                </a:tc>
                <a:tc>
                  <a:txBody>
                    <a:bodyPr/>
                    <a:lstStyle/>
                    <a:p>
                      <a:pPr algn="ctr">
                        <a:lnSpc>
                          <a:spcPts val="1200"/>
                        </a:lnSpc>
                        <a:spcAft>
                          <a:spcPts val="0"/>
                        </a:spcAft>
                      </a:pPr>
                      <a:r>
                        <a:rPr lang="zh-CN" sz="800">
                          <a:effectLst/>
                          <a:latin typeface="Times New Roman" panose="02020603050405020304" pitchFamily="18" charset="0"/>
                          <a:ea typeface="黑体" panose="02010609060101010101" pitchFamily="49" charset="-122"/>
                        </a:rPr>
                        <a:t>油包水乳化液</a:t>
                      </a:r>
                      <a:r>
                        <a:rPr lang="en-US" sz="800">
                          <a:effectLst/>
                          <a:latin typeface="Times New Roman" panose="02020603050405020304" pitchFamily="18" charset="0"/>
                          <a:ea typeface="黑体" panose="02010609060101010101" pitchFamily="49" charset="-122"/>
                        </a:rPr>
                        <a:t>L-HFB</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130~170</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194551908"/>
                  </a:ext>
                </a:extLst>
              </a:tr>
              <a:tr h="211519">
                <a:tc>
                  <a:txBody>
                    <a:bodyPr/>
                    <a:lstStyle/>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石油基液压油</a:t>
                      </a:r>
                      <a:r>
                        <a:rPr lang="en-US" sz="800" b="0" dirty="0">
                          <a:solidFill>
                            <a:srgbClr val="184972"/>
                          </a:solidFill>
                          <a:effectLst/>
                          <a:latin typeface="Times New Roman" panose="02020603050405020304" pitchFamily="18" charset="0"/>
                          <a:ea typeface="黑体" panose="02010609060101010101" pitchFamily="49" charset="-122"/>
                        </a:rPr>
                        <a:t>L-HR</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≥160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endParaRPr lang="zh-CN" altLang="en-US"/>
                    </a:p>
                  </a:txBody>
                  <a:tcPr/>
                </a:tc>
                <a:tc>
                  <a:txBody>
                    <a:bodyPr/>
                    <a:lstStyle/>
                    <a:p>
                      <a:pPr algn="ctr">
                        <a:lnSpc>
                          <a:spcPts val="1200"/>
                        </a:lnSpc>
                        <a:spcAft>
                          <a:spcPts val="0"/>
                        </a:spcAft>
                      </a:pPr>
                      <a:r>
                        <a:rPr lang="zh-CN" sz="800">
                          <a:effectLst/>
                          <a:latin typeface="Times New Roman" panose="02020603050405020304" pitchFamily="18" charset="0"/>
                          <a:ea typeface="黑体" panose="02010609060101010101" pitchFamily="49" charset="-122"/>
                        </a:rPr>
                        <a:t>水</a:t>
                      </a:r>
                      <a:r>
                        <a:rPr lang="en-US" sz="800">
                          <a:effectLst/>
                          <a:latin typeface="Times New Roman" panose="02020603050405020304" pitchFamily="18" charset="0"/>
                          <a:ea typeface="黑体" panose="02010609060101010101" pitchFamily="49" charset="-122"/>
                        </a:rPr>
                        <a:t>-</a:t>
                      </a:r>
                      <a:r>
                        <a:rPr lang="zh-CN" sz="800">
                          <a:effectLst/>
                          <a:latin typeface="Times New Roman" panose="02020603050405020304" pitchFamily="18" charset="0"/>
                          <a:ea typeface="黑体" panose="02010609060101010101" pitchFamily="49" charset="-122"/>
                        </a:rPr>
                        <a:t>乙二醇液</a:t>
                      </a:r>
                      <a:r>
                        <a:rPr lang="en-US" sz="800">
                          <a:effectLst/>
                          <a:latin typeface="Times New Roman" panose="02020603050405020304" pitchFamily="18" charset="0"/>
                          <a:ea typeface="黑体" panose="02010609060101010101" pitchFamily="49" charset="-122"/>
                        </a:rPr>
                        <a:t>L-HFC</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140~170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396493298"/>
                  </a:ext>
                </a:extLst>
              </a:tr>
              <a:tr h="211519">
                <a:tc>
                  <a:txBody>
                    <a:bodyPr/>
                    <a:lstStyle/>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石油基液压油</a:t>
                      </a:r>
                      <a:r>
                        <a:rPr lang="en-US" sz="800" b="0" dirty="0">
                          <a:solidFill>
                            <a:srgbClr val="184972"/>
                          </a:solidFill>
                          <a:effectLst/>
                          <a:latin typeface="Times New Roman" panose="02020603050405020304" pitchFamily="18" charset="0"/>
                          <a:ea typeface="黑体" panose="02010609060101010101" pitchFamily="49" charset="-122"/>
                        </a:rPr>
                        <a:t>L-HG</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≥90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vMerge="1">
                  <a:txBody>
                    <a:bodyPr/>
                    <a:lstStyle/>
                    <a:p>
                      <a:endParaRPr lang="zh-CN" altLang="en-US"/>
                    </a:p>
                  </a:txBody>
                  <a:tcPr/>
                </a:tc>
                <a:tc>
                  <a:txBody>
                    <a:bodyPr/>
                    <a:lstStyle/>
                    <a:p>
                      <a:pPr algn="ctr">
                        <a:lnSpc>
                          <a:spcPts val="1200"/>
                        </a:lnSpc>
                        <a:spcAft>
                          <a:spcPts val="0"/>
                        </a:spcAft>
                      </a:pPr>
                      <a:r>
                        <a:rPr lang="zh-CN" sz="800" dirty="0">
                          <a:effectLst/>
                          <a:latin typeface="Times New Roman" panose="02020603050405020304" pitchFamily="18" charset="0"/>
                          <a:ea typeface="黑体" panose="02010609060101010101" pitchFamily="49" charset="-122"/>
                        </a:rPr>
                        <a:t>磷酸酯液</a:t>
                      </a:r>
                      <a:r>
                        <a:rPr lang="en-US" sz="800" dirty="0">
                          <a:effectLst/>
                          <a:latin typeface="Times New Roman" panose="02020603050405020304" pitchFamily="18" charset="0"/>
                          <a:ea typeface="黑体" panose="02010609060101010101" pitchFamily="49" charset="-122"/>
                        </a:rPr>
                        <a:t>L-HFDR</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-31~170</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noFill/>
                  </a:tcPr>
                </a:tc>
                <a:extLst>
                  <a:ext uri="{0D108BD9-81ED-4DB2-BD59-A6C34878D82A}">
                    <a16:rowId xmlns:a16="http://schemas.microsoft.com/office/drawing/2014/main" val="3620590741"/>
                  </a:ext>
                </a:extLst>
              </a:tr>
            </a:tbl>
          </a:graphicData>
        </a:graphic>
      </p:graphicFrame>
      <p:sp>
        <p:nvSpPr>
          <p:cNvPr id="5" name="矩形 4">
            <a:extLst>
              <a:ext uri="{FF2B5EF4-FFF2-40B4-BE49-F238E27FC236}">
                <a16:creationId xmlns:a16="http://schemas.microsoft.com/office/drawing/2014/main" id="{C532853A-E760-451A-BD71-3FF9CA0DF362}"/>
              </a:ext>
            </a:extLst>
          </p:cNvPr>
          <p:cNvSpPr/>
          <p:nvPr/>
        </p:nvSpPr>
        <p:spPr>
          <a:xfrm>
            <a:off x="3367639" y="4314062"/>
            <a:ext cx="2076210" cy="252633"/>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典型液压液的粘度指数</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VI</a:t>
            </a:r>
            <a:endParaRPr lang="zh-CN" alt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830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5743785" y="1289018"/>
            <a:ext cx="3078480" cy="400110"/>
          </a:xfrm>
          <a:prstGeom prst="rect">
            <a:avLst/>
          </a:prstGeom>
        </p:spPr>
        <p:txBody>
          <a:bodyPr wrap="square">
            <a:spAutoFit/>
          </a:bodyPr>
          <a:lstStyle/>
          <a:p>
            <a:pPr algn="ctr"/>
            <a:r>
              <a:rPr lang="zh-CN" altLang="zh-CN" sz="2000" dirty="0">
                <a:solidFill>
                  <a:schemeClr val="bg1"/>
                </a:solidFill>
                <a:latin typeface="Times New Roman" panose="02020603050405020304" pitchFamily="18" charset="0"/>
                <a:ea typeface="黑体" panose="02010609060101010101" pitchFamily="49" charset="-122"/>
              </a:rPr>
              <a:t>液压</a:t>
            </a:r>
            <a:r>
              <a:rPr lang="zh-CN" altLang="en-US" sz="2000" dirty="0">
                <a:solidFill>
                  <a:schemeClr val="bg1"/>
                </a:solidFill>
                <a:latin typeface="Times New Roman" panose="02020603050405020304" pitchFamily="18" charset="0"/>
                <a:ea typeface="黑体" panose="02010609060101010101" pitchFamily="49" charset="-122"/>
              </a:rPr>
              <a:t>液的特性和选择</a:t>
            </a:r>
          </a:p>
        </p:txBody>
      </p:sp>
      <p:sp>
        <p:nvSpPr>
          <p:cNvPr id="5" name="矩形 4">
            <a:extLst>
              <a:ext uri="{FF2B5EF4-FFF2-40B4-BE49-F238E27FC236}">
                <a16:creationId xmlns:a16="http://schemas.microsoft.com/office/drawing/2014/main" id="{28526DCE-F3AF-4D5C-8CFE-B5BF748710D8}"/>
              </a:ext>
            </a:extLst>
          </p:cNvPr>
          <p:cNvSpPr/>
          <p:nvPr/>
        </p:nvSpPr>
        <p:spPr>
          <a:xfrm>
            <a:off x="5743785" y="3373512"/>
            <a:ext cx="3078480" cy="400110"/>
          </a:xfrm>
          <a:prstGeom prst="rect">
            <a:avLst/>
          </a:prstGeom>
        </p:spPr>
        <p:txBody>
          <a:bodyPr wrap="square">
            <a:spAutoFit/>
          </a:bodyPr>
          <a:lstStyle/>
          <a:p>
            <a:pPr algn="ctr"/>
            <a:r>
              <a:rPr lang="zh-CN" altLang="zh-CN" sz="2000" dirty="0">
                <a:solidFill>
                  <a:schemeClr val="bg1"/>
                </a:solidFill>
                <a:latin typeface="Times New Roman" panose="02020603050405020304" pitchFamily="18" charset="0"/>
                <a:ea typeface="黑体" panose="02010609060101010101" pitchFamily="49" charset="-122"/>
              </a:rPr>
              <a:t>液压</a:t>
            </a:r>
            <a:r>
              <a:rPr lang="zh-CN" altLang="en-US" sz="2000" dirty="0">
                <a:solidFill>
                  <a:schemeClr val="bg1"/>
                </a:solidFill>
                <a:latin typeface="Times New Roman" panose="02020603050405020304" pitchFamily="18" charset="0"/>
                <a:ea typeface="黑体" panose="02010609060101010101" pitchFamily="49" charset="-122"/>
              </a:rPr>
              <a:t>液</a:t>
            </a:r>
            <a:r>
              <a:rPr lang="zh-CN" altLang="zh-CN" sz="2000" dirty="0">
                <a:solidFill>
                  <a:schemeClr val="bg1"/>
                </a:solidFill>
                <a:latin typeface="Times New Roman" panose="02020603050405020304" pitchFamily="18" charset="0"/>
                <a:ea typeface="黑体" panose="02010609060101010101" pitchFamily="49" charset="-122"/>
              </a:rPr>
              <a:t>的</a:t>
            </a:r>
            <a:r>
              <a:rPr lang="zh-CN" altLang="en-US" sz="2000" dirty="0">
                <a:solidFill>
                  <a:schemeClr val="bg1"/>
                </a:solidFill>
                <a:latin typeface="Times New Roman" panose="02020603050405020304" pitchFamily="18" charset="0"/>
                <a:ea typeface="黑体" panose="02010609060101010101" pitchFamily="49" charset="-122"/>
              </a:rPr>
              <a:t>污染及其控制</a:t>
            </a:r>
            <a:endParaRPr lang="zh-CN" altLang="en-US" sz="6600" dirty="0">
              <a:solidFill>
                <a:schemeClr val="bg1"/>
              </a:solidFill>
              <a:latin typeface="Times New Roman" panose="02020603050405020304" pitchFamily="18" charset="0"/>
              <a:ea typeface="黑体" panose="02010609060101010101" pitchFamily="49" charset="-122"/>
            </a:endParaRP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Times New Roman" panose="02020603050405020304" pitchFamily="18" charset="0"/>
                <a:ea typeface="黑体" panose="02010609060101010101" pitchFamily="49" charset="-122"/>
              </a:rPr>
              <a:t>第二章</a:t>
            </a:r>
          </a:p>
        </p:txBody>
      </p:sp>
      <p:sp>
        <p:nvSpPr>
          <p:cNvPr id="7" name="矩形 6">
            <a:extLst>
              <a:ext uri="{FF2B5EF4-FFF2-40B4-BE49-F238E27FC236}">
                <a16:creationId xmlns:a16="http://schemas.microsoft.com/office/drawing/2014/main" id="{CF508671-31D2-4EF4-BA4A-636566B1952C}"/>
              </a:ext>
            </a:extLst>
          </p:cNvPr>
          <p:cNvSpPr/>
          <p:nvPr/>
        </p:nvSpPr>
        <p:spPr>
          <a:xfrm>
            <a:off x="1110828" y="3694146"/>
            <a:ext cx="1442720" cy="584775"/>
          </a:xfrm>
          <a:prstGeom prst="rect">
            <a:avLst/>
          </a:prstGeom>
        </p:spPr>
        <p:txBody>
          <a:bodyPr wrap="square">
            <a:spAutoFit/>
          </a:bodyPr>
          <a:lstStyle/>
          <a:p>
            <a:pPr algn="ctr"/>
            <a:r>
              <a:rPr lang="zh-CN" altLang="en-US" sz="3200" dirty="0">
                <a:solidFill>
                  <a:schemeClr val="bg1">
                    <a:lumMod val="95000"/>
                  </a:schemeClr>
                </a:solidFill>
                <a:latin typeface="Times New Roman" panose="02020603050405020304" pitchFamily="18" charset="0"/>
                <a:ea typeface="黑体" panose="02010609060101010101" pitchFamily="49" charset="-122"/>
              </a:rPr>
              <a:t>液压液</a:t>
            </a: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F6BFFBCF-ABE6-4A88-8009-E0F498173904}"/>
              </a:ext>
            </a:extLst>
          </p:cNvPr>
          <p:cNvPicPr>
            <a:picLocks noChangeAspect="1"/>
          </p:cNvPicPr>
          <p:nvPr/>
        </p:nvPicPr>
        <p:blipFill>
          <a:blip r:embed="rId2"/>
          <a:stretch>
            <a:fillRect/>
          </a:stretch>
        </p:blipFill>
        <p:spPr>
          <a:xfrm>
            <a:off x="854066" y="3808061"/>
            <a:ext cx="3165126" cy="382941"/>
          </a:xfrm>
          <a:prstGeom prst="rect">
            <a:avLst/>
          </a:prstGeom>
        </p:spPr>
      </p:pic>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7" name="直角三角形 16">
            <a:extLst>
              <a:ext uri="{FF2B5EF4-FFF2-40B4-BE49-F238E27FC236}">
                <a16:creationId xmlns:a16="http://schemas.microsoft.com/office/drawing/2014/main" id="{AE404474-F66E-4D6F-B3BD-B3FA996D5244}"/>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8" name="文本框 19">
            <a:extLst>
              <a:ext uri="{FF2B5EF4-FFF2-40B4-BE49-F238E27FC236}">
                <a16:creationId xmlns:a16="http://schemas.microsoft.com/office/drawing/2014/main" id="{FAA17AD2-9CB1-4565-8ED8-B112F597C82B}"/>
              </a:ext>
            </a:extLst>
          </p:cNvPr>
          <p:cNvSpPr txBox="1">
            <a:spLocks noChangeArrowheads="1"/>
          </p:cNvSpPr>
          <p:nvPr/>
        </p:nvSpPr>
        <p:spPr bwMode="auto">
          <a:xfrm>
            <a:off x="449302" y="1402266"/>
            <a:ext cx="2466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4.</a:t>
            </a:r>
            <a:r>
              <a:rPr lang="zh-CN" altLang="en-US" sz="1400" dirty="0">
                <a:solidFill>
                  <a:srgbClr val="184972"/>
                </a:solidFill>
                <a:latin typeface="Times New Roman" panose="02020603050405020304" pitchFamily="18" charset="0"/>
                <a:ea typeface="黑体" panose="02010609060101010101" pitchFamily="49" charset="-122"/>
              </a:rPr>
              <a:t>压力对粘度的影响</a:t>
            </a:r>
          </a:p>
        </p:txBody>
      </p:sp>
      <p:sp>
        <p:nvSpPr>
          <p:cNvPr id="12" name="矩形 11">
            <a:extLst>
              <a:ext uri="{FF2B5EF4-FFF2-40B4-BE49-F238E27FC236}">
                <a16:creationId xmlns:a16="http://schemas.microsoft.com/office/drawing/2014/main" id="{ADF59252-2FC5-48BE-B7F4-2B9449530063}"/>
              </a:ext>
            </a:extLst>
          </p:cNvPr>
          <p:cNvSpPr/>
          <p:nvPr/>
        </p:nvSpPr>
        <p:spPr>
          <a:xfrm>
            <a:off x="-61417" y="2150646"/>
            <a:ext cx="5026778" cy="1708160"/>
          </a:xfrm>
          <a:prstGeom prst="rect">
            <a:avLst/>
          </a:prstGeom>
        </p:spPr>
        <p:txBody>
          <a:bodyPr wrap="square">
            <a:spAutoFit/>
          </a:bodyPr>
          <a:lstStyle/>
          <a:p>
            <a:pPr algn="ctr">
              <a:lnSpc>
                <a:spcPct val="150000"/>
              </a:lnSpc>
            </a:pPr>
            <a:r>
              <a:rPr lang="zh-CN" altLang="en-US" sz="1400" dirty="0">
                <a:latin typeface="Times New Roman" panose="02020603050405020304" pitchFamily="18" charset="0"/>
                <a:ea typeface="黑体" panose="02010609060101010101" pitchFamily="49" charset="-122"/>
              </a:rPr>
              <a:t>压力增大时</a:t>
            </a:r>
            <a:r>
              <a:rPr lang="en-US" altLang="zh-CN" sz="1400" dirty="0">
                <a:latin typeface="Times New Roman" panose="02020603050405020304" pitchFamily="18" charset="0"/>
                <a:ea typeface="黑体" panose="02010609060101010101" pitchFamily="49" charset="-122"/>
              </a:rPr>
              <a:t>,</a:t>
            </a:r>
            <a:r>
              <a:rPr lang="zh-CN" altLang="en-US" sz="1400" dirty="0">
                <a:latin typeface="Times New Roman" panose="02020603050405020304" pitchFamily="18" charset="0"/>
                <a:ea typeface="黑体" panose="02010609060101010101" pitchFamily="49" charset="-122"/>
              </a:rPr>
              <a:t>液体分子间距离缩小</a:t>
            </a:r>
            <a:r>
              <a:rPr lang="en-US" altLang="zh-CN" sz="1400" dirty="0">
                <a:latin typeface="Times New Roman" panose="02020603050405020304" pitchFamily="18" charset="0"/>
                <a:ea typeface="黑体" panose="02010609060101010101" pitchFamily="49" charset="-122"/>
              </a:rPr>
              <a:t>,</a:t>
            </a:r>
          </a:p>
          <a:p>
            <a:pPr algn="ctr">
              <a:lnSpc>
                <a:spcPct val="150000"/>
              </a:lnSpc>
            </a:pPr>
            <a:r>
              <a:rPr lang="zh-CN" altLang="en-US" sz="1400" dirty="0">
                <a:latin typeface="Times New Roman" panose="02020603050405020304" pitchFamily="18" charset="0"/>
                <a:ea typeface="黑体" panose="02010609060101010101" pitchFamily="49" charset="-122"/>
              </a:rPr>
              <a:t>内聚力增加</a:t>
            </a:r>
            <a:r>
              <a:rPr lang="en-US" altLang="zh-CN" sz="1400" dirty="0">
                <a:latin typeface="Times New Roman" panose="02020603050405020304" pitchFamily="18" charset="0"/>
                <a:ea typeface="黑体" panose="02010609060101010101" pitchFamily="49" charset="-122"/>
              </a:rPr>
              <a:t>,</a:t>
            </a:r>
            <a:r>
              <a:rPr lang="zh-CN" altLang="en-US" sz="1400" dirty="0">
                <a:latin typeface="Times New Roman" panose="02020603050405020304" pitchFamily="18" charset="0"/>
                <a:ea typeface="黑体" panose="02010609060101010101" pitchFamily="49" charset="-122"/>
              </a:rPr>
              <a:t>粘度也会有所变大。</a:t>
            </a:r>
            <a:endParaRPr lang="en-US" altLang="zh-CN" sz="1400" dirty="0">
              <a:latin typeface="Times New Roman" panose="02020603050405020304" pitchFamily="18" charset="0"/>
              <a:ea typeface="黑体" panose="02010609060101010101" pitchFamily="49" charset="-122"/>
            </a:endParaRPr>
          </a:p>
          <a:p>
            <a:pPr algn="ctr">
              <a:lnSpc>
                <a:spcPct val="150000"/>
              </a:lnSpc>
            </a:pPr>
            <a:r>
              <a:rPr lang="zh-CN" altLang="en-US" sz="1400" dirty="0">
                <a:latin typeface="Times New Roman" panose="02020603050405020304" pitchFamily="18" charset="0"/>
                <a:ea typeface="黑体" panose="02010609060101010101" pitchFamily="49" charset="-122"/>
              </a:rPr>
              <a:t>但是这种影响在低压时并不明显</a:t>
            </a:r>
            <a:r>
              <a:rPr lang="en-US" altLang="zh-CN" sz="1400" dirty="0">
                <a:latin typeface="Times New Roman" panose="02020603050405020304" pitchFamily="18" charset="0"/>
                <a:ea typeface="黑体" panose="02010609060101010101" pitchFamily="49" charset="-122"/>
              </a:rPr>
              <a:t>,</a:t>
            </a:r>
            <a:r>
              <a:rPr lang="zh-CN" altLang="en-US" sz="1400" dirty="0">
                <a:latin typeface="Times New Roman" panose="02020603050405020304" pitchFamily="18" charset="0"/>
                <a:ea typeface="黑体" panose="02010609060101010101" pitchFamily="49" charset="-122"/>
              </a:rPr>
              <a:t>可以忽略不计。</a:t>
            </a:r>
            <a:endParaRPr lang="en-US" altLang="zh-CN" sz="1400" dirty="0">
              <a:latin typeface="Times New Roman" panose="02020603050405020304" pitchFamily="18" charset="0"/>
              <a:ea typeface="黑体" panose="02010609060101010101" pitchFamily="49" charset="-122"/>
            </a:endParaRPr>
          </a:p>
          <a:p>
            <a:pPr algn="ctr">
              <a:lnSpc>
                <a:spcPct val="150000"/>
              </a:lnSpc>
            </a:pPr>
            <a:r>
              <a:rPr lang="zh-CN" altLang="en-US" sz="1400" dirty="0">
                <a:latin typeface="Times New Roman" panose="02020603050405020304" pitchFamily="18" charset="0"/>
                <a:ea typeface="黑体" panose="02010609060101010101" pitchFamily="49" charset="-122"/>
              </a:rPr>
              <a:t>当压力大于</a:t>
            </a:r>
            <a:r>
              <a:rPr lang="en-US" altLang="zh-CN" sz="1400" dirty="0">
                <a:latin typeface="Times New Roman" panose="02020603050405020304" pitchFamily="18" charset="0"/>
                <a:ea typeface="黑体" panose="02010609060101010101" pitchFamily="49" charset="-122"/>
              </a:rPr>
              <a:t>50MPa</a:t>
            </a:r>
            <a:r>
              <a:rPr lang="zh-CN" altLang="en-US" sz="1400" dirty="0">
                <a:latin typeface="Times New Roman" panose="02020603050405020304" pitchFamily="18" charset="0"/>
                <a:ea typeface="黑体" panose="02010609060101010101" pitchFamily="49" charset="-122"/>
              </a:rPr>
              <a:t>时</a:t>
            </a:r>
            <a:r>
              <a:rPr lang="en-US" altLang="zh-CN" sz="1400" dirty="0">
                <a:latin typeface="Times New Roman" panose="02020603050405020304" pitchFamily="18" charset="0"/>
                <a:ea typeface="黑体" panose="02010609060101010101" pitchFamily="49" charset="-122"/>
              </a:rPr>
              <a:t>,</a:t>
            </a:r>
            <a:r>
              <a:rPr lang="zh-CN" altLang="en-US" sz="1400" dirty="0">
                <a:latin typeface="Times New Roman" panose="02020603050405020304" pitchFamily="18" charset="0"/>
                <a:ea typeface="黑体" panose="02010609060101010101" pitchFamily="49" charset="-122"/>
              </a:rPr>
              <a:t>其影响才趋于显著。</a:t>
            </a:r>
            <a:endParaRPr lang="en-US" altLang="zh-CN" sz="1400" dirty="0">
              <a:latin typeface="Times New Roman" panose="02020603050405020304" pitchFamily="18" charset="0"/>
              <a:ea typeface="黑体" panose="02010609060101010101" pitchFamily="49" charset="-122"/>
            </a:endParaRPr>
          </a:p>
          <a:p>
            <a:pPr algn="ctr">
              <a:lnSpc>
                <a:spcPct val="150000"/>
              </a:lnSpc>
            </a:pPr>
            <a:r>
              <a:rPr lang="zh-CN" altLang="en-US" sz="1400" dirty="0">
                <a:latin typeface="Times New Roman" panose="02020603050405020304" pitchFamily="18" charset="0"/>
                <a:ea typeface="黑体" panose="02010609060101010101" pitchFamily="49" charset="-122"/>
              </a:rPr>
              <a:t>压力对粘度的影响可用下式计算</a:t>
            </a:r>
          </a:p>
        </p:txBody>
      </p:sp>
      <p:sp>
        <p:nvSpPr>
          <p:cNvPr id="22" name="圆角矩形 6">
            <a:extLst>
              <a:ext uri="{FF2B5EF4-FFF2-40B4-BE49-F238E27FC236}">
                <a16:creationId xmlns:a16="http://schemas.microsoft.com/office/drawing/2014/main" id="{10058034-D2F3-459E-8EED-ADCF5F1F7A43}"/>
              </a:ext>
            </a:extLst>
          </p:cNvPr>
          <p:cNvSpPr/>
          <p:nvPr/>
        </p:nvSpPr>
        <p:spPr>
          <a:xfrm>
            <a:off x="194785" y="2080326"/>
            <a:ext cx="4514375" cy="220274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5" name="矩形 14">
            <a:extLst>
              <a:ext uri="{FF2B5EF4-FFF2-40B4-BE49-F238E27FC236}">
                <a16:creationId xmlns:a16="http://schemas.microsoft.com/office/drawing/2014/main" id="{0AD3C7C1-4198-423F-8BD4-E6F09BDD2549}"/>
              </a:ext>
            </a:extLst>
          </p:cNvPr>
          <p:cNvSpPr/>
          <p:nvPr/>
        </p:nvSpPr>
        <p:spPr>
          <a:xfrm>
            <a:off x="4528616" y="2413711"/>
            <a:ext cx="4615383" cy="1477328"/>
          </a:xfrm>
          <a:prstGeom prst="rect">
            <a:avLst/>
          </a:prstGeom>
        </p:spPr>
        <p:txBody>
          <a:bodyPr wrap="square">
            <a:spAutoFit/>
          </a:bodyPr>
          <a:lstStyle/>
          <a:p>
            <a:pPr indent="266700">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液体的压力</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MPa</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12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200"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压力为</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时液体的运动粘度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12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2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大气压力下液体的运动粘度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2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e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自然对数的底</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系数</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对于石油基液压油</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=0.015~0.035MPa</a:t>
            </a:r>
            <a:r>
              <a:rPr lang="en-US" altLang="zh-CN" sz="12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8738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854066" y="900361"/>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（三）粘性</a:t>
            </a:r>
          </a:p>
        </p:txBody>
      </p:sp>
      <p:sp>
        <p:nvSpPr>
          <p:cNvPr id="17" name="直角三角形 16">
            <a:extLst>
              <a:ext uri="{FF2B5EF4-FFF2-40B4-BE49-F238E27FC236}">
                <a16:creationId xmlns:a16="http://schemas.microsoft.com/office/drawing/2014/main" id="{AE404474-F66E-4D6F-B3BD-B3FA996D5244}"/>
              </a:ext>
            </a:extLst>
          </p:cNvPr>
          <p:cNvSpPr/>
          <p:nvPr/>
        </p:nvSpPr>
        <p:spPr>
          <a:xfrm rot="2637755" flipH="1" flipV="1">
            <a:off x="513603" y="146847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18" name="文本框 19">
            <a:extLst>
              <a:ext uri="{FF2B5EF4-FFF2-40B4-BE49-F238E27FC236}">
                <a16:creationId xmlns:a16="http://schemas.microsoft.com/office/drawing/2014/main" id="{FAA17AD2-9CB1-4565-8ED8-B112F597C82B}"/>
              </a:ext>
            </a:extLst>
          </p:cNvPr>
          <p:cNvSpPr txBox="1">
            <a:spLocks noChangeArrowheads="1"/>
          </p:cNvSpPr>
          <p:nvPr/>
        </p:nvSpPr>
        <p:spPr bwMode="auto">
          <a:xfrm>
            <a:off x="449302" y="1402266"/>
            <a:ext cx="2466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400" dirty="0">
                <a:solidFill>
                  <a:srgbClr val="184972"/>
                </a:solidFill>
                <a:latin typeface="Times New Roman" panose="02020603050405020304" pitchFamily="18" charset="0"/>
                <a:ea typeface="黑体" panose="02010609060101010101" pitchFamily="49" charset="-122"/>
              </a:rPr>
              <a:t>5.</a:t>
            </a:r>
            <a:r>
              <a:rPr lang="zh-CN" altLang="en-US" sz="1400" dirty="0">
                <a:solidFill>
                  <a:srgbClr val="184972"/>
                </a:solidFill>
                <a:latin typeface="Times New Roman" panose="02020603050405020304" pitchFamily="18" charset="0"/>
                <a:ea typeface="黑体" panose="02010609060101010101" pitchFamily="49" charset="-122"/>
              </a:rPr>
              <a:t>气泡对粘度的影响</a:t>
            </a:r>
          </a:p>
        </p:txBody>
      </p:sp>
      <p:sp>
        <p:nvSpPr>
          <p:cNvPr id="12" name="矩形 11">
            <a:extLst>
              <a:ext uri="{FF2B5EF4-FFF2-40B4-BE49-F238E27FC236}">
                <a16:creationId xmlns:a16="http://schemas.microsoft.com/office/drawing/2014/main" id="{ADF59252-2FC5-48BE-B7F4-2B9449530063}"/>
              </a:ext>
            </a:extLst>
          </p:cNvPr>
          <p:cNvSpPr/>
          <p:nvPr/>
        </p:nvSpPr>
        <p:spPr>
          <a:xfrm>
            <a:off x="1954315" y="1858085"/>
            <a:ext cx="5026778" cy="784254"/>
          </a:xfrm>
          <a:prstGeom prst="rect">
            <a:avLst/>
          </a:prstGeom>
        </p:spPr>
        <p:txBody>
          <a:bodyPr wrap="square">
            <a:spAutoFit/>
          </a:bodyPr>
          <a:lstStyle/>
          <a:p>
            <a:pPr algn="ctr">
              <a:lnSpc>
                <a:spcPct val="150000"/>
              </a:lnSpc>
            </a:pPr>
            <a:r>
              <a:rPr lang="zh-CN" altLang="zh-CN" sz="1600" dirty="0">
                <a:latin typeface="Times New Roman" panose="02020603050405020304" pitchFamily="18" charset="0"/>
                <a:ea typeface="黑体" panose="02010609060101010101" pitchFamily="49" charset="-122"/>
              </a:rPr>
              <a:t>液体中混入直径为</a:t>
            </a:r>
            <a:r>
              <a:rPr lang="en-US" altLang="zh-CN" sz="1600" dirty="0">
                <a:latin typeface="Times New Roman" panose="02020603050405020304" pitchFamily="18" charset="0"/>
                <a:ea typeface="黑体" panose="02010609060101010101" pitchFamily="49" charset="-122"/>
              </a:rPr>
              <a:t>0.25~0.5mm</a:t>
            </a:r>
            <a:r>
              <a:rPr lang="zh-CN" altLang="zh-CN" sz="1600" dirty="0">
                <a:latin typeface="Times New Roman" panose="02020603050405020304" pitchFamily="18" charset="0"/>
                <a:ea typeface="黑体" panose="02010609060101010101" pitchFamily="49" charset="-122"/>
              </a:rPr>
              <a:t>悬浮状态气泡时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对液体的粘度有一定影响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其值可按下式计算</a:t>
            </a:r>
            <a:endParaRPr lang="zh-CN" altLang="en-US" sz="1200" dirty="0">
              <a:latin typeface="Times New Roman" panose="02020603050405020304" pitchFamily="18" charset="0"/>
              <a:ea typeface="黑体" panose="02010609060101010101" pitchFamily="49" charset="-122"/>
            </a:endParaRPr>
          </a:p>
        </p:txBody>
      </p:sp>
      <p:sp>
        <p:nvSpPr>
          <p:cNvPr id="22" name="圆角矩形 6">
            <a:extLst>
              <a:ext uri="{FF2B5EF4-FFF2-40B4-BE49-F238E27FC236}">
                <a16:creationId xmlns:a16="http://schemas.microsoft.com/office/drawing/2014/main" id="{10058034-D2F3-459E-8EED-ADCF5F1F7A43}"/>
              </a:ext>
            </a:extLst>
          </p:cNvPr>
          <p:cNvSpPr/>
          <p:nvPr/>
        </p:nvSpPr>
        <p:spPr>
          <a:xfrm>
            <a:off x="1883945" y="1858825"/>
            <a:ext cx="5167518" cy="13133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pic>
        <p:nvPicPr>
          <p:cNvPr id="9" name="图片 8">
            <a:extLst>
              <a:ext uri="{FF2B5EF4-FFF2-40B4-BE49-F238E27FC236}">
                <a16:creationId xmlns:a16="http://schemas.microsoft.com/office/drawing/2014/main" id="{E0D85500-CD3F-4ED6-AAFF-F426B2946CE6}"/>
              </a:ext>
            </a:extLst>
          </p:cNvPr>
          <p:cNvPicPr>
            <a:picLocks noChangeAspect="1"/>
          </p:cNvPicPr>
          <p:nvPr/>
        </p:nvPicPr>
        <p:blipFill>
          <a:blip r:embed="rId2"/>
          <a:stretch>
            <a:fillRect/>
          </a:stretch>
        </p:blipFill>
        <p:spPr>
          <a:xfrm>
            <a:off x="2815323" y="2732782"/>
            <a:ext cx="3304762" cy="380952"/>
          </a:xfrm>
          <a:prstGeom prst="rect">
            <a:avLst/>
          </a:prstGeom>
        </p:spPr>
      </p:pic>
      <p:sp>
        <p:nvSpPr>
          <p:cNvPr id="11" name="矩形 10">
            <a:extLst>
              <a:ext uri="{FF2B5EF4-FFF2-40B4-BE49-F238E27FC236}">
                <a16:creationId xmlns:a16="http://schemas.microsoft.com/office/drawing/2014/main" id="{CF101CA9-E4E0-405C-9C8B-94380D996C35}"/>
              </a:ext>
            </a:extLst>
          </p:cNvPr>
          <p:cNvSpPr/>
          <p:nvPr/>
        </p:nvSpPr>
        <p:spPr>
          <a:xfrm>
            <a:off x="1968194" y="3529228"/>
            <a:ext cx="5107577" cy="1020985"/>
          </a:xfrm>
          <a:prstGeom prst="rect">
            <a:avLst/>
          </a:prstGeom>
        </p:spPr>
        <p:txBody>
          <a:bodyPr wrap="square">
            <a:spAutoFit/>
          </a:bodyPr>
          <a:lstStyle/>
          <a:p>
            <a:pPr indent="2667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混入空气的体积分数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1400"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混入</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空气时液体的运动粘度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不含空气时液体的运动粘度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2942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108027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108027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03819" y="1055859"/>
            <a:ext cx="20615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（四）其他性质</a:t>
            </a:r>
          </a:p>
        </p:txBody>
      </p:sp>
      <p:sp>
        <p:nvSpPr>
          <p:cNvPr id="13" name="矩形 12">
            <a:extLst>
              <a:ext uri="{FF2B5EF4-FFF2-40B4-BE49-F238E27FC236}">
                <a16:creationId xmlns:a16="http://schemas.microsoft.com/office/drawing/2014/main" id="{C0A8E633-FCDE-4FD8-9A05-FC63053ACAFB}"/>
              </a:ext>
            </a:extLst>
          </p:cNvPr>
          <p:cNvSpPr/>
          <p:nvPr/>
        </p:nvSpPr>
        <p:spPr>
          <a:xfrm>
            <a:off x="939723" y="1794247"/>
            <a:ext cx="7164519" cy="2308324"/>
          </a:xfrm>
          <a:prstGeom prst="rect">
            <a:avLst/>
          </a:prstGeom>
        </p:spPr>
        <p:txBody>
          <a:bodyPr wrap="square">
            <a:spAutoFit/>
          </a:bodyPr>
          <a:lstStyle/>
          <a:p>
            <a:pPr>
              <a:lnSpc>
                <a:spcPct val="200000"/>
              </a:lnSpc>
            </a:pPr>
            <a:r>
              <a:rPr lang="zh-CN" altLang="en-US" dirty="0">
                <a:latin typeface="Times New Roman" panose="02020603050405020304" pitchFamily="18" charset="0"/>
                <a:ea typeface="黑体" panose="02010609060101010101" pitchFamily="49" charset="-122"/>
              </a:rPr>
              <a:t>       液压液还有其他一些性质</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如</a:t>
            </a:r>
            <a:r>
              <a:rPr lang="zh-CN" altLang="en-US" b="1" dirty="0">
                <a:solidFill>
                  <a:srgbClr val="FF0000"/>
                </a:solidFill>
                <a:latin typeface="Times New Roman" panose="02020603050405020304" pitchFamily="18" charset="0"/>
                <a:ea typeface="黑体" panose="02010609060101010101" pitchFamily="49" charset="-122"/>
              </a:rPr>
              <a:t>稳定性</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热稳定性、氧化稳定性、水解稳定性、剪切稳定性等</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a:t>
            </a:r>
            <a:r>
              <a:rPr lang="zh-CN" altLang="en-US" b="1" dirty="0">
                <a:solidFill>
                  <a:srgbClr val="FF0000"/>
                </a:solidFill>
                <a:latin typeface="Times New Roman" panose="02020603050405020304" pitchFamily="18" charset="0"/>
                <a:ea typeface="黑体" panose="02010609060101010101" pitchFamily="49" charset="-122"/>
              </a:rPr>
              <a:t>抗泡沫性</a:t>
            </a:r>
            <a:r>
              <a:rPr lang="zh-CN" altLang="en-US" dirty="0">
                <a:latin typeface="Times New Roman" panose="02020603050405020304" pitchFamily="18" charset="0"/>
                <a:ea typeface="黑体" panose="02010609060101010101" pitchFamily="49" charset="-122"/>
              </a:rPr>
              <a:t>、</a:t>
            </a:r>
            <a:r>
              <a:rPr lang="zh-CN" altLang="en-US" b="1" dirty="0">
                <a:solidFill>
                  <a:srgbClr val="FF0000"/>
                </a:solidFill>
                <a:latin typeface="Times New Roman" panose="02020603050405020304" pitchFamily="18" charset="0"/>
                <a:ea typeface="黑体" panose="02010609060101010101" pitchFamily="49" charset="-122"/>
              </a:rPr>
              <a:t>抗乳化性</a:t>
            </a:r>
            <a:r>
              <a:rPr lang="zh-CN" altLang="en-US" dirty="0">
                <a:latin typeface="Times New Roman" panose="02020603050405020304" pitchFamily="18" charset="0"/>
                <a:ea typeface="黑体" panose="02010609060101010101" pitchFamily="49" charset="-122"/>
              </a:rPr>
              <a:t>、</a:t>
            </a:r>
            <a:r>
              <a:rPr lang="zh-CN" altLang="en-US" b="1" dirty="0">
                <a:solidFill>
                  <a:srgbClr val="FF0000"/>
                </a:solidFill>
                <a:latin typeface="Times New Roman" panose="02020603050405020304" pitchFamily="18" charset="0"/>
                <a:ea typeface="黑体" panose="02010609060101010101" pitchFamily="49" charset="-122"/>
              </a:rPr>
              <a:t>防锈性</a:t>
            </a:r>
            <a:r>
              <a:rPr lang="zh-CN" altLang="en-US" dirty="0">
                <a:latin typeface="Times New Roman" panose="02020603050405020304" pitchFamily="18" charset="0"/>
                <a:ea typeface="黑体" panose="02010609060101010101" pitchFamily="49" charset="-122"/>
              </a:rPr>
              <a:t>、</a:t>
            </a:r>
            <a:r>
              <a:rPr lang="zh-CN" altLang="en-US" b="1" dirty="0">
                <a:solidFill>
                  <a:srgbClr val="FF0000"/>
                </a:solidFill>
                <a:latin typeface="Times New Roman" panose="02020603050405020304" pitchFamily="18" charset="0"/>
                <a:ea typeface="黑体" panose="02010609060101010101" pitchFamily="49" charset="-122"/>
              </a:rPr>
              <a:t>润滑性</a:t>
            </a:r>
            <a:r>
              <a:rPr lang="zh-CN" altLang="en-US" dirty="0">
                <a:latin typeface="Times New Roman" panose="02020603050405020304" pitchFamily="18" charset="0"/>
                <a:ea typeface="黑体" panose="02010609060101010101" pitchFamily="49" charset="-122"/>
              </a:rPr>
              <a:t>以及</a:t>
            </a:r>
            <a:r>
              <a:rPr lang="zh-CN" altLang="en-US" b="1" dirty="0">
                <a:solidFill>
                  <a:srgbClr val="FF0000"/>
                </a:solidFill>
                <a:latin typeface="Times New Roman" panose="02020603050405020304" pitchFamily="18" charset="0"/>
                <a:ea typeface="黑体" panose="02010609060101010101" pitchFamily="49" charset="-122"/>
              </a:rPr>
              <a:t>相容性</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对所接触的金属、密封材料、涂料等不起作用便是相容性好</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否则便是不好</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等</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都对它的选择和使用有重要影响。</a:t>
            </a:r>
          </a:p>
        </p:txBody>
      </p:sp>
    </p:spTree>
    <p:extLst>
      <p:ext uri="{BB962C8B-B14F-4D97-AF65-F5344CB8AC3E}">
        <p14:creationId xmlns:p14="http://schemas.microsoft.com/office/powerpoint/2010/main" val="2847548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D7FE615-7D94-40A6-A2A0-39C7189C2965}"/>
              </a:ext>
            </a:extLst>
          </p:cNvPr>
          <p:cNvSpPr/>
          <p:nvPr/>
        </p:nvSpPr>
        <p:spPr>
          <a:xfrm>
            <a:off x="387872" y="2063765"/>
            <a:ext cx="8545111" cy="1453411"/>
          </a:xfrm>
          <a:prstGeom prst="rect">
            <a:avLst/>
          </a:prstGeom>
        </p:spPr>
        <p:txBody>
          <a:bodyPr wrap="square">
            <a:spAutoFit/>
          </a:bodyPr>
          <a:lstStyle/>
          <a:p>
            <a:pPr algn="ctr">
              <a:lnSpc>
                <a:spcPct val="200000"/>
              </a:lnSpc>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同的工作机械、不同的使用情况对液压液的要求有很大的不同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gn="ctr">
              <a:lnSpc>
                <a:spcPct val="200000"/>
              </a:lnSpc>
            </a:pPr>
            <a:r>
              <a:rPr lang="zh-CN"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为了很好地传递运动和动力</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液压系统使用的液压液应具备如下性能</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endParaRPr>
          </a:p>
        </p:txBody>
      </p:sp>
      <p:sp>
        <p:nvSpPr>
          <p:cNvPr id="18" name="文本框 19">
            <a:extLst>
              <a:ext uri="{FF2B5EF4-FFF2-40B4-BE49-F238E27FC236}">
                <a16:creationId xmlns:a16="http://schemas.microsoft.com/office/drawing/2014/main" id="{790F2B9A-5558-4C74-92A0-680D2C92D869}"/>
              </a:ext>
            </a:extLst>
          </p:cNvPr>
          <p:cNvSpPr txBox="1">
            <a:spLocks noChangeArrowheads="1"/>
          </p:cNvSpPr>
          <p:nvPr/>
        </p:nvSpPr>
        <p:spPr bwMode="auto">
          <a:xfrm>
            <a:off x="1498984" y="102558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三、对液压液的要求</a:t>
            </a:r>
          </a:p>
        </p:txBody>
      </p:sp>
      <p:sp>
        <p:nvSpPr>
          <p:cNvPr id="20" name="直角三角形 19">
            <a:extLst>
              <a:ext uri="{FF2B5EF4-FFF2-40B4-BE49-F238E27FC236}">
                <a16:creationId xmlns:a16="http://schemas.microsoft.com/office/drawing/2014/main" id="{4F7FD82D-1D9F-4ACE-A8F4-2568490DD07B}"/>
              </a:ext>
            </a:extLst>
          </p:cNvPr>
          <p:cNvSpPr/>
          <p:nvPr/>
        </p:nvSpPr>
        <p:spPr>
          <a:xfrm rot="18962245" flipV="1">
            <a:off x="2179216"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05CF8337-3379-44B8-9D84-9FA70B28AFF0}"/>
              </a:ext>
            </a:extLst>
          </p:cNvPr>
          <p:cNvSpPr/>
          <p:nvPr/>
        </p:nvSpPr>
        <p:spPr>
          <a:xfrm rot="18962245" flipV="1">
            <a:off x="2329463"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6D8C1F9A-11FD-4BD1-9EDE-AEAD2AFFA7A0}"/>
              </a:ext>
            </a:extLst>
          </p:cNvPr>
          <p:cNvSpPr/>
          <p:nvPr/>
        </p:nvSpPr>
        <p:spPr>
          <a:xfrm rot="2637755" flipH="1" flipV="1">
            <a:off x="6090279"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5B33618A-96EE-4D5E-96F0-A0E07046301A}"/>
              </a:ext>
            </a:extLst>
          </p:cNvPr>
          <p:cNvSpPr/>
          <p:nvPr/>
        </p:nvSpPr>
        <p:spPr>
          <a:xfrm rot="2637755" flipH="1" flipV="1">
            <a:off x="6240526"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7" name="圆角矩形 3">
            <a:extLst>
              <a:ext uri="{FF2B5EF4-FFF2-40B4-BE49-F238E27FC236}">
                <a16:creationId xmlns:a16="http://schemas.microsoft.com/office/drawing/2014/main" id="{A71CC394-1B97-4E8F-83C7-59CC1A7DC19B}"/>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8" name="文本框 27">
            <a:extLst>
              <a:ext uri="{FF2B5EF4-FFF2-40B4-BE49-F238E27FC236}">
                <a16:creationId xmlns:a16="http://schemas.microsoft.com/office/drawing/2014/main" id="{82111B2C-40FC-44F7-AAAA-B77A7D91B072}"/>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Tree>
    <p:extLst>
      <p:ext uri="{BB962C8B-B14F-4D97-AF65-F5344CB8AC3E}">
        <p14:creationId xmlns:p14="http://schemas.microsoft.com/office/powerpoint/2010/main" val="244438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5EE70307-0721-44CA-9A19-7EFBE55B9A3B}"/>
              </a:ext>
            </a:extLst>
          </p:cNvPr>
          <p:cNvSpPr txBox="1">
            <a:spLocks noChangeArrowheads="1"/>
          </p:cNvSpPr>
          <p:nvPr/>
        </p:nvSpPr>
        <p:spPr bwMode="auto">
          <a:xfrm>
            <a:off x="5511976" y="595810"/>
            <a:ext cx="3339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三、对液压液的要求</a:t>
            </a:r>
          </a:p>
        </p:txBody>
      </p:sp>
      <p:sp>
        <p:nvSpPr>
          <p:cNvPr id="3" name="直角三角形 2">
            <a:extLst>
              <a:ext uri="{FF2B5EF4-FFF2-40B4-BE49-F238E27FC236}">
                <a16:creationId xmlns:a16="http://schemas.microsoft.com/office/drawing/2014/main" id="{D2F58077-3B2B-43B5-9445-1F1A3CC526CE}"/>
              </a:ext>
            </a:extLst>
          </p:cNvPr>
          <p:cNvSpPr/>
          <p:nvPr/>
        </p:nvSpPr>
        <p:spPr>
          <a:xfrm rot="18962245" flipV="1">
            <a:off x="5673783" y="691758"/>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377A8C9F-DE41-4B69-A110-8584CA6485D2}"/>
              </a:ext>
            </a:extLst>
          </p:cNvPr>
          <p:cNvSpPr/>
          <p:nvPr/>
        </p:nvSpPr>
        <p:spPr>
          <a:xfrm rot="18962245" flipV="1">
            <a:off x="5764740" y="691758"/>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90B97516-19FE-4C89-B5DE-BD8D1D24C179}"/>
              </a:ext>
            </a:extLst>
          </p:cNvPr>
          <p:cNvSpPr/>
          <p:nvPr/>
        </p:nvSpPr>
        <p:spPr>
          <a:xfrm rot="2637755" flipH="1" flipV="1">
            <a:off x="8355357" y="691759"/>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991EECE0-A355-40C4-803D-24877746D23F}"/>
              </a:ext>
            </a:extLst>
          </p:cNvPr>
          <p:cNvSpPr/>
          <p:nvPr/>
        </p:nvSpPr>
        <p:spPr>
          <a:xfrm rot="2637755" flipH="1" flipV="1">
            <a:off x="8446314" y="691758"/>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820F0507-EA0C-4A8A-A462-1086C04918B5}"/>
              </a:ext>
            </a:extLst>
          </p:cNvPr>
          <p:cNvSpPr/>
          <p:nvPr/>
        </p:nvSpPr>
        <p:spPr>
          <a:xfrm>
            <a:off x="5558629" y="1652873"/>
            <a:ext cx="3449983" cy="253916"/>
          </a:xfrm>
          <a:prstGeom prst="rect">
            <a:avLst/>
          </a:prstGeom>
        </p:spPr>
        <p:txBody>
          <a:bodyPr wrap="none">
            <a:spAutoFit/>
          </a:bodyPr>
          <a:lstStyle/>
          <a:p>
            <a:pPr algn="ct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合适的粘度</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=(11.5~41.3)×10</a:t>
            </a:r>
            <a:r>
              <a:rPr lang="en-US" altLang="zh-CN" sz="1050" baseline="3000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050" baseline="3000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较好的粘</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温特性</a:t>
            </a:r>
            <a:r>
              <a:rPr lang="zh-CN" altLang="en-US"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0991235C-6BBB-479B-B416-5F0115FBBB95}"/>
              </a:ext>
            </a:extLst>
          </p:cNvPr>
          <p:cNvSpPr/>
          <p:nvPr/>
        </p:nvSpPr>
        <p:spPr>
          <a:xfrm>
            <a:off x="6793332" y="2623836"/>
            <a:ext cx="992580" cy="253916"/>
          </a:xfrm>
          <a:prstGeom prst="rect">
            <a:avLst/>
          </a:prstGeom>
        </p:spPr>
        <p:txBody>
          <a:bodyPr wrap="none">
            <a:spAutoFit/>
          </a:bodyPr>
          <a:lstStyle/>
          <a:p>
            <a:pPr algn="ct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润滑性能好</a:t>
            </a:r>
            <a:r>
              <a:rPr lang="zh-CN" altLang="en-US"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13" name="矩形 12">
            <a:extLst>
              <a:ext uri="{FF2B5EF4-FFF2-40B4-BE49-F238E27FC236}">
                <a16:creationId xmlns:a16="http://schemas.microsoft.com/office/drawing/2014/main" id="{8E16FD78-2638-4AC2-ADBB-A7F3D0756BA5}"/>
              </a:ext>
            </a:extLst>
          </p:cNvPr>
          <p:cNvSpPr/>
          <p:nvPr/>
        </p:nvSpPr>
        <p:spPr>
          <a:xfrm>
            <a:off x="6591354" y="3594799"/>
            <a:ext cx="1396536" cy="253916"/>
          </a:xfrm>
          <a:prstGeom prst="rect">
            <a:avLst/>
          </a:prstGeom>
        </p:spPr>
        <p:txBody>
          <a:bodyPr wrap="none">
            <a:spAutoFit/>
          </a:bodyPr>
          <a:lstStyle/>
          <a:p>
            <a:pPr algn="ct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质地纯净</a:t>
            </a:r>
            <a:r>
              <a:rPr lang="zh-CN" altLang="en-US"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杂质少</a:t>
            </a:r>
            <a:r>
              <a:rPr lang="zh-CN" altLang="en-US"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15" name="矩形 14">
            <a:extLst>
              <a:ext uri="{FF2B5EF4-FFF2-40B4-BE49-F238E27FC236}">
                <a16:creationId xmlns:a16="http://schemas.microsoft.com/office/drawing/2014/main" id="{A9F63BE0-986B-4C49-9583-01FC6FD30B15}"/>
              </a:ext>
            </a:extLst>
          </p:cNvPr>
          <p:cNvSpPr/>
          <p:nvPr/>
        </p:nvSpPr>
        <p:spPr>
          <a:xfrm>
            <a:off x="6136053" y="4484608"/>
            <a:ext cx="2204450" cy="253916"/>
          </a:xfrm>
          <a:prstGeom prst="rect">
            <a:avLst/>
          </a:prstGeom>
        </p:spPr>
        <p:txBody>
          <a:bodyPr wrap="none">
            <a:spAutoFit/>
          </a:bodyPr>
          <a:lstStyle/>
          <a:p>
            <a:pPr algn="ct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对金属和密封件有良好的相容性</a:t>
            </a:r>
            <a:r>
              <a:rPr lang="zh-CN" altLang="en-US"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17" name="矩形 16">
            <a:extLst>
              <a:ext uri="{FF2B5EF4-FFF2-40B4-BE49-F238E27FC236}">
                <a16:creationId xmlns:a16="http://schemas.microsoft.com/office/drawing/2014/main" id="{A7B44523-F71D-45BE-BA17-AF50C7EA0FD8}"/>
              </a:ext>
            </a:extLst>
          </p:cNvPr>
          <p:cNvSpPr/>
          <p:nvPr/>
        </p:nvSpPr>
        <p:spPr>
          <a:xfrm>
            <a:off x="911204" y="4323025"/>
            <a:ext cx="3294613" cy="577081"/>
          </a:xfrm>
          <a:prstGeom prst="rect">
            <a:avLst/>
          </a:prstGeom>
        </p:spPr>
        <p:txBody>
          <a:bodyPr wrap="square">
            <a:spAutoFit/>
          </a:bodyPr>
          <a:lstStyle/>
          <a:p>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对热、氧化、水解和剪切都有良好的稳定性。温度低于</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57℃</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油液的氧化进程缓慢</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之后</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温度每增加</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氧化的程度增加一倍</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所以控制液压液的温度特别重要。</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19" name="矩形 18">
            <a:extLst>
              <a:ext uri="{FF2B5EF4-FFF2-40B4-BE49-F238E27FC236}">
                <a16:creationId xmlns:a16="http://schemas.microsoft.com/office/drawing/2014/main" id="{B2C5F71F-1E00-4B82-8B53-B345946E0074}"/>
              </a:ext>
            </a:extLst>
          </p:cNvPr>
          <p:cNvSpPr/>
          <p:nvPr/>
        </p:nvSpPr>
        <p:spPr>
          <a:xfrm>
            <a:off x="1138890" y="3583153"/>
            <a:ext cx="2839239" cy="253916"/>
          </a:xfrm>
          <a:prstGeom prst="rect">
            <a:avLst/>
          </a:prstGeom>
        </p:spPr>
        <p:txBody>
          <a:bodyPr wrap="none">
            <a:spAutoFit/>
          </a:bodyPr>
          <a:lstStyle/>
          <a:p>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抗泡沫性好</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抗乳化性好</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腐蚀性小</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防锈性好</a:t>
            </a:r>
            <a:r>
              <a:rPr lang="zh-CN" altLang="en-US"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3D9CE941-B951-4F7A-803F-C9524BA5A804}"/>
              </a:ext>
            </a:extLst>
          </p:cNvPr>
          <p:cNvSpPr/>
          <p:nvPr/>
        </p:nvSpPr>
        <p:spPr>
          <a:xfrm>
            <a:off x="1642232" y="2623836"/>
            <a:ext cx="1832553" cy="253916"/>
          </a:xfrm>
          <a:prstGeom prst="rect">
            <a:avLst/>
          </a:prstGeom>
        </p:spPr>
        <p:txBody>
          <a:bodyPr wrap="none">
            <a:spAutoFit/>
          </a:bodyPr>
          <a:lstStyle/>
          <a:p>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体积膨胀系数小</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比热容大。</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23" name="矩形 22">
            <a:extLst>
              <a:ext uri="{FF2B5EF4-FFF2-40B4-BE49-F238E27FC236}">
                <a16:creationId xmlns:a16="http://schemas.microsoft.com/office/drawing/2014/main" id="{DD7EA729-FE40-442E-A955-329F6A93E8FB}"/>
              </a:ext>
            </a:extLst>
          </p:cNvPr>
          <p:cNvSpPr/>
          <p:nvPr/>
        </p:nvSpPr>
        <p:spPr>
          <a:xfrm>
            <a:off x="1156534" y="1572082"/>
            <a:ext cx="2803947" cy="415498"/>
          </a:xfrm>
          <a:prstGeom prst="rect">
            <a:avLst/>
          </a:prstGeom>
        </p:spPr>
        <p:txBody>
          <a:bodyPr wrap="square">
            <a:spAutoFit/>
          </a:bodyPr>
          <a:lstStyle/>
          <a:p>
            <a:pPr algn="ct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流动点和凝固点低</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闪点</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明火能使油面上油蒸气闪燃</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但油本身不燃烧时的温度</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和燃点高。</a:t>
            </a:r>
            <a:endParaRPr lang="zh-CN" altLang="en-US" dirty="0">
              <a:solidFill>
                <a:srgbClr val="F5F5EB"/>
              </a:solidFill>
              <a:latin typeface="Times New Roman" panose="02020603050405020304" pitchFamily="18" charset="0"/>
              <a:ea typeface="黑体" panose="02010609060101010101" pitchFamily="49" charset="-122"/>
            </a:endParaRPr>
          </a:p>
        </p:txBody>
      </p:sp>
      <p:sp>
        <p:nvSpPr>
          <p:cNvPr id="25" name="矩形 24">
            <a:extLst>
              <a:ext uri="{FF2B5EF4-FFF2-40B4-BE49-F238E27FC236}">
                <a16:creationId xmlns:a16="http://schemas.microsoft.com/office/drawing/2014/main" id="{3A6C2B24-8446-43AE-A1C9-7498222D7FED}"/>
              </a:ext>
            </a:extLst>
          </p:cNvPr>
          <p:cNvSpPr/>
          <p:nvPr/>
        </p:nvSpPr>
        <p:spPr>
          <a:xfrm>
            <a:off x="1769279" y="795865"/>
            <a:ext cx="1428596" cy="253916"/>
          </a:xfrm>
          <a:prstGeom prst="rect">
            <a:avLst/>
          </a:prstGeom>
        </p:spPr>
        <p:txBody>
          <a:bodyPr wrap="none">
            <a:spAutoFit/>
          </a:bodyPr>
          <a:lstStyle/>
          <a:p>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对人体无害</a:t>
            </a:r>
            <a:r>
              <a:rPr lang="en-US"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rgbClr val="F5F5EB"/>
                </a:solidFill>
                <a:latin typeface="Times New Roman" panose="02020603050405020304" pitchFamily="18" charset="0"/>
                <a:ea typeface="黑体" panose="02010609060101010101" pitchFamily="49" charset="-122"/>
                <a:cs typeface="Times New Roman" panose="02020603050405020304" pitchFamily="18" charset="0"/>
              </a:rPr>
              <a:t>成本低。</a:t>
            </a:r>
            <a:endParaRPr lang="zh-CN" altLang="en-US" dirty="0">
              <a:solidFill>
                <a:srgbClr val="F5F5EB"/>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406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P spid="19" grpId="0"/>
      <p:bldP spid="21" grpId="0"/>
      <p:bldP spid="23"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D7FE615-7D94-40A6-A2A0-39C7189C2965}"/>
              </a:ext>
            </a:extLst>
          </p:cNvPr>
          <p:cNvSpPr/>
          <p:nvPr/>
        </p:nvSpPr>
        <p:spPr>
          <a:xfrm>
            <a:off x="249427" y="2146892"/>
            <a:ext cx="8545111" cy="1472775"/>
          </a:xfrm>
          <a:prstGeom prst="rect">
            <a:avLst/>
          </a:prstGeom>
        </p:spPr>
        <p:txBody>
          <a:bodyPr wrap="square">
            <a:spAutoFit/>
          </a:bodyPr>
          <a:lstStyle/>
          <a:p>
            <a:pPr algn="ctr">
              <a:lnSpc>
                <a:spcPct val="200000"/>
              </a:lnSpc>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另外</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轧钢机</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压铸机</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挤压机</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飞机</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等处则</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200000"/>
              </a:lnSpc>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须突出耐高温、热稳定、不腐蚀、无毒、不挥发、防火等项要求。</a:t>
            </a:r>
            <a:endParaRPr lang="zh-CN" altLang="en-US" sz="2400" dirty="0">
              <a:latin typeface="Times New Roman" panose="02020603050405020304" pitchFamily="18" charset="0"/>
              <a:ea typeface="黑体" panose="02010609060101010101" pitchFamily="49" charset="-122"/>
            </a:endParaRPr>
          </a:p>
        </p:txBody>
      </p:sp>
      <p:sp>
        <p:nvSpPr>
          <p:cNvPr id="18" name="文本框 19">
            <a:extLst>
              <a:ext uri="{FF2B5EF4-FFF2-40B4-BE49-F238E27FC236}">
                <a16:creationId xmlns:a16="http://schemas.microsoft.com/office/drawing/2014/main" id="{790F2B9A-5558-4C74-92A0-680D2C92D869}"/>
              </a:ext>
            </a:extLst>
          </p:cNvPr>
          <p:cNvSpPr txBox="1">
            <a:spLocks noChangeArrowheads="1"/>
          </p:cNvSpPr>
          <p:nvPr/>
        </p:nvSpPr>
        <p:spPr bwMode="auto">
          <a:xfrm>
            <a:off x="1498984" y="102558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三、对液压液的要求</a:t>
            </a:r>
          </a:p>
        </p:txBody>
      </p:sp>
      <p:sp>
        <p:nvSpPr>
          <p:cNvPr id="20" name="直角三角形 19">
            <a:extLst>
              <a:ext uri="{FF2B5EF4-FFF2-40B4-BE49-F238E27FC236}">
                <a16:creationId xmlns:a16="http://schemas.microsoft.com/office/drawing/2014/main" id="{4F7FD82D-1D9F-4ACE-A8F4-2568490DD07B}"/>
              </a:ext>
            </a:extLst>
          </p:cNvPr>
          <p:cNvSpPr/>
          <p:nvPr/>
        </p:nvSpPr>
        <p:spPr>
          <a:xfrm rot="18962245" flipV="1">
            <a:off x="2179216"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05CF8337-3379-44B8-9D84-9FA70B28AFF0}"/>
              </a:ext>
            </a:extLst>
          </p:cNvPr>
          <p:cNvSpPr/>
          <p:nvPr/>
        </p:nvSpPr>
        <p:spPr>
          <a:xfrm rot="18962245" flipV="1">
            <a:off x="2329463"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6D8C1F9A-11FD-4BD1-9EDE-AEAD2AFFA7A0}"/>
              </a:ext>
            </a:extLst>
          </p:cNvPr>
          <p:cNvSpPr/>
          <p:nvPr/>
        </p:nvSpPr>
        <p:spPr>
          <a:xfrm rot="2637755" flipH="1" flipV="1">
            <a:off x="6090279"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5B33618A-96EE-4D5E-96F0-A0E07046301A}"/>
              </a:ext>
            </a:extLst>
          </p:cNvPr>
          <p:cNvSpPr/>
          <p:nvPr/>
        </p:nvSpPr>
        <p:spPr>
          <a:xfrm rot="2637755" flipH="1" flipV="1">
            <a:off x="6240526" y="108666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7" name="圆角矩形 3">
            <a:extLst>
              <a:ext uri="{FF2B5EF4-FFF2-40B4-BE49-F238E27FC236}">
                <a16:creationId xmlns:a16="http://schemas.microsoft.com/office/drawing/2014/main" id="{A71CC394-1B97-4E8F-83C7-59CC1A7DC19B}"/>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8" name="文本框 27">
            <a:extLst>
              <a:ext uri="{FF2B5EF4-FFF2-40B4-BE49-F238E27FC236}">
                <a16:creationId xmlns:a16="http://schemas.microsoft.com/office/drawing/2014/main" id="{82111B2C-40FC-44F7-AAAA-B77A7D91B072}"/>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Tree>
    <p:extLst>
      <p:ext uri="{BB962C8B-B14F-4D97-AF65-F5344CB8AC3E}">
        <p14:creationId xmlns:p14="http://schemas.microsoft.com/office/powerpoint/2010/main" val="240609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四、液压液的选择和使用</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006572"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156819"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14783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298081"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9" name="矩形 8">
            <a:extLst>
              <a:ext uri="{FF2B5EF4-FFF2-40B4-BE49-F238E27FC236}">
                <a16:creationId xmlns:a16="http://schemas.microsoft.com/office/drawing/2014/main" id="{24E9ECE2-B954-47EB-B73D-3A68C288B780}"/>
              </a:ext>
            </a:extLst>
          </p:cNvPr>
          <p:cNvSpPr/>
          <p:nvPr/>
        </p:nvSpPr>
        <p:spPr>
          <a:xfrm>
            <a:off x="71430" y="1880541"/>
            <a:ext cx="8901106" cy="2088329"/>
          </a:xfrm>
          <a:prstGeom prst="rect">
            <a:avLst/>
          </a:prstGeom>
        </p:spPr>
        <p:txBody>
          <a:bodyPr wrap="square">
            <a:spAutoFit/>
          </a:bodyPr>
          <a:lstStyle/>
          <a:p>
            <a:pPr algn="ctr">
              <a:lnSpc>
                <a:spcPct val="200000"/>
              </a:lnSpc>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正确而合理地选用和维护液压液</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200000"/>
              </a:lnSpc>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对于液压系统达到设计要求、保障工作能力、满足环境条件、</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200000"/>
              </a:lnSpc>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延长使用寿命、提高运行可靠性、防止事故发生等方面都有重要影响。</a:t>
            </a:r>
            <a:endParaRPr lang="zh-CN" altLang="en-US" sz="20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20678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871370"/>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（一）液压液的选择</a:t>
            </a:r>
          </a:p>
        </p:txBody>
      </p:sp>
      <p:sp>
        <p:nvSpPr>
          <p:cNvPr id="9" name="圆角矩形 6">
            <a:extLst>
              <a:ext uri="{FF2B5EF4-FFF2-40B4-BE49-F238E27FC236}">
                <a16:creationId xmlns:a16="http://schemas.microsoft.com/office/drawing/2014/main" id="{6B5662E6-394E-406A-8A8B-4B6B0EB3B712}"/>
              </a:ext>
            </a:extLst>
          </p:cNvPr>
          <p:cNvSpPr/>
          <p:nvPr/>
        </p:nvSpPr>
        <p:spPr>
          <a:xfrm>
            <a:off x="5519840" y="2206317"/>
            <a:ext cx="3317962" cy="232092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EC82514-8D71-4830-96C4-8105E43D5287}"/>
              </a:ext>
            </a:extLst>
          </p:cNvPr>
          <p:cNvSpPr/>
          <p:nvPr/>
        </p:nvSpPr>
        <p:spPr>
          <a:xfrm>
            <a:off x="2012846" y="1262909"/>
            <a:ext cx="4881739" cy="703591"/>
          </a:xfrm>
          <a:prstGeom prst="rect">
            <a:avLst/>
          </a:prstGeom>
        </p:spPr>
        <p:txBody>
          <a:bodyPr wrap="square">
            <a:spAutoFit/>
          </a:bodyPr>
          <a:lstStyle/>
          <a:p>
            <a:pPr indent="266700" algn="ctr">
              <a:lnSpc>
                <a:spcPct val="150000"/>
              </a:lnSpc>
              <a:spcAft>
                <a:spcPts val="0"/>
              </a:spcAft>
            </a:pPr>
            <a:r>
              <a:rPr lang="zh-CN" altLang="zh-CN" sz="1600" dirty="0">
                <a:latin typeface="Times New Roman" panose="02020603050405020304" pitchFamily="18" charset="0"/>
                <a:ea typeface="黑体" panose="02010609060101010101" pitchFamily="49" charset="-122"/>
              </a:rPr>
              <a:t>液压液的选择包含两个方面</a:t>
            </a:r>
            <a:r>
              <a:rPr lang="en-US" altLang="zh-CN" sz="1600" dirty="0">
                <a:latin typeface="Times New Roman" panose="02020603050405020304" pitchFamily="18" charset="0"/>
                <a:ea typeface="黑体" panose="02010609060101010101" pitchFamily="49" charset="-122"/>
              </a:rPr>
              <a:t>:</a:t>
            </a:r>
            <a:r>
              <a:rPr lang="zh-CN" altLang="zh-CN" sz="1600" b="1" dirty="0">
                <a:solidFill>
                  <a:srgbClr val="FF0000"/>
                </a:solidFill>
                <a:latin typeface="Times New Roman" panose="02020603050405020304" pitchFamily="18" charset="0"/>
                <a:ea typeface="黑体" panose="02010609060101010101" pitchFamily="49" charset="-122"/>
              </a:rPr>
              <a:t>品种</a:t>
            </a:r>
            <a:r>
              <a:rPr lang="zh-CN" altLang="zh-CN" sz="1600" dirty="0">
                <a:latin typeface="Times New Roman" panose="02020603050405020304" pitchFamily="18" charset="0"/>
                <a:ea typeface="黑体" panose="02010609060101010101" pitchFamily="49" charset="-122"/>
              </a:rPr>
              <a:t>和</a:t>
            </a:r>
            <a:r>
              <a:rPr lang="zh-CN" altLang="zh-CN" sz="1600" b="1" dirty="0">
                <a:solidFill>
                  <a:srgbClr val="FF0000"/>
                </a:solidFill>
                <a:latin typeface="Times New Roman" panose="02020603050405020304" pitchFamily="18" charset="0"/>
                <a:ea typeface="黑体" panose="02010609060101010101" pitchFamily="49" charset="-122"/>
              </a:rPr>
              <a:t>粘度</a:t>
            </a:r>
            <a:r>
              <a:rPr lang="zh-CN" altLang="zh-CN" sz="1600" dirty="0">
                <a:latin typeface="Times New Roman" panose="02020603050405020304" pitchFamily="18" charset="0"/>
                <a:ea typeface="黑体" panose="02010609060101010101" pitchFamily="49" charset="-122"/>
              </a:rPr>
              <a:t>。</a:t>
            </a:r>
            <a:endParaRPr lang="en-US" altLang="zh-CN" sz="1600" dirty="0">
              <a:latin typeface="Times New Roman" panose="02020603050405020304" pitchFamily="18" charset="0"/>
              <a:ea typeface="黑体" panose="02010609060101010101" pitchFamily="49" charset="-122"/>
            </a:endParaRPr>
          </a:p>
          <a:p>
            <a:pPr indent="266700" algn="ctr">
              <a:lnSpc>
                <a:spcPct val="150000"/>
              </a:lnSpc>
              <a:spcAft>
                <a:spcPts val="0"/>
              </a:spcAft>
            </a:pPr>
            <a:r>
              <a:rPr lang="zh-CN" altLang="zh-CN" sz="1200" dirty="0">
                <a:latin typeface="Times New Roman" panose="02020603050405020304" pitchFamily="18" charset="0"/>
                <a:ea typeface="黑体" panose="02010609060101010101" pitchFamily="49" charset="-122"/>
              </a:rPr>
              <a:t>选择液压液时要考虑的因素如表</a:t>
            </a:r>
            <a:r>
              <a:rPr lang="en-US" altLang="zh-CN" sz="1200" dirty="0">
                <a:latin typeface="Times New Roman" panose="02020603050405020304" pitchFamily="18" charset="0"/>
                <a:ea typeface="黑体" panose="02010609060101010101" pitchFamily="49" charset="-122"/>
              </a:rPr>
              <a:t>2-6</a:t>
            </a:r>
            <a:r>
              <a:rPr lang="zh-CN" altLang="zh-CN" sz="1200" dirty="0">
                <a:latin typeface="Times New Roman" panose="02020603050405020304" pitchFamily="18" charset="0"/>
                <a:ea typeface="黑体" panose="02010609060101010101" pitchFamily="49" charset="-122"/>
              </a:rPr>
              <a:t>所示。</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5" name="表格 14">
            <a:extLst>
              <a:ext uri="{FF2B5EF4-FFF2-40B4-BE49-F238E27FC236}">
                <a16:creationId xmlns:a16="http://schemas.microsoft.com/office/drawing/2014/main" id="{81EAE8A3-7071-4E78-9842-B6EBCEE28575}"/>
              </a:ext>
            </a:extLst>
          </p:cNvPr>
          <p:cNvGraphicFramePr>
            <a:graphicFrameLocks noGrp="1"/>
          </p:cNvGraphicFramePr>
          <p:nvPr>
            <p:extLst>
              <p:ext uri="{D42A27DB-BD31-4B8C-83A1-F6EECF244321}">
                <p14:modId xmlns:p14="http://schemas.microsoft.com/office/powerpoint/2010/main" val="1984986909"/>
              </p:ext>
            </p:extLst>
          </p:nvPr>
        </p:nvGraphicFramePr>
        <p:xfrm>
          <a:off x="346766" y="2106769"/>
          <a:ext cx="4775154" cy="2466023"/>
        </p:xfrm>
        <a:graphic>
          <a:graphicData uri="http://schemas.openxmlformats.org/drawingml/2006/table">
            <a:tbl>
              <a:tblPr firstRow="1" firstCol="1" bandRow="1">
                <a:tableStyleId>{5C22544A-7EE6-4342-B048-85BDC9FD1C3A}</a:tableStyleId>
              </a:tblPr>
              <a:tblGrid>
                <a:gridCol w="910311">
                  <a:extLst>
                    <a:ext uri="{9D8B030D-6E8A-4147-A177-3AD203B41FA5}">
                      <a16:colId xmlns:a16="http://schemas.microsoft.com/office/drawing/2014/main" val="2939072636"/>
                    </a:ext>
                  </a:extLst>
                </a:gridCol>
                <a:gridCol w="3864843">
                  <a:extLst>
                    <a:ext uri="{9D8B030D-6E8A-4147-A177-3AD203B41FA5}">
                      <a16:colId xmlns:a16="http://schemas.microsoft.com/office/drawing/2014/main" val="1101225642"/>
                    </a:ext>
                  </a:extLst>
                </a:gridCol>
              </a:tblGrid>
              <a:tr h="246949">
                <a:tc>
                  <a:txBody>
                    <a:bodyPr/>
                    <a:lstStyle/>
                    <a:p>
                      <a:pPr algn="ctr">
                        <a:lnSpc>
                          <a:spcPts val="1065"/>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考 虑 方 面</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65"/>
                        </a:lnSpc>
                        <a:spcAft>
                          <a:spcPts val="0"/>
                        </a:spcAft>
                      </a:pPr>
                      <a:r>
                        <a:rPr lang="zh-CN" sz="1050" dirty="0">
                          <a:solidFill>
                            <a:srgbClr val="184972"/>
                          </a:solidFill>
                          <a:effectLst/>
                          <a:latin typeface="Times New Roman" panose="02020603050405020304" pitchFamily="18" charset="0"/>
                          <a:ea typeface="黑体" panose="02010609060101010101" pitchFamily="49" charset="-122"/>
                        </a:rPr>
                        <a:t>内　　容</a:t>
                      </a:r>
                      <a:endParaRPr lang="zh-CN" sz="1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256978118"/>
                  </a:ext>
                </a:extLst>
              </a:tr>
              <a:tr h="477600">
                <a:tc>
                  <a:txBody>
                    <a:bodyPr/>
                    <a:lstStyle/>
                    <a:p>
                      <a:pPr algn="ctr">
                        <a:lnSpc>
                          <a:spcPts val="1065"/>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系统工作环境</a:t>
                      </a:r>
                      <a:endParaRPr lang="zh-CN" sz="105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要否阻燃</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闪点、燃点</a:t>
                      </a:r>
                      <a:r>
                        <a:rPr lang="en-US" sz="800" dirty="0">
                          <a:effectLst/>
                          <a:latin typeface="Times New Roman" panose="02020603050405020304" pitchFamily="18" charset="0"/>
                          <a:ea typeface="黑体" panose="02010609060101010101" pitchFamily="49" charset="-122"/>
                        </a:rPr>
                        <a:t>)</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抑制噪声的能力</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空气溶解度、消泡性</a:t>
                      </a:r>
                      <a:r>
                        <a:rPr lang="en-US" sz="800" dirty="0">
                          <a:effectLst/>
                          <a:latin typeface="Times New Roman" panose="02020603050405020304" pitchFamily="18" charset="0"/>
                          <a:ea typeface="黑体" panose="02010609060101010101" pitchFamily="49" charset="-122"/>
                        </a:rPr>
                        <a:t>)</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废液再生处理及环保要求</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892848551"/>
                  </a:ext>
                </a:extLst>
              </a:tr>
              <a:tr h="432375">
                <a:tc>
                  <a:txBody>
                    <a:bodyPr/>
                    <a:lstStyle/>
                    <a:p>
                      <a:pPr algn="ctr">
                        <a:lnSpc>
                          <a:spcPts val="1065"/>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系统工作条件</a:t>
                      </a:r>
                      <a:endParaRPr lang="zh-CN" sz="105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压力范围</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润滑性、承载能力</a:t>
                      </a:r>
                      <a:r>
                        <a:rPr lang="en-US" sz="800" dirty="0">
                          <a:effectLst/>
                          <a:latin typeface="Times New Roman" panose="02020603050405020304" pitchFamily="18" charset="0"/>
                          <a:ea typeface="黑体" panose="02010609060101010101" pitchFamily="49" charset="-122"/>
                        </a:rPr>
                        <a:t>)</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温度范围</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粘度、粘</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温特性、剪切损失、热稳定性、挥发度、低温流动性</a:t>
                      </a:r>
                      <a:r>
                        <a:rPr lang="en-US" sz="800" dirty="0">
                          <a:effectLst/>
                          <a:latin typeface="Times New Roman" panose="02020603050405020304" pitchFamily="18" charset="0"/>
                          <a:ea typeface="黑体" panose="02010609060101010101" pitchFamily="49" charset="-122"/>
                        </a:rPr>
                        <a:t>)</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转速</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气蚀、对支承面浸润能力</a:t>
                      </a:r>
                      <a:r>
                        <a:rPr lang="en-US" sz="800" dirty="0">
                          <a:effectLst/>
                          <a:latin typeface="Times New Roman" panose="02020603050405020304" pitchFamily="18" charset="0"/>
                          <a:ea typeface="黑体" panose="02010609060101010101" pitchFamily="49" charset="-122"/>
                        </a:rPr>
                        <a:t>)</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296297303"/>
                  </a:ext>
                </a:extLst>
              </a:tr>
              <a:tr h="876522">
                <a:tc>
                  <a:txBody>
                    <a:bodyPr/>
                    <a:lstStyle/>
                    <a:p>
                      <a:pPr algn="ctr">
                        <a:lnSpc>
                          <a:spcPts val="1065"/>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液压液的品质</a:t>
                      </a:r>
                      <a:endParaRPr lang="zh-CN" sz="105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物理化学指标</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对金属和密封件等的相容性</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过滤性能、吸气情况、去垢能力</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锈蚀性</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抗氧化稳定性</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剪切稳定性</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633692067"/>
                  </a:ext>
                </a:extLst>
              </a:tr>
              <a:tr h="432577">
                <a:tc>
                  <a:txBody>
                    <a:bodyPr/>
                    <a:lstStyle/>
                    <a:p>
                      <a:pPr algn="ctr">
                        <a:lnSpc>
                          <a:spcPts val="1065"/>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经济性</a:t>
                      </a:r>
                      <a:endParaRPr lang="zh-CN" sz="105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价格及使用寿命</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货源情况</a:t>
                      </a:r>
                      <a:endParaRPr lang="zh-CN" sz="1050" dirty="0">
                        <a:effectLst/>
                        <a:latin typeface="Times New Roman" panose="02020603050405020304" pitchFamily="18" charset="0"/>
                        <a:ea typeface="黑体" panose="02010609060101010101" pitchFamily="49" charset="-122"/>
                      </a:endParaRPr>
                    </a:p>
                    <a:p>
                      <a:pPr algn="ctr">
                        <a:lnSpc>
                          <a:spcPts val="1065"/>
                        </a:lnSpc>
                        <a:spcAft>
                          <a:spcPts val="0"/>
                        </a:spcAft>
                      </a:pPr>
                      <a:r>
                        <a:rPr lang="zh-CN" sz="800" dirty="0">
                          <a:effectLst/>
                          <a:latin typeface="Times New Roman" panose="02020603050405020304" pitchFamily="18" charset="0"/>
                          <a:ea typeface="黑体" panose="02010609060101010101" pitchFamily="49" charset="-122"/>
                        </a:rPr>
                        <a:t>　维护、更换的难易程度</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023653595"/>
                  </a:ext>
                </a:extLst>
              </a:tr>
            </a:tbl>
          </a:graphicData>
        </a:graphic>
      </p:graphicFrame>
      <p:sp>
        <p:nvSpPr>
          <p:cNvPr id="17" name="矩形 16">
            <a:extLst>
              <a:ext uri="{FF2B5EF4-FFF2-40B4-BE49-F238E27FC236}">
                <a16:creationId xmlns:a16="http://schemas.microsoft.com/office/drawing/2014/main" id="{83499617-52B3-4104-B23F-B6FA61FFB5BF}"/>
              </a:ext>
            </a:extLst>
          </p:cNvPr>
          <p:cNvSpPr/>
          <p:nvPr/>
        </p:nvSpPr>
        <p:spPr>
          <a:xfrm>
            <a:off x="2091378" y="4713287"/>
            <a:ext cx="1285929" cy="184666"/>
          </a:xfrm>
          <a:prstGeom prst="rect">
            <a:avLst/>
          </a:prstGeom>
        </p:spPr>
        <p:txBody>
          <a:bodyPr wrap="none">
            <a:spAutoFit/>
          </a:bodyPr>
          <a:lstStyle/>
          <a:p>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2-6</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选择液压液时考虑的因素</a:t>
            </a:r>
            <a:endParaRPr lang="zh-CN" altLang="en-US" sz="600" dirty="0">
              <a:latin typeface="Times New Roman" panose="02020603050405020304" pitchFamily="18" charset="0"/>
              <a:ea typeface="黑体" panose="02010609060101010101" pitchFamily="49" charset="-122"/>
            </a:endParaRPr>
          </a:p>
        </p:txBody>
      </p:sp>
      <p:sp>
        <p:nvSpPr>
          <p:cNvPr id="19" name="矩形 18">
            <a:extLst>
              <a:ext uri="{FF2B5EF4-FFF2-40B4-BE49-F238E27FC236}">
                <a16:creationId xmlns:a16="http://schemas.microsoft.com/office/drawing/2014/main" id="{AF5D570F-991F-44F2-8240-9C3BB714047F}"/>
              </a:ext>
            </a:extLst>
          </p:cNvPr>
          <p:cNvSpPr/>
          <p:nvPr/>
        </p:nvSpPr>
        <p:spPr>
          <a:xfrm>
            <a:off x="5765898" y="2206317"/>
            <a:ext cx="2947889" cy="2127057"/>
          </a:xfrm>
          <a:prstGeom prst="rect">
            <a:avLst/>
          </a:prstGeom>
        </p:spPr>
        <p:txBody>
          <a:bodyPr wrap="square">
            <a:spAutoFit/>
          </a:bodyPr>
          <a:lstStyle/>
          <a:p>
            <a:pPr algn="ctr">
              <a:lnSpc>
                <a:spcPct val="20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在众多的考虑因素中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最重要的因素</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a:t>
            </a:r>
            <a:r>
              <a:rPr lang="zh-CN" altLang="zh-CN" sz="1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液压液的粘度</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。粘度太大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液流的压力损失和发热大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使系统效率下降</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粘度太小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泄漏增大也影响系统效率。因此</a:t>
            </a:r>
            <a:r>
              <a:rPr lang="zh-CN" altLang="zh-CN" sz="1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应选择使系统能正常、高效和可靠工作的液压液粘度</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3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74800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871370"/>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（一）液压液的选择</a:t>
            </a:r>
          </a:p>
        </p:txBody>
      </p:sp>
      <p:sp>
        <p:nvSpPr>
          <p:cNvPr id="9" name="圆角矩形 6">
            <a:extLst>
              <a:ext uri="{FF2B5EF4-FFF2-40B4-BE49-F238E27FC236}">
                <a16:creationId xmlns:a16="http://schemas.microsoft.com/office/drawing/2014/main" id="{6B5662E6-394E-406A-8A8B-4B6B0EB3B712}"/>
              </a:ext>
            </a:extLst>
          </p:cNvPr>
          <p:cNvSpPr/>
          <p:nvPr/>
        </p:nvSpPr>
        <p:spPr>
          <a:xfrm>
            <a:off x="1534657" y="1694518"/>
            <a:ext cx="5684628" cy="271122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EC82514-8D71-4830-96C4-8105E43D5287}"/>
              </a:ext>
            </a:extLst>
          </p:cNvPr>
          <p:cNvSpPr/>
          <p:nvPr/>
        </p:nvSpPr>
        <p:spPr>
          <a:xfrm>
            <a:off x="1762202" y="2033540"/>
            <a:ext cx="5098996" cy="2062103"/>
          </a:xfrm>
          <a:prstGeom prst="rect">
            <a:avLst/>
          </a:prstGeom>
        </p:spPr>
        <p:txBody>
          <a:bodyPr wrap="square">
            <a:spAutoFit/>
          </a:bodyPr>
          <a:lstStyle/>
          <a:p>
            <a:pPr indent="266700" algn="ctr">
              <a:lnSpc>
                <a:spcPct val="20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在液压系统所有元件中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液压泵的工作条件最为严峻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不但压力高、转速高和温度高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而且液压液在被液压泵吸入和由液压泵压出时要受到剪切作用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indent="266700" algn="ctr">
              <a:lnSpc>
                <a:spcPct val="20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a:t>
            </a:r>
            <a:r>
              <a:rPr lang="zh-CN"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一般根据液压泵的要求来确定液压液的粘度</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459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871370"/>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（一）液压液的选择</a:t>
            </a:r>
          </a:p>
        </p:txBody>
      </p:sp>
      <p:sp>
        <p:nvSpPr>
          <p:cNvPr id="12" name="矩形 11">
            <a:extLst>
              <a:ext uri="{FF2B5EF4-FFF2-40B4-BE49-F238E27FC236}">
                <a16:creationId xmlns:a16="http://schemas.microsoft.com/office/drawing/2014/main" id="{85EC6A83-9F17-4004-9C2B-9C347D2CDB66}"/>
              </a:ext>
            </a:extLst>
          </p:cNvPr>
          <p:cNvSpPr/>
          <p:nvPr/>
        </p:nvSpPr>
        <p:spPr>
          <a:xfrm>
            <a:off x="2207888" y="1394887"/>
            <a:ext cx="4628190" cy="297517"/>
          </a:xfrm>
          <a:prstGeom prst="rect">
            <a:avLst/>
          </a:prstGeom>
        </p:spPr>
        <p:txBody>
          <a:bodyPr wrap="none">
            <a:spAutoFit/>
          </a:bodyPr>
          <a:lstStyle/>
          <a:p>
            <a:pPr indent="203200">
              <a:lnSpc>
                <a:spcPts val="16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给出了各种液压泵用油的粘度范围及推荐牌号。</a:t>
            </a:r>
            <a:endParaRPr lang="zh-CN" altLang="zh-CN" sz="2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3" name="表格 12">
            <a:extLst>
              <a:ext uri="{FF2B5EF4-FFF2-40B4-BE49-F238E27FC236}">
                <a16:creationId xmlns:a16="http://schemas.microsoft.com/office/drawing/2014/main" id="{DF0223F2-3E31-4E96-A365-AFDDE0D87BAC}"/>
              </a:ext>
            </a:extLst>
          </p:cNvPr>
          <p:cNvGraphicFramePr>
            <a:graphicFrameLocks noGrp="1"/>
          </p:cNvGraphicFramePr>
          <p:nvPr>
            <p:extLst>
              <p:ext uri="{D42A27DB-BD31-4B8C-83A1-F6EECF244321}">
                <p14:modId xmlns:p14="http://schemas.microsoft.com/office/powerpoint/2010/main" val="2793213726"/>
              </p:ext>
            </p:extLst>
          </p:nvPr>
        </p:nvGraphicFramePr>
        <p:xfrm>
          <a:off x="578632" y="1830874"/>
          <a:ext cx="7886701" cy="983214"/>
        </p:xfrm>
        <a:graphic>
          <a:graphicData uri="http://schemas.openxmlformats.org/drawingml/2006/table">
            <a:tbl>
              <a:tblPr firstRow="1" firstCol="1" bandRow="1">
                <a:tableStyleId>{5C22544A-7EE6-4342-B048-85BDC9FD1C3A}</a:tableStyleId>
              </a:tblPr>
              <a:tblGrid>
                <a:gridCol w="1338998">
                  <a:extLst>
                    <a:ext uri="{9D8B030D-6E8A-4147-A177-3AD203B41FA5}">
                      <a16:colId xmlns:a16="http://schemas.microsoft.com/office/drawing/2014/main" val="2542766749"/>
                    </a:ext>
                  </a:extLst>
                </a:gridCol>
                <a:gridCol w="937299">
                  <a:extLst>
                    <a:ext uri="{9D8B030D-6E8A-4147-A177-3AD203B41FA5}">
                      <a16:colId xmlns:a16="http://schemas.microsoft.com/office/drawing/2014/main" val="2190940996"/>
                    </a:ext>
                  </a:extLst>
                </a:gridCol>
                <a:gridCol w="937299">
                  <a:extLst>
                    <a:ext uri="{9D8B030D-6E8A-4147-A177-3AD203B41FA5}">
                      <a16:colId xmlns:a16="http://schemas.microsoft.com/office/drawing/2014/main" val="2849331446"/>
                    </a:ext>
                  </a:extLst>
                </a:gridCol>
                <a:gridCol w="1071199">
                  <a:extLst>
                    <a:ext uri="{9D8B030D-6E8A-4147-A177-3AD203B41FA5}">
                      <a16:colId xmlns:a16="http://schemas.microsoft.com/office/drawing/2014/main" val="2916258264"/>
                    </a:ext>
                  </a:extLst>
                </a:gridCol>
                <a:gridCol w="1800953">
                  <a:extLst>
                    <a:ext uri="{9D8B030D-6E8A-4147-A177-3AD203B41FA5}">
                      <a16:colId xmlns:a16="http://schemas.microsoft.com/office/drawing/2014/main" val="1573783768"/>
                    </a:ext>
                  </a:extLst>
                </a:gridCol>
                <a:gridCol w="1800953">
                  <a:extLst>
                    <a:ext uri="{9D8B030D-6E8A-4147-A177-3AD203B41FA5}">
                      <a16:colId xmlns:a16="http://schemas.microsoft.com/office/drawing/2014/main" val="4096525320"/>
                    </a:ext>
                  </a:extLst>
                </a:gridCol>
              </a:tblGrid>
              <a:tr h="163869">
                <a:tc rowSpan="2">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名　　称</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lnSpc>
                          <a:spcPts val="1200"/>
                        </a:lnSpc>
                        <a:spcAft>
                          <a:spcPts val="0"/>
                        </a:spcAft>
                      </a:pPr>
                      <a:r>
                        <a:rPr lang="zh-CN" sz="1000">
                          <a:solidFill>
                            <a:srgbClr val="184972"/>
                          </a:solidFill>
                          <a:effectLst/>
                          <a:latin typeface="Times New Roman" panose="02020603050405020304" pitchFamily="18" charset="0"/>
                          <a:ea typeface="黑体" panose="02010609060101010101" pitchFamily="49" charset="-122"/>
                        </a:rPr>
                        <a:t>运动粘度</a:t>
                      </a:r>
                      <a:r>
                        <a:rPr lang="en-US" sz="1000">
                          <a:solidFill>
                            <a:srgbClr val="184972"/>
                          </a:solidFill>
                          <a:effectLst/>
                          <a:latin typeface="Times New Roman" panose="02020603050405020304" pitchFamily="18" charset="0"/>
                          <a:ea typeface="黑体" panose="02010609060101010101" pitchFamily="49" charset="-122"/>
                        </a:rPr>
                        <a:t>/(10</a:t>
                      </a:r>
                      <a:r>
                        <a:rPr lang="en-US" sz="1000" baseline="30000">
                          <a:solidFill>
                            <a:srgbClr val="184972"/>
                          </a:solidFill>
                          <a:effectLst/>
                          <a:latin typeface="Times New Roman" panose="02020603050405020304" pitchFamily="18" charset="0"/>
                          <a:ea typeface="黑体" panose="02010609060101010101" pitchFamily="49" charset="-122"/>
                        </a:rPr>
                        <a:t>-6</a:t>
                      </a:r>
                      <a:r>
                        <a:rPr lang="en-US" sz="1000">
                          <a:solidFill>
                            <a:srgbClr val="184972"/>
                          </a:solidFill>
                          <a:effectLst/>
                          <a:latin typeface="Times New Roman" panose="02020603050405020304" pitchFamily="18" charset="0"/>
                          <a:ea typeface="黑体" panose="02010609060101010101" pitchFamily="49" charset="-122"/>
                        </a:rPr>
                        <a:t>m</a:t>
                      </a:r>
                      <a:r>
                        <a:rPr lang="en-US" sz="1000" baseline="30000">
                          <a:solidFill>
                            <a:srgbClr val="184972"/>
                          </a:solidFill>
                          <a:effectLst/>
                          <a:latin typeface="Times New Roman" panose="02020603050405020304" pitchFamily="18" charset="0"/>
                          <a:ea typeface="黑体" panose="02010609060101010101" pitchFamily="49" charset="-122"/>
                        </a:rPr>
                        <a:t>2</a:t>
                      </a:r>
                      <a:r>
                        <a:rPr lang="en-US" sz="1000">
                          <a:solidFill>
                            <a:srgbClr val="184972"/>
                          </a:solidFill>
                          <a:effectLst/>
                          <a:latin typeface="Times New Roman" panose="02020603050405020304" pitchFamily="18" charset="0"/>
                          <a:ea typeface="黑体" panose="02010609060101010101" pitchFamily="49" charset="-122"/>
                        </a:rPr>
                        <a:t>·s</a:t>
                      </a:r>
                      <a:r>
                        <a:rPr lang="en-US" sz="1000" baseline="30000">
                          <a:solidFill>
                            <a:srgbClr val="184972"/>
                          </a:solidFill>
                          <a:effectLst/>
                          <a:latin typeface="Times New Roman" panose="02020603050405020304" pitchFamily="18" charset="0"/>
                          <a:ea typeface="黑体" panose="02010609060101010101" pitchFamily="49" charset="-122"/>
                        </a:rPr>
                        <a:t>-1</a:t>
                      </a:r>
                      <a:r>
                        <a:rPr lang="en-US" sz="1000">
                          <a:solidFill>
                            <a:srgbClr val="184972"/>
                          </a:solidFill>
                          <a:effectLst/>
                          <a:latin typeface="Times New Roman" panose="02020603050405020304" pitchFamily="18" charset="0"/>
                          <a:ea typeface="黑体" panose="02010609060101010101" pitchFamily="49" charset="-122"/>
                        </a:rPr>
                        <a:t>)</a:t>
                      </a:r>
                      <a:endParaRPr lang="zh-CN" sz="110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rowSpan="2">
                  <a:txBody>
                    <a:bodyPr/>
                    <a:lstStyle/>
                    <a:p>
                      <a:pPr algn="ctr">
                        <a:lnSpc>
                          <a:spcPts val="1200"/>
                        </a:lnSpc>
                        <a:spcAft>
                          <a:spcPts val="0"/>
                        </a:spcAft>
                      </a:pPr>
                      <a:r>
                        <a:rPr lang="zh-CN" sz="1000">
                          <a:solidFill>
                            <a:srgbClr val="184972"/>
                          </a:solidFill>
                          <a:effectLst/>
                          <a:latin typeface="Times New Roman" panose="02020603050405020304" pitchFamily="18" charset="0"/>
                          <a:ea typeface="黑体" panose="02010609060101010101" pitchFamily="49" charset="-122"/>
                        </a:rPr>
                        <a:t>工作压力</a:t>
                      </a:r>
                      <a:r>
                        <a:rPr lang="en-US" sz="1000">
                          <a:solidFill>
                            <a:srgbClr val="184972"/>
                          </a:solidFill>
                          <a:effectLst/>
                          <a:latin typeface="Times New Roman" panose="02020603050405020304" pitchFamily="18" charset="0"/>
                          <a:ea typeface="黑体" panose="02010609060101010101" pitchFamily="49" charset="-122"/>
                        </a:rPr>
                        <a:t>/MPa</a:t>
                      </a:r>
                      <a:endParaRPr lang="zh-CN" sz="110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sz="1000">
                          <a:solidFill>
                            <a:srgbClr val="184972"/>
                          </a:solidFill>
                          <a:effectLst/>
                          <a:latin typeface="Times New Roman" panose="02020603050405020304" pitchFamily="18" charset="0"/>
                          <a:ea typeface="黑体" panose="02010609060101010101" pitchFamily="49" charset="-122"/>
                        </a:rPr>
                        <a:t>工作温度</a:t>
                      </a:r>
                      <a:r>
                        <a:rPr lang="en-US" sz="1000">
                          <a:solidFill>
                            <a:srgbClr val="184972"/>
                          </a:solidFill>
                          <a:effectLst/>
                          <a:latin typeface="Times New Roman" panose="02020603050405020304" pitchFamily="18" charset="0"/>
                          <a:ea typeface="黑体" panose="02010609060101010101" pitchFamily="49" charset="-122"/>
                        </a:rPr>
                        <a:t>/℃</a:t>
                      </a:r>
                      <a:endParaRPr lang="zh-CN" sz="110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推 荐 用 油</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9829574"/>
                  </a:ext>
                </a:extLst>
              </a:tr>
              <a:tr h="163869">
                <a:tc vMerge="1">
                  <a:txBody>
                    <a:bodyPr/>
                    <a:lstStyle/>
                    <a:p>
                      <a:endParaRPr lang="zh-CN" altLang="en-US"/>
                    </a:p>
                  </a:txBody>
                  <a:tcPr/>
                </a:tc>
                <a:tc>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允许</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最佳</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89657633"/>
                  </a:ext>
                </a:extLst>
              </a:tr>
              <a:tr h="163869">
                <a:tc rowSpan="4">
                  <a:txBody>
                    <a:bodyPr/>
                    <a:lstStyle/>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叶片泵</a:t>
                      </a:r>
                      <a:r>
                        <a:rPr lang="en-US" sz="800" b="0" dirty="0">
                          <a:solidFill>
                            <a:srgbClr val="184972"/>
                          </a:solidFill>
                          <a:effectLst/>
                          <a:latin typeface="Times New Roman" panose="02020603050405020304" pitchFamily="18" charset="0"/>
                          <a:ea typeface="黑体" panose="02010609060101010101" pitchFamily="49" charset="-122"/>
                        </a:rPr>
                        <a:t>1200r/min</a:t>
                      </a:r>
                      <a:endParaRPr lang="zh-CN" sz="1000" b="0" dirty="0">
                        <a:solidFill>
                          <a:srgbClr val="184972"/>
                        </a:solidFill>
                        <a:effectLst/>
                        <a:latin typeface="Times New Roman" panose="02020603050405020304" pitchFamily="18" charset="0"/>
                        <a:ea typeface="黑体" panose="02010609060101010101" pitchFamily="49" charset="-122"/>
                      </a:endParaRPr>
                    </a:p>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叶片泵</a:t>
                      </a:r>
                      <a:r>
                        <a:rPr lang="en-US" sz="800" b="0" dirty="0">
                          <a:solidFill>
                            <a:srgbClr val="184972"/>
                          </a:solidFill>
                          <a:effectLst/>
                          <a:latin typeface="Times New Roman" panose="02020603050405020304" pitchFamily="18" charset="0"/>
                          <a:ea typeface="黑体" panose="02010609060101010101" pitchFamily="49" charset="-122"/>
                        </a:rPr>
                        <a:t>1800r/min</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16~220</a:t>
                      </a:r>
                      <a:endParaRPr lang="zh-CN" sz="1000">
                        <a:effectLst/>
                        <a:latin typeface="Times New Roman" panose="02020603050405020304" pitchFamily="18" charset="0"/>
                        <a:ea typeface="黑体" panose="02010609060101010101" pitchFamily="49" charset="-122"/>
                      </a:endParaRPr>
                    </a:p>
                    <a:p>
                      <a:pPr algn="ctr">
                        <a:lnSpc>
                          <a:spcPts val="1200"/>
                        </a:lnSpc>
                        <a:spcAft>
                          <a:spcPts val="0"/>
                        </a:spcAft>
                      </a:pPr>
                      <a:r>
                        <a:rPr lang="en-US" sz="800">
                          <a:effectLst/>
                          <a:latin typeface="Times New Roman" panose="02020603050405020304" pitchFamily="18" charset="0"/>
                          <a:ea typeface="黑体" panose="02010609060101010101" pitchFamily="49" charset="-122"/>
                        </a:rPr>
                        <a:t>20~220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26~54</a:t>
                      </a:r>
                      <a:endParaRPr lang="zh-CN" sz="1000">
                        <a:effectLst/>
                        <a:latin typeface="Times New Roman" panose="02020603050405020304" pitchFamily="18" charset="0"/>
                        <a:ea typeface="黑体" panose="02010609060101010101" pitchFamily="49" charset="-122"/>
                      </a:endParaRPr>
                    </a:p>
                    <a:p>
                      <a:pPr algn="ctr">
                        <a:lnSpc>
                          <a:spcPts val="1200"/>
                        </a:lnSpc>
                        <a:spcAft>
                          <a:spcPts val="0"/>
                        </a:spcAft>
                      </a:pPr>
                      <a:r>
                        <a:rPr lang="en-US" sz="800">
                          <a:effectLst/>
                          <a:latin typeface="Times New Roman" panose="02020603050405020304" pitchFamily="18" charset="0"/>
                          <a:ea typeface="黑体" panose="02010609060101010101" pitchFamily="49" charset="-122"/>
                        </a:rPr>
                        <a:t>25~64</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7</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5~40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L-HH32,L-HH46</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4921170"/>
                  </a:ext>
                </a:extLst>
              </a:tr>
              <a:tr h="16386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40~80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L-HH46,L-HH68</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0199284"/>
                  </a:ext>
                </a:extLst>
              </a:tr>
              <a:tr h="16386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14</a:t>
                      </a:r>
                      <a:r>
                        <a:rPr lang="zh-CN" sz="800">
                          <a:effectLst/>
                          <a:latin typeface="Times New Roman" panose="02020603050405020304" pitchFamily="18" charset="0"/>
                          <a:ea typeface="黑体" panose="02010609060101010101" pitchFamily="49" charset="-122"/>
                        </a:rPr>
                        <a:t>以上</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5~40</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L-HL32,L-HL46</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6162345"/>
                  </a:ext>
                </a:extLst>
              </a:tr>
              <a:tr h="16386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40~80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L-HL46,L-HL68</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8336013"/>
                  </a:ext>
                </a:extLst>
              </a:tr>
            </a:tbl>
          </a:graphicData>
        </a:graphic>
      </p:graphicFrame>
      <p:graphicFrame>
        <p:nvGraphicFramePr>
          <p:cNvPr id="14" name="表格 13">
            <a:extLst>
              <a:ext uri="{FF2B5EF4-FFF2-40B4-BE49-F238E27FC236}">
                <a16:creationId xmlns:a16="http://schemas.microsoft.com/office/drawing/2014/main" id="{8ED670A8-A0AA-4570-9016-301B9694C0FB}"/>
              </a:ext>
            </a:extLst>
          </p:cNvPr>
          <p:cNvGraphicFramePr>
            <a:graphicFrameLocks noGrp="1"/>
          </p:cNvGraphicFramePr>
          <p:nvPr>
            <p:extLst>
              <p:ext uri="{D42A27DB-BD31-4B8C-83A1-F6EECF244321}">
                <p14:modId xmlns:p14="http://schemas.microsoft.com/office/powerpoint/2010/main" val="462320697"/>
              </p:ext>
            </p:extLst>
          </p:nvPr>
        </p:nvGraphicFramePr>
        <p:xfrm>
          <a:off x="578631" y="2814088"/>
          <a:ext cx="7886701" cy="1838980"/>
        </p:xfrm>
        <a:graphic>
          <a:graphicData uri="http://schemas.openxmlformats.org/drawingml/2006/table">
            <a:tbl>
              <a:tblPr firstRow="1" firstCol="1" bandRow="1">
                <a:tableStyleId>{5C22544A-7EE6-4342-B048-85BDC9FD1C3A}</a:tableStyleId>
              </a:tblPr>
              <a:tblGrid>
                <a:gridCol w="1338998">
                  <a:extLst>
                    <a:ext uri="{9D8B030D-6E8A-4147-A177-3AD203B41FA5}">
                      <a16:colId xmlns:a16="http://schemas.microsoft.com/office/drawing/2014/main" val="3620585805"/>
                    </a:ext>
                  </a:extLst>
                </a:gridCol>
                <a:gridCol w="937299">
                  <a:extLst>
                    <a:ext uri="{9D8B030D-6E8A-4147-A177-3AD203B41FA5}">
                      <a16:colId xmlns:a16="http://schemas.microsoft.com/office/drawing/2014/main" val="4018021867"/>
                    </a:ext>
                  </a:extLst>
                </a:gridCol>
                <a:gridCol w="937299">
                  <a:extLst>
                    <a:ext uri="{9D8B030D-6E8A-4147-A177-3AD203B41FA5}">
                      <a16:colId xmlns:a16="http://schemas.microsoft.com/office/drawing/2014/main" val="2495861886"/>
                    </a:ext>
                  </a:extLst>
                </a:gridCol>
                <a:gridCol w="1071199">
                  <a:extLst>
                    <a:ext uri="{9D8B030D-6E8A-4147-A177-3AD203B41FA5}">
                      <a16:colId xmlns:a16="http://schemas.microsoft.com/office/drawing/2014/main" val="1363462443"/>
                    </a:ext>
                  </a:extLst>
                </a:gridCol>
                <a:gridCol w="1800953">
                  <a:extLst>
                    <a:ext uri="{9D8B030D-6E8A-4147-A177-3AD203B41FA5}">
                      <a16:colId xmlns:a16="http://schemas.microsoft.com/office/drawing/2014/main" val="1933584784"/>
                    </a:ext>
                  </a:extLst>
                </a:gridCol>
                <a:gridCol w="1800953">
                  <a:extLst>
                    <a:ext uri="{9D8B030D-6E8A-4147-A177-3AD203B41FA5}">
                      <a16:colId xmlns:a16="http://schemas.microsoft.com/office/drawing/2014/main" val="1154224436"/>
                    </a:ext>
                  </a:extLst>
                </a:gridCol>
              </a:tblGrid>
              <a:tr h="162580">
                <a:tc rowSpan="6">
                  <a:txBody>
                    <a:bodyPr/>
                    <a:lstStyle/>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齿轮泵</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6">
                  <a:txBody>
                    <a:bodyPr/>
                    <a:lstStyle/>
                    <a:p>
                      <a:pPr algn="ctr">
                        <a:lnSpc>
                          <a:spcPts val="12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4~220</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6">
                  <a:txBody>
                    <a:bodyPr/>
                    <a:lstStyle/>
                    <a:p>
                      <a:pPr algn="ctr">
                        <a:lnSpc>
                          <a:spcPts val="12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25~54</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200"/>
                        </a:lnSpc>
                        <a:spcAft>
                          <a:spcPts val="0"/>
                        </a:spcAft>
                      </a:pPr>
                      <a:r>
                        <a:rPr lang="en-US" sz="800" b="0">
                          <a:solidFill>
                            <a:schemeClr val="tx1"/>
                          </a:solidFill>
                          <a:effectLst/>
                          <a:latin typeface="Times New Roman" panose="02020603050405020304" pitchFamily="18" charset="0"/>
                          <a:ea typeface="黑体" panose="02010609060101010101" pitchFamily="49" charset="-122"/>
                        </a:rPr>
                        <a:t>12.5</a:t>
                      </a:r>
                      <a:r>
                        <a:rPr lang="zh-CN" sz="800" b="0">
                          <a:solidFill>
                            <a:schemeClr val="tx1"/>
                          </a:solidFill>
                          <a:effectLst/>
                          <a:latin typeface="Times New Roman" panose="02020603050405020304" pitchFamily="18" charset="0"/>
                          <a:ea typeface="黑体" panose="02010609060101010101" pitchFamily="49" charset="-122"/>
                        </a:rPr>
                        <a:t>以下</a:t>
                      </a:r>
                      <a:endParaRPr lang="zh-CN" sz="1000" b="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b="0">
                          <a:solidFill>
                            <a:schemeClr val="tx1"/>
                          </a:solidFill>
                          <a:effectLst/>
                          <a:latin typeface="Times New Roman" panose="02020603050405020304" pitchFamily="18" charset="0"/>
                          <a:ea typeface="黑体" panose="02010609060101010101" pitchFamily="49" charset="-122"/>
                        </a:rPr>
                        <a:t>5~40</a:t>
                      </a:r>
                      <a:endParaRPr lang="zh-CN" sz="1000" b="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L-HL32,L-HL46</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883522275"/>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b="0">
                          <a:solidFill>
                            <a:schemeClr val="tx1"/>
                          </a:solidFill>
                          <a:effectLst/>
                          <a:latin typeface="Times New Roman" panose="02020603050405020304" pitchFamily="18" charset="0"/>
                          <a:ea typeface="黑体" panose="02010609060101010101" pitchFamily="49" charset="-122"/>
                        </a:rPr>
                        <a:t>40~80</a:t>
                      </a:r>
                      <a:endParaRPr lang="zh-CN" sz="1000" b="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b="0">
                          <a:solidFill>
                            <a:schemeClr val="tx1"/>
                          </a:solidFill>
                          <a:effectLst/>
                          <a:latin typeface="Times New Roman" panose="02020603050405020304" pitchFamily="18" charset="0"/>
                          <a:ea typeface="黑体" panose="02010609060101010101" pitchFamily="49" charset="-122"/>
                        </a:rPr>
                        <a:t>L-HL46,L-HL68</a:t>
                      </a:r>
                      <a:endParaRPr lang="zh-CN" sz="1000" b="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989618500"/>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ctr">
                        <a:lnSpc>
                          <a:spcPts val="12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10~20</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5~40</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L-HL46,L-HL68</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4114987078"/>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40~80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L-HM46,L-HM68</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115833686"/>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16~32</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5~40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L-HM32,L-HM68</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07970255"/>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40~80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L-HM46,L-HM68</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973555593"/>
                  </a:ext>
                </a:extLst>
              </a:tr>
              <a:tr h="152400">
                <a:tc rowSpan="4">
                  <a:txBody>
                    <a:bodyPr/>
                    <a:lstStyle/>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径向柱塞泵</a:t>
                      </a:r>
                      <a:endParaRPr lang="zh-CN" sz="1000" b="0" dirty="0">
                        <a:solidFill>
                          <a:srgbClr val="184972"/>
                        </a:solidFill>
                        <a:effectLst/>
                        <a:latin typeface="Times New Roman" panose="02020603050405020304" pitchFamily="18" charset="0"/>
                        <a:ea typeface="黑体" panose="02010609060101010101" pitchFamily="49" charset="-122"/>
                      </a:endParaRPr>
                    </a:p>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轴向柱塞泵</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4">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10~65</a:t>
                      </a:r>
                      <a:endParaRPr lang="zh-CN" sz="1000" dirty="0">
                        <a:effectLst/>
                        <a:latin typeface="Times New Roman" panose="02020603050405020304" pitchFamily="18" charset="0"/>
                        <a:ea typeface="黑体" panose="02010609060101010101" pitchFamily="49" charset="-122"/>
                      </a:endParaRPr>
                    </a:p>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4~76</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4">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16~48</a:t>
                      </a:r>
                      <a:endParaRPr lang="zh-CN" sz="1000">
                        <a:effectLst/>
                        <a:latin typeface="Times New Roman" panose="02020603050405020304" pitchFamily="18" charset="0"/>
                        <a:ea typeface="黑体" panose="02010609060101010101" pitchFamily="49" charset="-122"/>
                      </a:endParaRPr>
                    </a:p>
                    <a:p>
                      <a:pPr algn="ctr">
                        <a:lnSpc>
                          <a:spcPts val="1200"/>
                        </a:lnSpc>
                        <a:spcAft>
                          <a:spcPts val="0"/>
                        </a:spcAft>
                      </a:pPr>
                      <a:r>
                        <a:rPr lang="en-US" sz="800">
                          <a:effectLst/>
                          <a:latin typeface="Times New Roman" panose="02020603050405020304" pitchFamily="18" charset="0"/>
                          <a:ea typeface="黑体" panose="02010609060101010101" pitchFamily="49" charset="-122"/>
                        </a:rPr>
                        <a:t>16~47</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14~35</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5~40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L-HM32,L-HM46</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226233290"/>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40~80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L-HM46,L-HM68</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191233022"/>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35</a:t>
                      </a:r>
                      <a:r>
                        <a:rPr lang="zh-CN" sz="800">
                          <a:effectLst/>
                          <a:latin typeface="Times New Roman" panose="02020603050405020304" pitchFamily="18" charset="0"/>
                          <a:ea typeface="黑体" panose="02010609060101010101" pitchFamily="49" charset="-122"/>
                        </a:rPr>
                        <a:t>以上</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5~40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L-HM32,L-HM68</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082109533"/>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40~80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L-HM68,L-HM100</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2633454"/>
                  </a:ext>
                </a:extLst>
              </a:tr>
              <a:tr h="152400">
                <a:tc rowSpan="2">
                  <a:txBody>
                    <a:bodyPr/>
                    <a:lstStyle/>
                    <a:p>
                      <a:pPr algn="ctr">
                        <a:lnSpc>
                          <a:spcPts val="1200"/>
                        </a:lnSpc>
                        <a:spcAft>
                          <a:spcPts val="0"/>
                        </a:spcAft>
                      </a:pPr>
                      <a:r>
                        <a:rPr lang="zh-CN" sz="800" b="0" dirty="0">
                          <a:solidFill>
                            <a:srgbClr val="184972"/>
                          </a:solidFill>
                          <a:effectLst/>
                          <a:latin typeface="Times New Roman" panose="02020603050405020304" pitchFamily="18" charset="0"/>
                          <a:ea typeface="黑体" panose="02010609060101010101" pitchFamily="49" charset="-122"/>
                        </a:rPr>
                        <a:t>螺杆泵</a:t>
                      </a:r>
                      <a:endParaRPr lang="zh-CN" sz="10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19~49</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200"/>
                        </a:lnSpc>
                        <a:spcAft>
                          <a:spcPts val="0"/>
                        </a:spcAft>
                      </a:pPr>
                      <a:r>
                        <a:rPr lang="en-US" sz="1000">
                          <a:effectLst/>
                          <a:latin typeface="Times New Roman" panose="02020603050405020304" pitchFamily="18" charset="0"/>
                          <a:ea typeface="黑体" panose="02010609060101010101" pitchFamily="49" charset="-122"/>
                        </a:rPr>
                        <a:t> </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10.5</a:t>
                      </a:r>
                      <a:r>
                        <a:rPr lang="zh-CN" sz="800" dirty="0">
                          <a:effectLst/>
                          <a:latin typeface="Times New Roman" panose="02020603050405020304" pitchFamily="18" charset="0"/>
                          <a:ea typeface="黑体" panose="02010609060101010101" pitchFamily="49" charset="-122"/>
                        </a:rPr>
                        <a:t>以上</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5~40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L-HL32,L-HL46</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258370390"/>
                  </a:ext>
                </a:extLst>
              </a:tr>
              <a:tr h="1524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40~80</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L-HL46,L-HL68</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888797244"/>
                  </a:ext>
                </a:extLst>
              </a:tr>
            </a:tbl>
          </a:graphicData>
        </a:graphic>
      </p:graphicFrame>
      <p:sp>
        <p:nvSpPr>
          <p:cNvPr id="15" name="矩形 14">
            <a:extLst>
              <a:ext uri="{FF2B5EF4-FFF2-40B4-BE49-F238E27FC236}">
                <a16:creationId xmlns:a16="http://schemas.microsoft.com/office/drawing/2014/main" id="{4308D5FE-F877-45B7-A35A-2D8DF4DAD5AD}"/>
              </a:ext>
            </a:extLst>
          </p:cNvPr>
          <p:cNvSpPr/>
          <p:nvPr/>
        </p:nvSpPr>
        <p:spPr>
          <a:xfrm>
            <a:off x="3273937" y="4713287"/>
            <a:ext cx="2063385" cy="215444"/>
          </a:xfrm>
          <a:prstGeom prst="rect">
            <a:avLst/>
          </a:prstGeom>
        </p:spPr>
        <p:txBody>
          <a:bodyPr wrap="none">
            <a:spAutoFit/>
          </a:bodyPr>
          <a:lstStyle/>
          <a:p>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液压泵用油的粘度范围及推荐牌号</a:t>
            </a:r>
            <a:endParaRPr lang="zh-CN" altLang="en-US" sz="8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4010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339251" y="1863007"/>
            <a:ext cx="3901442" cy="1477328"/>
          </a:xfrm>
          <a:prstGeom prst="rect">
            <a:avLst/>
          </a:prstGeom>
        </p:spPr>
        <p:txBody>
          <a:bodyPr wrap="square">
            <a:spAutoFit/>
          </a:bodyPr>
          <a:lstStyle/>
          <a:p>
            <a:pPr algn="ctr"/>
            <a:r>
              <a:rPr lang="zh-CN" altLang="zh-CN" sz="3600" dirty="0">
                <a:solidFill>
                  <a:schemeClr val="bg1"/>
                </a:solidFill>
                <a:latin typeface="Times New Roman" panose="02020603050405020304" pitchFamily="18" charset="0"/>
                <a:ea typeface="黑体" panose="02010609060101010101" pitchFamily="49" charset="-122"/>
              </a:rPr>
              <a:t>液压</a:t>
            </a:r>
            <a:r>
              <a:rPr lang="zh-CN" altLang="en-US" sz="3600" dirty="0">
                <a:solidFill>
                  <a:schemeClr val="bg1"/>
                </a:solidFill>
                <a:latin typeface="Times New Roman" panose="02020603050405020304" pitchFamily="18" charset="0"/>
                <a:ea typeface="黑体" panose="02010609060101010101" pitchFamily="49" charset="-122"/>
              </a:rPr>
              <a:t>液的</a:t>
            </a:r>
            <a:endParaRPr lang="en-US" altLang="zh-CN" sz="3600" dirty="0">
              <a:solidFill>
                <a:schemeClr val="bg1"/>
              </a:solidFill>
              <a:latin typeface="Times New Roman" panose="02020603050405020304" pitchFamily="18" charset="0"/>
              <a:ea typeface="黑体" panose="02010609060101010101" pitchFamily="49" charset="-122"/>
            </a:endParaRPr>
          </a:p>
          <a:p>
            <a:pPr algn="ctr"/>
            <a:r>
              <a:rPr lang="zh-CN" altLang="en-US" sz="5400" dirty="0">
                <a:solidFill>
                  <a:srgbClr val="FFC000"/>
                </a:solidFill>
                <a:latin typeface="Times New Roman" panose="02020603050405020304" pitchFamily="18" charset="0"/>
                <a:ea typeface="黑体" panose="02010609060101010101" pitchFamily="49" charset="-122"/>
              </a:rPr>
              <a:t>特性和选择</a:t>
            </a: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871370"/>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（一）液压液的选择</a:t>
            </a:r>
          </a:p>
        </p:txBody>
      </p:sp>
      <p:sp>
        <p:nvSpPr>
          <p:cNvPr id="10" name="矩形 9">
            <a:extLst>
              <a:ext uri="{FF2B5EF4-FFF2-40B4-BE49-F238E27FC236}">
                <a16:creationId xmlns:a16="http://schemas.microsoft.com/office/drawing/2014/main" id="{01454115-CCDF-4452-A2FA-B877A538609B}"/>
              </a:ext>
            </a:extLst>
          </p:cNvPr>
          <p:cNvSpPr/>
          <p:nvPr/>
        </p:nvSpPr>
        <p:spPr>
          <a:xfrm>
            <a:off x="970350" y="1541958"/>
            <a:ext cx="7003557" cy="2862322"/>
          </a:xfrm>
          <a:prstGeom prst="rect">
            <a:avLst/>
          </a:prstGeom>
        </p:spPr>
        <p:txBody>
          <a:bodyPr wrap="square">
            <a:spAutoFit/>
          </a:bodyPr>
          <a:lstStyle/>
          <a:p>
            <a:pPr>
              <a:lnSpc>
                <a:spcPct val="200000"/>
              </a:lnSpc>
            </a:pPr>
            <a:r>
              <a:rPr lang="zh-CN" altLang="en-US" dirty="0">
                <a:latin typeface="Times New Roman" panose="02020603050405020304" pitchFamily="18" charset="0"/>
                <a:ea typeface="黑体" panose="02010609060101010101" pitchFamily="49" charset="-122"/>
              </a:rPr>
              <a:t>       此外</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选择液压液的粘度时</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还应考虑</a:t>
            </a:r>
            <a:r>
              <a:rPr lang="zh-CN" altLang="en-US" dirty="0">
                <a:solidFill>
                  <a:srgbClr val="FF0000"/>
                </a:solidFill>
                <a:latin typeface="Times New Roman" panose="02020603050405020304" pitchFamily="18" charset="0"/>
                <a:ea typeface="黑体" panose="02010609060101010101" pitchFamily="49" charset="-122"/>
              </a:rPr>
              <a:t>环境温度</a:t>
            </a:r>
            <a:r>
              <a:rPr lang="zh-CN" altLang="en-US" dirty="0">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系统工作压力</a:t>
            </a:r>
            <a:r>
              <a:rPr lang="zh-CN" altLang="en-US" dirty="0">
                <a:latin typeface="Times New Roman" panose="02020603050405020304" pitchFamily="18" charset="0"/>
                <a:ea typeface="黑体" panose="02010609060101010101" pitchFamily="49" charset="-122"/>
              </a:rPr>
              <a:t>、</a:t>
            </a:r>
            <a:r>
              <a:rPr lang="zh-CN" altLang="en-US" dirty="0">
                <a:solidFill>
                  <a:srgbClr val="FF0000"/>
                </a:solidFill>
                <a:latin typeface="Times New Roman" panose="02020603050405020304" pitchFamily="18" charset="0"/>
                <a:ea typeface="黑体" panose="02010609060101010101" pitchFamily="49" charset="-122"/>
              </a:rPr>
              <a:t>执行元件运动类型和速度</a:t>
            </a:r>
            <a:r>
              <a:rPr lang="zh-CN" altLang="en-US" dirty="0">
                <a:latin typeface="Times New Roman" panose="02020603050405020304" pitchFamily="18" charset="0"/>
                <a:ea typeface="黑体" panose="02010609060101010101" pitchFamily="49" charset="-122"/>
              </a:rPr>
              <a:t>以及</a:t>
            </a:r>
            <a:r>
              <a:rPr lang="zh-CN" altLang="en-US" dirty="0">
                <a:solidFill>
                  <a:srgbClr val="FF0000"/>
                </a:solidFill>
                <a:latin typeface="Times New Roman" panose="02020603050405020304" pitchFamily="18" charset="0"/>
                <a:ea typeface="黑体" panose="02010609060101010101" pitchFamily="49" charset="-122"/>
              </a:rPr>
              <a:t>泄漏量</a:t>
            </a:r>
            <a:r>
              <a:rPr lang="zh-CN" altLang="en-US" dirty="0">
                <a:latin typeface="Times New Roman" panose="02020603050405020304" pitchFamily="18" charset="0"/>
                <a:ea typeface="黑体" panose="02010609060101010101" pitchFamily="49" charset="-122"/>
              </a:rPr>
              <a:t>等因素</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当环境温度高、压力高</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往复运动速度低或旋转运动时</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或泄漏量大</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而运动速度不高时</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宜采用粘度较高的液压液</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以减少系统泄漏</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当环境温度低、压力低</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往复运动或旋转运动速度高时</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宜采用粘度低的液压液</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以减少液流功率损失。</a:t>
            </a:r>
          </a:p>
        </p:txBody>
      </p:sp>
    </p:spTree>
    <p:extLst>
      <p:ext uri="{BB962C8B-B14F-4D97-AF65-F5344CB8AC3E}">
        <p14:creationId xmlns:p14="http://schemas.microsoft.com/office/powerpoint/2010/main" val="389979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690C7214-6358-41F5-8D30-DD241B78BBC4}"/>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23F78891-787F-4F7E-AB93-D6615D734EFF}"/>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BC29B969-B423-409B-B070-FCEC30D38E7A}"/>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2994123F-B00C-4608-8682-77861BE29634}"/>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文本框 19">
            <a:extLst>
              <a:ext uri="{FF2B5EF4-FFF2-40B4-BE49-F238E27FC236}">
                <a16:creationId xmlns:a16="http://schemas.microsoft.com/office/drawing/2014/main" id="{FE702740-699B-4745-8AAC-B04FB7AA0A5F}"/>
              </a:ext>
            </a:extLst>
          </p:cNvPr>
          <p:cNvSpPr txBox="1">
            <a:spLocks noChangeArrowheads="1"/>
          </p:cNvSpPr>
          <p:nvPr/>
        </p:nvSpPr>
        <p:spPr bwMode="auto">
          <a:xfrm>
            <a:off x="751755" y="871370"/>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（一）液压液的选择</a:t>
            </a:r>
          </a:p>
        </p:txBody>
      </p:sp>
      <p:sp>
        <p:nvSpPr>
          <p:cNvPr id="7" name="矩形 6">
            <a:extLst>
              <a:ext uri="{FF2B5EF4-FFF2-40B4-BE49-F238E27FC236}">
                <a16:creationId xmlns:a16="http://schemas.microsoft.com/office/drawing/2014/main" id="{0E63A853-09FC-48E2-9A76-8F058B8A7BAD}"/>
              </a:ext>
            </a:extLst>
          </p:cNvPr>
          <p:cNvSpPr/>
          <p:nvPr/>
        </p:nvSpPr>
        <p:spPr>
          <a:xfrm>
            <a:off x="2131745" y="1297858"/>
            <a:ext cx="4780476" cy="461665"/>
          </a:xfrm>
          <a:prstGeom prst="rect">
            <a:avLst/>
          </a:prstGeom>
        </p:spPr>
        <p:txBody>
          <a:bodyPr wrap="none">
            <a:spAutoFit/>
          </a:bodyPr>
          <a:lstStyle/>
          <a:p>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液压液的</a:t>
            </a:r>
            <a:r>
              <a:rPr lang="zh-CN"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选择</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通常要经历下述四个基本步骤</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047800D8-5C0F-418F-8473-DB3EE1CEB26C}"/>
              </a:ext>
            </a:extLst>
          </p:cNvPr>
          <p:cNvSpPr/>
          <p:nvPr/>
        </p:nvSpPr>
        <p:spPr>
          <a:xfrm>
            <a:off x="898413" y="2092006"/>
            <a:ext cx="3526516" cy="715581"/>
          </a:xfrm>
          <a:prstGeom prst="rect">
            <a:avLst/>
          </a:prstGeom>
        </p:spPr>
        <p:txBody>
          <a:bodyPr wrap="squar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列出液压系统对液压液以下性能变化范围的要求</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粘度、密度、体积模量、饱和蒸气压、空气溶解度、</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温度界限、压力界限、阻燃性、润滑性、相容性、污染性等。</a:t>
            </a:r>
            <a:endParaRPr lang="zh-CN" altLang="en-US" sz="2000" dirty="0">
              <a:solidFill>
                <a:schemeClr val="bg1"/>
              </a:solidFill>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89ED3952-3CCD-491D-9187-2831F22CD59B}"/>
              </a:ext>
            </a:extLst>
          </p:cNvPr>
          <p:cNvSpPr/>
          <p:nvPr/>
        </p:nvSpPr>
        <p:spPr>
          <a:xfrm>
            <a:off x="6096872" y="2187306"/>
            <a:ext cx="2146742" cy="481542"/>
          </a:xfrm>
          <a:prstGeom prst="rect">
            <a:avLst/>
          </a:prstGeom>
        </p:spPr>
        <p:txBody>
          <a:bodyPr wrap="non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查阅产品说明书</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选出符合或</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基本符合上述各项要求的液压液品种。</a:t>
            </a:r>
            <a:endParaRPr lang="zh-CN" altLang="en-US" sz="2000" dirty="0">
              <a:solidFill>
                <a:schemeClr val="bg1"/>
              </a:solidFill>
              <a:latin typeface="Times New Roman" panose="02020603050405020304" pitchFamily="18" charset="0"/>
              <a:ea typeface="黑体" panose="02010609060101010101" pitchFamily="49" charset="-122"/>
            </a:endParaRPr>
          </a:p>
        </p:txBody>
      </p:sp>
      <p:sp>
        <p:nvSpPr>
          <p:cNvPr id="12" name="矩形 11">
            <a:extLst>
              <a:ext uri="{FF2B5EF4-FFF2-40B4-BE49-F238E27FC236}">
                <a16:creationId xmlns:a16="http://schemas.microsoft.com/office/drawing/2014/main" id="{04F548C7-00FF-49DF-8A28-9EEAD9F077F6}"/>
              </a:ext>
            </a:extLst>
          </p:cNvPr>
          <p:cNvSpPr/>
          <p:nvPr/>
        </p:nvSpPr>
        <p:spPr>
          <a:xfrm>
            <a:off x="1516966" y="3921952"/>
            <a:ext cx="2289409"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进行综合权衡</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调整各方面的要求和参数。</a:t>
            </a:r>
            <a:endParaRPr lang="zh-CN" altLang="en-US" sz="2000" dirty="0">
              <a:solidFill>
                <a:schemeClr val="bg1"/>
              </a:solidFill>
              <a:latin typeface="Times New Roman" panose="02020603050405020304" pitchFamily="18" charset="0"/>
              <a:ea typeface="黑体" panose="02010609060101010101" pitchFamily="49" charset="-122"/>
            </a:endParaRPr>
          </a:p>
        </p:txBody>
      </p:sp>
      <p:sp>
        <p:nvSpPr>
          <p:cNvPr id="13" name="矩形 12">
            <a:extLst>
              <a:ext uri="{FF2B5EF4-FFF2-40B4-BE49-F238E27FC236}">
                <a16:creationId xmlns:a16="http://schemas.microsoft.com/office/drawing/2014/main" id="{1F8D2086-DE68-47B4-B306-0A74D62B89A5}"/>
              </a:ext>
            </a:extLst>
          </p:cNvPr>
          <p:cNvSpPr/>
          <p:nvPr/>
        </p:nvSpPr>
        <p:spPr>
          <a:xfrm>
            <a:off x="5852414" y="3921952"/>
            <a:ext cx="2635658"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与供货厂商联系</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最终决定所采用的合适液压液。</a:t>
            </a:r>
            <a:endParaRPr lang="zh-CN" altLang="en-US" sz="20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02980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871370"/>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（二）液压液的使用</a:t>
            </a:r>
          </a:p>
        </p:txBody>
      </p:sp>
      <p:sp>
        <p:nvSpPr>
          <p:cNvPr id="9" name="圆角矩形 6">
            <a:extLst>
              <a:ext uri="{FF2B5EF4-FFF2-40B4-BE49-F238E27FC236}">
                <a16:creationId xmlns:a16="http://schemas.microsoft.com/office/drawing/2014/main" id="{6B5662E6-394E-406A-8A8B-4B6B0EB3B712}"/>
              </a:ext>
            </a:extLst>
          </p:cNvPr>
          <p:cNvSpPr/>
          <p:nvPr/>
        </p:nvSpPr>
        <p:spPr>
          <a:xfrm>
            <a:off x="1415034" y="1728529"/>
            <a:ext cx="5927615" cy="262606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EC82514-8D71-4830-96C4-8105E43D5287}"/>
              </a:ext>
            </a:extLst>
          </p:cNvPr>
          <p:cNvSpPr/>
          <p:nvPr/>
        </p:nvSpPr>
        <p:spPr>
          <a:xfrm>
            <a:off x="1538399" y="1728529"/>
            <a:ext cx="5680886" cy="2554545"/>
          </a:xfrm>
          <a:prstGeom prst="rect">
            <a:avLst/>
          </a:prstGeom>
        </p:spPr>
        <p:txBody>
          <a:bodyPr wrap="square">
            <a:spAutoFit/>
          </a:bodyPr>
          <a:lstStyle/>
          <a:p>
            <a:pPr indent="266700" algn="ctr">
              <a:lnSpc>
                <a:spcPct val="20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根据一定的要求来选择或配制液压液之后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不能认为液压系统液压液的问题已全部解决了。事实上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使用不当还是会使液压液的性质发生变化</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通常以为液压液在某一温度和压力下的粘度是一定值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与流动情况无关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实际上液压液被过度剪切后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粘度会显著减小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因此在使用液压液时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应注意如下几点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7714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109945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109945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1050407"/>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（二）液压液的使用</a:t>
            </a:r>
          </a:p>
        </p:txBody>
      </p:sp>
      <p:sp>
        <p:nvSpPr>
          <p:cNvPr id="12" name="矩形 11">
            <a:extLst>
              <a:ext uri="{FF2B5EF4-FFF2-40B4-BE49-F238E27FC236}">
                <a16:creationId xmlns:a16="http://schemas.microsoft.com/office/drawing/2014/main" id="{CBE0767D-3D4F-4A17-807E-1442B1986521}"/>
              </a:ext>
            </a:extLst>
          </p:cNvPr>
          <p:cNvSpPr/>
          <p:nvPr/>
        </p:nvSpPr>
        <p:spPr>
          <a:xfrm>
            <a:off x="1039092" y="2258169"/>
            <a:ext cx="3168428" cy="481542"/>
          </a:xfrm>
          <a:prstGeom prst="rect">
            <a:avLst/>
          </a:prstGeom>
        </p:spPr>
        <p:txBody>
          <a:bodyPr wrap="square">
            <a:spAutoFit/>
          </a:bodyPr>
          <a:lstStyle/>
          <a:p>
            <a:pP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对长期使用的液压液</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氧化、热稳定性是决定温度界限的因素</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应使液压液长期处在低于它开始氧化的温度下工作。</a:t>
            </a:r>
            <a:endParaRPr lang="zh-CN" altLang="en-US" sz="2000" dirty="0">
              <a:solidFill>
                <a:schemeClr val="bg1"/>
              </a:solidFill>
              <a:latin typeface="Times New Roman" panose="02020603050405020304" pitchFamily="18" charset="0"/>
              <a:ea typeface="黑体" panose="02010609060101010101" pitchFamily="49" charset="-122"/>
            </a:endParaRPr>
          </a:p>
        </p:txBody>
      </p:sp>
      <p:sp>
        <p:nvSpPr>
          <p:cNvPr id="14" name="矩形 13">
            <a:extLst>
              <a:ext uri="{FF2B5EF4-FFF2-40B4-BE49-F238E27FC236}">
                <a16:creationId xmlns:a16="http://schemas.microsoft.com/office/drawing/2014/main" id="{213F02FA-1201-414A-9CED-B0E2FD6657D5}"/>
              </a:ext>
            </a:extLst>
          </p:cNvPr>
          <p:cNvSpPr/>
          <p:nvPr/>
        </p:nvSpPr>
        <p:spPr>
          <a:xfrm>
            <a:off x="1331287" y="3864403"/>
            <a:ext cx="2751074"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在贮存、搬运及加注过程中</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应防止液压液被污染。</a:t>
            </a:r>
            <a:endParaRPr lang="zh-CN" altLang="en-US" sz="2000" dirty="0">
              <a:solidFill>
                <a:schemeClr val="bg1"/>
              </a:solidFill>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F77DC3D8-F927-4D13-AC8B-7DF8E3421819}"/>
              </a:ext>
            </a:extLst>
          </p:cNvPr>
          <p:cNvSpPr/>
          <p:nvPr/>
        </p:nvSpPr>
        <p:spPr>
          <a:xfrm>
            <a:off x="5914402" y="1689005"/>
            <a:ext cx="2520242"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对液压液定期抽样检验</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并建立定期更换制度。</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8" name="矩形 17">
            <a:extLst>
              <a:ext uri="{FF2B5EF4-FFF2-40B4-BE49-F238E27FC236}">
                <a16:creationId xmlns:a16="http://schemas.microsoft.com/office/drawing/2014/main" id="{A9A6D145-C4AD-4166-9201-FC470BD8A3B7}"/>
              </a:ext>
            </a:extLst>
          </p:cNvPr>
          <p:cNvSpPr/>
          <p:nvPr/>
        </p:nvSpPr>
        <p:spPr>
          <a:xfrm>
            <a:off x="6100156" y="2929520"/>
            <a:ext cx="2289409"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油箱的贮液量应充分</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以利于系统的散热。</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20" name="矩形 19">
            <a:extLst>
              <a:ext uri="{FF2B5EF4-FFF2-40B4-BE49-F238E27FC236}">
                <a16:creationId xmlns:a16="http://schemas.microsoft.com/office/drawing/2014/main" id="{4BA9F171-D495-42D9-8984-4473E1A50AA2}"/>
              </a:ext>
            </a:extLst>
          </p:cNvPr>
          <p:cNvSpPr/>
          <p:nvPr/>
        </p:nvSpPr>
        <p:spPr>
          <a:xfrm>
            <a:off x="6028822" y="4193017"/>
            <a:ext cx="2432076"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保持系统的密封</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一旦有泄漏</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就应立即排除。</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45475FC4-2EA1-4A89-BDC6-3D0A73E4731B}"/>
              </a:ext>
            </a:extLst>
          </p:cNvPr>
          <p:cNvSpPr/>
          <p:nvPr/>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22" name="圆角矩形 3">
            <a:extLst>
              <a:ext uri="{FF2B5EF4-FFF2-40B4-BE49-F238E27FC236}">
                <a16:creationId xmlns:a16="http://schemas.microsoft.com/office/drawing/2014/main" id="{993E02CE-F4D3-4F9B-A190-1A03A09980A6}"/>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3" name="文本框 22">
            <a:extLst>
              <a:ext uri="{FF2B5EF4-FFF2-40B4-BE49-F238E27FC236}">
                <a16:creationId xmlns:a16="http://schemas.microsoft.com/office/drawing/2014/main" id="{7DBCF8CF-0D9C-45DB-8951-AFF3089F657A}"/>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Tree>
    <p:extLst>
      <p:ext uri="{BB962C8B-B14F-4D97-AF65-F5344CB8AC3E}">
        <p14:creationId xmlns:p14="http://schemas.microsoft.com/office/powerpoint/2010/main" val="2277387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871370"/>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（二）液压液的使用</a:t>
            </a:r>
          </a:p>
        </p:txBody>
      </p:sp>
      <p:sp>
        <p:nvSpPr>
          <p:cNvPr id="9" name="圆角矩形 6">
            <a:extLst>
              <a:ext uri="{FF2B5EF4-FFF2-40B4-BE49-F238E27FC236}">
                <a16:creationId xmlns:a16="http://schemas.microsoft.com/office/drawing/2014/main" id="{6B5662E6-394E-406A-8A8B-4B6B0EB3B712}"/>
              </a:ext>
            </a:extLst>
          </p:cNvPr>
          <p:cNvSpPr/>
          <p:nvPr/>
        </p:nvSpPr>
        <p:spPr>
          <a:xfrm>
            <a:off x="1415034" y="1728529"/>
            <a:ext cx="5927615" cy="262606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EC82514-8D71-4830-96C4-8105E43D5287}"/>
              </a:ext>
            </a:extLst>
          </p:cNvPr>
          <p:cNvSpPr/>
          <p:nvPr/>
        </p:nvSpPr>
        <p:spPr>
          <a:xfrm>
            <a:off x="1538399" y="1728529"/>
            <a:ext cx="5680886" cy="2554545"/>
          </a:xfrm>
          <a:prstGeom prst="rect">
            <a:avLst/>
          </a:prstGeom>
        </p:spPr>
        <p:txBody>
          <a:bodyPr wrap="square">
            <a:spAutoFit/>
          </a:bodyPr>
          <a:lstStyle/>
          <a:p>
            <a:pPr indent="266700" algn="ctr">
              <a:lnSpc>
                <a:spcPct val="20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一般说来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只要对使用石油基液压油的液压系统进行彻底清洗以及更换某些密封件和油箱涂料后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便可更换成高水基液压液。但是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由于高水基液压液的粘度低、泄漏大、润滑性差、易蒸发和气蚀等一系列缺点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因此在实际使用高水基液压液的液压系统时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还必须注意下述几点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5466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9592DB-394C-49EE-884D-F128B1521E28}"/>
              </a:ext>
            </a:extLst>
          </p:cNvPr>
          <p:cNvSpPr/>
          <p:nvPr/>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3" name="圆角矩形 3">
            <a:extLst>
              <a:ext uri="{FF2B5EF4-FFF2-40B4-BE49-F238E27FC236}">
                <a16:creationId xmlns:a16="http://schemas.microsoft.com/office/drawing/2014/main" id="{D94CB40B-F460-4069-9BEC-6DC540628E8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180A9F28-113B-4D15-9DB4-6EA0893368E0}"/>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6" name="矩形 5">
            <a:extLst>
              <a:ext uri="{FF2B5EF4-FFF2-40B4-BE49-F238E27FC236}">
                <a16:creationId xmlns:a16="http://schemas.microsoft.com/office/drawing/2014/main" id="{FC816B6C-694D-4E5E-9DB0-0A4921041105}"/>
              </a:ext>
            </a:extLst>
          </p:cNvPr>
          <p:cNvSpPr/>
          <p:nvPr/>
        </p:nvSpPr>
        <p:spPr>
          <a:xfrm>
            <a:off x="1312219" y="1720978"/>
            <a:ext cx="2964273"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由于粘度低、泄漏大</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系统的最高压力不要超过</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14MPa</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24D557F2-26BD-4967-AD84-7EB667D04D4D}"/>
              </a:ext>
            </a:extLst>
          </p:cNvPr>
          <p:cNvSpPr/>
          <p:nvPr/>
        </p:nvSpPr>
        <p:spPr>
          <a:xfrm>
            <a:off x="1469130" y="2803985"/>
            <a:ext cx="2541080" cy="507831"/>
          </a:xfrm>
          <a:prstGeom prst="rect">
            <a:avLst/>
          </a:prstGeom>
        </p:spPr>
        <p:txBody>
          <a:bodyPr wrap="non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要防止气蚀现象</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可用高置油箱使液压泵</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进口处压力增大</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泵的转速不要超过</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1200r/min</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7A4B20EA-79C9-44E1-8C38-795AA07713CA}"/>
              </a:ext>
            </a:extLst>
          </p:cNvPr>
          <p:cNvSpPr/>
          <p:nvPr/>
        </p:nvSpPr>
        <p:spPr>
          <a:xfrm>
            <a:off x="1496381" y="4089432"/>
            <a:ext cx="2521844" cy="507831"/>
          </a:xfrm>
          <a:prstGeom prst="rect">
            <a:avLst/>
          </a:prstGeom>
        </p:spPr>
        <p:txBody>
          <a:bodyPr wrap="non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在系统浸渍不到液体的部位</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金属的气相锈</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蚀较为严重</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因此应使系统尽量地充满液压液。</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2" name="矩形 11">
            <a:extLst>
              <a:ext uri="{FF2B5EF4-FFF2-40B4-BE49-F238E27FC236}">
                <a16:creationId xmlns:a16="http://schemas.microsoft.com/office/drawing/2014/main" id="{D7A32AA6-D72D-47C3-8C19-4E6153EFD3F8}"/>
              </a:ext>
            </a:extLst>
          </p:cNvPr>
          <p:cNvSpPr/>
          <p:nvPr/>
        </p:nvSpPr>
        <p:spPr>
          <a:xfrm>
            <a:off x="4933284" y="1587786"/>
            <a:ext cx="4572000" cy="507831"/>
          </a:xfrm>
          <a:prstGeom prst="rect">
            <a:avLst/>
          </a:prstGeom>
        </p:spPr>
        <p:txBody>
          <a:bodyPr>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由于高水基液压液的</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pH</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值高</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容易发生由金属</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电位差引起的腐蚀</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因此应避免使用镁合金、锌、镉之类金属。</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4" name="矩形 13">
            <a:extLst>
              <a:ext uri="{FF2B5EF4-FFF2-40B4-BE49-F238E27FC236}">
                <a16:creationId xmlns:a16="http://schemas.microsoft.com/office/drawing/2014/main" id="{3A89C01E-900F-4FF5-A87F-115DFCCC9FCB}"/>
              </a:ext>
            </a:extLst>
          </p:cNvPr>
          <p:cNvSpPr/>
          <p:nvPr/>
        </p:nvSpPr>
        <p:spPr>
          <a:xfrm>
            <a:off x="6131486" y="2803985"/>
            <a:ext cx="2175596" cy="507831"/>
          </a:xfrm>
          <a:prstGeom prst="rect">
            <a:avLst/>
          </a:prstGeom>
        </p:spPr>
        <p:txBody>
          <a:bodyPr wrap="non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定期检查高水基液压液的</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pH</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值、</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浓度、霉菌生长情况</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并对其进行控制。</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F24E973B-91EE-4D15-9DD2-FA8D3479B76B}"/>
              </a:ext>
            </a:extLst>
          </p:cNvPr>
          <p:cNvSpPr/>
          <p:nvPr/>
        </p:nvSpPr>
        <p:spPr>
          <a:xfrm>
            <a:off x="5786038" y="4222622"/>
            <a:ext cx="2866490"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滤网的通流能力须</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倍于泵的流量</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而不是常规的</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倍。</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35B02C11-ADB4-4934-B9A9-48C31C6944D6}"/>
              </a:ext>
            </a:extLst>
          </p:cNvPr>
          <p:cNvSpPr/>
          <p:nvPr/>
        </p:nvSpPr>
        <p:spPr>
          <a:xfrm rot="2637755" flipH="1" flipV="1">
            <a:off x="221366" y="9477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E9604231-E58E-43F8-9F3C-B7BFAEAB4E0C}"/>
              </a:ext>
            </a:extLst>
          </p:cNvPr>
          <p:cNvSpPr/>
          <p:nvPr/>
        </p:nvSpPr>
        <p:spPr>
          <a:xfrm rot="2637755" flipH="1" flipV="1">
            <a:off x="371613" y="9477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文本框 19">
            <a:extLst>
              <a:ext uri="{FF2B5EF4-FFF2-40B4-BE49-F238E27FC236}">
                <a16:creationId xmlns:a16="http://schemas.microsoft.com/office/drawing/2014/main" id="{12A25E28-D8A3-4310-951E-EEF6CB983902}"/>
              </a:ext>
            </a:extLst>
          </p:cNvPr>
          <p:cNvSpPr txBox="1">
            <a:spLocks noChangeArrowheads="1"/>
          </p:cNvSpPr>
          <p:nvPr/>
        </p:nvSpPr>
        <p:spPr bwMode="auto">
          <a:xfrm>
            <a:off x="703819" y="898735"/>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（二）液压液的使用</a:t>
            </a:r>
          </a:p>
        </p:txBody>
      </p:sp>
    </p:spTree>
    <p:extLst>
      <p:ext uri="{BB962C8B-B14F-4D97-AF65-F5344CB8AC3E}">
        <p14:creationId xmlns:p14="http://schemas.microsoft.com/office/powerpoint/2010/main" val="390857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A8F55-7E09-445B-8EFA-9610D6F5CDF9}"/>
              </a:ext>
            </a:extLst>
          </p:cNvPr>
          <p:cNvSpPr/>
          <p:nvPr/>
        </p:nvSpPr>
        <p:spPr>
          <a:xfrm>
            <a:off x="1885988" y="1709121"/>
            <a:ext cx="5560908" cy="1384995"/>
          </a:xfrm>
          <a:prstGeom prst="rect">
            <a:avLst/>
          </a:prstGeom>
        </p:spPr>
        <p:txBody>
          <a:bodyPr wrap="square">
            <a:spAutoFit/>
          </a:bodyPr>
          <a:lstStyle/>
          <a:p>
            <a:pPr algn="ctr"/>
            <a:r>
              <a:rPr lang="zh-CN" altLang="zh-CN" sz="2800" dirty="0">
                <a:solidFill>
                  <a:schemeClr val="bg1"/>
                </a:solidFill>
                <a:latin typeface="Times New Roman" panose="02020603050405020304" pitchFamily="18" charset="0"/>
                <a:ea typeface="黑体" panose="02010609060101010101" pitchFamily="49" charset="-122"/>
              </a:rPr>
              <a:t>液压</a:t>
            </a:r>
            <a:r>
              <a:rPr lang="zh-CN" altLang="en-US" sz="2800" dirty="0">
                <a:solidFill>
                  <a:schemeClr val="bg1"/>
                </a:solidFill>
                <a:latin typeface="Times New Roman" panose="02020603050405020304" pitchFamily="18" charset="0"/>
                <a:ea typeface="黑体" panose="02010609060101010101" pitchFamily="49" charset="-122"/>
              </a:rPr>
              <a:t>液</a:t>
            </a:r>
            <a:r>
              <a:rPr lang="zh-CN" altLang="zh-CN" sz="2800" dirty="0">
                <a:solidFill>
                  <a:schemeClr val="bg1"/>
                </a:solidFill>
                <a:latin typeface="Times New Roman" panose="02020603050405020304" pitchFamily="18" charset="0"/>
                <a:ea typeface="黑体" panose="02010609060101010101" pitchFamily="49" charset="-122"/>
              </a:rPr>
              <a:t>的</a:t>
            </a:r>
            <a:endParaRPr lang="en-US" altLang="zh-CN" sz="2800" dirty="0">
              <a:solidFill>
                <a:schemeClr val="bg1"/>
              </a:solidFill>
              <a:latin typeface="Times New Roman" panose="02020603050405020304" pitchFamily="18" charset="0"/>
              <a:ea typeface="黑体" panose="02010609060101010101" pitchFamily="49" charset="-122"/>
            </a:endParaRPr>
          </a:p>
          <a:p>
            <a:pPr algn="ctr"/>
            <a:r>
              <a:rPr lang="zh-CN" altLang="en-US" sz="5600" dirty="0">
                <a:solidFill>
                  <a:srgbClr val="FFC000"/>
                </a:solidFill>
                <a:latin typeface="Times New Roman" panose="02020603050405020304" pitchFamily="18" charset="0"/>
                <a:ea typeface="黑体" panose="02010609060101010101" pitchFamily="49" charset="-122"/>
              </a:rPr>
              <a:t>污染</a:t>
            </a:r>
            <a:r>
              <a:rPr lang="zh-CN" altLang="zh-CN" sz="3200" dirty="0">
                <a:solidFill>
                  <a:schemeClr val="bg1"/>
                </a:solidFill>
                <a:latin typeface="Times New Roman" panose="02020603050405020304" pitchFamily="18" charset="0"/>
                <a:ea typeface="黑体" panose="02010609060101010101" pitchFamily="49" charset="-122"/>
              </a:rPr>
              <a:t>及其</a:t>
            </a:r>
            <a:r>
              <a:rPr lang="zh-CN" altLang="en-US" sz="5600" dirty="0">
                <a:solidFill>
                  <a:srgbClr val="FFC000"/>
                </a:solidFill>
                <a:latin typeface="Times New Roman" panose="02020603050405020304" pitchFamily="18" charset="0"/>
                <a:ea typeface="黑体" panose="02010609060101010101" pitchFamily="49" charset="-122"/>
              </a:rPr>
              <a:t>控制</a:t>
            </a:r>
          </a:p>
        </p:txBody>
      </p:sp>
      <p:sp>
        <p:nvSpPr>
          <p:cNvPr id="5" name="文本框 4">
            <a:extLst>
              <a:ext uri="{FF2B5EF4-FFF2-40B4-BE49-F238E27FC236}">
                <a16:creationId xmlns:a16="http://schemas.microsoft.com/office/drawing/2014/main" id="{6C4A9C80-9AFF-475D-9D4F-215C05903585}"/>
              </a:ext>
            </a:extLst>
          </p:cNvPr>
          <p:cNvSpPr txBox="1">
            <a:spLocks noChangeArrowheads="1"/>
          </p:cNvSpPr>
          <p:nvPr/>
        </p:nvSpPr>
        <p:spPr bwMode="auto">
          <a:xfrm>
            <a:off x="832735" y="1164935"/>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二、</a:t>
            </a:r>
          </a:p>
        </p:txBody>
      </p:sp>
    </p:spTree>
    <p:extLst>
      <p:ext uri="{BB962C8B-B14F-4D97-AF65-F5344CB8AC3E}">
        <p14:creationId xmlns:p14="http://schemas.microsoft.com/office/powerpoint/2010/main" val="19609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FED27100-6870-4E31-B41C-A7D9BBC72947}"/>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10" name="矩形 9">
            <a:extLst>
              <a:ext uri="{FF2B5EF4-FFF2-40B4-BE49-F238E27FC236}">
                <a16:creationId xmlns:a16="http://schemas.microsoft.com/office/drawing/2014/main" id="{8C5D39CA-AE35-4BDB-B0E5-6BDC7302C593}"/>
              </a:ext>
            </a:extLst>
          </p:cNvPr>
          <p:cNvSpPr/>
          <p:nvPr/>
        </p:nvSpPr>
        <p:spPr>
          <a:xfrm>
            <a:off x="1387587" y="1217184"/>
            <a:ext cx="6356039" cy="3021340"/>
          </a:xfrm>
          <a:prstGeom prst="rect">
            <a:avLst/>
          </a:prstGeom>
        </p:spPr>
        <p:txBody>
          <a:bodyPr wrap="square">
            <a:spAutoFit/>
          </a:bodyPr>
          <a:lstStyle/>
          <a:p>
            <a:pPr>
              <a:lnSpc>
                <a:spcPct val="200000"/>
              </a:lnSpc>
            </a:pPr>
            <a:r>
              <a:rPr lang="zh-CN" altLang="en-US" dirty="0">
                <a:latin typeface="Times New Roman" panose="02020603050405020304" pitchFamily="18" charset="0"/>
                <a:ea typeface="黑体" panose="02010609060101010101" pitchFamily="49" charset="-122"/>
              </a:rPr>
              <a:t>        实践证明</a:t>
            </a:r>
            <a:r>
              <a:rPr lang="en-US" altLang="zh-CN" dirty="0">
                <a:latin typeface="Times New Roman" panose="02020603050405020304" pitchFamily="18" charset="0"/>
                <a:ea typeface="黑体" panose="02010609060101010101" pitchFamily="49" charset="-122"/>
              </a:rPr>
              <a:t>,</a:t>
            </a:r>
            <a:r>
              <a:rPr lang="zh-CN" altLang="en-US" sz="2400" dirty="0">
                <a:solidFill>
                  <a:srgbClr val="FF0000"/>
                </a:solidFill>
                <a:latin typeface="Times New Roman" panose="02020603050405020304" pitchFamily="18" charset="0"/>
                <a:ea typeface="黑体" panose="02010609060101010101" pitchFamily="49" charset="-122"/>
              </a:rPr>
              <a:t>液压液的污染</a:t>
            </a:r>
            <a:r>
              <a:rPr lang="zh-CN" altLang="en-US" dirty="0">
                <a:latin typeface="Times New Roman" panose="02020603050405020304" pitchFamily="18" charset="0"/>
                <a:ea typeface="黑体" panose="02010609060101010101" pitchFamily="49" charset="-122"/>
              </a:rPr>
              <a:t>是系统发生故障的主要原因之一</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它</a:t>
            </a:r>
            <a:r>
              <a:rPr lang="zh-CN" altLang="en-US" dirty="0">
                <a:solidFill>
                  <a:srgbClr val="FF0000"/>
                </a:solidFill>
                <a:latin typeface="Times New Roman" panose="02020603050405020304" pitchFamily="18" charset="0"/>
                <a:ea typeface="黑体" panose="02010609060101010101" pitchFamily="49" charset="-122"/>
              </a:rPr>
              <a:t>严重影响着液压系统的可靠性及元件的寿命</a:t>
            </a:r>
            <a:r>
              <a:rPr lang="zh-CN" altLang="en-US" dirty="0">
                <a:latin typeface="Times New Roman" panose="02020603050405020304" pitchFamily="18" charset="0"/>
                <a:ea typeface="黑体" panose="02010609060101010101" pitchFamily="49" charset="-122"/>
              </a:rPr>
              <a:t>。由于液压液被污染</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液压元件的实际使用寿命往往比设计寿命低得多。因此</a:t>
            </a:r>
            <a:r>
              <a:rPr lang="zh-CN" altLang="en-US" sz="2000" b="1" dirty="0">
                <a:solidFill>
                  <a:srgbClr val="FF0000"/>
                </a:solidFill>
                <a:latin typeface="Times New Roman" panose="02020603050405020304" pitchFamily="18" charset="0"/>
                <a:ea typeface="黑体" panose="02010609060101010101" pitchFamily="49" charset="-122"/>
              </a:rPr>
              <a:t>液压液的正确使用</a:t>
            </a:r>
            <a:r>
              <a:rPr lang="zh-CN" altLang="en-US"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管理</a:t>
            </a:r>
            <a:r>
              <a:rPr lang="zh-CN" altLang="en-US" dirty="0">
                <a:latin typeface="Times New Roman" panose="02020603050405020304" pitchFamily="18" charset="0"/>
                <a:ea typeface="黑体" panose="02010609060101010101" pitchFamily="49" charset="-122"/>
              </a:rPr>
              <a:t>以及</a:t>
            </a:r>
            <a:r>
              <a:rPr lang="zh-CN" altLang="en-US" sz="2000" b="1" dirty="0">
                <a:solidFill>
                  <a:srgbClr val="FF0000"/>
                </a:solidFill>
                <a:latin typeface="Times New Roman" panose="02020603050405020304" pitchFamily="18" charset="0"/>
                <a:ea typeface="黑体" panose="02010609060101010101" pitchFamily="49" charset="-122"/>
              </a:rPr>
              <a:t>污染控制</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是提高系统可靠性及延长元件使用寿命的重要手段。</a:t>
            </a:r>
          </a:p>
        </p:txBody>
      </p:sp>
    </p:spTree>
    <p:extLst>
      <p:ext uri="{BB962C8B-B14F-4D97-AF65-F5344CB8AC3E}">
        <p14:creationId xmlns:p14="http://schemas.microsoft.com/office/powerpoint/2010/main" val="698189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a:extLst>
              <a:ext uri="{FF2B5EF4-FFF2-40B4-BE49-F238E27FC236}">
                <a16:creationId xmlns:a16="http://schemas.microsoft.com/office/drawing/2014/main" id="{2A5FE25B-8811-4AF6-A483-4117F5E9A8A8}"/>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FED27100-6870-4E31-B41C-A7D9BBC72947}"/>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17" name="矩形 16">
            <a:extLst>
              <a:ext uri="{FF2B5EF4-FFF2-40B4-BE49-F238E27FC236}">
                <a16:creationId xmlns:a16="http://schemas.microsoft.com/office/drawing/2014/main" id="{434BA902-BC2F-4C12-AEC2-0C9567BAE0F4}"/>
              </a:ext>
            </a:extLst>
          </p:cNvPr>
          <p:cNvSpPr/>
          <p:nvPr/>
        </p:nvSpPr>
        <p:spPr>
          <a:xfrm>
            <a:off x="724298" y="906183"/>
            <a:ext cx="3475360" cy="879728"/>
          </a:xfrm>
          <a:prstGeom prst="rect">
            <a:avLst/>
          </a:prstGeom>
        </p:spPr>
        <p:txBody>
          <a:bodyPr wrap="square">
            <a:spAutoFit/>
          </a:bodyPr>
          <a:lstStyle/>
          <a:p>
            <a:pPr algn="ctr">
              <a:lnSpc>
                <a:spcPct val="200000"/>
              </a:lnSpc>
            </a:pPr>
            <a:r>
              <a:rPr lang="zh-CN"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液压系统中的污染物</a:t>
            </a:r>
            <a:r>
              <a:rPr lang="en-US"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是指包含在液压液中</a:t>
            </a:r>
            <a:endParaRPr lang="en-US"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200000"/>
              </a:lnSpc>
            </a:pPr>
            <a:r>
              <a:rPr lang="zh-CN"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的固体颗粒、水、空气、化学物质和微生物等杂物以及污染能量。</a:t>
            </a:r>
            <a:endParaRPr lang="en-US"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200000"/>
              </a:lnSpc>
            </a:pPr>
            <a:r>
              <a:rPr lang="zh-CN"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液压液被污染后</a:t>
            </a:r>
            <a:r>
              <a:rPr lang="en-US"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将对系统及元件产生下述不良后果</a:t>
            </a:r>
            <a:r>
              <a:rPr lang="en-US" altLang="zh-CN" sz="9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endParaRPr>
          </a:p>
        </p:txBody>
      </p:sp>
      <p:sp>
        <p:nvSpPr>
          <p:cNvPr id="19" name="矩形 18">
            <a:extLst>
              <a:ext uri="{FF2B5EF4-FFF2-40B4-BE49-F238E27FC236}">
                <a16:creationId xmlns:a16="http://schemas.microsoft.com/office/drawing/2014/main" id="{6377D323-707D-4D41-AF78-96935372D24F}"/>
              </a:ext>
            </a:extLst>
          </p:cNvPr>
          <p:cNvSpPr/>
          <p:nvPr/>
        </p:nvSpPr>
        <p:spPr>
          <a:xfrm>
            <a:off x="1406612" y="2174982"/>
            <a:ext cx="2435282" cy="507831"/>
          </a:xfrm>
          <a:prstGeom prst="rect">
            <a:avLst/>
          </a:prstGeom>
        </p:spPr>
        <p:txBody>
          <a:bodyPr wrap="non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固体颗粒加速元件磨损</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堵塞元件中的小孔、</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缝隙及过滤器</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使泵、阀性能下降</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产生噪声。</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21" name="矩形 20">
            <a:extLst>
              <a:ext uri="{FF2B5EF4-FFF2-40B4-BE49-F238E27FC236}">
                <a16:creationId xmlns:a16="http://schemas.microsoft.com/office/drawing/2014/main" id="{F97EB9D5-32D2-4B71-9A4A-318449BDB2E8}"/>
              </a:ext>
            </a:extLst>
          </p:cNvPr>
          <p:cNvSpPr/>
          <p:nvPr/>
        </p:nvSpPr>
        <p:spPr>
          <a:xfrm>
            <a:off x="1407414" y="3696851"/>
            <a:ext cx="2291012" cy="507831"/>
          </a:xfrm>
          <a:prstGeom prst="rect">
            <a:avLst/>
          </a:prstGeom>
        </p:spPr>
        <p:txBody>
          <a:bodyPr wrap="non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水的侵入会加速油液的氧化</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并和</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添加剂起作用产生粘性胶质</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使滤心堵塞。</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23" name="矩形 22">
            <a:extLst>
              <a:ext uri="{FF2B5EF4-FFF2-40B4-BE49-F238E27FC236}">
                <a16:creationId xmlns:a16="http://schemas.microsoft.com/office/drawing/2014/main" id="{450C928F-858C-40B8-AD34-943B4DC3B361}"/>
              </a:ext>
            </a:extLst>
          </p:cNvPr>
          <p:cNvSpPr/>
          <p:nvPr/>
        </p:nvSpPr>
        <p:spPr>
          <a:xfrm>
            <a:off x="5592895" y="1720977"/>
            <a:ext cx="3239990"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空气的混入会降低液压液的体积模量</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引起气蚀</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降低润滑性。</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25" name="矩形 24">
            <a:extLst>
              <a:ext uri="{FF2B5EF4-FFF2-40B4-BE49-F238E27FC236}">
                <a16:creationId xmlns:a16="http://schemas.microsoft.com/office/drawing/2014/main" id="{C94B546D-3A33-416D-BCE3-364B51DFD76A}"/>
              </a:ext>
            </a:extLst>
          </p:cNvPr>
          <p:cNvSpPr/>
          <p:nvPr/>
        </p:nvSpPr>
        <p:spPr>
          <a:xfrm>
            <a:off x="5848137" y="2924823"/>
            <a:ext cx="2608406" cy="230832"/>
          </a:xfrm>
          <a:prstGeom prst="rect">
            <a:avLst/>
          </a:prstGeom>
        </p:spPr>
        <p:txBody>
          <a:bodyPr wrap="none">
            <a:spAutoFit/>
          </a:bodyPr>
          <a:lstStyle/>
          <a:p>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溶剂、表面活性化合物化学物质会使金属腐蚀。</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28" name="矩形 27">
            <a:extLst>
              <a:ext uri="{FF2B5EF4-FFF2-40B4-BE49-F238E27FC236}">
                <a16:creationId xmlns:a16="http://schemas.microsoft.com/office/drawing/2014/main" id="{7E25FCD6-A144-47A6-88FC-7A1F4B40296E}"/>
              </a:ext>
            </a:extLst>
          </p:cNvPr>
          <p:cNvSpPr/>
          <p:nvPr/>
        </p:nvSpPr>
        <p:spPr>
          <a:xfrm>
            <a:off x="5776002" y="4064727"/>
            <a:ext cx="2752677" cy="507831"/>
          </a:xfrm>
          <a:prstGeom prst="rect">
            <a:avLst/>
          </a:prstGeom>
        </p:spPr>
        <p:txBody>
          <a:bodyPr wrap="none">
            <a:spAutoFit/>
          </a:bodyPr>
          <a:lstStyle/>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微生物的生成使液压液变质</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降低润滑</a:t>
            </a:r>
            <a:endPar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pP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性能</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加速元件腐蚀。对高水基液压液的危害更大。</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29" name="直角三角形 28">
            <a:extLst>
              <a:ext uri="{FF2B5EF4-FFF2-40B4-BE49-F238E27FC236}">
                <a16:creationId xmlns:a16="http://schemas.microsoft.com/office/drawing/2014/main" id="{C9F6641E-D950-4E64-A2E6-A9C74776DE2F}"/>
              </a:ext>
            </a:extLst>
          </p:cNvPr>
          <p:cNvSpPr/>
          <p:nvPr/>
        </p:nvSpPr>
        <p:spPr>
          <a:xfrm rot="18962245" flipV="1">
            <a:off x="5722136" y="936558"/>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0" name="直角三角形 29">
            <a:extLst>
              <a:ext uri="{FF2B5EF4-FFF2-40B4-BE49-F238E27FC236}">
                <a16:creationId xmlns:a16="http://schemas.microsoft.com/office/drawing/2014/main" id="{B369D41D-A868-40EC-8303-F5353548EDE2}"/>
              </a:ext>
            </a:extLst>
          </p:cNvPr>
          <p:cNvSpPr/>
          <p:nvPr/>
        </p:nvSpPr>
        <p:spPr>
          <a:xfrm rot="18962245" flipV="1">
            <a:off x="5811210" y="936560"/>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1" name="直角三角形 30">
            <a:extLst>
              <a:ext uri="{FF2B5EF4-FFF2-40B4-BE49-F238E27FC236}">
                <a16:creationId xmlns:a16="http://schemas.microsoft.com/office/drawing/2014/main" id="{2CE8E850-8F2F-4326-A3AC-A6C9394811E3}"/>
              </a:ext>
            </a:extLst>
          </p:cNvPr>
          <p:cNvSpPr/>
          <p:nvPr/>
        </p:nvSpPr>
        <p:spPr>
          <a:xfrm rot="2637755" flipH="1" flipV="1">
            <a:off x="8247529" y="936558"/>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2" name="直角三角形 31">
            <a:extLst>
              <a:ext uri="{FF2B5EF4-FFF2-40B4-BE49-F238E27FC236}">
                <a16:creationId xmlns:a16="http://schemas.microsoft.com/office/drawing/2014/main" id="{46982E98-527F-4C05-872D-19A5A938954F}"/>
              </a:ext>
            </a:extLst>
          </p:cNvPr>
          <p:cNvSpPr/>
          <p:nvPr/>
        </p:nvSpPr>
        <p:spPr>
          <a:xfrm rot="2637755" flipH="1" flipV="1">
            <a:off x="8340735" y="936558"/>
            <a:ext cx="252000" cy="252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3" name="文本框 19">
            <a:extLst>
              <a:ext uri="{FF2B5EF4-FFF2-40B4-BE49-F238E27FC236}">
                <a16:creationId xmlns:a16="http://schemas.microsoft.com/office/drawing/2014/main" id="{898E5679-9789-47F7-B10F-28C62BEDD968}"/>
              </a:ext>
            </a:extLst>
          </p:cNvPr>
          <p:cNvSpPr txBox="1">
            <a:spLocks noChangeArrowheads="1"/>
          </p:cNvSpPr>
          <p:nvPr/>
        </p:nvSpPr>
        <p:spPr bwMode="auto">
          <a:xfrm>
            <a:off x="5889512" y="884397"/>
            <a:ext cx="25221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1600" dirty="0">
                <a:solidFill>
                  <a:srgbClr val="184972"/>
                </a:solidFill>
                <a:latin typeface="Times New Roman" panose="02020603050405020304" pitchFamily="18" charset="0"/>
                <a:ea typeface="黑体" panose="02010609060101010101" pitchFamily="49" charset="-122"/>
              </a:rPr>
              <a:t>一、污染物的种类及危害</a:t>
            </a:r>
          </a:p>
        </p:txBody>
      </p:sp>
    </p:spTree>
    <p:extLst>
      <p:ext uri="{BB962C8B-B14F-4D97-AF65-F5344CB8AC3E}">
        <p14:creationId xmlns:p14="http://schemas.microsoft.com/office/powerpoint/2010/main" val="3270163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D9CB01-CF4C-4D52-A669-0AE1C341200D}"/>
              </a:ext>
            </a:extLst>
          </p:cNvPr>
          <p:cNvSpPr/>
          <p:nvPr/>
        </p:nvSpPr>
        <p:spPr>
          <a:xfrm>
            <a:off x="525655" y="1924068"/>
            <a:ext cx="7971099" cy="1684244"/>
          </a:xfrm>
          <a:prstGeom prst="rect">
            <a:avLst/>
          </a:prstGeom>
        </p:spPr>
        <p:txBody>
          <a:bodyPr wrap="square">
            <a:spAutoFit/>
          </a:bodyPr>
          <a:lstStyle/>
          <a:p>
            <a:pPr algn="just">
              <a:lnSpc>
                <a:spcPct val="150000"/>
              </a:lnSpc>
            </a:pPr>
            <a:r>
              <a:rPr lang="zh-CN" altLang="en-US" sz="2400" dirty="0">
                <a:latin typeface="Times New Roman" panose="02020603050405020304" pitchFamily="18" charset="0"/>
                <a:ea typeface="黑体" panose="02010609060101010101" pitchFamily="49" charset="-122"/>
              </a:rPr>
              <a:t>       此外</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不正常的热能、静电能、磁场能及放射能等也是对液压液有危害的污染能量</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它们有的使温升超过规定限度</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导致液压液粘度下降甚至变质</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有的则可能招致火灾。</a:t>
            </a:r>
            <a:endParaRPr lang="zh-CN" altLang="en-US" sz="1600" dirty="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圆角矩形 3">
            <a:extLst>
              <a:ext uri="{FF2B5EF4-FFF2-40B4-BE49-F238E27FC236}">
                <a16:creationId xmlns:a16="http://schemas.microsoft.com/office/drawing/2014/main" id="{B7291727-E998-408B-8595-6ECB1CAF7175}"/>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9" name="文本框 8">
            <a:extLst>
              <a:ext uri="{FF2B5EF4-FFF2-40B4-BE49-F238E27FC236}">
                <a16:creationId xmlns:a16="http://schemas.microsoft.com/office/drawing/2014/main" id="{848494CC-6120-4CDF-BBBC-B463AFFDF0BA}"/>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14" name="文本框 19">
            <a:extLst>
              <a:ext uri="{FF2B5EF4-FFF2-40B4-BE49-F238E27FC236}">
                <a16:creationId xmlns:a16="http://schemas.microsoft.com/office/drawing/2014/main" id="{5598177B-B24A-4470-B6BB-DD5EAAF598C0}"/>
              </a:ext>
            </a:extLst>
          </p:cNvPr>
          <p:cNvSpPr txBox="1">
            <a:spLocks noChangeArrowheads="1"/>
          </p:cNvSpPr>
          <p:nvPr/>
        </p:nvSpPr>
        <p:spPr bwMode="auto">
          <a:xfrm>
            <a:off x="2443650" y="899659"/>
            <a:ext cx="3554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一、污染物的种类及危害</a:t>
            </a:r>
          </a:p>
        </p:txBody>
      </p:sp>
      <p:sp>
        <p:nvSpPr>
          <p:cNvPr id="15" name="直角三角形 14">
            <a:extLst>
              <a:ext uri="{FF2B5EF4-FFF2-40B4-BE49-F238E27FC236}">
                <a16:creationId xmlns:a16="http://schemas.microsoft.com/office/drawing/2014/main" id="{57B1DA24-C0DA-4394-B32C-99F5AFAE9349}"/>
              </a:ext>
            </a:extLst>
          </p:cNvPr>
          <p:cNvSpPr/>
          <p:nvPr/>
        </p:nvSpPr>
        <p:spPr>
          <a:xfrm rot="18962245" flipV="1">
            <a:off x="2006572"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38A4AD61-298E-4C74-9164-45AED31EA9DC}"/>
              </a:ext>
            </a:extLst>
          </p:cNvPr>
          <p:cNvSpPr/>
          <p:nvPr/>
        </p:nvSpPr>
        <p:spPr>
          <a:xfrm rot="18962245" flipV="1">
            <a:off x="2156819"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AA9E8627-33FE-4CE1-9AE9-00DEDED1DC0D}"/>
              </a:ext>
            </a:extLst>
          </p:cNvPr>
          <p:cNvSpPr/>
          <p:nvPr/>
        </p:nvSpPr>
        <p:spPr>
          <a:xfrm rot="2637755" flipH="1" flipV="1">
            <a:off x="5922462"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7301079D-73B2-44E2-8607-3E8F5C114A1B}"/>
              </a:ext>
            </a:extLst>
          </p:cNvPr>
          <p:cNvSpPr/>
          <p:nvPr/>
        </p:nvSpPr>
        <p:spPr>
          <a:xfrm rot="2637755" flipH="1" flipV="1">
            <a:off x="6072709"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9820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17" name="文本框 19">
            <a:extLst>
              <a:ext uri="{FF2B5EF4-FFF2-40B4-BE49-F238E27FC236}">
                <a16:creationId xmlns:a16="http://schemas.microsoft.com/office/drawing/2014/main" id="{C78FCF2F-3194-4874-9DE8-9DE3BF70943F}"/>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一、液压液的分类</a:t>
            </a:r>
          </a:p>
        </p:txBody>
      </p:sp>
      <p:sp>
        <p:nvSpPr>
          <p:cNvPr id="18" name="直角三角形 17">
            <a:extLst>
              <a:ext uri="{FF2B5EF4-FFF2-40B4-BE49-F238E27FC236}">
                <a16:creationId xmlns:a16="http://schemas.microsoft.com/office/drawing/2014/main" id="{C253B56B-190E-4943-8FD0-BD5FFA084C47}"/>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4B974597-9209-4F00-BC34-4665B7965FA3}"/>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0" name="直角三角形 19">
            <a:extLst>
              <a:ext uri="{FF2B5EF4-FFF2-40B4-BE49-F238E27FC236}">
                <a16:creationId xmlns:a16="http://schemas.microsoft.com/office/drawing/2014/main" id="{D392BA9E-3F58-4EE9-AD2F-A3A6B0ADCF2D}"/>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1" name="直角三角形 20">
            <a:extLst>
              <a:ext uri="{FF2B5EF4-FFF2-40B4-BE49-F238E27FC236}">
                <a16:creationId xmlns:a16="http://schemas.microsoft.com/office/drawing/2014/main" id="{26070215-C698-419E-B951-C7238CF82540}"/>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graphicFrame>
        <p:nvGraphicFramePr>
          <p:cNvPr id="2" name="表格 1">
            <a:extLst>
              <a:ext uri="{FF2B5EF4-FFF2-40B4-BE49-F238E27FC236}">
                <a16:creationId xmlns:a16="http://schemas.microsoft.com/office/drawing/2014/main" id="{79EF2303-9C92-4EB2-BDBE-6D91E8F0725F}"/>
              </a:ext>
            </a:extLst>
          </p:cNvPr>
          <p:cNvGraphicFramePr>
            <a:graphicFrameLocks noGrp="1"/>
          </p:cNvGraphicFramePr>
          <p:nvPr>
            <p:extLst>
              <p:ext uri="{D42A27DB-BD31-4B8C-83A1-F6EECF244321}">
                <p14:modId xmlns:p14="http://schemas.microsoft.com/office/powerpoint/2010/main" val="1764192121"/>
              </p:ext>
            </p:extLst>
          </p:nvPr>
        </p:nvGraphicFramePr>
        <p:xfrm>
          <a:off x="657015" y="1764606"/>
          <a:ext cx="7865718" cy="1931360"/>
        </p:xfrm>
        <a:graphic>
          <a:graphicData uri="http://schemas.openxmlformats.org/drawingml/2006/table">
            <a:tbl>
              <a:tblPr firstRow="1" firstCol="1" bandRow="1">
                <a:tableStyleId>{5C22544A-7EE6-4342-B048-85BDC9FD1C3A}</a:tableStyleId>
              </a:tblPr>
              <a:tblGrid>
                <a:gridCol w="1431006">
                  <a:extLst>
                    <a:ext uri="{9D8B030D-6E8A-4147-A177-3AD203B41FA5}">
                      <a16:colId xmlns:a16="http://schemas.microsoft.com/office/drawing/2014/main" val="2058349601"/>
                    </a:ext>
                  </a:extLst>
                </a:gridCol>
                <a:gridCol w="220155">
                  <a:extLst>
                    <a:ext uri="{9D8B030D-6E8A-4147-A177-3AD203B41FA5}">
                      <a16:colId xmlns:a16="http://schemas.microsoft.com/office/drawing/2014/main" val="2864221917"/>
                    </a:ext>
                  </a:extLst>
                </a:gridCol>
                <a:gridCol w="220155">
                  <a:extLst>
                    <a:ext uri="{9D8B030D-6E8A-4147-A177-3AD203B41FA5}">
                      <a16:colId xmlns:a16="http://schemas.microsoft.com/office/drawing/2014/main" val="3866283416"/>
                    </a:ext>
                  </a:extLst>
                </a:gridCol>
                <a:gridCol w="550387">
                  <a:extLst>
                    <a:ext uri="{9D8B030D-6E8A-4147-A177-3AD203B41FA5}">
                      <a16:colId xmlns:a16="http://schemas.microsoft.com/office/drawing/2014/main" val="3170479798"/>
                    </a:ext>
                  </a:extLst>
                </a:gridCol>
                <a:gridCol w="1431006">
                  <a:extLst>
                    <a:ext uri="{9D8B030D-6E8A-4147-A177-3AD203B41FA5}">
                      <a16:colId xmlns:a16="http://schemas.microsoft.com/office/drawing/2014/main" val="1784046281"/>
                    </a:ext>
                  </a:extLst>
                </a:gridCol>
                <a:gridCol w="1431006">
                  <a:extLst>
                    <a:ext uri="{9D8B030D-6E8A-4147-A177-3AD203B41FA5}">
                      <a16:colId xmlns:a16="http://schemas.microsoft.com/office/drawing/2014/main" val="2385058135"/>
                    </a:ext>
                  </a:extLst>
                </a:gridCol>
                <a:gridCol w="1572013">
                  <a:extLst>
                    <a:ext uri="{9D8B030D-6E8A-4147-A177-3AD203B41FA5}">
                      <a16:colId xmlns:a16="http://schemas.microsoft.com/office/drawing/2014/main" val="2792646856"/>
                    </a:ext>
                  </a:extLst>
                </a:gridCol>
                <a:gridCol w="1009990">
                  <a:extLst>
                    <a:ext uri="{9D8B030D-6E8A-4147-A177-3AD203B41FA5}">
                      <a16:colId xmlns:a16="http://schemas.microsoft.com/office/drawing/2014/main" val="4228017080"/>
                    </a:ext>
                  </a:extLst>
                </a:gridCol>
              </a:tblGrid>
              <a:tr h="536463">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组别符号</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应用范围</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特殊应用</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更具体</a:t>
                      </a:r>
                      <a:endParaRPr lang="zh-CN" sz="1100" dirty="0">
                        <a:solidFill>
                          <a:srgbClr val="184972"/>
                        </a:solidFill>
                        <a:effectLst/>
                        <a:latin typeface="Times New Roman" panose="02020603050405020304" pitchFamily="18" charset="0"/>
                        <a:ea typeface="黑体" panose="02010609060101010101" pitchFamily="49" charset="-122"/>
                      </a:endParaRPr>
                    </a:p>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应用</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组成和特性</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产品符号</a:t>
                      </a:r>
                      <a:endParaRPr lang="zh-CN" sz="1100" dirty="0">
                        <a:solidFill>
                          <a:srgbClr val="184972"/>
                        </a:solidFill>
                        <a:effectLst/>
                        <a:latin typeface="Times New Roman" panose="02020603050405020304" pitchFamily="18" charset="0"/>
                        <a:ea typeface="黑体" panose="02010609060101010101" pitchFamily="49" charset="-122"/>
                      </a:endParaRPr>
                    </a:p>
                    <a:p>
                      <a:pPr algn="ctr">
                        <a:lnSpc>
                          <a:spcPts val="1000"/>
                        </a:lnSpc>
                        <a:spcAft>
                          <a:spcPts val="0"/>
                        </a:spcAft>
                      </a:pPr>
                      <a:r>
                        <a:rPr lang="en-US" sz="900" dirty="0">
                          <a:solidFill>
                            <a:srgbClr val="184972"/>
                          </a:solidFill>
                          <a:effectLst/>
                          <a:latin typeface="Times New Roman" panose="02020603050405020304" pitchFamily="18" charset="0"/>
                          <a:ea typeface="黑体" panose="02010609060101010101" pitchFamily="49" charset="-122"/>
                        </a:rPr>
                        <a:t>ISO-L</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典型应用</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备　　注</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106078001"/>
                  </a:ext>
                </a:extLst>
              </a:tr>
              <a:tr h="269173">
                <a:tc rowSpan="6">
                  <a:txBody>
                    <a:bodyPr/>
                    <a:lstStyle/>
                    <a:p>
                      <a:pPr algn="ctr">
                        <a:lnSpc>
                          <a:spcPts val="10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H</a:t>
                      </a:r>
                      <a:endParaRPr lang="zh-CN" sz="105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6">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液　　压　　系　　统</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6">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流 体 静 压 系 统</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6">
                  <a:txBody>
                    <a:bodyPr/>
                    <a:lstStyle/>
                    <a:p>
                      <a:pPr algn="ctr">
                        <a:lnSpc>
                          <a:spcPts val="1000"/>
                        </a:lnSpc>
                        <a:spcAft>
                          <a:spcPts val="0"/>
                        </a:spcAft>
                      </a:pPr>
                      <a:r>
                        <a:rPr lang="en-US" sz="1050" dirty="0">
                          <a:effectLst/>
                          <a:latin typeface="Times New Roman" panose="02020603050405020304" pitchFamily="18" charset="0"/>
                          <a:ea typeface="黑体" panose="02010609060101010101" pitchFamily="49" charset="-122"/>
                        </a:rPr>
                        <a:t> </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无抑制剂的精制矿油</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HH</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622537276"/>
                  </a:ext>
                </a:extLst>
              </a:tr>
              <a:tr h="27672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精制矿油</a:t>
                      </a:r>
                      <a:r>
                        <a:rPr lang="en-US" sz="800">
                          <a:effectLst/>
                          <a:latin typeface="Times New Roman" panose="02020603050405020304" pitchFamily="18" charset="0"/>
                          <a:ea typeface="黑体" panose="02010609060101010101" pitchFamily="49" charset="-122"/>
                        </a:rPr>
                        <a:t>,</a:t>
                      </a:r>
                      <a:r>
                        <a:rPr lang="zh-CN" sz="800">
                          <a:effectLst/>
                          <a:latin typeface="Times New Roman" panose="02020603050405020304" pitchFamily="18" charset="0"/>
                          <a:ea typeface="黑体" panose="02010609060101010101" pitchFamily="49" charset="-122"/>
                        </a:rPr>
                        <a:t>并改善其防锈和抗氧性</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HL</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459190155"/>
                  </a:ext>
                </a:extLst>
              </a:tr>
              <a:tr h="27672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a:t>
                      </a:r>
                      <a:r>
                        <a:rPr lang="en-US" sz="800" dirty="0">
                          <a:effectLst/>
                          <a:latin typeface="Times New Roman" panose="02020603050405020304" pitchFamily="18" charset="0"/>
                          <a:ea typeface="黑体" panose="02010609060101010101" pitchFamily="49" charset="-122"/>
                        </a:rPr>
                        <a:t>HL</a:t>
                      </a:r>
                      <a:r>
                        <a:rPr lang="zh-CN" sz="800" dirty="0">
                          <a:effectLst/>
                          <a:latin typeface="Times New Roman" panose="02020603050405020304" pitchFamily="18" charset="0"/>
                          <a:ea typeface="黑体" panose="02010609060101010101" pitchFamily="49" charset="-122"/>
                        </a:rPr>
                        <a:t>油</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并改善其抗磨性</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HM</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有高负荷部件的一般液压系统</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4260208827"/>
                  </a:ext>
                </a:extLst>
              </a:tr>
              <a:tr h="31552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a:t>
                      </a:r>
                      <a:r>
                        <a:rPr lang="en-US" sz="800">
                          <a:effectLst/>
                          <a:latin typeface="Times New Roman" panose="02020603050405020304" pitchFamily="18" charset="0"/>
                          <a:ea typeface="黑体" panose="02010609060101010101" pitchFamily="49" charset="-122"/>
                        </a:rPr>
                        <a:t>HL</a:t>
                      </a:r>
                      <a:r>
                        <a:rPr lang="zh-CN" sz="800">
                          <a:effectLst/>
                          <a:latin typeface="Times New Roman" panose="02020603050405020304" pitchFamily="18" charset="0"/>
                          <a:ea typeface="黑体" panose="02010609060101010101" pitchFamily="49" charset="-122"/>
                        </a:rPr>
                        <a:t>油</a:t>
                      </a:r>
                      <a:r>
                        <a:rPr lang="en-US" sz="800">
                          <a:effectLst/>
                          <a:latin typeface="Times New Roman" panose="02020603050405020304" pitchFamily="18" charset="0"/>
                          <a:ea typeface="黑体" panose="02010609060101010101" pitchFamily="49" charset="-122"/>
                        </a:rPr>
                        <a:t>,</a:t>
                      </a:r>
                      <a:r>
                        <a:rPr lang="zh-CN" sz="800">
                          <a:effectLst/>
                          <a:latin typeface="Times New Roman" panose="02020603050405020304" pitchFamily="18" charset="0"/>
                          <a:ea typeface="黑体" panose="02010609060101010101" pitchFamily="49" charset="-122"/>
                        </a:rPr>
                        <a:t>并改善其粘温性</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HR</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rowSpan="2">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943600609"/>
                  </a:ext>
                </a:extLst>
              </a:tr>
              <a:tr h="26823">
                <a:tc vMerge="1">
                  <a:txBody>
                    <a:bodyPr/>
                    <a:lstStyle/>
                    <a:p>
                      <a:endParaRPr lang="zh-CN" altLang="en-US"/>
                    </a:p>
                  </a:txBody>
                  <a:tcPr>
                    <a:lnT w="12700" cap="flat" cmpd="sng" algn="ctr">
                      <a:solidFill>
                        <a:srgbClr val="184972"/>
                      </a:solidFill>
                      <a:prstDash val="solid"/>
                      <a:round/>
                      <a:headEnd type="none" w="med" len="med"/>
                      <a:tailEnd type="none" w="med" len="med"/>
                    </a:lnT>
                  </a:tcPr>
                </a:tc>
                <a:tc vMerge="1">
                  <a:txBody>
                    <a:bodyPr/>
                    <a:lstStyle/>
                    <a:p>
                      <a:endParaRPr lang="zh-CN" altLang="en-US"/>
                    </a:p>
                  </a:txBody>
                  <a:tcPr>
                    <a:lnT w="12700" cap="flat" cmpd="sng" algn="ctr">
                      <a:solidFill>
                        <a:srgbClr val="184972"/>
                      </a:solidFill>
                      <a:prstDash val="solid"/>
                      <a:round/>
                      <a:headEnd type="none" w="med" len="med"/>
                      <a:tailEnd type="none" w="med" len="med"/>
                    </a:lnT>
                  </a:tcPr>
                </a:tc>
                <a:tc vMerge="1">
                  <a:txBody>
                    <a:bodyPr/>
                    <a:lstStyle/>
                    <a:p>
                      <a:endParaRPr lang="zh-CN" altLang="en-US"/>
                    </a:p>
                  </a:txBody>
                  <a:tcPr>
                    <a:lnT w="12700" cap="flat" cmpd="sng" algn="ctr">
                      <a:solidFill>
                        <a:srgbClr val="184972"/>
                      </a:solidFill>
                      <a:prstDash val="solid"/>
                      <a:round/>
                      <a:headEnd type="none" w="med" len="med"/>
                      <a:tailEnd type="none" w="med" len="med"/>
                    </a:lnT>
                  </a:tcPr>
                </a:tc>
                <a:tc vMerge="1">
                  <a:txBody>
                    <a:bodyPr/>
                    <a:lstStyle/>
                    <a:p>
                      <a:endParaRPr lang="zh-CN" altLang="en-US"/>
                    </a:p>
                  </a:txBody>
                  <a:tcPr>
                    <a:lnT w="12700" cap="flat" cmpd="sng" algn="ctr">
                      <a:solidFill>
                        <a:srgbClr val="184972"/>
                      </a:solidFill>
                      <a:prstDash val="solid"/>
                      <a:round/>
                      <a:headEnd type="none" w="med" len="med"/>
                      <a:tailEnd type="none" w="med" len="med"/>
                    </a:lnT>
                  </a:tcPr>
                </a:tc>
                <a:tc vMerge="1">
                  <a:txBody>
                    <a:bodyPr/>
                    <a:lstStyle/>
                    <a:p>
                      <a:pPr algn="ctr">
                        <a:lnSpc>
                          <a:spcPts val="1000"/>
                        </a:lnSpc>
                        <a:spcAft>
                          <a:spcPts val="0"/>
                        </a:spcAft>
                      </a:pPr>
                      <a:r>
                        <a:rPr lang="zh-CN" sz="800">
                          <a:effectLst/>
                          <a:latin typeface="+mn-ea"/>
                          <a:ea typeface="+mn-ea"/>
                        </a:rPr>
                        <a:t>　无特定难燃性的合成液</a:t>
                      </a:r>
                      <a:endParaRPr lang="zh-CN" sz="1050">
                        <a:solidFill>
                          <a:srgbClr val="000000"/>
                        </a:solidFill>
                        <a:effectLst/>
                        <a:latin typeface="+mn-ea"/>
                        <a:ea typeface="+mn-ea"/>
                        <a:cs typeface="Times New Roman" panose="02020603050405020304" pitchFamily="18" charset="0"/>
                      </a:endParaRPr>
                    </a:p>
                  </a:txBody>
                  <a:tcPr marL="25400" marR="2540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pPr algn="ctr">
                        <a:lnSpc>
                          <a:spcPts val="1000"/>
                        </a:lnSpc>
                        <a:spcAft>
                          <a:spcPts val="0"/>
                        </a:spcAft>
                      </a:pPr>
                      <a:r>
                        <a:rPr lang="en-US" sz="800">
                          <a:effectLst/>
                          <a:latin typeface="+mn-ea"/>
                          <a:ea typeface="+mn-ea"/>
                        </a:rPr>
                        <a:t>HS</a:t>
                      </a:r>
                      <a:endParaRPr lang="zh-CN" sz="1050">
                        <a:solidFill>
                          <a:srgbClr val="000000"/>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pPr algn="ctr">
                        <a:lnSpc>
                          <a:spcPts val="1000"/>
                        </a:lnSpc>
                        <a:spcAft>
                          <a:spcPts val="0"/>
                        </a:spcAft>
                      </a:pPr>
                      <a:r>
                        <a:rPr lang="en-US" sz="1050">
                          <a:effectLst/>
                          <a:latin typeface="+mn-ea"/>
                          <a:ea typeface="+mn-ea"/>
                        </a:rPr>
                        <a:t> </a:t>
                      </a:r>
                      <a:endParaRPr lang="zh-CN" sz="1050">
                        <a:solidFill>
                          <a:srgbClr val="000000"/>
                        </a:solidFill>
                        <a:effectLst/>
                        <a:latin typeface="+mn-ea"/>
                        <a:ea typeface="+mn-ea"/>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pPr algn="ctr">
                        <a:lnSpc>
                          <a:spcPts val="1000"/>
                        </a:lnSpc>
                        <a:spcAft>
                          <a:spcPts val="0"/>
                        </a:spcAft>
                      </a:pPr>
                      <a:r>
                        <a:rPr lang="zh-CN" sz="800" dirty="0">
                          <a:effectLst/>
                          <a:latin typeface="+mn-ea"/>
                          <a:ea typeface="+mn-ea"/>
                        </a:rPr>
                        <a:t>　特殊性能</a:t>
                      </a:r>
                      <a:endParaRPr lang="zh-CN" sz="1050" dirty="0">
                        <a:solidFill>
                          <a:srgbClr val="000000"/>
                        </a:solidFill>
                        <a:effectLst/>
                        <a:latin typeface="+mn-ea"/>
                        <a:ea typeface="+mn-ea"/>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010339730"/>
                  </a:ext>
                </a:extLst>
              </a:tr>
              <a:tr h="229925">
                <a:tc vMerge="1">
                  <a:txBody>
                    <a:bodyPr/>
                    <a:lstStyle/>
                    <a:p>
                      <a:pPr algn="ctr">
                        <a:lnSpc>
                          <a:spcPts val="1000"/>
                        </a:lnSpc>
                        <a:spcAft>
                          <a:spcPts val="0"/>
                        </a:spcAft>
                      </a:pPr>
                      <a:endParaRPr lang="zh-CN" sz="1050" dirty="0">
                        <a:solidFill>
                          <a:srgbClr val="184972"/>
                        </a:solidFill>
                        <a:effectLst/>
                        <a:latin typeface="+mn-ea"/>
                        <a:ea typeface="+mn-ea"/>
                        <a:cs typeface="Times New Roman" panose="02020603050405020304" pitchFamily="18" charset="0"/>
                      </a:endParaRPr>
                    </a:p>
                  </a:txBody>
                  <a:tcPr marL="0" marR="0" marT="0" marB="0" anchor="ctr">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vMerge="1">
                  <a:txBody>
                    <a:bodyPr/>
                    <a:lstStyle/>
                    <a:p>
                      <a:pPr algn="ctr">
                        <a:lnSpc>
                          <a:spcPts val="1000"/>
                        </a:lnSpc>
                        <a:spcAft>
                          <a:spcPts val="0"/>
                        </a:spcAft>
                      </a:pPr>
                      <a:endParaRPr lang="zh-CN" sz="1050">
                        <a:solidFill>
                          <a:srgbClr val="000000"/>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vMerge="1">
                  <a:txBody>
                    <a:bodyPr/>
                    <a:lstStyle/>
                    <a:p>
                      <a:pPr algn="ctr">
                        <a:lnSpc>
                          <a:spcPts val="1000"/>
                        </a:lnSpc>
                        <a:spcAft>
                          <a:spcPts val="0"/>
                        </a:spcAft>
                      </a:pPr>
                      <a:endParaRPr lang="zh-CN" sz="1050">
                        <a:solidFill>
                          <a:srgbClr val="000000"/>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vMerge="1">
                  <a:txBody>
                    <a:bodyPr/>
                    <a:lstStyle/>
                    <a:p>
                      <a:pPr algn="ctr">
                        <a:lnSpc>
                          <a:spcPts val="1000"/>
                        </a:lnSpc>
                        <a:spcAft>
                          <a:spcPts val="0"/>
                        </a:spcAft>
                      </a:pPr>
                      <a:endParaRPr lang="zh-CN" sz="1050" dirty="0">
                        <a:solidFill>
                          <a:srgbClr val="000000"/>
                        </a:solidFill>
                        <a:effectLst/>
                        <a:latin typeface="+mn-ea"/>
                        <a:ea typeface="+mn-ea"/>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noFill/>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a:t>
                      </a:r>
                      <a:r>
                        <a:rPr lang="en-US" sz="800" dirty="0">
                          <a:effectLst/>
                          <a:latin typeface="Times New Roman" panose="02020603050405020304" pitchFamily="18" charset="0"/>
                          <a:ea typeface="黑体" panose="02010609060101010101" pitchFamily="49" charset="-122"/>
                        </a:rPr>
                        <a:t>HM</a:t>
                      </a:r>
                      <a:r>
                        <a:rPr lang="zh-CN" sz="800" dirty="0">
                          <a:effectLst/>
                          <a:latin typeface="Times New Roman" panose="02020603050405020304" pitchFamily="18" charset="0"/>
                          <a:ea typeface="黑体" panose="02010609060101010101" pitchFamily="49" charset="-122"/>
                        </a:rPr>
                        <a:t>油</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并改善其粘温性</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HV</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建筑和船舶设备</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en-US" sz="1050" dirty="0">
                          <a:effectLst/>
                          <a:latin typeface="Times New Roman" panose="02020603050405020304" pitchFamily="18" charset="0"/>
                          <a:ea typeface="黑体" panose="02010609060101010101" pitchFamily="49" charset="-122"/>
                        </a:rPr>
                        <a:t> </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4034317539"/>
                  </a:ext>
                </a:extLst>
              </a:tr>
            </a:tbl>
          </a:graphicData>
        </a:graphic>
      </p:graphicFrame>
      <p:sp>
        <p:nvSpPr>
          <p:cNvPr id="3" name="矩形 2">
            <a:extLst>
              <a:ext uri="{FF2B5EF4-FFF2-40B4-BE49-F238E27FC236}">
                <a16:creationId xmlns:a16="http://schemas.microsoft.com/office/drawing/2014/main" id="{B9F96FF3-69EB-4EC4-8C44-D7C699F05D48}"/>
              </a:ext>
            </a:extLst>
          </p:cNvPr>
          <p:cNvSpPr/>
          <p:nvPr/>
        </p:nvSpPr>
        <p:spPr>
          <a:xfrm>
            <a:off x="3919799" y="3802935"/>
            <a:ext cx="1053494" cy="200055"/>
          </a:xfrm>
          <a:prstGeom prst="rect">
            <a:avLst/>
          </a:prstGeom>
        </p:spPr>
        <p:txBody>
          <a:bodyPr wrap="none">
            <a:spAutoFit/>
          </a:bodyPr>
          <a:lstStyle/>
          <a:p>
            <a:r>
              <a:rPr lang="zh-CN" altLang="zh-CN" sz="7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7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sz="7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液压液的分类</a:t>
            </a:r>
            <a:endParaRPr lang="zh-CN" altLang="en-US" sz="700" b="1" dirty="0">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05E11B60-71EF-40C1-99BC-A133286ED27E}"/>
              </a:ext>
            </a:extLst>
          </p:cNvPr>
          <p:cNvSpPr/>
          <p:nvPr/>
        </p:nvSpPr>
        <p:spPr>
          <a:xfrm>
            <a:off x="1642053" y="4271394"/>
            <a:ext cx="5895642" cy="584775"/>
          </a:xfrm>
          <a:prstGeom prst="rect">
            <a:avLst/>
          </a:prstGeom>
        </p:spPr>
        <p:txBody>
          <a:bodyPr wrap="square">
            <a:spAutoFit/>
          </a:bodyPr>
          <a:lstStyle/>
          <a:p>
            <a:pPr algn="ctr"/>
            <a:r>
              <a:rPr lang="zh-CN" altLang="en-US" sz="1600" dirty="0">
                <a:latin typeface="Times New Roman" panose="02020603050405020304" pitchFamily="18" charset="0"/>
                <a:ea typeface="黑体" panose="02010609060101010101" pitchFamily="49" charset="-122"/>
              </a:rPr>
              <a:t>液压系统中使用的液压液按国际标准</a:t>
            </a:r>
            <a:r>
              <a:rPr lang="en-US" altLang="zh-CN" sz="1600" dirty="0">
                <a:latin typeface="Times New Roman" panose="02020603050405020304" pitchFamily="18" charset="0"/>
                <a:ea typeface="黑体" panose="02010609060101010101" pitchFamily="49" charset="-122"/>
              </a:rPr>
              <a:t>ISO6743-4∶1999</a:t>
            </a:r>
            <a:r>
              <a:rPr lang="zh-CN" altLang="en-US" sz="1600" dirty="0">
                <a:latin typeface="Times New Roman" panose="02020603050405020304" pitchFamily="18" charset="0"/>
                <a:ea typeface="黑体" panose="02010609060101010101" pitchFamily="49" charset="-122"/>
              </a:rPr>
              <a:t>的</a:t>
            </a:r>
            <a:endParaRPr lang="en-US" altLang="zh-CN" sz="1600" dirty="0">
              <a:latin typeface="Times New Roman" panose="02020603050405020304" pitchFamily="18" charset="0"/>
              <a:ea typeface="黑体" panose="02010609060101010101" pitchFamily="49" charset="-122"/>
            </a:endParaRPr>
          </a:p>
          <a:p>
            <a:pPr algn="ctr"/>
            <a:r>
              <a:rPr lang="zh-CN" altLang="en-US" sz="1600" dirty="0">
                <a:latin typeface="Times New Roman" panose="02020603050405020304" pitchFamily="18" charset="0"/>
                <a:ea typeface="黑体" panose="02010609060101010101" pitchFamily="49" charset="-122"/>
              </a:rPr>
              <a:t>分类</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我国国家标准</a:t>
            </a:r>
            <a:r>
              <a:rPr lang="en-US" altLang="zh-CN" sz="1600" dirty="0">
                <a:latin typeface="Times New Roman" panose="02020603050405020304" pitchFamily="18" charset="0"/>
                <a:ea typeface="黑体" panose="02010609060101010101" pitchFamily="49" charset="-122"/>
              </a:rPr>
              <a:t>GB/T 7631.2—2003</a:t>
            </a:r>
            <a:r>
              <a:rPr lang="zh-CN" altLang="en-US" sz="1600" dirty="0">
                <a:latin typeface="Times New Roman" panose="02020603050405020304" pitchFamily="18" charset="0"/>
                <a:ea typeface="黑体" panose="02010609060101010101" pitchFamily="49" charset="-122"/>
              </a:rPr>
              <a:t>与此等效</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如表</a:t>
            </a:r>
            <a:r>
              <a:rPr lang="en-US" altLang="zh-CN" sz="1600" dirty="0">
                <a:latin typeface="Times New Roman" panose="02020603050405020304" pitchFamily="18" charset="0"/>
                <a:ea typeface="黑体" panose="02010609060101010101" pitchFamily="49" charset="-122"/>
              </a:rPr>
              <a:t>2-1</a:t>
            </a:r>
            <a:r>
              <a:rPr lang="zh-CN" altLang="en-US" sz="1600" dirty="0">
                <a:latin typeface="Times New Roman" panose="02020603050405020304" pitchFamily="18" charset="0"/>
                <a:ea typeface="黑体" panose="02010609060101010101" pitchFamily="49" charset="-122"/>
              </a:rPr>
              <a:t>所示。</a:t>
            </a: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591600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73957608-9711-451F-8A3F-286E01A85806}"/>
              </a:ext>
            </a:extLst>
          </p:cNvPr>
          <p:cNvSpPr txBox="1">
            <a:spLocks noChangeArrowheads="1"/>
          </p:cNvSpPr>
          <p:nvPr/>
        </p:nvSpPr>
        <p:spPr bwMode="auto">
          <a:xfrm>
            <a:off x="2443650" y="899659"/>
            <a:ext cx="3554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二、污染的原因</a:t>
            </a:r>
          </a:p>
        </p:txBody>
      </p:sp>
      <p:sp>
        <p:nvSpPr>
          <p:cNvPr id="3" name="直角三角形 2">
            <a:extLst>
              <a:ext uri="{FF2B5EF4-FFF2-40B4-BE49-F238E27FC236}">
                <a16:creationId xmlns:a16="http://schemas.microsoft.com/office/drawing/2014/main" id="{764A9C64-EB07-4D06-A062-44E5FB95B0FD}"/>
              </a:ext>
            </a:extLst>
          </p:cNvPr>
          <p:cNvSpPr/>
          <p:nvPr/>
        </p:nvSpPr>
        <p:spPr>
          <a:xfrm rot="18962245" flipV="1">
            <a:off x="2006572"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744F6025-B3C8-4175-9DF6-091ED4199430}"/>
              </a:ext>
            </a:extLst>
          </p:cNvPr>
          <p:cNvSpPr/>
          <p:nvPr/>
        </p:nvSpPr>
        <p:spPr>
          <a:xfrm rot="18962245" flipV="1">
            <a:off x="2156819"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B98EA1BD-ABDD-420A-A5A0-4928B68E87F9}"/>
              </a:ext>
            </a:extLst>
          </p:cNvPr>
          <p:cNvSpPr/>
          <p:nvPr/>
        </p:nvSpPr>
        <p:spPr>
          <a:xfrm rot="2637755" flipH="1" flipV="1">
            <a:off x="5922462"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355CCF6-8B2D-4A9A-9212-FD71C596DD67}"/>
              </a:ext>
            </a:extLst>
          </p:cNvPr>
          <p:cNvSpPr/>
          <p:nvPr/>
        </p:nvSpPr>
        <p:spPr>
          <a:xfrm rot="2637755" flipH="1" flipV="1">
            <a:off x="6072709"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1C7D87E0-E744-4DA0-841F-AD5852A5D960}"/>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文本框 7">
            <a:extLst>
              <a:ext uri="{FF2B5EF4-FFF2-40B4-BE49-F238E27FC236}">
                <a16:creationId xmlns:a16="http://schemas.microsoft.com/office/drawing/2014/main" id="{F900E085-6673-49B2-9976-A954E98A6846}"/>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10" name="矩形 9">
            <a:extLst>
              <a:ext uri="{FF2B5EF4-FFF2-40B4-BE49-F238E27FC236}">
                <a16:creationId xmlns:a16="http://schemas.microsoft.com/office/drawing/2014/main" id="{5C1480F2-A444-4A6A-B210-77B0C0F5DED1}"/>
              </a:ext>
            </a:extLst>
          </p:cNvPr>
          <p:cNvSpPr/>
          <p:nvPr/>
        </p:nvSpPr>
        <p:spPr>
          <a:xfrm>
            <a:off x="1528264" y="1586769"/>
            <a:ext cx="5659048" cy="414922"/>
          </a:xfrm>
          <a:prstGeom prst="rect">
            <a:avLst/>
          </a:prstGeom>
        </p:spPr>
        <p:txBody>
          <a:bodyPr wrap="square">
            <a:spAutoFit/>
          </a:bodyPr>
          <a:lstStyle/>
          <a:p>
            <a:pPr algn="ctr">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液压液遭受污染的原因是很复杂的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污染物的来源如表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7B5E5781-D50D-4826-9A32-2E4EE0AAD764}"/>
              </a:ext>
            </a:extLst>
          </p:cNvPr>
          <p:cNvSpPr/>
          <p:nvPr/>
        </p:nvSpPr>
        <p:spPr>
          <a:xfrm>
            <a:off x="728962" y="3544302"/>
            <a:ext cx="7468665" cy="1020985"/>
          </a:xfrm>
          <a:prstGeom prst="rect">
            <a:avLst/>
          </a:prstGeom>
        </p:spPr>
        <p:txBody>
          <a:bodyPr wrap="square">
            <a:spAutoFit/>
          </a:bodyPr>
          <a:lstStyle/>
          <a:p>
            <a:pPr lvl="0" algn="ctr">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表中的液压装置组装时残留下来的污染物主要是指</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切屑、毛刺、型砂、磨粒、焊渣、铁锈等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从周围环境混入的污染物主要是指</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空气、尘埃、水滴等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在工作过程中产生的污染物主要是指</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金属微粒、锈斑、涂料</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密封件的剥离片、水分、气泡</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以及</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液压液变质后的胶状生成物</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a:t>
            </a:r>
            <a:endParaRPr lang="zh-CN" altLang="en-US" sz="4000" dirty="0">
              <a:solidFill>
                <a:prstClr val="black"/>
              </a:solidFill>
              <a:latin typeface="Times New Roman" panose="02020603050405020304" pitchFamily="18" charset="0"/>
              <a:ea typeface="黑体" panose="02010609060101010101" pitchFamily="49" charset="-122"/>
            </a:endParaRPr>
          </a:p>
        </p:txBody>
      </p:sp>
      <p:graphicFrame>
        <p:nvGraphicFramePr>
          <p:cNvPr id="13" name="表格 12">
            <a:extLst>
              <a:ext uri="{FF2B5EF4-FFF2-40B4-BE49-F238E27FC236}">
                <a16:creationId xmlns:a16="http://schemas.microsoft.com/office/drawing/2014/main" id="{A5191676-2DF5-46D3-BA9D-2B625D9BEC09}"/>
              </a:ext>
            </a:extLst>
          </p:cNvPr>
          <p:cNvGraphicFramePr>
            <a:graphicFrameLocks noGrp="1"/>
          </p:cNvGraphicFramePr>
          <p:nvPr>
            <p:extLst>
              <p:ext uri="{D42A27DB-BD31-4B8C-83A1-F6EECF244321}">
                <p14:modId xmlns:p14="http://schemas.microsoft.com/office/powerpoint/2010/main" val="1156655506"/>
              </p:ext>
            </p:extLst>
          </p:nvPr>
        </p:nvGraphicFramePr>
        <p:xfrm>
          <a:off x="657015" y="2347358"/>
          <a:ext cx="7886701" cy="684796"/>
        </p:xfrm>
        <a:graphic>
          <a:graphicData uri="http://schemas.openxmlformats.org/drawingml/2006/table">
            <a:tbl>
              <a:tblPr firstRow="1" firstCol="1" bandRow="1">
                <a:tableStyleId>{5C22544A-7EE6-4342-B048-85BDC9FD1C3A}</a:tableStyleId>
              </a:tblPr>
              <a:tblGrid>
                <a:gridCol w="1353295">
                  <a:extLst>
                    <a:ext uri="{9D8B030D-6E8A-4147-A177-3AD203B41FA5}">
                      <a16:colId xmlns:a16="http://schemas.microsoft.com/office/drawing/2014/main" val="3046081557"/>
                    </a:ext>
                  </a:extLst>
                </a:gridCol>
                <a:gridCol w="1353295">
                  <a:extLst>
                    <a:ext uri="{9D8B030D-6E8A-4147-A177-3AD203B41FA5}">
                      <a16:colId xmlns:a16="http://schemas.microsoft.com/office/drawing/2014/main" val="1518226861"/>
                    </a:ext>
                  </a:extLst>
                </a:gridCol>
                <a:gridCol w="1353295">
                  <a:extLst>
                    <a:ext uri="{9D8B030D-6E8A-4147-A177-3AD203B41FA5}">
                      <a16:colId xmlns:a16="http://schemas.microsoft.com/office/drawing/2014/main" val="375116072"/>
                    </a:ext>
                  </a:extLst>
                </a:gridCol>
                <a:gridCol w="1804393">
                  <a:extLst>
                    <a:ext uri="{9D8B030D-6E8A-4147-A177-3AD203B41FA5}">
                      <a16:colId xmlns:a16="http://schemas.microsoft.com/office/drawing/2014/main" val="3385898240"/>
                    </a:ext>
                  </a:extLst>
                </a:gridCol>
                <a:gridCol w="2022423">
                  <a:extLst>
                    <a:ext uri="{9D8B030D-6E8A-4147-A177-3AD203B41FA5}">
                      <a16:colId xmlns:a16="http://schemas.microsoft.com/office/drawing/2014/main" val="3261780348"/>
                    </a:ext>
                  </a:extLst>
                </a:gridCol>
              </a:tblGrid>
              <a:tr h="228265">
                <a:tc gridSpan="3">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外界侵入的污染物</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gridSpan="2">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工作过程中产生的污染物</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4173457143"/>
                  </a:ext>
                </a:extLst>
              </a:tr>
              <a:tr h="456531">
                <a:tc>
                  <a:txBody>
                    <a:bodyPr/>
                    <a:lstStyle/>
                    <a:p>
                      <a:pPr algn="ctr">
                        <a:lnSpc>
                          <a:spcPts val="1200"/>
                        </a:lnSpc>
                        <a:spcAft>
                          <a:spcPts val="0"/>
                        </a:spcAft>
                      </a:pPr>
                      <a:r>
                        <a:rPr lang="zh-CN" sz="1000" dirty="0">
                          <a:effectLst/>
                          <a:latin typeface="Times New Roman" panose="02020603050405020304" pitchFamily="18" charset="0"/>
                          <a:ea typeface="黑体" panose="02010609060101010101" pitchFamily="49" charset="-122"/>
                        </a:rPr>
                        <a:t>　</a:t>
                      </a:r>
                      <a:r>
                        <a:rPr lang="zh-CN" sz="1000" b="0" dirty="0">
                          <a:solidFill>
                            <a:srgbClr val="184972"/>
                          </a:solidFill>
                          <a:effectLst/>
                          <a:latin typeface="Times New Roman" panose="02020603050405020304" pitchFamily="18" charset="0"/>
                          <a:ea typeface="黑体" panose="02010609060101010101" pitchFamily="49" charset="-122"/>
                        </a:rPr>
                        <a:t>液压液运输过程中带来的污染物</a:t>
                      </a:r>
                      <a:endParaRPr lang="zh-CN" sz="1100" b="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a:effectLst/>
                          <a:latin typeface="Times New Roman" panose="02020603050405020304" pitchFamily="18" charset="0"/>
                          <a:ea typeface="黑体" panose="02010609060101010101" pitchFamily="49" charset="-122"/>
                        </a:rPr>
                        <a:t>　液压装置组装时残留下来的污染物</a:t>
                      </a:r>
                      <a:endPar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dirty="0">
                          <a:effectLst/>
                          <a:latin typeface="Times New Roman" panose="02020603050405020304" pitchFamily="18" charset="0"/>
                          <a:ea typeface="黑体" panose="02010609060101010101" pitchFamily="49" charset="-122"/>
                        </a:rPr>
                        <a:t>　从周围环境混入的污染物</a:t>
                      </a:r>
                      <a:endParaRPr lang="zh-CN" sz="1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a:effectLst/>
                          <a:latin typeface="Times New Roman" panose="02020603050405020304" pitchFamily="18" charset="0"/>
                          <a:ea typeface="黑体" panose="02010609060101010101" pitchFamily="49" charset="-122"/>
                        </a:rPr>
                        <a:t>　液压装置中相对运动件磨损时产生的污染物</a:t>
                      </a:r>
                      <a:endPar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dirty="0">
                          <a:effectLst/>
                          <a:latin typeface="Times New Roman" panose="02020603050405020304" pitchFamily="18" charset="0"/>
                          <a:ea typeface="黑体" panose="02010609060101010101" pitchFamily="49" charset="-122"/>
                        </a:rPr>
                        <a:t>　液压液物理化学性能变化时产生的污染物</a:t>
                      </a:r>
                      <a:endParaRPr lang="zh-CN" sz="1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33655" marR="33655"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4531492"/>
                  </a:ext>
                </a:extLst>
              </a:tr>
            </a:tbl>
          </a:graphicData>
        </a:graphic>
      </p:graphicFrame>
      <p:sp>
        <p:nvSpPr>
          <p:cNvPr id="14" name="矩形 13">
            <a:extLst>
              <a:ext uri="{FF2B5EF4-FFF2-40B4-BE49-F238E27FC236}">
                <a16:creationId xmlns:a16="http://schemas.microsoft.com/office/drawing/2014/main" id="{ACF8CCFF-29BD-49E9-9FFF-68AFA1043BE0}"/>
              </a:ext>
            </a:extLst>
          </p:cNvPr>
          <p:cNvSpPr/>
          <p:nvPr/>
        </p:nvSpPr>
        <p:spPr>
          <a:xfrm>
            <a:off x="3432083" y="3032154"/>
            <a:ext cx="1577676" cy="249812"/>
          </a:xfrm>
          <a:prstGeom prst="rect">
            <a:avLst/>
          </a:prstGeom>
        </p:spPr>
        <p:txBody>
          <a:bodyPr wrap="none">
            <a:spAutoFit/>
          </a:bodyPr>
          <a:lstStyle/>
          <a:p>
            <a:pPr indent="228600" algn="ctr">
              <a:lnSpc>
                <a:spcPts val="1350"/>
              </a:lnSpc>
              <a:spcAft>
                <a:spcPts val="0"/>
              </a:spcAft>
            </a:pP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液压液中的污染物</a:t>
            </a:r>
            <a:endParaRPr lang="zh-CN" alt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45618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三、污染的测定</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24E9ECE2-B954-47EB-B73D-3A68C288B780}"/>
              </a:ext>
            </a:extLst>
          </p:cNvPr>
          <p:cNvSpPr/>
          <p:nvPr/>
        </p:nvSpPr>
        <p:spPr>
          <a:xfrm>
            <a:off x="123882" y="1938090"/>
            <a:ext cx="8901106" cy="1641347"/>
          </a:xfrm>
          <a:prstGeom prst="rect">
            <a:avLst/>
          </a:prstGeom>
        </p:spPr>
        <p:txBody>
          <a:bodyPr wrap="square">
            <a:spAutoFit/>
          </a:bodyPr>
          <a:lstStyle/>
          <a:p>
            <a:pPr algn="ctr">
              <a:lnSpc>
                <a:spcPct val="200000"/>
              </a:lnSpc>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下面仅讨论油液中固体颗粒污染物的测定问题。</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200000"/>
              </a:lnSpc>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油液污染测定方法有</a:t>
            </a:r>
            <a:r>
              <a:rPr lang="zh-CN" altLang="en-US" sz="32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质量测定法</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en-US" sz="32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颗粒计数法</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两种。</a:t>
            </a:r>
            <a:endParaRPr lang="zh-CN" altLang="en-US" sz="2400" dirty="0">
              <a:latin typeface="Times New Roman" panose="02020603050405020304" pitchFamily="18" charset="0"/>
              <a:ea typeface="黑体" panose="02010609060101010101" pitchFamily="49" charset="-122"/>
            </a:endParaRPr>
          </a:p>
        </p:txBody>
      </p:sp>
      <p:sp>
        <p:nvSpPr>
          <p:cNvPr id="10" name="文本框 9">
            <a:extLst>
              <a:ext uri="{FF2B5EF4-FFF2-40B4-BE49-F238E27FC236}">
                <a16:creationId xmlns:a16="http://schemas.microsoft.com/office/drawing/2014/main" id="{25ADF609-A84D-494F-BD63-229A743EF7C9}"/>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Tree>
    <p:extLst>
      <p:ext uri="{BB962C8B-B14F-4D97-AF65-F5344CB8AC3E}">
        <p14:creationId xmlns:p14="http://schemas.microsoft.com/office/powerpoint/2010/main" val="3471189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3DE0BA0B-814C-4462-81DE-C8B2563F168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AEC7209A-97F1-4DF5-8349-86567F2BA9E5}"/>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4" name="直角三角形 3">
            <a:extLst>
              <a:ext uri="{FF2B5EF4-FFF2-40B4-BE49-F238E27FC236}">
                <a16:creationId xmlns:a16="http://schemas.microsoft.com/office/drawing/2014/main" id="{075431CE-60E6-412A-A92A-DE56A8B4DCB2}"/>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36D0134D-FF0B-4259-9CC3-2FC934A5EB5B}"/>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文本框 19">
            <a:extLst>
              <a:ext uri="{FF2B5EF4-FFF2-40B4-BE49-F238E27FC236}">
                <a16:creationId xmlns:a16="http://schemas.microsoft.com/office/drawing/2014/main" id="{A9174F9B-2384-4D4E-8EFC-9C83827995EE}"/>
              </a:ext>
            </a:extLst>
          </p:cNvPr>
          <p:cNvSpPr txBox="1">
            <a:spLocks noChangeArrowheads="1"/>
          </p:cNvSpPr>
          <p:nvPr/>
        </p:nvSpPr>
        <p:spPr bwMode="auto">
          <a:xfrm>
            <a:off x="657015" y="900361"/>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（一）质量测定法</a:t>
            </a:r>
          </a:p>
        </p:txBody>
      </p:sp>
      <p:sp>
        <p:nvSpPr>
          <p:cNvPr id="8" name="矩形 7">
            <a:extLst>
              <a:ext uri="{FF2B5EF4-FFF2-40B4-BE49-F238E27FC236}">
                <a16:creationId xmlns:a16="http://schemas.microsoft.com/office/drawing/2014/main" id="{3286F60E-DC4A-4058-8F8F-BAAA41B7FCB7}"/>
              </a:ext>
            </a:extLst>
          </p:cNvPr>
          <p:cNvSpPr/>
          <p:nvPr/>
        </p:nvSpPr>
        <p:spPr>
          <a:xfrm>
            <a:off x="1230921" y="1671187"/>
            <a:ext cx="6669307" cy="2585323"/>
          </a:xfrm>
          <a:prstGeom prst="rect">
            <a:avLst/>
          </a:prstGeom>
        </p:spPr>
        <p:txBody>
          <a:bodyPr wrap="square">
            <a:spAutoFit/>
          </a:bodyPr>
          <a:lstStyle/>
          <a:p>
            <a:pPr>
              <a:lnSpc>
                <a:spcPct val="150000"/>
              </a:lnSpc>
            </a:pPr>
            <a:r>
              <a:rPr lang="zh-CN" altLang="en-US" dirty="0">
                <a:latin typeface="Times New Roman" panose="02020603050405020304" pitchFamily="18" charset="0"/>
                <a:ea typeface="黑体" panose="02010609060101010101" pitchFamily="49" charset="-122"/>
              </a:rPr>
              <a:t>       把</a:t>
            </a:r>
            <a:r>
              <a:rPr lang="en-US" altLang="zh-CN" dirty="0">
                <a:latin typeface="Times New Roman" panose="02020603050405020304" pitchFamily="18" charset="0"/>
                <a:ea typeface="黑体" panose="02010609060101010101" pitchFamily="49" charset="-122"/>
              </a:rPr>
              <a:t>100mL</a:t>
            </a:r>
            <a:r>
              <a:rPr lang="zh-CN" altLang="en-US" dirty="0">
                <a:latin typeface="Times New Roman" panose="02020603050405020304" pitchFamily="18" charset="0"/>
                <a:ea typeface="黑体" panose="02010609060101010101" pitchFamily="49" charset="-122"/>
              </a:rPr>
              <a:t>的油液样品进行真空过滤并烘干后</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在精密天平上称出颗粒的质量</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然后依标准定出污染等级。这种方法</a:t>
            </a:r>
            <a:r>
              <a:rPr lang="zh-CN" altLang="en-US" dirty="0">
                <a:solidFill>
                  <a:srgbClr val="FF0000"/>
                </a:solidFill>
                <a:latin typeface="Times New Roman" panose="02020603050405020304" pitchFamily="18" charset="0"/>
                <a:ea typeface="黑体" panose="02010609060101010101" pitchFamily="49" charset="-122"/>
              </a:rPr>
              <a:t>只能表示油液中颗粒污染物的总量</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不能反映颗粒尺寸的大小及其分布情况。</a:t>
            </a:r>
            <a:endParaRPr lang="en-US" altLang="zh-CN" dirty="0">
              <a:latin typeface="Times New Roman" panose="02020603050405020304" pitchFamily="18" charset="0"/>
              <a:ea typeface="黑体" panose="02010609060101010101" pitchFamily="49" charset="-122"/>
            </a:endParaRPr>
          </a:p>
          <a:p>
            <a:pPr>
              <a:lnSpc>
                <a:spcPct val="150000"/>
              </a:lnSpc>
            </a:pPr>
            <a:endParaRPr lang="en-US" altLang="zh-CN" dirty="0">
              <a:latin typeface="Times New Roman" panose="02020603050405020304" pitchFamily="18" charset="0"/>
              <a:ea typeface="黑体" panose="02010609060101010101" pitchFamily="49" charset="-122"/>
            </a:endParaRPr>
          </a:p>
          <a:p>
            <a:pPr>
              <a:lnSpc>
                <a:spcPct val="150000"/>
              </a:lnSpc>
            </a:pPr>
            <a:r>
              <a:rPr lang="zh-CN" altLang="en-US" dirty="0">
                <a:latin typeface="Times New Roman" panose="02020603050405020304" pitchFamily="18" charset="0"/>
                <a:ea typeface="黑体" panose="02010609060101010101" pitchFamily="49" charset="-122"/>
              </a:rPr>
              <a:t>       这种方法设备简单</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操作方便</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重复精度高</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适用于液压油日常性的质量管理</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但</a:t>
            </a:r>
            <a:r>
              <a:rPr lang="zh-CN" altLang="en-US" dirty="0">
                <a:solidFill>
                  <a:srgbClr val="FF0000"/>
                </a:solidFill>
                <a:latin typeface="Times New Roman" panose="02020603050405020304" pitchFamily="18" charset="0"/>
                <a:ea typeface="黑体" panose="02010609060101010101" pitchFamily="49" charset="-122"/>
              </a:rPr>
              <a:t>有逐渐被颗粒计数法所取代的趋势</a:t>
            </a:r>
            <a:r>
              <a:rPr lang="zh-CN" altLang="en-US" dirty="0">
                <a:latin typeface="Times New Roman" panose="02020603050405020304" pitchFamily="18" charset="0"/>
                <a:ea typeface="黑体" panose="02010609060101010101" pitchFamily="49" charset="-122"/>
              </a:rPr>
              <a:t>。</a:t>
            </a:r>
          </a:p>
        </p:txBody>
      </p:sp>
      <p:sp>
        <p:nvSpPr>
          <p:cNvPr id="9" name="圆角矩形 6">
            <a:extLst>
              <a:ext uri="{FF2B5EF4-FFF2-40B4-BE49-F238E27FC236}">
                <a16:creationId xmlns:a16="http://schemas.microsoft.com/office/drawing/2014/main" id="{11E04F98-753F-4852-90DD-7FFB9ED6B855}"/>
              </a:ext>
            </a:extLst>
          </p:cNvPr>
          <p:cNvSpPr/>
          <p:nvPr/>
        </p:nvSpPr>
        <p:spPr>
          <a:xfrm>
            <a:off x="1159617" y="1683975"/>
            <a:ext cx="6811913" cy="132160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0" name="圆角矩形 6">
            <a:extLst>
              <a:ext uri="{FF2B5EF4-FFF2-40B4-BE49-F238E27FC236}">
                <a16:creationId xmlns:a16="http://schemas.microsoft.com/office/drawing/2014/main" id="{E6263D3A-AF87-44B5-8B45-B3C9164BBFD7}"/>
              </a:ext>
            </a:extLst>
          </p:cNvPr>
          <p:cNvSpPr/>
          <p:nvPr/>
        </p:nvSpPr>
        <p:spPr>
          <a:xfrm>
            <a:off x="1159617" y="3177738"/>
            <a:ext cx="6811913" cy="132160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8230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3DE0BA0B-814C-4462-81DE-C8B2563F168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AEC7209A-97F1-4DF5-8349-86567F2BA9E5}"/>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4" name="直角三角形 3">
            <a:extLst>
              <a:ext uri="{FF2B5EF4-FFF2-40B4-BE49-F238E27FC236}">
                <a16:creationId xmlns:a16="http://schemas.microsoft.com/office/drawing/2014/main" id="{075431CE-60E6-412A-A92A-DE56A8B4DCB2}"/>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36D0134D-FF0B-4259-9CC3-2FC934A5EB5B}"/>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文本框 19">
            <a:extLst>
              <a:ext uri="{FF2B5EF4-FFF2-40B4-BE49-F238E27FC236}">
                <a16:creationId xmlns:a16="http://schemas.microsoft.com/office/drawing/2014/main" id="{A9174F9B-2384-4D4E-8EFC-9C83827995EE}"/>
              </a:ext>
            </a:extLst>
          </p:cNvPr>
          <p:cNvSpPr txBox="1">
            <a:spLocks noChangeArrowheads="1"/>
          </p:cNvSpPr>
          <p:nvPr/>
        </p:nvSpPr>
        <p:spPr bwMode="auto">
          <a:xfrm>
            <a:off x="657015" y="900361"/>
            <a:ext cx="252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（二）颗粒计数法</a:t>
            </a:r>
          </a:p>
        </p:txBody>
      </p:sp>
      <p:sp>
        <p:nvSpPr>
          <p:cNvPr id="8" name="矩形 7">
            <a:extLst>
              <a:ext uri="{FF2B5EF4-FFF2-40B4-BE49-F238E27FC236}">
                <a16:creationId xmlns:a16="http://schemas.microsoft.com/office/drawing/2014/main" id="{E25D8804-3415-4667-8BF3-1E650872D4C5}"/>
              </a:ext>
            </a:extLst>
          </p:cNvPr>
          <p:cNvSpPr/>
          <p:nvPr/>
        </p:nvSpPr>
        <p:spPr>
          <a:xfrm>
            <a:off x="1301262" y="1452869"/>
            <a:ext cx="6858000" cy="923330"/>
          </a:xfrm>
          <a:prstGeom prst="rect">
            <a:avLst/>
          </a:prstGeom>
        </p:spPr>
        <p:txBody>
          <a:bodyPr wrap="square">
            <a:spAutoFit/>
          </a:bodyPr>
          <a:lstStyle/>
          <a:p>
            <a:pPr>
              <a:lnSpc>
                <a:spcPct val="150000"/>
              </a:lnSpc>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颗粒计数法是测定液压油液样品单位体积中不同尺寸范围内颗粒污染物的颗粒数</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借以查明其区间颗粒浓度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指单位体积油液中含有某给定尺寸范围的颗粒数</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或累计颗粒浓度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指单位体积油液中含有大于某给定尺寸的颗粒数</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。目前</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用得较普遍的有显微镜计数法和自动颗粒计数法。</a:t>
            </a:r>
            <a:endParaRPr lang="zh-CN" altLang="en-US" sz="3600" dirty="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36B1E755-D69D-4ABC-BE34-0190871FE842}"/>
              </a:ext>
            </a:extLst>
          </p:cNvPr>
          <p:cNvSpPr/>
          <p:nvPr/>
        </p:nvSpPr>
        <p:spPr>
          <a:xfrm>
            <a:off x="1301262" y="2424236"/>
            <a:ext cx="6858000" cy="1200329"/>
          </a:xfrm>
          <a:prstGeom prst="rect">
            <a:avLst/>
          </a:prstGeom>
        </p:spPr>
        <p:txBody>
          <a:bodyPr wrap="square">
            <a:spAutoFit/>
          </a:bodyPr>
          <a:lstStyle/>
          <a:p>
            <a:pPr>
              <a:lnSpc>
                <a:spcPct val="150000"/>
              </a:lnSpc>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显微镜计数法也是将</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100mL</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油液样品进行真空过滤</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并把得到的颗粒进行溶剂处理后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放在显微镜下</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找出其尺寸大小及数量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然后依标准确定油液的污染等级。这种方法的优点是能够直接看到颗粒的种类、大小及数量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从而可推测污染的原因</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缺点是时间长</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劳动强度大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精度低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重复性较差</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且要求熟练的操作技术。</a:t>
            </a:r>
            <a:endParaRPr lang="zh-CN" altLang="en-US" sz="3600" dirty="0">
              <a:latin typeface="Times New Roman" panose="02020603050405020304" pitchFamily="18" charset="0"/>
              <a:ea typeface="黑体" panose="02010609060101010101" pitchFamily="49" charset="-122"/>
            </a:endParaRPr>
          </a:p>
        </p:txBody>
      </p:sp>
      <p:sp>
        <p:nvSpPr>
          <p:cNvPr id="12" name="矩形 11">
            <a:extLst>
              <a:ext uri="{FF2B5EF4-FFF2-40B4-BE49-F238E27FC236}">
                <a16:creationId xmlns:a16="http://schemas.microsoft.com/office/drawing/2014/main" id="{B8056C4E-82A9-49A9-A255-4B48B544C865}"/>
              </a:ext>
            </a:extLst>
          </p:cNvPr>
          <p:cNvSpPr/>
          <p:nvPr/>
        </p:nvSpPr>
        <p:spPr>
          <a:xfrm>
            <a:off x="1258170" y="3639172"/>
            <a:ext cx="6858000" cy="1200329"/>
          </a:xfrm>
          <a:prstGeom prst="rect">
            <a:avLst/>
          </a:prstGeom>
        </p:spPr>
        <p:txBody>
          <a:bodyPr wrap="square">
            <a:spAutoFit/>
          </a:bodyPr>
          <a:lstStyle/>
          <a:p>
            <a:pPr>
              <a:lnSpc>
                <a:spcPct val="150000"/>
              </a:lnSpc>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自动颗粒计数法是利用光源照射油液样品时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油液中颗粒在光电传感器上投影所发出的脉冲信号来测定油液的污染等级的。由于信号的强弱和多少分别与颗粒的大小和数量有关</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将测得的信号与标准颗粒产生的信号相比较</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就可以算出油液样品中颗粒的大小与数量。这种方法能自动计数</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测定简便、迅速、精确</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可以及时从高压管道中抽样测定</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因此得到了广泛的应用。</a:t>
            </a:r>
            <a:endParaRPr lang="zh-CN" altLang="en-US" sz="3600" dirty="0">
              <a:latin typeface="Times New Roman" panose="02020603050405020304" pitchFamily="18" charset="0"/>
              <a:ea typeface="黑体" panose="02010609060101010101" pitchFamily="49" charset="-122"/>
            </a:endParaRPr>
          </a:p>
        </p:txBody>
      </p:sp>
      <p:sp>
        <p:nvSpPr>
          <p:cNvPr id="13" name="圆角矩形 6">
            <a:extLst>
              <a:ext uri="{FF2B5EF4-FFF2-40B4-BE49-F238E27FC236}">
                <a16:creationId xmlns:a16="http://schemas.microsoft.com/office/drawing/2014/main" id="{050884ED-F1A2-4886-8F8B-3063CB720FFC}"/>
              </a:ext>
            </a:extLst>
          </p:cNvPr>
          <p:cNvSpPr/>
          <p:nvPr/>
        </p:nvSpPr>
        <p:spPr>
          <a:xfrm>
            <a:off x="1232421" y="1478445"/>
            <a:ext cx="6811913" cy="86578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4" name="圆角矩形 6">
            <a:extLst>
              <a:ext uri="{FF2B5EF4-FFF2-40B4-BE49-F238E27FC236}">
                <a16:creationId xmlns:a16="http://schemas.microsoft.com/office/drawing/2014/main" id="{E563439E-7E20-47FD-94BE-9802DA65CD6B}"/>
              </a:ext>
            </a:extLst>
          </p:cNvPr>
          <p:cNvSpPr/>
          <p:nvPr/>
        </p:nvSpPr>
        <p:spPr>
          <a:xfrm>
            <a:off x="1258170" y="2488935"/>
            <a:ext cx="6811913" cy="108553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5" name="圆角矩形 6">
            <a:extLst>
              <a:ext uri="{FF2B5EF4-FFF2-40B4-BE49-F238E27FC236}">
                <a16:creationId xmlns:a16="http://schemas.microsoft.com/office/drawing/2014/main" id="{487D69C0-0367-4942-9635-D04A71C69B69}"/>
              </a:ext>
            </a:extLst>
          </p:cNvPr>
          <p:cNvSpPr/>
          <p:nvPr/>
        </p:nvSpPr>
        <p:spPr>
          <a:xfrm>
            <a:off x="1232421" y="3699089"/>
            <a:ext cx="6811913" cy="108553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1560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四、污染的等级</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0" name="文本框 9">
            <a:extLst>
              <a:ext uri="{FF2B5EF4-FFF2-40B4-BE49-F238E27FC236}">
                <a16:creationId xmlns:a16="http://schemas.microsoft.com/office/drawing/2014/main" id="{25ADF609-A84D-494F-BD63-229A743EF7C9}"/>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9" name="矩形 8">
            <a:extLst>
              <a:ext uri="{FF2B5EF4-FFF2-40B4-BE49-F238E27FC236}">
                <a16:creationId xmlns:a16="http://schemas.microsoft.com/office/drawing/2014/main" id="{CC65A2E6-680C-41D7-8BDA-F6C63EAFBE4A}"/>
              </a:ext>
            </a:extLst>
          </p:cNvPr>
          <p:cNvSpPr/>
          <p:nvPr/>
        </p:nvSpPr>
        <p:spPr>
          <a:xfrm>
            <a:off x="1227444" y="2014805"/>
            <a:ext cx="6541759" cy="1846659"/>
          </a:xfrm>
          <a:prstGeom prst="rect">
            <a:avLst/>
          </a:prstGeom>
        </p:spPr>
        <p:txBody>
          <a:bodyPr wrap="square">
            <a:spAutoFit/>
          </a:bodyPr>
          <a:lstStyle/>
          <a:p>
            <a:pPr>
              <a:lnSpc>
                <a:spcPct val="150000"/>
              </a:lnSpc>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液压液的污染等级是</a:t>
            </a:r>
            <a:r>
              <a:rPr lang="zh-CN" altLang="zh-CN" sz="1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按单位体积液压液中固体颗粒污染物的含量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zh-CN"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液压液中所含固体颗粒的浓度</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来划分的。为了定量地描述和评定液压液的污染程度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以便对它实施控制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我国制定了国家标准</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GB/T 14039—2002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《液压传动　油液　固体颗粒污染等级代号》</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(ISO 4406:1999,MOD)</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40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97857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F99709-3079-4B69-A309-9B0065D12030}"/>
              </a:ext>
            </a:extLst>
          </p:cNvPr>
          <p:cNvSpPr/>
          <p:nvPr/>
        </p:nvSpPr>
        <p:spPr>
          <a:xfrm>
            <a:off x="425229" y="910202"/>
            <a:ext cx="4115500" cy="1477328"/>
          </a:xfrm>
          <a:prstGeom prst="rect">
            <a:avLst/>
          </a:prstGeom>
        </p:spPr>
        <p:txBody>
          <a:bodyPr wrap="square">
            <a:spAutoFit/>
          </a:bodyPr>
          <a:lstStyle/>
          <a:p>
            <a:pPr>
              <a:lnSpc>
                <a:spcPct val="150000"/>
              </a:lnSpc>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油液固体颗粒污染等级代号的组成视所用计数方法而分两种情况</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使用自动颗粒计数器计数所报告的污染等级代号由三个代码组成</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分别代表每毫升油液中颗粒尺寸</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≥4μm(c)</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≥6μm(c)</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≥14μm(c)</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的颗粒数</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而用显微镜计数所报告的污染等级代号</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则由</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≥5μm</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≥15μm</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两个颗粒尺寸范围的颗粒浓度代码组成。代码是根据每毫升液样中的颗粒数确定的</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见表</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2-9)</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。代码应按次序书写</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相互间用一条斜线分隔。</a:t>
            </a:r>
            <a:endParaRPr lang="zh-CN" altLang="en-US" sz="2400" dirty="0">
              <a:latin typeface="Times New Roman" panose="02020603050405020304" pitchFamily="18" charset="0"/>
              <a:ea typeface="黑体" panose="02010609060101010101" pitchFamily="49" charset="-122"/>
            </a:endParaRPr>
          </a:p>
        </p:txBody>
      </p:sp>
      <p:sp>
        <p:nvSpPr>
          <p:cNvPr id="6" name="圆角矩形 6">
            <a:extLst>
              <a:ext uri="{FF2B5EF4-FFF2-40B4-BE49-F238E27FC236}">
                <a16:creationId xmlns:a16="http://schemas.microsoft.com/office/drawing/2014/main" id="{0F8133B6-390B-4121-8C62-1974CA6CC466}"/>
              </a:ext>
            </a:extLst>
          </p:cNvPr>
          <p:cNvSpPr/>
          <p:nvPr/>
        </p:nvSpPr>
        <p:spPr>
          <a:xfrm>
            <a:off x="337203" y="860099"/>
            <a:ext cx="4279558" cy="162732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graphicFrame>
        <p:nvGraphicFramePr>
          <p:cNvPr id="7" name="表格 6">
            <a:extLst>
              <a:ext uri="{FF2B5EF4-FFF2-40B4-BE49-F238E27FC236}">
                <a16:creationId xmlns:a16="http://schemas.microsoft.com/office/drawing/2014/main" id="{F3ADC64A-0C5B-4A5C-8900-89A4DA367A4E}"/>
              </a:ext>
            </a:extLst>
          </p:cNvPr>
          <p:cNvGraphicFramePr>
            <a:graphicFrameLocks noGrp="1"/>
          </p:cNvGraphicFramePr>
          <p:nvPr>
            <p:extLst>
              <p:ext uri="{D42A27DB-BD31-4B8C-83A1-F6EECF244321}">
                <p14:modId xmlns:p14="http://schemas.microsoft.com/office/powerpoint/2010/main" val="745496040"/>
              </p:ext>
            </p:extLst>
          </p:nvPr>
        </p:nvGraphicFramePr>
        <p:xfrm>
          <a:off x="5246381" y="76797"/>
          <a:ext cx="3546156" cy="4621466"/>
        </p:xfrm>
        <a:graphic>
          <a:graphicData uri="http://schemas.openxmlformats.org/drawingml/2006/table">
            <a:tbl>
              <a:tblPr firstRow="1" firstCol="1" bandRow="1">
                <a:tableStyleId>{5C22544A-7EE6-4342-B048-85BDC9FD1C3A}</a:tableStyleId>
              </a:tblPr>
              <a:tblGrid>
                <a:gridCol w="1216984">
                  <a:extLst>
                    <a:ext uri="{9D8B030D-6E8A-4147-A177-3AD203B41FA5}">
                      <a16:colId xmlns:a16="http://schemas.microsoft.com/office/drawing/2014/main" val="1764354691"/>
                    </a:ext>
                  </a:extLst>
                </a:gridCol>
                <a:gridCol w="1216984">
                  <a:extLst>
                    <a:ext uri="{9D8B030D-6E8A-4147-A177-3AD203B41FA5}">
                      <a16:colId xmlns:a16="http://schemas.microsoft.com/office/drawing/2014/main" val="2084809601"/>
                    </a:ext>
                  </a:extLst>
                </a:gridCol>
                <a:gridCol w="1112188">
                  <a:extLst>
                    <a:ext uri="{9D8B030D-6E8A-4147-A177-3AD203B41FA5}">
                      <a16:colId xmlns:a16="http://schemas.microsoft.com/office/drawing/2014/main" val="2054622125"/>
                    </a:ext>
                  </a:extLst>
                </a:gridCol>
              </a:tblGrid>
              <a:tr h="204899">
                <a:tc gridSpan="2">
                  <a:txBody>
                    <a:bodyPr/>
                    <a:lstStyle/>
                    <a:p>
                      <a:pPr algn="ctr">
                        <a:lnSpc>
                          <a:spcPts val="12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每毫升的颗粒数</a:t>
                      </a:r>
                      <a:endParaRPr lang="zh-CN" sz="105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hMerge="1">
                  <a:txBody>
                    <a:bodyPr/>
                    <a:lstStyle/>
                    <a:p>
                      <a:endParaRPr lang="zh-CN" altLang="en-US"/>
                    </a:p>
                  </a:txBody>
                  <a:tcPr/>
                </a:tc>
                <a:tc>
                  <a:txBody>
                    <a:bodyPr/>
                    <a:lstStyle/>
                    <a:p>
                      <a:pPr algn="ctr">
                        <a:lnSpc>
                          <a:spcPts val="1200"/>
                        </a:lnSpc>
                        <a:spcAft>
                          <a:spcPts val="0"/>
                        </a:spcAft>
                      </a:pPr>
                      <a:r>
                        <a:rPr lang="zh-CN" sz="900" dirty="0">
                          <a:solidFill>
                            <a:srgbClr val="184972"/>
                          </a:solidFill>
                          <a:effectLst/>
                          <a:latin typeface="Times New Roman" panose="02020603050405020304" pitchFamily="18" charset="0"/>
                          <a:ea typeface="黑体" panose="02010609060101010101" pitchFamily="49" charset="-122"/>
                        </a:rPr>
                        <a:t>代　　码</a:t>
                      </a:r>
                      <a:endParaRPr lang="zh-CN" sz="105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297910744"/>
                  </a:ext>
                </a:extLst>
              </a:tr>
              <a:tr h="233293">
                <a:tc>
                  <a:txBody>
                    <a:bodyPr/>
                    <a:lstStyle/>
                    <a:p>
                      <a:pPr algn="ctr">
                        <a:lnSpc>
                          <a:spcPts val="1200"/>
                        </a:lnSpc>
                        <a:spcAft>
                          <a:spcPts val="0"/>
                        </a:spcAft>
                      </a:pPr>
                      <a:r>
                        <a:rPr lang="zh-CN" sz="700" dirty="0">
                          <a:solidFill>
                            <a:srgbClr val="184972"/>
                          </a:solidFill>
                          <a:effectLst/>
                          <a:latin typeface="Times New Roman" panose="02020603050405020304" pitchFamily="18" charset="0"/>
                          <a:ea typeface="黑体" panose="02010609060101010101" pitchFamily="49" charset="-122"/>
                        </a:rPr>
                        <a:t>大　　于</a:t>
                      </a:r>
                      <a:endParaRPr lang="zh-CN" sz="9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zh-CN" sz="700" dirty="0">
                          <a:solidFill>
                            <a:srgbClr val="184972"/>
                          </a:solidFill>
                          <a:effectLst/>
                          <a:latin typeface="Times New Roman" panose="02020603050405020304" pitchFamily="18" charset="0"/>
                          <a:ea typeface="黑体" panose="02010609060101010101" pitchFamily="49" charset="-122"/>
                        </a:rPr>
                        <a:t>小于等于</a:t>
                      </a:r>
                      <a:endParaRPr lang="zh-CN" sz="9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endParaRPr lang="zh-CN" altLang="en-US" dirty="0">
                        <a:latin typeface="Times New Roman" panose="02020603050405020304" pitchFamily="18" charset="0"/>
                        <a:ea typeface="黑体" panose="02010609060101010101" pitchFamily="49" charset="-122"/>
                      </a:endParaRPr>
                    </a:p>
                  </a:txBody>
                  <a:tcPr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580117644"/>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2 500 000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900" dirty="0">
                          <a:effectLst/>
                          <a:latin typeface="Times New Roman" panose="02020603050405020304" pitchFamily="18" charset="0"/>
                          <a:ea typeface="黑体" panose="02010609060101010101" pitchFamily="49" charset="-122"/>
                        </a:rPr>
                        <a:t> </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&gt;28</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438207855"/>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1 300 000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2 500 000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28</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830199253"/>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640 000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1 300 000</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27</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650706099"/>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320 000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640 000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26</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860968269"/>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160 000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320 000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25</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978178256"/>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80 000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160 000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24</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571629381"/>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40 000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80 000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23</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867881151"/>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20 000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40 000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22</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902002151"/>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10 000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20 000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21</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855842647"/>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5 000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10 000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20</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494552646"/>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2 500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5 000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19</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014296310"/>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1 300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2 500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18</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734026712"/>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640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1 300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17</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567900229"/>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320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640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16</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100016491"/>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160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320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15</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887392007"/>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80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160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14</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446916038"/>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40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80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13</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025267581"/>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20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40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12</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332160098"/>
                  </a:ext>
                </a:extLst>
              </a:tr>
              <a:tr h="119638">
                <a:tc>
                  <a:txBody>
                    <a:bodyPr/>
                    <a:lstStyle/>
                    <a:p>
                      <a:pPr algn="ctr">
                        <a:lnSpc>
                          <a:spcPts val="1200"/>
                        </a:lnSpc>
                        <a:spcAft>
                          <a:spcPts val="0"/>
                        </a:spcAft>
                      </a:pPr>
                      <a:r>
                        <a:rPr lang="en-US" sz="700">
                          <a:solidFill>
                            <a:schemeClr val="tx1"/>
                          </a:solidFill>
                          <a:effectLst/>
                          <a:latin typeface="Times New Roman" panose="02020603050405020304" pitchFamily="18" charset="0"/>
                          <a:ea typeface="黑体" panose="02010609060101010101" pitchFamily="49" charset="-122"/>
                        </a:rPr>
                        <a:t>10</a:t>
                      </a:r>
                      <a:endParaRPr lang="zh-CN" sz="90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20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11</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216119494"/>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5</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10</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775480180"/>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2.5</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5</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9</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221235031"/>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1.3</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2.5</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8</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067303289"/>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0.64</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1.3</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7</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4253448473"/>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0.32</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0.64</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6</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035825702"/>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0.16</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0.32</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5</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667665935"/>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0.08</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0.16</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4</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973816760"/>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0.04</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0.08</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3</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261846845"/>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0.02</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0.04</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2</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493026730"/>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0.01</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0.02</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1</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3930936335"/>
                  </a:ext>
                </a:extLst>
              </a:tr>
              <a:tr h="119638">
                <a:tc>
                  <a:txBody>
                    <a:bodyPr/>
                    <a:lstStyle/>
                    <a:p>
                      <a:pPr algn="ctr">
                        <a:lnSpc>
                          <a:spcPts val="1200"/>
                        </a:lnSpc>
                        <a:spcAft>
                          <a:spcPts val="0"/>
                        </a:spcAft>
                      </a:pPr>
                      <a:r>
                        <a:rPr lang="en-US" sz="700" dirty="0">
                          <a:solidFill>
                            <a:schemeClr val="tx1"/>
                          </a:solidFill>
                          <a:effectLst/>
                          <a:latin typeface="Times New Roman" panose="02020603050405020304" pitchFamily="18" charset="0"/>
                          <a:ea typeface="黑体" panose="02010609060101010101" pitchFamily="49" charset="-122"/>
                        </a:rPr>
                        <a:t>0.00</a:t>
                      </a:r>
                      <a:endParaRPr lang="zh-CN" sz="9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a:effectLst/>
                          <a:latin typeface="Times New Roman" panose="02020603050405020304" pitchFamily="18" charset="0"/>
                          <a:ea typeface="黑体" panose="02010609060101010101" pitchFamily="49" charset="-122"/>
                        </a:rPr>
                        <a:t>0.01</a:t>
                      </a:r>
                      <a:endParaRPr lang="zh-CN" sz="9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200"/>
                        </a:lnSpc>
                        <a:spcAft>
                          <a:spcPts val="0"/>
                        </a:spcAft>
                      </a:pPr>
                      <a:r>
                        <a:rPr lang="en-US" sz="700" dirty="0">
                          <a:effectLst/>
                          <a:latin typeface="Times New Roman" panose="02020603050405020304" pitchFamily="18" charset="0"/>
                          <a:ea typeface="黑体" panose="02010609060101010101" pitchFamily="49" charset="-122"/>
                        </a:rPr>
                        <a:t>0</a:t>
                      </a:r>
                      <a:endPar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2282354890"/>
                  </a:ext>
                </a:extLst>
              </a:tr>
            </a:tbl>
          </a:graphicData>
        </a:graphic>
      </p:graphicFrame>
      <p:sp>
        <p:nvSpPr>
          <p:cNvPr id="9" name="矩形 8">
            <a:extLst>
              <a:ext uri="{FF2B5EF4-FFF2-40B4-BE49-F238E27FC236}">
                <a16:creationId xmlns:a16="http://schemas.microsoft.com/office/drawing/2014/main" id="{67F9C5F6-14B5-4B85-BEF5-DF666C3A2330}"/>
              </a:ext>
            </a:extLst>
          </p:cNvPr>
          <p:cNvSpPr/>
          <p:nvPr/>
        </p:nvSpPr>
        <p:spPr>
          <a:xfrm>
            <a:off x="5560165" y="4751043"/>
            <a:ext cx="3232372" cy="276999"/>
          </a:xfrm>
          <a:prstGeom prst="rect">
            <a:avLst/>
          </a:prstGeom>
        </p:spPr>
        <p:txBody>
          <a:bodyPr wrap="square">
            <a:spAutoFit/>
          </a:bodyPr>
          <a:lstStyle/>
          <a:p>
            <a:pPr algn="ct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代码小于</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重复性受液样中所测的实际颗粒数的影响。</a:t>
            </a:r>
            <a:endPar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原始计数值应大于</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个颗粒</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如果不可能</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则该尺寸范围的代码前应标注</a:t>
            </a:r>
            <a:r>
              <a:rPr lang="en-US"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符号。</a:t>
            </a:r>
            <a:endParaRPr lang="zh-CN" altLang="en-US" sz="1400" dirty="0">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22E22D24-5B33-40E3-9E41-AB400E7B6997}"/>
              </a:ext>
            </a:extLst>
          </p:cNvPr>
          <p:cNvSpPr/>
          <p:nvPr/>
        </p:nvSpPr>
        <p:spPr>
          <a:xfrm>
            <a:off x="376420" y="2777386"/>
            <a:ext cx="4240341" cy="1837619"/>
          </a:xfrm>
          <a:prstGeom prst="rect">
            <a:avLst/>
          </a:prstGeom>
        </p:spPr>
        <p:txBody>
          <a:bodyPr wrap="square">
            <a:spAutoFit/>
          </a:bodyPr>
          <a:lstStyle/>
          <a:p>
            <a:pPr indent="203200">
              <a:lnSpc>
                <a:spcPct val="150000"/>
              </a:lnSpc>
              <a:spcAft>
                <a:spcPts val="0"/>
              </a:spcAft>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用自动颗粒计数器计数的污染等级代号为</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22/18/13</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的液压油</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表示它每毫升中所含</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≥4μm(c)</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的颗粒数在大于</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20000~40000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40000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在内</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),≥6μm(c)</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的颗粒数在大于</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1300~2500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2500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在内</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),≥14μm(c)</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的颗粒数在大于</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40~80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在内</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又如</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用显微镜计数的污染等级代号为</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-/18/13</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的液压油</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表示该油每毫升中所含</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≥5μm</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的颗粒数在大于</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1300~2500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2500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在内</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),≥15μm</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的颗粒数在大于</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40~80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在内</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3200"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1E73BE44-9223-4A3E-9BE3-0094F88B98BF}"/>
              </a:ext>
            </a:extLst>
          </p:cNvPr>
          <p:cNvSpPr/>
          <p:nvPr/>
        </p:nvSpPr>
        <p:spPr>
          <a:xfrm>
            <a:off x="337203" y="2677493"/>
            <a:ext cx="4279558" cy="207355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p:sp>
        <p:nvSpPr>
          <p:cNvPr id="13" name="文本框 19">
            <a:extLst>
              <a:ext uri="{FF2B5EF4-FFF2-40B4-BE49-F238E27FC236}">
                <a16:creationId xmlns:a16="http://schemas.microsoft.com/office/drawing/2014/main" id="{E346F7A9-49FC-4FF5-96D1-3F211C827EF3}"/>
              </a:ext>
            </a:extLst>
          </p:cNvPr>
          <p:cNvSpPr txBox="1">
            <a:spLocks noChangeArrowheads="1"/>
          </p:cNvSpPr>
          <p:nvPr/>
        </p:nvSpPr>
        <p:spPr bwMode="auto">
          <a:xfrm>
            <a:off x="128163" y="192653"/>
            <a:ext cx="4697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四、污染的等级</a:t>
            </a:r>
          </a:p>
        </p:txBody>
      </p:sp>
      <p:sp>
        <p:nvSpPr>
          <p:cNvPr id="14" name="直角三角形 13">
            <a:extLst>
              <a:ext uri="{FF2B5EF4-FFF2-40B4-BE49-F238E27FC236}">
                <a16:creationId xmlns:a16="http://schemas.microsoft.com/office/drawing/2014/main" id="{7A16256F-D060-4821-9667-20922EAC54C2}"/>
              </a:ext>
            </a:extLst>
          </p:cNvPr>
          <p:cNvSpPr/>
          <p:nvPr/>
        </p:nvSpPr>
        <p:spPr>
          <a:xfrm rot="18962245" flipV="1">
            <a:off x="520728" y="23551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242D2C9B-E3C5-459A-9341-F8B97EC4BCFE}"/>
              </a:ext>
            </a:extLst>
          </p:cNvPr>
          <p:cNvSpPr/>
          <p:nvPr/>
        </p:nvSpPr>
        <p:spPr>
          <a:xfrm rot="18962245" flipV="1">
            <a:off x="670975" y="23551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C9C3E803-DDBD-4EB4-9DAC-E840B567ECB6}"/>
              </a:ext>
            </a:extLst>
          </p:cNvPr>
          <p:cNvSpPr/>
          <p:nvPr/>
        </p:nvSpPr>
        <p:spPr>
          <a:xfrm rot="2637755" flipH="1" flipV="1">
            <a:off x="3862524" y="23551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C51E4968-5AA8-4324-9EC9-92876BD5FBC3}"/>
              </a:ext>
            </a:extLst>
          </p:cNvPr>
          <p:cNvSpPr/>
          <p:nvPr/>
        </p:nvSpPr>
        <p:spPr>
          <a:xfrm rot="2637755" flipH="1" flipV="1">
            <a:off x="4012771" y="23551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51047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2T11.EPS" descr="id:2147502869;FounderCES">
            <a:extLst>
              <a:ext uri="{FF2B5EF4-FFF2-40B4-BE49-F238E27FC236}">
                <a16:creationId xmlns:a16="http://schemas.microsoft.com/office/drawing/2014/main" id="{88298E70-1C81-452B-9A3C-B84658A00A80}"/>
              </a:ext>
            </a:extLst>
          </p:cNvPr>
          <p:cNvPicPr/>
          <p:nvPr/>
        </p:nvPicPr>
        <p:blipFill>
          <a:blip r:embed="rId2"/>
          <a:stretch>
            <a:fillRect/>
          </a:stretch>
        </p:blipFill>
        <p:spPr>
          <a:xfrm>
            <a:off x="368735" y="1543169"/>
            <a:ext cx="4643462" cy="2721902"/>
          </a:xfrm>
          <a:prstGeom prst="rect">
            <a:avLst/>
          </a:prstGeom>
        </p:spPr>
      </p:pic>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五、液压液的污染控制</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0" name="文本框 9">
            <a:extLst>
              <a:ext uri="{FF2B5EF4-FFF2-40B4-BE49-F238E27FC236}">
                <a16:creationId xmlns:a16="http://schemas.microsoft.com/office/drawing/2014/main" id="{25ADF609-A84D-494F-BD63-229A743EF7C9}"/>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9" name="矩形 8">
            <a:extLst>
              <a:ext uri="{FF2B5EF4-FFF2-40B4-BE49-F238E27FC236}">
                <a16:creationId xmlns:a16="http://schemas.microsoft.com/office/drawing/2014/main" id="{9CF5B2F4-6AAE-4BD2-A48D-A55293C42C48}"/>
              </a:ext>
            </a:extLst>
          </p:cNvPr>
          <p:cNvSpPr/>
          <p:nvPr/>
        </p:nvSpPr>
        <p:spPr>
          <a:xfrm>
            <a:off x="5303442" y="1802858"/>
            <a:ext cx="3571993" cy="2462213"/>
          </a:xfrm>
          <a:prstGeom prst="rect">
            <a:avLst/>
          </a:prstGeom>
        </p:spPr>
        <p:txBody>
          <a:bodyPr wrap="square">
            <a:spAutoFit/>
          </a:bodyPr>
          <a:lstStyle/>
          <a:p>
            <a:pPr>
              <a:lnSpc>
                <a:spcPct val="200000"/>
              </a:lnSpc>
            </a:pP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为了有效地控制液压系统的污染</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以保证液压系统的工作可靠性和元件的使用寿命</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需要制定必要的管理规范和实施细则</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2-10</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为我国制定的典型液压系统清洁度等级。国家标准</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GB/T 20110—2006</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提供了对液压元件污染物</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清洁度</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进行分析、评价的基本方法和准则</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机械行业标准</a:t>
            </a:r>
            <a:r>
              <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JB/T 7858—2006</a:t>
            </a:r>
            <a:r>
              <a:rPr lang="zh-CN"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规定了液压元件清洁度评定方法及液压元件清洁度指标。</a:t>
            </a:r>
            <a:endParaRPr lang="zh-CN" altLang="en-US" sz="2000" dirty="0">
              <a:latin typeface="Times New Roman" panose="02020603050405020304" pitchFamily="18" charset="0"/>
              <a:ea typeface="黑体" panose="02010609060101010101" pitchFamily="49" charset="-122"/>
            </a:endParaRPr>
          </a:p>
        </p:txBody>
      </p:sp>
      <p:sp>
        <p:nvSpPr>
          <p:cNvPr id="13" name="矩形 12">
            <a:extLst>
              <a:ext uri="{FF2B5EF4-FFF2-40B4-BE49-F238E27FC236}">
                <a16:creationId xmlns:a16="http://schemas.microsoft.com/office/drawing/2014/main" id="{AE1EF464-5075-42F4-9F2F-DB7010E26D14}"/>
              </a:ext>
            </a:extLst>
          </p:cNvPr>
          <p:cNvSpPr/>
          <p:nvPr/>
        </p:nvSpPr>
        <p:spPr>
          <a:xfrm>
            <a:off x="2020250" y="4388521"/>
            <a:ext cx="1340432" cy="184666"/>
          </a:xfrm>
          <a:prstGeom prst="rect">
            <a:avLst/>
          </a:prstGeom>
        </p:spPr>
        <p:txBody>
          <a:bodyPr wrap="none">
            <a:spAutoFit/>
          </a:bodyPr>
          <a:lstStyle/>
          <a:p>
            <a:r>
              <a:rPr lang="zh-CN" altLang="en-US" sz="600" dirty="0">
                <a:latin typeface="Times New Roman" panose="02020603050405020304" pitchFamily="18" charset="0"/>
                <a:ea typeface="黑体" panose="02010609060101010101" pitchFamily="49" charset="-122"/>
              </a:rPr>
              <a:t>表</a:t>
            </a:r>
            <a:r>
              <a:rPr lang="en-US" altLang="zh-CN" sz="600" dirty="0">
                <a:latin typeface="Times New Roman" panose="02020603050405020304" pitchFamily="18" charset="0"/>
                <a:ea typeface="黑体" panose="02010609060101010101" pitchFamily="49" charset="-122"/>
              </a:rPr>
              <a:t>2-10</a:t>
            </a:r>
            <a:r>
              <a:rPr lang="zh-CN" altLang="en-US" sz="600" dirty="0">
                <a:latin typeface="Times New Roman" panose="02020603050405020304" pitchFamily="18" charset="0"/>
                <a:ea typeface="黑体" panose="02010609060101010101" pitchFamily="49" charset="-122"/>
              </a:rPr>
              <a:t>　典型液压系统清洁度等级</a:t>
            </a:r>
          </a:p>
        </p:txBody>
      </p:sp>
    </p:spTree>
    <p:extLst>
      <p:ext uri="{BB962C8B-B14F-4D97-AF65-F5344CB8AC3E}">
        <p14:creationId xmlns:p14="http://schemas.microsoft.com/office/powerpoint/2010/main" val="1863255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36AF137A-6020-4F46-8F8C-ABCF6FC3184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F8BBE6CA-85B1-40F0-8C5D-D3F68D993F1E}"/>
              </a:ext>
            </a:extLst>
          </p:cNvPr>
          <p:cNvSpPr txBox="1"/>
          <p:nvPr/>
        </p:nvSpPr>
        <p:spPr>
          <a:xfrm>
            <a:off x="820214" y="111992"/>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液压液的污染及其控制</a:t>
            </a:r>
          </a:p>
        </p:txBody>
      </p:sp>
      <p:sp>
        <p:nvSpPr>
          <p:cNvPr id="4" name="矩形 3">
            <a:extLst>
              <a:ext uri="{FF2B5EF4-FFF2-40B4-BE49-F238E27FC236}">
                <a16:creationId xmlns:a16="http://schemas.microsoft.com/office/drawing/2014/main" id="{A3706D30-C3E9-43F6-A4EF-A13E924CE386}"/>
              </a:ext>
            </a:extLst>
          </p:cNvPr>
          <p:cNvSpPr/>
          <p:nvPr/>
        </p:nvSpPr>
        <p:spPr>
          <a:xfrm>
            <a:off x="2524181" y="939491"/>
            <a:ext cx="3801041" cy="297517"/>
          </a:xfrm>
          <a:prstGeom prst="rect">
            <a:avLst/>
          </a:prstGeom>
        </p:spPr>
        <p:txBody>
          <a:bodyPr wrap="none">
            <a:spAutoFit/>
          </a:bodyPr>
          <a:lstStyle/>
          <a:p>
            <a:pPr indent="266700">
              <a:lnSpc>
                <a:spcPts val="1575"/>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常用的</a:t>
            </a:r>
            <a:r>
              <a:rPr lang="zh-CN"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控制液压液污染</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的措施有</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54EF955-B044-4744-9CC0-3BD0773215E9}"/>
              </a:ext>
            </a:extLst>
          </p:cNvPr>
          <p:cNvSpPr/>
          <p:nvPr/>
        </p:nvSpPr>
        <p:spPr>
          <a:xfrm>
            <a:off x="1166979" y="1468842"/>
            <a:ext cx="3034145" cy="738664"/>
          </a:xfrm>
          <a:prstGeom prst="rect">
            <a:avLst/>
          </a:prstGeom>
        </p:spPr>
        <p:txBody>
          <a:bodyPr wrap="square">
            <a:spAutoFit/>
          </a:bodyPr>
          <a:lstStyle/>
          <a:p>
            <a:pPr algn="ct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严格清洗元件和系统。液压元件在加工的每道工序后都应净化</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装配后再仔细清洗</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以清除在加工和组装过程中残留的污染物。系统在组装前</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先清洗油箱和管道</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组装后再进行全面彻底的冲洗。</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C1F97279-D4BC-4E39-8DB3-325CFA06C175}"/>
              </a:ext>
            </a:extLst>
          </p:cNvPr>
          <p:cNvSpPr/>
          <p:nvPr/>
        </p:nvSpPr>
        <p:spPr>
          <a:xfrm>
            <a:off x="1092336" y="2694787"/>
            <a:ext cx="3302710" cy="784830"/>
          </a:xfrm>
          <a:prstGeom prst="rect">
            <a:avLst/>
          </a:prstGeom>
        </p:spPr>
        <p:txBody>
          <a:bodyPr wrap="square">
            <a:spAutoFit/>
          </a:bodyPr>
          <a:lstStyle/>
          <a:p>
            <a:pPr algn="ct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防止污染物从外界侵入。在贮存、搬运及加注的各个阶段都应防止液压液被污染。液压液必须经过过滤器注入系统。设计时可在油箱呼吸孔上装设空气过滤器或采用密封油箱</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防止运行时尘土、磨料和冷却物侵入系统。另外</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在液压缸活塞杆端部应装防尘密封</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并经常检查定期更换。</a:t>
            </a:r>
            <a:endParaRPr lang="zh-CN" altLang="en-US" sz="1400" dirty="0">
              <a:solidFill>
                <a:schemeClr val="bg1"/>
              </a:solidFill>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D65E8A74-D27B-4D4C-B639-3B7B37C2D1CE}"/>
              </a:ext>
            </a:extLst>
          </p:cNvPr>
          <p:cNvSpPr/>
          <p:nvPr/>
        </p:nvSpPr>
        <p:spPr>
          <a:xfrm>
            <a:off x="1128550" y="4016095"/>
            <a:ext cx="3204705" cy="738664"/>
          </a:xfrm>
          <a:prstGeom prst="rect">
            <a:avLst/>
          </a:prstGeom>
        </p:spPr>
        <p:txBody>
          <a:bodyPr wrap="square">
            <a:spAutoFit/>
          </a:bodyPr>
          <a:lstStyle/>
          <a:p>
            <a:pPr algn="ct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采用高性能的过滤器。这是控制液压液污染等级的重要手段</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它可使系统在工作中不断滤除内部产生的和外部侵入的污染物。过滤器必须定期检查、清洗和更换滤心。</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2" name="矩形 11">
            <a:extLst>
              <a:ext uri="{FF2B5EF4-FFF2-40B4-BE49-F238E27FC236}">
                <a16:creationId xmlns:a16="http://schemas.microsoft.com/office/drawing/2014/main" id="{C1EE4D47-8E06-41AF-8157-D1604D7EBA74}"/>
              </a:ext>
            </a:extLst>
          </p:cNvPr>
          <p:cNvSpPr/>
          <p:nvPr/>
        </p:nvSpPr>
        <p:spPr>
          <a:xfrm>
            <a:off x="5489597" y="1515038"/>
            <a:ext cx="3379443" cy="646331"/>
          </a:xfrm>
          <a:prstGeom prst="rect">
            <a:avLst/>
          </a:prstGeom>
        </p:spPr>
        <p:txBody>
          <a:bodyPr wrap="square">
            <a:spAutoFit/>
          </a:bodyPr>
          <a:lstStyle/>
          <a:p>
            <a:pPr algn="ct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控制液压液的温度。液压液的抗氧化、热稳定性决定了其工作温度的界限。因此</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液压装置必须具备良好的散热条件</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使液压液长期处在低于它开始氧化的温度下工作。一般液压系统的工作温度最好控制在</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65℃</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以下</a:t>
            </a:r>
            <a:r>
              <a:rPr lang="en-US"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9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机床液压系统还应更低一些。</a:t>
            </a:r>
            <a:endParaRPr lang="zh-CN" altLang="en-US" sz="1400" dirty="0">
              <a:solidFill>
                <a:schemeClr val="bg1"/>
              </a:solidFill>
              <a:latin typeface="Times New Roman" panose="02020603050405020304" pitchFamily="18" charset="0"/>
              <a:ea typeface="黑体" panose="02010609060101010101" pitchFamily="49" charset="-122"/>
            </a:endParaRPr>
          </a:p>
        </p:txBody>
      </p:sp>
      <p:sp>
        <p:nvSpPr>
          <p:cNvPr id="14" name="矩形 13">
            <a:extLst>
              <a:ext uri="{FF2B5EF4-FFF2-40B4-BE49-F238E27FC236}">
                <a16:creationId xmlns:a16="http://schemas.microsoft.com/office/drawing/2014/main" id="{A57CAA25-A5D1-4415-8C41-164893084E1B}"/>
              </a:ext>
            </a:extLst>
          </p:cNvPr>
          <p:cNvSpPr/>
          <p:nvPr/>
        </p:nvSpPr>
        <p:spPr>
          <a:xfrm>
            <a:off x="5758161" y="2798661"/>
            <a:ext cx="2842313" cy="577081"/>
          </a:xfrm>
          <a:prstGeom prst="rect">
            <a:avLst/>
          </a:prstGeom>
        </p:spPr>
        <p:txBody>
          <a:bodyPr wrap="square">
            <a:spAutoFit/>
          </a:bodyPr>
          <a:lstStyle/>
          <a:p>
            <a:pPr algn="ct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保持系统所有部位良好的密封性。空气侵入系统将直接影响液压液的物理化学性能。因此</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一旦发生泄漏</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应立即排除。</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CC12C161-1DDC-43E7-B6C9-CE7F396C94B5}"/>
              </a:ext>
            </a:extLst>
          </p:cNvPr>
          <p:cNvSpPr/>
          <p:nvPr/>
        </p:nvSpPr>
        <p:spPr>
          <a:xfrm>
            <a:off x="5547143" y="4013034"/>
            <a:ext cx="3213189" cy="738664"/>
          </a:xfrm>
          <a:prstGeom prst="rect">
            <a:avLst/>
          </a:prstGeom>
        </p:spPr>
        <p:txBody>
          <a:bodyPr wrap="square">
            <a:spAutoFit/>
          </a:bodyPr>
          <a:lstStyle/>
          <a:p>
            <a:pPr algn="ct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定期检查和更换液压液并形成制度。每隔一定时间</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对系统中的液压液进行抽样分析。如发现污染等级已超过标准</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必须立即更换。在更换新液压液前</a:t>
            </a:r>
            <a:r>
              <a:rPr lang="en-US"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05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整个系统必须先清洗一次。</a:t>
            </a:r>
            <a:endParaRPr lang="zh-CN" altLang="en-US"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89625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algn="ctr"/>
            <a:r>
              <a:rPr lang="zh-CN" altLang="en-US" sz="11500" dirty="0">
                <a:solidFill>
                  <a:schemeClr val="bg1"/>
                </a:solidFill>
                <a:latin typeface="Times New Roman" panose="02020603050405020304" pitchFamily="18" charset="0"/>
                <a:ea typeface="黑体" panose="02010609060101010101" pitchFamily="49" charset="-122"/>
              </a:rPr>
              <a:t>习题</a:t>
            </a:r>
            <a:endParaRPr lang="zh-CN" altLang="en-US" sz="11500" dirty="0">
              <a:solidFill>
                <a:srgbClr val="FFC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606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3683BB62-D45C-427E-B969-A4CE71EA7DD3}"/>
              </a:ext>
            </a:extLst>
          </p:cNvPr>
          <p:cNvSpPr/>
          <p:nvPr/>
        </p:nvSpPr>
        <p:spPr>
          <a:xfrm>
            <a:off x="929323" y="1029561"/>
            <a:ext cx="7135111" cy="1569084"/>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有密闭于液压缸中的一段直径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、长</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的液压油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它的体积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膨胀系数</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β</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=6.5×10</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此密闭容积一端的活塞可以移动。如活塞上的外</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负载力不变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油温从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上升到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试求活塞移动的距离。</a:t>
            </a:r>
            <a:endParaRPr lang="zh-CN" altLang="en-US" sz="4000" dirty="0">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91C94F83-9AF4-40FF-A94E-CAB3167FAFE8}"/>
              </a:ext>
            </a:extLst>
          </p:cNvPr>
          <p:cNvSpPr/>
          <p:nvPr/>
        </p:nvSpPr>
        <p:spPr>
          <a:xfrm>
            <a:off x="929323" y="2494269"/>
            <a:ext cx="7082867" cy="830420"/>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同题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如果活塞不能移动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液压缸又是刚性的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试问由于温度的变化</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的膨胀使液压缸中的液压油的压力上升多少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4AAEF822-FF1E-4162-A84F-372CE77A4442}"/>
              </a:ext>
            </a:extLst>
          </p:cNvPr>
          <p:cNvSpPr/>
          <p:nvPr/>
        </p:nvSpPr>
        <p:spPr>
          <a:xfrm>
            <a:off x="929322" y="3589370"/>
            <a:ext cx="7135111" cy="830420"/>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某液压液在大气压下的体积是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50×10</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当压力升高后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其体积减少到</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49.9×10</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取液压液的体积模量为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=700.0MPa,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试求压力升高值。</a:t>
            </a:r>
            <a:endParaRPr lang="zh-CN" altLang="en-US" dirty="0">
              <a:latin typeface="Times New Roman" panose="02020603050405020304" pitchFamily="18" charset="0"/>
              <a:ea typeface="黑体" panose="02010609060101010101" pitchFamily="49" charset="-122"/>
            </a:endParaRPr>
          </a:p>
        </p:txBody>
      </p:sp>
      <p:pic>
        <p:nvPicPr>
          <p:cNvPr id="8" name="图片 7">
            <a:extLst>
              <a:ext uri="{FF2B5EF4-FFF2-40B4-BE49-F238E27FC236}">
                <a16:creationId xmlns:a16="http://schemas.microsoft.com/office/drawing/2014/main" id="{044487A0-4720-4E02-9095-86D3DD0A08B8}"/>
              </a:ext>
            </a:extLst>
          </p:cNvPr>
          <p:cNvPicPr>
            <a:picLocks noChangeAspect="1"/>
          </p:cNvPicPr>
          <p:nvPr/>
        </p:nvPicPr>
        <p:blipFill>
          <a:blip r:embed="rId2"/>
          <a:stretch>
            <a:fillRect/>
          </a:stretch>
        </p:blipFill>
        <p:spPr>
          <a:xfrm>
            <a:off x="2356248" y="1552455"/>
            <a:ext cx="1173463" cy="285157"/>
          </a:xfrm>
          <a:prstGeom prst="rect">
            <a:avLst/>
          </a:prstGeom>
        </p:spPr>
      </p:pic>
    </p:spTree>
    <p:extLst>
      <p:ext uri="{BB962C8B-B14F-4D97-AF65-F5344CB8AC3E}">
        <p14:creationId xmlns:p14="http://schemas.microsoft.com/office/powerpoint/2010/main" val="233038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a:extLst>
              <a:ext uri="{FF2B5EF4-FFF2-40B4-BE49-F238E27FC236}">
                <a16:creationId xmlns:a16="http://schemas.microsoft.com/office/drawing/2014/main" id="{C78FCF2F-3194-4874-9DE8-9DE3BF70943F}"/>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一、液压液的分类</a:t>
            </a:r>
          </a:p>
        </p:txBody>
      </p:sp>
      <p:sp>
        <p:nvSpPr>
          <p:cNvPr id="18" name="直角三角形 17">
            <a:extLst>
              <a:ext uri="{FF2B5EF4-FFF2-40B4-BE49-F238E27FC236}">
                <a16:creationId xmlns:a16="http://schemas.microsoft.com/office/drawing/2014/main" id="{C253B56B-190E-4943-8FD0-BD5FFA084C47}"/>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4B974597-9209-4F00-BC34-4665B7965FA3}"/>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0" name="直角三角形 19">
            <a:extLst>
              <a:ext uri="{FF2B5EF4-FFF2-40B4-BE49-F238E27FC236}">
                <a16:creationId xmlns:a16="http://schemas.microsoft.com/office/drawing/2014/main" id="{D392BA9E-3F58-4EE9-AD2F-A3A6B0ADCF2D}"/>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1" name="直角三角形 20">
            <a:extLst>
              <a:ext uri="{FF2B5EF4-FFF2-40B4-BE49-F238E27FC236}">
                <a16:creationId xmlns:a16="http://schemas.microsoft.com/office/drawing/2014/main" id="{26070215-C698-419E-B951-C7238CF82540}"/>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graphicFrame>
        <p:nvGraphicFramePr>
          <p:cNvPr id="5" name="表格 4">
            <a:extLst>
              <a:ext uri="{FF2B5EF4-FFF2-40B4-BE49-F238E27FC236}">
                <a16:creationId xmlns:a16="http://schemas.microsoft.com/office/drawing/2014/main" id="{C008DE33-3DB2-4492-85F2-094F6EA76CFB}"/>
              </a:ext>
            </a:extLst>
          </p:cNvPr>
          <p:cNvGraphicFramePr>
            <a:graphicFrameLocks noGrp="1"/>
          </p:cNvGraphicFramePr>
          <p:nvPr>
            <p:extLst>
              <p:ext uri="{D42A27DB-BD31-4B8C-83A1-F6EECF244321}">
                <p14:modId xmlns:p14="http://schemas.microsoft.com/office/powerpoint/2010/main" val="692353004"/>
              </p:ext>
            </p:extLst>
          </p:nvPr>
        </p:nvGraphicFramePr>
        <p:xfrm>
          <a:off x="600035" y="1555135"/>
          <a:ext cx="7972061" cy="2987159"/>
        </p:xfrm>
        <a:graphic>
          <a:graphicData uri="http://schemas.openxmlformats.org/drawingml/2006/table">
            <a:tbl>
              <a:tblPr firstRow="1" firstCol="1" bandRow="1">
                <a:tableStyleId>{5C22544A-7EE6-4342-B048-85BDC9FD1C3A}</a:tableStyleId>
              </a:tblPr>
              <a:tblGrid>
                <a:gridCol w="708069">
                  <a:extLst>
                    <a:ext uri="{9D8B030D-6E8A-4147-A177-3AD203B41FA5}">
                      <a16:colId xmlns:a16="http://schemas.microsoft.com/office/drawing/2014/main" val="3232206372"/>
                    </a:ext>
                  </a:extLst>
                </a:gridCol>
                <a:gridCol w="234651">
                  <a:extLst>
                    <a:ext uri="{9D8B030D-6E8A-4147-A177-3AD203B41FA5}">
                      <a16:colId xmlns:a16="http://schemas.microsoft.com/office/drawing/2014/main" val="58310281"/>
                    </a:ext>
                  </a:extLst>
                </a:gridCol>
                <a:gridCol w="208280">
                  <a:extLst>
                    <a:ext uri="{9D8B030D-6E8A-4147-A177-3AD203B41FA5}">
                      <a16:colId xmlns:a16="http://schemas.microsoft.com/office/drawing/2014/main" val="4238787120"/>
                    </a:ext>
                  </a:extLst>
                </a:gridCol>
                <a:gridCol w="1397991">
                  <a:extLst>
                    <a:ext uri="{9D8B030D-6E8A-4147-A177-3AD203B41FA5}">
                      <a16:colId xmlns:a16="http://schemas.microsoft.com/office/drawing/2014/main" val="2902458627"/>
                    </a:ext>
                  </a:extLst>
                </a:gridCol>
                <a:gridCol w="1460057">
                  <a:extLst>
                    <a:ext uri="{9D8B030D-6E8A-4147-A177-3AD203B41FA5}">
                      <a16:colId xmlns:a16="http://schemas.microsoft.com/office/drawing/2014/main" val="383412048"/>
                    </a:ext>
                  </a:extLst>
                </a:gridCol>
                <a:gridCol w="827801">
                  <a:extLst>
                    <a:ext uri="{9D8B030D-6E8A-4147-A177-3AD203B41FA5}">
                      <a16:colId xmlns:a16="http://schemas.microsoft.com/office/drawing/2014/main" val="2998751095"/>
                    </a:ext>
                  </a:extLst>
                </a:gridCol>
                <a:gridCol w="1577383">
                  <a:extLst>
                    <a:ext uri="{9D8B030D-6E8A-4147-A177-3AD203B41FA5}">
                      <a16:colId xmlns:a16="http://schemas.microsoft.com/office/drawing/2014/main" val="3288021663"/>
                    </a:ext>
                  </a:extLst>
                </a:gridCol>
                <a:gridCol w="1557829">
                  <a:extLst>
                    <a:ext uri="{9D8B030D-6E8A-4147-A177-3AD203B41FA5}">
                      <a16:colId xmlns:a16="http://schemas.microsoft.com/office/drawing/2014/main" val="1833490959"/>
                    </a:ext>
                  </a:extLst>
                </a:gridCol>
              </a:tblGrid>
              <a:tr h="436253">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组别符号</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mpd="sng">
                      <a:noFill/>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应用范围</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特殊应用</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更具体</a:t>
                      </a:r>
                      <a:endParaRPr lang="zh-CN" sz="1200" dirty="0">
                        <a:solidFill>
                          <a:srgbClr val="184972"/>
                        </a:solidFill>
                        <a:effectLst/>
                        <a:latin typeface="Times New Roman" panose="02020603050405020304" pitchFamily="18" charset="0"/>
                        <a:ea typeface="黑体" panose="02010609060101010101" pitchFamily="49" charset="-122"/>
                      </a:endParaRPr>
                    </a:p>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应用</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组成和特性</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产品符号</a:t>
                      </a:r>
                      <a:endParaRPr lang="zh-CN" sz="1200" dirty="0">
                        <a:solidFill>
                          <a:srgbClr val="184972"/>
                        </a:solidFill>
                        <a:effectLst/>
                        <a:latin typeface="Times New Roman" panose="02020603050405020304" pitchFamily="18" charset="0"/>
                        <a:ea typeface="黑体" panose="02010609060101010101" pitchFamily="49" charset="-122"/>
                      </a:endParaRPr>
                    </a:p>
                    <a:p>
                      <a:pPr algn="ctr">
                        <a:lnSpc>
                          <a:spcPts val="1000"/>
                        </a:lnSpc>
                        <a:spcAft>
                          <a:spcPts val="0"/>
                        </a:spcAft>
                      </a:pPr>
                      <a:r>
                        <a:rPr lang="en-US" sz="1000" dirty="0">
                          <a:solidFill>
                            <a:srgbClr val="184972"/>
                          </a:solidFill>
                          <a:effectLst/>
                          <a:latin typeface="Times New Roman" panose="02020603050405020304" pitchFamily="18" charset="0"/>
                          <a:ea typeface="黑体" panose="02010609060101010101" pitchFamily="49" charset="-122"/>
                        </a:rPr>
                        <a:t>ISO-L</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典型应用</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备　　注</a:t>
                      </a:r>
                      <a:endParaRPr lang="zh-CN" sz="12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mpd="sng">
                      <a:noFill/>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2447080"/>
                  </a:ext>
                </a:extLst>
              </a:tr>
              <a:tr h="407273">
                <a:tc rowSpan="2">
                  <a:txBody>
                    <a:bodyPr/>
                    <a:lstStyle/>
                    <a:p>
                      <a:pPr algn="ctr">
                        <a:lnSpc>
                          <a:spcPts val="1000"/>
                        </a:lnSpc>
                        <a:spcAft>
                          <a:spcPts val="0"/>
                        </a:spcAft>
                      </a:pPr>
                      <a:r>
                        <a:rPr lang="en-US" sz="800" b="0" dirty="0">
                          <a:solidFill>
                            <a:schemeClr val="tx1"/>
                          </a:solidFill>
                          <a:effectLst/>
                          <a:latin typeface="Times New Roman" panose="02020603050405020304" pitchFamily="18" charset="0"/>
                          <a:ea typeface="黑体" panose="02010609060101010101" pitchFamily="49" charset="-122"/>
                        </a:rPr>
                        <a:t>H</a:t>
                      </a:r>
                      <a:endParaRPr lang="zh-CN" sz="105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mpd="sng">
                      <a:noFill/>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液　　压　　系　　统</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流 体 静 压 系 统</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用于要求使用环境可接受液压液的场合</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甘油三酸酯</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HETG</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一般液压系统</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可移动式</a:t>
                      </a:r>
                      <a:r>
                        <a:rPr lang="en-US" sz="800" dirty="0">
                          <a:effectLst/>
                          <a:latin typeface="Times New Roman" panose="02020603050405020304" pitchFamily="18" charset="0"/>
                          <a:ea typeface="黑体" panose="02010609060101010101" pitchFamily="49" charset="-122"/>
                        </a:rPr>
                        <a:t>)</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每个品种的基础液的最小含量应不少于</a:t>
                      </a:r>
                      <a:r>
                        <a:rPr lang="en-US" sz="800" dirty="0">
                          <a:effectLst/>
                          <a:latin typeface="Times New Roman" panose="02020603050405020304" pitchFamily="18" charset="0"/>
                          <a:ea typeface="黑体" panose="02010609060101010101" pitchFamily="49" charset="-122"/>
                        </a:rPr>
                        <a:t>70%(</a:t>
                      </a:r>
                      <a:r>
                        <a:rPr lang="zh-CN" sz="800" dirty="0">
                          <a:effectLst/>
                          <a:latin typeface="Times New Roman" panose="02020603050405020304" pitchFamily="18" charset="0"/>
                          <a:ea typeface="黑体" panose="02010609060101010101" pitchFamily="49" charset="-122"/>
                        </a:rPr>
                        <a:t>质量分数</a:t>
                      </a:r>
                      <a:r>
                        <a:rPr lang="en-US" sz="800" dirty="0">
                          <a:effectLst/>
                          <a:latin typeface="Times New Roman" panose="02020603050405020304" pitchFamily="18" charset="0"/>
                          <a:ea typeface="黑体" panose="02010609060101010101" pitchFamily="49" charset="-122"/>
                        </a:rPr>
                        <a:t>)</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7626808"/>
                  </a:ext>
                </a:extLst>
              </a:tr>
              <a:tr h="23944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聚乙二醇</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dirty="0">
                          <a:effectLst/>
                          <a:latin typeface="Times New Roman" panose="02020603050405020304" pitchFamily="18" charset="0"/>
                          <a:ea typeface="黑体" panose="02010609060101010101" pitchFamily="49" charset="-122"/>
                        </a:rPr>
                        <a:t>HEPG</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782817231"/>
                  </a:ext>
                </a:extLst>
              </a:tr>
              <a:tr h="263033">
                <a:tc rowSpan="6">
                  <a:txBody>
                    <a:bodyPr/>
                    <a:lstStyle/>
                    <a:p>
                      <a:pPr algn="ctr"/>
                      <a:endParaRPr lang="zh-CN" altLang="en-US">
                        <a:latin typeface="Times New Roman" panose="02020603050405020304" pitchFamily="18" charset="0"/>
                        <a:ea typeface="黑体" panose="02010609060101010101" pitchFamily="49" charset="-122"/>
                      </a:endParaRPr>
                    </a:p>
                  </a:txBody>
                  <a:tcPr>
                    <a:lnL w="12700" cmpd="sng">
                      <a:noFill/>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endParaRPr lang="zh-CN" altLang="en-US">
                        <a:latin typeface="Times New Roman" panose="02020603050405020304" pitchFamily="18" charset="0"/>
                        <a:ea typeface="黑体" panose="02010609060101010101" pitchFamily="49" charset="-122"/>
                      </a:endParaRPr>
                    </a:p>
                  </a:txBody>
                  <a:tcP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endParaRPr lang="zh-CN" altLang="en-US">
                        <a:latin typeface="Times New Roman" panose="02020603050405020304" pitchFamily="18" charset="0"/>
                        <a:ea typeface="黑体" panose="02010609060101010101" pitchFamily="49" charset="-122"/>
                      </a:endParaRPr>
                    </a:p>
                  </a:txBody>
                  <a:tcP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液压导轨系统</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a:t>
                      </a:r>
                      <a:r>
                        <a:rPr lang="en-US" sz="800" dirty="0">
                          <a:effectLst/>
                          <a:latin typeface="Times New Roman" panose="02020603050405020304" pitchFamily="18" charset="0"/>
                          <a:ea typeface="黑体" panose="02010609060101010101" pitchFamily="49" charset="-122"/>
                        </a:rPr>
                        <a:t>HM</a:t>
                      </a:r>
                      <a:r>
                        <a:rPr lang="zh-CN" sz="800" dirty="0">
                          <a:effectLst/>
                          <a:latin typeface="Times New Roman" panose="02020603050405020304" pitchFamily="18" charset="0"/>
                          <a:ea typeface="黑体" panose="02010609060101010101" pitchFamily="49" charset="-122"/>
                        </a:rPr>
                        <a:t>油</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并具有抗粘</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滑性</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dirty="0">
                          <a:effectLst/>
                          <a:latin typeface="Times New Roman" panose="02020603050405020304" pitchFamily="18" charset="0"/>
                          <a:ea typeface="黑体" panose="02010609060101010101" pitchFamily="49" charset="-122"/>
                        </a:rPr>
                        <a:t>HG</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液压和滑动轴承导轨润滑系统合用的机床在低速下使振动或间断滑动</a:t>
                      </a:r>
                      <a:r>
                        <a:rPr lang="en-US" sz="800">
                          <a:effectLst/>
                          <a:latin typeface="Times New Roman" panose="02020603050405020304" pitchFamily="18" charset="0"/>
                          <a:ea typeface="黑体" panose="02010609060101010101" pitchFamily="49" charset="-122"/>
                        </a:rPr>
                        <a:t>(</a:t>
                      </a:r>
                      <a:r>
                        <a:rPr lang="zh-CN" sz="800">
                          <a:effectLst/>
                          <a:latin typeface="Times New Roman" panose="02020603050405020304" pitchFamily="18" charset="0"/>
                          <a:ea typeface="黑体" panose="02010609060101010101" pitchFamily="49" charset="-122"/>
                        </a:rPr>
                        <a:t>粘</a:t>
                      </a:r>
                      <a:r>
                        <a:rPr lang="en-US" sz="800">
                          <a:effectLst/>
                          <a:latin typeface="Times New Roman" panose="02020603050405020304" pitchFamily="18" charset="0"/>
                          <a:ea typeface="黑体" panose="02010609060101010101" pitchFamily="49" charset="-122"/>
                        </a:rPr>
                        <a:t>-</a:t>
                      </a:r>
                      <a:r>
                        <a:rPr lang="zh-CN" sz="800">
                          <a:effectLst/>
                          <a:latin typeface="Times New Roman" panose="02020603050405020304" pitchFamily="18" charset="0"/>
                          <a:ea typeface="黑体" panose="02010609060101010101" pitchFamily="49" charset="-122"/>
                        </a:rPr>
                        <a:t>滑</a:t>
                      </a:r>
                      <a:r>
                        <a:rPr lang="en-US" sz="800">
                          <a:effectLst/>
                          <a:latin typeface="Times New Roman" panose="02020603050405020304" pitchFamily="18" charset="0"/>
                          <a:ea typeface="黑体" panose="02010609060101010101" pitchFamily="49" charset="-122"/>
                        </a:rPr>
                        <a:t>)</a:t>
                      </a:r>
                      <a:r>
                        <a:rPr lang="zh-CN" sz="800">
                          <a:effectLst/>
                          <a:latin typeface="Times New Roman" panose="02020603050405020304" pitchFamily="18" charset="0"/>
                          <a:ea typeface="黑体" panose="02010609060101010101" pitchFamily="49" charset="-122"/>
                        </a:rPr>
                        <a:t>减为最小</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这种液体具有多种用途</a:t>
                      </a:r>
                      <a:r>
                        <a:rPr lang="en-US" sz="800">
                          <a:effectLst/>
                          <a:latin typeface="Times New Roman" panose="02020603050405020304" pitchFamily="18" charset="0"/>
                          <a:ea typeface="黑体" panose="02010609060101010101" pitchFamily="49" charset="-122"/>
                        </a:rPr>
                        <a:t>,</a:t>
                      </a:r>
                      <a:r>
                        <a:rPr lang="zh-CN" sz="800">
                          <a:effectLst/>
                          <a:latin typeface="Times New Roman" panose="02020603050405020304" pitchFamily="18" charset="0"/>
                          <a:ea typeface="黑体" panose="02010609060101010101" pitchFamily="49" charset="-122"/>
                        </a:rPr>
                        <a:t>但并非在所有液压应用中皆有效</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093086"/>
                  </a:ext>
                </a:extLst>
              </a:tr>
              <a:tr h="228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pPr algn="ctr">
                        <a:lnSpc>
                          <a:spcPts val="1000"/>
                        </a:lnSpc>
                        <a:spcAft>
                          <a:spcPts val="0"/>
                        </a:spcAft>
                      </a:pPr>
                      <a:endParaRPr lang="zh-CN" sz="1050">
                        <a:solidFill>
                          <a:srgbClr val="000000"/>
                        </a:solidFill>
                        <a:effectLst/>
                        <a:latin typeface="+mn-ea"/>
                        <a:ea typeface="+mn-ea"/>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聚</a:t>
                      </a:r>
                      <a:r>
                        <a:rPr lang="en-US" sz="800" dirty="0">
                          <a:effectLst/>
                          <a:latin typeface="Times New Roman" panose="02020603050405020304" pitchFamily="18" charset="0"/>
                          <a:ea typeface="黑体" panose="02010609060101010101" pitchFamily="49" charset="-122"/>
                        </a:rPr>
                        <a:t>α</a:t>
                      </a:r>
                      <a:r>
                        <a:rPr lang="zh-CN" sz="800" dirty="0">
                          <a:effectLst/>
                          <a:latin typeface="Times New Roman" panose="02020603050405020304" pitchFamily="18" charset="0"/>
                          <a:ea typeface="黑体" panose="02010609060101010101" pitchFamily="49" charset="-122"/>
                        </a:rPr>
                        <a:t>烯烃和相关烃类产品</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dirty="0">
                          <a:effectLst/>
                          <a:latin typeface="Times New Roman" panose="02020603050405020304" pitchFamily="18" charset="0"/>
                          <a:ea typeface="黑体" panose="02010609060101010101" pitchFamily="49" charset="-122"/>
                        </a:rPr>
                        <a:t>HEPR</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ts val="1000"/>
                        </a:lnSpc>
                        <a:spcAft>
                          <a:spcPts val="0"/>
                        </a:spcAft>
                      </a:pPr>
                      <a:endParaRPr lang="zh-CN" sz="1050">
                        <a:solidFill>
                          <a:srgbClr val="000000"/>
                        </a:solidFill>
                        <a:effectLst/>
                        <a:latin typeface="+mn-ea"/>
                        <a:ea typeface="+mn-ea"/>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tc vMerge="1">
                  <a:txBody>
                    <a:bodyPr/>
                    <a:lstStyle/>
                    <a:p>
                      <a:pPr algn="ctr">
                        <a:lnSpc>
                          <a:spcPts val="1000"/>
                        </a:lnSpc>
                        <a:spcAft>
                          <a:spcPts val="0"/>
                        </a:spcAft>
                      </a:pPr>
                      <a:endParaRPr lang="zh-CN" sz="1050">
                        <a:solidFill>
                          <a:srgbClr val="000000"/>
                        </a:solidFill>
                        <a:effectLst/>
                        <a:latin typeface="+mn-ea"/>
                        <a:ea typeface="+mn-ea"/>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noFill/>
                  </a:tcPr>
                </a:tc>
                <a:extLst>
                  <a:ext uri="{0D108BD9-81ED-4DB2-BD59-A6C34878D82A}">
                    <a16:rowId xmlns:a16="http://schemas.microsoft.com/office/drawing/2014/main" val="175276701"/>
                  </a:ext>
                </a:extLst>
              </a:tr>
              <a:tr h="2458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4">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用于使用难燃液压液的场合</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水包油型乳化液</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HFAE</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通常含水量大于</a:t>
                      </a:r>
                      <a:r>
                        <a:rPr lang="en-US" sz="800">
                          <a:effectLst/>
                          <a:latin typeface="Times New Roman" panose="02020603050405020304" pitchFamily="18" charset="0"/>
                          <a:ea typeface="黑体" panose="02010609060101010101" pitchFamily="49" charset="-122"/>
                        </a:rPr>
                        <a:t>80%(</a:t>
                      </a:r>
                      <a:r>
                        <a:rPr lang="zh-CN" sz="800">
                          <a:effectLst/>
                          <a:latin typeface="Times New Roman" panose="02020603050405020304" pitchFamily="18" charset="0"/>
                          <a:ea typeface="黑体" panose="02010609060101010101" pitchFamily="49" charset="-122"/>
                        </a:rPr>
                        <a:t>质量分数</a:t>
                      </a:r>
                      <a:r>
                        <a:rPr lang="en-US" sz="800">
                          <a:effectLst/>
                          <a:latin typeface="Times New Roman" panose="02020603050405020304" pitchFamily="18" charset="0"/>
                          <a:ea typeface="黑体" panose="02010609060101010101" pitchFamily="49" charset="-122"/>
                        </a:rPr>
                        <a:t>)</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749255"/>
                  </a:ext>
                </a:extLst>
              </a:tr>
              <a:tr h="2458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化学水溶液</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HFAS</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zh-CN" sz="800">
                          <a:effectLst/>
                          <a:latin typeface="Times New Roman" panose="02020603050405020304" pitchFamily="18" charset="0"/>
                          <a:ea typeface="黑体" panose="02010609060101010101" pitchFamily="49" charset="-122"/>
                        </a:rPr>
                        <a:t>　通常含水量大于</a:t>
                      </a:r>
                      <a:r>
                        <a:rPr lang="en-US" sz="800">
                          <a:effectLst/>
                          <a:latin typeface="Times New Roman" panose="02020603050405020304" pitchFamily="18" charset="0"/>
                          <a:ea typeface="黑体" panose="02010609060101010101" pitchFamily="49" charset="-122"/>
                        </a:rPr>
                        <a:t>80%(</a:t>
                      </a:r>
                      <a:r>
                        <a:rPr lang="zh-CN" sz="800">
                          <a:effectLst/>
                          <a:latin typeface="Times New Roman" panose="02020603050405020304" pitchFamily="18" charset="0"/>
                          <a:ea typeface="黑体" panose="02010609060101010101" pitchFamily="49" charset="-122"/>
                        </a:rPr>
                        <a:t>质量分数</a:t>
                      </a:r>
                      <a:r>
                        <a:rPr lang="en-US" sz="800">
                          <a:effectLst/>
                          <a:latin typeface="Times New Roman" panose="02020603050405020304" pitchFamily="18" charset="0"/>
                          <a:ea typeface="黑体" panose="02010609060101010101" pitchFamily="49" charset="-122"/>
                        </a:rPr>
                        <a:t>)</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7313377"/>
                  </a:ext>
                </a:extLst>
              </a:tr>
              <a:tr h="20648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油包水乳化液</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dirty="0">
                          <a:effectLst/>
                          <a:latin typeface="Times New Roman" panose="02020603050405020304" pitchFamily="18" charset="0"/>
                          <a:ea typeface="黑体" panose="02010609060101010101" pitchFamily="49" charset="-122"/>
                        </a:rPr>
                        <a:t>HFB</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spcAft>
                          <a:spcPts val="0"/>
                        </a:spcAft>
                      </a:pPr>
                      <a:r>
                        <a:rPr lang="en-US" sz="1050">
                          <a:effectLst/>
                          <a:latin typeface="Times New Roman" panose="02020603050405020304" pitchFamily="18" charset="0"/>
                          <a:ea typeface="黑体" panose="02010609060101010101" pitchFamily="49" charset="-122"/>
                        </a:rPr>
                        <a:t> </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1643752"/>
                  </a:ext>
                </a:extLst>
              </a:tr>
              <a:tr h="22986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sz="800">
                          <a:effectLst/>
                          <a:latin typeface="Times New Roman" panose="02020603050405020304" pitchFamily="18" charset="0"/>
                          <a:ea typeface="黑体" panose="02010609060101010101" pitchFamily="49" charset="-122"/>
                        </a:rPr>
                        <a:t>　含聚合物水溶液</a:t>
                      </a:r>
                      <a:r>
                        <a:rPr lang="en-US" sz="800" baseline="30000">
                          <a:effectLst/>
                          <a:latin typeface="Times New Roman" panose="02020603050405020304" pitchFamily="18" charset="0"/>
                          <a:ea typeface="黑体" panose="02010609060101010101" pitchFamily="49" charset="-122"/>
                        </a:rPr>
                        <a:t>①</a:t>
                      </a:r>
                      <a:endParaRPr lang="zh-CN" altLang="en-US">
                        <a:latin typeface="Times New Roman" panose="02020603050405020304" pitchFamily="18" charset="0"/>
                        <a:ea typeface="黑体" panose="02010609060101010101" pitchFamily="49" charset="-122"/>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a:effectLst/>
                          <a:latin typeface="Times New Roman" panose="02020603050405020304" pitchFamily="18" charset="0"/>
                          <a:ea typeface="黑体" panose="02010609060101010101" pitchFamily="49" charset="-122"/>
                        </a:rPr>
                        <a:t>HFC</a:t>
                      </a:r>
                      <a:endParaRPr lang="zh-CN" altLang="en-US">
                        <a:latin typeface="Times New Roman" panose="02020603050405020304" pitchFamily="18" charset="0"/>
                        <a:ea typeface="黑体" panose="02010609060101010101" pitchFamily="49" charset="-122"/>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a:effectLst/>
                          <a:latin typeface="Times New Roman" panose="02020603050405020304" pitchFamily="18" charset="0"/>
                          <a:ea typeface="黑体" panose="02010609060101010101" pitchFamily="49" charset="-122"/>
                        </a:rPr>
                        <a:t> </a:t>
                      </a:r>
                      <a:endParaRPr lang="zh-CN" altLang="en-US">
                        <a:latin typeface="Times New Roman" panose="02020603050405020304" pitchFamily="18" charset="0"/>
                        <a:ea typeface="黑体" panose="02010609060101010101" pitchFamily="49" charset="-122"/>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800">
                          <a:effectLst/>
                          <a:latin typeface="Times New Roman" panose="02020603050405020304" pitchFamily="18" charset="0"/>
                          <a:ea typeface="黑体" panose="02010609060101010101" pitchFamily="49" charset="-122"/>
                        </a:rPr>
                        <a:t>　通常含水量大于</a:t>
                      </a:r>
                      <a:r>
                        <a:rPr lang="en-US" sz="800">
                          <a:effectLst/>
                          <a:latin typeface="Times New Roman" panose="02020603050405020304" pitchFamily="18" charset="0"/>
                          <a:ea typeface="黑体" panose="02010609060101010101" pitchFamily="49" charset="-122"/>
                        </a:rPr>
                        <a:t>35%(</a:t>
                      </a:r>
                      <a:r>
                        <a:rPr lang="zh-CN" sz="800">
                          <a:effectLst/>
                          <a:latin typeface="Times New Roman" panose="02020603050405020304" pitchFamily="18" charset="0"/>
                          <a:ea typeface="黑体" panose="02010609060101010101" pitchFamily="49" charset="-122"/>
                        </a:rPr>
                        <a:t>质量分数</a:t>
                      </a:r>
                      <a:r>
                        <a:rPr lang="en-US" sz="800">
                          <a:effectLst/>
                          <a:latin typeface="Times New Roman" panose="02020603050405020304" pitchFamily="18" charset="0"/>
                          <a:ea typeface="黑体" panose="02010609060101010101" pitchFamily="49" charset="-122"/>
                        </a:rPr>
                        <a:t>)</a:t>
                      </a:r>
                      <a:endParaRPr lang="zh-CN" altLang="en-US">
                        <a:latin typeface="Times New Roman" panose="02020603050405020304" pitchFamily="18" charset="0"/>
                        <a:ea typeface="黑体" panose="02010609060101010101" pitchFamily="49" charset="-122"/>
                      </a:endParaRPr>
                    </a:p>
                  </a:txBody>
                  <a:tcPr marL="25400" marR="2540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1885909"/>
                  </a:ext>
                </a:extLst>
              </a:tr>
              <a:tr h="242799">
                <a:tc>
                  <a:txBody>
                    <a:bodyPr/>
                    <a:lstStyle/>
                    <a:p>
                      <a:pPr algn="ctr"/>
                      <a:endParaRPr lang="zh-CN" altLang="en-US">
                        <a:latin typeface="Times New Roman" panose="02020603050405020304" pitchFamily="18" charset="0"/>
                        <a:ea typeface="黑体" panose="02010609060101010101" pitchFamily="49" charset="-122"/>
                      </a:endParaRPr>
                    </a:p>
                  </a:txBody>
                  <a:tcPr>
                    <a:lnL w="12700" cmpd="sng">
                      <a:noFill/>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a:latin typeface="Times New Roman" panose="02020603050405020304" pitchFamily="18" charset="0"/>
                        <a:ea typeface="黑体" panose="02010609060101010101" pitchFamily="49" charset="-122"/>
                      </a:endParaRPr>
                    </a:p>
                  </a:txBody>
                  <a:tcP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a:latin typeface="Times New Roman" panose="02020603050405020304" pitchFamily="18" charset="0"/>
                        <a:ea typeface="黑体" panose="02010609060101010101" pitchFamily="49" charset="-122"/>
                      </a:endParaRPr>
                    </a:p>
                  </a:txBody>
                  <a:tcP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a:latin typeface="Times New Roman" panose="02020603050405020304" pitchFamily="18" charset="0"/>
                        <a:ea typeface="黑体" panose="02010609060101010101" pitchFamily="49" charset="-122"/>
                      </a:endParaRPr>
                    </a:p>
                  </a:txBody>
                  <a:tcP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ts val="1000"/>
                        </a:lnSpc>
                        <a:spcAft>
                          <a:spcPts val="0"/>
                        </a:spcAft>
                      </a:pPr>
                      <a:r>
                        <a:rPr lang="zh-CN" sz="800" dirty="0">
                          <a:effectLst/>
                          <a:latin typeface="Times New Roman" panose="02020603050405020304" pitchFamily="18" charset="0"/>
                          <a:ea typeface="黑体" panose="02010609060101010101" pitchFamily="49" charset="-122"/>
                        </a:rPr>
                        <a:t>　其他成分的无水合成液</a:t>
                      </a:r>
                      <a:r>
                        <a:rPr lang="en-US" sz="800" baseline="30000" dirty="0">
                          <a:effectLst/>
                          <a:latin typeface="Times New Roman" panose="02020603050405020304" pitchFamily="18" charset="0"/>
                          <a:ea typeface="黑体" panose="02010609060101010101" pitchFamily="49" charset="-122"/>
                        </a:rPr>
                        <a:t>①</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ts val="1000"/>
                        </a:lnSpc>
                        <a:spcAft>
                          <a:spcPts val="0"/>
                        </a:spcAft>
                      </a:pPr>
                      <a:r>
                        <a:rPr lang="en-US" sz="800">
                          <a:effectLst/>
                          <a:latin typeface="Times New Roman" panose="02020603050405020304" pitchFamily="18" charset="0"/>
                          <a:ea typeface="黑体" panose="02010609060101010101" pitchFamily="49" charset="-122"/>
                        </a:rPr>
                        <a:t>HFDU</a:t>
                      </a:r>
                      <a:endParaRPr lang="zh-CN" sz="105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ts val="1000"/>
                        </a:lnSpc>
                        <a:spcAft>
                          <a:spcPts val="0"/>
                        </a:spcAft>
                      </a:pPr>
                      <a:r>
                        <a:rPr lang="en-US" sz="1050" dirty="0">
                          <a:effectLst/>
                          <a:latin typeface="Times New Roman" panose="02020603050405020304" pitchFamily="18" charset="0"/>
                          <a:ea typeface="黑体" panose="02010609060101010101" pitchFamily="49" charset="-122"/>
                        </a:rPr>
                        <a:t> </a:t>
                      </a:r>
                      <a:endParaRPr lang="zh-CN" sz="105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25400" marR="2540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dirty="0">
                        <a:latin typeface="Times New Roman" panose="02020603050405020304" pitchFamily="18" charset="0"/>
                        <a:ea typeface="黑体" panose="02010609060101010101" pitchFamily="49" charset="-122"/>
                      </a:endParaRPr>
                    </a:p>
                  </a:txBody>
                  <a:tcP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6669210"/>
                  </a:ext>
                </a:extLst>
              </a:tr>
            </a:tbl>
          </a:graphicData>
        </a:graphic>
      </p:graphicFrame>
      <p:sp>
        <p:nvSpPr>
          <p:cNvPr id="2" name="矩形 1">
            <a:extLst>
              <a:ext uri="{FF2B5EF4-FFF2-40B4-BE49-F238E27FC236}">
                <a16:creationId xmlns:a16="http://schemas.microsoft.com/office/drawing/2014/main" id="{B239C15F-ABB7-40B9-8BE7-20932DBAFCC1}"/>
              </a:ext>
            </a:extLst>
          </p:cNvPr>
          <p:cNvSpPr/>
          <p:nvPr/>
        </p:nvSpPr>
        <p:spPr>
          <a:xfrm>
            <a:off x="7813555" y="1324288"/>
            <a:ext cx="758541" cy="243721"/>
          </a:xfrm>
          <a:prstGeom prst="rect">
            <a:avLst/>
          </a:prstGeom>
        </p:spPr>
        <p:txBody>
          <a:bodyPr wrap="none">
            <a:spAutoFit/>
          </a:bodyPr>
          <a:lstStyle/>
          <a:p>
            <a:pPr indent="228600" algn="r">
              <a:lnSpc>
                <a:spcPts val="1125"/>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2D420439-907F-4C43-B9E6-17CFA62639E7}"/>
              </a:ext>
            </a:extLst>
          </p:cNvPr>
          <p:cNvSpPr/>
          <p:nvPr/>
        </p:nvSpPr>
        <p:spPr>
          <a:xfrm>
            <a:off x="3077306" y="4662459"/>
            <a:ext cx="4572000" cy="200055"/>
          </a:xfrm>
          <a:prstGeom prst="rect">
            <a:avLst/>
          </a:prstGeom>
        </p:spPr>
        <p:txBody>
          <a:bodyPr>
            <a:spAutoFit/>
          </a:bodyPr>
          <a:lstStyle/>
          <a:p>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①</a:t>
            </a: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这类液体也可以满足</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HE</a:t>
            </a: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品种规定的生物降解性和毒性要求</a:t>
            </a:r>
            <a:endParaRPr lang="zh-CN" altLang="en-US" sz="700" dirty="0">
              <a:latin typeface="Times New Roman" panose="02020603050405020304" pitchFamily="18" charset="0"/>
              <a:ea typeface="黑体" panose="02010609060101010101" pitchFamily="49"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76475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9D2571C4-4582-4C03-8509-43518844079A}"/>
              </a:ext>
            </a:extLst>
          </p:cNvPr>
          <p:cNvSpPr/>
          <p:nvPr/>
        </p:nvSpPr>
        <p:spPr>
          <a:xfrm>
            <a:off x="1256501" y="935632"/>
            <a:ext cx="6480729" cy="2307748"/>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所示为标准压力表检验一般压力表的活塞式压力计。机内充</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满油液</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其液体压缩率</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=4.75×10</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。机内的压力由手轮丝杠</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和活塞产生。活塞直径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丝杠螺距</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。当压力为</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0.1MPa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机内油液体积</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=200mL</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。试求为在压力计内形成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20MPa</a:t>
            </a: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手轮要摇多少转</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4000" dirty="0">
              <a:latin typeface="Times New Roman" panose="02020603050405020304" pitchFamily="18" charset="0"/>
              <a:ea typeface="黑体" panose="02010609060101010101" pitchFamily="49" charset="-122"/>
            </a:endParaRPr>
          </a:p>
        </p:txBody>
      </p:sp>
      <p:pic>
        <p:nvPicPr>
          <p:cNvPr id="14" name="2T4.EPS">
            <a:extLst>
              <a:ext uri="{FF2B5EF4-FFF2-40B4-BE49-F238E27FC236}">
                <a16:creationId xmlns:a16="http://schemas.microsoft.com/office/drawing/2014/main" id="{ED22648B-14B1-47B0-BA69-0547E5B56DA6}"/>
              </a:ext>
            </a:extLst>
          </p:cNvPr>
          <p:cNvPicPr/>
          <p:nvPr/>
        </p:nvPicPr>
        <p:blipFill>
          <a:blip r:embed="rId2"/>
          <a:stretch>
            <a:fillRect/>
          </a:stretch>
        </p:blipFill>
        <p:spPr>
          <a:xfrm>
            <a:off x="5074350" y="2605038"/>
            <a:ext cx="2525002" cy="1813495"/>
          </a:xfrm>
          <a:prstGeom prst="rect">
            <a:avLst/>
          </a:prstGeom>
        </p:spPr>
      </p:pic>
      <p:sp>
        <p:nvSpPr>
          <p:cNvPr id="6" name="矩形 5">
            <a:extLst>
              <a:ext uri="{FF2B5EF4-FFF2-40B4-BE49-F238E27FC236}">
                <a16:creationId xmlns:a16="http://schemas.microsoft.com/office/drawing/2014/main" id="{2EB3D3C4-9512-48B9-8994-3CC61FC0FF84}"/>
              </a:ext>
            </a:extLst>
          </p:cNvPr>
          <p:cNvSpPr/>
          <p:nvPr/>
        </p:nvSpPr>
        <p:spPr>
          <a:xfrm>
            <a:off x="5836373" y="4497843"/>
            <a:ext cx="864339" cy="215444"/>
          </a:xfrm>
          <a:prstGeom prst="rect">
            <a:avLst/>
          </a:prstGeom>
        </p:spPr>
        <p:txBody>
          <a:bodyPr wrap="none">
            <a:spAutoFit/>
          </a:bodyPr>
          <a:lstStyle/>
          <a:p>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8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90968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3867046E-5D32-4F6D-9DA5-15C82CA43568}"/>
              </a:ext>
            </a:extLst>
          </p:cNvPr>
          <p:cNvSpPr/>
          <p:nvPr/>
        </p:nvSpPr>
        <p:spPr>
          <a:xfrm>
            <a:off x="1288476" y="1078546"/>
            <a:ext cx="6499914" cy="1199752"/>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所示一液压缸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其缸筒内径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活塞直径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=119.6mm,</a:t>
            </a: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活塞长度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若油的动力粘度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=0.065Pa·s,</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活塞回程要求的</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稳定速度为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=0.5m/s,</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试求不计油液压力时拉回活塞所需的力</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pic>
        <p:nvPicPr>
          <p:cNvPr id="12" name="2T5.EPS">
            <a:extLst>
              <a:ext uri="{FF2B5EF4-FFF2-40B4-BE49-F238E27FC236}">
                <a16:creationId xmlns:a16="http://schemas.microsoft.com/office/drawing/2014/main" id="{E4729732-D085-47F3-8DE8-3A113174B4C1}"/>
              </a:ext>
            </a:extLst>
          </p:cNvPr>
          <p:cNvPicPr/>
          <p:nvPr/>
        </p:nvPicPr>
        <p:blipFill>
          <a:blip r:embed="rId2"/>
          <a:stretch>
            <a:fillRect/>
          </a:stretch>
        </p:blipFill>
        <p:spPr>
          <a:xfrm>
            <a:off x="3556959" y="2413728"/>
            <a:ext cx="2549698" cy="1378154"/>
          </a:xfrm>
          <a:prstGeom prst="rect">
            <a:avLst/>
          </a:prstGeom>
        </p:spPr>
      </p:pic>
      <p:sp>
        <p:nvSpPr>
          <p:cNvPr id="5" name="矩形 4">
            <a:extLst>
              <a:ext uri="{FF2B5EF4-FFF2-40B4-BE49-F238E27FC236}">
                <a16:creationId xmlns:a16="http://schemas.microsoft.com/office/drawing/2014/main" id="{016828F7-6599-4FB1-BC71-785989F4C246}"/>
              </a:ext>
            </a:extLst>
          </p:cNvPr>
          <p:cNvSpPr/>
          <p:nvPr/>
        </p:nvSpPr>
        <p:spPr>
          <a:xfrm>
            <a:off x="3967469" y="3861334"/>
            <a:ext cx="864339" cy="215444"/>
          </a:xfrm>
          <a:prstGeom prst="rect">
            <a:avLst/>
          </a:prstGeom>
        </p:spPr>
        <p:txBody>
          <a:bodyPr wrap="none">
            <a:spAutoFit/>
          </a:bodyPr>
          <a:lstStyle/>
          <a:p>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8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947491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3B95B8DC-7192-45ED-9ECE-7C962D64465A}"/>
              </a:ext>
            </a:extLst>
          </p:cNvPr>
          <p:cNvSpPr/>
          <p:nvPr/>
        </p:nvSpPr>
        <p:spPr>
          <a:xfrm>
            <a:off x="1309777" y="1046575"/>
            <a:ext cx="6435969" cy="1615827"/>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一滑动轴承由外径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=98mm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的轴和内径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、长度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=120mm</a:t>
            </a: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的轴套所组成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所示。在均匀的缝隙中充满了动力粘度</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=0.051Pa·s</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的润滑油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油膜厚度为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。试求使轴以转速</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n</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=480r/min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旋转所需的转矩。</a:t>
            </a:r>
            <a:endParaRPr lang="zh-CN" altLang="en-US" dirty="0">
              <a:latin typeface="Times New Roman" panose="02020603050405020304" pitchFamily="18" charset="0"/>
              <a:ea typeface="黑体" panose="02010609060101010101" pitchFamily="49" charset="-122"/>
            </a:endParaRPr>
          </a:p>
        </p:txBody>
      </p:sp>
      <p:pic>
        <p:nvPicPr>
          <p:cNvPr id="11" name="2T6.EPS">
            <a:extLst>
              <a:ext uri="{FF2B5EF4-FFF2-40B4-BE49-F238E27FC236}">
                <a16:creationId xmlns:a16="http://schemas.microsoft.com/office/drawing/2014/main" id="{A0122F13-78AD-4ACC-8075-A0AEE0CB11FA}"/>
              </a:ext>
            </a:extLst>
          </p:cNvPr>
          <p:cNvPicPr/>
          <p:nvPr/>
        </p:nvPicPr>
        <p:blipFill>
          <a:blip r:embed="rId2"/>
          <a:stretch>
            <a:fillRect/>
          </a:stretch>
        </p:blipFill>
        <p:spPr>
          <a:xfrm>
            <a:off x="5381150" y="2389568"/>
            <a:ext cx="2093619" cy="1393989"/>
          </a:xfrm>
          <a:prstGeom prst="rect">
            <a:avLst/>
          </a:prstGeom>
        </p:spPr>
      </p:pic>
      <p:sp>
        <p:nvSpPr>
          <p:cNvPr id="4" name="矩形 3">
            <a:extLst>
              <a:ext uri="{FF2B5EF4-FFF2-40B4-BE49-F238E27FC236}">
                <a16:creationId xmlns:a16="http://schemas.microsoft.com/office/drawing/2014/main" id="{16FD024E-06A2-412A-8BF8-CF60D3D89715}"/>
              </a:ext>
            </a:extLst>
          </p:cNvPr>
          <p:cNvSpPr/>
          <p:nvPr/>
        </p:nvSpPr>
        <p:spPr>
          <a:xfrm>
            <a:off x="5554963" y="3873238"/>
            <a:ext cx="1774845" cy="215444"/>
          </a:xfrm>
          <a:prstGeom prst="rect">
            <a:avLst/>
          </a:prstGeom>
        </p:spPr>
        <p:txBody>
          <a:bodyPr wrap="none">
            <a:spAutoFit/>
          </a:bodyPr>
          <a:lstStyle/>
          <a:p>
            <a:r>
              <a:rPr lang="en-US" altLang="zh-CN" sz="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固定轴套　</a:t>
            </a:r>
            <a:r>
              <a:rPr lang="en-US" altLang="zh-CN" sz="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旋转轴　</a:t>
            </a:r>
            <a:r>
              <a:rPr lang="en-US" altLang="zh-CN" sz="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油膜</a:t>
            </a:r>
            <a:endParaRPr lang="zh-CN" altLang="en-US" sz="800" b="1" dirty="0">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8F59E83D-58E6-41D3-B050-493736B2ED4F}"/>
              </a:ext>
            </a:extLst>
          </p:cNvPr>
          <p:cNvSpPr/>
          <p:nvPr/>
        </p:nvSpPr>
        <p:spPr>
          <a:xfrm>
            <a:off x="6130516" y="4111454"/>
            <a:ext cx="777777" cy="200055"/>
          </a:xfrm>
          <a:prstGeom prst="rect">
            <a:avLst/>
          </a:prstGeom>
        </p:spPr>
        <p:txBody>
          <a:bodyPr wrap="none">
            <a:spAutoFit/>
          </a:bodyPr>
          <a:lstStyle/>
          <a:p>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2-6</a:t>
            </a: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2-6</a:t>
            </a: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7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53122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3D4BE233-E7FC-4FA0-871B-355664368FE1}"/>
              </a:ext>
            </a:extLst>
          </p:cNvPr>
          <p:cNvSpPr/>
          <p:nvPr/>
        </p:nvSpPr>
        <p:spPr>
          <a:xfrm>
            <a:off x="1007118" y="925749"/>
            <a:ext cx="6742902" cy="1246495"/>
          </a:xfrm>
          <a:prstGeom prst="rect">
            <a:avLst/>
          </a:prstGeom>
        </p:spPr>
        <p:txBody>
          <a:bodyPr wrap="square">
            <a:spAutoFit/>
          </a:bodyPr>
          <a:lstStyle/>
          <a:p>
            <a:pPr indent="2286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所示一直径为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的圆盘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与固定圆盘端面间的间隙为</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286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0.02mm,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其间充满润滑油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油的运动粘度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=3×10</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密度为</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286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900kg/m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转盘以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1500r/min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转速旋转时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试求驱动转盘所需的转矩。</a:t>
            </a:r>
            <a:endParaRPr lang="zh-CN" altLang="zh-CN" sz="2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 name="2T7.EPS">
            <a:extLst>
              <a:ext uri="{FF2B5EF4-FFF2-40B4-BE49-F238E27FC236}">
                <a16:creationId xmlns:a16="http://schemas.microsoft.com/office/drawing/2014/main" id="{0819D85F-9973-4332-B107-55C151089F49}"/>
              </a:ext>
            </a:extLst>
          </p:cNvPr>
          <p:cNvPicPr/>
          <p:nvPr/>
        </p:nvPicPr>
        <p:blipFill>
          <a:blip r:embed="rId2"/>
          <a:stretch>
            <a:fillRect/>
          </a:stretch>
        </p:blipFill>
        <p:spPr>
          <a:xfrm>
            <a:off x="3621998" y="2172244"/>
            <a:ext cx="2113182" cy="1662101"/>
          </a:xfrm>
          <a:prstGeom prst="rect">
            <a:avLst/>
          </a:prstGeom>
        </p:spPr>
      </p:pic>
      <p:sp>
        <p:nvSpPr>
          <p:cNvPr id="4" name="矩形 3">
            <a:extLst>
              <a:ext uri="{FF2B5EF4-FFF2-40B4-BE49-F238E27FC236}">
                <a16:creationId xmlns:a16="http://schemas.microsoft.com/office/drawing/2014/main" id="{AA0B685C-FC25-4096-B0D9-035D5BE3A991}"/>
              </a:ext>
            </a:extLst>
          </p:cNvPr>
          <p:cNvSpPr/>
          <p:nvPr/>
        </p:nvSpPr>
        <p:spPr>
          <a:xfrm>
            <a:off x="4053914" y="3903797"/>
            <a:ext cx="947695"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9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081759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2T8.EPS" descr="id:2147502900;FounderCES">
            <a:extLst>
              <a:ext uri="{FF2B5EF4-FFF2-40B4-BE49-F238E27FC236}">
                <a16:creationId xmlns:a16="http://schemas.microsoft.com/office/drawing/2014/main" id="{D1257DBD-5EB7-42E8-B290-D2861DFA62D6}"/>
              </a:ext>
            </a:extLst>
          </p:cNvPr>
          <p:cNvPicPr/>
          <p:nvPr/>
        </p:nvPicPr>
        <p:blipFill>
          <a:blip r:embed="rId2"/>
          <a:stretch>
            <a:fillRect/>
          </a:stretch>
        </p:blipFill>
        <p:spPr>
          <a:xfrm>
            <a:off x="3687784" y="2457070"/>
            <a:ext cx="1901190" cy="1674495"/>
          </a:xfrm>
          <a:prstGeom prst="rect">
            <a:avLst/>
          </a:prstGeom>
        </p:spPr>
      </p:pic>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6">
            <a:extLst>
              <a:ext uri="{FF2B5EF4-FFF2-40B4-BE49-F238E27FC236}">
                <a16:creationId xmlns:a16="http://schemas.microsoft.com/office/drawing/2014/main" id="{44702046-C45D-49B5-8955-5572B8C1F6C5}"/>
              </a:ext>
            </a:extLst>
          </p:cNvPr>
          <p:cNvSpPr/>
          <p:nvPr/>
        </p:nvSpPr>
        <p:spPr>
          <a:xfrm>
            <a:off x="771950" y="817415"/>
            <a:ext cx="7511625" cy="412711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113E7F7E-1E2C-498B-9F2D-E45043A41974}"/>
              </a:ext>
            </a:extLst>
          </p:cNvPr>
          <p:cNvSpPr/>
          <p:nvPr/>
        </p:nvSpPr>
        <p:spPr>
          <a:xfrm>
            <a:off x="1333233" y="984808"/>
            <a:ext cx="6359237" cy="1938416"/>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动力粘度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=0.2Pa·s</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的油液充满在厚度为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的缝隙中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若忽略作用在截锥体上下表面的流体压力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试求将截锥体以恒速</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p>
          <a:p>
            <a:pPr>
              <a:lnSpc>
                <a:spcPct val="150000"/>
              </a:lnSpc>
            </a:pP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旋转所需的功率。</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已知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φ=</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45</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=45mm,</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=60mm,</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=0.2mm,</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=90r/min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93376C7E-F051-4021-8BCB-B91CD8936C77}"/>
              </a:ext>
            </a:extLst>
          </p:cNvPr>
          <p:cNvSpPr/>
          <p:nvPr/>
        </p:nvSpPr>
        <p:spPr>
          <a:xfrm>
            <a:off x="3936249" y="4201017"/>
            <a:ext cx="1271502" cy="255519"/>
          </a:xfrm>
          <a:prstGeom prst="rect">
            <a:avLst/>
          </a:prstGeom>
        </p:spPr>
        <p:txBody>
          <a:bodyPr wrap="none">
            <a:spAutoFit/>
          </a:bodyPr>
          <a:lstStyle/>
          <a:p>
            <a:pPr indent="228600" algn="ctr">
              <a:lnSpc>
                <a:spcPts val="1350"/>
              </a:lnSpc>
              <a:spcAft>
                <a:spcPts val="0"/>
              </a:spcAft>
            </a:pP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zh-CN" sz="1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59828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DC3BBA-685D-43C3-B90B-2667BA0B6C8D}"/>
              </a:ext>
            </a:extLst>
          </p:cNvPr>
          <p:cNvSpPr txBox="1"/>
          <p:nvPr/>
        </p:nvSpPr>
        <p:spPr>
          <a:xfrm>
            <a:off x="946041" y="1519833"/>
            <a:ext cx="7151883" cy="2431435"/>
          </a:xfrm>
          <a:prstGeom prst="rect">
            <a:avLst/>
          </a:prstGeom>
          <a:noFill/>
        </p:spPr>
        <p:txBody>
          <a:bodyPr wrap="square" rtlCol="0">
            <a:spAutoFit/>
          </a:bodyPr>
          <a:lstStyle/>
          <a:p>
            <a:pPr algn="just">
              <a:lnSpc>
                <a:spcPct val="200000"/>
              </a:lnSpc>
            </a:pPr>
            <a:r>
              <a:rPr lang="zh-CN" altLang="en-US" sz="1600" dirty="0">
                <a:latin typeface="Times New Roman" panose="02020603050405020304" pitchFamily="18" charset="0"/>
                <a:ea typeface="黑体" panose="02010609060101010101" pitchFamily="49" charset="-122"/>
              </a:rPr>
              <a:t>      目前</a:t>
            </a:r>
            <a:r>
              <a:rPr lang="en-US" altLang="zh-CN" sz="2800" dirty="0">
                <a:solidFill>
                  <a:srgbClr val="FF0000"/>
                </a:solidFill>
                <a:latin typeface="Times New Roman" panose="02020603050405020304" pitchFamily="18" charset="0"/>
                <a:ea typeface="黑体" panose="02010609060101010101" pitchFamily="49" charset="-122"/>
              </a:rPr>
              <a:t>90%</a:t>
            </a:r>
            <a:r>
              <a:rPr lang="zh-CN" altLang="en-US" sz="1600" dirty="0">
                <a:latin typeface="Times New Roman" panose="02020603050405020304" pitchFamily="18" charset="0"/>
                <a:ea typeface="黑体" panose="02010609060101010101" pitchFamily="49" charset="-122"/>
              </a:rPr>
              <a:t>以上的液压设备采用石油基液压液。基油为精制的石油润滑油馏分。为了改善液压液的性能</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以满足液压设备的不同要求</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往往在基油中加入各种添加剂。</a:t>
            </a:r>
            <a:r>
              <a:rPr lang="zh-CN" altLang="en-US" sz="1600" b="1" dirty="0">
                <a:solidFill>
                  <a:srgbClr val="FF0000"/>
                </a:solidFill>
                <a:latin typeface="Times New Roman" panose="02020603050405020304" pitchFamily="18" charset="0"/>
                <a:ea typeface="黑体" panose="02010609060101010101" pitchFamily="49" charset="-122"/>
              </a:rPr>
              <a:t>添加剂</a:t>
            </a:r>
            <a:r>
              <a:rPr lang="zh-CN" altLang="en-US" sz="1600" dirty="0">
                <a:latin typeface="Times New Roman" panose="02020603050405020304" pitchFamily="18" charset="0"/>
                <a:ea typeface="黑体" panose="02010609060101010101" pitchFamily="49" charset="-122"/>
              </a:rPr>
              <a:t>有两类</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一类是</a:t>
            </a:r>
            <a:r>
              <a:rPr lang="zh-CN" altLang="en-US" sz="1600" dirty="0">
                <a:solidFill>
                  <a:srgbClr val="FF0000"/>
                </a:solidFill>
                <a:latin typeface="Times New Roman" panose="02020603050405020304" pitchFamily="18" charset="0"/>
                <a:ea typeface="黑体" panose="02010609060101010101" pitchFamily="49" charset="-122"/>
              </a:rPr>
              <a:t>改善油液化学性能</a:t>
            </a:r>
            <a:r>
              <a:rPr lang="zh-CN" altLang="en-US" sz="1600" dirty="0">
                <a:latin typeface="Times New Roman" panose="02020603050405020304" pitchFamily="18" charset="0"/>
                <a:ea typeface="黑体" panose="02010609060101010101" pitchFamily="49" charset="-122"/>
              </a:rPr>
              <a:t>的</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如抗氧化剂、防腐剂、防锈剂等</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另一类是</a:t>
            </a:r>
            <a:r>
              <a:rPr lang="zh-CN" altLang="en-US" sz="1600" dirty="0">
                <a:solidFill>
                  <a:srgbClr val="FF0000"/>
                </a:solidFill>
                <a:latin typeface="Times New Roman" panose="02020603050405020304" pitchFamily="18" charset="0"/>
                <a:ea typeface="黑体" panose="02010609060101010101" pitchFamily="49" charset="-122"/>
              </a:rPr>
              <a:t>改善油液物理性能</a:t>
            </a:r>
            <a:r>
              <a:rPr lang="zh-CN" altLang="en-US" sz="1600" dirty="0">
                <a:latin typeface="Times New Roman" panose="02020603050405020304" pitchFamily="18" charset="0"/>
                <a:ea typeface="黑体" panose="02010609060101010101" pitchFamily="49" charset="-122"/>
              </a:rPr>
              <a:t>的</a:t>
            </a:r>
            <a:r>
              <a:rPr lang="en-US" altLang="zh-CN" sz="1600" dirty="0">
                <a:latin typeface="Times New Roman" panose="02020603050405020304" pitchFamily="18" charset="0"/>
                <a:ea typeface="黑体" panose="02010609060101010101" pitchFamily="49" charset="-122"/>
              </a:rPr>
              <a:t>,</a:t>
            </a:r>
            <a:r>
              <a:rPr lang="zh-CN" altLang="en-US" sz="1600" dirty="0">
                <a:latin typeface="Times New Roman" panose="02020603050405020304" pitchFamily="18" charset="0"/>
                <a:ea typeface="黑体" panose="02010609060101010101" pitchFamily="49" charset="-122"/>
              </a:rPr>
              <a:t>如增粘剂、抗磨剂、防爬剂等。</a:t>
            </a:r>
            <a:endParaRPr lang="zh-CN" altLang="en-US" sz="1600" b="1" dirty="0">
              <a:latin typeface="Times New Roman" panose="02020603050405020304" pitchFamily="18" charset="0"/>
              <a:ea typeface="黑体" panose="02010609060101010101" pitchFamily="49" charset="-122"/>
            </a:endParaRPr>
          </a:p>
        </p:txBody>
      </p:sp>
      <p:sp>
        <p:nvSpPr>
          <p:cNvPr id="3" name="圆角矩形 6">
            <a:extLst>
              <a:ext uri="{FF2B5EF4-FFF2-40B4-BE49-F238E27FC236}">
                <a16:creationId xmlns:a16="http://schemas.microsoft.com/office/drawing/2014/main" id="{58323B4C-3916-4F01-AB2B-790E024C2853}"/>
              </a:ext>
            </a:extLst>
          </p:cNvPr>
          <p:cNvSpPr/>
          <p:nvPr/>
        </p:nvSpPr>
        <p:spPr>
          <a:xfrm>
            <a:off x="402848" y="1330036"/>
            <a:ext cx="8351093" cy="309489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4" name="圆角矩形 3">
            <a:extLst>
              <a:ext uri="{FF2B5EF4-FFF2-40B4-BE49-F238E27FC236}">
                <a16:creationId xmlns:a16="http://schemas.microsoft.com/office/drawing/2014/main" id="{69823EF7-BFD5-4740-8DFB-3DE699DB009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5" name="文本框 4">
            <a:extLst>
              <a:ext uri="{FF2B5EF4-FFF2-40B4-BE49-F238E27FC236}">
                <a16:creationId xmlns:a16="http://schemas.microsoft.com/office/drawing/2014/main" id="{B3ED07EB-E06C-43B6-8077-59477DC6BCED}"/>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6" name="直角三角形 5">
            <a:extLst>
              <a:ext uri="{FF2B5EF4-FFF2-40B4-BE49-F238E27FC236}">
                <a16:creationId xmlns:a16="http://schemas.microsoft.com/office/drawing/2014/main" id="{0AD84D0F-4115-409C-AC21-33851DEE0772}"/>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529DADC1-2091-4DBA-A577-94EF995924EC}"/>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418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D9CB01-CF4C-4D52-A669-0AE1C341200D}"/>
              </a:ext>
            </a:extLst>
          </p:cNvPr>
          <p:cNvSpPr/>
          <p:nvPr/>
        </p:nvSpPr>
        <p:spPr>
          <a:xfrm>
            <a:off x="513946" y="1439564"/>
            <a:ext cx="8116109" cy="2923877"/>
          </a:xfrm>
          <a:prstGeom prst="rect">
            <a:avLst/>
          </a:prstGeom>
        </p:spPr>
        <p:txBody>
          <a:bodyPr wrap="square">
            <a:spAutoFit/>
          </a:bodyPr>
          <a:lstStyle/>
          <a:p>
            <a:pPr algn="just">
              <a:lnSpc>
                <a:spcPct val="200000"/>
              </a:lnSpc>
            </a:pPr>
            <a:r>
              <a:rPr lang="zh-CN" altLang="en-US" sz="2000" dirty="0">
                <a:latin typeface="Times New Roman" panose="02020603050405020304" pitchFamily="18" charset="0"/>
                <a:ea typeface="黑体" panose="02010609060101010101" pitchFamily="49" charset="-122"/>
              </a:rPr>
              <a:t>       但是</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为了</a:t>
            </a:r>
            <a:r>
              <a:rPr lang="zh-CN" altLang="en-US" sz="2400" b="1" dirty="0">
                <a:solidFill>
                  <a:srgbClr val="FF0000"/>
                </a:solidFill>
                <a:latin typeface="Times New Roman" panose="02020603050405020304" pitchFamily="18" charset="0"/>
                <a:ea typeface="黑体" panose="02010609060101010101" pitchFamily="49" charset="-122"/>
              </a:rPr>
              <a:t>军事目的</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近年来在某些舰船液压系统中</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也有以海水或淡水作为液压液的</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而且正在逐渐向</a:t>
            </a:r>
            <a:r>
              <a:rPr lang="zh-CN" altLang="en-US" sz="2400" b="1" dirty="0">
                <a:latin typeface="Times New Roman" panose="02020603050405020304" pitchFamily="18" charset="0"/>
                <a:ea typeface="黑体" panose="02010609060101010101" pitchFamily="49" charset="-122"/>
              </a:rPr>
              <a:t>水下作业</a:t>
            </a:r>
            <a:r>
              <a:rPr lang="zh-CN" altLang="en-US" sz="2000"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河道工程</a:t>
            </a:r>
            <a:r>
              <a:rPr lang="zh-CN" altLang="en-US" sz="2000"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海洋开发</a:t>
            </a:r>
            <a:r>
              <a:rPr lang="zh-CN" altLang="en-US" sz="2000"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核能动力</a:t>
            </a:r>
            <a:r>
              <a:rPr lang="zh-CN" altLang="en-US" sz="2000"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冶金热轧</a:t>
            </a:r>
            <a:r>
              <a:rPr lang="zh-CN" altLang="en-US" sz="2000"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食品药品</a:t>
            </a:r>
            <a:r>
              <a:rPr lang="zh-CN" altLang="en-US" sz="2000" dirty="0">
                <a:latin typeface="Times New Roman" panose="02020603050405020304" pitchFamily="18" charset="0"/>
                <a:ea typeface="黑体" panose="02010609060101010101" pitchFamily="49" charset="-122"/>
              </a:rPr>
              <a:t>等领域延伸</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并显示出极为突出的优越性。</a:t>
            </a:r>
            <a:endParaRPr lang="zh-CN" altLang="en-US" sz="1400" dirty="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C4C26308-7FF3-4DCB-BDDE-06A4DBAD6177}"/>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14F2653E-283F-44F0-9EE8-CE480E651DA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585703E9-B5EF-4C7D-9789-2A600C0435D4}"/>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文本框 7">
            <a:extLst>
              <a:ext uri="{FF2B5EF4-FFF2-40B4-BE49-F238E27FC236}">
                <a16:creationId xmlns:a16="http://schemas.microsoft.com/office/drawing/2014/main" id="{98AB717D-E97B-4F1A-83F0-8DE44B902F36}"/>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9" name="圆角矩形 6">
            <a:extLst>
              <a:ext uri="{FF2B5EF4-FFF2-40B4-BE49-F238E27FC236}">
                <a16:creationId xmlns:a16="http://schemas.microsoft.com/office/drawing/2014/main" id="{77B0F7E9-63FA-4070-8674-51DCA8F6663D}"/>
              </a:ext>
            </a:extLst>
          </p:cNvPr>
          <p:cNvSpPr/>
          <p:nvPr/>
        </p:nvSpPr>
        <p:spPr>
          <a:xfrm>
            <a:off x="402848" y="1330036"/>
            <a:ext cx="8351093" cy="309489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1134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9">
            <a:extLst>
              <a:ext uri="{FF2B5EF4-FFF2-40B4-BE49-F238E27FC236}">
                <a16:creationId xmlns:a16="http://schemas.microsoft.com/office/drawing/2014/main" id="{E8370684-43C6-4857-804B-1F4B0C874FEE}"/>
              </a:ext>
            </a:extLst>
          </p:cNvPr>
          <p:cNvSpPr txBox="1">
            <a:spLocks noChangeArrowheads="1"/>
          </p:cNvSpPr>
          <p:nvPr/>
        </p:nvSpPr>
        <p:spPr bwMode="auto">
          <a:xfrm>
            <a:off x="1486195" y="865721"/>
            <a:ext cx="5703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二、液压液的物理性质</a:t>
            </a:r>
          </a:p>
        </p:txBody>
      </p:sp>
      <p:sp>
        <p:nvSpPr>
          <p:cNvPr id="3" name="直角三角形 2">
            <a:extLst>
              <a:ext uri="{FF2B5EF4-FFF2-40B4-BE49-F238E27FC236}">
                <a16:creationId xmlns:a16="http://schemas.microsoft.com/office/drawing/2014/main" id="{90ABA90F-2052-4D3E-8D4B-DEC2F2CC56E9}"/>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直角三角形 3">
            <a:extLst>
              <a:ext uri="{FF2B5EF4-FFF2-40B4-BE49-F238E27FC236}">
                <a16:creationId xmlns:a16="http://schemas.microsoft.com/office/drawing/2014/main" id="{5B9F5E73-DA8A-4B66-AD64-3AC6EC174A47}"/>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1C024714-885A-412D-B466-C0C575C4CE4C}"/>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7575388C-6964-4BA1-A581-75BAFC7E2696}"/>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圆角矩形 3">
            <a:extLst>
              <a:ext uri="{FF2B5EF4-FFF2-40B4-BE49-F238E27FC236}">
                <a16:creationId xmlns:a16="http://schemas.microsoft.com/office/drawing/2014/main" id="{7BDC659F-41A8-461E-8921-1FCC5A59B36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8" name="文本框 7">
            <a:extLst>
              <a:ext uri="{FF2B5EF4-FFF2-40B4-BE49-F238E27FC236}">
                <a16:creationId xmlns:a16="http://schemas.microsoft.com/office/drawing/2014/main" id="{70EBC0E7-189A-47AE-B276-13E1DB5B48DA}"/>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9" name="矩形 8">
            <a:extLst>
              <a:ext uri="{FF2B5EF4-FFF2-40B4-BE49-F238E27FC236}">
                <a16:creationId xmlns:a16="http://schemas.microsoft.com/office/drawing/2014/main" id="{24E9ECE2-B954-47EB-B73D-3A68C288B780}"/>
              </a:ext>
            </a:extLst>
          </p:cNvPr>
          <p:cNvSpPr/>
          <p:nvPr/>
        </p:nvSpPr>
        <p:spPr>
          <a:xfrm>
            <a:off x="123882" y="1938090"/>
            <a:ext cx="8901106" cy="1887568"/>
          </a:xfrm>
          <a:prstGeom prst="rect">
            <a:avLst/>
          </a:prstGeom>
        </p:spPr>
        <p:txBody>
          <a:bodyPr wrap="square">
            <a:spAutoFit/>
          </a:bodyPr>
          <a:lstStyle/>
          <a:p>
            <a:pPr algn="ctr">
              <a:lnSpc>
                <a:spcPct val="200000"/>
              </a:lnSpc>
            </a:pPr>
            <a:r>
              <a:rPr lang="zh-CN"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液压液的</a:t>
            </a:r>
            <a:r>
              <a:rPr lang="zh-CN" altLang="zh-CN"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基本性质</a:t>
            </a:r>
            <a:r>
              <a:rPr lang="zh-CN"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有多项</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gn="ctr">
              <a:lnSpc>
                <a:spcPct val="200000"/>
              </a:lnSpc>
            </a:pPr>
            <a:r>
              <a:rPr lang="zh-CN"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现择其</a:t>
            </a:r>
            <a:r>
              <a:rPr lang="zh-CN"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与液压传动性能密切相关的</a:t>
            </a:r>
            <a:r>
              <a:rPr lang="zh-CN" altLang="zh-CN" sz="3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三项</a:t>
            </a:r>
            <a:r>
              <a:rPr lang="zh-CN"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作一介绍。</a:t>
            </a:r>
            <a:endParaRPr lang="zh-CN" altLang="en-US" sz="24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8069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7336CD7B-D7A2-4377-90FF-183A672569AE}"/>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 name="文本框 2">
            <a:extLst>
              <a:ext uri="{FF2B5EF4-FFF2-40B4-BE49-F238E27FC236}">
                <a16:creationId xmlns:a16="http://schemas.microsoft.com/office/drawing/2014/main" id="{11913F0F-7981-47E2-95E5-7082AC26AB1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液压</a:t>
            </a:r>
            <a:r>
              <a:rPr lang="zh-CN" altLang="en-US" sz="3200" dirty="0">
                <a:solidFill>
                  <a:schemeClr val="bg1"/>
                </a:solidFill>
                <a:latin typeface="Times New Roman" panose="02020603050405020304" pitchFamily="18" charset="0"/>
                <a:ea typeface="黑体" panose="02010609060101010101" pitchFamily="49" charset="-122"/>
              </a:rPr>
              <a:t>液的特性和选择</a:t>
            </a:r>
          </a:p>
        </p:txBody>
      </p:sp>
      <p:sp>
        <p:nvSpPr>
          <p:cNvPr id="4" name="直角三角形 3">
            <a:extLst>
              <a:ext uri="{FF2B5EF4-FFF2-40B4-BE49-F238E27FC236}">
                <a16:creationId xmlns:a16="http://schemas.microsoft.com/office/drawing/2014/main" id="{C869DF52-5982-44E5-9886-A3A76B48A13E}"/>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5" name="直角三角形 4">
            <a:extLst>
              <a:ext uri="{FF2B5EF4-FFF2-40B4-BE49-F238E27FC236}">
                <a16:creationId xmlns:a16="http://schemas.microsoft.com/office/drawing/2014/main" id="{6532D76E-B337-466A-95F0-79DBBAFCC21F}"/>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直角三角形 5">
            <a:extLst>
              <a:ext uri="{FF2B5EF4-FFF2-40B4-BE49-F238E27FC236}">
                <a16:creationId xmlns:a16="http://schemas.microsoft.com/office/drawing/2014/main" id="{CAB94174-0BAB-4FDF-852E-1A1C9A3DD5C1}"/>
              </a:ext>
            </a:extLst>
          </p:cNvPr>
          <p:cNvSpPr/>
          <p:nvPr/>
        </p:nvSpPr>
        <p:spPr>
          <a:xfrm rot="2637755" flipH="1" flipV="1">
            <a:off x="269302"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直角三角形 6">
            <a:extLst>
              <a:ext uri="{FF2B5EF4-FFF2-40B4-BE49-F238E27FC236}">
                <a16:creationId xmlns:a16="http://schemas.microsoft.com/office/drawing/2014/main" id="{671D2E16-0044-49B1-8365-36286E05AAE2}"/>
              </a:ext>
            </a:extLst>
          </p:cNvPr>
          <p:cNvSpPr/>
          <p:nvPr/>
        </p:nvSpPr>
        <p:spPr>
          <a:xfrm rot="2637755" flipH="1" flipV="1">
            <a:off x="419549" y="92041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8" name="文本框 19">
            <a:extLst>
              <a:ext uri="{FF2B5EF4-FFF2-40B4-BE49-F238E27FC236}">
                <a16:creationId xmlns:a16="http://schemas.microsoft.com/office/drawing/2014/main" id="{65D42F07-8510-4BD9-850E-8AF23C733E8D}"/>
              </a:ext>
            </a:extLst>
          </p:cNvPr>
          <p:cNvSpPr txBox="1">
            <a:spLocks noChangeArrowheads="1"/>
          </p:cNvSpPr>
          <p:nvPr/>
        </p:nvSpPr>
        <p:spPr bwMode="auto">
          <a:xfrm>
            <a:off x="751755" y="871370"/>
            <a:ext cx="1493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Times New Roman" panose="02020603050405020304" pitchFamily="18" charset="0"/>
                <a:ea typeface="黑体" panose="02010609060101010101" pitchFamily="49" charset="-122"/>
              </a:rPr>
              <a:t>（一）密度</a:t>
            </a:r>
          </a:p>
        </p:txBody>
      </p:sp>
      <p:sp>
        <p:nvSpPr>
          <p:cNvPr id="9" name="圆角矩形 6">
            <a:extLst>
              <a:ext uri="{FF2B5EF4-FFF2-40B4-BE49-F238E27FC236}">
                <a16:creationId xmlns:a16="http://schemas.microsoft.com/office/drawing/2014/main" id="{6B5662E6-394E-406A-8A8B-4B6B0EB3B712}"/>
              </a:ext>
            </a:extLst>
          </p:cNvPr>
          <p:cNvSpPr/>
          <p:nvPr/>
        </p:nvSpPr>
        <p:spPr>
          <a:xfrm>
            <a:off x="1071916" y="1346526"/>
            <a:ext cx="4957273" cy="115780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Times New Roman" panose="02020603050405020304" pitchFamily="18" charset="0"/>
                <a:ea typeface="黑体" panose="02010609060101010101" pitchFamily="49" charset="-122"/>
              </a:rPr>
              <a:t> </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3EC82514-8D71-4830-96C4-8105E43D5287}"/>
                  </a:ext>
                </a:extLst>
              </p:cNvPr>
              <p:cNvSpPr/>
              <p:nvPr/>
            </p:nvSpPr>
            <p:spPr>
              <a:xfrm>
                <a:off x="1004313" y="1361326"/>
                <a:ext cx="5470414" cy="1143005"/>
              </a:xfrm>
              <a:prstGeom prst="rect">
                <a:avLst/>
              </a:prstGeom>
            </p:spPr>
            <p:txBody>
              <a:bodyPr wrap="square">
                <a:spAutoFit/>
              </a:bodyPr>
              <a:lstStyle/>
              <a:p>
                <a:pPr indent="2667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单位体积液体所具有的质量称为该液体的密度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p>
              <a:p>
                <a:pPr indent="266700">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a:solidFill>
                            <a:srgbClr val="000000"/>
                          </a:solidFill>
                          <a:latin typeface="Cambria Math" panose="02040503050406030204" pitchFamily="18" charset="0"/>
                          <a:cs typeface="Times New Roman" panose="02020603050405020304" pitchFamily="18" charset="0"/>
                        </a:rPr>
                        <m:t>𝜌</m:t>
                      </m:r>
                      <m:r>
                        <a:rPr lang="en-US" altLang="zh-CN" sz="1600">
                          <a:solidFill>
                            <a:srgbClr val="000000"/>
                          </a:solidFill>
                          <a:latin typeface="Cambria Math" panose="02040503050406030204" pitchFamily="18" charset="0"/>
                          <a:cs typeface="Times New Roman" panose="02020603050405020304" pitchFamily="18" charset="0"/>
                        </a:rPr>
                        <m:t>=</m:t>
                      </m:r>
                      <m:f>
                        <m:fPr>
                          <m:ctrlPr>
                            <a:rPr lang="zh-CN" altLang="zh-CN" sz="1600" i="1">
                              <a:solidFill>
                                <a:srgbClr val="000000"/>
                              </a:solidFill>
                              <a:latin typeface="Cambria Math" panose="02040503050406030204" pitchFamily="18" charset="0"/>
                              <a:cs typeface="Times New Roman" panose="02020603050405020304" pitchFamily="18" charset="0"/>
                            </a:rPr>
                          </m:ctrlPr>
                        </m:fPr>
                        <m:num>
                          <m:r>
                            <a:rPr lang="en-US" altLang="zh-CN" sz="2000" i="1">
                              <a:solidFill>
                                <a:srgbClr val="000000"/>
                              </a:solidFill>
                              <a:effectLst/>
                              <a:latin typeface="Cambria Math" panose="02040503050406030204" pitchFamily="18" charset="0"/>
                              <a:cs typeface="Times New Roman" panose="02020603050405020304" pitchFamily="18" charset="0"/>
                            </a:rPr>
                            <m:t>𝑚</m:t>
                          </m:r>
                        </m:num>
                        <m:den>
                          <m:r>
                            <a:rPr lang="en-US" altLang="zh-CN" sz="2000" i="1">
                              <a:solidFill>
                                <a:srgbClr val="000000"/>
                              </a:solidFill>
                              <a:effectLst/>
                              <a:latin typeface="Cambria Math" panose="02040503050406030204" pitchFamily="18" charset="0"/>
                              <a:cs typeface="Times New Roman" panose="02020603050405020304" pitchFamily="18" charset="0"/>
                            </a:rPr>
                            <m:t>𝑉</m:t>
                          </m:r>
                        </m:den>
                      </m:f>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r>
                        <a:rPr lang="en-US" altLang="zh-CN" sz="1600">
                          <a:solidFill>
                            <a:srgbClr val="000000"/>
                          </a:solidFill>
                          <a:latin typeface="Cambria Math" panose="02040503050406030204" pitchFamily="18" charset="0"/>
                          <a:cs typeface="Times New Roman" panose="02020603050405020304" pitchFamily="18" charset="0"/>
                        </a:rPr>
                        <m:t>2</m:t>
                      </m:r>
                      <m:r>
                        <m:rPr>
                          <m:nor/>
                        </m:rPr>
                        <a:rPr lang="en-US" altLang="zh-CN" sz="16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r>
                        <a:rPr lang="en-US" altLang="zh-CN" sz="1600">
                          <a:solidFill>
                            <a:srgbClr val="000000"/>
                          </a:solidFill>
                          <a:latin typeface="Cambria Math" panose="02040503050406030204" pitchFamily="18" charset="0"/>
                          <a:cs typeface="Times New Roman" panose="02020603050405020304" pitchFamily="18" charset="0"/>
                        </a:rPr>
                        <m:t>1</m:t>
                      </m:r>
                      <m:r>
                        <m:rPr>
                          <m:nor/>
                        </m:rPr>
                        <a:rPr lang="en-US" altLang="zh-CN" sz="1600">
                          <a:solidFill>
                            <a:srgbClr val="000000"/>
                          </a:solidFill>
                          <a:latin typeface="Times New Roman" panose="02020603050405020304" pitchFamily="18" charset="0"/>
                          <a:ea typeface="黑体" panose="02010609060101010101" pitchFamily="49" charset="-122"/>
                          <a:cs typeface="Times New Roman" panose="02020603050405020304" pitchFamily="18" charset="0"/>
                        </a:rPr>
                        <m:t>)</m:t>
                      </m:r>
                    </m:oMath>
                  </m:oMathPara>
                </a14:m>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0" name="矩形 9">
                <a:extLst>
                  <a:ext uri="{FF2B5EF4-FFF2-40B4-BE49-F238E27FC236}">
                    <a16:creationId xmlns:a16="http://schemas.microsoft.com/office/drawing/2014/main" id="{3EC82514-8D71-4830-96C4-8105E43D5287}"/>
                  </a:ext>
                </a:extLst>
              </p:cNvPr>
              <p:cNvSpPr>
                <a:spLocks noRot="1" noChangeAspect="1" noMove="1" noResize="1" noEditPoints="1" noAdjustHandles="1" noChangeArrowheads="1" noChangeShapeType="1" noTextEdit="1"/>
              </p:cNvSpPr>
              <p:nvPr/>
            </p:nvSpPr>
            <p:spPr>
              <a:xfrm>
                <a:off x="1004313" y="1361326"/>
                <a:ext cx="5470414" cy="1143005"/>
              </a:xfrm>
              <a:prstGeom prst="rect">
                <a:avLst/>
              </a:prstGeom>
              <a:blipFill>
                <a:blip r:embed="rId2"/>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74E9A527-BF6C-493E-98FB-9491EDCB6288}"/>
              </a:ext>
            </a:extLst>
          </p:cNvPr>
          <p:cNvSpPr/>
          <p:nvPr/>
        </p:nvSpPr>
        <p:spPr>
          <a:xfrm>
            <a:off x="5886052" y="1432931"/>
            <a:ext cx="3053969" cy="923330"/>
          </a:xfrm>
          <a:prstGeom prst="rect">
            <a:avLst/>
          </a:prstGeom>
        </p:spPr>
        <p:txBody>
          <a:bodyPr wrap="square">
            <a:spAutoFit/>
          </a:bodyPr>
          <a:lstStyle/>
          <a:p>
            <a:pPr indent="266700">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ρ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液体的密度</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spcAft>
                <a:spcPts val="0"/>
              </a:spcAft>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液体的体积</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液体的质量。</a:t>
            </a:r>
            <a:endParaRPr lang="zh-CN" altLang="en-US" sz="1200" dirty="0">
              <a:latin typeface="Times New Roman" panose="02020603050405020304" pitchFamily="18" charset="0"/>
              <a:ea typeface="黑体" panose="02010609060101010101" pitchFamily="49" charset="-122"/>
            </a:endParaRPr>
          </a:p>
        </p:txBody>
      </p:sp>
      <p:graphicFrame>
        <p:nvGraphicFramePr>
          <p:cNvPr id="12" name="表格 11">
            <a:extLst>
              <a:ext uri="{FF2B5EF4-FFF2-40B4-BE49-F238E27FC236}">
                <a16:creationId xmlns:a16="http://schemas.microsoft.com/office/drawing/2014/main" id="{21EA3525-1CDD-4C0C-A83F-6656E2022195}"/>
              </a:ext>
            </a:extLst>
          </p:cNvPr>
          <p:cNvGraphicFramePr>
            <a:graphicFrameLocks noGrp="1"/>
          </p:cNvGraphicFramePr>
          <p:nvPr>
            <p:extLst>
              <p:ext uri="{D42A27DB-BD31-4B8C-83A1-F6EECF244321}">
                <p14:modId xmlns:p14="http://schemas.microsoft.com/office/powerpoint/2010/main" val="3732511487"/>
              </p:ext>
            </p:extLst>
          </p:nvPr>
        </p:nvGraphicFramePr>
        <p:xfrm>
          <a:off x="522379" y="3315920"/>
          <a:ext cx="7886701" cy="848425"/>
        </p:xfrm>
        <a:graphic>
          <a:graphicData uri="http://schemas.openxmlformats.org/drawingml/2006/table">
            <a:tbl>
              <a:tblPr firstRow="1" firstCol="1" bandRow="1">
                <a:tableStyleId>{5C22544A-7EE6-4342-B048-85BDC9FD1C3A}</a:tableStyleId>
              </a:tblPr>
              <a:tblGrid>
                <a:gridCol w="1954526">
                  <a:extLst>
                    <a:ext uri="{9D8B030D-6E8A-4147-A177-3AD203B41FA5}">
                      <a16:colId xmlns:a16="http://schemas.microsoft.com/office/drawing/2014/main" val="2013850646"/>
                    </a:ext>
                  </a:extLst>
                </a:gridCol>
                <a:gridCol w="1954526">
                  <a:extLst>
                    <a:ext uri="{9D8B030D-6E8A-4147-A177-3AD203B41FA5}">
                      <a16:colId xmlns:a16="http://schemas.microsoft.com/office/drawing/2014/main" val="61746853"/>
                    </a:ext>
                  </a:extLst>
                </a:gridCol>
                <a:gridCol w="53562">
                  <a:extLst>
                    <a:ext uri="{9D8B030D-6E8A-4147-A177-3AD203B41FA5}">
                      <a16:colId xmlns:a16="http://schemas.microsoft.com/office/drawing/2014/main" val="3523720045"/>
                    </a:ext>
                  </a:extLst>
                </a:gridCol>
                <a:gridCol w="2104874">
                  <a:extLst>
                    <a:ext uri="{9D8B030D-6E8A-4147-A177-3AD203B41FA5}">
                      <a16:colId xmlns:a16="http://schemas.microsoft.com/office/drawing/2014/main" val="3416382235"/>
                    </a:ext>
                  </a:extLst>
                </a:gridCol>
                <a:gridCol w="1819213">
                  <a:extLst>
                    <a:ext uri="{9D8B030D-6E8A-4147-A177-3AD203B41FA5}">
                      <a16:colId xmlns:a16="http://schemas.microsoft.com/office/drawing/2014/main" val="3453328101"/>
                    </a:ext>
                  </a:extLst>
                </a:gridCol>
              </a:tblGrid>
              <a:tr h="169685">
                <a:tc>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液　压　液</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mpd="sng">
                      <a:noFill/>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a:solidFill>
                            <a:srgbClr val="184972"/>
                          </a:solidFill>
                          <a:effectLst/>
                          <a:latin typeface="Times New Roman" panose="02020603050405020304" pitchFamily="18" charset="0"/>
                          <a:ea typeface="黑体" panose="02010609060101010101" pitchFamily="49" charset="-122"/>
                        </a:rPr>
                        <a:t>密度</a:t>
                      </a:r>
                      <a:r>
                        <a:rPr lang="en-US" sz="1000">
                          <a:solidFill>
                            <a:srgbClr val="184972"/>
                          </a:solidFill>
                          <a:effectLst/>
                          <a:latin typeface="Times New Roman" panose="02020603050405020304" pitchFamily="18" charset="0"/>
                          <a:ea typeface="黑体" panose="02010609060101010101" pitchFamily="49" charset="-122"/>
                        </a:rPr>
                        <a:t>/(kg·m</a:t>
                      </a:r>
                      <a:r>
                        <a:rPr lang="en-US" sz="1000" baseline="30000">
                          <a:solidFill>
                            <a:srgbClr val="184972"/>
                          </a:solidFill>
                          <a:effectLst/>
                          <a:latin typeface="Times New Roman" panose="02020603050405020304" pitchFamily="18" charset="0"/>
                          <a:ea typeface="黑体" panose="02010609060101010101" pitchFamily="49" charset="-122"/>
                        </a:rPr>
                        <a:t>-3</a:t>
                      </a:r>
                      <a:r>
                        <a:rPr lang="en-US" sz="1000">
                          <a:solidFill>
                            <a:srgbClr val="184972"/>
                          </a:solidFill>
                          <a:effectLst/>
                          <a:latin typeface="Times New Roman" panose="02020603050405020304" pitchFamily="18" charset="0"/>
                          <a:ea typeface="黑体" panose="02010609060101010101" pitchFamily="49" charset="-122"/>
                        </a:rPr>
                        <a:t>)</a:t>
                      </a:r>
                      <a:endParaRPr lang="zh-CN" sz="110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ts val="1200"/>
                        </a:lnSpc>
                        <a:spcAft>
                          <a:spcPts val="0"/>
                        </a:spcAft>
                      </a:pPr>
                      <a:r>
                        <a:rPr lang="en-US" sz="1100">
                          <a:solidFill>
                            <a:srgbClr val="184972"/>
                          </a:solidFill>
                          <a:effectLst/>
                          <a:latin typeface="Times New Roman" panose="02020603050405020304" pitchFamily="18" charset="0"/>
                          <a:ea typeface="黑体" panose="02010609060101010101" pitchFamily="49" charset="-122"/>
                        </a:rPr>
                        <a:t> </a:t>
                      </a:r>
                      <a:endParaRPr lang="zh-CN" sz="110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液　压　液</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zh-CN" sz="1000" dirty="0">
                          <a:solidFill>
                            <a:srgbClr val="184972"/>
                          </a:solidFill>
                          <a:effectLst/>
                          <a:latin typeface="Times New Roman" panose="02020603050405020304" pitchFamily="18" charset="0"/>
                          <a:ea typeface="黑体" panose="02010609060101010101" pitchFamily="49" charset="-122"/>
                        </a:rPr>
                        <a:t>密度</a:t>
                      </a:r>
                      <a:r>
                        <a:rPr lang="en-US" sz="1000" dirty="0">
                          <a:solidFill>
                            <a:srgbClr val="184972"/>
                          </a:solidFill>
                          <a:effectLst/>
                          <a:latin typeface="Times New Roman" panose="02020603050405020304" pitchFamily="18" charset="0"/>
                          <a:ea typeface="黑体" panose="02010609060101010101" pitchFamily="49" charset="-122"/>
                        </a:rPr>
                        <a:t>/(kg·m</a:t>
                      </a:r>
                      <a:r>
                        <a:rPr lang="en-US" sz="1000" baseline="30000" dirty="0">
                          <a:solidFill>
                            <a:srgbClr val="184972"/>
                          </a:solidFill>
                          <a:effectLst/>
                          <a:latin typeface="Times New Roman" panose="02020603050405020304" pitchFamily="18" charset="0"/>
                          <a:ea typeface="黑体" panose="02010609060101010101" pitchFamily="49" charset="-122"/>
                        </a:rPr>
                        <a:t>-3</a:t>
                      </a:r>
                      <a:r>
                        <a:rPr lang="en-US" sz="1000" dirty="0">
                          <a:solidFill>
                            <a:srgbClr val="184972"/>
                          </a:solidFill>
                          <a:effectLst/>
                          <a:latin typeface="Times New Roman" panose="02020603050405020304" pitchFamily="18" charset="0"/>
                          <a:ea typeface="黑体" panose="02010609060101010101" pitchFamily="49" charset="-122"/>
                        </a:rPr>
                        <a:t>)</a:t>
                      </a:r>
                      <a:endParaRPr lang="zh-CN" sz="11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mpd="sng">
                      <a:noFill/>
                    </a:lnR>
                    <a:lnT w="12700" cmpd="sng">
                      <a:noFill/>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6827556"/>
                  </a:ext>
                </a:extLst>
              </a:tr>
              <a:tr h="169685">
                <a:tc>
                  <a:txBody>
                    <a:bodyPr/>
                    <a:lstStyle/>
                    <a:p>
                      <a:pPr algn="ctr">
                        <a:lnSpc>
                          <a:spcPts val="1200"/>
                        </a:lnSpc>
                        <a:spcAft>
                          <a:spcPts val="0"/>
                        </a:spcAft>
                      </a:pPr>
                      <a:r>
                        <a:rPr lang="zh-CN" sz="800" b="0" dirty="0">
                          <a:solidFill>
                            <a:schemeClr val="tx1"/>
                          </a:solidFill>
                          <a:effectLst/>
                          <a:latin typeface="Times New Roman" panose="02020603050405020304" pitchFamily="18" charset="0"/>
                          <a:ea typeface="黑体" panose="02010609060101010101" pitchFamily="49" charset="-122"/>
                        </a:rPr>
                        <a:t>抗磨液压液</a:t>
                      </a:r>
                      <a:r>
                        <a:rPr lang="en-US" sz="800" b="0" dirty="0">
                          <a:solidFill>
                            <a:schemeClr val="tx1"/>
                          </a:solidFill>
                          <a:effectLst/>
                          <a:latin typeface="Times New Roman" panose="02020603050405020304" pitchFamily="18" charset="0"/>
                          <a:ea typeface="黑体" panose="02010609060101010101" pitchFamily="49" charset="-122"/>
                        </a:rPr>
                        <a:t>L-HM32</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mpd="sng">
                      <a:noFill/>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0.87×10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a:txBody>
                    <a:bodyPr/>
                    <a:lstStyle/>
                    <a:p>
                      <a:pPr algn="ctr">
                        <a:lnSpc>
                          <a:spcPts val="1200"/>
                        </a:lnSpc>
                        <a:spcAft>
                          <a:spcPts val="0"/>
                        </a:spcAft>
                      </a:pPr>
                      <a:r>
                        <a:rPr lang="zh-CN" sz="800" dirty="0">
                          <a:effectLst/>
                          <a:latin typeface="Times New Roman" panose="02020603050405020304" pitchFamily="18" charset="0"/>
                          <a:ea typeface="黑体" panose="02010609060101010101" pitchFamily="49" charset="-122"/>
                        </a:rPr>
                        <a:t>水</a:t>
                      </a:r>
                      <a:r>
                        <a:rPr lang="en-US" sz="800" dirty="0">
                          <a:effectLst/>
                          <a:latin typeface="Times New Roman" panose="02020603050405020304" pitchFamily="18" charset="0"/>
                          <a:ea typeface="黑体" panose="02010609060101010101" pitchFamily="49" charset="-122"/>
                        </a:rPr>
                        <a:t>-</a:t>
                      </a:r>
                      <a:r>
                        <a:rPr lang="zh-CN" sz="800" dirty="0">
                          <a:effectLst/>
                          <a:latin typeface="Times New Roman" panose="02020603050405020304" pitchFamily="18" charset="0"/>
                          <a:ea typeface="黑体" panose="02010609060101010101" pitchFamily="49" charset="-122"/>
                        </a:rPr>
                        <a:t>乙二醇液压液</a:t>
                      </a:r>
                      <a:r>
                        <a:rPr lang="en-US" sz="800" dirty="0">
                          <a:effectLst/>
                          <a:latin typeface="Times New Roman" panose="02020603050405020304" pitchFamily="18" charset="0"/>
                          <a:ea typeface="黑体" panose="02010609060101010101" pitchFamily="49" charset="-122"/>
                        </a:rPr>
                        <a:t>L-HFC</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1.06×10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9794462"/>
                  </a:ext>
                </a:extLst>
              </a:tr>
              <a:tr h="169685">
                <a:tc>
                  <a:txBody>
                    <a:bodyPr/>
                    <a:lstStyle/>
                    <a:p>
                      <a:pPr algn="ctr">
                        <a:lnSpc>
                          <a:spcPts val="1200"/>
                        </a:lnSpc>
                        <a:spcAft>
                          <a:spcPts val="0"/>
                        </a:spcAft>
                      </a:pPr>
                      <a:r>
                        <a:rPr lang="zh-CN" sz="800" b="0" dirty="0">
                          <a:solidFill>
                            <a:schemeClr val="tx1"/>
                          </a:solidFill>
                          <a:effectLst/>
                          <a:latin typeface="Times New Roman" panose="02020603050405020304" pitchFamily="18" charset="0"/>
                          <a:ea typeface="黑体" panose="02010609060101010101" pitchFamily="49" charset="-122"/>
                        </a:rPr>
                        <a:t>抗磨液压液</a:t>
                      </a:r>
                      <a:r>
                        <a:rPr lang="en-US" sz="800" b="0" dirty="0">
                          <a:solidFill>
                            <a:schemeClr val="tx1"/>
                          </a:solidFill>
                          <a:effectLst/>
                          <a:latin typeface="Times New Roman" panose="02020603050405020304" pitchFamily="18" charset="0"/>
                          <a:ea typeface="黑体" panose="02010609060101010101" pitchFamily="49" charset="-122"/>
                        </a:rPr>
                        <a:t>L-HM46</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mpd="sng">
                      <a:noFill/>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0.875×10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a:txBody>
                    <a:bodyPr/>
                    <a:lstStyle/>
                    <a:p>
                      <a:pPr algn="ctr">
                        <a:lnSpc>
                          <a:spcPts val="1200"/>
                        </a:lnSpc>
                        <a:spcAft>
                          <a:spcPts val="0"/>
                        </a:spcAft>
                      </a:pPr>
                      <a:r>
                        <a:rPr lang="zh-CN" sz="800" dirty="0">
                          <a:effectLst/>
                          <a:latin typeface="Times New Roman" panose="02020603050405020304" pitchFamily="18" charset="0"/>
                          <a:ea typeface="黑体" panose="02010609060101010101" pitchFamily="49" charset="-122"/>
                        </a:rPr>
                        <a:t>通用磷酸酯液压液</a:t>
                      </a:r>
                      <a:r>
                        <a:rPr lang="en-US" sz="800" dirty="0">
                          <a:effectLst/>
                          <a:latin typeface="Times New Roman" panose="02020603050405020304" pitchFamily="18" charset="0"/>
                          <a:ea typeface="黑体" panose="02010609060101010101" pitchFamily="49" charset="-122"/>
                        </a:rPr>
                        <a:t>L-HFDR</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1.15×10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6093983"/>
                  </a:ext>
                </a:extLst>
              </a:tr>
              <a:tr h="169685">
                <a:tc>
                  <a:txBody>
                    <a:bodyPr/>
                    <a:lstStyle/>
                    <a:p>
                      <a:pPr algn="ctr">
                        <a:lnSpc>
                          <a:spcPts val="1200"/>
                        </a:lnSpc>
                        <a:spcAft>
                          <a:spcPts val="0"/>
                        </a:spcAft>
                      </a:pPr>
                      <a:r>
                        <a:rPr lang="zh-CN" sz="800" b="0" dirty="0">
                          <a:solidFill>
                            <a:schemeClr val="tx1"/>
                          </a:solidFill>
                          <a:effectLst/>
                          <a:latin typeface="Times New Roman" panose="02020603050405020304" pitchFamily="18" charset="0"/>
                          <a:ea typeface="黑体" panose="02010609060101010101" pitchFamily="49" charset="-122"/>
                        </a:rPr>
                        <a:t>油包水乳化液</a:t>
                      </a:r>
                      <a:r>
                        <a:rPr lang="en-US" sz="800" b="0" dirty="0">
                          <a:solidFill>
                            <a:schemeClr val="tx1"/>
                          </a:solidFill>
                          <a:effectLst/>
                          <a:latin typeface="Times New Roman" panose="02020603050405020304" pitchFamily="18" charset="0"/>
                          <a:ea typeface="黑体" panose="02010609060101010101" pitchFamily="49" charset="-122"/>
                        </a:rPr>
                        <a:t>L-HFB</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mpd="sng">
                      <a:noFill/>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0.932×10</a:t>
                      </a:r>
                      <a:r>
                        <a:rPr lang="en-US" sz="800" baseline="30000">
                          <a:effectLst/>
                          <a:latin typeface="Times New Roman" panose="02020603050405020304" pitchFamily="18" charset="0"/>
                          <a:ea typeface="黑体" panose="02010609060101010101" pitchFamily="49" charset="-122"/>
                        </a:rPr>
                        <a:t>3</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a:txBody>
                    <a:bodyPr/>
                    <a:lstStyle/>
                    <a:p>
                      <a:pPr algn="ctr">
                        <a:lnSpc>
                          <a:spcPts val="1200"/>
                        </a:lnSpc>
                        <a:spcAft>
                          <a:spcPts val="0"/>
                        </a:spcAft>
                      </a:pPr>
                      <a:r>
                        <a:rPr lang="zh-CN" sz="800" dirty="0">
                          <a:effectLst/>
                          <a:latin typeface="Times New Roman" panose="02020603050405020304" pitchFamily="18" charset="0"/>
                          <a:ea typeface="黑体" panose="02010609060101010101" pitchFamily="49" charset="-122"/>
                        </a:rPr>
                        <a:t>飞机用磷酸酯液压液</a:t>
                      </a:r>
                      <a:r>
                        <a:rPr lang="en-US" sz="800" dirty="0">
                          <a:effectLst/>
                          <a:latin typeface="Times New Roman" panose="02020603050405020304" pitchFamily="18" charset="0"/>
                          <a:ea typeface="黑体" panose="02010609060101010101" pitchFamily="49" charset="-122"/>
                        </a:rPr>
                        <a:t>L-HFDR</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1.05×10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ap="flat" cmpd="sng" algn="ctr">
                      <a:solidFill>
                        <a:srgbClr val="184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5336972"/>
                  </a:ext>
                </a:extLst>
              </a:tr>
              <a:tr h="169685">
                <a:tc>
                  <a:txBody>
                    <a:bodyPr/>
                    <a:lstStyle/>
                    <a:p>
                      <a:pPr algn="ctr">
                        <a:lnSpc>
                          <a:spcPts val="1200"/>
                        </a:lnSpc>
                        <a:spcAft>
                          <a:spcPts val="0"/>
                        </a:spcAft>
                      </a:pPr>
                      <a:r>
                        <a:rPr lang="zh-CN" sz="800" b="0" dirty="0">
                          <a:solidFill>
                            <a:schemeClr val="tx1"/>
                          </a:solidFill>
                          <a:effectLst/>
                          <a:latin typeface="Times New Roman" panose="02020603050405020304" pitchFamily="18" charset="0"/>
                          <a:ea typeface="黑体" panose="02010609060101010101" pitchFamily="49" charset="-122"/>
                        </a:rPr>
                        <a:t>水包油乳化液</a:t>
                      </a:r>
                      <a:r>
                        <a:rPr lang="en-US" sz="800" b="0" dirty="0">
                          <a:solidFill>
                            <a:schemeClr val="tx1"/>
                          </a:solidFill>
                          <a:effectLst/>
                          <a:latin typeface="Times New Roman" panose="02020603050405020304" pitchFamily="18" charset="0"/>
                          <a:ea typeface="黑体" panose="02010609060101010101" pitchFamily="49" charset="-122"/>
                        </a:rPr>
                        <a:t>L-HFAE</a:t>
                      </a:r>
                      <a:endParaRPr lang="zh-CN" sz="1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mpd="sng">
                      <a:noFill/>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a:effectLst/>
                          <a:latin typeface="Times New Roman" panose="02020603050405020304" pitchFamily="18" charset="0"/>
                          <a:ea typeface="黑体" panose="02010609060101010101" pitchFamily="49" charset="-122"/>
                        </a:rPr>
                        <a:t>0.9977×10</a:t>
                      </a:r>
                      <a:r>
                        <a:rPr lang="en-US" sz="800" baseline="30000">
                          <a:effectLst/>
                          <a:latin typeface="Times New Roman" panose="02020603050405020304" pitchFamily="18" charset="0"/>
                          <a:ea typeface="黑体" panose="02010609060101010101" pitchFamily="49" charset="-122"/>
                        </a:rPr>
                        <a:t>3</a:t>
                      </a:r>
                      <a:endParaRPr lang="zh-CN" sz="10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vMerge="1">
                  <a:txBody>
                    <a:bodyPr/>
                    <a:lstStyle/>
                    <a:p>
                      <a:endParaRPr lang="zh-CN" altLang="en-US"/>
                    </a:p>
                  </a:txBody>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10</a:t>
                      </a:r>
                      <a:r>
                        <a:rPr lang="zh-CN" sz="800" dirty="0">
                          <a:effectLst/>
                          <a:latin typeface="Times New Roman" panose="02020603050405020304" pitchFamily="18" charset="0"/>
                          <a:ea typeface="黑体" panose="02010609060101010101" pitchFamily="49" charset="-122"/>
                        </a:rPr>
                        <a:t>号航空液压油</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ap="flat" cmpd="sng" algn="ctr">
                      <a:solidFill>
                        <a:srgbClr val="184972"/>
                      </a:solidFill>
                      <a:prstDash val="solid"/>
                      <a:round/>
                      <a:headEnd type="none" w="med" len="med"/>
                      <a:tailEnd type="none" w="med" len="med"/>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ts val="1200"/>
                        </a:lnSpc>
                        <a:spcAft>
                          <a:spcPts val="0"/>
                        </a:spcAft>
                      </a:pPr>
                      <a:r>
                        <a:rPr lang="en-US" sz="800" dirty="0">
                          <a:effectLst/>
                          <a:latin typeface="Times New Roman" panose="02020603050405020304" pitchFamily="18" charset="0"/>
                          <a:ea typeface="黑体" panose="02010609060101010101" pitchFamily="49" charset="-122"/>
                        </a:rPr>
                        <a:t>0.85×10</a:t>
                      </a:r>
                      <a:r>
                        <a:rPr lang="en-US" sz="800" baseline="30000" dirty="0">
                          <a:effectLst/>
                          <a:latin typeface="Times New Roman" panose="02020603050405020304" pitchFamily="18" charset="0"/>
                          <a:ea typeface="黑体" panose="02010609060101010101" pitchFamily="49" charset="-122"/>
                        </a:rPr>
                        <a:t>3</a:t>
                      </a:r>
                      <a:endParaRPr lang="zh-CN" sz="1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0" marR="0" marT="0" marB="0" anchor="ctr">
                    <a:lnL w="12700" cap="flat" cmpd="sng" algn="ctr">
                      <a:solidFill>
                        <a:srgbClr val="184972"/>
                      </a:solidFill>
                      <a:prstDash val="solid"/>
                      <a:round/>
                      <a:headEnd type="none" w="med" len="med"/>
                      <a:tailEnd type="none" w="med" len="med"/>
                    </a:lnL>
                    <a:lnR w="12700" cmpd="sng">
                      <a:noFill/>
                    </a:lnR>
                    <a:lnT w="12700" cap="flat" cmpd="sng" algn="ctr">
                      <a:solidFill>
                        <a:srgbClr val="18497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7119740"/>
                  </a:ext>
                </a:extLst>
              </a:tr>
            </a:tbl>
          </a:graphicData>
        </a:graphic>
      </p:graphicFrame>
      <p:sp>
        <p:nvSpPr>
          <p:cNvPr id="13" name="矩形 12">
            <a:extLst>
              <a:ext uri="{FF2B5EF4-FFF2-40B4-BE49-F238E27FC236}">
                <a16:creationId xmlns:a16="http://schemas.microsoft.com/office/drawing/2014/main" id="{ADB36AF2-63F0-4B4F-A16B-C2A571835A94}"/>
              </a:ext>
            </a:extLst>
          </p:cNvPr>
          <p:cNvSpPr/>
          <p:nvPr/>
        </p:nvSpPr>
        <p:spPr>
          <a:xfrm>
            <a:off x="1326535" y="2735551"/>
            <a:ext cx="4206601"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常用液压传动液压液的密度值如表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en-US" sz="1600" dirty="0">
              <a:latin typeface="Times New Roman" panose="02020603050405020304" pitchFamily="18" charset="0"/>
              <a:ea typeface="黑体" panose="02010609060101010101" pitchFamily="49" charset="-122"/>
            </a:endParaRPr>
          </a:p>
        </p:txBody>
      </p:sp>
      <p:sp>
        <p:nvSpPr>
          <p:cNvPr id="14" name="矩形 13">
            <a:extLst>
              <a:ext uri="{FF2B5EF4-FFF2-40B4-BE49-F238E27FC236}">
                <a16:creationId xmlns:a16="http://schemas.microsoft.com/office/drawing/2014/main" id="{67A3551D-8A48-44E9-A328-C9DBF606AEB4}"/>
              </a:ext>
            </a:extLst>
          </p:cNvPr>
          <p:cNvSpPr/>
          <p:nvPr/>
        </p:nvSpPr>
        <p:spPr>
          <a:xfrm>
            <a:off x="3566284" y="4203326"/>
            <a:ext cx="1798890" cy="200055"/>
          </a:xfrm>
          <a:prstGeom prst="rect">
            <a:avLst/>
          </a:prstGeom>
        </p:spPr>
        <p:txBody>
          <a:bodyPr wrap="none">
            <a:spAutoFit/>
          </a:bodyPr>
          <a:lstStyle/>
          <a:p>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a:t>
            </a:r>
            <a:r>
              <a:rPr lang="zh-CN"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常用液压传动液压液的密度</a:t>
            </a:r>
            <a:r>
              <a:rPr lang="en-US" altLang="zh-CN" sz="7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a:t>
            </a:r>
            <a:endParaRPr lang="zh-CN" altLang="en-US" sz="700" dirty="0">
              <a:latin typeface="Times New Roman" panose="02020603050405020304" pitchFamily="18" charset="0"/>
              <a:ea typeface="黑体" panose="02010609060101010101" pitchFamily="49" charset="-122"/>
            </a:endParaRPr>
          </a:p>
        </p:txBody>
      </p:sp>
      <p:sp>
        <p:nvSpPr>
          <p:cNvPr id="16" name="矩形 15">
            <a:extLst>
              <a:ext uri="{FF2B5EF4-FFF2-40B4-BE49-F238E27FC236}">
                <a16:creationId xmlns:a16="http://schemas.microsoft.com/office/drawing/2014/main" id="{18C7AEA2-7BA0-4DEE-94C5-2B41D8774F33}"/>
              </a:ext>
            </a:extLst>
          </p:cNvPr>
          <p:cNvSpPr/>
          <p:nvPr/>
        </p:nvSpPr>
        <p:spPr>
          <a:xfrm>
            <a:off x="1906859" y="4462232"/>
            <a:ext cx="5259399" cy="461665"/>
          </a:xfrm>
          <a:prstGeom prst="rect">
            <a:avLst/>
          </a:prstGeom>
        </p:spPr>
        <p:txBody>
          <a:bodyPr wrap="square">
            <a:spAutoFit/>
          </a:bodyPr>
          <a:lstStyle/>
          <a:p>
            <a:pPr algn="ctr"/>
            <a:r>
              <a:rPr lang="zh-CN" altLang="en-US" sz="1200" dirty="0">
                <a:solidFill>
                  <a:srgbClr val="FF0000"/>
                </a:solidFill>
                <a:latin typeface="Times New Roman" panose="02020603050405020304" pitchFamily="18" charset="0"/>
                <a:ea typeface="黑体" panose="02010609060101010101" pitchFamily="49" charset="-122"/>
              </a:rPr>
              <a:t>液体的密度随着压力或温度的变化而发生变化</a:t>
            </a:r>
            <a:r>
              <a:rPr lang="en-US" altLang="zh-CN" sz="1200" dirty="0">
                <a:solidFill>
                  <a:srgbClr val="FF0000"/>
                </a:solidFill>
                <a:latin typeface="Times New Roman" panose="02020603050405020304" pitchFamily="18" charset="0"/>
                <a:ea typeface="黑体" panose="02010609060101010101" pitchFamily="49" charset="-122"/>
              </a:rPr>
              <a:t>,</a:t>
            </a:r>
          </a:p>
          <a:p>
            <a:pPr algn="ctr"/>
            <a:r>
              <a:rPr lang="zh-CN" altLang="en-US" sz="1200" dirty="0">
                <a:solidFill>
                  <a:srgbClr val="FF0000"/>
                </a:solidFill>
                <a:latin typeface="Times New Roman" panose="02020603050405020304" pitchFamily="18" charset="0"/>
                <a:ea typeface="黑体" panose="02010609060101010101" pitchFamily="49" charset="-122"/>
              </a:rPr>
              <a:t>但其变化量一般很小</a:t>
            </a:r>
            <a:r>
              <a:rPr lang="en-US" altLang="zh-CN" sz="1200" dirty="0">
                <a:solidFill>
                  <a:srgbClr val="FF0000"/>
                </a:solidFill>
                <a:latin typeface="Times New Roman" panose="02020603050405020304" pitchFamily="18" charset="0"/>
                <a:ea typeface="黑体" panose="02010609060101010101" pitchFamily="49" charset="-122"/>
              </a:rPr>
              <a:t>,</a:t>
            </a:r>
            <a:r>
              <a:rPr lang="zh-CN" altLang="en-US" sz="1200" dirty="0">
                <a:solidFill>
                  <a:srgbClr val="FF0000"/>
                </a:solidFill>
                <a:latin typeface="Times New Roman" panose="02020603050405020304" pitchFamily="18" charset="0"/>
                <a:ea typeface="黑体" panose="02010609060101010101" pitchFamily="49" charset="-122"/>
              </a:rPr>
              <a:t>在工程计算中可以忽略不计。</a:t>
            </a:r>
          </a:p>
        </p:txBody>
      </p:sp>
    </p:spTree>
    <p:extLst>
      <p:ext uri="{BB962C8B-B14F-4D97-AF65-F5344CB8AC3E}">
        <p14:creationId xmlns:p14="http://schemas.microsoft.com/office/powerpoint/2010/main" val="391600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5251</Words>
  <Application>Microsoft Office PowerPoint</Application>
  <PresentationFormat>全屏显示(16:9)</PresentationFormat>
  <Paragraphs>705</Paragraphs>
  <Slides>55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Droid Sans</vt:lpstr>
      <vt:lpstr>Open Sans</vt:lpstr>
      <vt:lpstr>等线</vt:lpstr>
      <vt:lpstr>方正正中黑简体</vt:lpstr>
      <vt:lpstr>方正中倩简体</vt:lpstr>
      <vt:lpstr>黑体</vt:lpstr>
      <vt:lpstr>宋体</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299</cp:revision>
  <dcterms:created xsi:type="dcterms:W3CDTF">2017-08-24T00:38:37Z</dcterms:created>
  <dcterms:modified xsi:type="dcterms:W3CDTF">2017-09-01T08:20:40Z</dcterms:modified>
</cp:coreProperties>
</file>