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67" r:id="rId3"/>
    <p:sldId id="259" r:id="rId4"/>
    <p:sldId id="506" r:id="rId5"/>
    <p:sldId id="277" r:id="rId6"/>
    <p:sldId id="507" r:id="rId7"/>
    <p:sldId id="508" r:id="rId8"/>
    <p:sldId id="509" r:id="rId9"/>
    <p:sldId id="510" r:id="rId10"/>
    <p:sldId id="511" r:id="rId11"/>
    <p:sldId id="434" r:id="rId12"/>
    <p:sldId id="435" r:id="rId13"/>
    <p:sldId id="512" r:id="rId14"/>
    <p:sldId id="513" r:id="rId15"/>
    <p:sldId id="263" r:id="rId16"/>
    <p:sldId id="436" r:id="rId17"/>
    <p:sldId id="308" r:id="rId18"/>
    <p:sldId id="514" r:id="rId19"/>
    <p:sldId id="516" r:id="rId20"/>
    <p:sldId id="517" r:id="rId21"/>
    <p:sldId id="518" r:id="rId22"/>
    <p:sldId id="524" r:id="rId23"/>
    <p:sldId id="525" r:id="rId24"/>
    <p:sldId id="520" r:id="rId25"/>
    <p:sldId id="526" r:id="rId26"/>
    <p:sldId id="521" r:id="rId27"/>
    <p:sldId id="522" r:id="rId28"/>
    <p:sldId id="527" r:id="rId29"/>
    <p:sldId id="529" r:id="rId30"/>
    <p:sldId id="528" r:id="rId31"/>
    <p:sldId id="530" r:id="rId32"/>
    <p:sldId id="531" r:id="rId33"/>
    <p:sldId id="532" r:id="rId34"/>
    <p:sldId id="533" r:id="rId35"/>
    <p:sldId id="534" r:id="rId36"/>
    <p:sldId id="535" r:id="rId37"/>
    <p:sldId id="538" r:id="rId38"/>
    <p:sldId id="536" r:id="rId39"/>
    <p:sldId id="537" r:id="rId40"/>
    <p:sldId id="539" r:id="rId41"/>
    <p:sldId id="540" r:id="rId42"/>
    <p:sldId id="264" r:id="rId43"/>
    <p:sldId id="285" r:id="rId44"/>
    <p:sldId id="541" r:id="rId45"/>
    <p:sldId id="542" r:id="rId46"/>
    <p:sldId id="468" r:id="rId47"/>
    <p:sldId id="543" r:id="rId48"/>
    <p:sldId id="545" r:id="rId49"/>
    <p:sldId id="547" r:id="rId50"/>
    <p:sldId id="487" r:id="rId51"/>
    <p:sldId id="548" r:id="rId52"/>
    <p:sldId id="549" r:id="rId53"/>
    <p:sldId id="550" r:id="rId54"/>
    <p:sldId id="551" r:id="rId55"/>
    <p:sldId id="552" r:id="rId56"/>
    <p:sldId id="554" r:id="rId57"/>
    <p:sldId id="553" r:id="rId58"/>
    <p:sldId id="555" r:id="rId59"/>
    <p:sldId id="556" r:id="rId60"/>
    <p:sldId id="291" r:id="rId61"/>
    <p:sldId id="258" r:id="rId62"/>
    <p:sldId id="562" r:id="rId63"/>
    <p:sldId id="561" r:id="rId64"/>
    <p:sldId id="560" r:id="rId65"/>
    <p:sldId id="559" r:id="rId66"/>
    <p:sldId id="558" r:id="rId67"/>
    <p:sldId id="557" r:id="rId68"/>
    <p:sldId id="261" r:id="rId6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initials="l" lastIdx="1" clrIdx="0">
    <p:extLst>
      <p:ext uri="{19B8F6BF-5375-455C-9EA6-DF929625EA0E}">
        <p15:presenceInfo xmlns:p15="http://schemas.microsoft.com/office/powerpoint/2012/main" userId="l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C954"/>
    <a:srgbClr val="365D7E"/>
    <a:srgbClr val="F5F5EB"/>
    <a:srgbClr val="184972"/>
    <a:srgbClr val="CAA51A"/>
    <a:srgbClr val="E99414"/>
    <a:srgbClr val="E8646B"/>
    <a:srgbClr val="01AAE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6252" autoAdjust="0"/>
  </p:normalViewPr>
  <p:slideViewPr>
    <p:cSldViewPr snapToGrid="0">
      <p:cViewPr varScale="1">
        <p:scale>
          <a:sx n="135" d="100"/>
          <a:sy n="135" d="100"/>
        </p:scale>
        <p:origin x="132" y="3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16</a:t>
            </a:fld>
            <a:endParaRPr lang="zh-CN" altLang="en-US"/>
          </a:p>
        </p:txBody>
      </p:sp>
    </p:spTree>
    <p:extLst>
      <p:ext uri="{BB962C8B-B14F-4D97-AF65-F5344CB8AC3E}">
        <p14:creationId xmlns:p14="http://schemas.microsoft.com/office/powerpoint/2010/main" val="68904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25</a:t>
            </a:fld>
            <a:endParaRPr lang="zh-CN" altLang="en-US"/>
          </a:p>
        </p:txBody>
      </p:sp>
    </p:spTree>
    <p:extLst>
      <p:ext uri="{BB962C8B-B14F-4D97-AF65-F5344CB8AC3E}">
        <p14:creationId xmlns:p14="http://schemas.microsoft.com/office/powerpoint/2010/main" val="292807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26</a:t>
            </a:fld>
            <a:endParaRPr lang="zh-CN" altLang="en-US"/>
          </a:p>
        </p:txBody>
      </p:sp>
    </p:spTree>
    <p:extLst>
      <p:ext uri="{BB962C8B-B14F-4D97-AF65-F5344CB8AC3E}">
        <p14:creationId xmlns:p14="http://schemas.microsoft.com/office/powerpoint/2010/main" val="337389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27</a:t>
            </a:fld>
            <a:endParaRPr lang="zh-CN" altLang="en-US"/>
          </a:p>
        </p:txBody>
      </p:sp>
    </p:spTree>
    <p:extLst>
      <p:ext uri="{BB962C8B-B14F-4D97-AF65-F5344CB8AC3E}">
        <p14:creationId xmlns:p14="http://schemas.microsoft.com/office/powerpoint/2010/main" val="3235879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28</a:t>
            </a:fld>
            <a:endParaRPr lang="zh-CN" altLang="en-US"/>
          </a:p>
        </p:txBody>
      </p:sp>
    </p:spTree>
    <p:extLst>
      <p:ext uri="{BB962C8B-B14F-4D97-AF65-F5344CB8AC3E}">
        <p14:creationId xmlns:p14="http://schemas.microsoft.com/office/powerpoint/2010/main" val="1769519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29</a:t>
            </a:fld>
            <a:endParaRPr lang="zh-CN" altLang="en-US"/>
          </a:p>
        </p:txBody>
      </p:sp>
    </p:spTree>
    <p:extLst>
      <p:ext uri="{BB962C8B-B14F-4D97-AF65-F5344CB8AC3E}">
        <p14:creationId xmlns:p14="http://schemas.microsoft.com/office/powerpoint/2010/main" val="60913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30</a:t>
            </a:fld>
            <a:endParaRPr lang="zh-CN" altLang="en-US"/>
          </a:p>
        </p:txBody>
      </p:sp>
    </p:spTree>
    <p:extLst>
      <p:ext uri="{BB962C8B-B14F-4D97-AF65-F5344CB8AC3E}">
        <p14:creationId xmlns:p14="http://schemas.microsoft.com/office/powerpoint/2010/main" val="226050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31</a:t>
            </a:fld>
            <a:endParaRPr lang="zh-CN" altLang="en-US"/>
          </a:p>
        </p:txBody>
      </p:sp>
    </p:spTree>
    <p:extLst>
      <p:ext uri="{BB962C8B-B14F-4D97-AF65-F5344CB8AC3E}">
        <p14:creationId xmlns:p14="http://schemas.microsoft.com/office/powerpoint/2010/main" val="241101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32</a:t>
            </a:fld>
            <a:endParaRPr lang="zh-CN" altLang="en-US"/>
          </a:p>
        </p:txBody>
      </p:sp>
    </p:spTree>
    <p:extLst>
      <p:ext uri="{BB962C8B-B14F-4D97-AF65-F5344CB8AC3E}">
        <p14:creationId xmlns:p14="http://schemas.microsoft.com/office/powerpoint/2010/main" val="207023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33</a:t>
            </a:fld>
            <a:endParaRPr lang="zh-CN" altLang="en-US"/>
          </a:p>
        </p:txBody>
      </p:sp>
    </p:spTree>
    <p:extLst>
      <p:ext uri="{BB962C8B-B14F-4D97-AF65-F5344CB8AC3E}">
        <p14:creationId xmlns:p14="http://schemas.microsoft.com/office/powerpoint/2010/main" val="428000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34</a:t>
            </a:fld>
            <a:endParaRPr lang="zh-CN" altLang="en-US"/>
          </a:p>
        </p:txBody>
      </p:sp>
    </p:spTree>
    <p:extLst>
      <p:ext uri="{BB962C8B-B14F-4D97-AF65-F5344CB8AC3E}">
        <p14:creationId xmlns:p14="http://schemas.microsoft.com/office/powerpoint/2010/main" val="341154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416559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35</a:t>
            </a:fld>
            <a:endParaRPr lang="zh-CN" altLang="en-US"/>
          </a:p>
        </p:txBody>
      </p:sp>
    </p:spTree>
    <p:extLst>
      <p:ext uri="{BB962C8B-B14F-4D97-AF65-F5344CB8AC3E}">
        <p14:creationId xmlns:p14="http://schemas.microsoft.com/office/powerpoint/2010/main" val="1909546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36</a:t>
            </a:fld>
            <a:endParaRPr lang="zh-CN" altLang="en-US"/>
          </a:p>
        </p:txBody>
      </p:sp>
    </p:spTree>
    <p:extLst>
      <p:ext uri="{BB962C8B-B14F-4D97-AF65-F5344CB8AC3E}">
        <p14:creationId xmlns:p14="http://schemas.microsoft.com/office/powerpoint/2010/main" val="319256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38</a:t>
            </a:fld>
            <a:endParaRPr lang="zh-CN" altLang="en-US"/>
          </a:p>
        </p:txBody>
      </p:sp>
    </p:spTree>
    <p:extLst>
      <p:ext uri="{BB962C8B-B14F-4D97-AF65-F5344CB8AC3E}">
        <p14:creationId xmlns:p14="http://schemas.microsoft.com/office/powerpoint/2010/main" val="6277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39</a:t>
            </a:fld>
            <a:endParaRPr lang="zh-CN" altLang="en-US"/>
          </a:p>
        </p:txBody>
      </p:sp>
    </p:spTree>
    <p:extLst>
      <p:ext uri="{BB962C8B-B14F-4D97-AF65-F5344CB8AC3E}">
        <p14:creationId xmlns:p14="http://schemas.microsoft.com/office/powerpoint/2010/main" val="352457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41</a:t>
            </a:fld>
            <a:endParaRPr lang="zh-CN" altLang="en-US"/>
          </a:p>
        </p:txBody>
      </p:sp>
    </p:spTree>
    <p:extLst>
      <p:ext uri="{BB962C8B-B14F-4D97-AF65-F5344CB8AC3E}">
        <p14:creationId xmlns:p14="http://schemas.microsoft.com/office/powerpoint/2010/main" val="2450468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47</a:t>
            </a:fld>
            <a:endParaRPr lang="zh-CN" altLang="en-US"/>
          </a:p>
        </p:txBody>
      </p:sp>
    </p:spTree>
    <p:extLst>
      <p:ext uri="{BB962C8B-B14F-4D97-AF65-F5344CB8AC3E}">
        <p14:creationId xmlns:p14="http://schemas.microsoft.com/office/powerpoint/2010/main" val="642937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48</a:t>
            </a:fld>
            <a:endParaRPr lang="zh-CN" altLang="en-US"/>
          </a:p>
        </p:txBody>
      </p:sp>
    </p:spTree>
    <p:extLst>
      <p:ext uri="{BB962C8B-B14F-4D97-AF65-F5344CB8AC3E}">
        <p14:creationId xmlns:p14="http://schemas.microsoft.com/office/powerpoint/2010/main" val="673164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49</a:t>
            </a:fld>
            <a:endParaRPr lang="zh-CN" altLang="en-US"/>
          </a:p>
        </p:txBody>
      </p:sp>
    </p:spTree>
    <p:extLst>
      <p:ext uri="{BB962C8B-B14F-4D97-AF65-F5344CB8AC3E}">
        <p14:creationId xmlns:p14="http://schemas.microsoft.com/office/powerpoint/2010/main" val="297399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18</a:t>
            </a:fld>
            <a:endParaRPr lang="zh-CN" altLang="en-US"/>
          </a:p>
        </p:txBody>
      </p:sp>
    </p:spTree>
    <p:extLst>
      <p:ext uri="{BB962C8B-B14F-4D97-AF65-F5344CB8AC3E}">
        <p14:creationId xmlns:p14="http://schemas.microsoft.com/office/powerpoint/2010/main" val="256891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19</a:t>
            </a:fld>
            <a:endParaRPr lang="zh-CN" altLang="en-US"/>
          </a:p>
        </p:txBody>
      </p:sp>
    </p:spTree>
    <p:extLst>
      <p:ext uri="{BB962C8B-B14F-4D97-AF65-F5344CB8AC3E}">
        <p14:creationId xmlns:p14="http://schemas.microsoft.com/office/powerpoint/2010/main" val="280859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20</a:t>
            </a:fld>
            <a:endParaRPr lang="zh-CN" altLang="en-US"/>
          </a:p>
        </p:txBody>
      </p:sp>
    </p:spTree>
    <p:extLst>
      <p:ext uri="{BB962C8B-B14F-4D97-AF65-F5344CB8AC3E}">
        <p14:creationId xmlns:p14="http://schemas.microsoft.com/office/powerpoint/2010/main" val="171326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21</a:t>
            </a:fld>
            <a:endParaRPr lang="zh-CN" altLang="en-US"/>
          </a:p>
        </p:txBody>
      </p:sp>
    </p:spTree>
    <p:extLst>
      <p:ext uri="{BB962C8B-B14F-4D97-AF65-F5344CB8AC3E}">
        <p14:creationId xmlns:p14="http://schemas.microsoft.com/office/powerpoint/2010/main" val="248465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22</a:t>
            </a:fld>
            <a:endParaRPr lang="zh-CN" altLang="en-US"/>
          </a:p>
        </p:txBody>
      </p:sp>
    </p:spTree>
    <p:extLst>
      <p:ext uri="{BB962C8B-B14F-4D97-AF65-F5344CB8AC3E}">
        <p14:creationId xmlns:p14="http://schemas.microsoft.com/office/powerpoint/2010/main" val="274202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23</a:t>
            </a:fld>
            <a:endParaRPr lang="zh-CN" altLang="en-US"/>
          </a:p>
        </p:txBody>
      </p:sp>
    </p:spTree>
    <p:extLst>
      <p:ext uri="{BB962C8B-B14F-4D97-AF65-F5344CB8AC3E}">
        <p14:creationId xmlns:p14="http://schemas.microsoft.com/office/powerpoint/2010/main" val="192561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24</a:t>
            </a:fld>
            <a:endParaRPr lang="zh-CN" altLang="en-US"/>
          </a:p>
        </p:txBody>
      </p:sp>
    </p:spTree>
    <p:extLst>
      <p:ext uri="{BB962C8B-B14F-4D97-AF65-F5344CB8AC3E}">
        <p14:creationId xmlns:p14="http://schemas.microsoft.com/office/powerpoint/2010/main" val="289092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6" name="圆角矩形 5">
            <a:extLst>
              <a:ext uri="{FF2B5EF4-FFF2-40B4-BE49-F238E27FC236}">
                <a16:creationId xmlns:a16="http://schemas.microsoft.com/office/drawing/2014/main" id="{26BFA290-7A58-4B3A-AF27-882F16F32EE9}"/>
              </a:ext>
            </a:extLst>
          </p:cNvPr>
          <p:cNvSpPr/>
          <p:nvPr userDrawn="1"/>
        </p:nvSpPr>
        <p:spPr>
          <a:xfrm>
            <a:off x="899613" y="1334054"/>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圆角矩形 5">
            <a:extLst>
              <a:ext uri="{FF2B5EF4-FFF2-40B4-BE49-F238E27FC236}">
                <a16:creationId xmlns:a16="http://schemas.microsoft.com/office/drawing/2014/main" id="{EFA3D32B-4B67-48A7-838B-E0366BA1CBF2}"/>
              </a:ext>
            </a:extLst>
          </p:cNvPr>
          <p:cNvSpPr/>
          <p:nvPr userDrawn="1"/>
        </p:nvSpPr>
        <p:spPr>
          <a:xfrm>
            <a:off x="899611" y="2564766"/>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圆角矩形 5">
            <a:extLst>
              <a:ext uri="{FF2B5EF4-FFF2-40B4-BE49-F238E27FC236}">
                <a16:creationId xmlns:a16="http://schemas.microsoft.com/office/drawing/2014/main" id="{E7348BFA-1421-4780-B3CE-25807B924F33}"/>
              </a:ext>
            </a:extLst>
          </p:cNvPr>
          <p:cNvSpPr/>
          <p:nvPr userDrawn="1"/>
        </p:nvSpPr>
        <p:spPr>
          <a:xfrm>
            <a:off x="899612" y="3795478"/>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圆角矩形 5">
            <a:extLst>
              <a:ext uri="{FF2B5EF4-FFF2-40B4-BE49-F238E27FC236}">
                <a16:creationId xmlns:a16="http://schemas.microsoft.com/office/drawing/2014/main" id="{06037669-25A7-4BD9-A570-E666E938AF18}"/>
              </a:ext>
            </a:extLst>
          </p:cNvPr>
          <p:cNvSpPr/>
          <p:nvPr userDrawn="1"/>
        </p:nvSpPr>
        <p:spPr>
          <a:xfrm>
            <a:off x="5346024" y="1301442"/>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圆角矩形 5">
            <a:extLst>
              <a:ext uri="{FF2B5EF4-FFF2-40B4-BE49-F238E27FC236}">
                <a16:creationId xmlns:a16="http://schemas.microsoft.com/office/drawing/2014/main" id="{CA5EF5DD-5B5B-451C-82F1-008F009FCB91}"/>
              </a:ext>
            </a:extLst>
          </p:cNvPr>
          <p:cNvSpPr/>
          <p:nvPr userDrawn="1"/>
        </p:nvSpPr>
        <p:spPr>
          <a:xfrm>
            <a:off x="5346023" y="2569889"/>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圆角矩形 5">
            <a:extLst>
              <a:ext uri="{FF2B5EF4-FFF2-40B4-BE49-F238E27FC236}">
                <a16:creationId xmlns:a16="http://schemas.microsoft.com/office/drawing/2014/main" id="{D9955128-89C2-4F4B-BCE7-0A6CB38D6694}"/>
              </a:ext>
            </a:extLst>
          </p:cNvPr>
          <p:cNvSpPr/>
          <p:nvPr userDrawn="1"/>
        </p:nvSpPr>
        <p:spPr>
          <a:xfrm>
            <a:off x="5346023" y="3793947"/>
            <a:ext cx="3312907" cy="956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32" name="组合 5">
            <a:extLst>
              <a:ext uri="{FF2B5EF4-FFF2-40B4-BE49-F238E27FC236}">
                <a16:creationId xmlns:a16="http://schemas.microsoft.com/office/drawing/2014/main" id="{ECA7BA1A-F2B4-4A5F-A27E-F49192094616}"/>
              </a:ext>
            </a:extLst>
          </p:cNvPr>
          <p:cNvGrpSpPr>
            <a:grpSpLocks/>
          </p:cNvGrpSpPr>
          <p:nvPr userDrawn="1"/>
        </p:nvGrpSpPr>
        <p:grpSpPr bwMode="auto">
          <a:xfrm rot="16200000">
            <a:off x="4605625" y="1608391"/>
            <a:ext cx="347294" cy="347229"/>
            <a:chOff x="5398306" y="552049"/>
            <a:chExt cx="835710" cy="731456"/>
          </a:xfrm>
        </p:grpSpPr>
        <p:sp>
          <p:nvSpPr>
            <p:cNvPr id="33" name="等腰三角形 32">
              <a:extLst>
                <a:ext uri="{FF2B5EF4-FFF2-40B4-BE49-F238E27FC236}">
                  <a16:creationId xmlns:a16="http://schemas.microsoft.com/office/drawing/2014/main" id="{3A846A0C-36EF-4E4B-AAC1-ABCDB549FD2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等腰三角形 33">
              <a:extLst>
                <a:ext uri="{FF2B5EF4-FFF2-40B4-BE49-F238E27FC236}">
                  <a16:creationId xmlns:a16="http://schemas.microsoft.com/office/drawing/2014/main" id="{31A14BDB-A2C2-47D6-A472-2EBC7097AC1E}"/>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5" name="组合 5">
            <a:extLst>
              <a:ext uri="{FF2B5EF4-FFF2-40B4-BE49-F238E27FC236}">
                <a16:creationId xmlns:a16="http://schemas.microsoft.com/office/drawing/2014/main" id="{619531FA-E0A4-4F12-B778-005E9AB40CEC}"/>
              </a:ext>
            </a:extLst>
          </p:cNvPr>
          <p:cNvGrpSpPr>
            <a:grpSpLocks/>
          </p:cNvGrpSpPr>
          <p:nvPr userDrawn="1"/>
        </p:nvGrpSpPr>
        <p:grpSpPr bwMode="auto">
          <a:xfrm>
            <a:off x="271130" y="2861508"/>
            <a:ext cx="402575" cy="363487"/>
            <a:chOff x="5398306" y="552049"/>
            <a:chExt cx="835710" cy="731456"/>
          </a:xfrm>
        </p:grpSpPr>
        <p:sp>
          <p:nvSpPr>
            <p:cNvPr id="36" name="等腰三角形 35">
              <a:extLst>
                <a:ext uri="{FF2B5EF4-FFF2-40B4-BE49-F238E27FC236}">
                  <a16:creationId xmlns:a16="http://schemas.microsoft.com/office/drawing/2014/main" id="{3757F764-2DE2-42DE-9BB2-03A91CA428B1}"/>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等腰三角形 36">
              <a:extLst>
                <a:ext uri="{FF2B5EF4-FFF2-40B4-BE49-F238E27FC236}">
                  <a16:creationId xmlns:a16="http://schemas.microsoft.com/office/drawing/2014/main" id="{C04C2D26-BFDF-4C19-9CCB-6A18E322D12D}"/>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8">
            <a:extLst>
              <a:ext uri="{FF2B5EF4-FFF2-40B4-BE49-F238E27FC236}">
                <a16:creationId xmlns:a16="http://schemas.microsoft.com/office/drawing/2014/main" id="{77542305-E41F-4DD4-951B-61D0F62A50E1}"/>
              </a:ext>
            </a:extLst>
          </p:cNvPr>
          <p:cNvGrpSpPr>
            <a:grpSpLocks/>
          </p:cNvGrpSpPr>
          <p:nvPr userDrawn="1"/>
        </p:nvGrpSpPr>
        <p:grpSpPr bwMode="auto">
          <a:xfrm>
            <a:off x="193152" y="1565182"/>
            <a:ext cx="552496" cy="390471"/>
            <a:chOff x="5975131" y="413090"/>
            <a:chExt cx="1303171" cy="777765"/>
          </a:xfrm>
        </p:grpSpPr>
        <p:sp>
          <p:nvSpPr>
            <p:cNvPr id="39" name="等腰三角形 38">
              <a:extLst>
                <a:ext uri="{FF2B5EF4-FFF2-40B4-BE49-F238E27FC236}">
                  <a16:creationId xmlns:a16="http://schemas.microsoft.com/office/drawing/2014/main" id="{4BA7ECB8-EEF2-4471-91B5-076E6FFDC83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等腰三角形 39">
              <a:extLst>
                <a:ext uri="{FF2B5EF4-FFF2-40B4-BE49-F238E27FC236}">
                  <a16:creationId xmlns:a16="http://schemas.microsoft.com/office/drawing/2014/main" id="{67796DA6-43E7-44D4-9E2E-FCFA181A8FFF}"/>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等腰三角形 40">
              <a:extLst>
                <a:ext uri="{FF2B5EF4-FFF2-40B4-BE49-F238E27FC236}">
                  <a16:creationId xmlns:a16="http://schemas.microsoft.com/office/drawing/2014/main" id="{D0C63D29-A7FC-4319-BED4-58185A45BDDE}"/>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9">
            <a:extLst>
              <a:ext uri="{FF2B5EF4-FFF2-40B4-BE49-F238E27FC236}">
                <a16:creationId xmlns:a16="http://schemas.microsoft.com/office/drawing/2014/main" id="{07843556-E11D-4102-AD6F-874EAD1907D2}"/>
              </a:ext>
            </a:extLst>
          </p:cNvPr>
          <p:cNvGrpSpPr>
            <a:grpSpLocks/>
          </p:cNvGrpSpPr>
          <p:nvPr userDrawn="1"/>
        </p:nvGrpSpPr>
        <p:grpSpPr bwMode="auto">
          <a:xfrm>
            <a:off x="227224" y="4130849"/>
            <a:ext cx="535340" cy="321698"/>
            <a:chOff x="5798020" y="3988475"/>
            <a:chExt cx="1659130" cy="776059"/>
          </a:xfrm>
        </p:grpSpPr>
        <p:sp>
          <p:nvSpPr>
            <p:cNvPr id="43" name="等腰三角形 42">
              <a:extLst>
                <a:ext uri="{FF2B5EF4-FFF2-40B4-BE49-F238E27FC236}">
                  <a16:creationId xmlns:a16="http://schemas.microsoft.com/office/drawing/2014/main" id="{89FAC72E-E914-43CB-B028-6FD06626D731}"/>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等腰三角形 43">
              <a:extLst>
                <a:ext uri="{FF2B5EF4-FFF2-40B4-BE49-F238E27FC236}">
                  <a16:creationId xmlns:a16="http://schemas.microsoft.com/office/drawing/2014/main" id="{819DF70C-BB0C-4D04-BD9E-9D6235AD6F1C}"/>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等腰三角形 44">
              <a:extLst>
                <a:ext uri="{FF2B5EF4-FFF2-40B4-BE49-F238E27FC236}">
                  <a16:creationId xmlns:a16="http://schemas.microsoft.com/office/drawing/2014/main" id="{132C27C3-C356-44BE-8683-7FF2B2BFA926}"/>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8">
            <a:extLst>
              <a:ext uri="{FF2B5EF4-FFF2-40B4-BE49-F238E27FC236}">
                <a16:creationId xmlns:a16="http://schemas.microsoft.com/office/drawing/2014/main" id="{85594C88-EEBE-4CB8-99FD-180B61430474}"/>
              </a:ext>
            </a:extLst>
          </p:cNvPr>
          <p:cNvGrpSpPr>
            <a:grpSpLocks/>
          </p:cNvGrpSpPr>
          <p:nvPr userDrawn="1"/>
        </p:nvGrpSpPr>
        <p:grpSpPr bwMode="auto">
          <a:xfrm flipH="1">
            <a:off x="4471547" y="2811067"/>
            <a:ext cx="610656" cy="392137"/>
            <a:chOff x="5975131" y="413090"/>
            <a:chExt cx="1303171" cy="777765"/>
          </a:xfrm>
        </p:grpSpPr>
        <p:sp>
          <p:nvSpPr>
            <p:cNvPr id="47" name="等腰三角形 46">
              <a:extLst>
                <a:ext uri="{FF2B5EF4-FFF2-40B4-BE49-F238E27FC236}">
                  <a16:creationId xmlns:a16="http://schemas.microsoft.com/office/drawing/2014/main" id="{A35F3666-8B6D-4AA5-AB80-D2EFBD8B2C95}"/>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95742EA0-C8DA-4033-BB5E-58AE2E96D906}"/>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等腰三角形 48">
              <a:extLst>
                <a:ext uri="{FF2B5EF4-FFF2-40B4-BE49-F238E27FC236}">
                  <a16:creationId xmlns:a16="http://schemas.microsoft.com/office/drawing/2014/main" id="{2FB45E27-A033-4441-B541-31A8AE89C49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9" name="组合 5">
            <a:extLst>
              <a:ext uri="{FF2B5EF4-FFF2-40B4-BE49-F238E27FC236}">
                <a16:creationId xmlns:a16="http://schemas.microsoft.com/office/drawing/2014/main" id="{5749BB45-18F4-473B-B826-6ADC18B668A1}"/>
              </a:ext>
            </a:extLst>
          </p:cNvPr>
          <p:cNvGrpSpPr>
            <a:grpSpLocks/>
          </p:cNvGrpSpPr>
          <p:nvPr userDrawn="1"/>
        </p:nvGrpSpPr>
        <p:grpSpPr bwMode="auto">
          <a:xfrm>
            <a:off x="4587074" y="4078136"/>
            <a:ext cx="395853" cy="388593"/>
            <a:chOff x="5398306" y="552049"/>
            <a:chExt cx="835710" cy="731456"/>
          </a:xfrm>
        </p:grpSpPr>
        <p:sp>
          <p:nvSpPr>
            <p:cNvPr id="60" name="等腰三角形 59">
              <a:extLst>
                <a:ext uri="{FF2B5EF4-FFF2-40B4-BE49-F238E27FC236}">
                  <a16:creationId xmlns:a16="http://schemas.microsoft.com/office/drawing/2014/main" id="{0ADC0058-2906-47BF-9BCF-D48F83315465}"/>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等腰三角形 63">
              <a:extLst>
                <a:ext uri="{FF2B5EF4-FFF2-40B4-BE49-F238E27FC236}">
                  <a16:creationId xmlns:a16="http://schemas.microsoft.com/office/drawing/2014/main" id="{955EADCA-A973-4765-846C-950EC7E83B7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62875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31399" y="16402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26396" y="275887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631432" y="4031198"/>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374512" y="1230964"/>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374512" y="2488264"/>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374512" y="3755975"/>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3233061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884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组合 5">
            <a:extLst>
              <a:ext uri="{FF2B5EF4-FFF2-40B4-BE49-F238E27FC236}">
                <a16:creationId xmlns:a16="http://schemas.microsoft.com/office/drawing/2014/main" id="{426F4A68-6291-4BA1-AA4B-032C90F7706D}"/>
              </a:ext>
            </a:extLst>
          </p:cNvPr>
          <p:cNvGrpSpPr>
            <a:grpSpLocks/>
          </p:cNvGrpSpPr>
          <p:nvPr userDrawn="1"/>
        </p:nvGrpSpPr>
        <p:grpSpPr bwMode="auto">
          <a:xfrm rot="16200000">
            <a:off x="233147" y="3574679"/>
            <a:ext cx="347294" cy="347229"/>
            <a:chOff x="5398306" y="552049"/>
            <a:chExt cx="835710" cy="731456"/>
          </a:xfrm>
        </p:grpSpPr>
        <p:sp>
          <p:nvSpPr>
            <p:cNvPr id="4" name="等腰三角形 3">
              <a:extLst>
                <a:ext uri="{FF2B5EF4-FFF2-40B4-BE49-F238E27FC236}">
                  <a16:creationId xmlns:a16="http://schemas.microsoft.com/office/drawing/2014/main" id="{9435A555-4F8C-46A2-B2BE-0D6015627D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a:extLst>
                <a:ext uri="{FF2B5EF4-FFF2-40B4-BE49-F238E27FC236}">
                  <a16:creationId xmlns:a16="http://schemas.microsoft.com/office/drawing/2014/main" id="{4E20D89B-AB1C-4368-BD19-8C7311893926}"/>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 name="组合 8">
            <a:extLst>
              <a:ext uri="{FF2B5EF4-FFF2-40B4-BE49-F238E27FC236}">
                <a16:creationId xmlns:a16="http://schemas.microsoft.com/office/drawing/2014/main" id="{4CB502E1-F3EA-439F-AAEB-1AE3402DE068}"/>
              </a:ext>
            </a:extLst>
          </p:cNvPr>
          <p:cNvGrpSpPr>
            <a:grpSpLocks/>
          </p:cNvGrpSpPr>
          <p:nvPr userDrawn="1"/>
        </p:nvGrpSpPr>
        <p:grpSpPr bwMode="auto">
          <a:xfrm>
            <a:off x="110247" y="2030350"/>
            <a:ext cx="552496" cy="390471"/>
            <a:chOff x="5975131" y="413090"/>
            <a:chExt cx="1303171" cy="777765"/>
          </a:xfrm>
        </p:grpSpPr>
        <p:sp>
          <p:nvSpPr>
            <p:cNvPr id="7" name="等腰三角形 6">
              <a:extLst>
                <a:ext uri="{FF2B5EF4-FFF2-40B4-BE49-F238E27FC236}">
                  <a16:creationId xmlns:a16="http://schemas.microsoft.com/office/drawing/2014/main" id="{8B985CEE-179C-4F58-A2C4-77E11919C5DD}"/>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17612A85-2568-4A8B-80FF-C6CA7216D28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等腰三角形 8">
              <a:extLst>
                <a:ext uri="{FF2B5EF4-FFF2-40B4-BE49-F238E27FC236}">
                  <a16:creationId xmlns:a16="http://schemas.microsoft.com/office/drawing/2014/main" id="{C5AEA60F-AFF1-4293-83CA-E14A95A56C34}"/>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圆角矩形 5">
            <a:extLst>
              <a:ext uri="{FF2B5EF4-FFF2-40B4-BE49-F238E27FC236}">
                <a16:creationId xmlns:a16="http://schemas.microsoft.com/office/drawing/2014/main" id="{0056C487-B378-4172-81B5-BC15890311CF}"/>
              </a:ext>
            </a:extLst>
          </p:cNvPr>
          <p:cNvSpPr/>
          <p:nvPr userDrawn="1"/>
        </p:nvSpPr>
        <p:spPr>
          <a:xfrm>
            <a:off x="959699" y="1701945"/>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1" name="组合 8">
            <a:extLst>
              <a:ext uri="{FF2B5EF4-FFF2-40B4-BE49-F238E27FC236}">
                <a16:creationId xmlns:a16="http://schemas.microsoft.com/office/drawing/2014/main" id="{3C0421AA-7516-4405-9C3A-43C135BC7A34}"/>
              </a:ext>
            </a:extLst>
          </p:cNvPr>
          <p:cNvGrpSpPr>
            <a:grpSpLocks/>
          </p:cNvGrpSpPr>
          <p:nvPr userDrawn="1"/>
        </p:nvGrpSpPr>
        <p:grpSpPr bwMode="auto">
          <a:xfrm flipH="1">
            <a:off x="4608835" y="1903236"/>
            <a:ext cx="610656" cy="392137"/>
            <a:chOff x="5975131" y="413090"/>
            <a:chExt cx="1303171" cy="777765"/>
          </a:xfrm>
        </p:grpSpPr>
        <p:sp>
          <p:nvSpPr>
            <p:cNvPr id="12" name="等腰三角形 11">
              <a:extLst>
                <a:ext uri="{FF2B5EF4-FFF2-40B4-BE49-F238E27FC236}">
                  <a16:creationId xmlns:a16="http://schemas.microsoft.com/office/drawing/2014/main" id="{96672588-7B7D-49AA-A69E-5A4F67DE583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等腰三角形 12">
              <a:extLst>
                <a:ext uri="{FF2B5EF4-FFF2-40B4-BE49-F238E27FC236}">
                  <a16:creationId xmlns:a16="http://schemas.microsoft.com/office/drawing/2014/main" id="{95857A77-4DBE-4445-979E-C82ABA4548B6}"/>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a:extLst>
                <a:ext uri="{FF2B5EF4-FFF2-40B4-BE49-F238E27FC236}">
                  <a16:creationId xmlns:a16="http://schemas.microsoft.com/office/drawing/2014/main" id="{4CCA58AA-499A-4BD6-8A19-3F7145B9C1B0}"/>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5" name="组合 5">
            <a:extLst>
              <a:ext uri="{FF2B5EF4-FFF2-40B4-BE49-F238E27FC236}">
                <a16:creationId xmlns:a16="http://schemas.microsoft.com/office/drawing/2014/main" id="{777507BD-9053-4C68-B3BF-5F2E4EE56753}"/>
              </a:ext>
            </a:extLst>
          </p:cNvPr>
          <p:cNvGrpSpPr>
            <a:grpSpLocks/>
          </p:cNvGrpSpPr>
          <p:nvPr userDrawn="1"/>
        </p:nvGrpSpPr>
        <p:grpSpPr bwMode="auto">
          <a:xfrm>
            <a:off x="4773251" y="3535567"/>
            <a:ext cx="395853" cy="388593"/>
            <a:chOff x="5398306" y="552049"/>
            <a:chExt cx="835710" cy="731456"/>
          </a:xfrm>
        </p:grpSpPr>
        <p:sp>
          <p:nvSpPr>
            <p:cNvPr id="16" name="等腰三角形 15">
              <a:extLst>
                <a:ext uri="{FF2B5EF4-FFF2-40B4-BE49-F238E27FC236}">
                  <a16:creationId xmlns:a16="http://schemas.microsoft.com/office/drawing/2014/main" id="{582DA0D6-9399-40D4-8AB1-5A8ADD749369}"/>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等腰三角形 16">
              <a:extLst>
                <a:ext uri="{FF2B5EF4-FFF2-40B4-BE49-F238E27FC236}">
                  <a16:creationId xmlns:a16="http://schemas.microsoft.com/office/drawing/2014/main" id="{45629B78-0BAF-43B8-9EF1-52B8EA08FF97}"/>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圆角矩形 5">
            <a:extLst>
              <a:ext uri="{FF2B5EF4-FFF2-40B4-BE49-F238E27FC236}">
                <a16:creationId xmlns:a16="http://schemas.microsoft.com/office/drawing/2014/main" id="{9EE698AB-4DFC-4560-9C5B-BBBF380AB079}"/>
              </a:ext>
            </a:extLst>
          </p:cNvPr>
          <p:cNvSpPr/>
          <p:nvPr userDrawn="1"/>
        </p:nvSpPr>
        <p:spPr>
          <a:xfrm>
            <a:off x="960286" y="32949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9" name="圆角矩形 5">
            <a:extLst>
              <a:ext uri="{FF2B5EF4-FFF2-40B4-BE49-F238E27FC236}">
                <a16:creationId xmlns:a16="http://schemas.microsoft.com/office/drawing/2014/main" id="{9DFAB1A3-FD04-40CB-BCA6-972079208B63}"/>
              </a:ext>
            </a:extLst>
          </p:cNvPr>
          <p:cNvSpPr/>
          <p:nvPr userDrawn="1"/>
        </p:nvSpPr>
        <p:spPr>
          <a:xfrm>
            <a:off x="5493738" y="1701945"/>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圆角矩形 5">
            <a:extLst>
              <a:ext uri="{FF2B5EF4-FFF2-40B4-BE49-F238E27FC236}">
                <a16:creationId xmlns:a16="http://schemas.microsoft.com/office/drawing/2014/main" id="{12FBD350-B265-442B-BDF7-E3AE5B10039B}"/>
              </a:ext>
            </a:extLst>
          </p:cNvPr>
          <p:cNvSpPr/>
          <p:nvPr userDrawn="1"/>
        </p:nvSpPr>
        <p:spPr>
          <a:xfrm>
            <a:off x="5493738" y="32949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64077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0167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024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4" r:id="rId8"/>
    <p:sldLayoutId id="2147483675" r:id="rId9"/>
    <p:sldLayoutId id="2147483678" r:id="rId10"/>
    <p:sldLayoutId id="2147483679" r:id="rId11"/>
    <p:sldLayoutId id="2147483663" r:id="rId12"/>
    <p:sldLayoutId id="2147483666" r:id="rId13"/>
    <p:sldLayoutId id="2147483667" r:id="rId14"/>
    <p:sldLayoutId id="2147483668" r:id="rId15"/>
    <p:sldLayoutId id="2147483669" r:id="rId16"/>
    <p:sldLayoutId id="2147483664" r:id="rId17"/>
    <p:sldLayoutId id="2147483680" r:id="rId18"/>
    <p:sldLayoutId id="2147483665" r:id="rId19"/>
    <p:sldLayoutId id="2147483673"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jpe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jpe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7.png"/><Relationship Id="rId7"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47.png"/><Relationship Id="rId5"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8.jpeg"/><Relationship Id="rId1" Type="http://schemas.openxmlformats.org/officeDocument/2006/relationships/slideLayout" Target="../slideLayouts/slideLayout17.xml"/><Relationship Id="rId4" Type="http://schemas.openxmlformats.org/officeDocument/2006/relationships/image" Target="../media/image57.png"/></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8.jpeg"/><Relationship Id="rId1" Type="http://schemas.openxmlformats.org/officeDocument/2006/relationships/slideLayout" Target="../slideLayouts/slideLayout17.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7.xml"/><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4479300" cy="461665"/>
          </a:xfrm>
          <a:prstGeom prst="rect">
            <a:avLst/>
          </a:prstGeom>
          <a:noFill/>
        </p:spPr>
        <p:txBody>
          <a:bodyPr wrap="square" rtlCol="0">
            <a:spAutoFit/>
          </a:bodyPr>
          <a:lstStyle/>
          <a:p>
            <a:r>
              <a:rPr lang="zh-CN" altLang="en-US" sz="2400" i="1" dirty="0">
                <a:solidFill>
                  <a:srgbClr val="FFC000"/>
                </a:solidFill>
                <a:latin typeface="Times New Roman" panose="02020603050405020304" pitchFamily="18" charset="0"/>
                <a:ea typeface="黑体" panose="02010609060101010101" pitchFamily="49" charset="-122"/>
              </a:rPr>
              <a:t>第五章     液压缸</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576714" y="1606033"/>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黑体" panose="02010609060101010101" pitchFamily="49" charset="-122"/>
              </a:rPr>
              <a:t>机械工业出版社 </a:t>
            </a:r>
            <a:endParaRPr lang="en-US" altLang="zh-CN" dirty="0">
              <a:solidFill>
                <a:srgbClr val="FFC000"/>
              </a:solidFill>
              <a:latin typeface="Times New Roman" panose="02020603050405020304" pitchFamily="18" charset="0"/>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F3611206-10A6-4919-B568-71A3EF1CE2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直角三角形 2">
            <a:extLst>
              <a:ext uri="{FF2B5EF4-FFF2-40B4-BE49-F238E27FC236}">
                <a16:creationId xmlns:a16="http://schemas.microsoft.com/office/drawing/2014/main" id="{44939406-BF3C-482C-BCA5-A14263F6D5EA}"/>
              </a:ext>
            </a:extLst>
          </p:cNvPr>
          <p:cNvSpPr/>
          <p:nvPr/>
        </p:nvSpPr>
        <p:spPr>
          <a:xfrm rot="16200000" flipV="1">
            <a:off x="-167206" y="4369501"/>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直角三角形 3">
            <a:extLst>
              <a:ext uri="{FF2B5EF4-FFF2-40B4-BE49-F238E27FC236}">
                <a16:creationId xmlns:a16="http://schemas.microsoft.com/office/drawing/2014/main" id="{8262120C-223C-4F96-B8B9-34AFE4570B45}"/>
              </a:ext>
            </a:extLst>
          </p:cNvPr>
          <p:cNvSpPr/>
          <p:nvPr/>
        </p:nvSpPr>
        <p:spPr>
          <a:xfrm rot="10800000" flipV="1">
            <a:off x="8430064" y="4369501"/>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19">
            <a:extLst>
              <a:ext uri="{FF2B5EF4-FFF2-40B4-BE49-F238E27FC236}">
                <a16:creationId xmlns:a16="http://schemas.microsoft.com/office/drawing/2014/main" id="{ADD47913-75B8-4391-980C-33A8E43CA0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一、活塞缸</a:t>
            </a:r>
          </a:p>
        </p:txBody>
      </p:sp>
      <p:sp>
        <p:nvSpPr>
          <p:cNvPr id="6" name="直角三角形 5">
            <a:extLst>
              <a:ext uri="{FF2B5EF4-FFF2-40B4-BE49-F238E27FC236}">
                <a16:creationId xmlns:a16="http://schemas.microsoft.com/office/drawing/2014/main" id="{DDBD80A3-4CF4-4D57-A0A5-398F56C69C75}"/>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42D6AB8-96BB-4E66-B95A-256132A9651B}"/>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直角三角形 7">
            <a:extLst>
              <a:ext uri="{FF2B5EF4-FFF2-40B4-BE49-F238E27FC236}">
                <a16:creationId xmlns:a16="http://schemas.microsoft.com/office/drawing/2014/main" id="{4BCA55D9-E213-4FBC-BE0F-A1E454A7A9D4}"/>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90A4CD0-281E-4696-9EAD-6344D05AE527}"/>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E05DCFE6-459E-4965-A46E-803B2273D3D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1" name="直角三角形 10">
            <a:extLst>
              <a:ext uri="{FF2B5EF4-FFF2-40B4-BE49-F238E27FC236}">
                <a16:creationId xmlns:a16="http://schemas.microsoft.com/office/drawing/2014/main" id="{3D3129B2-148F-46BE-A939-6C536179BA3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2" name="直角三角形 11">
            <a:extLst>
              <a:ext uri="{FF2B5EF4-FFF2-40B4-BE49-F238E27FC236}">
                <a16:creationId xmlns:a16="http://schemas.microsoft.com/office/drawing/2014/main" id="{4F0C02F8-7CE0-41BF-BFFA-2C14647AC320}"/>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15D50311-DEC4-4D75-9C3F-1A2BF0C61ADC}"/>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（二）单杆活塞缸</a:t>
            </a:r>
          </a:p>
        </p:txBody>
      </p:sp>
      <p:sp>
        <p:nvSpPr>
          <p:cNvPr id="15" name="圆角矩形 6">
            <a:extLst>
              <a:ext uri="{FF2B5EF4-FFF2-40B4-BE49-F238E27FC236}">
                <a16:creationId xmlns:a16="http://schemas.microsoft.com/office/drawing/2014/main" id="{A75E2C33-90A5-45F1-AA7A-F90EE11D463D}"/>
              </a:ext>
            </a:extLst>
          </p:cNvPr>
          <p:cNvSpPr/>
          <p:nvPr/>
        </p:nvSpPr>
        <p:spPr>
          <a:xfrm>
            <a:off x="6360753" y="2413003"/>
            <a:ext cx="2134926" cy="222574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27" name="5T3.EPS" descr="id:2147504934;FounderCES">
            <a:extLst>
              <a:ext uri="{FF2B5EF4-FFF2-40B4-BE49-F238E27FC236}">
                <a16:creationId xmlns:a16="http://schemas.microsoft.com/office/drawing/2014/main" id="{B2463057-AD93-4CFF-946A-24DFED514FF9}"/>
              </a:ext>
            </a:extLst>
          </p:cNvPr>
          <p:cNvPicPr/>
          <p:nvPr/>
        </p:nvPicPr>
        <p:blipFill>
          <a:blip r:embed="rId2"/>
          <a:stretch>
            <a:fillRect/>
          </a:stretch>
        </p:blipFill>
        <p:spPr>
          <a:xfrm>
            <a:off x="6426369" y="2491562"/>
            <a:ext cx="2003695" cy="1877939"/>
          </a:xfrm>
          <a:prstGeom prst="rect">
            <a:avLst/>
          </a:prstGeom>
        </p:spPr>
      </p:pic>
      <p:sp>
        <p:nvSpPr>
          <p:cNvPr id="22" name="矩形 21">
            <a:extLst>
              <a:ext uri="{FF2B5EF4-FFF2-40B4-BE49-F238E27FC236}">
                <a16:creationId xmlns:a16="http://schemas.microsoft.com/office/drawing/2014/main" id="{BC61562E-76CF-4525-BE7E-8B9A5EA5FCA4}"/>
              </a:ext>
            </a:extLst>
          </p:cNvPr>
          <p:cNvSpPr/>
          <p:nvPr/>
        </p:nvSpPr>
        <p:spPr>
          <a:xfrm>
            <a:off x="6972002" y="4296511"/>
            <a:ext cx="912429"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5-3</a:t>
            </a:r>
            <a:r>
              <a:rPr lang="zh-CN" altLang="zh-CN" sz="900" dirty="0">
                <a:solidFill>
                  <a:srgbClr val="000000"/>
                </a:solidFill>
                <a:latin typeface="NEU-BZ-S92"/>
                <a:ea typeface="方正书宋_GBK"/>
                <a:cs typeface="Times New Roman" panose="02020603050405020304" pitchFamily="18" charset="0"/>
              </a:rPr>
              <a:t>　差动缸</a:t>
            </a:r>
            <a:endParaRPr lang="zh-CN" altLang="en-US" dirty="0"/>
          </a:p>
        </p:txBody>
      </p:sp>
      <p:sp>
        <p:nvSpPr>
          <p:cNvPr id="29" name="矩形 28">
            <a:extLst>
              <a:ext uri="{FF2B5EF4-FFF2-40B4-BE49-F238E27FC236}">
                <a16:creationId xmlns:a16="http://schemas.microsoft.com/office/drawing/2014/main" id="{50646990-0D0A-45D9-82BB-6A7A8E6F1309}"/>
              </a:ext>
            </a:extLst>
          </p:cNvPr>
          <p:cNvSpPr/>
          <p:nvPr/>
        </p:nvSpPr>
        <p:spPr>
          <a:xfrm>
            <a:off x="4268614" y="1405945"/>
            <a:ext cx="6319203" cy="923330"/>
          </a:xfrm>
          <a:prstGeom prst="rect">
            <a:avLst/>
          </a:prstGeom>
        </p:spPr>
        <p:txBody>
          <a:bodyPr wrap="square">
            <a:spAutoFit/>
          </a:bodyPr>
          <a:lstStyle/>
          <a:p>
            <a:pPr algn="ctr">
              <a:lnSpc>
                <a:spcPct val="150000"/>
              </a:lnSpc>
            </a:pPr>
            <a:r>
              <a:rPr lang="zh-CN" altLang="en-US" sz="1200" dirty="0"/>
              <a:t>单杆活塞缸在其左右两腔都</a:t>
            </a:r>
            <a:endParaRPr lang="en-US" altLang="zh-CN" sz="1200" dirty="0"/>
          </a:p>
          <a:p>
            <a:pPr algn="ctr">
              <a:lnSpc>
                <a:spcPct val="150000"/>
              </a:lnSpc>
            </a:pPr>
            <a:r>
              <a:rPr lang="zh-CN" altLang="en-US" sz="1200" dirty="0"/>
              <a:t>接通高压油时称为“差动连接”</a:t>
            </a:r>
            <a:r>
              <a:rPr lang="en-US" altLang="zh-CN" sz="1200" dirty="0"/>
              <a:t>,</a:t>
            </a:r>
          </a:p>
          <a:p>
            <a:pPr algn="ctr">
              <a:lnSpc>
                <a:spcPct val="150000"/>
              </a:lnSpc>
            </a:pPr>
            <a:r>
              <a:rPr lang="zh-CN" altLang="en-US" sz="1200" dirty="0"/>
              <a:t>这时液压缸称作差动缸</a:t>
            </a:r>
            <a:r>
              <a:rPr lang="en-US" altLang="zh-CN" sz="1200" dirty="0"/>
              <a:t>,</a:t>
            </a:r>
            <a:r>
              <a:rPr lang="zh-CN" altLang="en-US" sz="1200" dirty="0"/>
              <a:t>如图</a:t>
            </a:r>
            <a:r>
              <a:rPr lang="en-US" altLang="zh-CN" sz="1200" dirty="0"/>
              <a:t>5-3</a:t>
            </a:r>
            <a:r>
              <a:rPr lang="zh-CN" altLang="en-US" sz="1200" dirty="0"/>
              <a:t>所示。</a:t>
            </a:r>
          </a:p>
        </p:txBody>
      </p:sp>
      <p:sp>
        <p:nvSpPr>
          <p:cNvPr id="31" name="矩形 30">
            <a:extLst>
              <a:ext uri="{FF2B5EF4-FFF2-40B4-BE49-F238E27FC236}">
                <a16:creationId xmlns:a16="http://schemas.microsoft.com/office/drawing/2014/main" id="{9363C409-7178-44C0-A533-CE8DBCB757A4}"/>
              </a:ext>
            </a:extLst>
          </p:cNvPr>
          <p:cNvSpPr/>
          <p:nvPr/>
        </p:nvSpPr>
        <p:spPr>
          <a:xfrm>
            <a:off x="-854607" y="4121987"/>
            <a:ext cx="4991926" cy="854080"/>
          </a:xfrm>
          <a:prstGeom prst="rect">
            <a:avLst/>
          </a:prstGeom>
        </p:spPr>
        <p:txBody>
          <a:bodyPr wrap="square">
            <a:spAutoFit/>
          </a:bodyPr>
          <a:lstStyle/>
          <a:p>
            <a:pPr algn="ctr">
              <a:lnSpc>
                <a:spcPct val="150000"/>
              </a:lnSpc>
            </a:pPr>
            <a:r>
              <a:rPr lang="zh-CN" altLang="zh-CN" sz="1100" dirty="0">
                <a:solidFill>
                  <a:srgbClr val="000000"/>
                </a:solidFill>
                <a:latin typeface="NEU-BZ-S92"/>
                <a:ea typeface="方正书宋_GBK"/>
                <a:cs typeface="Times New Roman" panose="02020603050405020304" pitchFamily="18" charset="0"/>
              </a:rPr>
              <a:t>差动连接时活塞</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或缸筒</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只能向一个方向运动</a:t>
            </a:r>
            <a:r>
              <a:rPr lang="en-US" altLang="zh-CN" sz="1100" dirty="0">
                <a:solidFill>
                  <a:srgbClr val="000000"/>
                </a:solidFill>
                <a:latin typeface="方正书宋_GBK"/>
                <a:cs typeface="Times New Roman" panose="02020603050405020304" pitchFamily="18" charset="0"/>
              </a:rPr>
              <a:t>,</a:t>
            </a:r>
          </a:p>
          <a:p>
            <a:pPr algn="ctr">
              <a:lnSpc>
                <a:spcPct val="150000"/>
              </a:lnSpc>
            </a:pPr>
            <a:r>
              <a:rPr lang="zh-CN" altLang="zh-CN" sz="1100" dirty="0">
                <a:solidFill>
                  <a:srgbClr val="000000"/>
                </a:solidFill>
                <a:latin typeface="NEU-BZ-S92"/>
                <a:ea typeface="方正书宋_GBK"/>
                <a:cs typeface="Times New Roman" panose="02020603050405020304" pitchFamily="18" charset="0"/>
              </a:rPr>
              <a:t>要使它反向运动时</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油路的接法必须和</a:t>
            </a:r>
            <a:endParaRPr lang="en-US" altLang="zh-CN" sz="1100" dirty="0">
              <a:solidFill>
                <a:srgbClr val="000000"/>
              </a:solidFill>
              <a:latin typeface="NEU-BZ-S92"/>
              <a:ea typeface="方正书宋_GBK"/>
              <a:cs typeface="Times New Roman" panose="02020603050405020304" pitchFamily="18" charset="0"/>
            </a:endParaRPr>
          </a:p>
          <a:p>
            <a:pPr algn="ctr">
              <a:lnSpc>
                <a:spcPct val="150000"/>
              </a:lnSpc>
            </a:pPr>
            <a:r>
              <a:rPr lang="zh-CN" altLang="zh-CN" sz="1100" dirty="0">
                <a:solidFill>
                  <a:srgbClr val="000000"/>
                </a:solidFill>
                <a:latin typeface="NEU-BZ-S92"/>
                <a:ea typeface="方正书宋_GBK"/>
                <a:cs typeface="Times New Roman" panose="02020603050405020304" pitchFamily="18" charset="0"/>
              </a:rPr>
              <a:t>非差动式连接相同</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如图</a:t>
            </a:r>
            <a:r>
              <a:rPr lang="en-US" altLang="zh-CN" sz="1100" dirty="0">
                <a:solidFill>
                  <a:srgbClr val="000000"/>
                </a:solidFill>
                <a:latin typeface="NEU-BZ-S92"/>
                <a:ea typeface="方正书宋_GBK"/>
                <a:cs typeface="Times New Roman" panose="02020603050405020304" pitchFamily="18" charset="0"/>
              </a:rPr>
              <a:t>5-2b</a:t>
            </a:r>
            <a:r>
              <a:rPr lang="zh-CN" altLang="zh-CN" sz="1100" dirty="0">
                <a:solidFill>
                  <a:srgbClr val="000000"/>
                </a:solidFill>
                <a:latin typeface="NEU-BZ-S92"/>
                <a:ea typeface="方正书宋_GBK"/>
                <a:cs typeface="Times New Roman" panose="02020603050405020304" pitchFamily="18" charset="0"/>
              </a:rPr>
              <a:t>所示</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a:t>
            </a:r>
            <a:endParaRPr lang="zh-CN" altLang="en-US" sz="2000" dirty="0"/>
          </a:p>
        </p:txBody>
      </p:sp>
      <p:pic>
        <p:nvPicPr>
          <p:cNvPr id="32" name="图片 31">
            <a:extLst>
              <a:ext uri="{FF2B5EF4-FFF2-40B4-BE49-F238E27FC236}">
                <a16:creationId xmlns:a16="http://schemas.microsoft.com/office/drawing/2014/main" id="{EAAF9853-9CF9-4F7F-B184-F412F7DD1EE6}"/>
              </a:ext>
            </a:extLst>
          </p:cNvPr>
          <p:cNvPicPr>
            <a:picLocks noChangeAspect="1"/>
          </p:cNvPicPr>
          <p:nvPr/>
        </p:nvPicPr>
        <p:blipFill>
          <a:blip r:embed="rId3"/>
          <a:stretch>
            <a:fillRect/>
          </a:stretch>
        </p:blipFill>
        <p:spPr>
          <a:xfrm>
            <a:off x="832213" y="1822660"/>
            <a:ext cx="1700373" cy="1773152"/>
          </a:xfrm>
          <a:prstGeom prst="rect">
            <a:avLst/>
          </a:prstGeom>
        </p:spPr>
      </p:pic>
      <p:sp>
        <p:nvSpPr>
          <p:cNvPr id="34" name="矩形 33">
            <a:extLst>
              <a:ext uri="{FF2B5EF4-FFF2-40B4-BE49-F238E27FC236}">
                <a16:creationId xmlns:a16="http://schemas.microsoft.com/office/drawing/2014/main" id="{F25D6843-0E61-43C4-80F3-9E3B8E8673BB}"/>
              </a:ext>
            </a:extLst>
          </p:cNvPr>
          <p:cNvSpPr/>
          <p:nvPr/>
        </p:nvSpPr>
        <p:spPr>
          <a:xfrm>
            <a:off x="-698655" y="3595812"/>
            <a:ext cx="4572000" cy="425758"/>
          </a:xfrm>
          <a:prstGeom prst="rect">
            <a:avLst/>
          </a:prstGeom>
        </p:spPr>
        <p:txBody>
          <a:bodyPr>
            <a:spAutoFit/>
          </a:bodyPr>
          <a:lstStyle/>
          <a:p>
            <a:pPr lvl="0" indent="228600" algn="ctr">
              <a:lnSpc>
                <a:spcPts val="1350"/>
              </a:lnSpc>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5-2</a:t>
            </a:r>
            <a:r>
              <a:rPr lang="zh-CN" altLang="zh-CN" sz="800" dirty="0">
                <a:solidFill>
                  <a:srgbClr val="000000"/>
                </a:solidFill>
                <a:latin typeface="NEU-BZ-S92"/>
                <a:ea typeface="方正书宋_GBK"/>
                <a:cs typeface="Times New Roman" panose="02020603050405020304" pitchFamily="18" charset="0"/>
              </a:rPr>
              <a:t>　单杆活塞缸</a:t>
            </a:r>
            <a:endParaRPr lang="zh-CN" altLang="zh-CN" sz="1000" dirty="0">
              <a:solidFill>
                <a:srgbClr val="000000"/>
              </a:solidFill>
              <a:latin typeface="NEU-BZ-S92"/>
              <a:ea typeface="方正书宋_GBK"/>
              <a:cs typeface="Times New Roman" panose="02020603050405020304" pitchFamily="18" charset="0"/>
            </a:endParaRPr>
          </a:p>
          <a:p>
            <a:pPr lvl="0" algn="ctr">
              <a:lnSpc>
                <a:spcPts val="1200"/>
              </a:lnSpc>
            </a:pPr>
            <a:r>
              <a:rPr lang="zh-CN" altLang="zh-CN" sz="700" dirty="0">
                <a:solidFill>
                  <a:srgbClr val="000000"/>
                </a:solidFill>
                <a:latin typeface="NEU-BZ-S92"/>
                <a:ea typeface="方正书宋_GBK"/>
                <a:cs typeface="Times New Roman" panose="02020603050405020304" pitchFamily="18" charset="0"/>
              </a:rPr>
              <a:t>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缸有杆腔进油</a:t>
            </a:r>
            <a:endParaRPr lang="zh-CN" altLang="zh-CN" sz="1000" dirty="0">
              <a:solidFill>
                <a:srgbClr val="000000"/>
              </a:solidFill>
              <a:latin typeface="NEU-BZ-S92"/>
              <a:ea typeface="方正书宋_GBK"/>
              <a:cs typeface="Times New Roman" panose="02020603050405020304" pitchFamily="18" charset="0"/>
            </a:endParaRPr>
          </a:p>
        </p:txBody>
      </p:sp>
      <p:sp>
        <p:nvSpPr>
          <p:cNvPr id="35" name="圆角矩形 6">
            <a:extLst>
              <a:ext uri="{FF2B5EF4-FFF2-40B4-BE49-F238E27FC236}">
                <a16:creationId xmlns:a16="http://schemas.microsoft.com/office/drawing/2014/main" id="{62F87CFE-2000-43DF-8662-F177C5F4DF80}"/>
              </a:ext>
            </a:extLst>
          </p:cNvPr>
          <p:cNvSpPr/>
          <p:nvPr/>
        </p:nvSpPr>
        <p:spPr>
          <a:xfrm>
            <a:off x="693219" y="1822659"/>
            <a:ext cx="1968682" cy="226503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8" name="矩形 37">
            <a:extLst>
              <a:ext uri="{FF2B5EF4-FFF2-40B4-BE49-F238E27FC236}">
                <a16:creationId xmlns:a16="http://schemas.microsoft.com/office/drawing/2014/main" id="{C2F4431D-669C-4142-BA81-F9BE4BF817A5}"/>
              </a:ext>
            </a:extLst>
          </p:cNvPr>
          <p:cNvSpPr/>
          <p:nvPr/>
        </p:nvSpPr>
        <p:spPr>
          <a:xfrm>
            <a:off x="3259715" y="1930743"/>
            <a:ext cx="2339102" cy="276999"/>
          </a:xfrm>
          <a:prstGeom prst="rect">
            <a:avLst/>
          </a:prstGeom>
        </p:spPr>
        <p:txBody>
          <a:bodyPr wrap="none">
            <a:spAutoFit/>
          </a:bodyPr>
          <a:lstStyle/>
          <a:p>
            <a:r>
              <a:rPr lang="zh-CN" altLang="en-US" sz="1200" dirty="0"/>
              <a:t>差动连接时输出的推力和速度为</a:t>
            </a:r>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2DAB2857-C7F6-46DE-8DB7-960C619B14C9}"/>
                  </a:ext>
                </a:extLst>
              </p:cNvPr>
              <p:cNvSpPr/>
              <p:nvPr/>
            </p:nvSpPr>
            <p:spPr>
              <a:xfrm>
                <a:off x="3015294" y="2363570"/>
                <a:ext cx="2761462" cy="4060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a:rPr lang="zh-CN" altLang="en-US" sz="1200" i="0">
                              <a:latin typeface="Cambria Math" panose="02040503050406030204" pitchFamily="18" charset="0"/>
                            </a:rPr>
                            <m:t>3</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m</m:t>
                          </m:r>
                        </m:sub>
                      </m:sSub>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π</m:t>
                          </m:r>
                        </m:num>
                        <m:den>
                          <m:r>
                            <a:rPr lang="zh-CN" altLang="en-US" sz="1200" i="0">
                              <a:latin typeface="Cambria Math" panose="02040503050406030204" pitchFamily="18" charset="0"/>
                            </a:rPr>
                            <m:t>4</m:t>
                          </m:r>
                        </m:den>
                      </m:f>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𝑑</m:t>
                          </m:r>
                        </m:e>
                        <m:sup>
                          <m:r>
                            <a:rPr lang="zh-CN" altLang="en-US" sz="1200" i="0">
                              <a:latin typeface="Cambria Math" panose="02040503050406030204" pitchFamily="18" charset="0"/>
                            </a:rPr>
                            <m:t>2</m:t>
                          </m:r>
                        </m:sup>
                      </m:sSup>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m</m:t>
                          </m:r>
                        </m:sub>
                      </m:sSub>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9</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39" name="矩形 38">
                <a:extLst>
                  <a:ext uri="{FF2B5EF4-FFF2-40B4-BE49-F238E27FC236}">
                    <a16:creationId xmlns:a16="http://schemas.microsoft.com/office/drawing/2014/main" id="{2DAB2857-C7F6-46DE-8DB7-960C619B14C9}"/>
                  </a:ext>
                </a:extLst>
              </p:cNvPr>
              <p:cNvSpPr>
                <a:spLocks noRot="1" noChangeAspect="1" noMove="1" noResize="1" noEditPoints="1" noAdjustHandles="1" noChangeArrowheads="1" noChangeShapeType="1" noTextEdit="1"/>
              </p:cNvSpPr>
              <p:nvPr/>
            </p:nvSpPr>
            <p:spPr>
              <a:xfrm>
                <a:off x="3015294" y="2363570"/>
                <a:ext cx="2761462" cy="406073"/>
              </a:xfrm>
              <a:prstGeom prst="rect">
                <a:avLst/>
              </a:prstGeom>
              <a:blipFill>
                <a:blip r:embed="rId4"/>
                <a:stretch>
                  <a:fillRect b="-1515"/>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A921886C-E7FF-47EC-9E02-E820820FF9F4}"/>
              </a:ext>
            </a:extLst>
          </p:cNvPr>
          <p:cNvSpPr/>
          <p:nvPr/>
        </p:nvSpPr>
        <p:spPr>
          <a:xfrm>
            <a:off x="3107939" y="2888828"/>
            <a:ext cx="1184940" cy="276999"/>
          </a:xfrm>
          <a:prstGeom prst="rect">
            <a:avLst/>
          </a:prstGeom>
        </p:spPr>
        <p:txBody>
          <a:bodyPr wrap="none">
            <a:spAutoFit/>
          </a:bodyPr>
          <a:lstStyle/>
          <a:p>
            <a:r>
              <a:rPr lang="zh-CN" altLang="zh-CN" sz="1200" dirty="0">
                <a:solidFill>
                  <a:srgbClr val="000000"/>
                </a:solidFill>
                <a:latin typeface="+mj-ea"/>
                <a:ea typeface="+mj-ea"/>
                <a:cs typeface="Times New Roman" panose="02020603050405020304" pitchFamily="18" charset="0"/>
              </a:rPr>
              <a:t>　由图</a:t>
            </a:r>
            <a:r>
              <a:rPr lang="en-US" altLang="zh-CN" sz="1200" dirty="0">
                <a:solidFill>
                  <a:srgbClr val="000000"/>
                </a:solidFill>
                <a:latin typeface="+mj-ea"/>
                <a:ea typeface="+mj-ea"/>
                <a:cs typeface="Times New Roman" panose="02020603050405020304" pitchFamily="18" charset="0"/>
              </a:rPr>
              <a:t>5-3</a:t>
            </a:r>
            <a:r>
              <a:rPr lang="zh-CN" altLang="zh-CN" sz="1200" dirty="0">
                <a:solidFill>
                  <a:srgbClr val="000000"/>
                </a:solidFill>
                <a:latin typeface="+mj-ea"/>
                <a:ea typeface="+mj-ea"/>
                <a:cs typeface="Times New Roman" panose="02020603050405020304" pitchFamily="18" charset="0"/>
              </a:rPr>
              <a:t>可知</a:t>
            </a:r>
            <a:endParaRPr lang="zh-CN" altLang="en-US" sz="1200" dirty="0">
              <a:latin typeface="+mj-ea"/>
              <a:ea typeface="+mj-ea"/>
            </a:endParaRP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0EB730AC-EF30-4655-962B-B4EE763290B0}"/>
                  </a:ext>
                </a:extLst>
              </p:cNvPr>
              <p:cNvSpPr/>
              <p:nvPr/>
            </p:nvSpPr>
            <p:spPr>
              <a:xfrm>
                <a:off x="4337767" y="2892438"/>
                <a:ext cx="13401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3</m:t>
                          </m:r>
                        </m:sub>
                      </m:sSub>
                      <m:r>
                        <a:rPr lang="zh-CN" altLang="en-US" sz="1200" i="0">
                          <a:latin typeface="Cambria Math" panose="02040503050406030204" pitchFamily="18" charset="0"/>
                        </a:rPr>
                        <m:t>=</m:t>
                      </m:r>
                      <m:r>
                        <a:rPr lang="zh-CN" altLang="en-US" sz="1200" i="1">
                          <a:latin typeface="Cambria Math" panose="02040503050406030204" pitchFamily="18" charset="0"/>
                        </a:rPr>
                        <m:t>𝑞</m:t>
                      </m:r>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3</m:t>
                          </m:r>
                        </m:sub>
                      </m:sSub>
                    </m:oMath>
                  </m:oMathPara>
                </a14:m>
                <a:endParaRPr lang="zh-CN" altLang="en-US" sz="1200" dirty="0"/>
              </a:p>
            </p:txBody>
          </p:sp>
        </mc:Choice>
        <mc:Fallback xmlns="">
          <p:sp>
            <p:nvSpPr>
              <p:cNvPr id="41" name="矩形 40">
                <a:extLst>
                  <a:ext uri="{FF2B5EF4-FFF2-40B4-BE49-F238E27FC236}">
                    <a16:creationId xmlns:a16="http://schemas.microsoft.com/office/drawing/2014/main" id="{0EB730AC-EF30-4655-962B-B4EE763290B0}"/>
                  </a:ext>
                </a:extLst>
              </p:cNvPr>
              <p:cNvSpPr>
                <a:spLocks noRot="1" noChangeAspect="1" noMove="1" noResize="1" noEditPoints="1" noAdjustHandles="1" noChangeArrowheads="1" noChangeShapeType="1" noTextEdit="1"/>
              </p:cNvSpPr>
              <p:nvPr/>
            </p:nvSpPr>
            <p:spPr>
              <a:xfrm>
                <a:off x="4337767" y="2892438"/>
                <a:ext cx="1340175" cy="2769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EE19A02E-BEA9-49B6-82CC-73DA2859CF77}"/>
                  </a:ext>
                </a:extLst>
              </p:cNvPr>
              <p:cNvSpPr/>
              <p:nvPr/>
            </p:nvSpPr>
            <p:spPr>
              <a:xfrm>
                <a:off x="3364137" y="3318812"/>
                <a:ext cx="2093778" cy="297517"/>
              </a:xfrm>
              <a:prstGeom prst="rect">
                <a:avLst/>
              </a:prstGeom>
            </p:spPr>
            <p:txBody>
              <a:bodyPr wrap="none">
                <a:spAutoFit/>
              </a:bodyPr>
              <a:lstStyle/>
              <a:p>
                <a:pPr indent="266700">
                  <a:lnSpc>
                    <a:spcPts val="1575"/>
                  </a:lnSpc>
                  <a:spcAft>
                    <a:spcPts val="0"/>
                  </a:spcAft>
                </a:pPr>
                <a:r>
                  <a:rPr lang="zh-CN" altLang="zh-CN" sz="1100" dirty="0">
                    <a:solidFill>
                      <a:srgbClr val="000000"/>
                    </a:solidFill>
                    <a:latin typeface="NEU-BZ-S92"/>
                    <a:ea typeface="方正书宋_GBK"/>
                    <a:cs typeface="Times New Roman" panose="02020603050405020304" pitchFamily="18" charset="0"/>
                  </a:rPr>
                  <a:t>则有</a:t>
                </a:r>
                <a:r>
                  <a:rPr lang="en-US" altLang="zh-CN" sz="1100" dirty="0">
                    <a:solidFill>
                      <a:srgbClr val="000000"/>
                    </a:solidFill>
                    <a:latin typeface="NEU-BZ-S92"/>
                    <a:ea typeface="方正书宋_GBK"/>
                    <a:cs typeface="Times New Roman" panose="02020603050405020304" pitchFamily="18" charset="0"/>
                  </a:rPr>
                  <a:t>          </a:t>
                </a:r>
                <a:r>
                  <a:rPr lang="en-US" altLang="zh-CN" sz="1100" i="1" dirty="0">
                    <a:solidFill>
                      <a:srgbClr val="000000"/>
                    </a:solidFill>
                    <a:effectLst/>
                    <a:latin typeface="NEU-BZ-S92"/>
                    <a:ea typeface="方正书宋_GBK"/>
                    <a:cs typeface="Times New Roman" panose="02020603050405020304" pitchFamily="18" charset="0"/>
                  </a:rPr>
                  <a:t>v</a:t>
                </a:r>
                <a:r>
                  <a:rPr lang="en-US" altLang="zh-CN" sz="1100" baseline="-25000" dirty="0">
                    <a:solidFill>
                      <a:srgbClr val="000000"/>
                    </a:solidFill>
                    <a:effectLst/>
                    <a:latin typeface="NEU-BZ-S92"/>
                    <a:ea typeface="方正书宋_GBK"/>
                    <a:cs typeface="Times New Roman" panose="02020603050405020304" pitchFamily="18" charset="0"/>
                  </a:rPr>
                  <a:t>3</a:t>
                </a:r>
                <a:r>
                  <a:rPr lang="en-US" altLang="zh-CN" sz="1100" i="1" dirty="0">
                    <a:solidFill>
                      <a:srgbClr val="000000"/>
                    </a:solidFill>
                    <a:effectLst/>
                    <a:latin typeface="NEU-BZ-S92"/>
                    <a:ea typeface="方正书宋_GBK"/>
                    <a:cs typeface="Times New Roman" panose="02020603050405020304" pitchFamily="18" charset="0"/>
                  </a:rPr>
                  <a:t>= </a:t>
                </a:r>
                <a14:m>
                  <m:oMath xmlns:m="http://schemas.openxmlformats.org/officeDocument/2006/math">
                    <m:f>
                      <m:f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num>
                      <m:den>
                        <m:sSub>
                          <m:sSub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𝐴</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1</m:t>
                            </m:r>
                          </m:sub>
                        </m:sSub>
                        <m:r>
                          <m:rPr>
                            <m:nor/>
                          </m:rPr>
                          <a:rPr lang="en-US" altLang="zh-CN" sz="1400" i="1">
                            <a:solidFill>
                              <a:srgbClr val="000000"/>
                            </a:solidFill>
                            <a:latin typeface="Cambria Math" panose="02040503050406030204" pitchFamily="18" charset="0"/>
                            <a:ea typeface="方正书宋_GBK"/>
                            <a:cs typeface="Times New Roman" panose="02020603050405020304" pitchFamily="18" charset="0"/>
                          </a:rPr>
                          <m:t>−</m:t>
                        </m:r>
                        <m:sSub>
                          <m:sSub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𝐴</m:t>
                            </m:r>
                          </m:e>
                          <m:sub>
                            <m:r>
                              <a:rPr lang="en-US" altLang="zh-CN" sz="1400">
                                <a:solidFill>
                                  <a:srgbClr val="000000"/>
                                </a:solidFill>
                                <a:latin typeface="Cambria Math" panose="02040503050406030204" pitchFamily="18" charset="0"/>
                                <a:ea typeface="方正书宋_GBK"/>
                                <a:cs typeface="Times New Roman" panose="02020603050405020304" pitchFamily="18" charset="0"/>
                              </a:rPr>
                              <m:t>2</m:t>
                            </m:r>
                          </m:sub>
                        </m:sSub>
                      </m:den>
                    </m:f>
                  </m:oMath>
                </a14:m>
                <a:r>
                  <a:rPr lang="en-US" altLang="zh-CN" sz="1100" i="1" dirty="0">
                    <a:solidFill>
                      <a:srgbClr val="000000"/>
                    </a:solidFill>
                    <a:effectLst/>
                    <a:latin typeface="NEU-BZ-S92"/>
                    <a:ea typeface="方正书宋_GBK"/>
                    <a:cs typeface="Times New Roman" panose="02020603050405020304" pitchFamily="18" charset="0"/>
                  </a:rPr>
                  <a:t> = </a:t>
                </a:r>
                <a14:m>
                  <m:oMath xmlns:m="http://schemas.openxmlformats.org/officeDocument/2006/math">
                    <m:f>
                      <m:f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a:solidFill>
                              <a:srgbClr val="000000"/>
                            </a:solidFill>
                            <a:latin typeface="Cambria Math" panose="02040503050406030204" pitchFamily="18" charset="0"/>
                            <a:ea typeface="方正书宋_GBK"/>
                            <a:cs typeface="Times New Roman" panose="02020603050405020304" pitchFamily="18" charset="0"/>
                          </a:rPr>
                          <m:t>𝑞</m:t>
                        </m:r>
                      </m:num>
                      <m:den>
                        <m:f>
                          <m:f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600">
                                <a:solidFill>
                                  <a:srgbClr val="000000"/>
                                </a:solidFill>
                                <a:effectLst/>
                                <a:latin typeface="Cambria Math" panose="02040503050406030204" pitchFamily="18" charset="0"/>
                                <a:ea typeface="方正书宋_GBK"/>
                                <a:cs typeface="Times New Roman" panose="02020603050405020304" pitchFamily="18" charset="0"/>
                              </a:rPr>
                              <m:t>π</m:t>
                            </m:r>
                          </m:num>
                          <m:den>
                            <m:r>
                              <a:rPr lang="en-US" altLang="zh-CN" sz="1600">
                                <a:solidFill>
                                  <a:srgbClr val="000000"/>
                                </a:solidFill>
                                <a:effectLst/>
                                <a:latin typeface="Cambria Math" panose="02040503050406030204" pitchFamily="18" charset="0"/>
                                <a:ea typeface="方正书宋_GBK"/>
                                <a:cs typeface="Times New Roman" panose="02020603050405020304" pitchFamily="18" charset="0"/>
                              </a:rPr>
                              <m:t>4</m:t>
                            </m:r>
                          </m:den>
                        </m:f>
                        <m:sSup>
                          <m:sSupPr>
                            <m:ctrlPr>
                              <a:rPr lang="zh-CN" altLang="zh-CN" sz="11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rgbClr val="000000"/>
                                </a:solidFill>
                                <a:latin typeface="Cambria Math" panose="02040503050406030204" pitchFamily="18" charset="0"/>
                                <a:ea typeface="方正书宋_GBK"/>
                                <a:cs typeface="Times New Roman" panose="02020603050405020304" pitchFamily="18" charset="0"/>
                              </a:rPr>
                              <m:t>𝑑</m:t>
                            </m:r>
                          </m:e>
                          <m:sup>
                            <m:r>
                              <a:rPr lang="en-US" altLang="zh-CN" sz="1400">
                                <a:solidFill>
                                  <a:srgbClr val="000000"/>
                                </a:solidFill>
                                <a:latin typeface="Cambria Math" panose="02040503050406030204" pitchFamily="18" charset="0"/>
                                <a:ea typeface="方正书宋_GBK"/>
                                <a:cs typeface="Times New Roman" panose="02020603050405020304" pitchFamily="18" charset="0"/>
                              </a:rPr>
                              <m:t>2</m:t>
                            </m:r>
                          </m:sup>
                        </m:sSup>
                      </m:den>
                    </m:f>
                  </m:oMath>
                </a14:m>
                <a:endParaRPr lang="zh-CN" altLang="zh-CN" sz="1100" dirty="0">
                  <a:solidFill>
                    <a:srgbClr val="000000"/>
                  </a:solidFill>
                  <a:effectLst/>
                  <a:latin typeface="NEU-BZ-S92"/>
                  <a:ea typeface="方正书宋_GBK"/>
                  <a:cs typeface="Times New Roman" panose="02020603050405020304" pitchFamily="18" charset="0"/>
                </a:endParaRPr>
              </a:p>
            </p:txBody>
          </p:sp>
        </mc:Choice>
        <mc:Fallback xmlns="">
          <p:sp>
            <p:nvSpPr>
              <p:cNvPr id="42" name="矩形 41">
                <a:extLst>
                  <a:ext uri="{FF2B5EF4-FFF2-40B4-BE49-F238E27FC236}">
                    <a16:creationId xmlns:a16="http://schemas.microsoft.com/office/drawing/2014/main" id="{EE19A02E-BEA9-49B6-82CC-73DA2859CF77}"/>
                  </a:ext>
                </a:extLst>
              </p:cNvPr>
              <p:cNvSpPr>
                <a:spLocks noRot="1" noChangeAspect="1" noMove="1" noResize="1" noEditPoints="1" noAdjustHandles="1" noChangeArrowheads="1" noChangeShapeType="1" noTextEdit="1"/>
              </p:cNvSpPr>
              <p:nvPr/>
            </p:nvSpPr>
            <p:spPr>
              <a:xfrm>
                <a:off x="3364137" y="3318812"/>
                <a:ext cx="2093778" cy="297517"/>
              </a:xfrm>
              <a:prstGeom prst="rect">
                <a:avLst/>
              </a:prstGeom>
              <a:blipFill>
                <a:blip r:embed="rId6"/>
                <a:stretch>
                  <a:fillRect t="-16327" b="-6122"/>
                </a:stretch>
              </a:blipFill>
            </p:spPr>
            <p:txBody>
              <a:bodyPr/>
              <a:lstStyle/>
              <a:p>
                <a:r>
                  <a:rPr lang="zh-CN" altLang="en-US">
                    <a:noFill/>
                  </a:rPr>
                  <a:t> </a:t>
                </a:r>
              </a:p>
            </p:txBody>
          </p:sp>
        </mc:Fallback>
      </mc:AlternateContent>
      <p:sp>
        <p:nvSpPr>
          <p:cNvPr id="43" name="矩形 42">
            <a:extLst>
              <a:ext uri="{FF2B5EF4-FFF2-40B4-BE49-F238E27FC236}">
                <a16:creationId xmlns:a16="http://schemas.microsoft.com/office/drawing/2014/main" id="{921FDA01-E281-48D1-9769-6D3C00FA6C15}"/>
              </a:ext>
            </a:extLst>
          </p:cNvPr>
          <p:cNvSpPr/>
          <p:nvPr/>
        </p:nvSpPr>
        <p:spPr>
          <a:xfrm>
            <a:off x="3221725" y="3699123"/>
            <a:ext cx="1245854" cy="276999"/>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考虑容积效率</a:t>
            </a:r>
            <a:r>
              <a:rPr lang="en-US" altLang="zh-CN" sz="1200" i="1" dirty="0" err="1">
                <a:solidFill>
                  <a:srgbClr val="000000"/>
                </a:solidFill>
                <a:latin typeface="NEU-BZ-S92"/>
                <a:ea typeface="方正书宋_GBK"/>
                <a:cs typeface="Times New Roman" panose="02020603050405020304" pitchFamily="18" charset="0"/>
              </a:rPr>
              <a:t>η</a:t>
            </a:r>
            <a:r>
              <a:rPr lang="en-US" altLang="zh-CN" sz="1200" i="1" baseline="-25000" dirty="0" err="1">
                <a:solidFill>
                  <a:srgbClr val="000000"/>
                </a:solidFill>
                <a:latin typeface="NEU-BZ-S92"/>
                <a:ea typeface="方正书宋_GBK"/>
                <a:cs typeface="Times New Roman" panose="02020603050405020304" pitchFamily="18" charset="0"/>
              </a:rPr>
              <a:t>V</a:t>
            </a:r>
            <a:endParaRPr lang="zh-CN" altLang="en-US" sz="1200" dirty="0"/>
          </a:p>
        </p:txBody>
      </p:sp>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97111FC4-7845-405C-AC7D-F9920FA028E8}"/>
                  </a:ext>
                </a:extLst>
              </p:cNvPr>
              <p:cNvSpPr/>
              <p:nvPr/>
            </p:nvSpPr>
            <p:spPr>
              <a:xfrm>
                <a:off x="4352306" y="3630969"/>
                <a:ext cx="1525739"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3</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4</m:t>
                          </m:r>
                          <m:r>
                            <a:rPr lang="zh-CN" altLang="en-US" sz="1200" i="1">
                              <a:latin typeface="Cambria Math" panose="02040503050406030204" pitchFamily="18" charset="0"/>
                            </a:rPr>
                            <m:t>𝑞</m:t>
                          </m:r>
                        </m:num>
                        <m:den>
                          <m:r>
                            <m:rPr>
                              <m:sty m:val="p"/>
                            </m:rPr>
                            <a:rPr lang="zh-CN" altLang="en-US" sz="1200" i="0">
                              <a:latin typeface="Cambria Math" panose="02040503050406030204" pitchFamily="18" charset="0"/>
                            </a:rPr>
                            <m:t>π</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𝑑</m:t>
                              </m:r>
                            </m:e>
                            <m:sup>
                              <m:r>
                                <a:rPr lang="zh-CN" altLang="en-US" sz="1200" i="0">
                                  <a:latin typeface="Cambria Math" panose="02040503050406030204" pitchFamily="18" charset="0"/>
                                </a:rPr>
                                <m:t>2</m:t>
                              </m:r>
                            </m:sup>
                          </m:sSup>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a:rPr lang="zh-CN" altLang="en-US" sz="1200" i="1">
                              <a:latin typeface="Cambria Math" panose="02040503050406030204" pitchFamily="18" charset="0"/>
                            </a:rPr>
                            <m:t>𝑉</m:t>
                          </m:r>
                        </m:sub>
                      </m:sSub>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10</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44" name="矩形 43">
                <a:extLst>
                  <a:ext uri="{FF2B5EF4-FFF2-40B4-BE49-F238E27FC236}">
                    <a16:creationId xmlns:a16="http://schemas.microsoft.com/office/drawing/2014/main" id="{97111FC4-7845-405C-AC7D-F9920FA028E8}"/>
                  </a:ext>
                </a:extLst>
              </p:cNvPr>
              <p:cNvSpPr>
                <a:spLocks noRot="1" noChangeAspect="1" noMove="1" noResize="1" noEditPoints="1" noAdjustHandles="1" noChangeArrowheads="1" noChangeShapeType="1" noTextEdit="1"/>
              </p:cNvSpPr>
              <p:nvPr/>
            </p:nvSpPr>
            <p:spPr>
              <a:xfrm>
                <a:off x="4352306" y="3630969"/>
                <a:ext cx="1525739" cy="438582"/>
              </a:xfrm>
              <a:prstGeom prst="rect">
                <a:avLst/>
              </a:prstGeom>
              <a:blipFill>
                <a:blip r:embed="rId7"/>
                <a:stretch>
                  <a:fillRect b="-1389"/>
                </a:stretch>
              </a:blipFill>
            </p:spPr>
            <p:txBody>
              <a:bodyPr/>
              <a:lstStyle/>
              <a:p>
                <a:r>
                  <a:rPr lang="zh-CN" altLang="en-US">
                    <a:noFill/>
                  </a:rPr>
                  <a:t> </a:t>
                </a:r>
              </a:p>
            </p:txBody>
          </p:sp>
        </mc:Fallback>
      </mc:AlternateContent>
      <p:sp>
        <p:nvSpPr>
          <p:cNvPr id="45" name="矩形 44">
            <a:extLst>
              <a:ext uri="{FF2B5EF4-FFF2-40B4-BE49-F238E27FC236}">
                <a16:creationId xmlns:a16="http://schemas.microsoft.com/office/drawing/2014/main" id="{A75CBCE9-9167-408E-986D-E291FC4E6815}"/>
              </a:ext>
            </a:extLst>
          </p:cNvPr>
          <p:cNvSpPr/>
          <p:nvPr/>
        </p:nvSpPr>
        <p:spPr>
          <a:xfrm>
            <a:off x="3259715" y="4087692"/>
            <a:ext cx="2727029" cy="246221"/>
          </a:xfrm>
          <a:prstGeom prst="rect">
            <a:avLst/>
          </a:prstGeom>
        </p:spPr>
        <p:txBody>
          <a:bodyPr wrap="none">
            <a:spAutoFit/>
          </a:bodyPr>
          <a:lstStyle/>
          <a:p>
            <a:r>
              <a:rPr lang="zh-CN" altLang="zh-CN" sz="1000" dirty="0">
                <a:solidFill>
                  <a:srgbClr val="FF0000"/>
                </a:solidFill>
                <a:latin typeface="NEU-BZ-S92"/>
                <a:ea typeface="方正书宋_GBK"/>
                <a:cs typeface="Times New Roman" panose="02020603050405020304" pitchFamily="18" charset="0"/>
              </a:rPr>
              <a:t>反向运动时</a:t>
            </a:r>
            <a:r>
              <a:rPr lang="en-US" altLang="zh-CN" sz="1000" dirty="0">
                <a:solidFill>
                  <a:srgbClr val="FF0000"/>
                </a:solidFill>
                <a:latin typeface="方正书宋_GBK"/>
                <a:cs typeface="Times New Roman" panose="02020603050405020304" pitchFamily="18" charset="0"/>
              </a:rPr>
              <a:t>,</a:t>
            </a:r>
            <a:r>
              <a:rPr lang="en-US" altLang="zh-CN" sz="1000" i="1" dirty="0">
                <a:solidFill>
                  <a:srgbClr val="FF0000"/>
                </a:solidFill>
                <a:latin typeface="NEU-BZ-S92"/>
                <a:ea typeface="方正书宋_GBK"/>
                <a:cs typeface="Times New Roman" panose="02020603050405020304" pitchFamily="18" charset="0"/>
              </a:rPr>
              <a:t>F</a:t>
            </a:r>
            <a:r>
              <a:rPr lang="en-US" altLang="zh-CN" sz="1000" baseline="-25000" dirty="0">
                <a:solidFill>
                  <a:srgbClr val="FF0000"/>
                </a:solidFill>
                <a:latin typeface="NEU-BZ-S92"/>
                <a:ea typeface="方正书宋_GBK"/>
                <a:cs typeface="Times New Roman" panose="02020603050405020304" pitchFamily="18" charset="0"/>
              </a:rPr>
              <a:t>2</a:t>
            </a:r>
            <a:r>
              <a:rPr lang="zh-CN" altLang="zh-CN" sz="1000" dirty="0">
                <a:solidFill>
                  <a:srgbClr val="FF0000"/>
                </a:solidFill>
                <a:latin typeface="NEU-BZ-S92"/>
                <a:ea typeface="方正书宋_GBK"/>
                <a:cs typeface="Times New Roman" panose="02020603050405020304" pitchFamily="18" charset="0"/>
              </a:rPr>
              <a:t>和</a:t>
            </a:r>
            <a:r>
              <a:rPr lang="en-US" altLang="zh-CN" sz="1000" i="1" dirty="0">
                <a:solidFill>
                  <a:srgbClr val="FF0000"/>
                </a:solidFill>
                <a:latin typeface="NEU-BZ-S92"/>
                <a:ea typeface="方正书宋_GBK"/>
                <a:cs typeface="Times New Roman" panose="02020603050405020304" pitchFamily="18" charset="0"/>
              </a:rPr>
              <a:t>v</a:t>
            </a:r>
            <a:r>
              <a:rPr lang="en-US" altLang="zh-CN" sz="1000" baseline="-25000" dirty="0">
                <a:solidFill>
                  <a:srgbClr val="FF0000"/>
                </a:solidFill>
                <a:latin typeface="NEU-BZ-S92"/>
                <a:ea typeface="方正书宋_GBK"/>
                <a:cs typeface="Times New Roman" panose="02020603050405020304" pitchFamily="18" charset="0"/>
              </a:rPr>
              <a:t>2</a:t>
            </a:r>
            <a:r>
              <a:rPr lang="zh-CN" altLang="zh-CN" sz="1000" dirty="0">
                <a:solidFill>
                  <a:srgbClr val="FF0000"/>
                </a:solidFill>
                <a:latin typeface="NEU-BZ-S92"/>
                <a:ea typeface="方正书宋_GBK"/>
                <a:cs typeface="Times New Roman" panose="02020603050405020304" pitchFamily="18" charset="0"/>
              </a:rPr>
              <a:t>的公式同式</a:t>
            </a:r>
            <a:r>
              <a:rPr lang="en-US" altLang="zh-CN" sz="1000" dirty="0">
                <a:solidFill>
                  <a:srgbClr val="FF0000"/>
                </a:solidFill>
                <a:latin typeface="方正书宋_GBK"/>
                <a:cs typeface="Times New Roman" panose="02020603050405020304" pitchFamily="18" charset="0"/>
              </a:rPr>
              <a:t>(</a:t>
            </a:r>
            <a:r>
              <a:rPr lang="en-US" altLang="zh-CN" sz="1000" dirty="0">
                <a:solidFill>
                  <a:srgbClr val="FF0000"/>
                </a:solidFill>
                <a:latin typeface="NEU-BZ-S92"/>
                <a:ea typeface="方正书宋_GBK"/>
                <a:cs typeface="Times New Roman" panose="02020603050405020304" pitchFamily="18" charset="0"/>
              </a:rPr>
              <a:t>5-4</a:t>
            </a:r>
            <a:r>
              <a:rPr lang="en-US" altLang="zh-CN" sz="1000" dirty="0">
                <a:solidFill>
                  <a:srgbClr val="FF0000"/>
                </a:solidFill>
                <a:latin typeface="方正书宋_GBK"/>
                <a:cs typeface="Times New Roman" panose="02020603050405020304" pitchFamily="18" charset="0"/>
              </a:rPr>
              <a:t>)</a:t>
            </a:r>
            <a:r>
              <a:rPr lang="zh-CN" altLang="zh-CN" sz="1000" dirty="0">
                <a:solidFill>
                  <a:srgbClr val="FF0000"/>
                </a:solidFill>
                <a:latin typeface="NEU-BZ-S92"/>
                <a:ea typeface="方正书宋_GBK"/>
                <a:cs typeface="Times New Roman" panose="02020603050405020304" pitchFamily="18" charset="0"/>
              </a:rPr>
              <a:t>、式</a:t>
            </a:r>
            <a:r>
              <a:rPr lang="en-US" altLang="zh-CN" sz="1000" dirty="0">
                <a:solidFill>
                  <a:srgbClr val="FF0000"/>
                </a:solidFill>
                <a:latin typeface="方正书宋_GBK"/>
                <a:cs typeface="Times New Roman" panose="02020603050405020304" pitchFamily="18" charset="0"/>
              </a:rPr>
              <a:t>(</a:t>
            </a:r>
            <a:r>
              <a:rPr lang="en-US" altLang="zh-CN" sz="1000" dirty="0">
                <a:solidFill>
                  <a:srgbClr val="FF0000"/>
                </a:solidFill>
                <a:latin typeface="NEU-BZ-S92"/>
                <a:ea typeface="方正书宋_GBK"/>
                <a:cs typeface="Times New Roman" panose="02020603050405020304" pitchFamily="18" charset="0"/>
              </a:rPr>
              <a:t>5-6</a:t>
            </a:r>
            <a:r>
              <a:rPr lang="en-US" altLang="zh-CN" sz="1000" dirty="0">
                <a:solidFill>
                  <a:srgbClr val="FF0000"/>
                </a:solidFill>
                <a:latin typeface="方正书宋_GBK"/>
                <a:cs typeface="Times New Roman" panose="02020603050405020304" pitchFamily="18" charset="0"/>
              </a:rPr>
              <a:t>)</a:t>
            </a:r>
            <a:r>
              <a:rPr lang="zh-CN" altLang="zh-CN" sz="1000" dirty="0">
                <a:solidFill>
                  <a:srgbClr val="FF0000"/>
                </a:solidFill>
                <a:latin typeface="NEU-BZ-S92"/>
                <a:ea typeface="方正书宋_GBK"/>
                <a:cs typeface="Times New Roman" panose="02020603050405020304" pitchFamily="18" charset="0"/>
              </a:rPr>
              <a:t>。</a:t>
            </a:r>
            <a:endParaRPr lang="zh-CN" altLang="en-US" sz="1000" dirty="0">
              <a:solidFill>
                <a:srgbClr val="FF0000"/>
              </a:solidFill>
            </a:endParaRPr>
          </a:p>
        </p:txBody>
      </p: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2C98EE66-D504-4283-823D-83586A32C75D}"/>
                  </a:ext>
                </a:extLst>
              </p:cNvPr>
              <p:cNvSpPr/>
              <p:nvPr/>
            </p:nvSpPr>
            <p:spPr>
              <a:xfrm>
                <a:off x="2945706" y="4406823"/>
                <a:ext cx="3131242" cy="297517"/>
              </a:xfrm>
              <a:prstGeom prst="rect">
                <a:avLst/>
              </a:prstGeom>
            </p:spPr>
            <p:txBody>
              <a:bodyPr wrap="none">
                <a:spAutoFit/>
              </a:bodyPr>
              <a:lstStyle/>
              <a:p>
                <a:pPr indent="266700">
                  <a:lnSpc>
                    <a:spcPts val="1575"/>
                  </a:lnSpc>
                  <a:spcAft>
                    <a:spcPts val="0"/>
                  </a:spcAft>
                </a:pPr>
                <a:r>
                  <a:rPr lang="zh-CN" altLang="zh-CN" sz="1050" dirty="0">
                    <a:solidFill>
                      <a:srgbClr val="000000"/>
                    </a:solidFill>
                    <a:latin typeface="NEU-BZ-S92"/>
                    <a:ea typeface="方正书宋_GBK"/>
                    <a:cs typeface="Times New Roman" panose="02020603050405020304" pitchFamily="18" charset="0"/>
                  </a:rPr>
                  <a:t>如要求</a:t>
                </a:r>
                <a:r>
                  <a:rPr lang="en-US" altLang="zh-CN" sz="1050" i="1" dirty="0">
                    <a:solidFill>
                      <a:srgbClr val="000000"/>
                    </a:solidFill>
                    <a:effectLst/>
                    <a:latin typeface="NEU-BZ-S92"/>
                    <a:ea typeface="方正书宋_GBK"/>
                    <a:cs typeface="Times New Roman" panose="02020603050405020304" pitchFamily="18" charset="0"/>
                  </a:rPr>
                  <a:t>v</a:t>
                </a:r>
                <a:r>
                  <a:rPr lang="en-US" altLang="zh-CN" sz="1050" baseline="-25000" dirty="0">
                    <a:solidFill>
                      <a:srgbClr val="000000"/>
                    </a:solidFill>
                    <a:effectLst/>
                    <a:latin typeface="NEU-BZ-S92"/>
                    <a:ea typeface="方正书宋_GBK"/>
                    <a:cs typeface="Times New Roman" panose="02020603050405020304" pitchFamily="18" charset="0"/>
                  </a:rPr>
                  <a:t>2</a:t>
                </a:r>
                <a:r>
                  <a:rPr lang="en-US" altLang="zh-CN" sz="1050" i="1" dirty="0">
                    <a:solidFill>
                      <a:srgbClr val="000000"/>
                    </a:solidFill>
                    <a:effectLst/>
                    <a:latin typeface="NEU-BZ-S92"/>
                    <a:ea typeface="方正书宋_GBK"/>
                    <a:cs typeface="Times New Roman" panose="02020603050405020304" pitchFamily="18" charset="0"/>
                  </a:rPr>
                  <a:t>=v</a:t>
                </a:r>
                <a:r>
                  <a:rPr lang="en-US" altLang="zh-CN" sz="1050" baseline="-25000" dirty="0">
                    <a:solidFill>
                      <a:srgbClr val="000000"/>
                    </a:solidFill>
                    <a:effectLst/>
                    <a:latin typeface="NEU-BZ-S92"/>
                    <a:ea typeface="方正书宋_GBK"/>
                    <a:cs typeface="Times New Roman" panose="02020603050405020304" pitchFamily="18" charset="0"/>
                  </a:rPr>
                  <a:t>3</a:t>
                </a:r>
                <a:r>
                  <a:rPr lang="zh-CN" altLang="zh-CN" sz="1050" dirty="0">
                    <a:solidFill>
                      <a:srgbClr val="000000"/>
                    </a:solidFill>
                    <a:effectLst/>
                    <a:latin typeface="NEU-BZ-S92"/>
                    <a:ea typeface="方正书宋_GBK"/>
                    <a:cs typeface="Times New Roman" panose="02020603050405020304" pitchFamily="18" charset="0"/>
                  </a:rPr>
                  <a:t>时</a:t>
                </a:r>
                <a:r>
                  <a:rPr lang="en-US" altLang="zh-CN" sz="1050" dirty="0">
                    <a:solidFill>
                      <a:srgbClr val="000000"/>
                    </a:solidFill>
                    <a:effectLst/>
                    <a:latin typeface="方正书宋_GBK"/>
                    <a:ea typeface="方正书宋_GBK"/>
                    <a:cs typeface="Times New Roman" panose="02020603050405020304" pitchFamily="18" charset="0"/>
                  </a:rPr>
                  <a:t>,</a:t>
                </a:r>
                <a:r>
                  <a:rPr lang="zh-CN" altLang="zh-CN" sz="1050" dirty="0">
                    <a:solidFill>
                      <a:srgbClr val="000000"/>
                    </a:solidFill>
                    <a:effectLst/>
                    <a:latin typeface="NEU-BZ-S92"/>
                    <a:ea typeface="方正书宋_GBK"/>
                    <a:cs typeface="Times New Roman" panose="02020603050405020304" pitchFamily="18" charset="0"/>
                  </a:rPr>
                  <a:t>由式</a:t>
                </a:r>
                <a:r>
                  <a:rPr lang="en-US" altLang="zh-CN" sz="1050" dirty="0">
                    <a:solidFill>
                      <a:srgbClr val="000000"/>
                    </a:solidFill>
                    <a:effectLst/>
                    <a:latin typeface="方正书宋_GBK"/>
                    <a:ea typeface="方正书宋_GBK"/>
                    <a:cs typeface="Times New Roman" panose="02020603050405020304" pitchFamily="18" charset="0"/>
                  </a:rPr>
                  <a:t>(</a:t>
                </a:r>
                <a:r>
                  <a:rPr lang="en-US" altLang="zh-CN" sz="1050" dirty="0">
                    <a:solidFill>
                      <a:srgbClr val="000000"/>
                    </a:solidFill>
                    <a:effectLst/>
                    <a:latin typeface="NEU-BZ-S92"/>
                    <a:ea typeface="方正书宋_GBK"/>
                    <a:cs typeface="Times New Roman" panose="02020603050405020304" pitchFamily="18" charset="0"/>
                  </a:rPr>
                  <a:t>5</a:t>
                </a:r>
                <a:r>
                  <a:rPr lang="en-US" altLang="zh-CN" sz="1050" i="1" dirty="0">
                    <a:solidFill>
                      <a:srgbClr val="000000"/>
                    </a:solidFill>
                    <a:effectLst/>
                    <a:latin typeface="NEU-BZ-S92"/>
                    <a:ea typeface="方正书宋_GBK"/>
                    <a:cs typeface="Times New Roman" panose="02020603050405020304" pitchFamily="18" charset="0"/>
                  </a:rPr>
                  <a:t>-</a:t>
                </a:r>
                <a:r>
                  <a:rPr lang="en-US" altLang="zh-CN" sz="1050" dirty="0">
                    <a:solidFill>
                      <a:srgbClr val="000000"/>
                    </a:solidFill>
                    <a:effectLst/>
                    <a:latin typeface="NEU-BZ-S92"/>
                    <a:ea typeface="方正书宋_GBK"/>
                    <a:cs typeface="Times New Roman" panose="02020603050405020304" pitchFamily="18" charset="0"/>
                  </a:rPr>
                  <a:t>10</a:t>
                </a:r>
                <a:r>
                  <a:rPr lang="en-US" altLang="zh-CN" sz="1050" dirty="0">
                    <a:solidFill>
                      <a:srgbClr val="000000"/>
                    </a:solidFill>
                    <a:effectLst/>
                    <a:latin typeface="方正书宋_GBK"/>
                    <a:ea typeface="方正书宋_GBK"/>
                    <a:cs typeface="Times New Roman" panose="02020603050405020304" pitchFamily="18" charset="0"/>
                  </a:rPr>
                  <a:t>)</a:t>
                </a:r>
                <a:r>
                  <a:rPr lang="zh-CN" altLang="zh-CN" sz="1050" dirty="0">
                    <a:solidFill>
                      <a:srgbClr val="000000"/>
                    </a:solidFill>
                    <a:effectLst/>
                    <a:latin typeface="NEU-BZ-S92"/>
                    <a:ea typeface="方正书宋_GBK"/>
                    <a:cs typeface="Times New Roman" panose="02020603050405020304" pitchFamily="18" charset="0"/>
                  </a:rPr>
                  <a:t>、</a:t>
                </a:r>
                <a:r>
                  <a:rPr lang="en-US" altLang="zh-CN" sz="1050" dirty="0">
                    <a:solidFill>
                      <a:srgbClr val="000000"/>
                    </a:solidFill>
                    <a:effectLst/>
                    <a:latin typeface="方正书宋_GBK"/>
                    <a:ea typeface="方正书宋_GBK"/>
                    <a:cs typeface="Times New Roman" panose="02020603050405020304" pitchFamily="18" charset="0"/>
                  </a:rPr>
                  <a:t>(</a:t>
                </a:r>
                <a:r>
                  <a:rPr lang="en-US" altLang="zh-CN" sz="1050" dirty="0">
                    <a:solidFill>
                      <a:srgbClr val="000000"/>
                    </a:solidFill>
                    <a:effectLst/>
                    <a:latin typeface="NEU-BZ-S92"/>
                    <a:ea typeface="方正书宋_GBK"/>
                    <a:cs typeface="Times New Roman" panose="02020603050405020304" pitchFamily="18" charset="0"/>
                  </a:rPr>
                  <a:t>5</a:t>
                </a:r>
                <a:r>
                  <a:rPr lang="en-US" altLang="zh-CN" sz="1050" i="1" dirty="0">
                    <a:solidFill>
                      <a:srgbClr val="000000"/>
                    </a:solidFill>
                    <a:effectLst/>
                    <a:latin typeface="NEU-BZ-S92"/>
                    <a:ea typeface="方正书宋_GBK"/>
                    <a:cs typeface="Times New Roman" panose="02020603050405020304" pitchFamily="18" charset="0"/>
                  </a:rPr>
                  <a:t>-</a:t>
                </a:r>
                <a:r>
                  <a:rPr lang="en-US" altLang="zh-CN" sz="1050" dirty="0">
                    <a:solidFill>
                      <a:srgbClr val="000000"/>
                    </a:solidFill>
                    <a:effectLst/>
                    <a:latin typeface="NEU-BZ-S92"/>
                    <a:ea typeface="方正书宋_GBK"/>
                    <a:cs typeface="Times New Roman" panose="02020603050405020304" pitchFamily="18" charset="0"/>
                  </a:rPr>
                  <a:t>6</a:t>
                </a:r>
                <a:r>
                  <a:rPr lang="en-US" altLang="zh-CN" sz="1050" dirty="0">
                    <a:solidFill>
                      <a:srgbClr val="000000"/>
                    </a:solidFill>
                    <a:effectLst/>
                    <a:latin typeface="方正书宋_GBK"/>
                    <a:ea typeface="方正书宋_GBK"/>
                    <a:cs typeface="Times New Roman" panose="02020603050405020304" pitchFamily="18" charset="0"/>
                  </a:rPr>
                  <a:t>),</a:t>
                </a:r>
                <a:r>
                  <a:rPr lang="zh-CN" altLang="zh-CN" sz="1050" dirty="0">
                    <a:solidFill>
                      <a:srgbClr val="000000"/>
                    </a:solidFill>
                    <a:effectLst/>
                    <a:latin typeface="NEU-BZ-S92"/>
                    <a:ea typeface="方正书宋_GBK"/>
                    <a:cs typeface="Times New Roman" panose="02020603050405020304" pitchFamily="18" charset="0"/>
                  </a:rPr>
                  <a:t>可得</a:t>
                </a:r>
                <a:r>
                  <a:rPr lang="en-US" altLang="zh-CN" sz="1050" i="1" dirty="0">
                    <a:solidFill>
                      <a:srgbClr val="000000"/>
                    </a:solidFill>
                    <a:effectLst/>
                    <a:latin typeface="NEU-BZ-S92"/>
                    <a:ea typeface="方正书宋_GBK"/>
                    <a:cs typeface="Times New Roman" panose="02020603050405020304" pitchFamily="18" charset="0"/>
                  </a:rPr>
                  <a:t>D</a:t>
                </a:r>
                <a:r>
                  <a:rPr lang="en-US" altLang="zh-CN" sz="1050" dirty="0">
                    <a:solidFill>
                      <a:srgbClr val="000000"/>
                    </a:solidFill>
                    <a:effectLst/>
                    <a:latin typeface="NEU-BZ-S92"/>
                    <a:ea typeface="方正书宋_GBK"/>
                    <a:cs typeface="Times New Roman" panose="02020603050405020304" pitchFamily="18" charset="0"/>
                  </a:rPr>
                  <a:t>=</a:t>
                </a:r>
                <a14:m>
                  <m:oMath xmlns:m="http://schemas.openxmlformats.org/officeDocument/2006/math">
                    <m:rad>
                      <m:radPr>
                        <m:degHide m:val="on"/>
                        <m:ctrlPr>
                          <a:rPr lang="zh-CN" altLang="zh-CN" sz="105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050">
                            <a:solidFill>
                              <a:srgbClr val="000000"/>
                            </a:solidFill>
                            <a:effectLst/>
                            <a:latin typeface="Cambria Math" panose="02040503050406030204" pitchFamily="18" charset="0"/>
                            <a:ea typeface="方正书宋_GBK"/>
                            <a:cs typeface="Times New Roman" panose="02020603050405020304" pitchFamily="18" charset="0"/>
                          </a:rPr>
                          <m:t>2</m:t>
                        </m:r>
                      </m:e>
                    </m:rad>
                  </m:oMath>
                </a14:m>
                <a:r>
                  <a:rPr lang="en-US" altLang="zh-CN" sz="1050" i="1" dirty="0">
                    <a:solidFill>
                      <a:srgbClr val="000000"/>
                    </a:solidFill>
                    <a:effectLst/>
                    <a:latin typeface="NEU-BZ-S92"/>
                    <a:ea typeface="方正书宋_GBK"/>
                    <a:cs typeface="Times New Roman" panose="02020603050405020304" pitchFamily="18" charset="0"/>
                  </a:rPr>
                  <a:t>d</a:t>
                </a:r>
                <a:r>
                  <a:rPr lang="zh-CN" altLang="zh-CN" sz="1050" dirty="0">
                    <a:solidFill>
                      <a:srgbClr val="000000"/>
                    </a:solidFill>
                    <a:effectLst/>
                    <a:latin typeface="NEU-BZ-S92"/>
                    <a:ea typeface="方正书宋_GBK"/>
                    <a:cs typeface="Times New Roman" panose="02020603050405020304" pitchFamily="18" charset="0"/>
                  </a:rPr>
                  <a:t>。</a:t>
                </a:r>
              </a:p>
            </p:txBody>
          </p:sp>
        </mc:Choice>
        <mc:Fallback xmlns="">
          <p:sp>
            <p:nvSpPr>
              <p:cNvPr id="49" name="矩形 48">
                <a:extLst>
                  <a:ext uri="{FF2B5EF4-FFF2-40B4-BE49-F238E27FC236}">
                    <a16:creationId xmlns:a16="http://schemas.microsoft.com/office/drawing/2014/main" id="{2C98EE66-D504-4283-823D-83586A32C75D}"/>
                  </a:ext>
                </a:extLst>
              </p:cNvPr>
              <p:cNvSpPr>
                <a:spLocks noRot="1" noChangeAspect="1" noMove="1" noResize="1" noEditPoints="1" noAdjustHandles="1" noChangeArrowheads="1" noChangeShapeType="1" noTextEdit="1"/>
              </p:cNvSpPr>
              <p:nvPr/>
            </p:nvSpPr>
            <p:spPr>
              <a:xfrm>
                <a:off x="2945706" y="4406823"/>
                <a:ext cx="3131242" cy="297517"/>
              </a:xfrm>
              <a:prstGeom prst="rect">
                <a:avLst/>
              </a:prstGeom>
              <a:blipFill>
                <a:blip r:embed="rId8"/>
                <a:stretch>
                  <a:fillRect b="-61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34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2">
                                            <p:txEl>
                                              <p:pRg st="0" end="0"/>
                                            </p:txEl>
                                          </p:spTgt>
                                        </p:tgtEl>
                                        <p:attrNameLst>
                                          <p:attrName>style.visibility</p:attrName>
                                        </p:attrNameLst>
                                      </p:cBhvr>
                                      <p:to>
                                        <p:strVal val="visible"/>
                                      </p:to>
                                    </p:set>
                                    <p:animEffect transition="in" filter="wipe(left)">
                                      <p:cBhvr>
                                        <p:cTn id="71" dur="1000"/>
                                        <p:tgtEl>
                                          <p:spTgt spid="42">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10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nodeType="clickEffect">
                                  <p:stCondLst>
                                    <p:cond delay="0"/>
                                  </p:stCondLst>
                                  <p:childTnLst>
                                    <p:set>
                                      <p:cBhvr>
                                        <p:cTn id="85" dur="1" fill="hold">
                                          <p:stCondLst>
                                            <p:cond delay="0"/>
                                          </p:stCondLst>
                                        </p:cTn>
                                        <p:tgtEl>
                                          <p:spTgt spid="45">
                                            <p:txEl>
                                              <p:pRg st="0" end="0"/>
                                            </p:txEl>
                                          </p:spTgt>
                                        </p:tgtEl>
                                        <p:attrNameLst>
                                          <p:attrName>style.visibility</p:attrName>
                                        </p:attrNameLst>
                                      </p:cBhvr>
                                      <p:to>
                                        <p:strVal val="visible"/>
                                      </p:to>
                                    </p:set>
                                    <p:animEffect transition="in" filter="wipe(down)">
                                      <p:cBhvr>
                                        <p:cTn id="86" dur="580">
                                          <p:stCondLst>
                                            <p:cond delay="0"/>
                                          </p:stCondLst>
                                        </p:cTn>
                                        <p:tgtEl>
                                          <p:spTgt spid="45">
                                            <p:txEl>
                                              <p:pRg st="0" end="0"/>
                                            </p:txEl>
                                          </p:spTgt>
                                        </p:tgtEl>
                                      </p:cBhvr>
                                    </p:animEffect>
                                    <p:anim calcmode="lin" valueType="num">
                                      <p:cBhvr>
                                        <p:cTn id="87" dur="1822" tmFilter="0,0; 0.14,0.36; 0.43,0.73; 0.71,0.91; 1.0,1.0">
                                          <p:stCondLst>
                                            <p:cond delay="0"/>
                                          </p:stCondLst>
                                        </p:cTn>
                                        <p:tgtEl>
                                          <p:spTgt spid="45">
                                            <p:txEl>
                                              <p:pRg st="0" end="0"/>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45">
                                            <p:txEl>
                                              <p:pRg st="0" end="0"/>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45">
                                            <p:txEl>
                                              <p:pRg st="0" end="0"/>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45">
                                            <p:txEl>
                                              <p:pRg st="0" end="0"/>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45">
                                            <p:txEl>
                                              <p:pRg st="0" end="0"/>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45">
                                            <p:txEl>
                                              <p:pRg st="0" end="0"/>
                                            </p:txEl>
                                          </p:spTgt>
                                        </p:tgtEl>
                                      </p:cBhvr>
                                      <p:to x="100000" y="60000"/>
                                    </p:animScale>
                                    <p:animScale>
                                      <p:cBhvr>
                                        <p:cTn id="93" dur="166" decel="50000">
                                          <p:stCondLst>
                                            <p:cond delay="676"/>
                                          </p:stCondLst>
                                        </p:cTn>
                                        <p:tgtEl>
                                          <p:spTgt spid="45">
                                            <p:txEl>
                                              <p:pRg st="0" end="0"/>
                                            </p:txEl>
                                          </p:spTgt>
                                        </p:tgtEl>
                                      </p:cBhvr>
                                      <p:to x="100000" y="100000"/>
                                    </p:animScale>
                                    <p:animScale>
                                      <p:cBhvr>
                                        <p:cTn id="94" dur="26">
                                          <p:stCondLst>
                                            <p:cond delay="1312"/>
                                          </p:stCondLst>
                                        </p:cTn>
                                        <p:tgtEl>
                                          <p:spTgt spid="45">
                                            <p:txEl>
                                              <p:pRg st="0" end="0"/>
                                            </p:txEl>
                                          </p:spTgt>
                                        </p:tgtEl>
                                      </p:cBhvr>
                                      <p:to x="100000" y="80000"/>
                                    </p:animScale>
                                    <p:animScale>
                                      <p:cBhvr>
                                        <p:cTn id="95" dur="166" decel="50000">
                                          <p:stCondLst>
                                            <p:cond delay="1338"/>
                                          </p:stCondLst>
                                        </p:cTn>
                                        <p:tgtEl>
                                          <p:spTgt spid="45">
                                            <p:txEl>
                                              <p:pRg st="0" end="0"/>
                                            </p:txEl>
                                          </p:spTgt>
                                        </p:tgtEl>
                                      </p:cBhvr>
                                      <p:to x="100000" y="100000"/>
                                    </p:animScale>
                                    <p:animScale>
                                      <p:cBhvr>
                                        <p:cTn id="96" dur="26">
                                          <p:stCondLst>
                                            <p:cond delay="1642"/>
                                          </p:stCondLst>
                                        </p:cTn>
                                        <p:tgtEl>
                                          <p:spTgt spid="45">
                                            <p:txEl>
                                              <p:pRg st="0" end="0"/>
                                            </p:txEl>
                                          </p:spTgt>
                                        </p:tgtEl>
                                      </p:cBhvr>
                                      <p:to x="100000" y="90000"/>
                                    </p:animScale>
                                    <p:animScale>
                                      <p:cBhvr>
                                        <p:cTn id="97" dur="166" decel="50000">
                                          <p:stCondLst>
                                            <p:cond delay="1668"/>
                                          </p:stCondLst>
                                        </p:cTn>
                                        <p:tgtEl>
                                          <p:spTgt spid="45">
                                            <p:txEl>
                                              <p:pRg st="0" end="0"/>
                                            </p:txEl>
                                          </p:spTgt>
                                        </p:tgtEl>
                                      </p:cBhvr>
                                      <p:to x="100000" y="100000"/>
                                    </p:animScale>
                                    <p:animScale>
                                      <p:cBhvr>
                                        <p:cTn id="98" dur="26">
                                          <p:stCondLst>
                                            <p:cond delay="1808"/>
                                          </p:stCondLst>
                                        </p:cTn>
                                        <p:tgtEl>
                                          <p:spTgt spid="45">
                                            <p:txEl>
                                              <p:pRg st="0" end="0"/>
                                            </p:txEl>
                                          </p:spTgt>
                                        </p:tgtEl>
                                      </p:cBhvr>
                                      <p:to x="100000" y="95000"/>
                                    </p:animScale>
                                    <p:animScale>
                                      <p:cBhvr>
                                        <p:cTn id="99" dur="166" decel="50000">
                                          <p:stCondLst>
                                            <p:cond delay="1834"/>
                                          </p:stCondLst>
                                        </p:cTn>
                                        <p:tgtEl>
                                          <p:spTgt spid="45">
                                            <p:txEl>
                                              <p:pRg st="0" end="0"/>
                                            </p:tx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49">
                                            <p:txEl>
                                              <p:pRg st="0" end="0"/>
                                            </p:txEl>
                                          </p:spTgt>
                                        </p:tgtEl>
                                        <p:attrNameLst>
                                          <p:attrName>style.visibility</p:attrName>
                                        </p:attrNameLst>
                                      </p:cBhvr>
                                      <p:to>
                                        <p:strVal val="visible"/>
                                      </p:to>
                                    </p:set>
                                    <p:animEffect transition="in" filter="fade">
                                      <p:cBhvr>
                                        <p:cTn id="104" dur="1000"/>
                                        <p:tgtEl>
                                          <p:spTgt spid="49">
                                            <p:txEl>
                                              <p:pRg st="0" end="0"/>
                                            </p:txEl>
                                          </p:spTgt>
                                        </p:tgtEl>
                                      </p:cBhvr>
                                    </p:animEffect>
                                    <p:anim calcmode="lin" valueType="num">
                                      <p:cBhvr>
                                        <p:cTn id="105"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106"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9" grpId="0"/>
      <p:bldP spid="31" grpId="0"/>
      <p:bldP spid="34" grpId="0"/>
      <p:bldP spid="35" grpId="0" animBg="1"/>
      <p:bldP spid="38" grpId="0"/>
      <p:bldP spid="39" grpId="0"/>
      <p:bldP spid="40" grpId="0"/>
      <p:bldP spid="41"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19">
            <a:extLst>
              <a:ext uri="{FF2B5EF4-FFF2-40B4-BE49-F238E27FC236}">
                <a16:creationId xmlns:a16="http://schemas.microsoft.com/office/drawing/2014/main" id="{E901DF42-53F3-4035-B36C-449ACB51324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二、柱塞缸</a:t>
            </a:r>
          </a:p>
        </p:txBody>
      </p:sp>
      <p:sp>
        <p:nvSpPr>
          <p:cNvPr id="9" name="直角三角形 8">
            <a:extLst>
              <a:ext uri="{FF2B5EF4-FFF2-40B4-BE49-F238E27FC236}">
                <a16:creationId xmlns:a16="http://schemas.microsoft.com/office/drawing/2014/main" id="{C7526D5F-AB05-447A-BEC4-7F230DAFD543}"/>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E66E544D-B880-445D-BA22-867F6750906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B21B3F8-4591-4430-8EAA-BD0897510CA5}"/>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64F4F01E-0FA8-4DB4-A52A-7F1790A3612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AFBE3DD3-C66D-4D6B-9778-10D20E8C79C0}"/>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pic>
        <p:nvPicPr>
          <p:cNvPr id="14" name="5T4.EPS" descr="id:2147504964;FounderCES">
            <a:extLst>
              <a:ext uri="{FF2B5EF4-FFF2-40B4-BE49-F238E27FC236}">
                <a16:creationId xmlns:a16="http://schemas.microsoft.com/office/drawing/2014/main" id="{93FF1D41-22F5-4DB4-A87B-C5F73CCF393B}"/>
              </a:ext>
            </a:extLst>
          </p:cNvPr>
          <p:cNvPicPr/>
          <p:nvPr/>
        </p:nvPicPr>
        <p:blipFill>
          <a:blip r:embed="rId2"/>
          <a:stretch>
            <a:fillRect/>
          </a:stretch>
        </p:blipFill>
        <p:spPr>
          <a:xfrm>
            <a:off x="562195" y="1615231"/>
            <a:ext cx="3059430" cy="2518410"/>
          </a:xfrm>
          <a:prstGeom prst="rect">
            <a:avLst/>
          </a:prstGeom>
        </p:spPr>
      </p:pic>
      <p:sp>
        <p:nvSpPr>
          <p:cNvPr id="16" name="圆角矩形 6">
            <a:extLst>
              <a:ext uri="{FF2B5EF4-FFF2-40B4-BE49-F238E27FC236}">
                <a16:creationId xmlns:a16="http://schemas.microsoft.com/office/drawing/2014/main" id="{FB43C432-8AD3-4959-AAED-764E6E23D2FA}"/>
              </a:ext>
            </a:extLst>
          </p:cNvPr>
          <p:cNvSpPr/>
          <p:nvPr/>
        </p:nvSpPr>
        <p:spPr>
          <a:xfrm>
            <a:off x="466019" y="1652004"/>
            <a:ext cx="3251782" cy="306128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9193DCD4-3A32-476A-8207-041CE8A5A12C}"/>
              </a:ext>
            </a:extLst>
          </p:cNvPr>
          <p:cNvSpPr/>
          <p:nvPr/>
        </p:nvSpPr>
        <p:spPr>
          <a:xfrm>
            <a:off x="-194090" y="4133641"/>
            <a:ext cx="4572000" cy="579646"/>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5-4</a:t>
            </a:r>
            <a:r>
              <a:rPr lang="zh-CN" altLang="zh-CN" sz="900" dirty="0">
                <a:solidFill>
                  <a:srgbClr val="000000"/>
                </a:solidFill>
                <a:latin typeface="NEU-BZ-S92"/>
                <a:ea typeface="方正书宋_GBK"/>
                <a:cs typeface="Times New Roman" panose="02020603050405020304" pitchFamily="18" charset="0"/>
              </a:rPr>
              <a:t>　柱塞缸</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单柱塞缸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双柱塞缸</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缸筒　</a:t>
            </a:r>
            <a:r>
              <a:rPr lang="en-US" altLang="zh-CN" sz="700" dirty="0">
                <a:solidFill>
                  <a:srgbClr val="000000"/>
                </a:solidFill>
                <a:latin typeface="NEU-BZ-S92"/>
                <a:ea typeface="方正书宋_GBK"/>
                <a:cs typeface="Times New Roman" panose="02020603050405020304" pitchFamily="18" charset="0"/>
              </a:rPr>
              <a:t>2—</a:t>
            </a:r>
            <a:r>
              <a:rPr lang="zh-CN" altLang="zh-CN" sz="700" dirty="0">
                <a:solidFill>
                  <a:srgbClr val="000000"/>
                </a:solidFill>
                <a:latin typeface="NEU-BZ-S92"/>
                <a:ea typeface="方正书宋_GBK"/>
                <a:cs typeface="Times New Roman" panose="02020603050405020304" pitchFamily="18" charset="0"/>
              </a:rPr>
              <a:t>柱塞</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7" name="矩形 16">
            <a:extLst>
              <a:ext uri="{FF2B5EF4-FFF2-40B4-BE49-F238E27FC236}">
                <a16:creationId xmlns:a16="http://schemas.microsoft.com/office/drawing/2014/main" id="{76C9F56E-392A-4E80-A0A5-CB87FC9756CE}"/>
              </a:ext>
            </a:extLst>
          </p:cNvPr>
          <p:cNvSpPr/>
          <p:nvPr/>
        </p:nvSpPr>
        <p:spPr>
          <a:xfrm>
            <a:off x="3897299" y="1654215"/>
            <a:ext cx="4816488" cy="369332"/>
          </a:xfrm>
          <a:prstGeom prst="rect">
            <a:avLst/>
          </a:prstGeom>
        </p:spPr>
        <p:txBody>
          <a:bodyPr wrap="square">
            <a:spAutoFit/>
          </a:bodyPr>
          <a:lstStyle/>
          <a:p>
            <a:pPr algn="ctr">
              <a:lnSpc>
                <a:spcPct val="150000"/>
              </a:lnSpc>
            </a:pPr>
            <a:r>
              <a:rPr lang="zh-CN" altLang="en-US" sz="1200" dirty="0"/>
              <a:t>单柱塞缸只能实现一个方向运动</a:t>
            </a:r>
            <a:r>
              <a:rPr lang="en-US" altLang="zh-CN" sz="1200" dirty="0"/>
              <a:t>,</a:t>
            </a:r>
            <a:r>
              <a:rPr lang="zh-CN" altLang="en-US" sz="1200" dirty="0"/>
              <a:t>反向要靠外力</a:t>
            </a:r>
            <a:r>
              <a:rPr lang="en-US" altLang="zh-CN" sz="1200" dirty="0"/>
              <a:t>,</a:t>
            </a:r>
            <a:r>
              <a:rPr lang="zh-CN" altLang="en-US" sz="1200" dirty="0"/>
              <a:t>如图</a:t>
            </a:r>
            <a:r>
              <a:rPr lang="en-US" altLang="zh-CN" sz="1200" dirty="0"/>
              <a:t>5-4a</a:t>
            </a:r>
            <a:r>
              <a:rPr lang="zh-CN" altLang="en-US" sz="1200" dirty="0"/>
              <a:t>所示。</a:t>
            </a:r>
          </a:p>
        </p:txBody>
      </p:sp>
      <p:sp>
        <p:nvSpPr>
          <p:cNvPr id="19" name="矩形 18">
            <a:extLst>
              <a:ext uri="{FF2B5EF4-FFF2-40B4-BE49-F238E27FC236}">
                <a16:creationId xmlns:a16="http://schemas.microsoft.com/office/drawing/2014/main" id="{38D23936-116E-41C5-A5D4-4C829A19A6F4}"/>
              </a:ext>
            </a:extLst>
          </p:cNvPr>
          <p:cNvSpPr/>
          <p:nvPr/>
        </p:nvSpPr>
        <p:spPr>
          <a:xfrm>
            <a:off x="4019543" y="2015220"/>
            <a:ext cx="4572000" cy="334259"/>
          </a:xfrm>
          <a:prstGeom prst="rect">
            <a:avLst/>
          </a:prstGeom>
        </p:spPr>
        <p:txBody>
          <a:bodyPr>
            <a:spAutoFit/>
          </a:bodyPr>
          <a:lstStyle/>
          <a:p>
            <a:pPr algn="ctr">
              <a:lnSpc>
                <a:spcPct val="150000"/>
              </a:lnSpc>
            </a:pPr>
            <a:r>
              <a:rPr lang="zh-CN" altLang="en-US" sz="1200" dirty="0"/>
              <a:t>用两个柱塞缸组合</a:t>
            </a:r>
            <a:r>
              <a:rPr lang="en-US" altLang="zh-CN" sz="1200" dirty="0"/>
              <a:t>,</a:t>
            </a:r>
            <a:r>
              <a:rPr lang="zh-CN" altLang="en-US" sz="1200" dirty="0"/>
              <a:t>如图</a:t>
            </a:r>
            <a:r>
              <a:rPr lang="en-US" altLang="zh-CN" sz="1200" dirty="0"/>
              <a:t>5-4b</a:t>
            </a:r>
            <a:r>
              <a:rPr lang="zh-CN" altLang="en-US" sz="1200" dirty="0"/>
              <a:t>所示</a:t>
            </a:r>
            <a:r>
              <a:rPr lang="en-US" altLang="zh-CN" sz="1200" dirty="0"/>
              <a:t>,</a:t>
            </a:r>
            <a:r>
              <a:rPr lang="zh-CN" altLang="en-US" sz="1200" dirty="0"/>
              <a:t>也能用压力油实现往复运动。</a:t>
            </a:r>
          </a:p>
        </p:txBody>
      </p:sp>
      <p:sp>
        <p:nvSpPr>
          <p:cNvPr id="21" name="矩形 20">
            <a:extLst>
              <a:ext uri="{FF2B5EF4-FFF2-40B4-BE49-F238E27FC236}">
                <a16:creationId xmlns:a16="http://schemas.microsoft.com/office/drawing/2014/main" id="{9C69CAD8-D985-40D8-A1FA-4EE10C511CC6}"/>
              </a:ext>
            </a:extLst>
          </p:cNvPr>
          <p:cNvSpPr/>
          <p:nvPr/>
        </p:nvSpPr>
        <p:spPr>
          <a:xfrm>
            <a:off x="3971489" y="2399453"/>
            <a:ext cx="4572000" cy="334259"/>
          </a:xfrm>
          <a:prstGeom prst="rect">
            <a:avLst/>
          </a:prstGeom>
        </p:spPr>
        <p:txBody>
          <a:bodyPr>
            <a:spAutoFit/>
          </a:bodyPr>
          <a:lstStyle/>
          <a:p>
            <a:pPr>
              <a:lnSpc>
                <a:spcPct val="150000"/>
              </a:lnSpc>
            </a:pPr>
            <a:r>
              <a:rPr lang="zh-CN" altLang="en-US" sz="1200" dirty="0"/>
              <a:t>柱塞运动时</a:t>
            </a:r>
            <a:r>
              <a:rPr lang="en-US" altLang="zh-CN" sz="1200" dirty="0"/>
              <a:t>,</a:t>
            </a:r>
            <a:r>
              <a:rPr lang="zh-CN" altLang="en-US" sz="1200" dirty="0"/>
              <a:t>由缸盖上的导向套来导向</a:t>
            </a:r>
            <a:r>
              <a:rPr lang="en-US" altLang="zh-CN" sz="1200" dirty="0"/>
              <a:t>,</a:t>
            </a:r>
            <a:r>
              <a:rPr lang="zh-CN" altLang="en-US" sz="1200" dirty="0"/>
              <a:t>因此</a:t>
            </a:r>
            <a:r>
              <a:rPr lang="en-US" altLang="zh-CN" sz="1200" dirty="0"/>
              <a:t>,</a:t>
            </a:r>
            <a:r>
              <a:rPr lang="zh-CN" altLang="en-US" sz="1200" dirty="0"/>
              <a:t>缸筒内壁不需要精加工。</a:t>
            </a:r>
          </a:p>
        </p:txBody>
      </p:sp>
      <p:sp>
        <p:nvSpPr>
          <p:cNvPr id="22" name="矩形 21">
            <a:extLst>
              <a:ext uri="{FF2B5EF4-FFF2-40B4-BE49-F238E27FC236}">
                <a16:creationId xmlns:a16="http://schemas.microsoft.com/office/drawing/2014/main" id="{1B4A1527-62C2-49B7-A6D0-229F42522C81}"/>
              </a:ext>
            </a:extLst>
          </p:cNvPr>
          <p:cNvSpPr/>
          <p:nvPr/>
        </p:nvSpPr>
        <p:spPr>
          <a:xfrm>
            <a:off x="4908402" y="2816150"/>
            <a:ext cx="2698175" cy="307777"/>
          </a:xfrm>
          <a:prstGeom prst="rect">
            <a:avLst/>
          </a:prstGeom>
        </p:spPr>
        <p:txBody>
          <a:bodyPr wrap="none">
            <a:spAutoFit/>
          </a:bodyPr>
          <a:lstStyle/>
          <a:p>
            <a:r>
              <a:rPr lang="zh-CN" altLang="zh-CN" sz="1400" b="1" dirty="0">
                <a:solidFill>
                  <a:srgbClr val="FF0000"/>
                </a:solidFill>
                <a:latin typeface="NEU-BZ-S92"/>
                <a:ea typeface="方正书宋_GBK"/>
                <a:cs typeface="Times New Roman" panose="02020603050405020304" pitchFamily="18" charset="0"/>
              </a:rPr>
              <a:t>它特别适用于行程较长的场合。</a:t>
            </a:r>
            <a:endParaRPr lang="zh-CN" altLang="en-US" sz="1400" b="1" dirty="0">
              <a:solidFill>
                <a:srgbClr val="FF0000"/>
              </a:solidFill>
            </a:endParaRPr>
          </a:p>
        </p:txBody>
      </p:sp>
      <p:sp>
        <p:nvSpPr>
          <p:cNvPr id="24" name="矩形 23">
            <a:extLst>
              <a:ext uri="{FF2B5EF4-FFF2-40B4-BE49-F238E27FC236}">
                <a16:creationId xmlns:a16="http://schemas.microsoft.com/office/drawing/2014/main" id="{66F6A2E1-9355-401B-B247-A8805BC1515C}"/>
              </a:ext>
            </a:extLst>
          </p:cNvPr>
          <p:cNvSpPr/>
          <p:nvPr/>
        </p:nvSpPr>
        <p:spPr>
          <a:xfrm>
            <a:off x="3702343" y="3173901"/>
            <a:ext cx="2300630" cy="297517"/>
          </a:xfrm>
          <a:prstGeom prst="rect">
            <a:avLst/>
          </a:prstGeom>
        </p:spPr>
        <p:txBody>
          <a:bodyPr wrap="none">
            <a:spAutoFit/>
          </a:bodyPr>
          <a:lstStyle/>
          <a:p>
            <a:pPr indent="266700">
              <a:lnSpc>
                <a:spcPts val="1575"/>
              </a:lnSpc>
              <a:spcAft>
                <a:spcPts val="0"/>
              </a:spcAft>
            </a:pPr>
            <a:r>
              <a:rPr lang="zh-CN" altLang="zh-CN" sz="1200" dirty="0">
                <a:solidFill>
                  <a:srgbClr val="000000"/>
                </a:solidFill>
                <a:latin typeface="+mn-ea"/>
                <a:cs typeface="Times New Roman" panose="02020603050405020304" pitchFamily="18" charset="0"/>
              </a:rPr>
              <a:t>柱塞缸输出的推力和速度为</a:t>
            </a:r>
            <a:endParaRPr lang="zh-CN" altLang="zh-CN" sz="1200" dirty="0">
              <a:solidFill>
                <a:srgbClr val="000000"/>
              </a:solidFill>
              <a:effectLst/>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5E4195E3-0BCD-4B95-91B2-24D123072354}"/>
                  </a:ext>
                </a:extLst>
              </p:cNvPr>
              <p:cNvSpPr/>
              <p:nvPr/>
            </p:nvSpPr>
            <p:spPr>
              <a:xfrm>
                <a:off x="4908402" y="3475672"/>
                <a:ext cx="2518831" cy="458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𝐹</m:t>
                      </m:r>
                      <m:r>
                        <a:rPr lang="zh-CN" altLang="en-US" sz="1400" i="0">
                          <a:latin typeface="Cambria Math" panose="02040503050406030204" pitchFamily="18" charset="0"/>
                        </a:rPr>
                        <m:t>=</m:t>
                      </m:r>
                      <m:r>
                        <a:rPr lang="zh-CN" altLang="en-US" sz="1400" i="1">
                          <a:latin typeface="Cambria Math" panose="02040503050406030204" pitchFamily="18" charset="0"/>
                        </a:rPr>
                        <m:t>𝑝𝐴</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sub>
                      </m:sSub>
                      <m:r>
                        <a:rPr lang="zh-CN" altLang="en-US" sz="1400" i="0">
                          <a:latin typeface="Cambria Math" panose="02040503050406030204" pitchFamily="18" charset="0"/>
                        </a:rPr>
                        <m:t>=</m:t>
                      </m:r>
                      <m:r>
                        <a:rPr lang="zh-CN" altLang="en-US" sz="1400" i="1">
                          <a:latin typeface="Cambria Math" panose="02040503050406030204" pitchFamily="18" charset="0"/>
                        </a:rPr>
                        <m:t>𝑝</m:t>
                      </m:r>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π</m:t>
                          </m:r>
                        </m:num>
                        <m:den>
                          <m:r>
                            <a:rPr lang="zh-CN" altLang="en-US" sz="1400" i="0">
                              <a:latin typeface="Cambria Math" panose="02040503050406030204" pitchFamily="18" charset="0"/>
                            </a:rPr>
                            <m:t>4</m:t>
                          </m:r>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𝑑</m:t>
                          </m:r>
                        </m:e>
                        <m:sup>
                          <m:r>
                            <a:rPr lang="zh-CN" altLang="en-US" sz="1400" i="0">
                              <a:latin typeface="Cambria Math" panose="02040503050406030204" pitchFamily="18" charset="0"/>
                            </a:rPr>
                            <m:t>2</m:t>
                          </m:r>
                        </m:sup>
                      </m:s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11</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5" name="矩形 24">
                <a:extLst>
                  <a:ext uri="{FF2B5EF4-FFF2-40B4-BE49-F238E27FC236}">
                    <a16:creationId xmlns:a16="http://schemas.microsoft.com/office/drawing/2014/main" id="{5E4195E3-0BCD-4B95-91B2-24D123072354}"/>
                  </a:ext>
                </a:extLst>
              </p:cNvPr>
              <p:cNvSpPr>
                <a:spLocks noRot="1" noChangeAspect="1" noMove="1" noResize="1" noEditPoints="1" noAdjustHandles="1" noChangeArrowheads="1" noChangeShapeType="1" noTextEdit="1"/>
              </p:cNvSpPr>
              <p:nvPr/>
            </p:nvSpPr>
            <p:spPr>
              <a:xfrm>
                <a:off x="4908402" y="3475672"/>
                <a:ext cx="2518831" cy="458395"/>
              </a:xfrm>
              <a:prstGeom prst="rect">
                <a:avLst/>
              </a:prstGeom>
              <a:blipFill>
                <a:blip r:embed="rId3"/>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DB8C510C-0413-499B-89AB-EFF95FEC7AD6}"/>
                  </a:ext>
                </a:extLst>
              </p:cNvPr>
              <p:cNvSpPr/>
              <p:nvPr/>
            </p:nvSpPr>
            <p:spPr>
              <a:xfrm>
                <a:off x="5088545" y="3956544"/>
                <a:ext cx="2096215" cy="496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𝑣</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𝑞</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𝑉</m:t>
                              </m:r>
                            </m:sub>
                          </m:sSub>
                        </m:num>
                        <m:den>
                          <m:r>
                            <a:rPr lang="zh-CN" altLang="en-US" sz="1400" i="1">
                              <a:latin typeface="Cambria Math" panose="02040503050406030204" pitchFamily="18" charset="0"/>
                            </a:rPr>
                            <m:t>𝐴</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r>
                            <a:rPr lang="zh-CN" altLang="en-US" sz="1400" i="1">
                              <a:latin typeface="Cambria Math" panose="02040503050406030204" pitchFamily="18" charset="0"/>
                            </a:rPr>
                            <m:t>𝑞</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𝑉</m:t>
                              </m:r>
                            </m:sub>
                          </m:sSub>
                        </m:num>
                        <m:den>
                          <m:r>
                            <m:rPr>
                              <m:sty m:val="p"/>
                            </m:rPr>
                            <a:rPr lang="zh-CN" altLang="en-US" sz="1400" i="0">
                              <a:latin typeface="Cambria Math" panose="02040503050406030204" pitchFamily="18" charset="0"/>
                            </a:rPr>
                            <m:t>π</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𝑑</m:t>
                              </m:r>
                            </m:e>
                            <m:sup>
                              <m:r>
                                <a:rPr lang="zh-CN" altLang="en-US" sz="1400" i="0">
                                  <a:latin typeface="Cambria Math" panose="02040503050406030204" pitchFamily="18" charset="0"/>
                                </a:rPr>
                                <m:t>2</m:t>
                              </m:r>
                            </m:sup>
                          </m:sSup>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12</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6" name="矩形 25">
                <a:extLst>
                  <a:ext uri="{FF2B5EF4-FFF2-40B4-BE49-F238E27FC236}">
                    <a16:creationId xmlns:a16="http://schemas.microsoft.com/office/drawing/2014/main" id="{DB8C510C-0413-499B-89AB-EFF95FEC7AD6}"/>
                  </a:ext>
                </a:extLst>
              </p:cNvPr>
              <p:cNvSpPr>
                <a:spLocks noRot="1" noChangeAspect="1" noMove="1" noResize="1" noEditPoints="1" noAdjustHandles="1" noChangeArrowheads="1" noChangeShapeType="1" noTextEdit="1"/>
              </p:cNvSpPr>
              <p:nvPr/>
            </p:nvSpPr>
            <p:spPr>
              <a:xfrm>
                <a:off x="5088545" y="3956544"/>
                <a:ext cx="2096215" cy="496290"/>
              </a:xfrm>
              <a:prstGeom prst="rect">
                <a:avLst/>
              </a:prstGeom>
              <a:blipFill>
                <a:blip r:embed="rId4"/>
                <a:stretch>
                  <a:fillRect b="-2469"/>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276A37B3-7820-4E1C-9076-4FFA272301FA}"/>
              </a:ext>
            </a:extLst>
          </p:cNvPr>
          <p:cNvSpPr/>
          <p:nvPr/>
        </p:nvSpPr>
        <p:spPr>
          <a:xfrm>
            <a:off x="5119709" y="4572800"/>
            <a:ext cx="1843774" cy="280974"/>
          </a:xfrm>
          <a:prstGeom prst="rect">
            <a:avLst/>
          </a:prstGeom>
        </p:spPr>
        <p:txBody>
          <a:bodyPr wrap="none">
            <a:spAutoFit/>
          </a:bodyPr>
          <a:lstStyle/>
          <a:p>
            <a:pPr indent="266700">
              <a:lnSpc>
                <a:spcPts val="1575"/>
              </a:lnSpc>
              <a:spcAft>
                <a:spcPts val="0"/>
              </a:spcAft>
            </a:pPr>
            <a:r>
              <a:rPr lang="zh-CN" altLang="zh-CN" sz="1050" dirty="0">
                <a:solidFill>
                  <a:srgbClr val="FF0000"/>
                </a:solidFill>
                <a:latin typeface="NEU-BZ-S92"/>
                <a:ea typeface="方正书宋_GBK"/>
                <a:cs typeface="Times New Roman" panose="02020603050405020304" pitchFamily="18" charset="0"/>
              </a:rPr>
              <a:t>式中　</a:t>
            </a:r>
            <a:r>
              <a:rPr lang="en-US" altLang="zh-CN" sz="1050" i="1" dirty="0">
                <a:solidFill>
                  <a:srgbClr val="FF0000"/>
                </a:solidFill>
                <a:latin typeface="NEU-BZ-S92"/>
                <a:ea typeface="方正书宋_GBK"/>
                <a:cs typeface="Times New Roman" panose="02020603050405020304" pitchFamily="18" charset="0"/>
              </a:rPr>
              <a:t>d</a:t>
            </a:r>
            <a:r>
              <a:rPr lang="en-US" altLang="zh-CN" sz="1050" dirty="0">
                <a:solidFill>
                  <a:srgbClr val="FF0000"/>
                </a:solidFill>
                <a:latin typeface="NEU-BZ-S92"/>
                <a:ea typeface="方正书宋_GBK"/>
                <a:cs typeface="Times New Roman" panose="02020603050405020304" pitchFamily="18" charset="0"/>
              </a:rPr>
              <a:t>——</a:t>
            </a:r>
            <a:r>
              <a:rPr lang="zh-CN" altLang="zh-CN" sz="1050" dirty="0">
                <a:solidFill>
                  <a:srgbClr val="FF0000"/>
                </a:solidFill>
                <a:latin typeface="NEU-BZ-S92"/>
                <a:ea typeface="方正书宋_GBK"/>
                <a:cs typeface="Times New Roman" panose="02020603050405020304" pitchFamily="18" charset="0"/>
              </a:rPr>
              <a:t>柱塞直径。</a:t>
            </a:r>
            <a:endParaRPr lang="zh-CN" altLang="zh-CN" sz="1050" dirty="0">
              <a:solidFill>
                <a:srgbClr val="FF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96013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animEffect transition="in" filter="wipe(down)">
                                      <p:cBhvr>
                                        <p:cTn id="39" dur="580">
                                          <p:stCondLst>
                                            <p:cond delay="0"/>
                                          </p:stCondLst>
                                        </p:cTn>
                                        <p:tgtEl>
                                          <p:spTgt spid="22">
                                            <p:txEl>
                                              <p:pRg st="0" end="0"/>
                                            </p:txEl>
                                          </p:spTgt>
                                        </p:tgtEl>
                                      </p:cBhvr>
                                    </p:animEffect>
                                    <p:anim calcmode="lin" valueType="num">
                                      <p:cBhvr>
                                        <p:cTn id="40" dur="1822" tmFilter="0,0; 0.14,0.36; 0.43,0.73; 0.71,0.91; 1.0,1.0">
                                          <p:stCondLst>
                                            <p:cond delay="0"/>
                                          </p:stCondLst>
                                        </p:cTn>
                                        <p:tgtEl>
                                          <p:spTgt spid="22">
                                            <p:txEl>
                                              <p:pRg st="0" end="0"/>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2">
                                            <p:txEl>
                                              <p:pRg st="0" end="0"/>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2">
                                            <p:txEl>
                                              <p:pRg st="0" end="0"/>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2">
                                            <p:txEl>
                                              <p:pRg st="0" end="0"/>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2">
                                            <p:txEl>
                                              <p:pRg st="0" end="0"/>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2">
                                            <p:txEl>
                                              <p:pRg st="0" end="0"/>
                                            </p:txEl>
                                          </p:spTgt>
                                        </p:tgtEl>
                                      </p:cBhvr>
                                      <p:to x="100000" y="60000"/>
                                    </p:animScale>
                                    <p:animScale>
                                      <p:cBhvr>
                                        <p:cTn id="46" dur="166" decel="50000">
                                          <p:stCondLst>
                                            <p:cond delay="676"/>
                                          </p:stCondLst>
                                        </p:cTn>
                                        <p:tgtEl>
                                          <p:spTgt spid="22">
                                            <p:txEl>
                                              <p:pRg st="0" end="0"/>
                                            </p:txEl>
                                          </p:spTgt>
                                        </p:tgtEl>
                                      </p:cBhvr>
                                      <p:to x="100000" y="100000"/>
                                    </p:animScale>
                                    <p:animScale>
                                      <p:cBhvr>
                                        <p:cTn id="47" dur="26">
                                          <p:stCondLst>
                                            <p:cond delay="1312"/>
                                          </p:stCondLst>
                                        </p:cTn>
                                        <p:tgtEl>
                                          <p:spTgt spid="22">
                                            <p:txEl>
                                              <p:pRg st="0" end="0"/>
                                            </p:txEl>
                                          </p:spTgt>
                                        </p:tgtEl>
                                      </p:cBhvr>
                                      <p:to x="100000" y="80000"/>
                                    </p:animScale>
                                    <p:animScale>
                                      <p:cBhvr>
                                        <p:cTn id="48" dur="166" decel="50000">
                                          <p:stCondLst>
                                            <p:cond delay="1338"/>
                                          </p:stCondLst>
                                        </p:cTn>
                                        <p:tgtEl>
                                          <p:spTgt spid="22">
                                            <p:txEl>
                                              <p:pRg st="0" end="0"/>
                                            </p:txEl>
                                          </p:spTgt>
                                        </p:tgtEl>
                                      </p:cBhvr>
                                      <p:to x="100000" y="100000"/>
                                    </p:animScale>
                                    <p:animScale>
                                      <p:cBhvr>
                                        <p:cTn id="49" dur="26">
                                          <p:stCondLst>
                                            <p:cond delay="1642"/>
                                          </p:stCondLst>
                                        </p:cTn>
                                        <p:tgtEl>
                                          <p:spTgt spid="22">
                                            <p:txEl>
                                              <p:pRg st="0" end="0"/>
                                            </p:txEl>
                                          </p:spTgt>
                                        </p:tgtEl>
                                      </p:cBhvr>
                                      <p:to x="100000" y="90000"/>
                                    </p:animScale>
                                    <p:animScale>
                                      <p:cBhvr>
                                        <p:cTn id="50" dur="166" decel="50000">
                                          <p:stCondLst>
                                            <p:cond delay="1668"/>
                                          </p:stCondLst>
                                        </p:cTn>
                                        <p:tgtEl>
                                          <p:spTgt spid="22">
                                            <p:txEl>
                                              <p:pRg st="0" end="0"/>
                                            </p:txEl>
                                          </p:spTgt>
                                        </p:tgtEl>
                                      </p:cBhvr>
                                      <p:to x="100000" y="100000"/>
                                    </p:animScale>
                                    <p:animScale>
                                      <p:cBhvr>
                                        <p:cTn id="51" dur="26">
                                          <p:stCondLst>
                                            <p:cond delay="1808"/>
                                          </p:stCondLst>
                                        </p:cTn>
                                        <p:tgtEl>
                                          <p:spTgt spid="22">
                                            <p:txEl>
                                              <p:pRg st="0" end="0"/>
                                            </p:txEl>
                                          </p:spTgt>
                                        </p:tgtEl>
                                      </p:cBhvr>
                                      <p:to x="100000" y="95000"/>
                                    </p:animScale>
                                    <p:animScale>
                                      <p:cBhvr>
                                        <p:cTn id="52" dur="166" decel="50000">
                                          <p:stCondLst>
                                            <p:cond delay="1834"/>
                                          </p:stCondLst>
                                        </p:cTn>
                                        <p:tgtEl>
                                          <p:spTgt spid="22">
                                            <p:txEl>
                                              <p:pRg st="0" end="0"/>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10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10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500" fill="hold"/>
                                        <p:tgtEl>
                                          <p:spTgt spid="28"/>
                                        </p:tgtEl>
                                        <p:attrNameLst>
                                          <p:attrName>ppt_w</p:attrName>
                                        </p:attrNameLst>
                                      </p:cBhvr>
                                      <p:tavLst>
                                        <p:tav tm="0">
                                          <p:val>
                                            <p:fltVal val="0"/>
                                          </p:val>
                                        </p:tav>
                                        <p:tav tm="100000">
                                          <p:val>
                                            <p:strVal val="#ppt_w"/>
                                          </p:val>
                                        </p:tav>
                                      </p:tavLst>
                                    </p:anim>
                                    <p:anim calcmode="lin" valueType="num">
                                      <p:cBhvr>
                                        <p:cTn id="73" dur="500" fill="hold"/>
                                        <p:tgtEl>
                                          <p:spTgt spid="28"/>
                                        </p:tgtEl>
                                        <p:attrNameLst>
                                          <p:attrName>ppt_h</p:attrName>
                                        </p:attrNameLst>
                                      </p:cBhvr>
                                      <p:tavLst>
                                        <p:tav tm="0">
                                          <p:val>
                                            <p:fltVal val="0"/>
                                          </p:val>
                                        </p:tav>
                                        <p:tav tm="100000">
                                          <p:val>
                                            <p:strVal val="#ppt_h"/>
                                          </p:val>
                                        </p:tav>
                                      </p:tavLst>
                                    </p:anim>
                                    <p:animEffect transition="in" filter="fade">
                                      <p:cBhvr>
                                        <p:cTn id="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17" grpId="0"/>
      <p:bldP spid="19" grpId="0"/>
      <p:bldP spid="21" grpId="0"/>
      <p:bldP spid="24" grpId="0"/>
      <p:bldP spid="25" grpId="0"/>
      <p:bldP spid="26"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593074"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19">
            <a:extLst>
              <a:ext uri="{FF2B5EF4-FFF2-40B4-BE49-F238E27FC236}">
                <a16:creationId xmlns:a16="http://schemas.microsoft.com/office/drawing/2014/main" id="{E901DF42-53F3-4035-B36C-449ACB51324A}"/>
              </a:ext>
            </a:extLst>
          </p:cNvPr>
          <p:cNvSpPr txBox="1">
            <a:spLocks noChangeArrowheads="1"/>
          </p:cNvSpPr>
          <p:nvPr/>
        </p:nvSpPr>
        <p:spPr bwMode="auto">
          <a:xfrm>
            <a:off x="1377490" y="877183"/>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三、其他液压缸</a:t>
            </a:r>
          </a:p>
        </p:txBody>
      </p:sp>
      <p:sp>
        <p:nvSpPr>
          <p:cNvPr id="9" name="直角三角形 8">
            <a:extLst>
              <a:ext uri="{FF2B5EF4-FFF2-40B4-BE49-F238E27FC236}">
                <a16:creationId xmlns:a16="http://schemas.microsoft.com/office/drawing/2014/main" id="{C7526D5F-AB05-447A-BEC4-7F230DAFD543}"/>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E66E544D-B880-445D-BA22-867F6750906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B21B3F8-4591-4430-8EAA-BD0897510CA5}"/>
              </a:ext>
            </a:extLst>
          </p:cNvPr>
          <p:cNvSpPr/>
          <p:nvPr/>
        </p:nvSpPr>
        <p:spPr>
          <a:xfrm rot="2637755" flipH="1" flipV="1">
            <a:off x="5834502"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64F4F01E-0FA8-4DB4-A52A-7F1790A36126}"/>
              </a:ext>
            </a:extLst>
          </p:cNvPr>
          <p:cNvSpPr/>
          <p:nvPr/>
        </p:nvSpPr>
        <p:spPr>
          <a:xfrm rot="2637755" flipH="1" flipV="1">
            <a:off x="5984749"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A280EF30-7702-4A07-A03E-49B2D48A0FFB}"/>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3" name="直角三角形 12">
            <a:extLst>
              <a:ext uri="{FF2B5EF4-FFF2-40B4-BE49-F238E27FC236}">
                <a16:creationId xmlns:a16="http://schemas.microsoft.com/office/drawing/2014/main" id="{11BC8AC7-2B7A-4832-9A2C-56D7FE4A3E82}"/>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2E18A828-EC29-47D9-81B0-9751F8554A19}"/>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45045FC5-143A-47E2-8711-60725FBDCAF4}"/>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（一）增压缸</a:t>
            </a:r>
          </a:p>
        </p:txBody>
      </p:sp>
      <p:pic>
        <p:nvPicPr>
          <p:cNvPr id="16" name="5T5.EPS">
            <a:extLst>
              <a:ext uri="{FF2B5EF4-FFF2-40B4-BE49-F238E27FC236}">
                <a16:creationId xmlns:a16="http://schemas.microsoft.com/office/drawing/2014/main" id="{CEF92DFB-8334-4C54-8547-EDBB9C35CD31}"/>
              </a:ext>
            </a:extLst>
          </p:cNvPr>
          <p:cNvPicPr/>
          <p:nvPr/>
        </p:nvPicPr>
        <p:blipFill>
          <a:blip r:embed="rId2"/>
          <a:stretch>
            <a:fillRect/>
          </a:stretch>
        </p:blipFill>
        <p:spPr>
          <a:xfrm>
            <a:off x="2731806" y="1860622"/>
            <a:ext cx="3778477" cy="1541961"/>
          </a:xfrm>
          <a:prstGeom prst="rect">
            <a:avLst/>
          </a:prstGeom>
        </p:spPr>
      </p:pic>
      <p:sp>
        <p:nvSpPr>
          <p:cNvPr id="17" name="圆角矩形 6">
            <a:extLst>
              <a:ext uri="{FF2B5EF4-FFF2-40B4-BE49-F238E27FC236}">
                <a16:creationId xmlns:a16="http://schemas.microsoft.com/office/drawing/2014/main" id="{7EAFD73F-AE25-4E25-A976-734F3685C692}"/>
              </a:ext>
            </a:extLst>
          </p:cNvPr>
          <p:cNvSpPr/>
          <p:nvPr/>
        </p:nvSpPr>
        <p:spPr>
          <a:xfrm>
            <a:off x="1612622" y="1883097"/>
            <a:ext cx="5891833" cy="171572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EF4636-A7BE-4584-AE7A-ED0F07C5DD68}"/>
              </a:ext>
            </a:extLst>
          </p:cNvPr>
          <p:cNvSpPr/>
          <p:nvPr/>
        </p:nvSpPr>
        <p:spPr>
          <a:xfrm>
            <a:off x="4102323" y="3309642"/>
            <a:ext cx="912429"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5-5</a:t>
            </a:r>
            <a:r>
              <a:rPr lang="zh-CN" altLang="zh-CN" sz="900" dirty="0">
                <a:solidFill>
                  <a:srgbClr val="000000"/>
                </a:solidFill>
                <a:latin typeface="NEU-BZ-S92"/>
                <a:ea typeface="方正书宋_GBK"/>
                <a:cs typeface="Times New Roman" panose="02020603050405020304" pitchFamily="18" charset="0"/>
              </a:rPr>
              <a:t>　增压缸</a:t>
            </a:r>
            <a:endParaRPr lang="zh-CN" altLang="en-US" dirty="0"/>
          </a:p>
        </p:txBody>
      </p:sp>
      <p:sp>
        <p:nvSpPr>
          <p:cNvPr id="19" name="矩形 18">
            <a:extLst>
              <a:ext uri="{FF2B5EF4-FFF2-40B4-BE49-F238E27FC236}">
                <a16:creationId xmlns:a16="http://schemas.microsoft.com/office/drawing/2014/main" id="{0DF64A08-EADC-4705-96B3-09DBE7DFA662}"/>
              </a:ext>
            </a:extLst>
          </p:cNvPr>
          <p:cNvSpPr/>
          <p:nvPr/>
        </p:nvSpPr>
        <p:spPr>
          <a:xfrm>
            <a:off x="2177733" y="1469108"/>
            <a:ext cx="1800493" cy="307777"/>
          </a:xfrm>
          <a:prstGeom prst="rect">
            <a:avLst/>
          </a:prstGeom>
        </p:spPr>
        <p:txBody>
          <a:bodyPr wrap="none">
            <a:spAutoFit/>
          </a:bodyPr>
          <a:lstStyle/>
          <a:p>
            <a:r>
              <a:rPr lang="zh-CN" altLang="en-US" sz="1400" dirty="0"/>
              <a:t>增压缸亦称增压器。</a:t>
            </a:r>
          </a:p>
        </p:txBody>
      </p:sp>
      <p:sp>
        <p:nvSpPr>
          <p:cNvPr id="21" name="矩形 20">
            <a:extLst>
              <a:ext uri="{FF2B5EF4-FFF2-40B4-BE49-F238E27FC236}">
                <a16:creationId xmlns:a16="http://schemas.microsoft.com/office/drawing/2014/main" id="{201DEB09-2D3F-4163-B0CD-4889CB7148E4}"/>
              </a:ext>
            </a:extLst>
          </p:cNvPr>
          <p:cNvSpPr/>
          <p:nvPr/>
        </p:nvSpPr>
        <p:spPr>
          <a:xfrm>
            <a:off x="2807366" y="3663100"/>
            <a:ext cx="5245378" cy="276999"/>
          </a:xfrm>
          <a:prstGeom prst="rect">
            <a:avLst/>
          </a:prstGeom>
        </p:spPr>
        <p:txBody>
          <a:bodyPr wrap="square">
            <a:spAutoFit/>
          </a:bodyPr>
          <a:lstStyle/>
          <a:p>
            <a:r>
              <a:rPr lang="zh-CN" altLang="en-US" sz="1200" dirty="0"/>
              <a:t>图</a:t>
            </a:r>
            <a:r>
              <a:rPr lang="en-US" altLang="zh-CN" sz="1200" dirty="0"/>
              <a:t>5-5</a:t>
            </a:r>
            <a:r>
              <a:rPr lang="zh-CN" altLang="en-US" sz="1200" dirty="0"/>
              <a:t>所示是一种由活塞缸和柱塞缸组成的增压缸。</a:t>
            </a:r>
          </a:p>
        </p:txBody>
      </p:sp>
      <p:sp>
        <p:nvSpPr>
          <p:cNvPr id="22" name="矩形 21">
            <a:extLst>
              <a:ext uri="{FF2B5EF4-FFF2-40B4-BE49-F238E27FC236}">
                <a16:creationId xmlns:a16="http://schemas.microsoft.com/office/drawing/2014/main" id="{47843EE9-B4C8-40BF-B97F-DA2598AABEA7}"/>
              </a:ext>
            </a:extLst>
          </p:cNvPr>
          <p:cNvSpPr/>
          <p:nvPr/>
        </p:nvSpPr>
        <p:spPr>
          <a:xfrm>
            <a:off x="1364699" y="3834471"/>
            <a:ext cx="7191103" cy="461665"/>
          </a:xfrm>
          <a:prstGeom prst="rect">
            <a:avLst/>
          </a:prstGeom>
        </p:spPr>
        <p:txBody>
          <a:bodyPr wrap="square">
            <a:spAutoFit/>
          </a:bodyPr>
          <a:lstStyle/>
          <a:p>
            <a:pPr>
              <a:lnSpc>
                <a:spcPct val="150000"/>
              </a:lnSpc>
            </a:pPr>
            <a:r>
              <a:rPr lang="zh-CN" altLang="zh-CN" sz="1600" b="1" dirty="0">
                <a:solidFill>
                  <a:srgbClr val="FF0000"/>
                </a:solidFill>
                <a:latin typeface="+mj-ea"/>
                <a:ea typeface="+mj-ea"/>
                <a:cs typeface="Times New Roman" panose="02020603050405020304" pitchFamily="18" charset="0"/>
              </a:rPr>
              <a:t>它利用活塞和柱塞有效面积的不同使液压系统中的局部区域获得高压</a:t>
            </a:r>
            <a:r>
              <a:rPr lang="zh-CN" altLang="en-US" sz="1600" b="1" dirty="0">
                <a:solidFill>
                  <a:srgbClr val="FF0000"/>
                </a:solidFill>
                <a:latin typeface="+mj-ea"/>
                <a:ea typeface="+mj-ea"/>
                <a:cs typeface="Times New Roman" panose="02020603050405020304" pitchFamily="18" charset="0"/>
              </a:rPr>
              <a:t>。</a:t>
            </a:r>
            <a:endParaRPr lang="zh-CN" altLang="en-US" sz="1600" b="1" dirty="0">
              <a:solidFill>
                <a:srgbClr val="FF0000"/>
              </a:solidFill>
              <a:latin typeface="+mj-ea"/>
              <a:ea typeface="+mj-ea"/>
            </a:endParaRPr>
          </a:p>
        </p:txBody>
      </p:sp>
      <p:sp>
        <p:nvSpPr>
          <p:cNvPr id="25" name="矩形 24">
            <a:extLst>
              <a:ext uri="{FF2B5EF4-FFF2-40B4-BE49-F238E27FC236}">
                <a16:creationId xmlns:a16="http://schemas.microsoft.com/office/drawing/2014/main" id="{3D9AC02C-1F31-40E8-9E09-1F63AF194DA3}"/>
              </a:ext>
            </a:extLst>
          </p:cNvPr>
          <p:cNvSpPr/>
          <p:nvPr/>
        </p:nvSpPr>
        <p:spPr>
          <a:xfrm>
            <a:off x="1176582" y="4245829"/>
            <a:ext cx="7113524" cy="276999"/>
          </a:xfrm>
          <a:prstGeom prst="rect">
            <a:avLst/>
          </a:prstGeom>
        </p:spPr>
        <p:txBody>
          <a:bodyPr wrap="square">
            <a:spAutoFit/>
          </a:bodyPr>
          <a:lstStyle/>
          <a:p>
            <a:r>
              <a:rPr lang="zh-CN" altLang="zh-CN" sz="1200" dirty="0">
                <a:solidFill>
                  <a:srgbClr val="000000"/>
                </a:solidFill>
                <a:latin typeface="NEU-BZ-S92"/>
                <a:ea typeface="方正书宋_GBK"/>
                <a:cs typeface="Times New Roman" panose="02020603050405020304" pitchFamily="18" charset="0"/>
              </a:rPr>
              <a:t>当输入活塞缸的液体压力为</a:t>
            </a:r>
            <a:r>
              <a:rPr lang="en-US" altLang="zh-CN" sz="1200" i="1" dirty="0">
                <a:solidFill>
                  <a:srgbClr val="000000"/>
                </a:solidFill>
                <a:latin typeface="NEU-BZ-S92"/>
                <a:ea typeface="方正书宋_GBK"/>
                <a:cs typeface="Times New Roman" panose="02020603050405020304" pitchFamily="18" charset="0"/>
              </a:rPr>
              <a:t>p</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活塞直径为</a:t>
            </a:r>
            <a:r>
              <a:rPr lang="en-US" altLang="zh-CN" sz="1200" i="1" dirty="0">
                <a:solidFill>
                  <a:srgbClr val="000000"/>
                </a:solidFill>
                <a:latin typeface="NEU-BZ-S92"/>
                <a:ea typeface="方正书宋_GBK"/>
                <a:cs typeface="Times New Roman" panose="02020603050405020304" pitchFamily="18" charset="0"/>
              </a:rPr>
              <a:t>D</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柱塞直径为</a:t>
            </a:r>
            <a:r>
              <a:rPr lang="en-US" altLang="zh-CN" sz="1200" i="1" dirty="0">
                <a:solidFill>
                  <a:srgbClr val="000000"/>
                </a:solidFill>
                <a:latin typeface="NEU-BZ-S92"/>
                <a:ea typeface="方正书宋_GBK"/>
                <a:cs typeface="Times New Roman" panose="02020603050405020304" pitchFamily="18" charset="0"/>
              </a:rPr>
              <a:t>d</a:t>
            </a:r>
            <a:r>
              <a:rPr lang="zh-CN" altLang="zh-CN" sz="1200" dirty="0">
                <a:solidFill>
                  <a:srgbClr val="000000"/>
                </a:solidFill>
                <a:latin typeface="NEU-BZ-S92"/>
                <a:ea typeface="方正书宋_GBK"/>
                <a:cs typeface="Times New Roman" panose="02020603050405020304" pitchFamily="18" charset="0"/>
              </a:rPr>
              <a:t>时</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柱塞缸中输出的液体压力为高压</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其值为</a:t>
            </a:r>
            <a:endParaRPr lang="zh-CN" altLang="en-US" sz="1200"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AADC18C1-6E88-4A29-A1D2-4C7FC9B5AFDC}"/>
                  </a:ext>
                </a:extLst>
              </p:cNvPr>
              <p:cNvSpPr/>
              <p:nvPr/>
            </p:nvSpPr>
            <p:spPr>
              <a:xfrm>
                <a:off x="3524888" y="4485342"/>
                <a:ext cx="2067297" cy="5427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3</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𝐷</m:t>
                                  </m:r>
                                </m:num>
                                <m:den>
                                  <m:r>
                                    <a:rPr lang="zh-CN" altLang="en-US" sz="1400" i="1">
                                      <a:latin typeface="Cambria Math" panose="02040503050406030204" pitchFamily="18" charset="0"/>
                                    </a:rPr>
                                    <m:t>𝑑</m:t>
                                  </m:r>
                                </m:den>
                              </m:f>
                            </m:e>
                          </m:d>
                        </m:e>
                        <m:sup>
                          <m:r>
                            <a:rPr lang="zh-CN" altLang="en-US" sz="1400" i="0">
                              <a:latin typeface="Cambria Math" panose="02040503050406030204" pitchFamily="18" charset="0"/>
                            </a:rPr>
                            <m:t>2</m:t>
                          </m:r>
                        </m:sup>
                      </m:s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13</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6" name="矩形 25">
                <a:extLst>
                  <a:ext uri="{FF2B5EF4-FFF2-40B4-BE49-F238E27FC236}">
                    <a16:creationId xmlns:a16="http://schemas.microsoft.com/office/drawing/2014/main" id="{AADC18C1-6E88-4A29-A1D2-4C7FC9B5AFDC}"/>
                  </a:ext>
                </a:extLst>
              </p:cNvPr>
              <p:cNvSpPr>
                <a:spLocks noRot="1" noChangeAspect="1" noMove="1" noResize="1" noEditPoints="1" noAdjustHandles="1" noChangeArrowheads="1" noChangeShapeType="1" noTextEdit="1"/>
              </p:cNvSpPr>
              <p:nvPr/>
            </p:nvSpPr>
            <p:spPr>
              <a:xfrm>
                <a:off x="3524888" y="4485342"/>
                <a:ext cx="2067297" cy="54271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8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fade">
                                      <p:cBhvr>
                                        <p:cTn id="36" dur="500"/>
                                        <p:tgtEl>
                                          <p:spTgt spid="2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wipe(left)">
                                      <p:cBhvr>
                                        <p:cTn id="41" dur="10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593074"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19">
            <a:extLst>
              <a:ext uri="{FF2B5EF4-FFF2-40B4-BE49-F238E27FC236}">
                <a16:creationId xmlns:a16="http://schemas.microsoft.com/office/drawing/2014/main" id="{E901DF42-53F3-4035-B36C-449ACB51324A}"/>
              </a:ext>
            </a:extLst>
          </p:cNvPr>
          <p:cNvSpPr txBox="1">
            <a:spLocks noChangeArrowheads="1"/>
          </p:cNvSpPr>
          <p:nvPr/>
        </p:nvSpPr>
        <p:spPr bwMode="auto">
          <a:xfrm>
            <a:off x="1377490" y="877183"/>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三、其他液压缸</a:t>
            </a:r>
          </a:p>
        </p:txBody>
      </p:sp>
      <p:sp>
        <p:nvSpPr>
          <p:cNvPr id="9" name="直角三角形 8">
            <a:extLst>
              <a:ext uri="{FF2B5EF4-FFF2-40B4-BE49-F238E27FC236}">
                <a16:creationId xmlns:a16="http://schemas.microsoft.com/office/drawing/2014/main" id="{C7526D5F-AB05-447A-BEC4-7F230DAFD543}"/>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E66E544D-B880-445D-BA22-867F6750906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B21B3F8-4591-4430-8EAA-BD0897510CA5}"/>
              </a:ext>
            </a:extLst>
          </p:cNvPr>
          <p:cNvSpPr/>
          <p:nvPr/>
        </p:nvSpPr>
        <p:spPr>
          <a:xfrm rot="2637755" flipH="1" flipV="1">
            <a:off x="5834502"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64F4F01E-0FA8-4DB4-A52A-7F1790A36126}"/>
              </a:ext>
            </a:extLst>
          </p:cNvPr>
          <p:cNvSpPr/>
          <p:nvPr/>
        </p:nvSpPr>
        <p:spPr>
          <a:xfrm rot="2637755" flipH="1" flipV="1">
            <a:off x="5984749"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A280EF30-7702-4A07-A03E-49B2D48A0FFB}"/>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3" name="直角三角形 12">
            <a:extLst>
              <a:ext uri="{FF2B5EF4-FFF2-40B4-BE49-F238E27FC236}">
                <a16:creationId xmlns:a16="http://schemas.microsoft.com/office/drawing/2014/main" id="{F3B0A609-7E55-49BB-9E6A-A251D95EBEA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2F0A9951-F8E7-4686-8556-A421875AC8AE}"/>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F3BAEE13-7FA9-49F5-B465-CAC10FF4747A}"/>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（二）伸缩缸</a:t>
            </a:r>
          </a:p>
        </p:txBody>
      </p:sp>
      <p:pic>
        <p:nvPicPr>
          <p:cNvPr id="16" name="5T6.EPS">
            <a:extLst>
              <a:ext uri="{FF2B5EF4-FFF2-40B4-BE49-F238E27FC236}">
                <a16:creationId xmlns:a16="http://schemas.microsoft.com/office/drawing/2014/main" id="{BA04AB05-BA2D-4745-8D24-FAC8220FD4D5}"/>
              </a:ext>
            </a:extLst>
          </p:cNvPr>
          <p:cNvPicPr/>
          <p:nvPr/>
        </p:nvPicPr>
        <p:blipFill>
          <a:blip r:embed="rId2"/>
          <a:stretch>
            <a:fillRect/>
          </a:stretch>
        </p:blipFill>
        <p:spPr>
          <a:xfrm>
            <a:off x="5410968" y="2168259"/>
            <a:ext cx="3252114" cy="1355996"/>
          </a:xfrm>
          <a:prstGeom prst="rect">
            <a:avLst/>
          </a:prstGeom>
        </p:spPr>
      </p:pic>
      <p:sp>
        <p:nvSpPr>
          <p:cNvPr id="17" name="圆角矩形 6">
            <a:extLst>
              <a:ext uri="{FF2B5EF4-FFF2-40B4-BE49-F238E27FC236}">
                <a16:creationId xmlns:a16="http://schemas.microsoft.com/office/drawing/2014/main" id="{91AAC237-54A3-49EB-9729-2BF549CDD851}"/>
              </a:ext>
            </a:extLst>
          </p:cNvPr>
          <p:cNvSpPr/>
          <p:nvPr/>
        </p:nvSpPr>
        <p:spPr>
          <a:xfrm>
            <a:off x="5410968" y="2138759"/>
            <a:ext cx="3339336" cy="171572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288D2D13-A655-4746-870E-F91CEF1C87A0}"/>
              </a:ext>
            </a:extLst>
          </p:cNvPr>
          <p:cNvSpPr/>
          <p:nvPr/>
        </p:nvSpPr>
        <p:spPr>
          <a:xfrm>
            <a:off x="6376299" y="3569531"/>
            <a:ext cx="1604927"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5-6</a:t>
            </a:r>
            <a:r>
              <a:rPr lang="zh-CN" altLang="zh-CN" sz="900" dirty="0">
                <a:solidFill>
                  <a:srgbClr val="000000"/>
                </a:solidFill>
                <a:latin typeface="NEU-BZ-S92"/>
                <a:ea typeface="方正书宋_GBK"/>
                <a:cs typeface="Times New Roman" panose="02020603050405020304" pitchFamily="18" charset="0"/>
              </a:rPr>
              <a:t>　双作用式两级伸缩缸</a:t>
            </a:r>
            <a:endParaRPr lang="zh-CN" altLang="en-US" dirty="0"/>
          </a:p>
        </p:txBody>
      </p:sp>
      <p:sp>
        <p:nvSpPr>
          <p:cNvPr id="19" name="矩形 18">
            <a:extLst>
              <a:ext uri="{FF2B5EF4-FFF2-40B4-BE49-F238E27FC236}">
                <a16:creationId xmlns:a16="http://schemas.microsoft.com/office/drawing/2014/main" id="{DB7A8AE7-41E6-4239-A106-6BAE98192BB9}"/>
              </a:ext>
            </a:extLst>
          </p:cNvPr>
          <p:cNvSpPr/>
          <p:nvPr/>
        </p:nvSpPr>
        <p:spPr>
          <a:xfrm>
            <a:off x="314945" y="2012545"/>
            <a:ext cx="4814752" cy="888256"/>
          </a:xfrm>
          <a:prstGeom prst="rect">
            <a:avLst/>
          </a:prstGeom>
        </p:spPr>
        <p:txBody>
          <a:bodyPr wrap="square">
            <a:spAutoFit/>
          </a:bodyPr>
          <a:lstStyle/>
          <a:p>
            <a:pPr algn="ctr">
              <a:lnSpc>
                <a:spcPct val="150000"/>
              </a:lnSpc>
            </a:pPr>
            <a:r>
              <a:rPr lang="zh-CN" altLang="en-US" sz="1200" dirty="0"/>
              <a:t>伸缩缸由两个或多个活塞套装而成</a:t>
            </a:r>
            <a:r>
              <a:rPr lang="en-US" altLang="zh-CN" sz="1200" dirty="0"/>
              <a:t>,</a:t>
            </a:r>
          </a:p>
          <a:p>
            <a:pPr algn="ctr">
              <a:lnSpc>
                <a:spcPct val="150000"/>
              </a:lnSpc>
            </a:pPr>
            <a:r>
              <a:rPr lang="zh-CN" altLang="en-US" sz="1200" dirty="0"/>
              <a:t>前一级缸的活塞杆是后一级缸的缸筒。</a:t>
            </a:r>
            <a:endParaRPr lang="en-US" altLang="zh-CN" sz="1200" dirty="0"/>
          </a:p>
          <a:p>
            <a:pPr algn="ctr">
              <a:lnSpc>
                <a:spcPct val="150000"/>
              </a:lnSpc>
            </a:pPr>
            <a:r>
              <a:rPr lang="zh-CN" altLang="en-US" sz="1200" dirty="0"/>
              <a:t>伸出时</a:t>
            </a:r>
            <a:r>
              <a:rPr lang="en-US" altLang="zh-CN" sz="1200" dirty="0"/>
              <a:t>,</a:t>
            </a:r>
            <a:r>
              <a:rPr lang="zh-CN" altLang="en-US" sz="1200" dirty="0"/>
              <a:t>可以获得很长的工作行程</a:t>
            </a:r>
            <a:r>
              <a:rPr lang="en-US" altLang="zh-CN" sz="1200" dirty="0"/>
              <a:t>,</a:t>
            </a:r>
            <a:r>
              <a:rPr lang="zh-CN" altLang="en-US" sz="1200" dirty="0"/>
              <a:t>缩回时可保持很小的结构尺寸。</a:t>
            </a:r>
          </a:p>
        </p:txBody>
      </p:sp>
      <p:sp>
        <p:nvSpPr>
          <p:cNvPr id="20" name="矩形 19">
            <a:extLst>
              <a:ext uri="{FF2B5EF4-FFF2-40B4-BE49-F238E27FC236}">
                <a16:creationId xmlns:a16="http://schemas.microsoft.com/office/drawing/2014/main" id="{7B2D2A75-E53E-4FD2-ACF8-B2BD3790F0F1}"/>
              </a:ext>
            </a:extLst>
          </p:cNvPr>
          <p:cNvSpPr/>
          <p:nvPr/>
        </p:nvSpPr>
        <p:spPr>
          <a:xfrm>
            <a:off x="5742708" y="4006075"/>
            <a:ext cx="2850460" cy="276999"/>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图</a:t>
            </a:r>
            <a:r>
              <a:rPr lang="en-US" altLang="zh-CN" sz="1200" dirty="0">
                <a:solidFill>
                  <a:srgbClr val="000000"/>
                </a:solidFill>
                <a:latin typeface="NEU-BZ-S92"/>
                <a:ea typeface="方正书宋_GBK"/>
                <a:cs typeface="Times New Roman" panose="02020603050405020304" pitchFamily="18" charset="0"/>
              </a:rPr>
              <a:t>5-6</a:t>
            </a:r>
            <a:r>
              <a:rPr lang="zh-CN" altLang="zh-CN" sz="1200" dirty="0">
                <a:solidFill>
                  <a:srgbClr val="000000"/>
                </a:solidFill>
                <a:latin typeface="NEU-BZ-S92"/>
                <a:ea typeface="方正书宋_GBK"/>
                <a:cs typeface="Times New Roman" panose="02020603050405020304" pitchFamily="18" charset="0"/>
              </a:rPr>
              <a:t>所示为一种双作用式两级伸缩缸。</a:t>
            </a:r>
            <a:endParaRPr lang="zh-CN" altLang="en-US" sz="1200" dirty="0"/>
          </a:p>
        </p:txBody>
      </p:sp>
      <p:sp>
        <p:nvSpPr>
          <p:cNvPr id="22" name="矩形 21">
            <a:extLst>
              <a:ext uri="{FF2B5EF4-FFF2-40B4-BE49-F238E27FC236}">
                <a16:creationId xmlns:a16="http://schemas.microsoft.com/office/drawing/2014/main" id="{C9BB1305-B754-4D3A-937C-2EA5380C993C}"/>
              </a:ext>
            </a:extLst>
          </p:cNvPr>
          <p:cNvSpPr/>
          <p:nvPr/>
        </p:nvSpPr>
        <p:spPr>
          <a:xfrm>
            <a:off x="254856" y="2945607"/>
            <a:ext cx="4814753" cy="611258"/>
          </a:xfrm>
          <a:prstGeom prst="rect">
            <a:avLst/>
          </a:prstGeom>
        </p:spPr>
        <p:txBody>
          <a:bodyPr wrap="square">
            <a:spAutoFit/>
          </a:bodyPr>
          <a:lstStyle/>
          <a:p>
            <a:pPr algn="ctr">
              <a:lnSpc>
                <a:spcPct val="150000"/>
              </a:lnSpc>
            </a:pPr>
            <a:r>
              <a:rPr lang="zh-CN" altLang="en-US" sz="1200" dirty="0"/>
              <a:t>通入压力油时各级活塞按有效面积大小依次先后动作</a:t>
            </a:r>
            <a:r>
              <a:rPr lang="en-US" altLang="zh-CN" sz="1200" dirty="0"/>
              <a:t>,</a:t>
            </a:r>
          </a:p>
          <a:p>
            <a:pPr algn="ctr">
              <a:lnSpc>
                <a:spcPct val="150000"/>
              </a:lnSpc>
            </a:pPr>
            <a:r>
              <a:rPr lang="zh-CN" altLang="en-US" sz="1200" dirty="0"/>
              <a:t>并在输入流量不变的情况下</a:t>
            </a:r>
            <a:r>
              <a:rPr lang="en-US" altLang="zh-CN" sz="1200" dirty="0"/>
              <a:t>,</a:t>
            </a:r>
            <a:r>
              <a:rPr lang="zh-CN" altLang="en-US" sz="1200" dirty="0"/>
              <a:t>输出推力逐级减小</a:t>
            </a:r>
            <a:r>
              <a:rPr lang="en-US" altLang="zh-CN" sz="1200" dirty="0"/>
              <a:t>,</a:t>
            </a:r>
            <a:r>
              <a:rPr lang="zh-CN" altLang="en-US" sz="1200" dirty="0"/>
              <a:t>速度逐级加大。</a:t>
            </a:r>
          </a:p>
        </p:txBody>
      </p:sp>
      <p:sp>
        <p:nvSpPr>
          <p:cNvPr id="24" name="矩形 23">
            <a:extLst>
              <a:ext uri="{FF2B5EF4-FFF2-40B4-BE49-F238E27FC236}">
                <a16:creationId xmlns:a16="http://schemas.microsoft.com/office/drawing/2014/main" id="{9B80EAD9-871C-4A81-BDAE-B826A2FF17DD}"/>
              </a:ext>
            </a:extLst>
          </p:cNvPr>
          <p:cNvSpPr/>
          <p:nvPr/>
        </p:nvSpPr>
        <p:spPr>
          <a:xfrm>
            <a:off x="482290" y="3759393"/>
            <a:ext cx="646331" cy="276999"/>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其值为</a:t>
            </a:r>
            <a:endParaRPr lang="zh-CN" altLang="en-US" sz="2400" dirty="0"/>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CC84F7C1-9433-45F7-8D32-4FCC02F3AD04}"/>
                  </a:ext>
                </a:extLst>
              </p:cNvPr>
              <p:cNvSpPr/>
              <p:nvPr/>
            </p:nvSpPr>
            <p:spPr>
              <a:xfrm>
                <a:off x="1078840" y="3675227"/>
                <a:ext cx="2019527" cy="458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0">
                              <a:latin typeface="Cambria Math" panose="02040503050406030204" pitchFamily="18" charset="0"/>
                            </a:rPr>
                            <m:t>1</m:t>
                          </m:r>
                        </m:sub>
                      </m:sSub>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π</m:t>
                          </m:r>
                        </m:num>
                        <m:den>
                          <m:r>
                            <a:rPr lang="zh-CN" altLang="en-US" sz="1400" i="0">
                              <a:latin typeface="Cambria Math" panose="02040503050406030204" pitchFamily="18" charset="0"/>
                            </a:rPr>
                            <m:t>4</m:t>
                          </m:r>
                        </m:den>
                      </m:f>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𝐷</m:t>
                          </m:r>
                        </m:e>
                        <m:sub>
                          <m:r>
                            <a:rPr lang="zh-CN" altLang="en-US" sz="1400" i="1">
                              <a:latin typeface="Cambria Math" panose="02040503050406030204" pitchFamily="18" charset="0"/>
                            </a:rPr>
                            <m:t>𝑖</m:t>
                          </m:r>
                        </m:sub>
                        <m:sup>
                          <m:r>
                            <a:rPr lang="zh-CN" altLang="en-US" sz="1400" i="0">
                              <a:latin typeface="Cambria Math" panose="02040503050406030204" pitchFamily="18" charset="0"/>
                            </a:rPr>
                            <m:t>2</m:t>
                          </m:r>
                        </m:sup>
                      </m:sSub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r>
                            <a:rPr lang="zh-CN" altLang="en-US" sz="1400" i="1">
                              <a:latin typeface="Cambria Math" panose="02040503050406030204" pitchFamily="18" charset="0"/>
                            </a:rPr>
                            <m:t>𝑖</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14</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5" name="矩形 24">
                <a:extLst>
                  <a:ext uri="{FF2B5EF4-FFF2-40B4-BE49-F238E27FC236}">
                    <a16:creationId xmlns:a16="http://schemas.microsoft.com/office/drawing/2014/main" id="{CC84F7C1-9433-45F7-8D32-4FCC02F3AD04}"/>
                  </a:ext>
                </a:extLst>
              </p:cNvPr>
              <p:cNvSpPr>
                <a:spLocks noRot="1" noChangeAspect="1" noMove="1" noResize="1" noEditPoints="1" noAdjustHandles="1" noChangeArrowheads="1" noChangeShapeType="1" noTextEdit="1"/>
              </p:cNvSpPr>
              <p:nvPr/>
            </p:nvSpPr>
            <p:spPr>
              <a:xfrm>
                <a:off x="1078840" y="3675227"/>
                <a:ext cx="2019527" cy="458395"/>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120832C-281E-443D-A084-1429A17FAE22}"/>
                  </a:ext>
                </a:extLst>
              </p:cNvPr>
              <p:cNvSpPr/>
              <p:nvPr/>
            </p:nvSpPr>
            <p:spPr>
              <a:xfrm>
                <a:off x="3112316" y="3621440"/>
                <a:ext cx="1667636" cy="5529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r>
                            <a:rPr lang="zh-CN" altLang="en-US" sz="1400" i="1">
                              <a:latin typeface="Cambria Math" panose="02040503050406030204" pitchFamily="18" charset="0"/>
                            </a:rPr>
                            <m:t>𝑞</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𝑉𝑖</m:t>
                              </m:r>
                            </m:sub>
                          </m:sSub>
                        </m:num>
                        <m:den>
                          <m:r>
                            <m:rPr>
                              <m:sty m:val="p"/>
                            </m:rPr>
                            <a:rPr lang="zh-CN" altLang="en-US" sz="1400" i="0">
                              <a:latin typeface="Cambria Math" panose="02040503050406030204" pitchFamily="18" charset="0"/>
                            </a:rPr>
                            <m:t>π</m:t>
                          </m:r>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𝐷</m:t>
                              </m:r>
                            </m:e>
                            <m:sub>
                              <m:r>
                                <a:rPr lang="zh-CN" altLang="en-US" sz="1400" i="1">
                                  <a:latin typeface="Cambria Math" panose="02040503050406030204" pitchFamily="18" charset="0"/>
                                </a:rPr>
                                <m:t>𝑖</m:t>
                              </m:r>
                            </m:sub>
                            <m:sup>
                              <m:r>
                                <a:rPr lang="zh-CN" altLang="en-US" sz="1400" i="0">
                                  <a:latin typeface="Cambria Math" panose="02040503050406030204" pitchFamily="18" charset="0"/>
                                </a:rPr>
                                <m:t>2</m:t>
                              </m:r>
                            </m:sup>
                          </m:sSubSup>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15</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7" name="矩形 26">
                <a:extLst>
                  <a:ext uri="{FF2B5EF4-FFF2-40B4-BE49-F238E27FC236}">
                    <a16:creationId xmlns:a16="http://schemas.microsoft.com/office/drawing/2014/main" id="{2120832C-281E-443D-A084-1429A17FAE22}"/>
                  </a:ext>
                </a:extLst>
              </p:cNvPr>
              <p:cNvSpPr>
                <a:spLocks noRot="1" noChangeAspect="1" noMove="1" noResize="1" noEditPoints="1" noAdjustHandles="1" noChangeArrowheads="1" noChangeShapeType="1" noTextEdit="1"/>
              </p:cNvSpPr>
              <p:nvPr/>
            </p:nvSpPr>
            <p:spPr>
              <a:xfrm>
                <a:off x="3112316" y="3621440"/>
                <a:ext cx="1667636" cy="552908"/>
              </a:xfrm>
              <a:prstGeom prst="rect">
                <a:avLst/>
              </a:prstGeom>
              <a:blipFill>
                <a:blip r:embed="rId4"/>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F9AABD24-96E8-4E03-823C-13039C251920}"/>
              </a:ext>
            </a:extLst>
          </p:cNvPr>
          <p:cNvSpPr/>
          <p:nvPr/>
        </p:nvSpPr>
        <p:spPr>
          <a:xfrm>
            <a:off x="1700185" y="4238923"/>
            <a:ext cx="1701107" cy="280974"/>
          </a:xfrm>
          <a:prstGeom prst="rect">
            <a:avLst/>
          </a:prstGeom>
        </p:spPr>
        <p:txBody>
          <a:bodyPr wrap="none">
            <a:spAutoFit/>
          </a:bodyPr>
          <a:lstStyle/>
          <a:p>
            <a:pPr indent="266700">
              <a:lnSpc>
                <a:spcPts val="1575"/>
              </a:lnSpc>
              <a:spcAft>
                <a:spcPts val="0"/>
              </a:spcAft>
            </a:pPr>
            <a:r>
              <a:rPr lang="zh-CN" altLang="zh-CN" sz="1050" dirty="0">
                <a:solidFill>
                  <a:srgbClr val="FF0000"/>
                </a:solidFill>
                <a:latin typeface="NEU-BZ-S92"/>
                <a:ea typeface="方正书宋_GBK"/>
                <a:cs typeface="Times New Roman" panose="02020603050405020304" pitchFamily="18" charset="0"/>
              </a:rPr>
              <a:t>式中　</a:t>
            </a:r>
            <a:r>
              <a:rPr lang="en-US" altLang="zh-CN" sz="1050" i="1" dirty="0" err="1">
                <a:solidFill>
                  <a:srgbClr val="FF0000"/>
                </a:solidFill>
                <a:latin typeface="NEU-BZ-S92"/>
                <a:ea typeface="方正书宋_GBK"/>
                <a:cs typeface="Times New Roman" panose="02020603050405020304" pitchFamily="18" charset="0"/>
              </a:rPr>
              <a:t>i</a:t>
            </a:r>
            <a:r>
              <a:rPr lang="en-US" altLang="zh-CN" sz="1050" dirty="0">
                <a:solidFill>
                  <a:srgbClr val="FF0000"/>
                </a:solidFill>
                <a:latin typeface="NEU-BZ-S92"/>
                <a:ea typeface="方正书宋_GBK"/>
                <a:cs typeface="Times New Roman" panose="02020603050405020304" pitchFamily="18" charset="0"/>
              </a:rPr>
              <a:t>——</a:t>
            </a:r>
            <a:r>
              <a:rPr lang="en-US" altLang="zh-CN" sz="1050" i="1" dirty="0" err="1">
                <a:solidFill>
                  <a:srgbClr val="FF0000"/>
                </a:solidFill>
                <a:latin typeface="NEU-BZ-S92"/>
                <a:ea typeface="方正书宋_GBK"/>
                <a:cs typeface="Times New Roman" panose="02020603050405020304" pitchFamily="18" charset="0"/>
              </a:rPr>
              <a:t>i</a:t>
            </a:r>
            <a:r>
              <a:rPr lang="zh-CN" altLang="zh-CN" sz="1050" dirty="0">
                <a:solidFill>
                  <a:srgbClr val="FF0000"/>
                </a:solidFill>
                <a:latin typeface="NEU-BZ-S92"/>
                <a:ea typeface="方正书宋_GBK"/>
                <a:cs typeface="Times New Roman" panose="02020603050405020304" pitchFamily="18" charset="0"/>
              </a:rPr>
              <a:t>级活塞。</a:t>
            </a:r>
            <a:endParaRPr lang="zh-CN" altLang="zh-CN" sz="1050" dirty="0">
              <a:solidFill>
                <a:srgbClr val="FF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53656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19" grpId="0"/>
      <p:bldP spid="20" grpId="0"/>
      <p:bldP spid="22" grpId="0"/>
      <p:bldP spid="24" grpId="0"/>
      <p:bldP spid="25" grpId="0"/>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593074"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19">
            <a:extLst>
              <a:ext uri="{FF2B5EF4-FFF2-40B4-BE49-F238E27FC236}">
                <a16:creationId xmlns:a16="http://schemas.microsoft.com/office/drawing/2014/main" id="{E901DF42-53F3-4035-B36C-449ACB51324A}"/>
              </a:ext>
            </a:extLst>
          </p:cNvPr>
          <p:cNvSpPr txBox="1">
            <a:spLocks noChangeArrowheads="1"/>
          </p:cNvSpPr>
          <p:nvPr/>
        </p:nvSpPr>
        <p:spPr bwMode="auto">
          <a:xfrm>
            <a:off x="1377490" y="877183"/>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三、其他液压缸</a:t>
            </a:r>
          </a:p>
        </p:txBody>
      </p:sp>
      <p:sp>
        <p:nvSpPr>
          <p:cNvPr id="9" name="直角三角形 8">
            <a:extLst>
              <a:ext uri="{FF2B5EF4-FFF2-40B4-BE49-F238E27FC236}">
                <a16:creationId xmlns:a16="http://schemas.microsoft.com/office/drawing/2014/main" id="{C7526D5F-AB05-447A-BEC4-7F230DAFD543}"/>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E66E544D-B880-445D-BA22-867F6750906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B21B3F8-4591-4430-8EAA-BD0897510CA5}"/>
              </a:ext>
            </a:extLst>
          </p:cNvPr>
          <p:cNvSpPr/>
          <p:nvPr/>
        </p:nvSpPr>
        <p:spPr>
          <a:xfrm rot="2637755" flipH="1" flipV="1">
            <a:off x="5834502"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64F4F01E-0FA8-4DB4-A52A-7F1790A36126}"/>
              </a:ext>
            </a:extLst>
          </p:cNvPr>
          <p:cNvSpPr/>
          <p:nvPr/>
        </p:nvSpPr>
        <p:spPr>
          <a:xfrm rot="2637755" flipH="1" flipV="1">
            <a:off x="5984749"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A280EF30-7702-4A07-A03E-49B2D48A0FFB}"/>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3" name="直角三角形 12">
            <a:extLst>
              <a:ext uri="{FF2B5EF4-FFF2-40B4-BE49-F238E27FC236}">
                <a16:creationId xmlns:a16="http://schemas.microsoft.com/office/drawing/2014/main" id="{D42CF94E-60F2-4742-93A1-C223D2A5DA8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3653704D-10C9-4ABA-815C-E2970C36C2AA}"/>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EB494DE-ABC8-4A03-B78C-00D983C998BB}"/>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（二）伸缩缸</a:t>
            </a:r>
          </a:p>
        </p:txBody>
      </p:sp>
      <p:sp>
        <p:nvSpPr>
          <p:cNvPr id="16" name="圆角矩形 6">
            <a:extLst>
              <a:ext uri="{FF2B5EF4-FFF2-40B4-BE49-F238E27FC236}">
                <a16:creationId xmlns:a16="http://schemas.microsoft.com/office/drawing/2014/main" id="{4D00FCE9-6B2E-4ECD-B6AA-D7C44BA92092}"/>
              </a:ext>
            </a:extLst>
          </p:cNvPr>
          <p:cNvSpPr/>
          <p:nvPr/>
        </p:nvSpPr>
        <p:spPr>
          <a:xfrm>
            <a:off x="252666" y="2290703"/>
            <a:ext cx="3274547" cy="216843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17" name="5T7.EPS" descr="id:2147505002;FounderCES">
            <a:extLst>
              <a:ext uri="{FF2B5EF4-FFF2-40B4-BE49-F238E27FC236}">
                <a16:creationId xmlns:a16="http://schemas.microsoft.com/office/drawing/2014/main" id="{C10ED907-0D2F-46D1-801D-22B36C3DA6D7}"/>
              </a:ext>
            </a:extLst>
          </p:cNvPr>
          <p:cNvPicPr/>
          <p:nvPr/>
        </p:nvPicPr>
        <p:blipFill>
          <a:blip r:embed="rId2"/>
          <a:stretch>
            <a:fillRect/>
          </a:stretch>
        </p:blipFill>
        <p:spPr>
          <a:xfrm>
            <a:off x="608201" y="2481533"/>
            <a:ext cx="2628265" cy="1511935"/>
          </a:xfrm>
          <a:prstGeom prst="rect">
            <a:avLst/>
          </a:prstGeom>
        </p:spPr>
      </p:pic>
      <p:sp>
        <p:nvSpPr>
          <p:cNvPr id="3" name="矩形 2">
            <a:extLst>
              <a:ext uri="{FF2B5EF4-FFF2-40B4-BE49-F238E27FC236}">
                <a16:creationId xmlns:a16="http://schemas.microsoft.com/office/drawing/2014/main" id="{5D267BA1-9935-4497-A9DE-8B68043461AE}"/>
              </a:ext>
            </a:extLst>
          </p:cNvPr>
          <p:cNvSpPr/>
          <p:nvPr/>
        </p:nvSpPr>
        <p:spPr>
          <a:xfrm>
            <a:off x="-512513" y="3816996"/>
            <a:ext cx="4572000" cy="579646"/>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5-7</a:t>
            </a:r>
            <a:r>
              <a:rPr lang="zh-CN" altLang="zh-CN" sz="800" dirty="0">
                <a:solidFill>
                  <a:srgbClr val="000000"/>
                </a:solidFill>
                <a:latin typeface="NEU-BZ-S92"/>
                <a:ea typeface="方正书宋_GBK"/>
                <a:cs typeface="Times New Roman" panose="02020603050405020304" pitchFamily="18" charset="0"/>
              </a:rPr>
              <a:t>　单作用式三级同步伸缩缸</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外缸筒　</a:t>
            </a:r>
            <a:r>
              <a:rPr lang="en-US" altLang="zh-CN" sz="700" dirty="0">
                <a:solidFill>
                  <a:srgbClr val="000000"/>
                </a:solidFill>
                <a:latin typeface="NEU-BZ-S92"/>
                <a:ea typeface="方正书宋_GBK"/>
                <a:cs typeface="Times New Roman" panose="02020603050405020304" pitchFamily="18" charset="0"/>
              </a:rPr>
              <a:t>2— </a:t>
            </a:r>
            <a:r>
              <a:rPr lang="zh-CN" altLang="zh-CN" sz="700" dirty="0">
                <a:solidFill>
                  <a:srgbClr val="000000"/>
                </a:solidFill>
                <a:latin typeface="NEU-BZ-S92"/>
                <a:ea typeface="方正书宋_GBK"/>
                <a:cs typeface="Times New Roman" panose="02020603050405020304" pitchFamily="18" charset="0"/>
              </a:rPr>
              <a:t>一级活塞缸筒</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3—</a:t>
            </a:r>
            <a:r>
              <a:rPr lang="zh-CN" altLang="zh-CN" sz="700" dirty="0">
                <a:solidFill>
                  <a:srgbClr val="000000"/>
                </a:solidFill>
                <a:latin typeface="NEU-BZ-S92"/>
                <a:ea typeface="方正书宋_GBK"/>
                <a:cs typeface="Times New Roman" panose="02020603050405020304" pitchFamily="18" charset="0"/>
              </a:rPr>
              <a:t>二级活塞缸筒　</a:t>
            </a:r>
            <a:r>
              <a:rPr lang="en-US" altLang="zh-CN" sz="700" dirty="0">
                <a:solidFill>
                  <a:srgbClr val="000000"/>
                </a:solidFill>
                <a:latin typeface="NEU-BZ-S92"/>
                <a:ea typeface="方正书宋_GBK"/>
                <a:cs typeface="Times New Roman" panose="02020603050405020304" pitchFamily="18" charset="0"/>
              </a:rPr>
              <a:t>4—</a:t>
            </a:r>
            <a:r>
              <a:rPr lang="zh-CN" altLang="zh-CN" sz="700" dirty="0">
                <a:solidFill>
                  <a:srgbClr val="000000"/>
                </a:solidFill>
                <a:latin typeface="NEU-BZ-S92"/>
                <a:ea typeface="方正书宋_GBK"/>
                <a:cs typeface="Times New Roman" panose="02020603050405020304" pitchFamily="18" charset="0"/>
              </a:rPr>
              <a:t>三级活塞</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9" name="矩形 18">
            <a:extLst>
              <a:ext uri="{FF2B5EF4-FFF2-40B4-BE49-F238E27FC236}">
                <a16:creationId xmlns:a16="http://schemas.microsoft.com/office/drawing/2014/main" id="{A0A3124B-D6E7-49ED-AC5F-F9287C505030}"/>
              </a:ext>
            </a:extLst>
          </p:cNvPr>
          <p:cNvSpPr/>
          <p:nvPr/>
        </p:nvSpPr>
        <p:spPr>
          <a:xfrm>
            <a:off x="252666" y="1905808"/>
            <a:ext cx="4572000" cy="261610"/>
          </a:xfrm>
          <a:prstGeom prst="rect">
            <a:avLst/>
          </a:prstGeom>
        </p:spPr>
        <p:txBody>
          <a:bodyPr>
            <a:spAutoFit/>
          </a:bodyPr>
          <a:lstStyle/>
          <a:p>
            <a:r>
              <a:rPr lang="zh-CN" altLang="en-US" sz="1100" dirty="0"/>
              <a:t>图</a:t>
            </a:r>
            <a:r>
              <a:rPr lang="en-US" altLang="zh-CN" sz="1100" dirty="0"/>
              <a:t>5-7</a:t>
            </a:r>
            <a:r>
              <a:rPr lang="zh-CN" altLang="en-US" sz="1100" dirty="0"/>
              <a:t>所示为单作用式三级同步伸缩缸的工作原理图。</a:t>
            </a:r>
          </a:p>
        </p:txBody>
      </p:sp>
      <p:sp>
        <p:nvSpPr>
          <p:cNvPr id="28" name="矩形 27">
            <a:extLst>
              <a:ext uri="{FF2B5EF4-FFF2-40B4-BE49-F238E27FC236}">
                <a16:creationId xmlns:a16="http://schemas.microsoft.com/office/drawing/2014/main" id="{1BCCFB28-AEE6-4308-8CE6-7908B066D21B}"/>
              </a:ext>
            </a:extLst>
          </p:cNvPr>
          <p:cNvSpPr/>
          <p:nvPr/>
        </p:nvSpPr>
        <p:spPr>
          <a:xfrm>
            <a:off x="3832914" y="1731990"/>
            <a:ext cx="5065909" cy="1788951"/>
          </a:xfrm>
          <a:prstGeom prst="rect">
            <a:avLst/>
          </a:prstGeom>
        </p:spPr>
        <p:txBody>
          <a:bodyPr wrap="square">
            <a:spAutoFit/>
          </a:bodyPr>
          <a:lstStyle/>
          <a:p>
            <a:pPr algn="just">
              <a:lnSpc>
                <a:spcPct val="150000"/>
              </a:lnSpc>
            </a:pPr>
            <a:r>
              <a:rPr lang="en-US" altLang="zh-CN" sz="1050" dirty="0">
                <a:solidFill>
                  <a:srgbClr val="000000"/>
                </a:solidFill>
                <a:latin typeface="NEU-BZ-S92"/>
                <a:ea typeface="方正书宋_GBK"/>
                <a:cs typeface="Times New Roman" panose="02020603050405020304" pitchFamily="18" charset="0"/>
              </a:rPr>
              <a:t>         </a:t>
            </a:r>
            <a:r>
              <a:rPr lang="zh-CN" altLang="zh-CN" sz="1050" dirty="0">
                <a:solidFill>
                  <a:srgbClr val="000000"/>
                </a:solidFill>
                <a:latin typeface="NEU-BZ-S92"/>
                <a:ea typeface="方正书宋_GBK"/>
                <a:cs typeface="Times New Roman" panose="02020603050405020304" pitchFamily="18" charset="0"/>
              </a:rPr>
              <a:t>该缸的各级活塞面积设计成</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1</a:t>
            </a:r>
            <a:r>
              <a:rPr lang="en-US" altLang="zh-CN" sz="1050" i="1" dirty="0">
                <a:solidFill>
                  <a:srgbClr val="000000"/>
                </a:solidFill>
                <a:latin typeface="NEU-BZ-S92"/>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2</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2</a:t>
            </a:r>
            <a:r>
              <a:rPr lang="zh-CN" altLang="zh-CN" sz="1050" dirty="0">
                <a:solidFill>
                  <a:srgbClr val="000000"/>
                </a:solidFill>
                <a:latin typeface="NEU-BZ-S92"/>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2</a:t>
            </a:r>
            <a:r>
              <a:rPr lang="en-US" altLang="zh-CN" sz="1050" i="1" dirty="0">
                <a:solidFill>
                  <a:srgbClr val="000000"/>
                </a:solidFill>
                <a:latin typeface="NEU-BZ-S92"/>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2</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3</a:t>
            </a:r>
            <a:r>
              <a:rPr lang="zh-CN" altLang="zh-CN" sz="1050" dirty="0">
                <a:solidFill>
                  <a:srgbClr val="000000"/>
                </a:solidFill>
                <a:latin typeface="NEU-BZ-S92"/>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3</a:t>
            </a:r>
            <a:r>
              <a:rPr lang="en-US" altLang="zh-CN" sz="1050" i="1" dirty="0">
                <a:solidFill>
                  <a:srgbClr val="000000"/>
                </a:solidFill>
                <a:latin typeface="NEU-BZ-S92"/>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2</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4</a:t>
            </a:r>
            <a:r>
              <a:rPr lang="en-US" altLang="zh-CN" sz="1050" dirty="0">
                <a:solidFill>
                  <a:srgbClr val="000000"/>
                </a:solidFill>
                <a:latin typeface="NEU-BZ-S92"/>
                <a:ea typeface="方正书宋_GBK"/>
                <a:cs typeface="Times New Roman" panose="02020603050405020304" pitchFamily="18" charset="0"/>
              </a:rPr>
              <a:t> </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并在一级和二级活塞缸筒的右端各设一带有顶杆的单向阀</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而在其缸筒右侧壁面各开有小孔。正常工作时单向阀均关闭。当压力油进入</a:t>
            </a:r>
            <a:r>
              <a:rPr lang="en-US" altLang="zh-CN" sz="1050" dirty="0">
                <a:solidFill>
                  <a:srgbClr val="000000"/>
                </a:solidFill>
                <a:latin typeface="NEU-BZ-S92"/>
                <a:ea typeface="方正书宋_GBK"/>
                <a:cs typeface="Times New Roman" panose="02020603050405020304" pitchFamily="18" charset="0"/>
              </a:rPr>
              <a:t>B</a:t>
            </a:r>
            <a:r>
              <a:rPr lang="zh-CN" altLang="zh-CN" sz="1050" dirty="0">
                <a:solidFill>
                  <a:srgbClr val="000000"/>
                </a:solidFill>
                <a:latin typeface="NEU-BZ-S92"/>
                <a:ea typeface="方正书宋_GBK"/>
                <a:cs typeface="Times New Roman" panose="02020603050405020304" pitchFamily="18" charset="0"/>
              </a:rPr>
              <a:t>腔时</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一级活塞</a:t>
            </a:r>
            <a:r>
              <a:rPr lang="en-US" altLang="zh-CN" sz="1050" dirty="0">
                <a:solidFill>
                  <a:srgbClr val="000000"/>
                </a:solidFill>
                <a:latin typeface="NEU-BZ-S92"/>
                <a:ea typeface="方正书宋_GBK"/>
                <a:cs typeface="Times New Roman" panose="02020603050405020304" pitchFamily="18" charset="0"/>
              </a:rPr>
              <a:t>2</a:t>
            </a:r>
            <a:r>
              <a:rPr lang="zh-CN" altLang="zh-CN" sz="1050" dirty="0">
                <a:solidFill>
                  <a:srgbClr val="000000"/>
                </a:solidFill>
                <a:latin typeface="NEU-BZ-S92"/>
                <a:ea typeface="方正书宋_GBK"/>
                <a:cs typeface="Times New Roman" panose="02020603050405020304" pitchFamily="18" charset="0"/>
              </a:rPr>
              <a:t>向左移动</a:t>
            </a:r>
            <a:r>
              <a:rPr lang="en-US" altLang="zh-CN" sz="1050" dirty="0">
                <a:solidFill>
                  <a:srgbClr val="000000"/>
                </a:solidFill>
                <a:latin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C</a:t>
            </a:r>
            <a:r>
              <a:rPr lang="zh-CN" altLang="zh-CN" sz="1050" dirty="0">
                <a:solidFill>
                  <a:srgbClr val="000000"/>
                </a:solidFill>
                <a:latin typeface="NEU-BZ-S92"/>
                <a:ea typeface="方正书宋_GBK"/>
                <a:cs typeface="Times New Roman" panose="02020603050405020304" pitchFamily="18" charset="0"/>
              </a:rPr>
              <a:t>腔油通过小孔进入</a:t>
            </a:r>
            <a:r>
              <a:rPr lang="en-US" altLang="zh-CN" sz="1050" dirty="0">
                <a:solidFill>
                  <a:srgbClr val="000000"/>
                </a:solidFill>
                <a:latin typeface="NEU-BZ-S92"/>
                <a:ea typeface="方正书宋_GBK"/>
                <a:cs typeface="Times New Roman" panose="02020603050405020304" pitchFamily="18" charset="0"/>
              </a:rPr>
              <a:t>D</a:t>
            </a:r>
            <a:r>
              <a:rPr lang="zh-CN" altLang="zh-CN" sz="1050" dirty="0">
                <a:solidFill>
                  <a:srgbClr val="000000"/>
                </a:solidFill>
                <a:latin typeface="NEU-BZ-S92"/>
                <a:ea typeface="方正书宋_GBK"/>
                <a:cs typeface="Times New Roman" panose="02020603050405020304" pitchFamily="18" charset="0"/>
              </a:rPr>
              <a:t>腔</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推动二级活塞</a:t>
            </a:r>
            <a:r>
              <a:rPr lang="en-US" altLang="zh-CN" sz="1050" dirty="0">
                <a:solidFill>
                  <a:srgbClr val="000000"/>
                </a:solidFill>
                <a:latin typeface="NEU-BZ-S92"/>
                <a:ea typeface="方正书宋_GBK"/>
                <a:cs typeface="Times New Roman" panose="02020603050405020304" pitchFamily="18" charset="0"/>
              </a:rPr>
              <a:t>3</a:t>
            </a:r>
            <a:r>
              <a:rPr lang="zh-CN" altLang="zh-CN" sz="1050" dirty="0">
                <a:solidFill>
                  <a:srgbClr val="000000"/>
                </a:solidFill>
                <a:latin typeface="NEU-BZ-S92"/>
                <a:ea typeface="方正书宋_GBK"/>
                <a:cs typeface="Times New Roman" panose="02020603050405020304" pitchFamily="18" charset="0"/>
              </a:rPr>
              <a:t>以相同速度向左移动</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同样原理</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三级活塞</a:t>
            </a:r>
            <a:r>
              <a:rPr lang="en-US" altLang="zh-CN" sz="1050" dirty="0">
                <a:solidFill>
                  <a:srgbClr val="000000"/>
                </a:solidFill>
                <a:latin typeface="NEU-BZ-S92"/>
                <a:ea typeface="方正书宋_GBK"/>
                <a:cs typeface="Times New Roman" panose="02020603050405020304" pitchFamily="18" charset="0"/>
              </a:rPr>
              <a:t>4</a:t>
            </a:r>
            <a:r>
              <a:rPr lang="zh-CN" altLang="zh-CN" sz="1050" dirty="0">
                <a:solidFill>
                  <a:srgbClr val="000000"/>
                </a:solidFill>
                <a:latin typeface="NEU-BZ-S92"/>
                <a:ea typeface="方正书宋_GBK"/>
                <a:cs typeface="Times New Roman" panose="02020603050405020304" pitchFamily="18" charset="0"/>
              </a:rPr>
              <a:t>也以同一速度向左移动。若因泄漏原因</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二级或三级活塞没有移动到最左位置</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则相应的单向阀开启</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补充液压油使其到位。外力推其向右移动时各活塞动作与向左移动时相反。一级和二级活塞运动到最右端时</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两个单向阀的顶杆使其开启</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从而恢复各级间的平衡状态。</a:t>
            </a:r>
            <a:endParaRPr lang="zh-CN" altLang="en-US" dirty="0"/>
          </a:p>
        </p:txBody>
      </p:sp>
      <p:sp>
        <p:nvSpPr>
          <p:cNvPr id="30" name="矩形 29">
            <a:extLst>
              <a:ext uri="{FF2B5EF4-FFF2-40B4-BE49-F238E27FC236}">
                <a16:creationId xmlns:a16="http://schemas.microsoft.com/office/drawing/2014/main" id="{9EDB578B-B32A-4074-A345-C7E50BA7BBDA}"/>
              </a:ext>
            </a:extLst>
          </p:cNvPr>
          <p:cNvSpPr/>
          <p:nvPr/>
        </p:nvSpPr>
        <p:spPr>
          <a:xfrm>
            <a:off x="4415022" y="3539997"/>
            <a:ext cx="5750041" cy="276999"/>
          </a:xfrm>
          <a:prstGeom prst="rect">
            <a:avLst/>
          </a:prstGeom>
        </p:spPr>
        <p:txBody>
          <a:bodyPr wrap="square">
            <a:spAutoFit/>
          </a:bodyPr>
          <a:lstStyle/>
          <a:p>
            <a:r>
              <a:rPr lang="zh-CN" altLang="en-US" sz="1200" dirty="0"/>
              <a:t>这种同步伸缩缸输出的推力和速度始终保持恒定</a:t>
            </a:r>
            <a:r>
              <a:rPr lang="en-US" altLang="zh-CN" sz="1200" dirty="0"/>
              <a:t>,</a:t>
            </a:r>
            <a:r>
              <a:rPr lang="zh-CN" altLang="en-US" sz="1200" dirty="0"/>
              <a:t>其值为</a:t>
            </a:r>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6D5CCB22-5538-4817-8004-DDE9606955DB}"/>
                  </a:ext>
                </a:extLst>
              </p:cNvPr>
              <p:cNvSpPr/>
              <p:nvPr/>
            </p:nvSpPr>
            <p:spPr>
              <a:xfrm>
                <a:off x="5064840" y="3807219"/>
                <a:ext cx="2602058" cy="458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𝐹</m:t>
                      </m:r>
                      <m:r>
                        <a:rPr lang="zh-CN" altLang="en-US" sz="1400" i="0">
                          <a:latin typeface="Cambria Math" panose="02040503050406030204" pitchFamily="18" charset="0"/>
                        </a:rPr>
                        <m:t>=</m:t>
                      </m:r>
                      <m:r>
                        <a:rPr lang="zh-CN" altLang="en-US" sz="1400" i="1">
                          <a:latin typeface="Cambria Math" panose="02040503050406030204" pitchFamily="18" charset="0"/>
                        </a:rPr>
                        <m:t>𝑝</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4</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sub>
                      </m:sSub>
                      <m:r>
                        <a:rPr lang="zh-CN" altLang="en-US" sz="1400" i="0">
                          <a:latin typeface="Cambria Math" panose="02040503050406030204" pitchFamily="18" charset="0"/>
                        </a:rPr>
                        <m:t>=</m:t>
                      </m:r>
                      <m:r>
                        <a:rPr lang="zh-CN" altLang="en-US" sz="1400" i="1">
                          <a:latin typeface="Cambria Math" panose="02040503050406030204" pitchFamily="18" charset="0"/>
                        </a:rPr>
                        <m:t>𝑝</m:t>
                      </m:r>
                      <m:f>
                        <m:fPr>
                          <m:ctrlPr>
                            <a:rPr lang="zh-CN" altLang="en-US" sz="1400" i="1">
                              <a:latin typeface="Cambria Math" panose="02040503050406030204" pitchFamily="18" charset="0"/>
                            </a:rPr>
                          </m:ctrlPr>
                        </m:fPr>
                        <m:num>
                          <m:r>
                            <m:rPr>
                              <m:sty m:val="p"/>
                            </m:rPr>
                            <a:rPr lang="zh-CN" altLang="en-US" sz="1400" i="0">
                              <a:latin typeface="Cambria Math" panose="02040503050406030204" pitchFamily="18" charset="0"/>
                            </a:rPr>
                            <m:t>π</m:t>
                          </m:r>
                        </m:num>
                        <m:den>
                          <m:r>
                            <a:rPr lang="zh-CN" altLang="en-US" sz="1400" i="0">
                              <a:latin typeface="Cambria Math" panose="02040503050406030204" pitchFamily="18" charset="0"/>
                            </a:rPr>
                            <m:t>4</m:t>
                          </m:r>
                        </m:den>
                      </m:f>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𝑑</m:t>
                          </m:r>
                        </m:e>
                        <m:sup>
                          <m:r>
                            <a:rPr lang="zh-CN" altLang="en-US" sz="1400" i="0">
                              <a:latin typeface="Cambria Math" panose="02040503050406030204" pitchFamily="18" charset="0"/>
                            </a:rPr>
                            <m:t>2</m:t>
                          </m:r>
                        </m:sup>
                      </m:s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m:rPr>
                              <m:sty m:val="p"/>
                            </m:rPr>
                            <a:rPr lang="zh-CN" altLang="en-US" sz="1400" i="0">
                              <a:latin typeface="Cambria Math" panose="02040503050406030204" pitchFamily="18" charset="0"/>
                            </a:rPr>
                            <m:t>m</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16</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31" name="矩形 30">
                <a:extLst>
                  <a:ext uri="{FF2B5EF4-FFF2-40B4-BE49-F238E27FC236}">
                    <a16:creationId xmlns:a16="http://schemas.microsoft.com/office/drawing/2014/main" id="{6D5CCB22-5538-4817-8004-DDE9606955DB}"/>
                  </a:ext>
                </a:extLst>
              </p:cNvPr>
              <p:cNvSpPr>
                <a:spLocks noRot="1" noChangeAspect="1" noMove="1" noResize="1" noEditPoints="1" noAdjustHandles="1" noChangeArrowheads="1" noChangeShapeType="1" noTextEdit="1"/>
              </p:cNvSpPr>
              <p:nvPr/>
            </p:nvSpPr>
            <p:spPr>
              <a:xfrm>
                <a:off x="5064840" y="3807219"/>
                <a:ext cx="2602058" cy="458395"/>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C050DD3F-2F4F-4C17-9952-98FF87868E66}"/>
                  </a:ext>
                </a:extLst>
              </p:cNvPr>
              <p:cNvSpPr/>
              <p:nvPr/>
            </p:nvSpPr>
            <p:spPr>
              <a:xfrm>
                <a:off x="5371158" y="4283074"/>
                <a:ext cx="2096215" cy="531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𝑣</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𝑞</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𝑉</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a:rPr lang="zh-CN" altLang="en-US" sz="1400" i="0">
                                  <a:latin typeface="Cambria Math" panose="02040503050406030204" pitchFamily="18" charset="0"/>
                                </a:rPr>
                                <m:t>4</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r>
                            <a:rPr lang="zh-CN" altLang="en-US" sz="1400" i="1">
                              <a:latin typeface="Cambria Math" panose="02040503050406030204" pitchFamily="18" charset="0"/>
                            </a:rPr>
                            <m:t>𝑞</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𝑉</m:t>
                              </m:r>
                            </m:sub>
                          </m:sSub>
                        </m:num>
                        <m:den>
                          <m:r>
                            <m:rPr>
                              <m:sty m:val="p"/>
                            </m:rPr>
                            <a:rPr lang="zh-CN" altLang="en-US" sz="1400" i="0">
                              <a:latin typeface="Cambria Math" panose="02040503050406030204" pitchFamily="18" charset="0"/>
                            </a:rPr>
                            <m:t>π</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𝑑</m:t>
                              </m:r>
                            </m:e>
                            <m:sup>
                              <m:r>
                                <a:rPr lang="zh-CN" altLang="en-US" sz="1400" i="0">
                                  <a:latin typeface="Cambria Math" panose="02040503050406030204" pitchFamily="18" charset="0"/>
                                </a:rPr>
                                <m:t>2</m:t>
                              </m:r>
                            </m:sup>
                          </m:sSup>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17</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32" name="矩形 31">
                <a:extLst>
                  <a:ext uri="{FF2B5EF4-FFF2-40B4-BE49-F238E27FC236}">
                    <a16:creationId xmlns:a16="http://schemas.microsoft.com/office/drawing/2014/main" id="{C050DD3F-2F4F-4C17-9952-98FF87868E66}"/>
                  </a:ext>
                </a:extLst>
              </p:cNvPr>
              <p:cNvSpPr>
                <a:spLocks noRot="1" noChangeAspect="1" noMove="1" noResize="1" noEditPoints="1" noAdjustHandles="1" noChangeArrowheads="1" noChangeShapeType="1" noTextEdit="1"/>
              </p:cNvSpPr>
              <p:nvPr/>
            </p:nvSpPr>
            <p:spPr>
              <a:xfrm>
                <a:off x="5371158" y="4283074"/>
                <a:ext cx="2096215" cy="53149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454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20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10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19" grpId="0"/>
      <p:bldP spid="28" grpId="0"/>
      <p:bldP spid="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832735" y="1164935"/>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二、</a:t>
            </a:r>
          </a:p>
        </p:txBody>
      </p:sp>
      <p:sp>
        <p:nvSpPr>
          <p:cNvPr id="6" name="矩形 5">
            <a:extLst>
              <a:ext uri="{FF2B5EF4-FFF2-40B4-BE49-F238E27FC236}">
                <a16:creationId xmlns:a16="http://schemas.microsoft.com/office/drawing/2014/main" id="{B6452150-5450-47F6-AA58-1466B0F849A9}"/>
              </a:ext>
            </a:extLst>
          </p:cNvPr>
          <p:cNvSpPr/>
          <p:nvPr/>
        </p:nvSpPr>
        <p:spPr>
          <a:xfrm>
            <a:off x="1859276" y="1668373"/>
            <a:ext cx="5657630" cy="1938992"/>
          </a:xfrm>
          <a:prstGeom prst="rect">
            <a:avLst/>
          </a:prstGeom>
        </p:spPr>
        <p:txBody>
          <a:bodyPr wrap="square">
            <a:spAutoFit/>
          </a:bodyPr>
          <a:lstStyle/>
          <a:p>
            <a:pPr algn="ctr"/>
            <a:r>
              <a:rPr lang="zh-CN" altLang="en-US" sz="6000" dirty="0">
                <a:solidFill>
                  <a:srgbClr val="F6C954"/>
                </a:solidFill>
                <a:latin typeface="Times New Roman" panose="02020603050405020304" pitchFamily="18" charset="0"/>
                <a:ea typeface="黑体" panose="02010609060101010101" pitchFamily="49" charset="-122"/>
              </a:rPr>
              <a:t>液压缸的</a:t>
            </a:r>
            <a:endParaRPr lang="en-US" altLang="zh-CN" sz="6000" dirty="0">
              <a:solidFill>
                <a:srgbClr val="F6C954"/>
              </a:solidFill>
              <a:latin typeface="Times New Roman" panose="02020603050405020304" pitchFamily="18" charset="0"/>
              <a:ea typeface="黑体" panose="02010609060101010101" pitchFamily="49" charset="-122"/>
            </a:endParaRPr>
          </a:p>
          <a:p>
            <a:pPr algn="ctr"/>
            <a:r>
              <a:rPr lang="zh-CN" altLang="en-US" sz="6000" dirty="0">
                <a:solidFill>
                  <a:srgbClr val="F6C954"/>
                </a:solidFill>
                <a:latin typeface="Times New Roman" panose="02020603050405020304" pitchFamily="18" charset="0"/>
                <a:ea typeface="黑体" panose="02010609060101010101" pitchFamily="49" charset="-122"/>
              </a:rPr>
              <a:t>典型结构和组成</a:t>
            </a:r>
          </a:p>
        </p:txBody>
      </p:sp>
    </p:spTree>
    <p:extLst>
      <p:ext uri="{BB962C8B-B14F-4D97-AF65-F5344CB8AC3E}">
        <p14:creationId xmlns:p14="http://schemas.microsoft.com/office/powerpoint/2010/main" val="19609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一、液压缸的典型结构举例</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7200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18702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500306" y="93008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650553" y="93008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1B2156D7-C340-42FD-AD60-8342B819BB58}"/>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pic>
        <p:nvPicPr>
          <p:cNvPr id="13" name="5T8.EPS" descr="id:2147505030;FounderCES">
            <a:extLst>
              <a:ext uri="{FF2B5EF4-FFF2-40B4-BE49-F238E27FC236}">
                <a16:creationId xmlns:a16="http://schemas.microsoft.com/office/drawing/2014/main" id="{B8F7F15B-9B89-4F34-9EDF-42EC1544CD1C}"/>
              </a:ext>
            </a:extLst>
          </p:cNvPr>
          <p:cNvPicPr/>
          <p:nvPr/>
        </p:nvPicPr>
        <p:blipFill>
          <a:blip r:embed="rId3"/>
          <a:stretch>
            <a:fillRect/>
          </a:stretch>
        </p:blipFill>
        <p:spPr>
          <a:xfrm>
            <a:off x="4478631" y="1683086"/>
            <a:ext cx="4194810" cy="2411095"/>
          </a:xfrm>
          <a:prstGeom prst="rect">
            <a:avLst/>
          </a:prstGeom>
        </p:spPr>
      </p:pic>
      <p:sp>
        <p:nvSpPr>
          <p:cNvPr id="14" name="圆角矩形 6">
            <a:extLst>
              <a:ext uri="{FF2B5EF4-FFF2-40B4-BE49-F238E27FC236}">
                <a16:creationId xmlns:a16="http://schemas.microsoft.com/office/drawing/2014/main" id="{316B9C5B-2258-4D73-A61F-FF18D418AE4D}"/>
              </a:ext>
            </a:extLst>
          </p:cNvPr>
          <p:cNvSpPr/>
          <p:nvPr/>
        </p:nvSpPr>
        <p:spPr>
          <a:xfrm>
            <a:off x="4358418" y="1553490"/>
            <a:ext cx="4398464" cy="335890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ABF9131-F7E2-4CCE-B6C2-BFD624365CD7}"/>
              </a:ext>
            </a:extLst>
          </p:cNvPr>
          <p:cNvSpPr/>
          <p:nvPr/>
        </p:nvSpPr>
        <p:spPr>
          <a:xfrm>
            <a:off x="4394306" y="4094181"/>
            <a:ext cx="4572000" cy="733534"/>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5-8</a:t>
            </a:r>
            <a:r>
              <a:rPr lang="zh-CN" altLang="zh-CN" sz="900" dirty="0">
                <a:solidFill>
                  <a:srgbClr val="000000"/>
                </a:solidFill>
                <a:latin typeface="NEU-BZ-S92"/>
                <a:ea typeface="方正书宋_GBK"/>
                <a:cs typeface="Times New Roman" panose="02020603050405020304" pitchFamily="18" charset="0"/>
              </a:rPr>
              <a:t>　单杆活塞式液压缸结构</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NEU-BZ-S92"/>
                <a:ea typeface="方正书宋_GBK"/>
                <a:cs typeface="Times New Roman" panose="02020603050405020304" pitchFamily="18" charset="0"/>
              </a:rPr>
              <a:t>1—</a:t>
            </a:r>
            <a:r>
              <a:rPr lang="zh-CN" altLang="zh-CN" sz="800" dirty="0">
                <a:solidFill>
                  <a:srgbClr val="000000"/>
                </a:solidFill>
                <a:latin typeface="NEU-BZ-S92"/>
                <a:ea typeface="方正书宋_GBK"/>
                <a:cs typeface="Times New Roman" panose="02020603050405020304" pitchFamily="18" charset="0"/>
              </a:rPr>
              <a:t>前缸盖　</a:t>
            </a:r>
            <a:r>
              <a:rPr lang="en-US" altLang="zh-CN" sz="800" dirty="0">
                <a:solidFill>
                  <a:srgbClr val="000000"/>
                </a:solidFill>
                <a:latin typeface="NEU-BZ-S92"/>
                <a:ea typeface="方正书宋_GBK"/>
                <a:cs typeface="Times New Roman" panose="02020603050405020304" pitchFamily="18" charset="0"/>
              </a:rPr>
              <a:t>2</a:t>
            </a:r>
            <a:r>
              <a:rPr lang="zh-CN" altLang="zh-CN" sz="800" dirty="0">
                <a:solidFill>
                  <a:srgbClr val="000000"/>
                </a:solidFill>
                <a:latin typeface="NEU-BZ-S92"/>
                <a:ea typeface="方正书宋_GBK"/>
                <a:cs typeface="Times New Roman" panose="02020603050405020304" pitchFamily="18" charset="0"/>
              </a:rPr>
              <a:t>、</a:t>
            </a:r>
            <a:r>
              <a:rPr lang="en-US" altLang="zh-CN" sz="800" dirty="0">
                <a:solidFill>
                  <a:srgbClr val="000000"/>
                </a:solidFill>
                <a:latin typeface="NEU-BZ-S92"/>
                <a:ea typeface="方正书宋_GBK"/>
                <a:cs typeface="Times New Roman" panose="02020603050405020304" pitchFamily="18" charset="0"/>
              </a:rPr>
              <a:t>6—</a:t>
            </a:r>
            <a:r>
              <a:rPr lang="zh-CN" altLang="zh-CN" sz="800" dirty="0">
                <a:solidFill>
                  <a:srgbClr val="000000"/>
                </a:solidFill>
                <a:latin typeface="NEU-BZ-S92"/>
                <a:ea typeface="方正书宋_GBK"/>
                <a:cs typeface="Times New Roman" panose="02020603050405020304" pitchFamily="18" charset="0"/>
              </a:rPr>
              <a:t>锥阀　</a:t>
            </a:r>
            <a:r>
              <a:rPr lang="en-US" altLang="zh-CN" sz="800" dirty="0">
                <a:solidFill>
                  <a:srgbClr val="000000"/>
                </a:solidFill>
                <a:latin typeface="NEU-BZ-S92"/>
                <a:ea typeface="方正书宋_GBK"/>
                <a:cs typeface="Times New Roman" panose="02020603050405020304" pitchFamily="18" charset="0"/>
              </a:rPr>
              <a:t>3—</a:t>
            </a:r>
            <a:r>
              <a:rPr lang="zh-CN" altLang="zh-CN" sz="800" dirty="0">
                <a:solidFill>
                  <a:srgbClr val="000000"/>
                </a:solidFill>
                <a:latin typeface="NEU-BZ-S92"/>
                <a:ea typeface="方正书宋_GBK"/>
                <a:cs typeface="Times New Roman" panose="02020603050405020304" pitchFamily="18" charset="0"/>
              </a:rPr>
              <a:t>前缓冲套　</a:t>
            </a:r>
            <a:r>
              <a:rPr lang="en-US" altLang="zh-CN" sz="800" dirty="0">
                <a:solidFill>
                  <a:srgbClr val="000000"/>
                </a:solidFill>
                <a:latin typeface="NEU-BZ-S92"/>
                <a:ea typeface="方正书宋_GBK"/>
                <a:cs typeface="Times New Roman" panose="02020603050405020304" pitchFamily="18" charset="0"/>
              </a:rPr>
              <a:t>4</a:t>
            </a:r>
            <a:r>
              <a:rPr lang="zh-CN" altLang="zh-CN" sz="800" dirty="0">
                <a:solidFill>
                  <a:srgbClr val="000000"/>
                </a:solidFill>
                <a:latin typeface="NEU-BZ-S92"/>
                <a:ea typeface="方正书宋_GBK"/>
                <a:cs typeface="Times New Roman" panose="02020603050405020304" pitchFamily="18" charset="0"/>
              </a:rPr>
              <a:t>、</a:t>
            </a:r>
            <a:r>
              <a:rPr lang="en-US" altLang="zh-CN" sz="800" dirty="0">
                <a:solidFill>
                  <a:srgbClr val="000000"/>
                </a:solidFill>
                <a:latin typeface="NEU-BZ-S92"/>
                <a:ea typeface="方正书宋_GBK"/>
                <a:cs typeface="Times New Roman" panose="02020603050405020304" pitchFamily="18" charset="0"/>
              </a:rPr>
              <a:t>11—</a:t>
            </a:r>
            <a:r>
              <a:rPr lang="zh-CN" altLang="zh-CN" sz="800" dirty="0">
                <a:solidFill>
                  <a:srgbClr val="000000"/>
                </a:solidFill>
                <a:latin typeface="NEU-BZ-S92"/>
                <a:ea typeface="方正书宋_GBK"/>
                <a:cs typeface="Times New Roman" panose="02020603050405020304" pitchFamily="18" charset="0"/>
              </a:rPr>
              <a:t>前、后缓冲柱塞</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NEU-BZ-S92"/>
                <a:ea typeface="方正书宋_GBK"/>
                <a:cs typeface="Times New Roman" panose="02020603050405020304" pitchFamily="18" charset="0"/>
              </a:rPr>
              <a:t>5—</a:t>
            </a:r>
            <a:r>
              <a:rPr lang="zh-CN" altLang="zh-CN" sz="800" dirty="0">
                <a:solidFill>
                  <a:srgbClr val="000000"/>
                </a:solidFill>
                <a:latin typeface="NEU-BZ-S92"/>
                <a:ea typeface="方正书宋_GBK"/>
                <a:cs typeface="Times New Roman" panose="02020603050405020304" pitchFamily="18" charset="0"/>
              </a:rPr>
              <a:t>缸筒　</a:t>
            </a:r>
            <a:r>
              <a:rPr lang="en-US" altLang="zh-CN" sz="800" dirty="0">
                <a:solidFill>
                  <a:srgbClr val="000000"/>
                </a:solidFill>
                <a:latin typeface="NEU-BZ-S92"/>
                <a:ea typeface="方正书宋_GBK"/>
                <a:cs typeface="Times New Roman" panose="02020603050405020304" pitchFamily="18" charset="0"/>
              </a:rPr>
              <a:t>7—</a:t>
            </a:r>
            <a:r>
              <a:rPr lang="zh-CN" altLang="zh-CN" sz="800" dirty="0">
                <a:solidFill>
                  <a:srgbClr val="000000"/>
                </a:solidFill>
                <a:latin typeface="NEU-BZ-S92"/>
                <a:ea typeface="方正书宋_GBK"/>
                <a:cs typeface="Times New Roman" panose="02020603050405020304" pitchFamily="18" charset="0"/>
              </a:rPr>
              <a:t>后缸盖　</a:t>
            </a:r>
            <a:r>
              <a:rPr lang="en-US" altLang="zh-CN" sz="800" dirty="0">
                <a:solidFill>
                  <a:srgbClr val="000000"/>
                </a:solidFill>
                <a:latin typeface="NEU-BZ-S92"/>
                <a:ea typeface="方正书宋_GBK"/>
                <a:cs typeface="Times New Roman" panose="02020603050405020304" pitchFamily="18" charset="0"/>
              </a:rPr>
              <a:t>8—</a:t>
            </a:r>
            <a:r>
              <a:rPr lang="zh-CN" altLang="zh-CN" sz="800" dirty="0">
                <a:solidFill>
                  <a:srgbClr val="000000"/>
                </a:solidFill>
                <a:latin typeface="NEU-BZ-S92"/>
                <a:ea typeface="方正书宋_GBK"/>
                <a:cs typeface="Times New Roman" panose="02020603050405020304" pitchFamily="18" charset="0"/>
              </a:rPr>
              <a:t>活塞杆　</a:t>
            </a:r>
            <a:r>
              <a:rPr lang="en-US" altLang="zh-CN" sz="800" dirty="0">
                <a:solidFill>
                  <a:srgbClr val="000000"/>
                </a:solidFill>
                <a:latin typeface="NEU-BZ-S92"/>
                <a:ea typeface="方正书宋_GBK"/>
                <a:cs typeface="Times New Roman" panose="02020603050405020304" pitchFamily="18" charset="0"/>
              </a:rPr>
              <a:t>9—</a:t>
            </a:r>
            <a:r>
              <a:rPr lang="zh-CN" altLang="zh-CN" sz="800" dirty="0">
                <a:solidFill>
                  <a:srgbClr val="000000"/>
                </a:solidFill>
                <a:latin typeface="NEU-BZ-S92"/>
                <a:ea typeface="方正书宋_GBK"/>
                <a:cs typeface="Times New Roman" panose="02020603050405020304" pitchFamily="18" charset="0"/>
              </a:rPr>
              <a:t>活塞杆导向装置</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NEU-BZ-S92"/>
                <a:ea typeface="方正书宋_GBK"/>
                <a:cs typeface="Times New Roman" panose="02020603050405020304" pitchFamily="18" charset="0"/>
              </a:rPr>
              <a:t>10—</a:t>
            </a:r>
            <a:r>
              <a:rPr lang="zh-CN" altLang="zh-CN" sz="800" dirty="0">
                <a:solidFill>
                  <a:srgbClr val="000000"/>
                </a:solidFill>
                <a:latin typeface="NEU-BZ-S92"/>
                <a:ea typeface="方正书宋_GBK"/>
                <a:cs typeface="Times New Roman" panose="02020603050405020304" pitchFamily="18" charset="0"/>
              </a:rPr>
              <a:t>后法兰　</a:t>
            </a:r>
            <a:r>
              <a:rPr lang="en-US" altLang="zh-CN" sz="800" dirty="0">
                <a:solidFill>
                  <a:srgbClr val="000000"/>
                </a:solidFill>
                <a:latin typeface="NEU-BZ-S92"/>
                <a:ea typeface="方正书宋_GBK"/>
                <a:cs typeface="Times New Roman" panose="02020603050405020304" pitchFamily="18" charset="0"/>
              </a:rPr>
              <a:t>12—</a:t>
            </a:r>
            <a:r>
              <a:rPr lang="zh-CN" altLang="zh-CN" sz="800" dirty="0">
                <a:solidFill>
                  <a:srgbClr val="000000"/>
                </a:solidFill>
                <a:latin typeface="NEU-BZ-S92"/>
                <a:ea typeface="方正书宋_GBK"/>
                <a:cs typeface="Times New Roman" panose="02020603050405020304" pitchFamily="18" charset="0"/>
              </a:rPr>
              <a:t>活塞　</a:t>
            </a:r>
            <a:r>
              <a:rPr lang="en-US" altLang="zh-CN" sz="800" dirty="0">
                <a:solidFill>
                  <a:srgbClr val="000000"/>
                </a:solidFill>
                <a:latin typeface="NEU-BZ-S92"/>
                <a:ea typeface="方正书宋_GBK"/>
                <a:cs typeface="Times New Roman" panose="02020603050405020304" pitchFamily="18" charset="0"/>
              </a:rPr>
              <a:t>13—</a:t>
            </a:r>
            <a:r>
              <a:rPr lang="zh-CN" altLang="zh-CN" sz="800" dirty="0">
                <a:solidFill>
                  <a:srgbClr val="000000"/>
                </a:solidFill>
                <a:latin typeface="NEU-BZ-S92"/>
                <a:ea typeface="方正书宋_GBK"/>
                <a:cs typeface="Times New Roman" panose="02020603050405020304" pitchFamily="18" charset="0"/>
              </a:rPr>
              <a:t>止动销　</a:t>
            </a:r>
            <a:r>
              <a:rPr lang="en-US" altLang="zh-CN" sz="800" dirty="0">
                <a:solidFill>
                  <a:srgbClr val="000000"/>
                </a:solidFill>
                <a:latin typeface="NEU-BZ-S92"/>
                <a:ea typeface="方正书宋_GBK"/>
                <a:cs typeface="Times New Roman" panose="02020603050405020304" pitchFamily="18" charset="0"/>
              </a:rPr>
              <a:t>14—</a:t>
            </a:r>
            <a:r>
              <a:rPr lang="zh-CN" altLang="zh-CN" sz="800" dirty="0">
                <a:solidFill>
                  <a:srgbClr val="000000"/>
                </a:solidFill>
                <a:latin typeface="NEU-BZ-S92"/>
                <a:ea typeface="方正书宋_GBK"/>
                <a:cs typeface="Times New Roman" panose="02020603050405020304" pitchFamily="18" charset="0"/>
              </a:rPr>
              <a:t>前法兰</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07BEE5E4-A47F-42E1-B9DF-F24C8AA18CCD}"/>
              </a:ext>
            </a:extLst>
          </p:cNvPr>
          <p:cNvSpPr/>
          <p:nvPr/>
        </p:nvSpPr>
        <p:spPr>
          <a:xfrm>
            <a:off x="226236" y="1562417"/>
            <a:ext cx="3856613" cy="1361911"/>
          </a:xfrm>
          <a:prstGeom prst="rect">
            <a:avLst/>
          </a:prstGeom>
        </p:spPr>
        <p:txBody>
          <a:bodyPr wrap="square">
            <a:spAutoFit/>
          </a:bodyPr>
          <a:lstStyle/>
          <a:p>
            <a:pPr algn="just">
              <a:lnSpc>
                <a:spcPct val="150000"/>
              </a:lnSpc>
            </a:pPr>
            <a:r>
              <a:rPr lang="en-US" altLang="zh-CN" sz="1100" dirty="0">
                <a:solidFill>
                  <a:srgbClr val="000000"/>
                </a:solidFill>
                <a:latin typeface="NEU-BZ-S92"/>
                <a:ea typeface="方正书宋_GBK"/>
                <a:cs typeface="Times New Roman" panose="02020603050405020304" pitchFamily="18" charset="0"/>
              </a:rPr>
              <a:t>         </a:t>
            </a:r>
            <a:r>
              <a:rPr lang="zh-CN" altLang="zh-CN" sz="1100" dirty="0">
                <a:solidFill>
                  <a:srgbClr val="000000"/>
                </a:solidFill>
                <a:latin typeface="NEU-BZ-S92"/>
                <a:ea typeface="方正书宋_GBK"/>
                <a:cs typeface="Times New Roman" panose="02020603050405020304" pitchFamily="18" charset="0"/>
              </a:rPr>
              <a:t>图</a:t>
            </a:r>
            <a:r>
              <a:rPr lang="en-US" altLang="zh-CN" sz="1100" dirty="0">
                <a:solidFill>
                  <a:srgbClr val="000000"/>
                </a:solidFill>
                <a:latin typeface="NEU-BZ-S92"/>
                <a:ea typeface="方正书宋_GBK"/>
                <a:cs typeface="Times New Roman" panose="02020603050405020304" pitchFamily="18" charset="0"/>
              </a:rPr>
              <a:t>5-8</a:t>
            </a:r>
            <a:r>
              <a:rPr lang="zh-CN" altLang="zh-CN" sz="1100" dirty="0">
                <a:solidFill>
                  <a:srgbClr val="000000"/>
                </a:solidFill>
                <a:latin typeface="NEU-BZ-S92"/>
                <a:ea typeface="方正书宋_GBK"/>
                <a:cs typeface="Times New Roman" panose="02020603050405020304" pitchFamily="18" charset="0"/>
              </a:rPr>
              <a:t>所示为单杆活塞式液压缸</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它由缸筒</a:t>
            </a:r>
            <a:r>
              <a:rPr lang="en-US" altLang="zh-CN" sz="1100" dirty="0">
                <a:solidFill>
                  <a:srgbClr val="000000"/>
                </a:solidFill>
                <a:latin typeface="NEU-BZ-S92"/>
                <a:ea typeface="方正书宋_GBK"/>
                <a:cs typeface="Times New Roman" panose="02020603050405020304" pitchFamily="18" charset="0"/>
              </a:rPr>
              <a:t>5</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活塞</a:t>
            </a:r>
            <a:r>
              <a:rPr lang="en-US" altLang="zh-CN" sz="1100" dirty="0">
                <a:solidFill>
                  <a:srgbClr val="000000"/>
                </a:solidFill>
                <a:latin typeface="NEU-BZ-S92"/>
                <a:ea typeface="方正书宋_GBK"/>
                <a:cs typeface="Times New Roman" panose="02020603050405020304" pitchFamily="18" charset="0"/>
              </a:rPr>
              <a:t>12</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活塞杆</a:t>
            </a:r>
            <a:r>
              <a:rPr lang="en-US" altLang="zh-CN" sz="1100" dirty="0">
                <a:solidFill>
                  <a:srgbClr val="000000"/>
                </a:solidFill>
                <a:latin typeface="NEU-BZ-S92"/>
                <a:ea typeface="方正书宋_GBK"/>
                <a:cs typeface="Times New Roman" panose="02020603050405020304" pitchFamily="18" charset="0"/>
              </a:rPr>
              <a:t>8</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前后缸盖</a:t>
            </a:r>
            <a:r>
              <a:rPr lang="en-US" altLang="zh-CN" sz="1100" dirty="0">
                <a:solidFill>
                  <a:srgbClr val="000000"/>
                </a:solidFill>
                <a:latin typeface="NEU-BZ-S92"/>
                <a:ea typeface="方正书宋_GBK"/>
                <a:cs typeface="Times New Roman" panose="02020603050405020304" pitchFamily="18" charset="0"/>
              </a:rPr>
              <a:t>1</a:t>
            </a:r>
            <a:r>
              <a:rPr lang="zh-CN" altLang="zh-CN" sz="1100" dirty="0">
                <a:solidFill>
                  <a:srgbClr val="000000"/>
                </a:solidFill>
                <a:latin typeface="NEU-BZ-S92"/>
                <a:ea typeface="方正书宋_GBK"/>
                <a:cs typeface="Times New Roman" panose="02020603050405020304" pitchFamily="18" charset="0"/>
              </a:rPr>
              <a:t>、</a:t>
            </a:r>
            <a:r>
              <a:rPr lang="en-US" altLang="zh-CN" sz="1100" dirty="0">
                <a:solidFill>
                  <a:srgbClr val="000000"/>
                </a:solidFill>
                <a:latin typeface="NEU-BZ-S92"/>
                <a:ea typeface="方正书宋_GBK"/>
                <a:cs typeface="Times New Roman" panose="02020603050405020304" pitchFamily="18" charset="0"/>
              </a:rPr>
              <a:t>7</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活塞杆导向装置</a:t>
            </a:r>
            <a:r>
              <a:rPr lang="en-US" altLang="zh-CN" sz="1100" dirty="0">
                <a:solidFill>
                  <a:srgbClr val="000000"/>
                </a:solidFill>
                <a:latin typeface="NEU-BZ-S92"/>
                <a:ea typeface="方正书宋_GBK"/>
                <a:cs typeface="Times New Roman" panose="02020603050405020304" pitchFamily="18" charset="0"/>
              </a:rPr>
              <a:t>9</a:t>
            </a:r>
            <a:r>
              <a:rPr lang="zh-CN" altLang="zh-CN" sz="1100" dirty="0">
                <a:solidFill>
                  <a:srgbClr val="000000"/>
                </a:solidFill>
                <a:latin typeface="NEU-BZ-S92"/>
                <a:ea typeface="方正书宋_GBK"/>
                <a:cs typeface="Times New Roman" panose="02020603050405020304" pitchFamily="18" charset="0"/>
              </a:rPr>
              <a:t>、活塞前、后缓冲柱塞</a:t>
            </a:r>
            <a:r>
              <a:rPr lang="en-US" altLang="zh-CN" sz="1100" dirty="0">
                <a:solidFill>
                  <a:srgbClr val="000000"/>
                </a:solidFill>
                <a:latin typeface="NEU-BZ-S92"/>
                <a:ea typeface="方正书宋_GBK"/>
                <a:cs typeface="Times New Roman" panose="02020603050405020304" pitchFamily="18" charset="0"/>
              </a:rPr>
              <a:t>4</a:t>
            </a:r>
            <a:r>
              <a:rPr lang="zh-CN" altLang="zh-CN" sz="1100" dirty="0">
                <a:solidFill>
                  <a:srgbClr val="000000"/>
                </a:solidFill>
                <a:latin typeface="NEU-BZ-S92"/>
                <a:ea typeface="方正书宋_GBK"/>
                <a:cs typeface="Times New Roman" panose="02020603050405020304" pitchFamily="18" charset="0"/>
              </a:rPr>
              <a:t>、</a:t>
            </a:r>
            <a:r>
              <a:rPr lang="en-US" altLang="zh-CN" sz="1100" dirty="0">
                <a:solidFill>
                  <a:srgbClr val="000000"/>
                </a:solidFill>
                <a:latin typeface="NEU-BZ-S92"/>
                <a:ea typeface="方正书宋_GBK"/>
                <a:cs typeface="Times New Roman" panose="02020603050405020304" pitchFamily="18" charset="0"/>
              </a:rPr>
              <a:t>11</a:t>
            </a:r>
            <a:r>
              <a:rPr lang="zh-CN" altLang="zh-CN" sz="1100" dirty="0">
                <a:solidFill>
                  <a:srgbClr val="000000"/>
                </a:solidFill>
                <a:latin typeface="NEU-BZ-S92"/>
                <a:ea typeface="方正书宋_GBK"/>
                <a:cs typeface="Times New Roman" panose="02020603050405020304" pitchFamily="18" charset="0"/>
              </a:rPr>
              <a:t>等主要零件组成。活塞与活塞杆用螺纹连接</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并用止动销</a:t>
            </a:r>
            <a:r>
              <a:rPr lang="en-US" altLang="zh-CN" sz="1100" dirty="0">
                <a:solidFill>
                  <a:srgbClr val="000000"/>
                </a:solidFill>
                <a:latin typeface="NEU-BZ-S92"/>
                <a:ea typeface="方正书宋_GBK"/>
                <a:cs typeface="Times New Roman" panose="02020603050405020304" pitchFamily="18" charset="0"/>
              </a:rPr>
              <a:t>13</a:t>
            </a:r>
            <a:r>
              <a:rPr lang="zh-CN" altLang="zh-CN" sz="1100" dirty="0">
                <a:solidFill>
                  <a:srgbClr val="000000"/>
                </a:solidFill>
                <a:latin typeface="NEU-BZ-S92"/>
                <a:ea typeface="方正书宋_GBK"/>
                <a:cs typeface="Times New Roman" panose="02020603050405020304" pitchFamily="18" charset="0"/>
              </a:rPr>
              <a:t>固死。前、后法兰</a:t>
            </a:r>
            <a:r>
              <a:rPr lang="en-US" altLang="zh-CN" sz="1100" dirty="0">
                <a:solidFill>
                  <a:srgbClr val="000000"/>
                </a:solidFill>
                <a:latin typeface="NEU-BZ-S92"/>
                <a:ea typeface="方正书宋_GBK"/>
                <a:cs typeface="Times New Roman" panose="02020603050405020304" pitchFamily="18" charset="0"/>
              </a:rPr>
              <a:t>14</a:t>
            </a:r>
            <a:r>
              <a:rPr lang="zh-CN" altLang="zh-CN" sz="1100" dirty="0">
                <a:solidFill>
                  <a:srgbClr val="000000"/>
                </a:solidFill>
                <a:latin typeface="NEU-BZ-S92"/>
                <a:ea typeface="方正书宋_GBK"/>
                <a:cs typeface="Times New Roman" panose="02020603050405020304" pitchFamily="18" charset="0"/>
              </a:rPr>
              <a:t>、</a:t>
            </a:r>
            <a:r>
              <a:rPr lang="en-US" altLang="zh-CN" sz="1100" dirty="0">
                <a:solidFill>
                  <a:srgbClr val="000000"/>
                </a:solidFill>
                <a:latin typeface="NEU-BZ-S92"/>
                <a:ea typeface="方正书宋_GBK"/>
                <a:cs typeface="Times New Roman" panose="02020603050405020304" pitchFamily="18" charset="0"/>
              </a:rPr>
              <a:t>10</a:t>
            </a:r>
            <a:r>
              <a:rPr lang="zh-CN" altLang="zh-CN" sz="1100" dirty="0">
                <a:solidFill>
                  <a:srgbClr val="000000"/>
                </a:solidFill>
                <a:latin typeface="NEU-BZ-S92"/>
                <a:ea typeface="方正书宋_GBK"/>
                <a:cs typeface="Times New Roman" panose="02020603050405020304" pitchFamily="18" charset="0"/>
              </a:rPr>
              <a:t>用螺纹与缸筒连接</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前、后缸盖通过法兰</a:t>
            </a:r>
            <a:r>
              <a:rPr lang="en-US" altLang="zh-CN" sz="1100" dirty="0">
                <a:solidFill>
                  <a:srgbClr val="000000"/>
                </a:solidFill>
                <a:latin typeface="NEU-BZ-S92"/>
                <a:ea typeface="方正书宋_GBK"/>
                <a:cs typeface="Times New Roman" panose="02020603050405020304" pitchFamily="18" charset="0"/>
              </a:rPr>
              <a:t>14</a:t>
            </a:r>
            <a:r>
              <a:rPr lang="zh-CN" altLang="zh-CN" sz="1100" dirty="0">
                <a:solidFill>
                  <a:srgbClr val="000000"/>
                </a:solidFill>
                <a:latin typeface="NEU-BZ-S92"/>
                <a:ea typeface="方正书宋_GBK"/>
                <a:cs typeface="Times New Roman" panose="02020603050405020304" pitchFamily="18" charset="0"/>
              </a:rPr>
              <a:t>、</a:t>
            </a:r>
            <a:r>
              <a:rPr lang="en-US" altLang="zh-CN" sz="1100" dirty="0">
                <a:solidFill>
                  <a:srgbClr val="000000"/>
                </a:solidFill>
                <a:latin typeface="NEU-BZ-S92"/>
                <a:ea typeface="方正书宋_GBK"/>
                <a:cs typeface="Times New Roman" panose="02020603050405020304" pitchFamily="18" charset="0"/>
              </a:rPr>
              <a:t>10</a:t>
            </a:r>
            <a:r>
              <a:rPr lang="zh-CN" altLang="zh-CN" sz="1100" dirty="0">
                <a:solidFill>
                  <a:srgbClr val="000000"/>
                </a:solidFill>
                <a:latin typeface="NEU-BZ-S92"/>
                <a:ea typeface="方正书宋_GBK"/>
                <a:cs typeface="Times New Roman" panose="02020603050405020304" pitchFamily="18" charset="0"/>
              </a:rPr>
              <a:t>和螺钉</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图中未示</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压紧在缸筒的两端。</a:t>
            </a:r>
            <a:endParaRPr lang="zh-CN" altLang="en-US" sz="2000" dirty="0"/>
          </a:p>
        </p:txBody>
      </p:sp>
      <p:sp>
        <p:nvSpPr>
          <p:cNvPr id="18" name="矩形 17">
            <a:extLst>
              <a:ext uri="{FF2B5EF4-FFF2-40B4-BE49-F238E27FC236}">
                <a16:creationId xmlns:a16="http://schemas.microsoft.com/office/drawing/2014/main" id="{46E5C7F3-1AC7-41B5-A77F-2930A8059297}"/>
              </a:ext>
            </a:extLst>
          </p:cNvPr>
          <p:cNvSpPr/>
          <p:nvPr/>
        </p:nvSpPr>
        <p:spPr>
          <a:xfrm>
            <a:off x="226236" y="2994363"/>
            <a:ext cx="3856613" cy="1546577"/>
          </a:xfrm>
          <a:prstGeom prst="rect">
            <a:avLst/>
          </a:prstGeom>
        </p:spPr>
        <p:txBody>
          <a:bodyPr wrap="square">
            <a:spAutoFit/>
          </a:bodyPr>
          <a:lstStyle/>
          <a:p>
            <a:pPr algn="just">
              <a:lnSpc>
                <a:spcPct val="150000"/>
              </a:lnSpc>
            </a:pPr>
            <a:r>
              <a:rPr lang="en-US" altLang="zh-CN" sz="1050" dirty="0">
                <a:solidFill>
                  <a:srgbClr val="000000"/>
                </a:solidFill>
                <a:latin typeface="NEU-BZ-S92"/>
                <a:ea typeface="方正书宋_GBK"/>
                <a:cs typeface="Times New Roman" panose="02020603050405020304" pitchFamily="18" charset="0"/>
              </a:rPr>
              <a:t>        </a:t>
            </a:r>
            <a:r>
              <a:rPr lang="zh-CN" altLang="zh-CN" sz="1050" dirty="0">
                <a:solidFill>
                  <a:srgbClr val="000000"/>
                </a:solidFill>
                <a:latin typeface="NEU-BZ-S92"/>
                <a:ea typeface="方正书宋_GBK"/>
                <a:cs typeface="Times New Roman" panose="02020603050405020304" pitchFamily="18" charset="0"/>
              </a:rPr>
              <a:t>为了提高密封性能并减少摩擦力</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在活塞与缸筒之间、活塞杆与导向装置之间、导向装置与后缸盖之间、前后缸盖与缸筒之间装有各种动、静密封圈。当活塞移动接近左右终端时</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液压缸回油腔的油只能通过缓冲柱塞上通流面积逐渐减小的轴向三角槽和可调锥阀</a:t>
            </a:r>
            <a:r>
              <a:rPr lang="en-US" altLang="zh-CN" sz="1050" dirty="0">
                <a:solidFill>
                  <a:srgbClr val="000000"/>
                </a:solidFill>
                <a:latin typeface="NEU-BZ-S92"/>
                <a:ea typeface="方正书宋_GBK"/>
                <a:cs typeface="Times New Roman" panose="02020603050405020304" pitchFamily="18" charset="0"/>
              </a:rPr>
              <a:t>2</a:t>
            </a:r>
            <a:r>
              <a:rPr lang="zh-CN" altLang="zh-CN" sz="1050" dirty="0">
                <a:solidFill>
                  <a:srgbClr val="000000"/>
                </a:solidFill>
                <a:latin typeface="NEU-BZ-S92"/>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6</a:t>
            </a:r>
            <a:r>
              <a:rPr lang="zh-CN" altLang="zh-CN" sz="1050" dirty="0">
                <a:solidFill>
                  <a:srgbClr val="000000"/>
                </a:solidFill>
                <a:latin typeface="NEU-BZ-S92"/>
                <a:ea typeface="方正书宋_GBK"/>
                <a:cs typeface="Times New Roman" panose="02020603050405020304" pitchFamily="18" charset="0"/>
              </a:rPr>
              <a:t>回油箱</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对移动部件起制动缓冲作用。缸中空气经排气装置</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图中未画出</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排出。</a:t>
            </a:r>
            <a:endParaRPr lang="zh-CN" altLang="en-US" dirty="0"/>
          </a:p>
        </p:txBody>
      </p:sp>
    </p:spTree>
    <p:extLst>
      <p:ext uri="{BB962C8B-B14F-4D97-AF65-F5344CB8AC3E}">
        <p14:creationId xmlns:p14="http://schemas.microsoft.com/office/powerpoint/2010/main" val="37778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in)">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out)">
                                      <p:cBhvr>
                                        <p:cTn id="2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8D93163-9C4C-4741-BEA9-6ACB9127E46B}"/>
              </a:ext>
            </a:extLst>
          </p:cNvPr>
          <p:cNvPicPr>
            <a:picLocks noChangeAspect="1"/>
          </p:cNvPicPr>
          <p:nvPr/>
        </p:nvPicPr>
        <p:blipFill rotWithShape="1">
          <a:blip r:embed="rId3">
            <a:extLst>
              <a:ext uri="{28A0092B-C50C-407E-A947-70E740481C1C}">
                <a14:useLocalDpi xmlns:a14="http://schemas.microsoft.com/office/drawing/2010/main" val="0"/>
              </a:ext>
            </a:extLst>
          </a:blip>
          <a:srcRect l="1247"/>
          <a:stretch/>
        </p:blipFill>
        <p:spPr>
          <a:xfrm>
            <a:off x="2259874" y="1304913"/>
            <a:ext cx="4148816" cy="2272147"/>
          </a:xfrm>
          <a:prstGeom prst="rect">
            <a:avLst/>
          </a:prstGeom>
        </p:spPr>
      </p:pic>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8" name="矩形 17">
            <a:extLst>
              <a:ext uri="{FF2B5EF4-FFF2-40B4-BE49-F238E27FC236}">
                <a16:creationId xmlns:a16="http://schemas.microsoft.com/office/drawing/2014/main" id="{34111FE5-D639-4AF5-97D4-87F2F7FB372F}"/>
              </a:ext>
            </a:extLst>
          </p:cNvPr>
          <p:cNvSpPr/>
          <p:nvPr/>
        </p:nvSpPr>
        <p:spPr>
          <a:xfrm>
            <a:off x="1533274" y="3610998"/>
            <a:ext cx="5878286" cy="1344151"/>
          </a:xfrm>
          <a:prstGeom prst="rect">
            <a:avLst/>
          </a:prstGeom>
        </p:spPr>
        <p:txBody>
          <a:bodyPr wrap="square">
            <a:spAutoFit/>
          </a:bodyPr>
          <a:lstStyle/>
          <a:p>
            <a:pPr algn="ctr">
              <a:lnSpc>
                <a:spcPct val="150000"/>
              </a:lnSpc>
            </a:pPr>
            <a:r>
              <a:rPr lang="zh-CN" altLang="en-US" sz="1400" dirty="0"/>
              <a:t>从上面的例子中可以看到</a:t>
            </a:r>
            <a:r>
              <a:rPr lang="en-US" altLang="zh-CN" sz="1400" dirty="0"/>
              <a:t>,</a:t>
            </a:r>
          </a:p>
          <a:p>
            <a:pPr algn="ctr">
              <a:lnSpc>
                <a:spcPct val="150000"/>
              </a:lnSpc>
            </a:pPr>
            <a:r>
              <a:rPr lang="zh-CN" altLang="en-US" sz="1400" dirty="0"/>
              <a:t>液压缸的结构基本上可以分为缸筒和缸盖、</a:t>
            </a:r>
            <a:endParaRPr lang="en-US" altLang="zh-CN" sz="1400" dirty="0"/>
          </a:p>
          <a:p>
            <a:pPr algn="ctr">
              <a:lnSpc>
                <a:spcPct val="150000"/>
              </a:lnSpc>
            </a:pPr>
            <a:r>
              <a:rPr lang="zh-CN" altLang="en-US" sz="1400" dirty="0"/>
              <a:t>活塞和活塞杆、缓冲装置、排气装置</a:t>
            </a:r>
            <a:endParaRPr lang="en-US" altLang="zh-CN" sz="1400" dirty="0"/>
          </a:p>
          <a:p>
            <a:pPr algn="ctr">
              <a:lnSpc>
                <a:spcPct val="150000"/>
              </a:lnSpc>
            </a:pPr>
            <a:r>
              <a:rPr lang="zh-CN" altLang="en-US" sz="1400" dirty="0"/>
              <a:t>和密封装置五个部分</a:t>
            </a:r>
            <a:r>
              <a:rPr lang="en-US" altLang="zh-CN" sz="1400" dirty="0"/>
              <a:t>,</a:t>
            </a:r>
            <a:r>
              <a:rPr lang="zh-CN" altLang="en-US" sz="1400" dirty="0"/>
              <a:t>分述如下。</a:t>
            </a:r>
          </a:p>
        </p:txBody>
      </p:sp>
      <p:pic>
        <p:nvPicPr>
          <p:cNvPr id="22" name="图片 21">
            <a:extLst>
              <a:ext uri="{FF2B5EF4-FFF2-40B4-BE49-F238E27FC236}">
                <a16:creationId xmlns:a16="http://schemas.microsoft.com/office/drawing/2014/main" id="{F890D624-1E1E-4DC4-BAE9-F5D341C0CE19}"/>
              </a:ext>
            </a:extLst>
          </p:cNvPr>
          <p:cNvPicPr>
            <a:picLocks noChangeAspect="1"/>
          </p:cNvPicPr>
          <p:nvPr/>
        </p:nvPicPr>
        <p:blipFill>
          <a:blip r:embed="rId4"/>
          <a:stretch>
            <a:fillRect/>
          </a:stretch>
        </p:blipFill>
        <p:spPr>
          <a:xfrm>
            <a:off x="5211072" y="3372264"/>
            <a:ext cx="1149681" cy="281554"/>
          </a:xfrm>
          <a:prstGeom prst="rect">
            <a:avLst/>
          </a:prstGeom>
        </p:spPr>
      </p:pic>
    </p:spTree>
    <p:extLst>
      <p:ext uri="{BB962C8B-B14F-4D97-AF65-F5344CB8AC3E}">
        <p14:creationId xmlns:p14="http://schemas.microsoft.com/office/powerpoint/2010/main" val="378762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5T9.EPS" descr="id:2147505045;FounderCES">
            <a:extLst>
              <a:ext uri="{FF2B5EF4-FFF2-40B4-BE49-F238E27FC236}">
                <a16:creationId xmlns:a16="http://schemas.microsoft.com/office/drawing/2014/main" id="{3A55EDBC-38C0-4ECE-8FB0-C343604F5E1B}"/>
              </a:ext>
            </a:extLst>
          </p:cNvPr>
          <p:cNvPicPr/>
          <p:nvPr/>
        </p:nvPicPr>
        <p:blipFill>
          <a:blip r:embed="rId3"/>
          <a:stretch>
            <a:fillRect/>
          </a:stretch>
        </p:blipFill>
        <p:spPr>
          <a:xfrm>
            <a:off x="268835" y="1892746"/>
            <a:ext cx="4518312" cy="2642543"/>
          </a:xfrm>
          <a:prstGeom prst="rect">
            <a:avLst/>
          </a:prstGeom>
        </p:spPr>
      </p:pic>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（一）缸筒和缸盖</a:t>
            </a:r>
          </a:p>
        </p:txBody>
      </p:sp>
      <p:sp>
        <p:nvSpPr>
          <p:cNvPr id="4" name="矩形 3">
            <a:extLst>
              <a:ext uri="{FF2B5EF4-FFF2-40B4-BE49-F238E27FC236}">
                <a16:creationId xmlns:a16="http://schemas.microsoft.com/office/drawing/2014/main" id="{9366B7B0-1EAC-4F65-80B6-982D9CE52758}"/>
              </a:ext>
            </a:extLst>
          </p:cNvPr>
          <p:cNvSpPr/>
          <p:nvPr/>
        </p:nvSpPr>
        <p:spPr>
          <a:xfrm>
            <a:off x="4893083" y="1936534"/>
            <a:ext cx="3840741" cy="2677656"/>
          </a:xfrm>
          <a:prstGeom prst="rect">
            <a:avLst/>
          </a:prstGeom>
        </p:spPr>
        <p:txBody>
          <a:bodyPr wrap="square">
            <a:spAutoFit/>
          </a:bodyPr>
          <a:lstStyle/>
          <a:p>
            <a:pPr>
              <a:lnSpc>
                <a:spcPct val="200000"/>
              </a:lnSpc>
            </a:pPr>
            <a:r>
              <a:rPr lang="zh-CN" altLang="zh-CN" sz="1050" dirty="0">
                <a:solidFill>
                  <a:srgbClr val="000000"/>
                </a:solidFill>
                <a:latin typeface="NEU-BZ-S92"/>
                <a:ea typeface="方正书宋_GBK"/>
                <a:cs typeface="Times New Roman" panose="02020603050405020304" pitchFamily="18" charset="0"/>
              </a:rPr>
              <a:t>缸筒和缸盖的常见连接结构形式如图</a:t>
            </a:r>
            <a:r>
              <a:rPr lang="en-US" altLang="zh-CN" sz="1050" dirty="0">
                <a:solidFill>
                  <a:srgbClr val="000000"/>
                </a:solidFill>
                <a:latin typeface="NEU-BZ-S92"/>
                <a:ea typeface="方正书宋_GBK"/>
                <a:cs typeface="Times New Roman" panose="02020603050405020304" pitchFamily="18" charset="0"/>
              </a:rPr>
              <a:t>5-9</a:t>
            </a:r>
            <a:r>
              <a:rPr lang="zh-CN" altLang="zh-CN" sz="1050" dirty="0">
                <a:solidFill>
                  <a:srgbClr val="000000"/>
                </a:solidFill>
                <a:latin typeface="NEU-BZ-S92"/>
                <a:ea typeface="方正书宋_GBK"/>
                <a:cs typeface="Times New Roman" panose="02020603050405020304" pitchFamily="18" charset="0"/>
              </a:rPr>
              <a:t>所示。图</a:t>
            </a:r>
            <a:r>
              <a:rPr lang="en-US" altLang="zh-CN" sz="1050" dirty="0">
                <a:solidFill>
                  <a:srgbClr val="000000"/>
                </a:solidFill>
                <a:latin typeface="NEU-BZ-S92"/>
                <a:ea typeface="方正书宋_GBK"/>
                <a:cs typeface="Times New Roman" panose="02020603050405020304" pitchFamily="18" charset="0"/>
              </a:rPr>
              <a:t>5-9a</a:t>
            </a:r>
            <a:r>
              <a:rPr lang="zh-CN" altLang="zh-CN" sz="1050" dirty="0">
                <a:solidFill>
                  <a:srgbClr val="000000"/>
                </a:solidFill>
                <a:latin typeface="NEU-BZ-S92"/>
                <a:ea typeface="方正书宋_GBK"/>
                <a:cs typeface="Times New Roman" panose="02020603050405020304" pitchFamily="18" charset="0"/>
              </a:rPr>
              <a:t>采用法兰连接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结构简单</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加工和装拆都方便</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但外形尺寸和质量都大。图</a:t>
            </a:r>
            <a:r>
              <a:rPr lang="en-US" altLang="zh-CN" sz="1050" dirty="0">
                <a:solidFill>
                  <a:srgbClr val="000000"/>
                </a:solidFill>
                <a:latin typeface="NEU-BZ-S92"/>
                <a:ea typeface="方正书宋_GBK"/>
                <a:cs typeface="Times New Roman" panose="02020603050405020304" pitchFamily="18" charset="0"/>
              </a:rPr>
              <a:t>5-9b</a:t>
            </a:r>
            <a:r>
              <a:rPr lang="zh-CN" altLang="zh-CN" sz="1050" dirty="0">
                <a:solidFill>
                  <a:srgbClr val="000000"/>
                </a:solidFill>
                <a:latin typeface="NEU-BZ-S92"/>
                <a:ea typeface="方正书宋_GBK"/>
                <a:cs typeface="Times New Roman" panose="02020603050405020304" pitchFamily="18" charset="0"/>
              </a:rPr>
              <a:t>为半环连接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加工和装拆方便</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但是</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这种结构须在缸筒外部开有环形槽而削弱其强度</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有时要为此增加缸的壁厚。图</a:t>
            </a:r>
            <a:r>
              <a:rPr lang="en-US" altLang="zh-CN" sz="1050" dirty="0">
                <a:solidFill>
                  <a:srgbClr val="000000"/>
                </a:solidFill>
                <a:latin typeface="NEU-BZ-S92"/>
                <a:ea typeface="方正书宋_GBK"/>
                <a:cs typeface="Times New Roman" panose="02020603050405020304" pitchFamily="18" charset="0"/>
              </a:rPr>
              <a:t>5-9c</a:t>
            </a:r>
            <a:r>
              <a:rPr lang="zh-CN" altLang="zh-CN" sz="1050" dirty="0">
                <a:solidFill>
                  <a:srgbClr val="000000"/>
                </a:solidFill>
                <a:latin typeface="NEU-BZ-S92"/>
                <a:ea typeface="方正书宋_GBK"/>
                <a:cs typeface="Times New Roman" panose="02020603050405020304" pitchFamily="18" charset="0"/>
              </a:rPr>
              <a:t>为外螺纹连接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图</a:t>
            </a:r>
            <a:r>
              <a:rPr lang="en-US" altLang="zh-CN" sz="1050" dirty="0">
                <a:solidFill>
                  <a:srgbClr val="000000"/>
                </a:solidFill>
                <a:latin typeface="NEU-BZ-S92"/>
                <a:ea typeface="方正书宋_GBK"/>
                <a:cs typeface="Times New Roman" panose="02020603050405020304" pitchFamily="18" charset="0"/>
              </a:rPr>
              <a:t>5-9d</a:t>
            </a:r>
            <a:r>
              <a:rPr lang="zh-CN" altLang="zh-CN" sz="1050" dirty="0">
                <a:solidFill>
                  <a:srgbClr val="000000"/>
                </a:solidFill>
                <a:latin typeface="NEU-BZ-S92"/>
                <a:ea typeface="方正书宋_GBK"/>
                <a:cs typeface="Times New Roman" panose="02020603050405020304" pitchFamily="18" charset="0"/>
              </a:rPr>
              <a:t>为内螺纹连接。螺纹连接装拆时要使用专用工具</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适用于较小的缸筒。图</a:t>
            </a:r>
            <a:r>
              <a:rPr lang="en-US" altLang="zh-CN" sz="1050" dirty="0">
                <a:solidFill>
                  <a:srgbClr val="000000"/>
                </a:solidFill>
                <a:latin typeface="NEU-BZ-S92"/>
                <a:ea typeface="方正书宋_GBK"/>
                <a:cs typeface="Times New Roman" panose="02020603050405020304" pitchFamily="18" charset="0"/>
              </a:rPr>
              <a:t>5-9e</a:t>
            </a:r>
            <a:r>
              <a:rPr lang="zh-CN" altLang="zh-CN" sz="1050" dirty="0">
                <a:solidFill>
                  <a:srgbClr val="000000"/>
                </a:solidFill>
                <a:latin typeface="NEU-BZ-S92"/>
                <a:ea typeface="方正书宋_GBK"/>
                <a:cs typeface="Times New Roman" panose="02020603050405020304" pitchFamily="18" charset="0"/>
              </a:rPr>
              <a:t>为拉杆式连接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容易加工和装拆</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但外形尺寸较大</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且较重。图</a:t>
            </a:r>
            <a:r>
              <a:rPr lang="en-US" altLang="zh-CN" sz="1050" dirty="0">
                <a:solidFill>
                  <a:srgbClr val="000000"/>
                </a:solidFill>
                <a:latin typeface="NEU-BZ-S92"/>
                <a:ea typeface="方正书宋_GBK"/>
                <a:cs typeface="Times New Roman" panose="02020603050405020304" pitchFamily="18" charset="0"/>
              </a:rPr>
              <a:t>5-9f</a:t>
            </a:r>
            <a:r>
              <a:rPr lang="zh-CN" altLang="zh-CN" sz="1050" dirty="0">
                <a:solidFill>
                  <a:srgbClr val="000000"/>
                </a:solidFill>
                <a:latin typeface="NEU-BZ-S92"/>
                <a:ea typeface="方正书宋_GBK"/>
                <a:cs typeface="Times New Roman" panose="02020603050405020304" pitchFamily="18" charset="0"/>
              </a:rPr>
              <a:t>为焊接式连接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结构简单</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尺寸小</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但缸底处内径不易加工</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且可能引起变形。</a:t>
            </a:r>
            <a:endParaRPr lang="zh-CN" altLang="en-US" dirty="0"/>
          </a:p>
        </p:txBody>
      </p:sp>
      <p:sp>
        <p:nvSpPr>
          <p:cNvPr id="17" name="圆角矩形 6">
            <a:extLst>
              <a:ext uri="{FF2B5EF4-FFF2-40B4-BE49-F238E27FC236}">
                <a16:creationId xmlns:a16="http://schemas.microsoft.com/office/drawing/2014/main" id="{CD0FBCF2-FE55-4D56-B4B1-712D5D78E670}"/>
              </a:ext>
            </a:extLst>
          </p:cNvPr>
          <p:cNvSpPr/>
          <p:nvPr/>
        </p:nvSpPr>
        <p:spPr>
          <a:xfrm>
            <a:off x="239913" y="1896955"/>
            <a:ext cx="4482309" cy="302911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A52568A3-B25C-474D-8CD3-222AE5780AF7}"/>
              </a:ext>
            </a:extLst>
          </p:cNvPr>
          <p:cNvSpPr/>
          <p:nvPr/>
        </p:nvSpPr>
        <p:spPr>
          <a:xfrm>
            <a:off x="-62969" y="4467660"/>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5-9</a:t>
            </a:r>
            <a:r>
              <a:rPr lang="zh-CN" altLang="zh-CN" sz="800" dirty="0">
                <a:solidFill>
                  <a:srgbClr val="000000"/>
                </a:solidFill>
                <a:latin typeface="NEU-BZ-S92"/>
                <a:ea typeface="方正书宋_GBK"/>
                <a:cs typeface="Times New Roman" panose="02020603050405020304" pitchFamily="18" charset="0"/>
              </a:rPr>
              <a:t>　缸筒和缸盖结构</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缸盖　</a:t>
            </a:r>
            <a:r>
              <a:rPr lang="en-US" altLang="zh-CN" sz="700" dirty="0">
                <a:solidFill>
                  <a:srgbClr val="000000"/>
                </a:solidFill>
                <a:latin typeface="NEU-BZ-S92"/>
                <a:ea typeface="方正书宋_GBK"/>
                <a:cs typeface="Times New Roman" panose="02020603050405020304" pitchFamily="18" charset="0"/>
              </a:rPr>
              <a:t>2—</a:t>
            </a:r>
            <a:r>
              <a:rPr lang="zh-CN" altLang="zh-CN" sz="700" dirty="0">
                <a:solidFill>
                  <a:srgbClr val="000000"/>
                </a:solidFill>
                <a:latin typeface="NEU-BZ-S92"/>
                <a:ea typeface="方正书宋_GBK"/>
                <a:cs typeface="Times New Roman" panose="02020603050405020304" pitchFamily="18" charset="0"/>
              </a:rPr>
              <a:t>缸筒　</a:t>
            </a:r>
            <a:r>
              <a:rPr lang="en-US" altLang="zh-CN" sz="700" dirty="0">
                <a:solidFill>
                  <a:srgbClr val="000000"/>
                </a:solidFill>
                <a:latin typeface="NEU-BZ-S92"/>
                <a:ea typeface="方正书宋_GBK"/>
                <a:cs typeface="Times New Roman" panose="02020603050405020304" pitchFamily="18" charset="0"/>
              </a:rPr>
              <a:t>3—</a:t>
            </a:r>
            <a:r>
              <a:rPr lang="zh-CN" altLang="zh-CN" sz="700" dirty="0">
                <a:solidFill>
                  <a:srgbClr val="000000"/>
                </a:solidFill>
                <a:latin typeface="NEU-BZ-S92"/>
                <a:ea typeface="方正书宋_GBK"/>
                <a:cs typeface="Times New Roman" panose="02020603050405020304" pitchFamily="18" charset="0"/>
              </a:rPr>
              <a:t>压板　</a:t>
            </a:r>
            <a:r>
              <a:rPr lang="en-US" altLang="zh-CN" sz="700" dirty="0">
                <a:solidFill>
                  <a:srgbClr val="000000"/>
                </a:solidFill>
                <a:latin typeface="NEU-BZ-S92"/>
                <a:ea typeface="方正书宋_GBK"/>
                <a:cs typeface="Times New Roman" panose="02020603050405020304" pitchFamily="18" charset="0"/>
              </a:rPr>
              <a:t>4—</a:t>
            </a:r>
            <a:r>
              <a:rPr lang="zh-CN" altLang="zh-CN" sz="700" dirty="0">
                <a:solidFill>
                  <a:srgbClr val="000000"/>
                </a:solidFill>
                <a:latin typeface="NEU-BZ-S92"/>
                <a:ea typeface="方正书宋_GBK"/>
                <a:cs typeface="Times New Roman" panose="02020603050405020304" pitchFamily="18" charset="0"/>
              </a:rPr>
              <a:t>半环　</a:t>
            </a:r>
            <a:r>
              <a:rPr lang="en-US" altLang="zh-CN" sz="700" dirty="0">
                <a:solidFill>
                  <a:srgbClr val="000000"/>
                </a:solidFill>
                <a:latin typeface="NEU-BZ-S92"/>
                <a:ea typeface="方正书宋_GBK"/>
                <a:cs typeface="Times New Roman" panose="02020603050405020304" pitchFamily="18" charset="0"/>
              </a:rPr>
              <a:t>5—</a:t>
            </a:r>
            <a:r>
              <a:rPr lang="zh-CN" altLang="zh-CN" sz="700" dirty="0">
                <a:solidFill>
                  <a:srgbClr val="000000"/>
                </a:solidFill>
                <a:latin typeface="NEU-BZ-S92"/>
                <a:ea typeface="方正书宋_GBK"/>
                <a:cs typeface="Times New Roman" panose="02020603050405020304" pitchFamily="18" charset="0"/>
              </a:rPr>
              <a:t>防松螺母　</a:t>
            </a:r>
            <a:r>
              <a:rPr lang="en-US" altLang="zh-CN" sz="700" dirty="0">
                <a:solidFill>
                  <a:srgbClr val="000000"/>
                </a:solidFill>
                <a:latin typeface="NEU-BZ-S92"/>
                <a:ea typeface="方正书宋_GBK"/>
                <a:cs typeface="Times New Roman" panose="02020603050405020304" pitchFamily="18" charset="0"/>
              </a:rPr>
              <a:t>6—</a:t>
            </a:r>
            <a:r>
              <a:rPr lang="zh-CN" altLang="zh-CN" sz="700" dirty="0">
                <a:solidFill>
                  <a:srgbClr val="000000"/>
                </a:solidFill>
                <a:latin typeface="NEU-BZ-S92"/>
                <a:ea typeface="方正书宋_GBK"/>
                <a:cs typeface="Times New Roman" panose="02020603050405020304" pitchFamily="18" charset="0"/>
              </a:rPr>
              <a:t>拉杆</a:t>
            </a:r>
            <a:endParaRPr lang="zh-CN" altLang="zh-CN" sz="10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5350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（二）活塞和活塞杆</a:t>
            </a:r>
          </a:p>
        </p:txBody>
      </p:sp>
      <p:sp>
        <p:nvSpPr>
          <p:cNvPr id="16" name="圆角矩形 6">
            <a:extLst>
              <a:ext uri="{FF2B5EF4-FFF2-40B4-BE49-F238E27FC236}">
                <a16:creationId xmlns:a16="http://schemas.microsoft.com/office/drawing/2014/main" id="{673EAD4B-B51E-4549-9076-FFCD73310E48}"/>
              </a:ext>
            </a:extLst>
          </p:cNvPr>
          <p:cNvSpPr/>
          <p:nvPr/>
        </p:nvSpPr>
        <p:spPr>
          <a:xfrm>
            <a:off x="4296074" y="1919299"/>
            <a:ext cx="4482309" cy="259890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17" name="5T10.EPS" descr="id:2147505052;FounderCES">
            <a:extLst>
              <a:ext uri="{FF2B5EF4-FFF2-40B4-BE49-F238E27FC236}">
                <a16:creationId xmlns:a16="http://schemas.microsoft.com/office/drawing/2014/main" id="{922E99F1-8654-44F6-B55F-DA09535D7AA5}"/>
              </a:ext>
            </a:extLst>
          </p:cNvPr>
          <p:cNvPicPr/>
          <p:nvPr/>
        </p:nvPicPr>
        <p:blipFill>
          <a:blip r:embed="rId3"/>
          <a:stretch>
            <a:fillRect/>
          </a:stretch>
        </p:blipFill>
        <p:spPr>
          <a:xfrm>
            <a:off x="4444564" y="2146903"/>
            <a:ext cx="4247515" cy="1367790"/>
          </a:xfrm>
          <a:prstGeom prst="rect">
            <a:avLst/>
          </a:prstGeom>
        </p:spPr>
      </p:pic>
      <p:sp>
        <p:nvSpPr>
          <p:cNvPr id="18" name="矩形 17">
            <a:extLst>
              <a:ext uri="{FF2B5EF4-FFF2-40B4-BE49-F238E27FC236}">
                <a16:creationId xmlns:a16="http://schemas.microsoft.com/office/drawing/2014/main" id="{F2E6EACD-37E5-47A6-9671-8397D72697E0}"/>
              </a:ext>
            </a:extLst>
          </p:cNvPr>
          <p:cNvSpPr/>
          <p:nvPr/>
        </p:nvSpPr>
        <p:spPr>
          <a:xfrm>
            <a:off x="4206383" y="3703428"/>
            <a:ext cx="4572000" cy="579646"/>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5-10</a:t>
            </a:r>
            <a:r>
              <a:rPr lang="zh-CN" altLang="zh-CN" sz="800" dirty="0">
                <a:solidFill>
                  <a:srgbClr val="000000"/>
                </a:solidFill>
                <a:latin typeface="NEU-BZ-S92"/>
                <a:ea typeface="方正书宋_GBK"/>
                <a:cs typeface="Times New Roman" panose="02020603050405020304" pitchFamily="18" charset="0"/>
              </a:rPr>
              <a:t>　活塞和活塞杆的结构</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螺纹式连接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半环式连接</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弹簧卡圈　</a:t>
            </a:r>
            <a:r>
              <a:rPr lang="en-US" altLang="zh-CN" sz="700" dirty="0">
                <a:solidFill>
                  <a:srgbClr val="000000"/>
                </a:solidFill>
                <a:latin typeface="NEU-BZ-S92"/>
                <a:ea typeface="方正书宋_GBK"/>
                <a:cs typeface="Times New Roman" panose="02020603050405020304" pitchFamily="18" charset="0"/>
              </a:rPr>
              <a:t>2—</a:t>
            </a:r>
            <a:r>
              <a:rPr lang="zh-CN" altLang="zh-CN" sz="700" dirty="0">
                <a:solidFill>
                  <a:srgbClr val="000000"/>
                </a:solidFill>
                <a:latin typeface="NEU-BZ-S92"/>
                <a:ea typeface="方正书宋_GBK"/>
                <a:cs typeface="Times New Roman" panose="02020603050405020304" pitchFamily="18" charset="0"/>
              </a:rPr>
              <a:t>轴套　</a:t>
            </a:r>
            <a:r>
              <a:rPr lang="en-US" altLang="zh-CN" sz="700" dirty="0">
                <a:solidFill>
                  <a:srgbClr val="000000"/>
                </a:solidFill>
                <a:latin typeface="NEU-BZ-S92"/>
                <a:ea typeface="方正书宋_GBK"/>
                <a:cs typeface="Times New Roman" panose="02020603050405020304" pitchFamily="18" charset="0"/>
              </a:rPr>
              <a:t>3—</a:t>
            </a:r>
            <a:r>
              <a:rPr lang="zh-CN" altLang="zh-CN" sz="700" dirty="0">
                <a:solidFill>
                  <a:srgbClr val="000000"/>
                </a:solidFill>
                <a:latin typeface="NEU-BZ-S92"/>
                <a:ea typeface="方正书宋_GBK"/>
                <a:cs typeface="Times New Roman" panose="02020603050405020304" pitchFamily="18" charset="0"/>
              </a:rPr>
              <a:t>螺母　</a:t>
            </a:r>
            <a:r>
              <a:rPr lang="en-US" altLang="zh-CN" sz="700" dirty="0">
                <a:solidFill>
                  <a:srgbClr val="000000"/>
                </a:solidFill>
                <a:latin typeface="NEU-BZ-S92"/>
                <a:ea typeface="方正书宋_GBK"/>
                <a:cs typeface="Times New Roman" panose="02020603050405020304" pitchFamily="18" charset="0"/>
              </a:rPr>
              <a:t>4—</a:t>
            </a:r>
            <a:r>
              <a:rPr lang="zh-CN" altLang="zh-CN" sz="700" dirty="0">
                <a:solidFill>
                  <a:srgbClr val="000000"/>
                </a:solidFill>
                <a:latin typeface="NEU-BZ-S92"/>
                <a:ea typeface="方正书宋_GBK"/>
                <a:cs typeface="Times New Roman" panose="02020603050405020304" pitchFamily="18" charset="0"/>
              </a:rPr>
              <a:t>半环　</a:t>
            </a:r>
            <a:r>
              <a:rPr lang="en-US" altLang="zh-CN" sz="700" dirty="0">
                <a:solidFill>
                  <a:srgbClr val="000000"/>
                </a:solidFill>
                <a:latin typeface="NEU-BZ-S92"/>
                <a:ea typeface="方正书宋_GBK"/>
                <a:cs typeface="Times New Roman" panose="02020603050405020304" pitchFamily="18" charset="0"/>
              </a:rPr>
              <a:t>5—</a:t>
            </a:r>
            <a:r>
              <a:rPr lang="zh-CN" altLang="zh-CN" sz="700" dirty="0">
                <a:solidFill>
                  <a:srgbClr val="000000"/>
                </a:solidFill>
                <a:latin typeface="NEU-BZ-S92"/>
                <a:ea typeface="方正书宋_GBK"/>
                <a:cs typeface="Times New Roman" panose="02020603050405020304" pitchFamily="18" charset="0"/>
              </a:rPr>
              <a:t>压板　</a:t>
            </a:r>
            <a:r>
              <a:rPr lang="en-US" altLang="zh-CN" sz="700" dirty="0">
                <a:solidFill>
                  <a:srgbClr val="000000"/>
                </a:solidFill>
                <a:latin typeface="NEU-BZ-S92"/>
                <a:ea typeface="方正书宋_GBK"/>
                <a:cs typeface="Times New Roman" panose="02020603050405020304" pitchFamily="18" charset="0"/>
              </a:rPr>
              <a:t>6—</a:t>
            </a:r>
            <a:r>
              <a:rPr lang="zh-CN" altLang="zh-CN" sz="700" dirty="0">
                <a:solidFill>
                  <a:srgbClr val="000000"/>
                </a:solidFill>
                <a:latin typeface="NEU-BZ-S92"/>
                <a:ea typeface="方正书宋_GBK"/>
                <a:cs typeface="Times New Roman" panose="02020603050405020304" pitchFamily="18" charset="0"/>
              </a:rPr>
              <a:t>活塞　</a:t>
            </a:r>
            <a:r>
              <a:rPr lang="en-US" altLang="zh-CN" sz="700" dirty="0">
                <a:solidFill>
                  <a:srgbClr val="000000"/>
                </a:solidFill>
                <a:latin typeface="NEU-BZ-S92"/>
                <a:ea typeface="方正书宋_GBK"/>
                <a:cs typeface="Times New Roman" panose="02020603050405020304" pitchFamily="18" charset="0"/>
              </a:rPr>
              <a:t>7—</a:t>
            </a:r>
            <a:r>
              <a:rPr lang="zh-CN" altLang="zh-CN" sz="700" dirty="0">
                <a:solidFill>
                  <a:srgbClr val="000000"/>
                </a:solidFill>
                <a:latin typeface="NEU-BZ-S92"/>
                <a:ea typeface="方正书宋_GBK"/>
                <a:cs typeface="Times New Roman" panose="02020603050405020304" pitchFamily="18" charset="0"/>
              </a:rPr>
              <a:t>活塞杆</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21" name="矩形 20">
            <a:extLst>
              <a:ext uri="{FF2B5EF4-FFF2-40B4-BE49-F238E27FC236}">
                <a16:creationId xmlns:a16="http://schemas.microsoft.com/office/drawing/2014/main" id="{4A6DC4D2-D587-4849-A1DF-B203F1ECB3C5}"/>
              </a:ext>
            </a:extLst>
          </p:cNvPr>
          <p:cNvSpPr/>
          <p:nvPr/>
        </p:nvSpPr>
        <p:spPr>
          <a:xfrm>
            <a:off x="361244" y="1891898"/>
            <a:ext cx="3523966" cy="2677656"/>
          </a:xfrm>
          <a:prstGeom prst="rect">
            <a:avLst/>
          </a:prstGeom>
        </p:spPr>
        <p:txBody>
          <a:bodyPr wrap="square">
            <a:spAutoFit/>
          </a:bodyPr>
          <a:lstStyle/>
          <a:p>
            <a:pPr indent="266700">
              <a:lnSpc>
                <a:spcPct val="200000"/>
              </a:lnSpc>
              <a:spcAft>
                <a:spcPts val="0"/>
              </a:spcAft>
            </a:pPr>
            <a:r>
              <a:rPr lang="zh-CN" altLang="zh-CN" sz="1400" dirty="0">
                <a:solidFill>
                  <a:srgbClr val="000000"/>
                </a:solidFill>
                <a:latin typeface="NEU-BZ-S92"/>
                <a:ea typeface="方正书宋_GBK"/>
                <a:cs typeface="Times New Roman" panose="02020603050405020304" pitchFamily="18" charset="0"/>
              </a:rPr>
              <a:t>活塞和活塞杆的结构形式很多</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有整体活塞和分体活塞</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有实心活塞杆和空心活塞杆。活塞与活塞杆的连接有螺纹式和半环式等</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如图</a:t>
            </a:r>
            <a:r>
              <a:rPr lang="en-US" altLang="zh-CN" sz="1400" dirty="0">
                <a:solidFill>
                  <a:srgbClr val="000000"/>
                </a:solidFill>
                <a:latin typeface="NEU-BZ-S92"/>
                <a:ea typeface="方正书宋_GBK"/>
                <a:cs typeface="Times New Roman" panose="02020603050405020304" pitchFamily="18" charset="0"/>
              </a:rPr>
              <a:t>5-10</a:t>
            </a:r>
            <a:r>
              <a:rPr lang="zh-CN" altLang="zh-CN" sz="1400" dirty="0">
                <a:solidFill>
                  <a:srgbClr val="000000"/>
                </a:solidFill>
                <a:latin typeface="NEU-BZ-S92"/>
                <a:ea typeface="方正书宋_GBK"/>
                <a:cs typeface="Times New Roman" panose="02020603050405020304" pitchFamily="18" charset="0"/>
              </a:rPr>
              <a:t>所示。前者结构简单</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但需有螺母防松装置</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后者结构复杂</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但工作较可靠。此外</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也有用锥销连接的。</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4661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656488" y="1008164"/>
            <a:ext cx="3078480" cy="400110"/>
          </a:xfrm>
          <a:prstGeom prst="rect">
            <a:avLst/>
          </a:prstGeom>
        </p:spPr>
        <p:txBody>
          <a:bodyPr wrap="square">
            <a:spAutoFit/>
          </a:bodyPr>
          <a:lstStyle/>
          <a:p>
            <a:pPr algn="ctr"/>
            <a:r>
              <a:rPr lang="zh-CN" altLang="en-US" sz="2000" dirty="0">
                <a:solidFill>
                  <a:schemeClr val="bg1"/>
                </a:solidFill>
                <a:latin typeface="Times New Roman" panose="02020603050405020304" pitchFamily="18" charset="0"/>
                <a:ea typeface="黑体" panose="02010609060101010101" pitchFamily="49" charset="-122"/>
              </a:rPr>
              <a:t>液压缸的类型和特点</a:t>
            </a: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黑体" panose="02010609060101010101" pitchFamily="49" charset="-122"/>
              </a:rPr>
              <a:t>第五章</a:t>
            </a:r>
          </a:p>
        </p:txBody>
      </p:sp>
      <p:sp>
        <p:nvSpPr>
          <p:cNvPr id="7" name="矩形 6">
            <a:extLst>
              <a:ext uri="{FF2B5EF4-FFF2-40B4-BE49-F238E27FC236}">
                <a16:creationId xmlns:a16="http://schemas.microsoft.com/office/drawing/2014/main" id="{CF508671-31D2-4EF4-BA4A-636566B1952C}"/>
              </a:ext>
            </a:extLst>
          </p:cNvPr>
          <p:cNvSpPr/>
          <p:nvPr/>
        </p:nvSpPr>
        <p:spPr>
          <a:xfrm>
            <a:off x="1168409" y="3724923"/>
            <a:ext cx="2118914" cy="584775"/>
          </a:xfrm>
          <a:prstGeom prst="rect">
            <a:avLst/>
          </a:prstGeom>
        </p:spPr>
        <p:txBody>
          <a:bodyPr wrap="square">
            <a:spAutoFit/>
          </a:bodyPr>
          <a:lstStyle/>
          <a:p>
            <a:r>
              <a:rPr lang="zh-CN" altLang="en-US" sz="3200" dirty="0">
                <a:solidFill>
                  <a:schemeClr val="bg1">
                    <a:lumMod val="95000"/>
                  </a:schemeClr>
                </a:solidFill>
                <a:latin typeface="Times New Roman" panose="02020603050405020304" pitchFamily="18" charset="0"/>
                <a:ea typeface="黑体" panose="02010609060101010101" pitchFamily="49" charset="-122"/>
              </a:rPr>
              <a:t>液压缸</a:t>
            </a:r>
          </a:p>
        </p:txBody>
      </p:sp>
      <p:sp>
        <p:nvSpPr>
          <p:cNvPr id="12" name="矩形 11">
            <a:extLst>
              <a:ext uri="{FF2B5EF4-FFF2-40B4-BE49-F238E27FC236}">
                <a16:creationId xmlns:a16="http://schemas.microsoft.com/office/drawing/2014/main" id="{ABA23DB7-FD74-465D-9F41-D8C869E6CF03}"/>
              </a:ext>
            </a:extLst>
          </p:cNvPr>
          <p:cNvSpPr/>
          <p:nvPr/>
        </p:nvSpPr>
        <p:spPr>
          <a:xfrm>
            <a:off x="5656488" y="2274210"/>
            <a:ext cx="3078480" cy="707886"/>
          </a:xfrm>
          <a:prstGeom prst="rect">
            <a:avLst/>
          </a:prstGeom>
        </p:spPr>
        <p:txBody>
          <a:bodyPr wrap="square">
            <a:spAutoFit/>
          </a:bodyPr>
          <a:lstStyle/>
          <a:p>
            <a:pPr algn="ctr"/>
            <a:r>
              <a:rPr lang="zh-CN" altLang="en-US" sz="2000" dirty="0">
                <a:solidFill>
                  <a:schemeClr val="bg1"/>
                </a:solidFill>
                <a:latin typeface="Times New Roman" panose="02020603050405020304" pitchFamily="18" charset="0"/>
                <a:ea typeface="黑体" panose="02010609060101010101" pitchFamily="49" charset="-122"/>
              </a:rPr>
              <a:t>液压缸的</a:t>
            </a:r>
            <a:endParaRPr lang="en-US" altLang="zh-CN" sz="2000" dirty="0">
              <a:solidFill>
                <a:schemeClr val="bg1"/>
              </a:solidFill>
              <a:latin typeface="Times New Roman" panose="02020603050405020304" pitchFamily="18" charset="0"/>
              <a:ea typeface="黑体" panose="02010609060101010101" pitchFamily="49" charset="-122"/>
            </a:endParaRPr>
          </a:p>
          <a:p>
            <a:pPr algn="ctr"/>
            <a:r>
              <a:rPr lang="zh-CN" altLang="en-US" sz="2000" dirty="0">
                <a:solidFill>
                  <a:schemeClr val="bg1"/>
                </a:solidFill>
                <a:latin typeface="Times New Roman" panose="02020603050405020304" pitchFamily="18" charset="0"/>
                <a:ea typeface="黑体" panose="02010609060101010101" pitchFamily="49" charset="-122"/>
              </a:rPr>
              <a:t>典型结构和组成</a:t>
            </a:r>
          </a:p>
        </p:txBody>
      </p:sp>
      <p:sp>
        <p:nvSpPr>
          <p:cNvPr id="13" name="矩形 12">
            <a:extLst>
              <a:ext uri="{FF2B5EF4-FFF2-40B4-BE49-F238E27FC236}">
                <a16:creationId xmlns:a16="http://schemas.microsoft.com/office/drawing/2014/main" id="{9E5FF98F-37BA-4B31-A813-5BA7EF9BB7F7}"/>
              </a:ext>
            </a:extLst>
          </p:cNvPr>
          <p:cNvSpPr/>
          <p:nvPr/>
        </p:nvSpPr>
        <p:spPr>
          <a:xfrm>
            <a:off x="5656488" y="3909588"/>
            <a:ext cx="3078480" cy="400110"/>
          </a:xfrm>
          <a:prstGeom prst="rect">
            <a:avLst/>
          </a:prstGeom>
        </p:spPr>
        <p:txBody>
          <a:bodyPr wrap="square">
            <a:spAutoFit/>
          </a:bodyPr>
          <a:lstStyle/>
          <a:p>
            <a:pPr algn="ctr"/>
            <a:r>
              <a:rPr lang="zh-CN" altLang="en-US" sz="2000" dirty="0">
                <a:solidFill>
                  <a:schemeClr val="bg1"/>
                </a:solidFill>
                <a:latin typeface="Times New Roman" panose="02020603050405020304" pitchFamily="18" charset="0"/>
                <a:ea typeface="黑体" panose="02010609060101010101" pitchFamily="49" charset="-122"/>
              </a:rPr>
              <a:t>液压缸的设计和计算</a:t>
            </a: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4" name="矩形 3">
            <a:extLst>
              <a:ext uri="{FF2B5EF4-FFF2-40B4-BE49-F238E27FC236}">
                <a16:creationId xmlns:a16="http://schemas.microsoft.com/office/drawing/2014/main" id="{7AAD5DE2-2418-48A8-B110-DDCDF03B8114}"/>
              </a:ext>
            </a:extLst>
          </p:cNvPr>
          <p:cNvSpPr/>
          <p:nvPr/>
        </p:nvSpPr>
        <p:spPr>
          <a:xfrm>
            <a:off x="4638378" y="2114682"/>
            <a:ext cx="4133948" cy="2246769"/>
          </a:xfrm>
          <a:prstGeom prst="rect">
            <a:avLst/>
          </a:prstGeom>
        </p:spPr>
        <p:txBody>
          <a:bodyPr wrap="square">
            <a:spAutoFit/>
          </a:bodyPr>
          <a:lstStyle/>
          <a:p>
            <a:pPr algn="just">
              <a:lnSpc>
                <a:spcPct val="200000"/>
              </a:lnSpc>
            </a:pPr>
            <a:r>
              <a:rPr lang="zh-CN" altLang="en-US" sz="1400" dirty="0"/>
              <a:t>缓冲装置是利用活塞或缸筒移动到接近终点时</a:t>
            </a:r>
            <a:r>
              <a:rPr lang="en-US" altLang="zh-CN" sz="1400" dirty="0"/>
              <a:t>,</a:t>
            </a:r>
            <a:r>
              <a:rPr lang="zh-CN" altLang="en-US" sz="1400" dirty="0"/>
              <a:t>将活塞和缸盖之间的一部分油液封住</a:t>
            </a:r>
            <a:r>
              <a:rPr lang="en-US" altLang="zh-CN" sz="1400" dirty="0"/>
              <a:t>,</a:t>
            </a:r>
            <a:r>
              <a:rPr lang="zh-CN" altLang="en-US" sz="1400" dirty="0"/>
              <a:t>迫使油液从小孔或缝隙中挤出</a:t>
            </a:r>
            <a:r>
              <a:rPr lang="en-US" altLang="zh-CN" sz="1400" dirty="0"/>
              <a:t>,</a:t>
            </a:r>
            <a:r>
              <a:rPr lang="zh-CN" altLang="en-US" sz="1400" dirty="0"/>
              <a:t>从而产生很大的阻力</a:t>
            </a:r>
            <a:r>
              <a:rPr lang="en-US" altLang="zh-CN" sz="1400" dirty="0"/>
              <a:t>,</a:t>
            </a:r>
            <a:r>
              <a:rPr lang="zh-CN" altLang="en-US" sz="1400" dirty="0"/>
              <a:t>使工作部件平稳制动</a:t>
            </a:r>
            <a:r>
              <a:rPr lang="en-US" altLang="zh-CN" sz="1400" dirty="0"/>
              <a:t>,</a:t>
            </a:r>
            <a:r>
              <a:rPr lang="zh-CN" altLang="en-US" sz="1400" dirty="0"/>
              <a:t>并避免活塞和缸盖的相互碰撞。液压缸缓冲装置的工作原理如图</a:t>
            </a:r>
            <a:r>
              <a:rPr lang="en-US" altLang="zh-CN" sz="1400" dirty="0"/>
              <a:t>5-11</a:t>
            </a:r>
            <a:r>
              <a:rPr lang="zh-CN" altLang="en-US" sz="1400" dirty="0"/>
              <a:t>所示。</a:t>
            </a:r>
          </a:p>
        </p:txBody>
      </p:sp>
      <p:pic>
        <p:nvPicPr>
          <p:cNvPr id="16" name="5T11.EPS" descr="id:2147505059;FounderCES">
            <a:extLst>
              <a:ext uri="{FF2B5EF4-FFF2-40B4-BE49-F238E27FC236}">
                <a16:creationId xmlns:a16="http://schemas.microsoft.com/office/drawing/2014/main" id="{1E73F468-4942-44E8-BFAB-F658D58ABAB0}"/>
              </a:ext>
            </a:extLst>
          </p:cNvPr>
          <p:cNvPicPr/>
          <p:nvPr/>
        </p:nvPicPr>
        <p:blipFill>
          <a:blip r:embed="rId3"/>
          <a:stretch>
            <a:fillRect/>
          </a:stretch>
        </p:blipFill>
        <p:spPr>
          <a:xfrm>
            <a:off x="281970" y="1948112"/>
            <a:ext cx="3983007" cy="2122924"/>
          </a:xfrm>
          <a:prstGeom prst="rect">
            <a:avLst/>
          </a:prstGeom>
        </p:spPr>
      </p:pic>
      <p:sp>
        <p:nvSpPr>
          <p:cNvPr id="17" name="圆角矩形 6">
            <a:extLst>
              <a:ext uri="{FF2B5EF4-FFF2-40B4-BE49-F238E27FC236}">
                <a16:creationId xmlns:a16="http://schemas.microsoft.com/office/drawing/2014/main" id="{030E2981-3AA5-49CC-ADF6-00F22B41DB2D}"/>
              </a:ext>
            </a:extLst>
          </p:cNvPr>
          <p:cNvSpPr/>
          <p:nvPr/>
        </p:nvSpPr>
        <p:spPr>
          <a:xfrm>
            <a:off x="252666" y="1896954"/>
            <a:ext cx="4149517"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4EBB5087-6160-4067-B147-727B93485BF9}"/>
              </a:ext>
            </a:extLst>
          </p:cNvPr>
          <p:cNvSpPr/>
          <p:nvPr/>
        </p:nvSpPr>
        <p:spPr>
          <a:xfrm>
            <a:off x="-51719" y="4017188"/>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21" name="矩形 20">
            <a:extLst>
              <a:ext uri="{FF2B5EF4-FFF2-40B4-BE49-F238E27FC236}">
                <a16:creationId xmlns:a16="http://schemas.microsoft.com/office/drawing/2014/main" id="{11E73FFA-A17A-4E9D-9661-C4CFE51C024C}"/>
              </a:ext>
            </a:extLst>
          </p:cNvPr>
          <p:cNvSpPr/>
          <p:nvPr/>
        </p:nvSpPr>
        <p:spPr>
          <a:xfrm>
            <a:off x="556976" y="4573490"/>
            <a:ext cx="8059829" cy="415498"/>
          </a:xfrm>
          <a:prstGeom prst="rect">
            <a:avLst/>
          </a:prstGeom>
        </p:spPr>
        <p:txBody>
          <a:bodyPr wrap="square">
            <a:spAutoFit/>
          </a:bodyPr>
          <a:lstStyle/>
          <a:p>
            <a:pPr algn="ctr">
              <a:lnSpc>
                <a:spcPct val="150000"/>
              </a:lnSpc>
            </a:pPr>
            <a:r>
              <a:rPr lang="zh-CN" altLang="en-US" sz="1400" dirty="0">
                <a:solidFill>
                  <a:srgbClr val="FF0000"/>
                </a:solidFill>
              </a:rPr>
              <a:t>理想的缓冲装置应在其整个工作过程中保持缓冲压力恒定不变</a:t>
            </a:r>
            <a:r>
              <a:rPr lang="en-US" altLang="zh-CN" sz="1400" dirty="0">
                <a:solidFill>
                  <a:srgbClr val="FF0000"/>
                </a:solidFill>
              </a:rPr>
              <a:t>,</a:t>
            </a:r>
            <a:r>
              <a:rPr lang="zh-CN" altLang="en-US" sz="1400" dirty="0">
                <a:solidFill>
                  <a:srgbClr val="FF0000"/>
                </a:solidFill>
              </a:rPr>
              <a:t>实际的缓冲装置则很难做到这点。</a:t>
            </a:r>
          </a:p>
        </p:txBody>
      </p:sp>
    </p:spTree>
    <p:extLst>
      <p:ext uri="{BB962C8B-B14F-4D97-AF65-F5344CB8AC3E}">
        <p14:creationId xmlns:p14="http://schemas.microsoft.com/office/powerpoint/2010/main" val="6123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4" name="矩形 3">
            <a:extLst>
              <a:ext uri="{FF2B5EF4-FFF2-40B4-BE49-F238E27FC236}">
                <a16:creationId xmlns:a16="http://schemas.microsoft.com/office/drawing/2014/main" id="{21166883-CDB5-4124-898E-E9E41E2969AA}"/>
              </a:ext>
            </a:extLst>
          </p:cNvPr>
          <p:cNvSpPr/>
          <p:nvPr/>
        </p:nvSpPr>
        <p:spPr>
          <a:xfrm>
            <a:off x="420551" y="1896954"/>
            <a:ext cx="4018420" cy="2677656"/>
          </a:xfrm>
          <a:prstGeom prst="rect">
            <a:avLst/>
          </a:prstGeom>
        </p:spPr>
        <p:txBody>
          <a:bodyPr wrap="square">
            <a:spAutoFit/>
          </a:bodyPr>
          <a:lstStyle/>
          <a:p>
            <a:pPr algn="just">
              <a:lnSpc>
                <a:spcPct val="200000"/>
              </a:lnSpc>
            </a:pPr>
            <a:r>
              <a:rPr lang="zh-CN" altLang="en-US" sz="1400" dirty="0"/>
              <a:t>图</a:t>
            </a:r>
            <a:r>
              <a:rPr lang="en-US" altLang="zh-CN" sz="1400" dirty="0"/>
              <a:t>5-12</a:t>
            </a:r>
            <a:r>
              <a:rPr lang="zh-CN" altLang="en-US" sz="1400" dirty="0"/>
              <a:t>所示为上述各种形式缓冲装置的缓冲压力曲线。由图可见</a:t>
            </a:r>
            <a:r>
              <a:rPr lang="en-US" altLang="zh-CN" sz="1400" dirty="0"/>
              <a:t>,</a:t>
            </a:r>
            <a:r>
              <a:rPr lang="zh-CN" altLang="en-US" sz="1400" dirty="0"/>
              <a:t>反抛物线式性能曲线最接近于理想曲线</a:t>
            </a:r>
            <a:r>
              <a:rPr lang="en-US" altLang="zh-CN" sz="1400" dirty="0"/>
              <a:t>,</a:t>
            </a:r>
            <a:r>
              <a:rPr lang="zh-CN" altLang="en-US" sz="1400" dirty="0"/>
              <a:t>缓冲效果最好。但是</a:t>
            </a:r>
            <a:r>
              <a:rPr lang="en-US" altLang="zh-CN" sz="1400" dirty="0"/>
              <a:t>,</a:t>
            </a:r>
            <a:r>
              <a:rPr lang="zh-CN" altLang="en-US" sz="1400" dirty="0"/>
              <a:t>这种缓冲装置需要根据液压缸的具体工作情况进行专门设计和制造</a:t>
            </a:r>
            <a:r>
              <a:rPr lang="en-US" altLang="zh-CN" sz="1400" dirty="0"/>
              <a:t>,</a:t>
            </a:r>
            <a:r>
              <a:rPr lang="zh-CN" altLang="en-US" sz="1400" dirty="0"/>
              <a:t>通用性差。阶梯圆柱式的缓冲效果也很好。最常用的则是节流口可调的单圆柱式和节流口变化式。</a:t>
            </a:r>
          </a:p>
        </p:txBody>
      </p:sp>
      <p:pic>
        <p:nvPicPr>
          <p:cNvPr id="16" name="5T12.EPS" descr="id:2147505066;FounderCES">
            <a:extLst>
              <a:ext uri="{FF2B5EF4-FFF2-40B4-BE49-F238E27FC236}">
                <a16:creationId xmlns:a16="http://schemas.microsoft.com/office/drawing/2014/main" id="{78F44DD9-8FD7-4886-A551-54D25A740869}"/>
              </a:ext>
            </a:extLst>
          </p:cNvPr>
          <p:cNvPicPr/>
          <p:nvPr/>
        </p:nvPicPr>
        <p:blipFill>
          <a:blip r:embed="rId3"/>
          <a:stretch>
            <a:fillRect/>
          </a:stretch>
        </p:blipFill>
        <p:spPr>
          <a:xfrm>
            <a:off x="5458163" y="1932181"/>
            <a:ext cx="3168197" cy="2152153"/>
          </a:xfrm>
          <a:prstGeom prst="rect">
            <a:avLst/>
          </a:prstGeom>
        </p:spPr>
      </p:pic>
      <p:sp>
        <p:nvSpPr>
          <p:cNvPr id="17" name="矩形 16">
            <a:extLst>
              <a:ext uri="{FF2B5EF4-FFF2-40B4-BE49-F238E27FC236}">
                <a16:creationId xmlns:a16="http://schemas.microsoft.com/office/drawing/2014/main" id="{AA1CD291-020E-4BA1-8BC8-A43FAA6D16DC}"/>
              </a:ext>
            </a:extLst>
          </p:cNvPr>
          <p:cNvSpPr/>
          <p:nvPr/>
        </p:nvSpPr>
        <p:spPr>
          <a:xfrm>
            <a:off x="4618894" y="4050396"/>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5-12</a:t>
            </a:r>
            <a:r>
              <a:rPr lang="zh-CN" altLang="zh-CN" sz="800" dirty="0">
                <a:solidFill>
                  <a:srgbClr val="000000"/>
                </a:solidFill>
                <a:latin typeface="NEU-BZ-S92"/>
                <a:ea typeface="方正书宋_GBK"/>
                <a:cs typeface="Times New Roman" panose="02020603050405020304" pitchFamily="18" charset="0"/>
              </a:rPr>
              <a:t>　各种缓冲装置的缓冲压力曲线</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2—</a:t>
            </a:r>
            <a:r>
              <a:rPr lang="zh-CN" altLang="zh-CN" sz="700" dirty="0">
                <a:solidFill>
                  <a:srgbClr val="000000"/>
                </a:solidFill>
                <a:latin typeface="NEU-BZ-S92"/>
                <a:ea typeface="方正书宋_GBK"/>
                <a:cs typeface="Times New Roman" panose="02020603050405020304" pitchFamily="18" charset="0"/>
              </a:rPr>
              <a:t>圆锥台式　</a:t>
            </a:r>
            <a:r>
              <a:rPr lang="en-US" altLang="zh-CN" sz="700" dirty="0">
                <a:solidFill>
                  <a:srgbClr val="000000"/>
                </a:solidFill>
                <a:latin typeface="NEU-BZ-S92"/>
                <a:ea typeface="方正书宋_GBK"/>
                <a:cs typeface="Times New Roman" panose="02020603050405020304" pitchFamily="18" charset="0"/>
              </a:rPr>
              <a:t>3—</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4—</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5—</a:t>
            </a:r>
            <a:r>
              <a:rPr lang="zh-CN" altLang="zh-CN" sz="700" dirty="0">
                <a:solidFill>
                  <a:srgbClr val="000000"/>
                </a:solidFill>
                <a:latin typeface="NEU-BZ-S92"/>
                <a:ea typeface="方正书宋_GBK"/>
                <a:cs typeface="Times New Roman" panose="02020603050405020304" pitchFamily="18" charset="0"/>
              </a:rPr>
              <a:t>理想曲线</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9" name="圆角矩形 6">
            <a:extLst>
              <a:ext uri="{FF2B5EF4-FFF2-40B4-BE49-F238E27FC236}">
                <a16:creationId xmlns:a16="http://schemas.microsoft.com/office/drawing/2014/main" id="{6B615323-E547-4EA2-8327-0E8513457DDF}"/>
              </a:ext>
            </a:extLst>
          </p:cNvPr>
          <p:cNvSpPr/>
          <p:nvPr/>
        </p:nvSpPr>
        <p:spPr>
          <a:xfrm>
            <a:off x="4970285" y="1918308"/>
            <a:ext cx="3807955" cy="265628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6185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15" name="直角三角形 14">
            <a:extLst>
              <a:ext uri="{FF2B5EF4-FFF2-40B4-BE49-F238E27FC236}">
                <a16:creationId xmlns:a16="http://schemas.microsoft.com/office/drawing/2014/main" id="{1D21D96F-AA70-4B7B-8DF6-B47D33878A6A}"/>
              </a:ext>
            </a:extLst>
          </p:cNvPr>
          <p:cNvSpPr/>
          <p:nvPr/>
        </p:nvSpPr>
        <p:spPr>
          <a:xfrm rot="2637755" flipH="1" flipV="1">
            <a:off x="394912" y="199882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3A652AD7-D9DD-4C8C-A294-10BD58CDF33D}"/>
              </a:ext>
            </a:extLst>
          </p:cNvPr>
          <p:cNvSpPr txBox="1">
            <a:spLocks noChangeArrowheads="1"/>
          </p:cNvSpPr>
          <p:nvPr/>
        </p:nvSpPr>
        <p:spPr bwMode="auto">
          <a:xfrm>
            <a:off x="612171" y="1939746"/>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1.</a:t>
            </a:r>
            <a:r>
              <a:rPr lang="zh-CN" altLang="en-US" sz="1400" dirty="0">
                <a:solidFill>
                  <a:srgbClr val="184972"/>
                </a:solidFill>
                <a:latin typeface="黑体" panose="02010609060101010101" pitchFamily="49" charset="-122"/>
                <a:ea typeface="黑体" panose="02010609060101010101" pitchFamily="49" charset="-122"/>
              </a:rPr>
              <a:t>节流口可调式缓冲装置</a:t>
            </a:r>
            <a:r>
              <a:rPr lang="en-US" altLang="zh-CN" sz="1400" dirty="0">
                <a:solidFill>
                  <a:srgbClr val="184972"/>
                </a:solidFill>
                <a:latin typeface="黑体" panose="02010609060101010101" pitchFamily="49" charset="-122"/>
                <a:ea typeface="黑体" panose="02010609060101010101" pitchFamily="49" charset="-122"/>
              </a:rPr>
              <a:t>(</a:t>
            </a:r>
            <a:r>
              <a:rPr lang="zh-CN" altLang="en-US" sz="1400" dirty="0">
                <a:solidFill>
                  <a:srgbClr val="184972"/>
                </a:solidFill>
                <a:latin typeface="黑体" panose="02010609060101010101" pitchFamily="49" charset="-122"/>
                <a:ea typeface="黑体" panose="02010609060101010101" pitchFamily="49" charset="-122"/>
              </a:rPr>
              <a:t>图</a:t>
            </a:r>
            <a:r>
              <a:rPr lang="en-US" altLang="zh-CN" sz="1400" dirty="0">
                <a:solidFill>
                  <a:srgbClr val="184972"/>
                </a:solidFill>
                <a:latin typeface="黑体" panose="02010609060101010101" pitchFamily="49" charset="-122"/>
                <a:ea typeface="黑体" panose="02010609060101010101" pitchFamily="49" charset="-122"/>
              </a:rPr>
              <a:t>5-11d)</a:t>
            </a:r>
            <a:endParaRPr lang="zh-CN" altLang="en-US" sz="1400" dirty="0">
              <a:solidFill>
                <a:srgbClr val="184972"/>
              </a:solidFill>
              <a:latin typeface="黑体" panose="02010609060101010101" pitchFamily="49" charset="-122"/>
              <a:ea typeface="黑体" panose="02010609060101010101" pitchFamily="49" charset="-122"/>
            </a:endParaRPr>
          </a:p>
        </p:txBody>
      </p:sp>
      <p:pic>
        <p:nvPicPr>
          <p:cNvPr id="17" name="5T11.EPS" descr="id:2147505059;FounderCES">
            <a:extLst>
              <a:ext uri="{FF2B5EF4-FFF2-40B4-BE49-F238E27FC236}">
                <a16:creationId xmlns:a16="http://schemas.microsoft.com/office/drawing/2014/main" id="{01E290B9-0652-4753-AD59-2F28A0629983}"/>
              </a:ext>
            </a:extLst>
          </p:cNvPr>
          <p:cNvPicPr/>
          <p:nvPr/>
        </p:nvPicPr>
        <p:blipFill>
          <a:blip r:embed="rId3"/>
          <a:stretch>
            <a:fillRect/>
          </a:stretch>
        </p:blipFill>
        <p:spPr>
          <a:xfrm>
            <a:off x="4763122" y="1970555"/>
            <a:ext cx="3983007" cy="2122924"/>
          </a:xfrm>
          <a:prstGeom prst="rect">
            <a:avLst/>
          </a:prstGeom>
        </p:spPr>
      </p:pic>
      <p:sp>
        <p:nvSpPr>
          <p:cNvPr id="18" name="圆角矩形 6">
            <a:extLst>
              <a:ext uri="{FF2B5EF4-FFF2-40B4-BE49-F238E27FC236}">
                <a16:creationId xmlns:a16="http://schemas.microsoft.com/office/drawing/2014/main" id="{5033CBA6-7586-4828-8CB9-FA897E61B749}"/>
              </a:ext>
            </a:extLst>
          </p:cNvPr>
          <p:cNvSpPr/>
          <p:nvPr/>
        </p:nvSpPr>
        <p:spPr>
          <a:xfrm>
            <a:off x="4665915" y="1961565"/>
            <a:ext cx="4149517"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9C665128-8DCD-48D5-9183-8B2A5BEA8A87}"/>
              </a:ext>
            </a:extLst>
          </p:cNvPr>
          <p:cNvSpPr/>
          <p:nvPr/>
        </p:nvSpPr>
        <p:spPr>
          <a:xfrm>
            <a:off x="4361530" y="4081799"/>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4" name="矩形 3">
            <a:extLst>
              <a:ext uri="{FF2B5EF4-FFF2-40B4-BE49-F238E27FC236}">
                <a16:creationId xmlns:a16="http://schemas.microsoft.com/office/drawing/2014/main" id="{15843F9B-EE65-4103-9CB2-E466EC5E83B3}"/>
              </a:ext>
            </a:extLst>
          </p:cNvPr>
          <p:cNvSpPr/>
          <p:nvPr/>
        </p:nvSpPr>
        <p:spPr>
          <a:xfrm>
            <a:off x="347602" y="2304931"/>
            <a:ext cx="3970711" cy="2246769"/>
          </a:xfrm>
          <a:prstGeom prst="rect">
            <a:avLst/>
          </a:prstGeom>
        </p:spPr>
        <p:txBody>
          <a:bodyPr wrap="square">
            <a:spAutoFit/>
          </a:bodyPr>
          <a:lstStyle/>
          <a:p>
            <a:pPr algn="just">
              <a:lnSpc>
                <a:spcPct val="200000"/>
              </a:lnSpc>
            </a:pPr>
            <a:r>
              <a:rPr lang="zh-CN" altLang="en-US" sz="1400" dirty="0"/>
              <a:t>当活塞上的缓冲柱塞进入端盖凹腔后</a:t>
            </a:r>
            <a:r>
              <a:rPr lang="en-US" altLang="zh-CN" sz="1400" dirty="0"/>
              <a:t>,</a:t>
            </a:r>
            <a:r>
              <a:rPr lang="zh-CN" altLang="en-US" sz="1400" dirty="0"/>
              <a:t>圆环形的回油腔中的油液只能通过针形节流阀流出</a:t>
            </a:r>
            <a:r>
              <a:rPr lang="en-US" altLang="zh-CN" sz="1400" dirty="0"/>
              <a:t>,</a:t>
            </a:r>
            <a:r>
              <a:rPr lang="zh-CN" altLang="en-US" sz="1400" dirty="0"/>
              <a:t>这就使活塞制动。调节节流阀的开口</a:t>
            </a:r>
            <a:r>
              <a:rPr lang="en-US" altLang="zh-CN" sz="1400" dirty="0"/>
              <a:t>,</a:t>
            </a:r>
            <a:r>
              <a:rPr lang="zh-CN" altLang="en-US" sz="1400" dirty="0"/>
              <a:t>可改变制动阻力的大小。这种缓冲装置起始缓冲效果好</a:t>
            </a:r>
            <a:r>
              <a:rPr lang="en-US" altLang="zh-CN" sz="1400" dirty="0"/>
              <a:t>,</a:t>
            </a:r>
            <a:r>
              <a:rPr lang="zh-CN" altLang="en-US" sz="1400" dirty="0"/>
              <a:t>随着活塞向前移动</a:t>
            </a:r>
            <a:r>
              <a:rPr lang="en-US" altLang="zh-CN" sz="1400" dirty="0"/>
              <a:t>,</a:t>
            </a:r>
            <a:r>
              <a:rPr lang="zh-CN" altLang="en-US" sz="1400" dirty="0"/>
              <a:t>缓冲效果逐渐减弱</a:t>
            </a:r>
            <a:r>
              <a:rPr lang="en-US" altLang="zh-CN" sz="1400" dirty="0"/>
              <a:t>,</a:t>
            </a:r>
            <a:r>
              <a:rPr lang="zh-CN" altLang="en-US" sz="1400" dirty="0"/>
              <a:t>因此它的制动行程较长。</a:t>
            </a:r>
          </a:p>
        </p:txBody>
      </p:sp>
    </p:spTree>
    <p:extLst>
      <p:ext uri="{BB962C8B-B14F-4D97-AF65-F5344CB8AC3E}">
        <p14:creationId xmlns:p14="http://schemas.microsoft.com/office/powerpoint/2010/main" val="26424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15" name="直角三角形 14">
            <a:extLst>
              <a:ext uri="{FF2B5EF4-FFF2-40B4-BE49-F238E27FC236}">
                <a16:creationId xmlns:a16="http://schemas.microsoft.com/office/drawing/2014/main" id="{1D21D96F-AA70-4B7B-8DF6-B47D33878A6A}"/>
              </a:ext>
            </a:extLst>
          </p:cNvPr>
          <p:cNvSpPr/>
          <p:nvPr/>
        </p:nvSpPr>
        <p:spPr>
          <a:xfrm rot="2637755" flipH="1" flipV="1">
            <a:off x="394912" y="199882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3A652AD7-D9DD-4C8C-A294-10BD58CDF33D}"/>
              </a:ext>
            </a:extLst>
          </p:cNvPr>
          <p:cNvSpPr txBox="1">
            <a:spLocks noChangeArrowheads="1"/>
          </p:cNvSpPr>
          <p:nvPr/>
        </p:nvSpPr>
        <p:spPr bwMode="auto">
          <a:xfrm>
            <a:off x="612171" y="1939746"/>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节流口变化式缓冲装置</a:t>
            </a:r>
            <a:r>
              <a:rPr lang="en-US" altLang="zh-CN" sz="1400" dirty="0">
                <a:solidFill>
                  <a:srgbClr val="184972"/>
                </a:solidFill>
                <a:latin typeface="黑体" panose="02010609060101010101" pitchFamily="49" charset="-122"/>
                <a:ea typeface="黑体" panose="02010609060101010101" pitchFamily="49" charset="-122"/>
              </a:rPr>
              <a:t>(</a:t>
            </a:r>
            <a:r>
              <a:rPr lang="zh-CN" altLang="en-US" sz="1400" dirty="0">
                <a:solidFill>
                  <a:srgbClr val="184972"/>
                </a:solidFill>
                <a:latin typeface="黑体" panose="02010609060101010101" pitchFamily="49" charset="-122"/>
                <a:ea typeface="黑体" panose="02010609060101010101" pitchFamily="49" charset="-122"/>
              </a:rPr>
              <a:t>图</a:t>
            </a:r>
            <a:r>
              <a:rPr lang="en-US" altLang="zh-CN" sz="1400" dirty="0">
                <a:solidFill>
                  <a:srgbClr val="184972"/>
                </a:solidFill>
                <a:latin typeface="黑体" panose="02010609060101010101" pitchFamily="49" charset="-122"/>
                <a:ea typeface="黑体" panose="02010609060101010101" pitchFamily="49" charset="-122"/>
              </a:rPr>
              <a:t>5-11c)</a:t>
            </a:r>
            <a:endParaRPr lang="zh-CN" altLang="en-US" sz="1400" dirty="0">
              <a:solidFill>
                <a:srgbClr val="184972"/>
              </a:solidFill>
              <a:latin typeface="黑体" panose="02010609060101010101" pitchFamily="49" charset="-122"/>
              <a:ea typeface="黑体" panose="02010609060101010101" pitchFamily="49" charset="-122"/>
            </a:endParaRPr>
          </a:p>
        </p:txBody>
      </p:sp>
      <p:pic>
        <p:nvPicPr>
          <p:cNvPr id="17" name="5T11.EPS" descr="id:2147505059;FounderCES">
            <a:extLst>
              <a:ext uri="{FF2B5EF4-FFF2-40B4-BE49-F238E27FC236}">
                <a16:creationId xmlns:a16="http://schemas.microsoft.com/office/drawing/2014/main" id="{01E290B9-0652-4753-AD59-2F28A0629983}"/>
              </a:ext>
            </a:extLst>
          </p:cNvPr>
          <p:cNvPicPr/>
          <p:nvPr/>
        </p:nvPicPr>
        <p:blipFill>
          <a:blip r:embed="rId3"/>
          <a:stretch>
            <a:fillRect/>
          </a:stretch>
        </p:blipFill>
        <p:spPr>
          <a:xfrm>
            <a:off x="4763122" y="1970555"/>
            <a:ext cx="3983007" cy="2122924"/>
          </a:xfrm>
          <a:prstGeom prst="rect">
            <a:avLst/>
          </a:prstGeom>
        </p:spPr>
      </p:pic>
      <p:sp>
        <p:nvSpPr>
          <p:cNvPr id="18" name="圆角矩形 6">
            <a:extLst>
              <a:ext uri="{FF2B5EF4-FFF2-40B4-BE49-F238E27FC236}">
                <a16:creationId xmlns:a16="http://schemas.microsoft.com/office/drawing/2014/main" id="{5033CBA6-7586-4828-8CB9-FA897E61B749}"/>
              </a:ext>
            </a:extLst>
          </p:cNvPr>
          <p:cNvSpPr/>
          <p:nvPr/>
        </p:nvSpPr>
        <p:spPr>
          <a:xfrm>
            <a:off x="4665915" y="1961565"/>
            <a:ext cx="4149517"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9C665128-8DCD-48D5-9183-8B2A5BEA8A87}"/>
              </a:ext>
            </a:extLst>
          </p:cNvPr>
          <p:cNvSpPr/>
          <p:nvPr/>
        </p:nvSpPr>
        <p:spPr>
          <a:xfrm>
            <a:off x="4361530" y="4081799"/>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4" name="矩形 3">
            <a:extLst>
              <a:ext uri="{FF2B5EF4-FFF2-40B4-BE49-F238E27FC236}">
                <a16:creationId xmlns:a16="http://schemas.microsoft.com/office/drawing/2014/main" id="{15843F9B-EE65-4103-9CB2-E466EC5E83B3}"/>
              </a:ext>
            </a:extLst>
          </p:cNvPr>
          <p:cNvSpPr/>
          <p:nvPr/>
        </p:nvSpPr>
        <p:spPr>
          <a:xfrm>
            <a:off x="357653" y="2319602"/>
            <a:ext cx="3970711" cy="2246769"/>
          </a:xfrm>
          <a:prstGeom prst="rect">
            <a:avLst/>
          </a:prstGeom>
        </p:spPr>
        <p:txBody>
          <a:bodyPr wrap="square">
            <a:spAutoFit/>
          </a:bodyPr>
          <a:lstStyle/>
          <a:p>
            <a:pPr algn="just">
              <a:lnSpc>
                <a:spcPct val="200000"/>
              </a:lnSpc>
            </a:pPr>
            <a:r>
              <a:rPr lang="zh-CN" altLang="en-US" sz="1400" dirty="0"/>
              <a:t>活塞的缓冲柱塞上开有变截面的轴向三角形节流槽。当活塞移近端盖时</a:t>
            </a:r>
            <a:r>
              <a:rPr lang="en-US" altLang="zh-CN" sz="1400" dirty="0"/>
              <a:t>,</a:t>
            </a:r>
            <a:r>
              <a:rPr lang="zh-CN" altLang="en-US" sz="1400" dirty="0"/>
              <a:t>回油腔油液只能经过三角槽流出</a:t>
            </a:r>
            <a:r>
              <a:rPr lang="en-US" altLang="zh-CN" sz="1400" dirty="0"/>
              <a:t>,</a:t>
            </a:r>
            <a:r>
              <a:rPr lang="zh-CN" altLang="en-US" sz="1400" dirty="0"/>
              <a:t>因而使活塞受到制动作用。随着活塞的移动</a:t>
            </a:r>
            <a:r>
              <a:rPr lang="en-US" altLang="zh-CN" sz="1400" dirty="0"/>
              <a:t>,</a:t>
            </a:r>
            <a:r>
              <a:rPr lang="zh-CN" altLang="en-US" sz="1400" dirty="0"/>
              <a:t>三角槽通流截面逐渐变小</a:t>
            </a:r>
            <a:r>
              <a:rPr lang="en-US" altLang="zh-CN" sz="1400" dirty="0"/>
              <a:t>,</a:t>
            </a:r>
            <a:r>
              <a:rPr lang="zh-CN" altLang="en-US" sz="1400" dirty="0"/>
              <a:t>阻力作用增大</a:t>
            </a:r>
            <a:r>
              <a:rPr lang="en-US" altLang="zh-CN" sz="1400" dirty="0"/>
              <a:t>,</a:t>
            </a:r>
            <a:r>
              <a:rPr lang="zh-CN" altLang="en-US" sz="1400" dirty="0"/>
              <a:t>因此</a:t>
            </a:r>
            <a:r>
              <a:rPr lang="en-US" altLang="zh-CN" sz="1400" dirty="0"/>
              <a:t>,</a:t>
            </a:r>
            <a:r>
              <a:rPr lang="zh-CN" altLang="en-US" sz="1400" dirty="0"/>
              <a:t>缓冲作用均匀</a:t>
            </a:r>
            <a:r>
              <a:rPr lang="en-US" altLang="zh-CN" sz="1400" dirty="0"/>
              <a:t>,</a:t>
            </a:r>
            <a:r>
              <a:rPr lang="zh-CN" altLang="en-US" sz="1400" dirty="0"/>
              <a:t>冲击压力较小</a:t>
            </a:r>
            <a:r>
              <a:rPr lang="en-US" altLang="zh-CN" sz="1400" dirty="0"/>
              <a:t>,</a:t>
            </a:r>
            <a:r>
              <a:rPr lang="zh-CN" altLang="en-US" sz="1400" dirty="0"/>
              <a:t>制动位置精度高。</a:t>
            </a:r>
          </a:p>
        </p:txBody>
      </p:sp>
    </p:spTree>
    <p:extLst>
      <p:ext uri="{BB962C8B-B14F-4D97-AF65-F5344CB8AC3E}">
        <p14:creationId xmlns:p14="http://schemas.microsoft.com/office/powerpoint/2010/main" val="366200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62607" y="1007784"/>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13775" y="1007391"/>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487168" y="991992"/>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15" name="直角三角形 14">
            <a:extLst>
              <a:ext uri="{FF2B5EF4-FFF2-40B4-BE49-F238E27FC236}">
                <a16:creationId xmlns:a16="http://schemas.microsoft.com/office/drawing/2014/main" id="{40096E8E-F789-4BB1-8A5B-758475B56461}"/>
              </a:ext>
            </a:extLst>
          </p:cNvPr>
          <p:cNvSpPr/>
          <p:nvPr/>
        </p:nvSpPr>
        <p:spPr>
          <a:xfrm rot="2637755" flipH="1" flipV="1">
            <a:off x="239967" y="148620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EDE82133-3FC6-403D-BB7D-F60D8EEE8E01}"/>
              </a:ext>
            </a:extLst>
          </p:cNvPr>
          <p:cNvSpPr txBox="1">
            <a:spLocks noChangeArrowheads="1"/>
          </p:cNvSpPr>
          <p:nvPr/>
        </p:nvSpPr>
        <p:spPr bwMode="auto">
          <a:xfrm>
            <a:off x="457226" y="1427131"/>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00" dirty="0">
                <a:solidFill>
                  <a:srgbClr val="184972"/>
                </a:solidFill>
                <a:latin typeface="黑体" panose="02010609060101010101" pitchFamily="49" charset="-122"/>
                <a:ea typeface="黑体" panose="02010609060101010101" pitchFamily="49" charset="-122"/>
              </a:rPr>
              <a:t>例题</a:t>
            </a:r>
          </a:p>
        </p:txBody>
      </p:sp>
      <p:sp>
        <p:nvSpPr>
          <p:cNvPr id="4" name="矩形 3">
            <a:extLst>
              <a:ext uri="{FF2B5EF4-FFF2-40B4-BE49-F238E27FC236}">
                <a16:creationId xmlns:a16="http://schemas.microsoft.com/office/drawing/2014/main" id="{1E9ED1B6-1DF2-4208-90A3-62807B55C46D}"/>
              </a:ext>
            </a:extLst>
          </p:cNvPr>
          <p:cNvSpPr/>
          <p:nvPr/>
        </p:nvSpPr>
        <p:spPr>
          <a:xfrm>
            <a:off x="860425" y="1454951"/>
            <a:ext cx="4196313" cy="276999"/>
          </a:xfrm>
          <a:prstGeom prst="rect">
            <a:avLst/>
          </a:prstGeom>
        </p:spPr>
        <p:txBody>
          <a:bodyPr wrap="square">
            <a:spAutoFit/>
          </a:bodyPr>
          <a:lstStyle/>
          <a:p>
            <a:r>
              <a:rPr lang="zh-CN" altLang="en-US" sz="1200" dirty="0"/>
              <a:t>例</a:t>
            </a:r>
            <a:r>
              <a:rPr lang="en-US" altLang="zh-CN" sz="1200" dirty="0"/>
              <a:t>5-1</a:t>
            </a:r>
            <a:r>
              <a:rPr lang="zh-CN" altLang="en-US" sz="1200" dirty="0"/>
              <a:t>　试推导图</a:t>
            </a:r>
            <a:r>
              <a:rPr lang="en-US" altLang="zh-CN" sz="1200" dirty="0"/>
              <a:t>5-11c</a:t>
            </a:r>
            <a:r>
              <a:rPr lang="zh-CN" altLang="en-US" sz="1200" dirty="0"/>
              <a:t>、</a:t>
            </a:r>
            <a:r>
              <a:rPr lang="en-US" altLang="zh-CN" sz="1200" dirty="0"/>
              <a:t>d</a:t>
            </a:r>
            <a:r>
              <a:rPr lang="zh-CN" altLang="en-US" sz="1200" dirty="0"/>
              <a:t>中缓冲装置的各个特性式。</a:t>
            </a:r>
          </a:p>
        </p:txBody>
      </p:sp>
      <p:pic>
        <p:nvPicPr>
          <p:cNvPr id="18" name="5T11.EPS" descr="id:2147505059;FounderCES">
            <a:extLst>
              <a:ext uri="{FF2B5EF4-FFF2-40B4-BE49-F238E27FC236}">
                <a16:creationId xmlns:a16="http://schemas.microsoft.com/office/drawing/2014/main" id="{A7630CDE-4FF9-4F40-8D11-60C3969FC07A}"/>
              </a:ext>
            </a:extLst>
          </p:cNvPr>
          <p:cNvPicPr/>
          <p:nvPr/>
        </p:nvPicPr>
        <p:blipFill>
          <a:blip r:embed="rId3"/>
          <a:stretch>
            <a:fillRect/>
          </a:stretch>
        </p:blipFill>
        <p:spPr>
          <a:xfrm>
            <a:off x="393419" y="2114254"/>
            <a:ext cx="3983007" cy="2122924"/>
          </a:xfrm>
          <a:prstGeom prst="rect">
            <a:avLst/>
          </a:prstGeom>
        </p:spPr>
      </p:pic>
      <p:sp>
        <p:nvSpPr>
          <p:cNvPr id="19" name="圆角矩形 6">
            <a:extLst>
              <a:ext uri="{FF2B5EF4-FFF2-40B4-BE49-F238E27FC236}">
                <a16:creationId xmlns:a16="http://schemas.microsoft.com/office/drawing/2014/main" id="{2FAE6126-5329-44A7-AAFC-7CD9CE19E563}"/>
              </a:ext>
            </a:extLst>
          </p:cNvPr>
          <p:cNvSpPr/>
          <p:nvPr/>
        </p:nvSpPr>
        <p:spPr>
          <a:xfrm>
            <a:off x="296212" y="2105264"/>
            <a:ext cx="4149517"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E3060CC8-7BDE-4E92-AC70-2C0C1DF1A8D8}"/>
              </a:ext>
            </a:extLst>
          </p:cNvPr>
          <p:cNvSpPr/>
          <p:nvPr/>
        </p:nvSpPr>
        <p:spPr>
          <a:xfrm>
            <a:off x="-8173" y="4225498"/>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22" name="矩形 21">
            <a:extLst>
              <a:ext uri="{FF2B5EF4-FFF2-40B4-BE49-F238E27FC236}">
                <a16:creationId xmlns:a16="http://schemas.microsoft.com/office/drawing/2014/main" id="{D50742E0-0615-4C12-A4E3-294FADE7E425}"/>
              </a:ext>
            </a:extLst>
          </p:cNvPr>
          <p:cNvSpPr/>
          <p:nvPr/>
        </p:nvSpPr>
        <p:spPr>
          <a:xfrm>
            <a:off x="4201466" y="914915"/>
            <a:ext cx="607859" cy="297517"/>
          </a:xfrm>
          <a:prstGeom prst="rect">
            <a:avLst/>
          </a:prstGeom>
        </p:spPr>
        <p:txBody>
          <a:bodyPr wrap="none">
            <a:spAutoFit/>
          </a:bodyPr>
          <a:lstStyle/>
          <a:p>
            <a:pPr indent="266700">
              <a:lnSpc>
                <a:spcPts val="1575"/>
              </a:lnSpc>
              <a:spcAft>
                <a:spcPts val="0"/>
              </a:spcAft>
            </a:pPr>
            <a:r>
              <a:rPr lang="zh-CN" altLang="zh-CN" sz="1200" b="1" dirty="0">
                <a:solidFill>
                  <a:srgbClr val="000000"/>
                </a:solidFill>
                <a:latin typeface="NEU-BZ-S92"/>
                <a:ea typeface="方正黑体_GBK"/>
                <a:cs typeface="Times New Roman" panose="02020603050405020304" pitchFamily="18" charset="0"/>
              </a:rPr>
              <a:t>解</a:t>
            </a:r>
            <a:endParaRPr lang="zh-CN" altLang="zh-CN" sz="1200" b="1" dirty="0">
              <a:solidFill>
                <a:srgbClr val="000000"/>
              </a:solidFill>
              <a:effectLst/>
              <a:latin typeface="NEU-BZ-S92"/>
              <a:ea typeface="方正书宋_GBK"/>
              <a:cs typeface="Times New Roman" panose="02020603050405020304" pitchFamily="18" charset="0"/>
            </a:endParaRPr>
          </a:p>
        </p:txBody>
      </p:sp>
      <p:sp>
        <p:nvSpPr>
          <p:cNvPr id="24" name="矩形 23">
            <a:extLst>
              <a:ext uri="{FF2B5EF4-FFF2-40B4-BE49-F238E27FC236}">
                <a16:creationId xmlns:a16="http://schemas.microsoft.com/office/drawing/2014/main" id="{F6EEE7E7-0461-41B7-9ED2-A94D971D9E5D}"/>
              </a:ext>
            </a:extLst>
          </p:cNvPr>
          <p:cNvSpPr/>
          <p:nvPr/>
        </p:nvSpPr>
        <p:spPr>
          <a:xfrm>
            <a:off x="-1" y="1735301"/>
            <a:ext cx="2483372" cy="280974"/>
          </a:xfrm>
          <a:prstGeom prst="rect">
            <a:avLst/>
          </a:prstGeom>
        </p:spPr>
        <p:txBody>
          <a:bodyPr wrap="none">
            <a:spAutoFit/>
          </a:bodyPr>
          <a:lstStyle/>
          <a:p>
            <a:pPr indent="266700">
              <a:lnSpc>
                <a:spcPts val="1575"/>
              </a:lnSpc>
              <a:spcAft>
                <a:spcPts val="0"/>
              </a:spcAft>
            </a:pPr>
            <a:r>
              <a:rPr lang="en-US" altLang="zh-CN" sz="1050" b="1" dirty="0">
                <a:solidFill>
                  <a:srgbClr val="000000"/>
                </a:solidFill>
                <a:latin typeface="NEU-BZ-S92"/>
                <a:ea typeface="方正书宋_GBK"/>
                <a:cs typeface="Times New Roman" panose="02020603050405020304" pitchFamily="18" charset="0"/>
              </a:rPr>
              <a:t>1</a:t>
            </a:r>
            <a:r>
              <a:rPr lang="en-US" altLang="zh-CN" sz="1050" b="1" dirty="0">
                <a:solidFill>
                  <a:srgbClr val="000000"/>
                </a:solidFill>
                <a:latin typeface="方正书宋_GBK"/>
                <a:ea typeface="方正书宋_GBK"/>
                <a:cs typeface="Times New Roman" panose="02020603050405020304" pitchFamily="18" charset="0"/>
              </a:rPr>
              <a:t>)</a:t>
            </a:r>
            <a:r>
              <a:rPr lang="zh-CN" altLang="zh-CN" sz="1050" b="1" dirty="0">
                <a:solidFill>
                  <a:srgbClr val="000000"/>
                </a:solidFill>
                <a:latin typeface="NEU-BZ-S92"/>
                <a:ea typeface="方正书宋_GBK"/>
                <a:cs typeface="Times New Roman" panose="02020603050405020304" pitchFamily="18" charset="0"/>
              </a:rPr>
              <a:t>节流口可调式缓冲装置</a:t>
            </a:r>
            <a:r>
              <a:rPr lang="en-US" altLang="zh-CN" sz="1050" b="1" dirty="0">
                <a:solidFill>
                  <a:srgbClr val="000000"/>
                </a:solidFill>
                <a:latin typeface="方正书宋_GBK"/>
                <a:ea typeface="方正书宋_GBK"/>
                <a:cs typeface="Times New Roman" panose="02020603050405020304" pitchFamily="18" charset="0"/>
              </a:rPr>
              <a:t>(</a:t>
            </a:r>
            <a:r>
              <a:rPr lang="zh-CN" altLang="zh-CN" sz="1050" b="1" dirty="0">
                <a:solidFill>
                  <a:srgbClr val="000000"/>
                </a:solidFill>
                <a:latin typeface="NEU-BZ-S92"/>
                <a:ea typeface="方正书宋_GBK"/>
                <a:cs typeface="Times New Roman" panose="02020603050405020304" pitchFamily="18" charset="0"/>
              </a:rPr>
              <a:t>图</a:t>
            </a:r>
            <a:r>
              <a:rPr lang="en-US" altLang="zh-CN" sz="1050" b="1" dirty="0">
                <a:solidFill>
                  <a:srgbClr val="000000"/>
                </a:solidFill>
                <a:latin typeface="NEU-BZ-S92"/>
                <a:ea typeface="方正书宋_GBK"/>
                <a:cs typeface="Times New Roman" panose="02020603050405020304" pitchFamily="18" charset="0"/>
              </a:rPr>
              <a:t>5-11d</a:t>
            </a:r>
            <a:r>
              <a:rPr lang="en-US" altLang="zh-CN" sz="1050" b="1" dirty="0">
                <a:solidFill>
                  <a:srgbClr val="000000"/>
                </a:solidFill>
                <a:latin typeface="方正书宋_GBK"/>
                <a:ea typeface="方正书宋_GBK"/>
                <a:cs typeface="Times New Roman" panose="02020603050405020304" pitchFamily="18" charset="0"/>
              </a:rPr>
              <a:t>)</a:t>
            </a:r>
            <a:endParaRPr lang="zh-CN" altLang="zh-CN" sz="1050" b="1" dirty="0">
              <a:solidFill>
                <a:srgbClr val="000000"/>
              </a:solidFill>
              <a:effectLst/>
              <a:latin typeface="NEU-BZ-S92"/>
              <a:ea typeface="方正书宋_GBK"/>
              <a:cs typeface="Times New Roman" panose="02020603050405020304" pitchFamily="18" charset="0"/>
            </a:endParaRPr>
          </a:p>
        </p:txBody>
      </p:sp>
      <p:sp>
        <p:nvSpPr>
          <p:cNvPr id="26" name="矩形 25">
            <a:extLst>
              <a:ext uri="{FF2B5EF4-FFF2-40B4-BE49-F238E27FC236}">
                <a16:creationId xmlns:a16="http://schemas.microsoft.com/office/drawing/2014/main" id="{C44217BA-B6B5-4633-995C-A5181358A550}"/>
              </a:ext>
            </a:extLst>
          </p:cNvPr>
          <p:cNvSpPr/>
          <p:nvPr/>
        </p:nvSpPr>
        <p:spPr>
          <a:xfrm>
            <a:off x="2312890" y="1771549"/>
            <a:ext cx="2250937" cy="230832"/>
          </a:xfrm>
          <a:prstGeom prst="rect">
            <a:avLst/>
          </a:prstGeom>
        </p:spPr>
        <p:txBody>
          <a:bodyPr wrap="none">
            <a:spAutoFit/>
          </a:bodyPr>
          <a:lstStyle/>
          <a:p>
            <a:r>
              <a:rPr lang="zh-CN" altLang="zh-CN" sz="900" dirty="0">
                <a:solidFill>
                  <a:srgbClr val="FF0000"/>
                </a:solidFill>
                <a:latin typeface="NEU-BZ-S92"/>
                <a:ea typeface="方正书宋_GBK"/>
                <a:cs typeface="Times New Roman" panose="02020603050405020304" pitchFamily="18" charset="0"/>
              </a:rPr>
              <a:t>这种装置中节流口面积</a:t>
            </a:r>
            <a:r>
              <a:rPr lang="en-US" altLang="zh-CN" sz="900" i="1" dirty="0">
                <a:solidFill>
                  <a:srgbClr val="FF0000"/>
                </a:solidFill>
                <a:latin typeface="NEU-BZ-S92"/>
                <a:ea typeface="方正书宋_GBK"/>
                <a:cs typeface="Times New Roman" panose="02020603050405020304" pitchFamily="18" charset="0"/>
              </a:rPr>
              <a:t>A</a:t>
            </a:r>
            <a:r>
              <a:rPr lang="en-US" altLang="zh-CN" sz="900" baseline="-25000" dirty="0">
                <a:solidFill>
                  <a:srgbClr val="FF0000"/>
                </a:solidFill>
                <a:latin typeface="NEU-BZ-S92"/>
                <a:ea typeface="方正书宋_GBK"/>
                <a:cs typeface="Times New Roman" panose="02020603050405020304" pitchFamily="18" charset="0"/>
              </a:rPr>
              <a:t>T</a:t>
            </a:r>
            <a:r>
              <a:rPr lang="zh-CN" altLang="zh-CN" sz="900" dirty="0">
                <a:solidFill>
                  <a:srgbClr val="FF0000"/>
                </a:solidFill>
                <a:latin typeface="NEU-BZ-S92"/>
                <a:ea typeface="方正书宋_GBK"/>
                <a:cs typeface="Times New Roman" panose="02020603050405020304" pitchFamily="18" charset="0"/>
              </a:rPr>
              <a:t>调定后为常值。</a:t>
            </a:r>
            <a:endParaRPr lang="zh-CN" altLang="en-US" sz="1400" dirty="0">
              <a:solidFill>
                <a:srgbClr val="FF0000"/>
              </a:solidFill>
            </a:endParaRPr>
          </a:p>
        </p:txBody>
      </p:sp>
      <p:sp>
        <p:nvSpPr>
          <p:cNvPr id="28" name="矩形 27">
            <a:extLst>
              <a:ext uri="{FF2B5EF4-FFF2-40B4-BE49-F238E27FC236}">
                <a16:creationId xmlns:a16="http://schemas.microsoft.com/office/drawing/2014/main" id="{AAEF3511-22B9-46E1-8402-288C35AC3961}"/>
              </a:ext>
            </a:extLst>
          </p:cNvPr>
          <p:cNvSpPr/>
          <p:nvPr/>
        </p:nvSpPr>
        <p:spPr>
          <a:xfrm>
            <a:off x="4654280" y="1081637"/>
            <a:ext cx="3695724" cy="577081"/>
          </a:xfrm>
          <a:prstGeom prst="rect">
            <a:avLst/>
          </a:prstGeom>
        </p:spPr>
        <p:txBody>
          <a:bodyPr wrap="square">
            <a:spAutoFit/>
          </a:bodyPr>
          <a:lstStyle/>
          <a:p>
            <a:pPr>
              <a:lnSpc>
                <a:spcPct val="150000"/>
              </a:lnSpc>
            </a:pPr>
            <a:r>
              <a:rPr lang="zh-CN" altLang="zh-CN" sz="1050" dirty="0">
                <a:solidFill>
                  <a:srgbClr val="000000"/>
                </a:solidFill>
                <a:latin typeface="NEU-BZ-S92"/>
                <a:ea typeface="方正书宋_GBK"/>
                <a:cs typeface="Times New Roman" panose="02020603050405020304" pitchFamily="18" charset="0"/>
              </a:rPr>
              <a:t>缓冲开始后</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活塞产生减速度</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考虑到</a:t>
            </a:r>
            <a:r>
              <a:rPr lang="en-US" altLang="zh-CN" sz="1050" i="1" dirty="0">
                <a:solidFill>
                  <a:srgbClr val="000000"/>
                </a:solidFill>
                <a:latin typeface="NEU-BZ-S92"/>
                <a:ea typeface="方正书宋_GBK"/>
                <a:cs typeface="Times New Roman" panose="02020603050405020304" pitchFamily="18" charset="0"/>
              </a:rPr>
              <a:t>v=</a:t>
            </a:r>
            <a:r>
              <a:rPr lang="en-US" altLang="zh-CN" sz="1050" dirty="0">
                <a:solidFill>
                  <a:srgbClr val="000000"/>
                </a:solidFill>
                <a:latin typeface="NEU-BZ-S92"/>
                <a:ea typeface="方正书宋_GBK"/>
                <a:cs typeface="Times New Roman" panose="02020603050405020304" pitchFamily="18" charset="0"/>
              </a:rPr>
              <a:t>d</a:t>
            </a:r>
            <a:r>
              <a:rPr lang="en-US" altLang="zh-CN" sz="1050" i="1" dirty="0">
                <a:solidFill>
                  <a:srgbClr val="000000"/>
                </a:solidFill>
                <a:latin typeface="NEU-BZ-S92"/>
                <a:ea typeface="方正书宋_GBK"/>
                <a:cs typeface="Times New Roman" panose="02020603050405020304" pitchFamily="18" charset="0"/>
              </a:rPr>
              <a:t>x</a:t>
            </a:r>
            <a:r>
              <a:rPr lang="en-US" altLang="zh-CN" sz="1050" dirty="0">
                <a:solidFill>
                  <a:srgbClr val="000000"/>
                </a:solidFill>
                <a:latin typeface="NEU-BZ-S92"/>
                <a:ea typeface="方正书宋_GBK"/>
                <a:cs typeface="Times New Roman" panose="02020603050405020304" pitchFamily="18" charset="0"/>
              </a:rPr>
              <a:t>/</a:t>
            </a:r>
            <a:r>
              <a:rPr lang="en-US" altLang="zh-CN" sz="1050" dirty="0" err="1">
                <a:solidFill>
                  <a:srgbClr val="000000"/>
                </a:solidFill>
                <a:latin typeface="NEU-BZ-S92"/>
                <a:ea typeface="方正书宋_GBK"/>
                <a:cs typeface="Times New Roman" panose="02020603050405020304" pitchFamily="18" charset="0"/>
              </a:rPr>
              <a:t>d</a:t>
            </a:r>
            <a:r>
              <a:rPr lang="en-US" altLang="zh-CN" sz="1050" i="1" dirty="0" err="1">
                <a:solidFill>
                  <a:srgbClr val="000000"/>
                </a:solidFill>
                <a:latin typeface="NEU-BZ-S92"/>
                <a:ea typeface="方正书宋_GBK"/>
                <a:cs typeface="Times New Roman" panose="02020603050405020304" pitchFamily="18" charset="0"/>
              </a:rPr>
              <a:t>t</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则其运动方程和节流口流量连续方程分别为</a:t>
            </a:r>
            <a:endParaRPr lang="zh-CN" altLang="en-US"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62E039CF-AEA8-460D-BDEC-3A30DC08DB0B}"/>
                  </a:ext>
                </a:extLst>
              </p:cNvPr>
              <p:cNvSpPr/>
              <p:nvPr/>
            </p:nvSpPr>
            <p:spPr>
              <a:xfrm>
                <a:off x="4654280" y="1638094"/>
                <a:ext cx="2401042" cy="569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m:rPr>
                              <m:sty m:val="p"/>
                            </m:rPr>
                            <a:rPr lang="zh-CN" altLang="en-US" sz="1100" i="0">
                              <a:latin typeface="Cambria Math" panose="02040503050406030204" pitchFamily="18" charset="0"/>
                            </a:rPr>
                            <m:t>c</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c</m:t>
                          </m:r>
                        </m:sub>
                      </m:sSub>
                      <m:r>
                        <a:rPr lang="zh-CN" altLang="en-US" sz="1100" i="0">
                          <a:latin typeface="Cambria Math" panose="02040503050406030204" pitchFamily="18" charset="0"/>
                        </a:rPr>
                        <m:t>=</m:t>
                      </m:r>
                      <m:r>
                        <m:rPr>
                          <m:nor/>
                        </m:rPr>
                        <a:rPr lang="zh-CN" altLang="en-US" sz="1100" i="1">
                          <a:latin typeface="Cambria Math" panose="02040503050406030204" pitchFamily="18" charset="0"/>
                        </a:rPr>
                        <m:t>−</m:t>
                      </m:r>
                      <m:r>
                        <a:rPr lang="zh-CN" altLang="en-US" sz="1100" i="1">
                          <a:latin typeface="Cambria Math" panose="02040503050406030204" pitchFamily="18" charset="0"/>
                        </a:rPr>
                        <m:t>𝑚</m:t>
                      </m:r>
                      <m:f>
                        <m:fPr>
                          <m:ctrlPr>
                            <a:rPr lang="zh-CN" altLang="en-US" sz="1100" i="1">
                              <a:latin typeface="Cambria Math" panose="02040503050406030204" pitchFamily="18" charset="0"/>
                            </a:rPr>
                          </m:ctrlPr>
                        </m:fPr>
                        <m:num>
                          <m:r>
                            <m:rPr>
                              <m:sty m:val="p"/>
                            </m:rPr>
                            <a:rPr lang="zh-CN" altLang="en-US" sz="1100" i="0">
                              <a:latin typeface="Cambria Math" panose="02040503050406030204" pitchFamily="18" charset="0"/>
                            </a:rPr>
                            <m:t>d</m:t>
                          </m:r>
                          <m:r>
                            <a:rPr lang="zh-CN" altLang="en-US" sz="1100" i="1">
                              <a:latin typeface="Cambria Math" panose="02040503050406030204" pitchFamily="18" charset="0"/>
                            </a:rPr>
                            <m:t>𝑣</m:t>
                          </m:r>
                        </m:num>
                        <m:den>
                          <m:r>
                            <m:rPr>
                              <m:sty m:val="p"/>
                            </m:rPr>
                            <a:rPr lang="zh-CN" altLang="en-US" sz="1100" i="0">
                              <a:latin typeface="Cambria Math" panose="02040503050406030204" pitchFamily="18" charset="0"/>
                            </a:rPr>
                            <m:t>d</m:t>
                          </m:r>
                          <m:r>
                            <a:rPr lang="zh-CN" altLang="en-US" sz="1100" i="1">
                              <a:latin typeface="Cambria Math" panose="02040503050406030204" pitchFamily="18" charset="0"/>
                            </a:rPr>
                            <m:t>𝑡</m:t>
                          </m:r>
                        </m:den>
                      </m:f>
                      <m:r>
                        <a:rPr lang="zh-CN" altLang="en-US" sz="1100" i="0">
                          <a:latin typeface="Cambria Math" panose="02040503050406030204" pitchFamily="18" charset="0"/>
                        </a:rPr>
                        <m:t>=</m:t>
                      </m:r>
                      <m:r>
                        <m:rPr>
                          <m:nor/>
                        </m:rPr>
                        <a:rPr lang="zh-CN" altLang="en-US" sz="1100" i="1">
                          <a:latin typeface="Cambria Math" panose="02040503050406030204" pitchFamily="18" charset="0"/>
                        </a:rPr>
                        <m:t>−</m:t>
                      </m:r>
                      <m:r>
                        <a:rPr lang="zh-CN" altLang="en-US" sz="1100" i="1">
                          <a:latin typeface="Cambria Math" panose="02040503050406030204" pitchFamily="18" charset="0"/>
                        </a:rPr>
                        <m:t>𝑚</m:t>
                      </m:r>
                      <m:f>
                        <m:fPr>
                          <m:ctrlPr>
                            <a:rPr lang="zh-CN" altLang="en-US" sz="1100" i="1">
                              <a:latin typeface="Cambria Math" panose="02040503050406030204" pitchFamily="18" charset="0"/>
                            </a:rPr>
                          </m:ctrlPr>
                        </m:fPr>
                        <m:num>
                          <m:r>
                            <m:rPr>
                              <m:sty m:val="p"/>
                            </m:rPr>
                            <a:rPr lang="zh-CN" altLang="en-US" sz="1100" i="0">
                              <a:latin typeface="Cambria Math" panose="02040503050406030204" pitchFamily="18" charset="0"/>
                            </a:rPr>
                            <m:t>d</m:t>
                          </m:r>
                          <m:d>
                            <m:dPr>
                              <m:ctrlPr>
                                <a:rPr lang="zh-CN" altLang="en-US" sz="1100" i="1">
                                  <a:latin typeface="Cambria Math" panose="02040503050406030204" pitchFamily="18" charset="0"/>
                                </a:rPr>
                              </m:ctrlPr>
                            </m:dPr>
                            <m:e>
                              <m:f>
                                <m:fPr>
                                  <m:ctrlPr>
                                    <a:rPr lang="zh-CN" altLang="en-US" sz="1100" i="1">
                                      <a:latin typeface="Cambria Math" panose="02040503050406030204" pitchFamily="18" charset="0"/>
                                    </a:rPr>
                                  </m:ctrlPr>
                                </m:fPr>
                                <m:num>
                                  <m:sSup>
                                    <m:sSupPr>
                                      <m:ctrlPr>
                                        <a:rPr lang="zh-CN" altLang="en-US" sz="1100" i="1">
                                          <a:latin typeface="Cambria Math" panose="02040503050406030204" pitchFamily="18" charset="0"/>
                                        </a:rPr>
                                      </m:ctrlPr>
                                    </m:sSupPr>
                                    <m:e>
                                      <m:r>
                                        <a:rPr lang="zh-CN" altLang="en-US" sz="1100" i="1">
                                          <a:latin typeface="Cambria Math" panose="02040503050406030204" pitchFamily="18" charset="0"/>
                                        </a:rPr>
                                        <m:t>𝑣</m:t>
                                      </m:r>
                                    </m:e>
                                    <m:sup>
                                      <m:r>
                                        <a:rPr lang="zh-CN" altLang="en-US" sz="1100" i="0">
                                          <a:latin typeface="Cambria Math" panose="02040503050406030204" pitchFamily="18" charset="0"/>
                                        </a:rPr>
                                        <m:t>2</m:t>
                                      </m:r>
                                    </m:sup>
                                  </m:sSup>
                                </m:num>
                                <m:den>
                                  <m:r>
                                    <a:rPr lang="zh-CN" altLang="en-US" sz="1100" i="0">
                                      <a:latin typeface="Cambria Math" panose="02040503050406030204" pitchFamily="18" charset="0"/>
                                    </a:rPr>
                                    <m:t>2</m:t>
                                  </m:r>
                                </m:den>
                              </m:f>
                            </m:e>
                          </m:d>
                        </m:num>
                        <m:den>
                          <m:r>
                            <m:rPr>
                              <m:sty m:val="p"/>
                            </m:rPr>
                            <a:rPr lang="zh-CN" altLang="en-US" sz="1100" i="0">
                              <a:latin typeface="Cambria Math" panose="02040503050406030204" pitchFamily="18" charset="0"/>
                            </a:rPr>
                            <m:t>d</m:t>
                          </m:r>
                          <m:r>
                            <a:rPr lang="zh-CN" altLang="en-US" sz="1100" i="1">
                              <a:latin typeface="Cambria Math" panose="02040503050406030204" pitchFamily="18" charset="0"/>
                            </a:rPr>
                            <m:t>𝑥</m:t>
                          </m:r>
                        </m:den>
                      </m:f>
                      <m:r>
                        <m:rPr>
                          <m:nor/>
                        </m:rPr>
                        <a:rPr lang="zh-CN" altLang="en-US" sz="1100" i="1">
                          <a:latin typeface="Cambria Math" panose="02040503050406030204" pitchFamily="18" charset="0"/>
                        </a:rPr>
                        <m:t>(</m:t>
                      </m:r>
                      <m:r>
                        <a:rPr lang="zh-CN" altLang="en-US" sz="1100" i="0">
                          <a:latin typeface="Cambria Math" panose="02040503050406030204" pitchFamily="18" charset="0"/>
                        </a:rPr>
                        <m:t>5</m:t>
                      </m:r>
                      <m:r>
                        <m:rPr>
                          <m:nor/>
                        </m:rPr>
                        <a:rPr lang="zh-CN" altLang="en-US" sz="1100" i="1">
                          <a:latin typeface="Cambria Math" panose="02040503050406030204" pitchFamily="18" charset="0"/>
                        </a:rPr>
                        <m:t>−</m:t>
                      </m:r>
                      <m:r>
                        <a:rPr lang="zh-CN" altLang="en-US" sz="1100" i="0">
                          <a:latin typeface="Cambria Math" panose="02040503050406030204" pitchFamily="18" charset="0"/>
                        </a:rPr>
                        <m:t>18</m:t>
                      </m:r>
                      <m:r>
                        <m:rPr>
                          <m:nor/>
                        </m:rPr>
                        <a:rPr lang="zh-CN" altLang="en-US" sz="1100" i="1">
                          <a:latin typeface="Cambria Math" panose="02040503050406030204" pitchFamily="18" charset="0"/>
                        </a:rPr>
                        <m:t>)</m:t>
                      </m:r>
                    </m:oMath>
                  </m:oMathPara>
                </a14:m>
                <a:endParaRPr lang="zh-CN" altLang="en-US" sz="1100" dirty="0"/>
              </a:p>
            </p:txBody>
          </p:sp>
        </mc:Choice>
        <mc:Fallback xmlns="">
          <p:sp>
            <p:nvSpPr>
              <p:cNvPr id="29" name="矩形 28">
                <a:extLst>
                  <a:ext uri="{FF2B5EF4-FFF2-40B4-BE49-F238E27FC236}">
                    <a16:creationId xmlns:a16="http://schemas.microsoft.com/office/drawing/2014/main" id="{62E039CF-AEA8-460D-BDEC-3A30DC08DB0B}"/>
                  </a:ext>
                </a:extLst>
              </p:cNvPr>
              <p:cNvSpPr>
                <a:spLocks noRot="1" noChangeAspect="1" noMove="1" noResize="1" noEditPoints="1" noAdjustHandles="1" noChangeArrowheads="1" noChangeShapeType="1" noTextEdit="1"/>
              </p:cNvSpPr>
              <p:nvPr/>
            </p:nvSpPr>
            <p:spPr>
              <a:xfrm>
                <a:off x="4654280" y="1638094"/>
                <a:ext cx="2401042" cy="56970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9782A960-1DE1-4D40-A52F-7D371D96B0E6}"/>
                  </a:ext>
                </a:extLst>
              </p:cNvPr>
              <p:cNvSpPr/>
              <p:nvPr/>
            </p:nvSpPr>
            <p:spPr>
              <a:xfrm>
                <a:off x="4654280" y="2258034"/>
                <a:ext cx="2899383" cy="5924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𝑞</m:t>
                          </m:r>
                        </m:e>
                        <m:sub>
                          <m:r>
                            <m:rPr>
                              <m:sty m:val="p"/>
                            </m:rPr>
                            <a:rPr lang="zh-CN" altLang="en-US" sz="1100" i="0">
                              <a:latin typeface="Cambria Math" panose="02040503050406030204" pitchFamily="18" charset="0"/>
                            </a:rPr>
                            <m:t>c</m:t>
                          </m:r>
                        </m:sub>
                      </m:sSub>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c</m:t>
                          </m:r>
                        </m:sub>
                      </m:sSub>
                      <m:r>
                        <a:rPr lang="zh-CN" altLang="en-US" sz="1100" i="1">
                          <a:latin typeface="Cambria Math" panose="02040503050406030204" pitchFamily="18" charset="0"/>
                        </a:rPr>
                        <m:t>𝑣</m:t>
                      </m:r>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𝐶</m:t>
                          </m:r>
                        </m:e>
                        <m:sub>
                          <m:r>
                            <m:rPr>
                              <m:sty m:val="p"/>
                            </m:rPr>
                            <a:rPr lang="zh-CN" altLang="en-US" sz="1100" i="0">
                              <a:latin typeface="Cambria Math" panose="02040503050406030204" pitchFamily="18" charset="0"/>
                            </a:rPr>
                            <m:t>d</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T</m:t>
                          </m:r>
                        </m:sub>
                      </m:sSub>
                      <m:rad>
                        <m:radPr>
                          <m:degHide m:val="on"/>
                          <m:ctrlPr>
                            <a:rPr lang="zh-CN" altLang="en-US" sz="1100" i="1">
                              <a:latin typeface="Cambria Math" panose="02040503050406030204" pitchFamily="18" charset="0"/>
                            </a:rPr>
                          </m:ctrlPr>
                        </m:radPr>
                        <m:deg/>
                        <m:e>
                          <m:f>
                            <m:fPr>
                              <m:ctrlPr>
                                <a:rPr lang="zh-CN" altLang="en-US" sz="1100" i="1">
                                  <a:latin typeface="Cambria Math" panose="02040503050406030204" pitchFamily="18" charset="0"/>
                                </a:rPr>
                              </m:ctrlPr>
                            </m:fPr>
                            <m:num>
                              <m:r>
                                <a:rPr lang="zh-CN" altLang="en-US" sz="1100" i="0">
                                  <a:latin typeface="Cambria Math" panose="02040503050406030204" pitchFamily="18" charset="0"/>
                                </a:rPr>
                                <m:t>2</m:t>
                              </m:r>
                              <m:r>
                                <m:rPr>
                                  <m:sty m:val="p"/>
                                </m:rPr>
                                <a:rPr lang="zh-CN" altLang="en-US" sz="1100" i="0">
                                  <a:latin typeface="Cambria Math" panose="02040503050406030204" pitchFamily="18" charset="0"/>
                                </a:rPr>
                                <m:t>Δ</m:t>
                              </m:r>
                              <m:r>
                                <a:rPr lang="zh-CN" altLang="en-US" sz="1100" i="1">
                                  <a:latin typeface="Cambria Math" panose="02040503050406030204" pitchFamily="18" charset="0"/>
                                </a:rPr>
                                <m:t>𝑝</m:t>
                              </m:r>
                            </m:num>
                            <m:den>
                              <m:r>
                                <a:rPr lang="zh-CN" altLang="en-US" sz="1100" i="1">
                                  <a:latin typeface="Cambria Math" panose="02040503050406030204" pitchFamily="18" charset="0"/>
                                </a:rPr>
                                <m:t>𝜌</m:t>
                              </m:r>
                            </m:den>
                          </m:f>
                        </m:e>
                      </m:rad>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𝐶</m:t>
                          </m:r>
                        </m:e>
                        <m:sub>
                          <m:r>
                            <m:rPr>
                              <m:sty m:val="p"/>
                            </m:rPr>
                            <a:rPr lang="zh-CN" altLang="en-US" sz="1100" i="0">
                              <a:latin typeface="Cambria Math" panose="02040503050406030204" pitchFamily="18" charset="0"/>
                            </a:rPr>
                            <m:t>d</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T</m:t>
                          </m:r>
                        </m:sub>
                      </m:sSub>
                      <m:rad>
                        <m:radPr>
                          <m:degHide m:val="on"/>
                          <m:ctrlPr>
                            <a:rPr lang="zh-CN" altLang="en-US" sz="1100" i="1">
                              <a:latin typeface="Cambria Math" panose="02040503050406030204" pitchFamily="18" charset="0"/>
                            </a:rPr>
                          </m:ctrlPr>
                        </m:radPr>
                        <m:deg/>
                        <m:e>
                          <m:f>
                            <m:fPr>
                              <m:ctrlPr>
                                <a:rPr lang="zh-CN" altLang="en-US" sz="1100" i="1">
                                  <a:latin typeface="Cambria Math" panose="02040503050406030204" pitchFamily="18" charset="0"/>
                                </a:rPr>
                              </m:ctrlPr>
                            </m:fPr>
                            <m:num>
                              <m:r>
                                <a:rPr lang="zh-CN" altLang="en-US" sz="1100" i="0">
                                  <a:latin typeface="Cambria Math" panose="02040503050406030204" pitchFamily="18" charset="0"/>
                                </a:rPr>
                                <m:t>2</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m:rPr>
                                      <m:sty m:val="p"/>
                                    </m:rPr>
                                    <a:rPr lang="zh-CN" altLang="en-US" sz="1100" i="0">
                                      <a:latin typeface="Cambria Math" panose="02040503050406030204" pitchFamily="18" charset="0"/>
                                    </a:rPr>
                                    <m:t>c</m:t>
                                  </m:r>
                                </m:sub>
                              </m:sSub>
                            </m:num>
                            <m:den>
                              <m:r>
                                <a:rPr lang="zh-CN" altLang="en-US" sz="1100" i="1">
                                  <a:latin typeface="Cambria Math" panose="02040503050406030204" pitchFamily="18" charset="0"/>
                                </a:rPr>
                                <m:t>𝜌</m:t>
                              </m:r>
                            </m:den>
                          </m:f>
                        </m:e>
                      </m:rad>
                      <m:r>
                        <m:rPr>
                          <m:nor/>
                        </m:rPr>
                        <a:rPr lang="zh-CN" altLang="en-US" sz="1100" i="1">
                          <a:latin typeface="Cambria Math" panose="02040503050406030204" pitchFamily="18" charset="0"/>
                        </a:rPr>
                        <m:t>(</m:t>
                      </m:r>
                      <m:r>
                        <a:rPr lang="zh-CN" altLang="en-US" sz="1100" i="0">
                          <a:latin typeface="Cambria Math" panose="02040503050406030204" pitchFamily="18" charset="0"/>
                        </a:rPr>
                        <m:t>5</m:t>
                      </m:r>
                      <m:r>
                        <m:rPr>
                          <m:nor/>
                        </m:rPr>
                        <a:rPr lang="zh-CN" altLang="en-US" sz="1100" i="1">
                          <a:latin typeface="Cambria Math" panose="02040503050406030204" pitchFamily="18" charset="0"/>
                        </a:rPr>
                        <m:t>−</m:t>
                      </m:r>
                      <m:r>
                        <a:rPr lang="zh-CN" altLang="en-US" sz="1100" i="0">
                          <a:latin typeface="Cambria Math" panose="02040503050406030204" pitchFamily="18" charset="0"/>
                        </a:rPr>
                        <m:t>19</m:t>
                      </m:r>
                      <m:r>
                        <m:rPr>
                          <m:nor/>
                        </m:rPr>
                        <a:rPr lang="zh-CN" altLang="en-US" sz="1100" i="1">
                          <a:latin typeface="Cambria Math" panose="02040503050406030204" pitchFamily="18" charset="0"/>
                        </a:rPr>
                        <m:t>)</m:t>
                      </m:r>
                    </m:oMath>
                  </m:oMathPara>
                </a14:m>
                <a:endParaRPr lang="zh-CN" altLang="en-US" sz="1100" dirty="0"/>
              </a:p>
            </p:txBody>
          </p:sp>
        </mc:Choice>
        <mc:Fallback xmlns="">
          <p:sp>
            <p:nvSpPr>
              <p:cNvPr id="30" name="矩形 29">
                <a:extLst>
                  <a:ext uri="{FF2B5EF4-FFF2-40B4-BE49-F238E27FC236}">
                    <a16:creationId xmlns:a16="http://schemas.microsoft.com/office/drawing/2014/main" id="{9782A960-1DE1-4D40-A52F-7D371D96B0E6}"/>
                  </a:ext>
                </a:extLst>
              </p:cNvPr>
              <p:cNvSpPr>
                <a:spLocks noRot="1" noChangeAspect="1" noMove="1" noResize="1" noEditPoints="1" noAdjustHandles="1" noChangeArrowheads="1" noChangeShapeType="1" noTextEdit="1"/>
              </p:cNvSpPr>
              <p:nvPr/>
            </p:nvSpPr>
            <p:spPr>
              <a:xfrm>
                <a:off x="4654280" y="2258034"/>
                <a:ext cx="2899383" cy="592470"/>
              </a:xfrm>
              <a:prstGeom prst="rect">
                <a:avLst/>
              </a:prstGeom>
              <a:blipFill>
                <a:blip r:embed="rId5"/>
                <a:stretch>
                  <a:fillRect/>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65FA1A0F-422A-4955-91B4-89BAB304F1A7}"/>
              </a:ext>
            </a:extLst>
          </p:cNvPr>
          <p:cNvSpPr/>
          <p:nvPr/>
        </p:nvSpPr>
        <p:spPr>
          <a:xfrm>
            <a:off x="7069246" y="1518354"/>
            <a:ext cx="2124691" cy="1200329"/>
          </a:xfrm>
          <a:prstGeom prst="rect">
            <a:avLst/>
          </a:prstGeom>
        </p:spPr>
        <p:txBody>
          <a:bodyPr wrap="square">
            <a:spAutoFit/>
          </a:bodyPr>
          <a:lstStyle/>
          <a:p>
            <a:pPr indent="266700">
              <a:spcAft>
                <a:spcPts val="0"/>
              </a:spcAft>
            </a:pPr>
            <a:r>
              <a:rPr lang="zh-CN" altLang="zh-CN" sz="900" dirty="0">
                <a:solidFill>
                  <a:srgbClr val="FF0000"/>
                </a:solidFill>
                <a:latin typeface="NEU-BZ-S92"/>
                <a:ea typeface="方正书宋_GBK"/>
                <a:cs typeface="Times New Roman" panose="02020603050405020304" pitchFamily="18" charset="0"/>
              </a:rPr>
              <a:t>式中　</a:t>
            </a:r>
            <a:r>
              <a:rPr lang="en-US" altLang="zh-CN" sz="900" i="1" dirty="0">
                <a:solidFill>
                  <a:srgbClr val="FF0000"/>
                </a:solidFill>
                <a:latin typeface="NEU-BZ-S92"/>
                <a:ea typeface="方正书宋_GBK"/>
                <a:cs typeface="Times New Roman" panose="02020603050405020304" pitchFamily="18" charset="0"/>
              </a:rPr>
              <a:t>p</a:t>
            </a:r>
            <a:r>
              <a:rPr lang="en-US" altLang="zh-CN" sz="900" baseline="-25000" dirty="0">
                <a:solidFill>
                  <a:srgbClr val="FF0000"/>
                </a:solidFill>
                <a:latin typeface="NEU-BZ-S92"/>
                <a:ea typeface="方正书宋_GBK"/>
                <a:cs typeface="Times New Roman" panose="02020603050405020304" pitchFamily="18" charset="0"/>
              </a:rPr>
              <a:t>c</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缓冲腔压力</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A</a:t>
            </a:r>
            <a:r>
              <a:rPr lang="en-US" altLang="zh-CN" sz="900" baseline="-25000" dirty="0">
                <a:solidFill>
                  <a:srgbClr val="FF0000"/>
                </a:solidFill>
                <a:latin typeface="NEU-BZ-S92"/>
                <a:ea typeface="方正书宋_GBK"/>
                <a:cs typeface="Times New Roman" panose="02020603050405020304" pitchFamily="18" charset="0"/>
              </a:rPr>
              <a:t>c</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缓冲腔工作面积</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m</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活塞等移动件质量</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v</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移动件速度</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A</a:t>
            </a:r>
            <a:r>
              <a:rPr lang="en-US" altLang="zh-CN" sz="900" baseline="-25000" dirty="0">
                <a:solidFill>
                  <a:srgbClr val="FF0000"/>
                </a:solidFill>
                <a:latin typeface="NEU-BZ-S92"/>
                <a:ea typeface="方正书宋_GBK"/>
                <a:cs typeface="Times New Roman" panose="02020603050405020304" pitchFamily="18" charset="0"/>
              </a:rPr>
              <a:t>T</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节流口通流截面积</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C</a:t>
            </a:r>
            <a:r>
              <a:rPr lang="en-US" altLang="zh-CN" sz="900" baseline="-25000" dirty="0">
                <a:solidFill>
                  <a:srgbClr val="FF0000"/>
                </a:solidFill>
                <a:latin typeface="NEU-BZ-S92"/>
                <a:ea typeface="方正书宋_GBK"/>
                <a:cs typeface="Times New Roman" panose="02020603050405020304" pitchFamily="18" charset="0"/>
              </a:rPr>
              <a:t>d</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节流口流量系数</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ρ</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油液密度</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x</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移动件位移。</a:t>
            </a:r>
            <a:endParaRPr lang="zh-CN" altLang="zh-CN" sz="900" dirty="0">
              <a:solidFill>
                <a:srgbClr val="FF0000"/>
              </a:solidFill>
              <a:effectLst/>
              <a:latin typeface="NEU-BZ-S92"/>
              <a:ea typeface="方正书宋_GBK"/>
              <a:cs typeface="Times New Roman" panose="02020603050405020304" pitchFamily="18" charset="0"/>
            </a:endParaRPr>
          </a:p>
        </p:txBody>
      </p:sp>
      <p:sp>
        <p:nvSpPr>
          <p:cNvPr id="34" name="矩形 33">
            <a:extLst>
              <a:ext uri="{FF2B5EF4-FFF2-40B4-BE49-F238E27FC236}">
                <a16:creationId xmlns:a16="http://schemas.microsoft.com/office/drawing/2014/main" id="{89F0ECA1-77EA-4BCA-A0A7-253AE3909241}"/>
              </a:ext>
            </a:extLst>
          </p:cNvPr>
          <p:cNvSpPr/>
          <p:nvPr/>
        </p:nvSpPr>
        <p:spPr>
          <a:xfrm>
            <a:off x="4629186" y="2767500"/>
            <a:ext cx="3921984" cy="577081"/>
          </a:xfrm>
          <a:prstGeom prst="rect">
            <a:avLst/>
          </a:prstGeom>
        </p:spPr>
        <p:txBody>
          <a:bodyPr wrap="square">
            <a:spAutoFit/>
          </a:bodyPr>
          <a:lstStyle/>
          <a:p>
            <a:pPr>
              <a:lnSpc>
                <a:spcPct val="150000"/>
              </a:lnSpc>
            </a:pPr>
            <a:r>
              <a:rPr lang="zh-CN" altLang="zh-CN" sz="1050" dirty="0">
                <a:solidFill>
                  <a:srgbClr val="000000"/>
                </a:solidFill>
                <a:latin typeface="NEU-BZ-S92"/>
                <a:ea typeface="方正书宋_GBK"/>
                <a:cs typeface="Times New Roman" panose="02020603050405020304" pitchFamily="18" charset="0"/>
              </a:rPr>
              <a:t>将式</a:t>
            </a:r>
            <a:r>
              <a:rPr lang="en-US" altLang="zh-CN" sz="1050" dirty="0">
                <a:solidFill>
                  <a:srgbClr val="000000"/>
                </a:solidFill>
                <a:latin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5-19</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代入式</a:t>
            </a:r>
            <a:r>
              <a:rPr lang="en-US" altLang="zh-CN" sz="1050" dirty="0">
                <a:solidFill>
                  <a:srgbClr val="000000"/>
                </a:solidFill>
                <a:latin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5-18</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经整理、积分、</a:t>
            </a:r>
            <a:r>
              <a:rPr lang="zh-CN" altLang="zh-CN" sz="1050" dirty="0">
                <a:solidFill>
                  <a:srgbClr val="000000"/>
                </a:solidFill>
                <a:ea typeface="NEU-BZ-S92"/>
                <a:cs typeface="Times New Roman" panose="02020603050405020304" pitchFamily="18" charset="0"/>
              </a:rPr>
              <a:t> </a:t>
            </a:r>
            <a:r>
              <a:rPr lang="zh-CN" altLang="zh-CN" sz="1050" dirty="0">
                <a:solidFill>
                  <a:srgbClr val="000000"/>
                </a:solidFill>
                <a:latin typeface="NEU-BZ-S92"/>
                <a:ea typeface="方正书宋_GBK"/>
                <a:cs typeface="Times New Roman" panose="02020603050405020304" pitchFamily="18" charset="0"/>
              </a:rPr>
              <a:t>化简</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并使用</a:t>
            </a:r>
            <a:r>
              <a:rPr lang="en-US" altLang="zh-CN" sz="1050" i="1" dirty="0">
                <a:solidFill>
                  <a:srgbClr val="000000"/>
                </a:solidFill>
                <a:latin typeface="NEU-BZ-S92"/>
                <a:ea typeface="方正书宋_GBK"/>
                <a:cs typeface="Times New Roman" panose="02020603050405020304" pitchFamily="18" charset="0"/>
              </a:rPr>
              <a:t>x=</a:t>
            </a:r>
            <a:r>
              <a:rPr lang="en-US" altLang="zh-CN" sz="105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时</a:t>
            </a:r>
            <a:r>
              <a:rPr lang="en-US" altLang="zh-CN" sz="1050" i="1" dirty="0">
                <a:solidFill>
                  <a:srgbClr val="000000"/>
                </a:solidFill>
                <a:latin typeface="NEU-BZ-S92"/>
                <a:ea typeface="方正书宋_GBK"/>
                <a:cs typeface="Times New Roman" panose="02020603050405020304" pitchFamily="18" charset="0"/>
              </a:rPr>
              <a:t>v=v</a:t>
            </a:r>
            <a:r>
              <a:rPr lang="en-US" altLang="zh-CN" sz="1050" baseline="-25000" dirty="0">
                <a:solidFill>
                  <a:srgbClr val="000000"/>
                </a:solidFill>
                <a:latin typeface="NEU-BZ-S92"/>
                <a:ea typeface="方正书宋_GBK"/>
                <a:cs typeface="Times New Roman" panose="02020603050405020304" pitchFamily="18" charset="0"/>
              </a:rPr>
              <a:t>0</a:t>
            </a:r>
            <a:r>
              <a:rPr lang="en-US" altLang="zh-CN" sz="1050" dirty="0">
                <a:solidFill>
                  <a:srgbClr val="000000"/>
                </a:solidFill>
                <a:latin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v</a:t>
            </a:r>
            <a:r>
              <a:rPr lang="en-US" altLang="zh-CN" sz="1050" baseline="-2500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为缓冲开始时的速度</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的条件</a:t>
            </a:r>
            <a:r>
              <a:rPr lang="en-US" altLang="zh-CN" sz="1050" dirty="0">
                <a:solidFill>
                  <a:srgbClr val="000000"/>
                </a:solidFill>
                <a:latin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得</a:t>
            </a:r>
            <a:endParaRPr lang="zh-CN" altLang="en-US" dirty="0"/>
          </a:p>
        </p:txBody>
      </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55DA498E-154E-4C85-8CFB-535B83B23558}"/>
                  </a:ext>
                </a:extLst>
              </p:cNvPr>
              <p:cNvSpPr/>
              <p:nvPr/>
            </p:nvSpPr>
            <p:spPr>
              <a:xfrm>
                <a:off x="5190178" y="3291934"/>
                <a:ext cx="2483372" cy="5355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100" i="1">
                          <a:latin typeface="Cambria Math" panose="02040503050406030204" pitchFamily="18" charset="0"/>
                        </a:rPr>
                        <m:t>𝑣</m:t>
                      </m:r>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𝑣</m:t>
                          </m:r>
                        </m:e>
                        <m:sub>
                          <m:r>
                            <a:rPr lang="zh-CN" altLang="en-US" sz="1100" i="0">
                              <a:latin typeface="Cambria Math" panose="02040503050406030204" pitchFamily="18" charset="0"/>
                            </a:rPr>
                            <m:t>0</m:t>
                          </m:r>
                        </m:sub>
                      </m:sSub>
                      <m:r>
                        <m:rPr>
                          <m:sty m:val="p"/>
                        </m:rPr>
                        <a:rPr lang="zh-CN" altLang="en-US" sz="1100" i="0">
                          <a:latin typeface="Cambria Math" panose="02040503050406030204" pitchFamily="18" charset="0"/>
                        </a:rPr>
                        <m:t>exp</m:t>
                      </m:r>
                      <m:d>
                        <m:dPr>
                          <m:begChr m:val="["/>
                          <m:endChr m:val="]"/>
                          <m:ctrlPr>
                            <a:rPr lang="zh-CN" altLang="en-US" sz="1100" i="1">
                              <a:latin typeface="Cambria Math" panose="02040503050406030204" pitchFamily="18" charset="0"/>
                            </a:rPr>
                          </m:ctrlPr>
                        </m:dPr>
                        <m:e>
                          <m:r>
                            <m:rPr>
                              <m:nor/>
                            </m:rPr>
                            <a:rPr lang="zh-CN" altLang="en-US" sz="1100" i="1">
                              <a:latin typeface="Cambria Math" panose="02040503050406030204" pitchFamily="18" charset="0"/>
                            </a:rPr>
                            <m:t>−</m:t>
                          </m:r>
                          <m:f>
                            <m:fPr>
                              <m:ctrlPr>
                                <a:rPr lang="zh-CN" altLang="en-US" sz="1100" i="1">
                                  <a:latin typeface="Cambria Math" panose="02040503050406030204" pitchFamily="18" charset="0"/>
                                </a:rPr>
                              </m:ctrlPr>
                            </m:fPr>
                            <m:num>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c</m:t>
                                  </m:r>
                                </m:sub>
                              </m:sSub>
                              <m:r>
                                <a:rPr lang="zh-CN" altLang="en-US" sz="1100" i="1">
                                  <a:latin typeface="Cambria Math" panose="02040503050406030204" pitchFamily="18" charset="0"/>
                                </a:rPr>
                                <m:t>𝜌</m:t>
                              </m:r>
                            </m:num>
                            <m:den>
                              <m:r>
                                <a:rPr lang="zh-CN" altLang="en-US" sz="1100" i="0">
                                  <a:latin typeface="Cambria Math" panose="02040503050406030204" pitchFamily="18" charset="0"/>
                                </a:rPr>
                                <m:t>2</m:t>
                              </m:r>
                              <m:r>
                                <a:rPr lang="zh-CN" altLang="en-US" sz="1100" i="1">
                                  <a:latin typeface="Cambria Math" panose="02040503050406030204" pitchFamily="18" charset="0"/>
                                </a:rPr>
                                <m:t>𝑚</m:t>
                              </m:r>
                            </m:den>
                          </m:f>
                          <m:sSup>
                            <m:sSupPr>
                              <m:ctrlPr>
                                <a:rPr lang="zh-CN" altLang="en-US" sz="1100" i="1">
                                  <a:latin typeface="Cambria Math" panose="02040503050406030204" pitchFamily="18" charset="0"/>
                                </a:rPr>
                              </m:ctrlPr>
                            </m:sSupPr>
                            <m:e>
                              <m:d>
                                <m:dPr>
                                  <m:ctrlPr>
                                    <a:rPr lang="zh-CN" altLang="en-US" sz="1100" i="1">
                                      <a:latin typeface="Cambria Math" panose="02040503050406030204" pitchFamily="18" charset="0"/>
                                    </a:rPr>
                                  </m:ctrlPr>
                                </m:dPr>
                                <m:e>
                                  <m:f>
                                    <m:fPr>
                                      <m:ctrlPr>
                                        <a:rPr lang="zh-CN" altLang="en-US" sz="1100" i="1">
                                          <a:latin typeface="Cambria Math" panose="02040503050406030204" pitchFamily="18" charset="0"/>
                                        </a:rPr>
                                      </m:ctrlPr>
                                    </m:fPr>
                                    <m:num>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c</m:t>
                                          </m:r>
                                        </m:sub>
                                      </m:sSub>
                                    </m:num>
                                    <m:den>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𝐶</m:t>
                                          </m:r>
                                        </m:e>
                                        <m:sub>
                                          <m:r>
                                            <m:rPr>
                                              <m:sty m:val="p"/>
                                            </m:rPr>
                                            <a:rPr lang="zh-CN" altLang="en-US" sz="1100" i="0">
                                              <a:latin typeface="Cambria Math" panose="02040503050406030204" pitchFamily="18" charset="0"/>
                                            </a:rPr>
                                            <m:t>d</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T</m:t>
                                          </m:r>
                                        </m:sub>
                                      </m:sSub>
                                    </m:den>
                                  </m:f>
                                </m:e>
                              </m:d>
                            </m:e>
                            <m:sup>
                              <m:r>
                                <a:rPr lang="zh-CN" altLang="en-US" sz="1100" i="0">
                                  <a:latin typeface="Cambria Math" panose="02040503050406030204" pitchFamily="18" charset="0"/>
                                </a:rPr>
                                <m:t>2</m:t>
                              </m:r>
                            </m:sup>
                          </m:sSup>
                          <m:r>
                            <a:rPr lang="zh-CN" altLang="en-US" sz="1100" i="1">
                              <a:latin typeface="Cambria Math" panose="02040503050406030204" pitchFamily="18" charset="0"/>
                            </a:rPr>
                            <m:t>𝑥</m:t>
                          </m:r>
                        </m:e>
                      </m:d>
                      <m:r>
                        <m:rPr>
                          <m:nor/>
                        </m:rPr>
                        <a:rPr lang="zh-CN" altLang="en-US" sz="1100" i="1">
                          <a:latin typeface="Cambria Math" panose="02040503050406030204" pitchFamily="18" charset="0"/>
                        </a:rPr>
                        <m:t>(</m:t>
                      </m:r>
                      <m:r>
                        <a:rPr lang="zh-CN" altLang="en-US" sz="1100" i="0">
                          <a:latin typeface="Cambria Math" panose="02040503050406030204" pitchFamily="18" charset="0"/>
                        </a:rPr>
                        <m:t>5</m:t>
                      </m:r>
                      <m:r>
                        <m:rPr>
                          <m:nor/>
                        </m:rPr>
                        <a:rPr lang="zh-CN" altLang="en-US" sz="1100" i="1">
                          <a:latin typeface="Cambria Math" panose="02040503050406030204" pitchFamily="18" charset="0"/>
                        </a:rPr>
                        <m:t>−</m:t>
                      </m:r>
                      <m:r>
                        <a:rPr lang="zh-CN" altLang="en-US" sz="1100" i="0">
                          <a:latin typeface="Cambria Math" panose="02040503050406030204" pitchFamily="18" charset="0"/>
                        </a:rPr>
                        <m:t>20</m:t>
                      </m:r>
                      <m:r>
                        <m:rPr>
                          <m:nor/>
                        </m:rPr>
                        <a:rPr lang="zh-CN" altLang="en-US" sz="1100" i="1">
                          <a:latin typeface="Cambria Math" panose="02040503050406030204" pitchFamily="18" charset="0"/>
                        </a:rPr>
                        <m:t>)</m:t>
                      </m:r>
                    </m:oMath>
                  </m:oMathPara>
                </a14:m>
                <a:endParaRPr lang="zh-CN" altLang="en-US" sz="1100" dirty="0"/>
              </a:p>
            </p:txBody>
          </p:sp>
        </mc:Choice>
        <mc:Fallback xmlns="">
          <p:sp>
            <p:nvSpPr>
              <p:cNvPr id="35" name="矩形 34">
                <a:extLst>
                  <a:ext uri="{FF2B5EF4-FFF2-40B4-BE49-F238E27FC236}">
                    <a16:creationId xmlns:a16="http://schemas.microsoft.com/office/drawing/2014/main" id="{55DA498E-154E-4C85-8CFB-535B83B23558}"/>
                  </a:ext>
                </a:extLst>
              </p:cNvPr>
              <p:cNvSpPr>
                <a:spLocks noRot="1" noChangeAspect="1" noMove="1" noResize="1" noEditPoints="1" noAdjustHandles="1" noChangeArrowheads="1" noChangeShapeType="1" noTextEdit="1"/>
              </p:cNvSpPr>
              <p:nvPr/>
            </p:nvSpPr>
            <p:spPr>
              <a:xfrm>
                <a:off x="5190178" y="3291934"/>
                <a:ext cx="2483372" cy="535531"/>
              </a:xfrm>
              <a:prstGeom prst="rect">
                <a:avLst/>
              </a:prstGeom>
              <a:blipFill>
                <a:blip r:embed="rId6"/>
                <a:stretch>
                  <a:fillRect/>
                </a:stretch>
              </a:blipFill>
            </p:spPr>
            <p:txBody>
              <a:bodyPr/>
              <a:lstStyle/>
              <a:p>
                <a:r>
                  <a:rPr lang="zh-CN" altLang="en-US">
                    <a:noFill/>
                  </a:rPr>
                  <a:t> </a:t>
                </a:r>
              </a:p>
            </p:txBody>
          </p:sp>
        </mc:Fallback>
      </mc:AlternateContent>
      <p:sp>
        <p:nvSpPr>
          <p:cNvPr id="37" name="矩形 36">
            <a:extLst>
              <a:ext uri="{FF2B5EF4-FFF2-40B4-BE49-F238E27FC236}">
                <a16:creationId xmlns:a16="http://schemas.microsoft.com/office/drawing/2014/main" id="{BA65EEA2-A12E-4827-9DE3-EA67C5D7E001}"/>
              </a:ext>
            </a:extLst>
          </p:cNvPr>
          <p:cNvSpPr/>
          <p:nvPr/>
        </p:nvSpPr>
        <p:spPr>
          <a:xfrm>
            <a:off x="4623632" y="3766193"/>
            <a:ext cx="3927538" cy="577081"/>
          </a:xfrm>
          <a:prstGeom prst="rect">
            <a:avLst/>
          </a:prstGeom>
        </p:spPr>
        <p:txBody>
          <a:bodyPr wrap="square">
            <a:spAutoFit/>
          </a:bodyPr>
          <a:lstStyle/>
          <a:p>
            <a:pPr>
              <a:lnSpc>
                <a:spcPct val="150000"/>
              </a:lnSpc>
              <a:spcAft>
                <a:spcPts val="0"/>
              </a:spcAft>
            </a:pPr>
            <a:r>
              <a:rPr lang="zh-CN" altLang="zh-CN" sz="1050" dirty="0">
                <a:solidFill>
                  <a:srgbClr val="000000"/>
                </a:solidFill>
                <a:latin typeface="NEU-BZ-S92"/>
                <a:ea typeface="方正书宋_GBK"/>
                <a:cs typeface="Times New Roman" panose="02020603050405020304" pitchFamily="18" charset="0"/>
              </a:rPr>
              <a:t>将式</a:t>
            </a:r>
            <a:r>
              <a:rPr lang="en-US" altLang="zh-CN" sz="1050" dirty="0">
                <a:solidFill>
                  <a:srgbClr val="000000"/>
                </a:solidFill>
                <a:latin typeface="方正书宋_GBK"/>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5-20</a:t>
            </a:r>
            <a:r>
              <a:rPr lang="en-US" altLang="zh-CN" sz="1050" dirty="0">
                <a:solidFill>
                  <a:srgbClr val="000000"/>
                </a:solidFill>
                <a:latin typeface="方正书宋_GBK"/>
                <a:ea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代入式</a:t>
            </a:r>
            <a:r>
              <a:rPr lang="en-US" altLang="zh-CN" sz="1050" dirty="0">
                <a:solidFill>
                  <a:srgbClr val="000000"/>
                </a:solidFill>
                <a:latin typeface="方正书宋_GBK"/>
                <a:ea typeface="方正书宋_GBK"/>
                <a:cs typeface="Times New Roman" panose="02020603050405020304" pitchFamily="18" charset="0"/>
              </a:rPr>
              <a:t>(</a:t>
            </a:r>
            <a:r>
              <a:rPr lang="en-US" altLang="zh-CN" sz="1050" dirty="0">
                <a:solidFill>
                  <a:srgbClr val="000000"/>
                </a:solidFill>
                <a:latin typeface="NEU-BZ-S92"/>
                <a:ea typeface="方正书宋_GBK"/>
                <a:cs typeface="Times New Roman" panose="02020603050405020304" pitchFamily="18" charset="0"/>
              </a:rPr>
              <a:t>5-18</a:t>
            </a:r>
            <a:r>
              <a:rPr lang="en-US" altLang="zh-CN" sz="1050" dirty="0">
                <a:solidFill>
                  <a:srgbClr val="000000"/>
                </a:solidFill>
                <a:latin typeface="方正书宋_GBK"/>
                <a:ea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并使用</a:t>
            </a:r>
            <a:r>
              <a:rPr lang="en-US" altLang="zh-CN" sz="1050" i="1" dirty="0">
                <a:solidFill>
                  <a:srgbClr val="000000"/>
                </a:solidFill>
                <a:latin typeface="NEU-BZ-S92"/>
                <a:ea typeface="方正书宋_GBK"/>
                <a:cs typeface="Times New Roman" panose="02020603050405020304" pitchFamily="18" charset="0"/>
              </a:rPr>
              <a:t>x</a:t>
            </a:r>
            <a:r>
              <a:rPr lang="en-US" altLang="zh-CN" sz="105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时</a:t>
            </a:r>
            <a:r>
              <a:rPr lang="en-US" altLang="zh-CN" sz="1050" i="1" dirty="0">
                <a:solidFill>
                  <a:srgbClr val="000000"/>
                </a:solidFill>
                <a:latin typeface="NEU-BZ-S92"/>
                <a:ea typeface="方正书宋_GBK"/>
                <a:cs typeface="Times New Roman" panose="02020603050405020304" pitchFamily="18" charset="0"/>
              </a:rPr>
              <a:t>a=a</a:t>
            </a:r>
            <a:r>
              <a:rPr lang="en-US" altLang="zh-CN" sz="1050" baseline="-2500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p</a:t>
            </a:r>
            <a:r>
              <a:rPr lang="en-US" altLang="zh-CN" sz="1050" baseline="-25000" dirty="0">
                <a:solidFill>
                  <a:srgbClr val="000000"/>
                </a:solidFill>
                <a:latin typeface="NEU-BZ-S92"/>
                <a:ea typeface="方正书宋_GBK"/>
                <a:cs typeface="Times New Roman" panose="02020603050405020304" pitchFamily="18" charset="0"/>
              </a:rPr>
              <a:t>c</a:t>
            </a:r>
            <a:r>
              <a:rPr lang="en-US" altLang="zh-CN" sz="1050" dirty="0">
                <a:solidFill>
                  <a:srgbClr val="000000"/>
                </a:solidFill>
                <a:latin typeface="NEU-BZ-S92"/>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p</a:t>
            </a:r>
            <a:r>
              <a:rPr lang="en-US" altLang="zh-CN" sz="1050" baseline="-2500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的条件</a:t>
            </a:r>
            <a:r>
              <a:rPr lang="en-US" altLang="zh-CN" sz="1050" dirty="0">
                <a:solidFill>
                  <a:srgbClr val="000000"/>
                </a:solidFill>
                <a:latin typeface="方正书宋_GBK"/>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a</a:t>
            </a:r>
            <a:r>
              <a:rPr lang="en-US" altLang="zh-CN" sz="1050" baseline="-2500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为缓冲起始时的加速度</a:t>
            </a:r>
            <a:r>
              <a:rPr lang="en-US" altLang="zh-CN" sz="1050" dirty="0">
                <a:solidFill>
                  <a:srgbClr val="000000"/>
                </a:solidFill>
                <a:latin typeface="方正书宋_GBK"/>
                <a:ea typeface="方正书宋_GBK"/>
                <a:cs typeface="Times New Roman" panose="02020603050405020304" pitchFamily="18" charset="0"/>
              </a:rPr>
              <a:t>,</a:t>
            </a:r>
            <a:r>
              <a:rPr lang="en-US" altLang="zh-CN" sz="1050" i="1" dirty="0">
                <a:solidFill>
                  <a:srgbClr val="000000"/>
                </a:solidFill>
                <a:latin typeface="NEU-BZ-S92"/>
                <a:ea typeface="方正书宋_GBK"/>
                <a:cs typeface="Times New Roman" panose="02020603050405020304" pitchFamily="18" charset="0"/>
              </a:rPr>
              <a:t>p</a:t>
            </a:r>
            <a:r>
              <a:rPr lang="en-US" altLang="zh-CN" sz="1050" baseline="-25000" dirty="0">
                <a:solidFill>
                  <a:srgbClr val="000000"/>
                </a:solidFill>
                <a:latin typeface="NEU-BZ-S92"/>
                <a:ea typeface="方正书宋_GBK"/>
                <a:cs typeface="Times New Roman" panose="02020603050405020304" pitchFamily="18" charset="0"/>
              </a:rPr>
              <a:t>0</a:t>
            </a:r>
            <a:r>
              <a:rPr lang="zh-CN" altLang="zh-CN" sz="1050" dirty="0">
                <a:solidFill>
                  <a:srgbClr val="000000"/>
                </a:solidFill>
                <a:latin typeface="NEU-BZ-S92"/>
                <a:ea typeface="方正书宋_GBK"/>
                <a:cs typeface="Times New Roman" panose="02020603050405020304" pitchFamily="18" charset="0"/>
              </a:rPr>
              <a:t>为缓冲起始时的缓冲压力</a:t>
            </a:r>
            <a:r>
              <a:rPr lang="en-US" altLang="zh-CN" sz="1050" dirty="0">
                <a:solidFill>
                  <a:srgbClr val="000000"/>
                </a:solidFill>
                <a:latin typeface="方正书宋_GBK"/>
                <a:ea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得</a:t>
            </a:r>
            <a:endParaRPr lang="zh-CN" altLang="zh-CN" sz="105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0563254A-2565-46C4-9C9D-FB1C4A4CBBF8}"/>
                  </a:ext>
                </a:extLst>
              </p:cNvPr>
              <p:cNvSpPr/>
              <p:nvPr/>
            </p:nvSpPr>
            <p:spPr>
              <a:xfrm>
                <a:off x="5249764" y="4380131"/>
                <a:ext cx="2022540" cy="414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m:rPr>
                              <m:sty m:val="p"/>
                            </m:rPr>
                            <a:rPr lang="zh-CN" altLang="en-US" sz="1100" i="0">
                              <a:latin typeface="Cambria Math" panose="02040503050406030204" pitchFamily="18" charset="0"/>
                            </a:rPr>
                            <m:t>c</m:t>
                          </m:r>
                        </m:sub>
                      </m:sSub>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0</m:t>
                          </m:r>
                        </m:sub>
                      </m:sSub>
                      <m:r>
                        <m:rPr>
                          <m:sty m:val="p"/>
                        </m:rPr>
                        <a:rPr lang="zh-CN" altLang="en-US" sz="1100" i="0">
                          <a:latin typeface="Cambria Math" panose="02040503050406030204" pitchFamily="18" charset="0"/>
                        </a:rPr>
                        <m:t>exp</m:t>
                      </m:r>
                      <m:d>
                        <m:dPr>
                          <m:begChr m:val="["/>
                          <m:endChr m:val="]"/>
                          <m:ctrlPr>
                            <a:rPr lang="zh-CN" altLang="en-US" sz="1100" i="1">
                              <a:latin typeface="Cambria Math" panose="02040503050406030204" pitchFamily="18" charset="0"/>
                            </a:rPr>
                          </m:ctrlPr>
                        </m:dPr>
                        <m:e>
                          <m:r>
                            <m:rPr>
                              <m:nor/>
                            </m:rPr>
                            <a:rPr lang="zh-CN" altLang="en-US" sz="1100" i="1">
                              <a:latin typeface="Cambria Math" panose="02040503050406030204" pitchFamily="18" charset="0"/>
                            </a:rPr>
                            <m:t>−</m:t>
                          </m:r>
                          <m:f>
                            <m:fPr>
                              <m:ctrlPr>
                                <a:rPr lang="zh-CN" altLang="en-US" sz="1100" i="1">
                                  <a:latin typeface="Cambria Math" panose="02040503050406030204" pitchFamily="18" charset="0"/>
                                </a:rPr>
                              </m:ctrlPr>
                            </m:fPr>
                            <m:num>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m:rPr>
                                      <m:sty m:val="p"/>
                                    </m:rPr>
                                    <a:rPr lang="zh-CN" altLang="en-US" sz="1100" i="0">
                                      <a:latin typeface="Cambria Math" panose="02040503050406030204" pitchFamily="18" charset="0"/>
                                    </a:rPr>
                                    <m:t>c</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0</m:t>
                                  </m:r>
                                </m:sub>
                              </m:sSub>
                            </m:num>
                            <m:den>
                              <m:r>
                                <a:rPr lang="zh-CN" altLang="en-US" sz="1100" i="1">
                                  <a:latin typeface="Cambria Math" panose="02040503050406030204" pitchFamily="18" charset="0"/>
                                </a:rPr>
                                <m:t>𝑚</m:t>
                              </m:r>
                              <m:sSup>
                                <m:sSupPr>
                                  <m:ctrlPr>
                                    <a:rPr lang="zh-CN" altLang="en-US" sz="1100" i="1">
                                      <a:latin typeface="Cambria Math" panose="02040503050406030204" pitchFamily="18" charset="0"/>
                                    </a:rPr>
                                  </m:ctrlPr>
                                </m:sSupPr>
                                <m:e>
                                  <m:r>
                                    <a:rPr lang="zh-CN" altLang="en-US" sz="1100" i="1">
                                      <a:latin typeface="Cambria Math" panose="02040503050406030204" pitchFamily="18" charset="0"/>
                                    </a:rPr>
                                    <m:t>𝑣</m:t>
                                  </m:r>
                                </m:e>
                                <m:sup>
                                  <m:r>
                                    <a:rPr lang="zh-CN" altLang="en-US" sz="1100" i="0">
                                      <a:latin typeface="Cambria Math" panose="02040503050406030204" pitchFamily="18" charset="0"/>
                                    </a:rPr>
                                    <m:t>2</m:t>
                                  </m:r>
                                </m:sup>
                              </m:sSup>
                            </m:den>
                          </m:f>
                          <m:r>
                            <a:rPr lang="zh-CN" altLang="en-US" sz="1100" i="1">
                              <a:latin typeface="Cambria Math" panose="02040503050406030204" pitchFamily="18" charset="0"/>
                            </a:rPr>
                            <m:t>𝑥</m:t>
                          </m:r>
                        </m:e>
                      </m:d>
                      <m:r>
                        <m:rPr>
                          <m:nor/>
                        </m:rPr>
                        <a:rPr lang="zh-CN" altLang="en-US" sz="1100" i="1">
                          <a:latin typeface="Cambria Math" panose="02040503050406030204" pitchFamily="18" charset="0"/>
                        </a:rPr>
                        <m:t>(</m:t>
                      </m:r>
                      <m:r>
                        <a:rPr lang="zh-CN" altLang="en-US" sz="1100" i="0">
                          <a:latin typeface="Cambria Math" panose="02040503050406030204" pitchFamily="18" charset="0"/>
                        </a:rPr>
                        <m:t>5</m:t>
                      </m:r>
                      <m:r>
                        <m:rPr>
                          <m:nor/>
                        </m:rPr>
                        <a:rPr lang="zh-CN" altLang="en-US" sz="1100" i="1">
                          <a:latin typeface="Cambria Math" panose="02040503050406030204" pitchFamily="18" charset="0"/>
                        </a:rPr>
                        <m:t>−</m:t>
                      </m:r>
                      <m:r>
                        <a:rPr lang="zh-CN" altLang="en-US" sz="1100" i="0">
                          <a:latin typeface="Cambria Math" panose="02040503050406030204" pitchFamily="18" charset="0"/>
                        </a:rPr>
                        <m:t>21</m:t>
                      </m:r>
                      <m:r>
                        <m:rPr>
                          <m:nor/>
                        </m:rPr>
                        <a:rPr lang="zh-CN" altLang="en-US" sz="1100" i="1">
                          <a:latin typeface="Cambria Math" panose="02040503050406030204" pitchFamily="18" charset="0"/>
                        </a:rPr>
                        <m:t>)</m:t>
                      </m:r>
                    </m:oMath>
                  </m:oMathPara>
                </a14:m>
                <a:endParaRPr lang="zh-CN" altLang="en-US" sz="1100" dirty="0"/>
              </a:p>
            </p:txBody>
          </p:sp>
        </mc:Choice>
        <mc:Fallback xmlns="">
          <p:sp>
            <p:nvSpPr>
              <p:cNvPr id="38" name="矩形 37">
                <a:extLst>
                  <a:ext uri="{FF2B5EF4-FFF2-40B4-BE49-F238E27FC236}">
                    <a16:creationId xmlns:a16="http://schemas.microsoft.com/office/drawing/2014/main" id="{0563254A-2565-46C4-9C9D-FB1C4A4CBBF8}"/>
                  </a:ext>
                </a:extLst>
              </p:cNvPr>
              <p:cNvSpPr>
                <a:spLocks noRot="1" noChangeAspect="1" noMove="1" noResize="1" noEditPoints="1" noAdjustHandles="1" noChangeArrowheads="1" noChangeShapeType="1" noTextEdit="1"/>
              </p:cNvSpPr>
              <p:nvPr/>
            </p:nvSpPr>
            <p:spPr>
              <a:xfrm>
                <a:off x="5249764" y="4380131"/>
                <a:ext cx="2022540" cy="414857"/>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933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80">
                                          <p:stCondLst>
                                            <p:cond delay="0"/>
                                          </p:stCondLst>
                                        </p:cTn>
                                        <p:tgtEl>
                                          <p:spTgt spid="24"/>
                                        </p:tgtEl>
                                      </p:cBhvr>
                                    </p:animEffect>
                                    <p:anim calcmode="lin" valueType="num">
                                      <p:cBhvr>
                                        <p:cTn id="1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3" dur="26">
                                          <p:stCondLst>
                                            <p:cond delay="650"/>
                                          </p:stCondLst>
                                        </p:cTn>
                                        <p:tgtEl>
                                          <p:spTgt spid="24"/>
                                        </p:tgtEl>
                                      </p:cBhvr>
                                      <p:to x="100000" y="60000"/>
                                    </p:animScale>
                                    <p:animScale>
                                      <p:cBhvr>
                                        <p:cTn id="24" dur="166" decel="50000">
                                          <p:stCondLst>
                                            <p:cond delay="676"/>
                                          </p:stCondLst>
                                        </p:cTn>
                                        <p:tgtEl>
                                          <p:spTgt spid="24"/>
                                        </p:tgtEl>
                                      </p:cBhvr>
                                      <p:to x="100000" y="100000"/>
                                    </p:animScale>
                                    <p:animScale>
                                      <p:cBhvr>
                                        <p:cTn id="25" dur="26">
                                          <p:stCondLst>
                                            <p:cond delay="1312"/>
                                          </p:stCondLst>
                                        </p:cTn>
                                        <p:tgtEl>
                                          <p:spTgt spid="24"/>
                                        </p:tgtEl>
                                      </p:cBhvr>
                                      <p:to x="100000" y="80000"/>
                                    </p:animScale>
                                    <p:animScale>
                                      <p:cBhvr>
                                        <p:cTn id="26" dur="166" decel="50000">
                                          <p:stCondLst>
                                            <p:cond delay="1338"/>
                                          </p:stCondLst>
                                        </p:cTn>
                                        <p:tgtEl>
                                          <p:spTgt spid="24"/>
                                        </p:tgtEl>
                                      </p:cBhvr>
                                      <p:to x="100000" y="100000"/>
                                    </p:animScale>
                                    <p:animScale>
                                      <p:cBhvr>
                                        <p:cTn id="27" dur="26">
                                          <p:stCondLst>
                                            <p:cond delay="1642"/>
                                          </p:stCondLst>
                                        </p:cTn>
                                        <p:tgtEl>
                                          <p:spTgt spid="24"/>
                                        </p:tgtEl>
                                      </p:cBhvr>
                                      <p:to x="100000" y="90000"/>
                                    </p:animScale>
                                    <p:animScale>
                                      <p:cBhvr>
                                        <p:cTn id="28" dur="166" decel="50000">
                                          <p:stCondLst>
                                            <p:cond delay="1668"/>
                                          </p:stCondLst>
                                        </p:cTn>
                                        <p:tgtEl>
                                          <p:spTgt spid="24"/>
                                        </p:tgtEl>
                                      </p:cBhvr>
                                      <p:to x="100000" y="100000"/>
                                    </p:animScale>
                                    <p:animScale>
                                      <p:cBhvr>
                                        <p:cTn id="29" dur="26">
                                          <p:stCondLst>
                                            <p:cond delay="1808"/>
                                          </p:stCondLst>
                                        </p:cTn>
                                        <p:tgtEl>
                                          <p:spTgt spid="24"/>
                                        </p:tgtEl>
                                      </p:cBhvr>
                                      <p:to x="100000" y="95000"/>
                                    </p:animScale>
                                    <p:animScale>
                                      <p:cBhvr>
                                        <p:cTn id="30" dur="166" decel="50000">
                                          <p:stCondLst>
                                            <p:cond delay="1834"/>
                                          </p:stCondLst>
                                        </p:cTn>
                                        <p:tgtEl>
                                          <p:spTgt spid="2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000"/>
                                        <p:tgtEl>
                                          <p:spTgt spid="18"/>
                                        </p:tgtEl>
                                      </p:cBhvr>
                                    </p:animEffect>
                                    <p:anim calcmode="lin" valueType="num">
                                      <p:cBhvr>
                                        <p:cTn id="41" dur="1000" fill="hold"/>
                                        <p:tgtEl>
                                          <p:spTgt spid="18"/>
                                        </p:tgtEl>
                                        <p:attrNameLst>
                                          <p:attrName>ppt_x</p:attrName>
                                        </p:attrNameLst>
                                      </p:cBhvr>
                                      <p:tavLst>
                                        <p:tav tm="0">
                                          <p:val>
                                            <p:strVal val="#ppt_x"/>
                                          </p:val>
                                        </p:tav>
                                        <p:tav tm="100000">
                                          <p:val>
                                            <p:strVal val="#ppt_x"/>
                                          </p:val>
                                        </p:tav>
                                      </p:tavLst>
                                    </p:anim>
                                    <p:anim calcmode="lin" valueType="num">
                                      <p:cBhvr>
                                        <p:cTn id="42" dur="1000" fill="hold"/>
                                        <p:tgtEl>
                                          <p:spTgt spid="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2000"/>
                                        <p:tgtEl>
                                          <p:spTgt spid="26"/>
                                        </p:tgtEl>
                                      </p:cBhvr>
                                    </p:animEffect>
                                    <p:anim calcmode="lin" valueType="num">
                                      <p:cBhvr>
                                        <p:cTn id="53" dur="2000" fill="hold"/>
                                        <p:tgtEl>
                                          <p:spTgt spid="26"/>
                                        </p:tgtEl>
                                        <p:attrNameLst>
                                          <p:attrName>ppt_w</p:attrName>
                                        </p:attrNameLst>
                                      </p:cBhvr>
                                      <p:tavLst>
                                        <p:tav tm="0" fmla="#ppt_w*sin(2.5*pi*$)">
                                          <p:val>
                                            <p:fltVal val="0"/>
                                          </p:val>
                                        </p:tav>
                                        <p:tav tm="100000">
                                          <p:val>
                                            <p:fltVal val="1"/>
                                          </p:val>
                                        </p:tav>
                                      </p:tavLst>
                                    </p:anim>
                                    <p:anim calcmode="lin" valueType="num">
                                      <p:cBhvr>
                                        <p:cTn id="54"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left)">
                                      <p:cBhvr>
                                        <p:cTn id="69" dur="10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10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500" fill="hold"/>
                                        <p:tgtEl>
                                          <p:spTgt spid="32"/>
                                        </p:tgtEl>
                                        <p:attrNameLst>
                                          <p:attrName>ppt_w</p:attrName>
                                        </p:attrNameLst>
                                      </p:cBhvr>
                                      <p:tavLst>
                                        <p:tav tm="0">
                                          <p:val>
                                            <p:fltVal val="0"/>
                                          </p:val>
                                        </p:tav>
                                        <p:tav tm="100000">
                                          <p:val>
                                            <p:strVal val="#ppt_w"/>
                                          </p:val>
                                        </p:tav>
                                      </p:tavLst>
                                    </p:anim>
                                    <p:anim calcmode="lin" valueType="num">
                                      <p:cBhvr>
                                        <p:cTn id="80" dur="500" fill="hold"/>
                                        <p:tgtEl>
                                          <p:spTgt spid="32"/>
                                        </p:tgtEl>
                                        <p:attrNameLst>
                                          <p:attrName>ppt_h</p:attrName>
                                        </p:attrNameLst>
                                      </p:cBhvr>
                                      <p:tavLst>
                                        <p:tav tm="0">
                                          <p:val>
                                            <p:fltVal val="0"/>
                                          </p:val>
                                        </p:tav>
                                        <p:tav tm="100000">
                                          <p:val>
                                            <p:strVal val="#ppt_h"/>
                                          </p:val>
                                        </p:tav>
                                      </p:tavLst>
                                    </p:anim>
                                    <p:animEffect transition="in" filter="fad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10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19" grpId="0" animBg="1"/>
      <p:bldP spid="21" grpId="0"/>
      <p:bldP spid="22" grpId="0"/>
      <p:bldP spid="24" grpId="0"/>
      <p:bldP spid="26" grpId="0"/>
      <p:bldP spid="28" grpId="0"/>
      <p:bldP spid="29" grpId="0"/>
      <p:bldP spid="30" grpId="0"/>
      <p:bldP spid="32" grpId="0"/>
      <p:bldP spid="34" grpId="0"/>
      <p:bldP spid="35"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62607" y="1007784"/>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13775" y="1007391"/>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487168" y="991992"/>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（三）缓冲装置</a:t>
            </a:r>
          </a:p>
        </p:txBody>
      </p:sp>
      <p:sp>
        <p:nvSpPr>
          <p:cNvPr id="15" name="直角三角形 14">
            <a:extLst>
              <a:ext uri="{FF2B5EF4-FFF2-40B4-BE49-F238E27FC236}">
                <a16:creationId xmlns:a16="http://schemas.microsoft.com/office/drawing/2014/main" id="{40096E8E-F789-4BB1-8A5B-758475B56461}"/>
              </a:ext>
            </a:extLst>
          </p:cNvPr>
          <p:cNvSpPr/>
          <p:nvPr/>
        </p:nvSpPr>
        <p:spPr>
          <a:xfrm rot="2637755" flipH="1" flipV="1">
            <a:off x="239967" y="148620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EDE82133-3FC6-403D-BB7D-F60D8EEE8E01}"/>
              </a:ext>
            </a:extLst>
          </p:cNvPr>
          <p:cNvSpPr txBox="1">
            <a:spLocks noChangeArrowheads="1"/>
          </p:cNvSpPr>
          <p:nvPr/>
        </p:nvSpPr>
        <p:spPr bwMode="auto">
          <a:xfrm>
            <a:off x="457226" y="1427131"/>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00" dirty="0">
                <a:solidFill>
                  <a:srgbClr val="184972"/>
                </a:solidFill>
                <a:latin typeface="黑体" panose="02010609060101010101" pitchFamily="49" charset="-122"/>
                <a:ea typeface="黑体" panose="02010609060101010101" pitchFamily="49" charset="-122"/>
              </a:rPr>
              <a:t>例题</a:t>
            </a:r>
          </a:p>
        </p:txBody>
      </p:sp>
      <p:sp>
        <p:nvSpPr>
          <p:cNvPr id="4" name="矩形 3">
            <a:extLst>
              <a:ext uri="{FF2B5EF4-FFF2-40B4-BE49-F238E27FC236}">
                <a16:creationId xmlns:a16="http://schemas.microsoft.com/office/drawing/2014/main" id="{1E9ED1B6-1DF2-4208-90A3-62807B55C46D}"/>
              </a:ext>
            </a:extLst>
          </p:cNvPr>
          <p:cNvSpPr/>
          <p:nvPr/>
        </p:nvSpPr>
        <p:spPr>
          <a:xfrm>
            <a:off x="860425" y="1454951"/>
            <a:ext cx="4196313" cy="276999"/>
          </a:xfrm>
          <a:prstGeom prst="rect">
            <a:avLst/>
          </a:prstGeom>
        </p:spPr>
        <p:txBody>
          <a:bodyPr wrap="square">
            <a:spAutoFit/>
          </a:bodyPr>
          <a:lstStyle/>
          <a:p>
            <a:r>
              <a:rPr lang="zh-CN" altLang="en-US" sz="1200" dirty="0"/>
              <a:t>例</a:t>
            </a:r>
            <a:r>
              <a:rPr lang="en-US" altLang="zh-CN" sz="1200" dirty="0"/>
              <a:t>5-1</a:t>
            </a:r>
            <a:r>
              <a:rPr lang="zh-CN" altLang="en-US" sz="1200" dirty="0"/>
              <a:t>　试推导图</a:t>
            </a:r>
            <a:r>
              <a:rPr lang="en-US" altLang="zh-CN" sz="1200" dirty="0"/>
              <a:t>5-11c</a:t>
            </a:r>
            <a:r>
              <a:rPr lang="zh-CN" altLang="en-US" sz="1200" dirty="0"/>
              <a:t>、</a:t>
            </a:r>
            <a:r>
              <a:rPr lang="en-US" altLang="zh-CN" sz="1200" dirty="0"/>
              <a:t>d</a:t>
            </a:r>
            <a:r>
              <a:rPr lang="zh-CN" altLang="en-US" sz="1200" dirty="0"/>
              <a:t>中缓冲装置的各个特性式。</a:t>
            </a:r>
          </a:p>
        </p:txBody>
      </p:sp>
      <p:pic>
        <p:nvPicPr>
          <p:cNvPr id="18" name="5T11.EPS" descr="id:2147505059;FounderCES">
            <a:extLst>
              <a:ext uri="{FF2B5EF4-FFF2-40B4-BE49-F238E27FC236}">
                <a16:creationId xmlns:a16="http://schemas.microsoft.com/office/drawing/2014/main" id="{A7630CDE-4FF9-4F40-8D11-60C3969FC07A}"/>
              </a:ext>
            </a:extLst>
          </p:cNvPr>
          <p:cNvPicPr/>
          <p:nvPr/>
        </p:nvPicPr>
        <p:blipFill>
          <a:blip r:embed="rId3"/>
          <a:stretch>
            <a:fillRect/>
          </a:stretch>
        </p:blipFill>
        <p:spPr>
          <a:xfrm>
            <a:off x="393419" y="2114254"/>
            <a:ext cx="3983007" cy="2122924"/>
          </a:xfrm>
          <a:prstGeom prst="rect">
            <a:avLst/>
          </a:prstGeom>
        </p:spPr>
      </p:pic>
      <p:sp>
        <p:nvSpPr>
          <p:cNvPr id="19" name="圆角矩形 6">
            <a:extLst>
              <a:ext uri="{FF2B5EF4-FFF2-40B4-BE49-F238E27FC236}">
                <a16:creationId xmlns:a16="http://schemas.microsoft.com/office/drawing/2014/main" id="{2FAE6126-5329-44A7-AAFC-7CD9CE19E563}"/>
              </a:ext>
            </a:extLst>
          </p:cNvPr>
          <p:cNvSpPr/>
          <p:nvPr/>
        </p:nvSpPr>
        <p:spPr>
          <a:xfrm>
            <a:off x="296212" y="2105264"/>
            <a:ext cx="4149517"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E3060CC8-7BDE-4E92-AC70-2C0C1DF1A8D8}"/>
              </a:ext>
            </a:extLst>
          </p:cNvPr>
          <p:cNvSpPr/>
          <p:nvPr/>
        </p:nvSpPr>
        <p:spPr>
          <a:xfrm>
            <a:off x="-8173" y="4225498"/>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22" name="矩形 21">
            <a:extLst>
              <a:ext uri="{FF2B5EF4-FFF2-40B4-BE49-F238E27FC236}">
                <a16:creationId xmlns:a16="http://schemas.microsoft.com/office/drawing/2014/main" id="{D50742E0-0615-4C12-A4E3-294FADE7E425}"/>
              </a:ext>
            </a:extLst>
          </p:cNvPr>
          <p:cNvSpPr/>
          <p:nvPr/>
        </p:nvSpPr>
        <p:spPr>
          <a:xfrm>
            <a:off x="4317179" y="928845"/>
            <a:ext cx="607859" cy="297517"/>
          </a:xfrm>
          <a:prstGeom prst="rect">
            <a:avLst/>
          </a:prstGeom>
        </p:spPr>
        <p:txBody>
          <a:bodyPr wrap="none">
            <a:spAutoFit/>
          </a:bodyPr>
          <a:lstStyle/>
          <a:p>
            <a:pPr indent="266700">
              <a:lnSpc>
                <a:spcPts val="1575"/>
              </a:lnSpc>
              <a:spcAft>
                <a:spcPts val="0"/>
              </a:spcAft>
            </a:pPr>
            <a:r>
              <a:rPr lang="zh-CN" altLang="zh-CN" sz="1200" b="1" dirty="0">
                <a:solidFill>
                  <a:srgbClr val="000000"/>
                </a:solidFill>
                <a:latin typeface="NEU-BZ-S92"/>
                <a:ea typeface="方正黑体_GBK"/>
                <a:cs typeface="Times New Roman" panose="02020603050405020304" pitchFamily="18" charset="0"/>
              </a:rPr>
              <a:t>解</a:t>
            </a:r>
            <a:endParaRPr lang="zh-CN" altLang="zh-CN" sz="1200" b="1" dirty="0">
              <a:solidFill>
                <a:srgbClr val="000000"/>
              </a:solidFill>
              <a:effectLst/>
              <a:latin typeface="NEU-BZ-S92"/>
              <a:ea typeface="方正书宋_GBK"/>
              <a:cs typeface="Times New Roman" panose="02020603050405020304" pitchFamily="18" charset="0"/>
            </a:endParaRPr>
          </a:p>
        </p:txBody>
      </p:sp>
      <p:sp>
        <p:nvSpPr>
          <p:cNvPr id="24" name="矩形 23">
            <a:extLst>
              <a:ext uri="{FF2B5EF4-FFF2-40B4-BE49-F238E27FC236}">
                <a16:creationId xmlns:a16="http://schemas.microsoft.com/office/drawing/2014/main" id="{F6EEE7E7-0461-41B7-9ED2-A94D971D9E5D}"/>
              </a:ext>
            </a:extLst>
          </p:cNvPr>
          <p:cNvSpPr/>
          <p:nvPr/>
        </p:nvSpPr>
        <p:spPr>
          <a:xfrm>
            <a:off x="-1" y="1735301"/>
            <a:ext cx="2483372" cy="280974"/>
          </a:xfrm>
          <a:prstGeom prst="rect">
            <a:avLst/>
          </a:prstGeom>
        </p:spPr>
        <p:txBody>
          <a:bodyPr wrap="none">
            <a:spAutoFit/>
          </a:bodyPr>
          <a:lstStyle/>
          <a:p>
            <a:pPr indent="266700">
              <a:lnSpc>
                <a:spcPts val="1575"/>
              </a:lnSpc>
              <a:spcAft>
                <a:spcPts val="0"/>
              </a:spcAft>
            </a:pPr>
            <a:r>
              <a:rPr lang="en-US" altLang="zh-CN" sz="1050" b="1" dirty="0">
                <a:solidFill>
                  <a:srgbClr val="000000"/>
                </a:solidFill>
                <a:latin typeface="NEU-BZ-S92"/>
                <a:ea typeface="方正书宋_GBK"/>
                <a:cs typeface="Times New Roman" panose="02020603050405020304" pitchFamily="18" charset="0"/>
              </a:rPr>
              <a:t>2)</a:t>
            </a:r>
            <a:r>
              <a:rPr lang="zh-CN" altLang="en-US" sz="1050" b="1" dirty="0">
                <a:solidFill>
                  <a:srgbClr val="000000"/>
                </a:solidFill>
                <a:latin typeface="NEU-BZ-S92"/>
                <a:ea typeface="方正书宋_GBK"/>
                <a:cs typeface="Times New Roman" panose="02020603050405020304" pitchFamily="18" charset="0"/>
              </a:rPr>
              <a:t>节流口变化式缓冲装置</a:t>
            </a:r>
            <a:r>
              <a:rPr lang="en-US" altLang="zh-CN" sz="1050" b="1" dirty="0">
                <a:solidFill>
                  <a:srgbClr val="000000"/>
                </a:solidFill>
                <a:latin typeface="NEU-BZ-S92"/>
                <a:ea typeface="方正书宋_GBK"/>
                <a:cs typeface="Times New Roman" panose="02020603050405020304" pitchFamily="18" charset="0"/>
              </a:rPr>
              <a:t>(</a:t>
            </a:r>
            <a:r>
              <a:rPr lang="zh-CN" altLang="en-US" sz="1050" b="1" dirty="0">
                <a:solidFill>
                  <a:srgbClr val="000000"/>
                </a:solidFill>
                <a:latin typeface="NEU-BZ-S92"/>
                <a:ea typeface="方正书宋_GBK"/>
                <a:cs typeface="Times New Roman" panose="02020603050405020304" pitchFamily="18" charset="0"/>
              </a:rPr>
              <a:t>图</a:t>
            </a:r>
            <a:r>
              <a:rPr lang="en-US" altLang="zh-CN" sz="1050" b="1" dirty="0">
                <a:solidFill>
                  <a:srgbClr val="000000"/>
                </a:solidFill>
                <a:latin typeface="NEU-BZ-S92"/>
                <a:ea typeface="方正书宋_GBK"/>
                <a:cs typeface="Times New Roman" panose="02020603050405020304" pitchFamily="18" charset="0"/>
              </a:rPr>
              <a:t>5-11c)</a:t>
            </a:r>
            <a:endParaRPr lang="zh-CN" altLang="zh-CN" sz="1050" b="1" dirty="0">
              <a:solidFill>
                <a:srgbClr val="000000"/>
              </a:solidFill>
              <a:effectLst/>
              <a:latin typeface="NEU-BZ-S92"/>
              <a:ea typeface="方正书宋_GBK"/>
              <a:cs typeface="Times New Roman" panose="02020603050405020304" pitchFamily="18" charset="0"/>
            </a:endParaRPr>
          </a:p>
        </p:txBody>
      </p:sp>
      <p:sp>
        <p:nvSpPr>
          <p:cNvPr id="26" name="矩形 25">
            <a:extLst>
              <a:ext uri="{FF2B5EF4-FFF2-40B4-BE49-F238E27FC236}">
                <a16:creationId xmlns:a16="http://schemas.microsoft.com/office/drawing/2014/main" id="{C44217BA-B6B5-4633-995C-A5181358A550}"/>
              </a:ext>
            </a:extLst>
          </p:cNvPr>
          <p:cNvSpPr/>
          <p:nvPr/>
        </p:nvSpPr>
        <p:spPr>
          <a:xfrm>
            <a:off x="2497295" y="1791187"/>
            <a:ext cx="1346844" cy="230832"/>
          </a:xfrm>
          <a:prstGeom prst="rect">
            <a:avLst/>
          </a:prstGeom>
        </p:spPr>
        <p:txBody>
          <a:bodyPr wrap="none">
            <a:spAutoFit/>
          </a:bodyPr>
          <a:lstStyle/>
          <a:p>
            <a:r>
              <a:rPr lang="zh-CN" altLang="en-US" sz="900" dirty="0">
                <a:solidFill>
                  <a:srgbClr val="FF0000"/>
                </a:solidFill>
                <a:latin typeface="NEU-BZ-S92"/>
                <a:ea typeface="方正书宋_GBK"/>
                <a:cs typeface="Times New Roman" panose="02020603050405020304" pitchFamily="18" charset="0"/>
              </a:rPr>
              <a:t>这种装置中</a:t>
            </a:r>
            <a:r>
              <a:rPr lang="en-US" altLang="zh-CN" sz="900" dirty="0">
                <a:solidFill>
                  <a:srgbClr val="FF0000"/>
                </a:solidFill>
                <a:latin typeface="NEU-BZ-S92"/>
                <a:ea typeface="方正书宋_GBK"/>
                <a:cs typeface="Times New Roman" panose="02020603050405020304" pitchFamily="18" charset="0"/>
              </a:rPr>
              <a:t>AT</a:t>
            </a:r>
            <a:r>
              <a:rPr lang="zh-CN" altLang="en-US" sz="900" dirty="0">
                <a:solidFill>
                  <a:srgbClr val="FF0000"/>
                </a:solidFill>
                <a:latin typeface="NEU-BZ-S92"/>
                <a:ea typeface="方正书宋_GBK"/>
                <a:cs typeface="Times New Roman" panose="02020603050405020304" pitchFamily="18" charset="0"/>
              </a:rPr>
              <a:t>为变量</a:t>
            </a:r>
            <a:r>
              <a:rPr lang="zh-CN" altLang="zh-CN" sz="900" dirty="0">
                <a:solidFill>
                  <a:srgbClr val="FF0000"/>
                </a:solidFill>
                <a:latin typeface="NEU-BZ-S92"/>
                <a:ea typeface="方正书宋_GBK"/>
                <a:cs typeface="Times New Roman" panose="02020603050405020304" pitchFamily="18" charset="0"/>
              </a:rPr>
              <a:t>。</a:t>
            </a:r>
            <a:endParaRPr lang="zh-CN" altLang="en-US" sz="1400" dirty="0">
              <a:solidFill>
                <a:srgbClr val="FF0000"/>
              </a:solidFill>
            </a:endParaRP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AAEF3511-22B9-46E1-8402-288C35AC3961}"/>
                  </a:ext>
                </a:extLst>
              </p:cNvPr>
              <p:cNvSpPr/>
              <p:nvPr/>
            </p:nvSpPr>
            <p:spPr>
              <a:xfrm>
                <a:off x="4866613" y="1361324"/>
                <a:ext cx="3695724" cy="651910"/>
              </a:xfrm>
              <a:prstGeom prst="rect">
                <a:avLst/>
              </a:prstGeom>
            </p:spPr>
            <p:txBody>
              <a:bodyPr wrap="square">
                <a:spAutoFit/>
              </a:bodyPr>
              <a:lstStyle/>
              <a:p>
                <a:pPr>
                  <a:lnSpc>
                    <a:spcPct val="150000"/>
                  </a:lnSpc>
                </a:pPr>
                <a:r>
                  <a:rPr lang="zh-CN" altLang="zh-CN" sz="1200" dirty="0">
                    <a:solidFill>
                      <a:srgbClr val="000000"/>
                    </a:solidFill>
                    <a:latin typeface="NEU-BZ-S92"/>
                    <a:ea typeface="方正书宋_GBK"/>
                    <a:cs typeface="Times New Roman" panose="02020603050405020304" pitchFamily="18" charset="0"/>
                  </a:rPr>
                  <a:t>由于要求</a:t>
                </a:r>
                <a:r>
                  <a:rPr lang="en-US" altLang="zh-CN" sz="1200" i="1" dirty="0">
                    <a:solidFill>
                      <a:srgbClr val="000000"/>
                    </a:solidFill>
                    <a:effectLst/>
                    <a:latin typeface="NEU-BZ-S92"/>
                    <a:ea typeface="方正书宋_GBK"/>
                    <a:cs typeface="Times New Roman" panose="02020603050405020304" pitchFamily="18" charset="0"/>
                  </a:rPr>
                  <a:t>p</a:t>
                </a:r>
                <a:r>
                  <a:rPr lang="en-US" altLang="zh-CN" sz="1200" baseline="-25000" dirty="0">
                    <a:solidFill>
                      <a:srgbClr val="000000"/>
                    </a:solidFill>
                    <a:effectLst/>
                    <a:latin typeface="NEU-BZ-S92"/>
                    <a:ea typeface="方正书宋_GBK"/>
                    <a:cs typeface="Times New Roman" panose="02020603050405020304" pitchFamily="18" charset="0"/>
                  </a:rPr>
                  <a:t>c</a:t>
                </a:r>
                <a:r>
                  <a:rPr lang="en-US" altLang="zh-CN" sz="120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因而亦有减速度</a:t>
                </a:r>
                <a:r>
                  <a:rPr lang="en-US" altLang="zh-CN" sz="1200" i="1" dirty="0">
                    <a:solidFill>
                      <a:srgbClr val="000000"/>
                    </a:solidFill>
                    <a:effectLst/>
                    <a:latin typeface="NEU-BZ-S92"/>
                    <a:ea typeface="方正书宋_GBK"/>
                    <a:cs typeface="Times New Roman" panose="02020603050405020304" pitchFamily="18" charset="0"/>
                  </a:rPr>
                  <a:t>a</a:t>
                </a:r>
                <a:r>
                  <a:rPr lang="en-US" altLang="zh-CN" sz="120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在整个缓冲过程中保持常值</a:t>
                </a:r>
                <a:r>
                  <a:rPr lang="en-US" altLang="zh-CN" sz="120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因为</a:t>
                </a:r>
                <a:r>
                  <a:rPr lang="en-US" altLang="zh-CN" sz="1200" i="1" dirty="0">
                    <a:solidFill>
                      <a:srgbClr val="000000"/>
                    </a:solidFill>
                    <a:effectLst/>
                    <a:latin typeface="NEU-BZ-S92"/>
                    <a:ea typeface="方正书宋_GBK"/>
                    <a:cs typeface="Times New Roman" panose="02020603050405020304" pitchFamily="18" charset="0"/>
                  </a:rPr>
                  <a:t>v</a:t>
                </a:r>
                <a:r>
                  <a:rPr lang="en-US" altLang="zh-CN" sz="1200" baseline="30000" dirty="0">
                    <a:solidFill>
                      <a:srgbClr val="000000"/>
                    </a:solidFill>
                    <a:effectLst/>
                    <a:latin typeface="NEU-BZ-S92"/>
                    <a:ea typeface="方正书宋_GBK"/>
                    <a:cs typeface="Times New Roman" panose="02020603050405020304" pitchFamily="18" charset="0"/>
                  </a:rPr>
                  <a:t>2</a:t>
                </a:r>
                <a:r>
                  <a:rPr lang="en-US" altLang="zh-CN" sz="1200" i="1" dirty="0">
                    <a:solidFill>
                      <a:srgbClr val="000000"/>
                    </a:solidFill>
                    <a:effectLst/>
                    <a:latin typeface="NEU-BZ-S92"/>
                    <a:ea typeface="方正书宋_GBK"/>
                    <a:cs typeface="Times New Roman" panose="02020603050405020304" pitchFamily="18" charset="0"/>
                  </a:rPr>
                  <a:t>=</a:t>
                </a:r>
                <a14:m>
                  <m:oMath xmlns:m="http://schemas.openxmlformats.org/officeDocument/2006/math">
                    <m:sSubSup>
                      <m:sSubSupPr>
                        <m:ctrlPr>
                          <a:rPr lang="zh-CN" altLang="zh-CN" sz="1200" i="1">
                            <a:effectLst/>
                            <a:latin typeface="Cambria Math" panose="02040503050406030204" pitchFamily="18" charset="0"/>
                            <a:ea typeface="Cambria Math" panose="02040503050406030204" pitchFamily="18" charset="0"/>
                          </a:rPr>
                        </m:ctrlPr>
                      </m:sSubSupPr>
                      <m:e>
                        <m:r>
                          <a:rPr lang="en-US" altLang="zh-CN" sz="1200" i="1">
                            <a:solidFill>
                              <a:srgbClr val="000000"/>
                            </a:solidFill>
                            <a:effectLst/>
                            <a:latin typeface="Cambria Math" panose="02040503050406030204" pitchFamily="18" charset="0"/>
                            <a:ea typeface="方正书宋_GBK"/>
                            <a:cs typeface="Times New Roman" panose="02020603050405020304" pitchFamily="18" charset="0"/>
                          </a:rPr>
                          <m:t>𝑣</m:t>
                        </m:r>
                      </m:e>
                      <m:sub>
                        <m:r>
                          <a:rPr lang="en-US" altLang="zh-CN" sz="1200">
                            <a:solidFill>
                              <a:srgbClr val="000000"/>
                            </a:solidFill>
                            <a:effectLst/>
                            <a:latin typeface="Cambria Math" panose="02040503050406030204" pitchFamily="18" charset="0"/>
                            <a:ea typeface="方正书宋_GBK"/>
                            <a:cs typeface="Times New Roman" panose="02020603050405020304" pitchFamily="18" charset="0"/>
                          </a:rPr>
                          <m:t>0</m:t>
                        </m:r>
                      </m:sub>
                      <m:sup>
                        <m:r>
                          <a:rPr lang="en-US" altLang="zh-CN" sz="1200">
                            <a:solidFill>
                              <a:srgbClr val="000000"/>
                            </a:solidFill>
                            <a:effectLst/>
                            <a:latin typeface="Cambria Math" panose="02040503050406030204" pitchFamily="18" charset="0"/>
                            <a:ea typeface="方正书宋_GBK"/>
                            <a:cs typeface="Times New Roman" panose="02020603050405020304" pitchFamily="18" charset="0"/>
                          </a:rPr>
                          <m:t>2</m:t>
                        </m:r>
                      </m:sup>
                    </m:sSubSup>
                  </m:oMath>
                </a14:m>
                <a:r>
                  <a:rPr lang="en-US" altLang="zh-CN" sz="1200" i="1" dirty="0">
                    <a:solidFill>
                      <a:srgbClr val="000000"/>
                    </a:solidFill>
                    <a:effectLst/>
                    <a:latin typeface="NEU-BZ-S92"/>
                    <a:ea typeface="方正书宋_GBK"/>
                    <a:cs typeface="Times New Roman" panose="02020603050405020304" pitchFamily="18" charset="0"/>
                  </a:rPr>
                  <a:t>-</a:t>
                </a:r>
                <a:r>
                  <a:rPr lang="en-US" altLang="zh-CN" sz="1200" dirty="0">
                    <a:solidFill>
                      <a:srgbClr val="000000"/>
                    </a:solidFill>
                    <a:effectLst/>
                    <a:latin typeface="NEU-BZ-S92"/>
                    <a:ea typeface="方正书宋_GBK"/>
                    <a:cs typeface="Times New Roman" panose="02020603050405020304" pitchFamily="18" charset="0"/>
                  </a:rPr>
                  <a:t>2</a:t>
                </a:r>
                <a:r>
                  <a:rPr lang="en-US" altLang="zh-CN" sz="1200" i="1" dirty="0">
                    <a:solidFill>
                      <a:srgbClr val="000000"/>
                    </a:solidFill>
                    <a:effectLst/>
                    <a:latin typeface="NEU-BZ-S92"/>
                    <a:ea typeface="方正书宋_GBK"/>
                    <a:cs typeface="Times New Roman" panose="02020603050405020304" pitchFamily="18" charset="0"/>
                  </a:rPr>
                  <a:t>a</a:t>
                </a:r>
                <a:r>
                  <a:rPr lang="en-US" altLang="zh-CN" sz="1200" baseline="-25000" dirty="0">
                    <a:solidFill>
                      <a:srgbClr val="000000"/>
                    </a:solidFill>
                    <a:effectLst/>
                    <a:latin typeface="NEU-BZ-S92"/>
                    <a:ea typeface="方正书宋_GBK"/>
                    <a:cs typeface="Times New Roman" panose="02020603050405020304" pitchFamily="18" charset="0"/>
                  </a:rPr>
                  <a:t>0</a:t>
                </a:r>
                <a:r>
                  <a:rPr lang="en-US" altLang="zh-CN" sz="1200" i="1" dirty="0">
                    <a:solidFill>
                      <a:srgbClr val="000000"/>
                    </a:solidFill>
                    <a:effectLst/>
                    <a:latin typeface="NEU-BZ-S92"/>
                    <a:ea typeface="方正书宋_GBK"/>
                    <a:cs typeface="Times New Roman" panose="02020603050405020304" pitchFamily="18" charset="0"/>
                  </a:rPr>
                  <a:t>x</a:t>
                </a:r>
                <a:r>
                  <a:rPr lang="en-US" altLang="zh-CN" sz="120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则</a:t>
                </a:r>
                <a:endParaRPr lang="zh-CN" altLang="en-US" sz="2400" dirty="0"/>
              </a:p>
            </p:txBody>
          </p:sp>
        </mc:Choice>
        <mc:Fallback xmlns="">
          <p:sp>
            <p:nvSpPr>
              <p:cNvPr id="28" name="矩形 27">
                <a:extLst>
                  <a:ext uri="{FF2B5EF4-FFF2-40B4-BE49-F238E27FC236}">
                    <a16:creationId xmlns:a16="http://schemas.microsoft.com/office/drawing/2014/main" id="{AAEF3511-22B9-46E1-8402-288C35AC3961}"/>
                  </a:ext>
                </a:extLst>
              </p:cNvPr>
              <p:cNvSpPr>
                <a:spLocks noRot="1" noChangeAspect="1" noMove="1" noResize="1" noEditPoints="1" noAdjustHandles="1" noChangeArrowheads="1" noChangeShapeType="1" noTextEdit="1"/>
              </p:cNvSpPr>
              <p:nvPr/>
            </p:nvSpPr>
            <p:spPr>
              <a:xfrm>
                <a:off x="4866613" y="1361324"/>
                <a:ext cx="3695724" cy="651910"/>
              </a:xfrm>
              <a:prstGeom prst="rect">
                <a:avLst/>
              </a:prstGeom>
              <a:blipFill>
                <a:blip r:embed="rId4"/>
                <a:stretch>
                  <a:fillRect b="-1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72F6B85-8FCA-4B8C-853A-94182BAF0E85}"/>
                  </a:ext>
                </a:extLst>
              </p:cNvPr>
              <p:cNvSpPr/>
              <p:nvPr/>
            </p:nvSpPr>
            <p:spPr>
              <a:xfrm>
                <a:off x="5453460" y="2139200"/>
                <a:ext cx="2140522" cy="728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𝑣</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𝑣</m:t>
                          </m:r>
                        </m:e>
                        <m:sub>
                          <m:r>
                            <a:rPr lang="zh-CN" altLang="en-US" sz="1400" i="0">
                              <a:latin typeface="Cambria Math" panose="02040503050406030204" pitchFamily="18" charset="0"/>
                            </a:rPr>
                            <m:t>0</m:t>
                          </m:r>
                        </m:sub>
                      </m:sSub>
                      <m:rad>
                        <m:radPr>
                          <m:degHide m:val="on"/>
                          <m:ctrlPr>
                            <a:rPr lang="zh-CN" altLang="en-US" sz="1400" i="1">
                              <a:latin typeface="Cambria Math" panose="02040503050406030204" pitchFamily="18" charset="0"/>
                            </a:rPr>
                          </m:ctrlPr>
                        </m:radPr>
                        <m:deg/>
                        <m:e>
                          <m:r>
                            <a:rPr lang="zh-CN" altLang="en-US" sz="1400" i="0">
                              <a:latin typeface="Cambria Math" panose="02040503050406030204" pitchFamily="18" charset="0"/>
                            </a:rPr>
                            <m:t>1</m:t>
                          </m:r>
                          <m:r>
                            <m:rPr>
                              <m:nor/>
                            </m:rPr>
                            <a:rPr lang="zh-CN" altLang="en-US" sz="1400" i="1">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𝑎</m:t>
                                  </m:r>
                                </m:e>
                                <m:sub>
                                  <m:r>
                                    <a:rPr lang="zh-CN" altLang="en-US" sz="1400" i="0">
                                      <a:latin typeface="Cambria Math" panose="02040503050406030204" pitchFamily="18" charset="0"/>
                                    </a:rPr>
                                    <m:t>0</m:t>
                                  </m:r>
                                </m:sub>
                              </m:sSub>
                            </m:num>
                            <m:den>
                              <m:sSubSup>
                                <m:sSubSupPr>
                                  <m:ctrlPr>
                                    <a:rPr lang="zh-CN" altLang="en-US" sz="1400" i="1">
                                      <a:latin typeface="Cambria Math" panose="02040503050406030204" pitchFamily="18" charset="0"/>
                                    </a:rPr>
                                  </m:ctrlPr>
                                </m:sSubSupPr>
                                <m:e>
                                  <m:r>
                                    <a:rPr lang="zh-CN" altLang="en-US" sz="1400" i="1">
                                      <a:latin typeface="Cambria Math" panose="02040503050406030204" pitchFamily="18" charset="0"/>
                                    </a:rPr>
                                    <m:t>𝑣</m:t>
                                  </m:r>
                                </m:e>
                                <m:sub>
                                  <m:r>
                                    <a:rPr lang="zh-CN" altLang="en-US" sz="1400" i="0">
                                      <a:latin typeface="Cambria Math" panose="02040503050406030204" pitchFamily="18" charset="0"/>
                                    </a:rPr>
                                    <m:t>0</m:t>
                                  </m:r>
                                </m:sub>
                                <m:sup>
                                  <m:r>
                                    <a:rPr lang="zh-CN" altLang="en-US" sz="1400" i="0">
                                      <a:latin typeface="Cambria Math" panose="02040503050406030204" pitchFamily="18" charset="0"/>
                                    </a:rPr>
                                    <m:t>2</m:t>
                                  </m:r>
                                </m:sup>
                              </m:sSubSup>
                            </m:den>
                          </m:f>
                          <m:r>
                            <a:rPr lang="zh-CN" altLang="en-US" sz="1400" i="1">
                              <a:latin typeface="Cambria Math" panose="02040503050406030204" pitchFamily="18" charset="0"/>
                            </a:rPr>
                            <m:t>𝑥</m:t>
                          </m:r>
                        </m:e>
                      </m:rad>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22</m:t>
                      </m:r>
                      <m:r>
                        <m:rPr>
                          <m:nor/>
                        </m:rPr>
                        <a:rPr lang="zh-CN" altLang="en-US" sz="1400" i="1">
                          <a:latin typeface="Cambria Math" panose="02040503050406030204" pitchFamily="18" charset="0"/>
                        </a:rPr>
                        <m:t>)</m:t>
                      </m:r>
                    </m:oMath>
                  </m:oMathPara>
                </a14:m>
                <a:endParaRPr lang="zh-CN" altLang="en-US" sz="1400" dirty="0"/>
              </a:p>
            </p:txBody>
          </p:sp>
        </mc:Choice>
        <mc:Fallback xmlns="">
          <p:sp>
            <p:nvSpPr>
              <p:cNvPr id="2" name="矩形 1">
                <a:extLst>
                  <a:ext uri="{FF2B5EF4-FFF2-40B4-BE49-F238E27FC236}">
                    <a16:creationId xmlns:a16="http://schemas.microsoft.com/office/drawing/2014/main" id="{272F6B85-8FCA-4B8C-853A-94182BAF0E85}"/>
                  </a:ext>
                </a:extLst>
              </p:cNvPr>
              <p:cNvSpPr>
                <a:spLocks noRot="1" noChangeAspect="1" noMove="1" noResize="1" noEditPoints="1" noAdjustHandles="1" noChangeArrowheads="1" noChangeShapeType="1" noTextEdit="1"/>
              </p:cNvSpPr>
              <p:nvPr/>
            </p:nvSpPr>
            <p:spPr>
              <a:xfrm>
                <a:off x="5453460" y="2139200"/>
                <a:ext cx="2140522" cy="728854"/>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854C451A-F3FD-474B-8467-EFE46870AD40}"/>
              </a:ext>
            </a:extLst>
          </p:cNvPr>
          <p:cNvSpPr/>
          <p:nvPr/>
        </p:nvSpPr>
        <p:spPr>
          <a:xfrm>
            <a:off x="4925038" y="3037216"/>
            <a:ext cx="2145139" cy="276999"/>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将上式代入式</a:t>
            </a:r>
            <a:r>
              <a:rPr lang="en-US" altLang="zh-CN" sz="1200" dirty="0">
                <a:solidFill>
                  <a:srgbClr val="000000"/>
                </a:solidFill>
                <a:latin typeface="方正书宋_GBK"/>
                <a:cs typeface="Times New Roman" panose="02020603050405020304" pitchFamily="18" charset="0"/>
              </a:rPr>
              <a:t>(</a:t>
            </a:r>
            <a:r>
              <a:rPr lang="en-US" altLang="zh-CN" sz="1200" dirty="0">
                <a:solidFill>
                  <a:srgbClr val="000000"/>
                </a:solidFill>
                <a:latin typeface="NEU-BZ-S92"/>
                <a:ea typeface="方正书宋_GBK"/>
                <a:cs typeface="Times New Roman" panose="02020603050405020304" pitchFamily="18" charset="0"/>
              </a:rPr>
              <a:t>5-19</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整理后得</a:t>
            </a:r>
            <a:endParaRPr lang="zh-CN" altLang="en-US" sz="2400"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EF71948-DFE6-42D4-9850-A8F845985EDF}"/>
                  </a:ext>
                </a:extLst>
              </p:cNvPr>
              <p:cNvSpPr/>
              <p:nvPr/>
            </p:nvSpPr>
            <p:spPr>
              <a:xfrm>
                <a:off x="5296173" y="3426379"/>
                <a:ext cx="2455095"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T</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m:rPr>
                                  <m:sty m:val="p"/>
                                </m:rPr>
                                <a:rPr lang="zh-CN" altLang="en-US" sz="1200" i="0">
                                  <a:latin typeface="Cambria Math" panose="02040503050406030204" pitchFamily="18" charset="0"/>
                                </a:rPr>
                                <m:t>c</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0</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𝐶</m:t>
                              </m:r>
                            </m:e>
                            <m:sub>
                              <m:r>
                                <m:rPr>
                                  <m:sty m:val="p"/>
                                </m:rPr>
                                <a:rPr lang="zh-CN" altLang="en-US" sz="1200" i="0">
                                  <a:latin typeface="Cambria Math" panose="02040503050406030204" pitchFamily="18" charset="0"/>
                                </a:rPr>
                                <m:t>d</m:t>
                              </m:r>
                            </m:sub>
                          </m:sSub>
                        </m:den>
                      </m:f>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d>
                                <m:dPr>
                                  <m:ctrlPr>
                                    <a:rPr lang="zh-CN" altLang="en-US" sz="1200" i="1">
                                      <a:latin typeface="Cambria Math" panose="02040503050406030204" pitchFamily="18" charset="0"/>
                                    </a:rPr>
                                  </m:ctrlPr>
                                </m:dPr>
                                <m:e>
                                  <m:r>
                                    <a:rPr lang="zh-CN" altLang="en-US" sz="1200" i="0">
                                      <a:latin typeface="Cambria Math" panose="02040503050406030204" pitchFamily="18" charset="0"/>
                                    </a:rPr>
                                    <m:t>1</m:t>
                                  </m:r>
                                  <m:r>
                                    <m:rPr>
                                      <m:nor/>
                                    </m:rPr>
                                    <a:rPr lang="zh-CN" altLang="en-US" sz="1200" i="1">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𝑎</m:t>
                                          </m:r>
                                        </m:e>
                                        <m:sub>
                                          <m:r>
                                            <a:rPr lang="zh-CN" altLang="en-US" sz="1200" i="0">
                                              <a:latin typeface="Cambria Math" panose="02040503050406030204" pitchFamily="18" charset="0"/>
                                            </a:rPr>
                                            <m:t>0</m:t>
                                          </m:r>
                                        </m:sub>
                                      </m:sSub>
                                    </m:num>
                                    <m:den>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𝑣</m:t>
                                          </m:r>
                                        </m:e>
                                        <m:sub>
                                          <m:r>
                                            <a:rPr lang="zh-CN" altLang="en-US" sz="1200" i="0">
                                              <a:latin typeface="Cambria Math" panose="02040503050406030204" pitchFamily="18" charset="0"/>
                                            </a:rPr>
                                            <m:t>0</m:t>
                                          </m:r>
                                        </m:sub>
                                        <m:sup>
                                          <m:r>
                                            <a:rPr lang="zh-CN" altLang="en-US" sz="1200" i="0">
                                              <a:latin typeface="Cambria Math" panose="02040503050406030204" pitchFamily="18" charset="0"/>
                                            </a:rPr>
                                            <m:t>2</m:t>
                                          </m:r>
                                        </m:sup>
                                      </m:sSubSup>
                                    </m:den>
                                  </m:f>
                                  <m:r>
                                    <a:rPr lang="zh-CN" altLang="en-US" sz="1200" i="1">
                                      <a:latin typeface="Cambria Math" panose="02040503050406030204" pitchFamily="18" charset="0"/>
                                    </a:rPr>
                                    <m:t>𝑥</m:t>
                                  </m:r>
                                </m:e>
                              </m:d>
                              <m:r>
                                <a:rPr lang="zh-CN" altLang="en-US" sz="1200" i="1">
                                  <a:latin typeface="Cambria Math" panose="02040503050406030204" pitchFamily="18" charset="0"/>
                                </a:rPr>
                                <m:t>𝜌</m:t>
                              </m:r>
                            </m:num>
                            <m:den>
                              <m:r>
                                <a:rPr lang="zh-CN" altLang="en-US" sz="1200" i="0">
                                  <a:latin typeface="Cambria Math" panose="02040503050406030204" pitchFamily="18" charset="0"/>
                                </a:rPr>
                                <m:t>2</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m:rPr>
                                      <m:sty m:val="p"/>
                                    </m:rPr>
                                    <a:rPr lang="zh-CN" altLang="en-US" sz="1200" i="0">
                                      <a:latin typeface="Cambria Math" panose="02040503050406030204" pitchFamily="18" charset="0"/>
                                    </a:rPr>
                                    <m:t>c</m:t>
                                  </m:r>
                                </m:sub>
                              </m:sSub>
                            </m:den>
                          </m:f>
                        </m:e>
                      </m:rad>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23</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9" name="矩形 8">
                <a:extLst>
                  <a:ext uri="{FF2B5EF4-FFF2-40B4-BE49-F238E27FC236}">
                    <a16:creationId xmlns:a16="http://schemas.microsoft.com/office/drawing/2014/main" id="{CEF71948-DFE6-42D4-9850-A8F845985EDF}"/>
                  </a:ext>
                </a:extLst>
              </p:cNvPr>
              <p:cNvSpPr>
                <a:spLocks noRot="1" noChangeAspect="1" noMove="1" noResize="1" noEditPoints="1" noAdjustHandles="1" noChangeArrowheads="1" noChangeShapeType="1" noTextEdit="1"/>
              </p:cNvSpPr>
              <p:nvPr/>
            </p:nvSpPr>
            <p:spPr>
              <a:xfrm>
                <a:off x="5296173" y="3426379"/>
                <a:ext cx="2455095" cy="810799"/>
              </a:xfrm>
              <a:prstGeom prst="rect">
                <a:avLst/>
              </a:prstGeom>
              <a:blipFill>
                <a:blip r:embed="rId6"/>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3D386905-45C6-4B36-B83C-9DA42A294357}"/>
              </a:ext>
            </a:extLst>
          </p:cNvPr>
          <p:cNvSpPr/>
          <p:nvPr/>
        </p:nvSpPr>
        <p:spPr>
          <a:xfrm>
            <a:off x="4750114" y="4415770"/>
            <a:ext cx="3506088" cy="297517"/>
          </a:xfrm>
          <a:prstGeom prst="rect">
            <a:avLst/>
          </a:prstGeom>
        </p:spPr>
        <p:txBody>
          <a:bodyPr wrap="none">
            <a:spAutoFit/>
          </a:bodyPr>
          <a:lstStyle/>
          <a:p>
            <a:pPr indent="266700">
              <a:lnSpc>
                <a:spcPts val="1575"/>
              </a:lnSpc>
              <a:spcAft>
                <a:spcPts val="0"/>
              </a:spcAft>
            </a:pPr>
            <a:r>
              <a:rPr lang="zh-CN" altLang="zh-CN" sz="1400" dirty="0">
                <a:solidFill>
                  <a:srgbClr val="FF0000"/>
                </a:solidFill>
                <a:latin typeface="NEU-BZ-S92"/>
                <a:ea typeface="方正书宋_GBK"/>
                <a:cs typeface="Times New Roman" panose="02020603050405020304" pitchFamily="18" charset="0"/>
              </a:rPr>
              <a:t>这表明节流槽纵截面必须呈抛物线形。</a:t>
            </a:r>
          </a:p>
        </p:txBody>
      </p:sp>
    </p:spTree>
    <p:extLst>
      <p:ext uri="{BB962C8B-B14F-4D97-AF65-F5344CB8AC3E}">
        <p14:creationId xmlns:p14="http://schemas.microsoft.com/office/powerpoint/2010/main" val="2298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anim calcmode="lin" valueType="num">
                                      <p:cBhvr>
                                        <p:cTn id="43" dur="2000" fill="hold"/>
                                        <p:tgtEl>
                                          <p:spTgt spid="26"/>
                                        </p:tgtEl>
                                        <p:attrNameLst>
                                          <p:attrName>ppt_w</p:attrName>
                                        </p:attrNameLst>
                                      </p:cBhvr>
                                      <p:tavLst>
                                        <p:tav tm="0" fmla="#ppt_w*sin(2.5*pi*$)">
                                          <p:val>
                                            <p:fltVal val="0"/>
                                          </p:val>
                                        </p:tav>
                                        <p:tav tm="100000">
                                          <p:val>
                                            <p:fltVal val="1"/>
                                          </p:val>
                                        </p:tav>
                                      </p:tavLst>
                                    </p:anim>
                                    <p:anim calcmode="lin" valueType="num">
                                      <p:cBhvr>
                                        <p:cTn id="44"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9">
                                            <p:txEl>
                                              <p:pRg st="0" end="0"/>
                                            </p:txEl>
                                          </p:spTgt>
                                        </p:tgtEl>
                                        <p:attrNameLst>
                                          <p:attrName>style.visibility</p:attrName>
                                        </p:attrNameLst>
                                      </p:cBhvr>
                                      <p:to>
                                        <p:strVal val="visible"/>
                                      </p:to>
                                    </p:set>
                                    <p:animEffect transition="in" filter="wipe(left)">
                                      <p:cBhvr>
                                        <p:cTn id="69" dur="1000"/>
                                        <p:tgtEl>
                                          <p:spTgt spid="9">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P spid="24" grpId="0"/>
      <p:bldP spid="26" grpId="0"/>
      <p:bldP spid="28" grpId="0"/>
      <p:bldP spid="2"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（四）排气装置</a:t>
            </a:r>
          </a:p>
        </p:txBody>
      </p:sp>
      <p:sp>
        <p:nvSpPr>
          <p:cNvPr id="15" name="圆角矩形 6">
            <a:extLst>
              <a:ext uri="{FF2B5EF4-FFF2-40B4-BE49-F238E27FC236}">
                <a16:creationId xmlns:a16="http://schemas.microsoft.com/office/drawing/2014/main" id="{0FD347E9-A893-4EC0-815F-E3FF43AC8096}"/>
              </a:ext>
            </a:extLst>
          </p:cNvPr>
          <p:cNvSpPr/>
          <p:nvPr/>
        </p:nvSpPr>
        <p:spPr>
          <a:xfrm>
            <a:off x="4824666" y="1990154"/>
            <a:ext cx="3807955" cy="265628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16" name="5T13.EPS">
            <a:extLst>
              <a:ext uri="{FF2B5EF4-FFF2-40B4-BE49-F238E27FC236}">
                <a16:creationId xmlns:a16="http://schemas.microsoft.com/office/drawing/2014/main" id="{DC4899FF-E375-4C55-82AD-6E50F10E2F08}"/>
              </a:ext>
            </a:extLst>
          </p:cNvPr>
          <p:cNvPicPr/>
          <p:nvPr/>
        </p:nvPicPr>
        <p:blipFill>
          <a:blip r:embed="rId3"/>
          <a:stretch>
            <a:fillRect/>
          </a:stretch>
        </p:blipFill>
        <p:spPr>
          <a:xfrm>
            <a:off x="5242810" y="2110000"/>
            <a:ext cx="2945674" cy="2014537"/>
          </a:xfrm>
          <a:prstGeom prst="rect">
            <a:avLst/>
          </a:prstGeom>
        </p:spPr>
      </p:pic>
      <p:sp>
        <p:nvSpPr>
          <p:cNvPr id="17" name="矩形 16">
            <a:extLst>
              <a:ext uri="{FF2B5EF4-FFF2-40B4-BE49-F238E27FC236}">
                <a16:creationId xmlns:a16="http://schemas.microsoft.com/office/drawing/2014/main" id="{22C2FB83-9E4F-4770-BC47-561278345FE2}"/>
              </a:ext>
            </a:extLst>
          </p:cNvPr>
          <p:cNvSpPr/>
          <p:nvPr/>
        </p:nvSpPr>
        <p:spPr>
          <a:xfrm>
            <a:off x="4492759" y="4147337"/>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5-13</a:t>
            </a:r>
            <a:r>
              <a:rPr lang="zh-CN" altLang="zh-CN" sz="900" dirty="0">
                <a:solidFill>
                  <a:srgbClr val="000000"/>
                </a:solidFill>
                <a:latin typeface="NEU-BZ-S92"/>
                <a:ea typeface="方正书宋_GBK"/>
                <a:cs typeface="Times New Roman" panose="02020603050405020304" pitchFamily="18" charset="0"/>
              </a:rPr>
              <a:t>　排气装置</a:t>
            </a:r>
            <a:endParaRPr lang="zh-CN" altLang="zh-CN" sz="1050" dirty="0">
              <a:solidFill>
                <a:srgbClr val="000000"/>
              </a:solidFill>
              <a:latin typeface="NEU-BZ-S92"/>
              <a:ea typeface="方正书宋_GBK"/>
              <a:cs typeface="Times New Roman" panose="02020603050405020304" pitchFamily="18" charset="0"/>
            </a:endParaRPr>
          </a:p>
          <a:p>
            <a:pPr algn="ctr"/>
            <a:r>
              <a:rPr lang="en-US" altLang="zh-CN" sz="800" dirty="0">
                <a:solidFill>
                  <a:srgbClr val="000000"/>
                </a:solidFill>
                <a:latin typeface="NEU-BZ-S92"/>
                <a:ea typeface="方正书宋_GBK"/>
                <a:cs typeface="Times New Roman" panose="02020603050405020304" pitchFamily="18" charset="0"/>
              </a:rPr>
              <a:t> a</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排气阀　</a:t>
            </a:r>
            <a:r>
              <a:rPr lang="en-US" altLang="zh-CN" sz="800" dirty="0">
                <a:solidFill>
                  <a:srgbClr val="000000"/>
                </a:solidFill>
                <a:latin typeface="NEU-BZ-S92"/>
                <a:ea typeface="方正书宋_GBK"/>
                <a:cs typeface="Times New Roman" panose="02020603050405020304" pitchFamily="18" charset="0"/>
              </a:rPr>
              <a:t>b</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排气塞</a:t>
            </a:r>
            <a:endParaRPr lang="zh-CN" altLang="en-US" dirty="0"/>
          </a:p>
        </p:txBody>
      </p:sp>
      <p:sp>
        <p:nvSpPr>
          <p:cNvPr id="19" name="矩形 18">
            <a:extLst>
              <a:ext uri="{FF2B5EF4-FFF2-40B4-BE49-F238E27FC236}">
                <a16:creationId xmlns:a16="http://schemas.microsoft.com/office/drawing/2014/main" id="{050C1F06-E9D2-457E-A572-9380FF4F8572}"/>
              </a:ext>
            </a:extLst>
          </p:cNvPr>
          <p:cNvSpPr/>
          <p:nvPr/>
        </p:nvSpPr>
        <p:spPr>
          <a:xfrm>
            <a:off x="252666" y="2316964"/>
            <a:ext cx="4572000" cy="1938992"/>
          </a:xfrm>
          <a:prstGeom prst="rect">
            <a:avLst/>
          </a:prstGeom>
        </p:spPr>
        <p:txBody>
          <a:bodyPr>
            <a:spAutoFit/>
          </a:bodyPr>
          <a:lstStyle/>
          <a:p>
            <a:pPr algn="ctr">
              <a:lnSpc>
                <a:spcPct val="250000"/>
              </a:lnSpc>
            </a:pPr>
            <a:r>
              <a:rPr lang="zh-CN" altLang="en-US" sz="1600" dirty="0"/>
              <a:t>排气装置用来排除积聚在液压缸内的空气。</a:t>
            </a:r>
            <a:endParaRPr lang="en-US" altLang="zh-CN" sz="1600" dirty="0"/>
          </a:p>
          <a:p>
            <a:pPr algn="ctr">
              <a:lnSpc>
                <a:spcPct val="250000"/>
              </a:lnSpc>
            </a:pPr>
            <a:r>
              <a:rPr lang="zh-CN" altLang="en-US" sz="1600" dirty="0"/>
              <a:t>一般把排气装置安装在液压缸两端盖的最高处。常用的排气装置如图</a:t>
            </a:r>
            <a:r>
              <a:rPr lang="en-US" altLang="zh-CN" sz="1600" dirty="0"/>
              <a:t>5-13</a:t>
            </a:r>
            <a:r>
              <a:rPr lang="zh-CN" altLang="en-US" sz="1600" dirty="0"/>
              <a:t>所示。</a:t>
            </a:r>
          </a:p>
        </p:txBody>
      </p:sp>
    </p:spTree>
    <p:extLst>
      <p:ext uri="{BB962C8B-B14F-4D97-AF65-F5344CB8AC3E}">
        <p14:creationId xmlns:p14="http://schemas.microsoft.com/office/powerpoint/2010/main" val="97744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4" name="矩形 3">
            <a:extLst>
              <a:ext uri="{FF2B5EF4-FFF2-40B4-BE49-F238E27FC236}">
                <a16:creationId xmlns:a16="http://schemas.microsoft.com/office/drawing/2014/main" id="{B9FAA632-64FE-4970-9A9A-B4D25046E5EC}"/>
              </a:ext>
            </a:extLst>
          </p:cNvPr>
          <p:cNvSpPr/>
          <p:nvPr/>
        </p:nvSpPr>
        <p:spPr>
          <a:xfrm>
            <a:off x="304775" y="1939174"/>
            <a:ext cx="8667206" cy="2800767"/>
          </a:xfrm>
          <a:prstGeom prst="rect">
            <a:avLst/>
          </a:prstGeom>
        </p:spPr>
        <p:txBody>
          <a:bodyPr wrap="square">
            <a:spAutoFit/>
          </a:bodyPr>
          <a:lstStyle/>
          <a:p>
            <a:pPr algn="ctr">
              <a:lnSpc>
                <a:spcPct val="200000"/>
              </a:lnSpc>
            </a:pPr>
            <a:r>
              <a:rPr lang="zh-CN" altLang="en-US" b="1" dirty="0"/>
              <a:t>密封装置的作用</a:t>
            </a:r>
            <a:r>
              <a:rPr lang="zh-CN" altLang="en-US" sz="1400" dirty="0"/>
              <a:t>在于</a:t>
            </a:r>
            <a:r>
              <a:rPr lang="zh-CN" altLang="en-US" sz="1400" b="1" dirty="0">
                <a:solidFill>
                  <a:srgbClr val="FF0000"/>
                </a:solidFill>
              </a:rPr>
              <a:t>防止液压缸工作介质的泄漏</a:t>
            </a:r>
            <a:r>
              <a:rPr lang="zh-CN" altLang="en-US" sz="1400" dirty="0"/>
              <a:t>和</a:t>
            </a:r>
            <a:r>
              <a:rPr lang="zh-CN" altLang="en-US" sz="1400" b="1" dirty="0">
                <a:solidFill>
                  <a:srgbClr val="FF0000"/>
                </a:solidFill>
              </a:rPr>
              <a:t>外界尘埃与异物的侵入</a:t>
            </a:r>
            <a:r>
              <a:rPr lang="zh-CN" altLang="en-US" sz="1400" dirty="0"/>
              <a:t>。</a:t>
            </a:r>
            <a:endParaRPr lang="en-US" altLang="zh-CN" sz="1400" dirty="0"/>
          </a:p>
          <a:p>
            <a:pPr algn="ctr">
              <a:lnSpc>
                <a:spcPct val="200000"/>
              </a:lnSpc>
            </a:pPr>
            <a:r>
              <a:rPr lang="zh-CN" altLang="en-US" sz="1400" dirty="0"/>
              <a:t>缸内泄漏会引起容积效率下降</a:t>
            </a:r>
            <a:r>
              <a:rPr lang="en-US" altLang="zh-CN" sz="1400" dirty="0"/>
              <a:t>,</a:t>
            </a:r>
            <a:r>
              <a:rPr lang="zh-CN" altLang="en-US" sz="1400" dirty="0"/>
              <a:t>达不到所需的工作压力</a:t>
            </a:r>
            <a:r>
              <a:rPr lang="en-US" altLang="zh-CN" sz="1400" dirty="0"/>
              <a:t>;</a:t>
            </a:r>
          </a:p>
          <a:p>
            <a:pPr algn="ctr">
              <a:lnSpc>
                <a:spcPct val="200000"/>
              </a:lnSpc>
            </a:pPr>
            <a:r>
              <a:rPr lang="zh-CN" altLang="en-US" sz="1400" dirty="0"/>
              <a:t>缸外泄漏则造成工作介质浪费和污染环境。</a:t>
            </a:r>
            <a:endParaRPr lang="en-US" altLang="zh-CN" sz="1400" dirty="0"/>
          </a:p>
          <a:p>
            <a:pPr algn="ctr">
              <a:lnSpc>
                <a:spcPct val="200000"/>
              </a:lnSpc>
            </a:pPr>
            <a:r>
              <a:rPr lang="zh-CN" altLang="en-US" sz="1400" dirty="0"/>
              <a:t>密封装置选用、安装不当</a:t>
            </a:r>
            <a:r>
              <a:rPr lang="en-US" altLang="zh-CN" sz="1400" dirty="0"/>
              <a:t>,</a:t>
            </a:r>
            <a:r>
              <a:rPr lang="zh-CN" altLang="en-US" sz="1400" dirty="0"/>
              <a:t>又直接关系到缸的摩擦阻力</a:t>
            </a:r>
            <a:endParaRPr lang="en-US" altLang="zh-CN" sz="1400" dirty="0"/>
          </a:p>
          <a:p>
            <a:pPr algn="ctr">
              <a:lnSpc>
                <a:spcPct val="200000"/>
              </a:lnSpc>
            </a:pPr>
            <a:r>
              <a:rPr lang="zh-CN" altLang="en-US" sz="1400" dirty="0"/>
              <a:t>和机械效率</a:t>
            </a:r>
            <a:r>
              <a:rPr lang="en-US" altLang="zh-CN" sz="1400" dirty="0"/>
              <a:t>,</a:t>
            </a:r>
            <a:r>
              <a:rPr lang="zh-CN" altLang="en-US" sz="1400" dirty="0"/>
              <a:t>还影响着缸的动、静态性能。</a:t>
            </a:r>
            <a:endParaRPr lang="en-US" altLang="zh-CN" sz="1400" dirty="0"/>
          </a:p>
          <a:p>
            <a:pPr algn="ctr">
              <a:lnSpc>
                <a:spcPct val="200000"/>
              </a:lnSpc>
            </a:pPr>
            <a:r>
              <a:rPr lang="zh-CN" altLang="en-US" sz="1400" dirty="0"/>
              <a:t>因此</a:t>
            </a:r>
            <a:r>
              <a:rPr lang="en-US" altLang="zh-CN" sz="1400" dirty="0"/>
              <a:t>,</a:t>
            </a:r>
            <a:r>
              <a:rPr lang="zh-CN" altLang="en-US" sz="1400" dirty="0"/>
              <a:t>正确和合理地使用密封装置是保证液压缸正常动作的关键所在</a:t>
            </a:r>
            <a:r>
              <a:rPr lang="en-US" altLang="zh-CN" sz="1400" dirty="0"/>
              <a:t>,</a:t>
            </a:r>
            <a:r>
              <a:rPr lang="zh-CN" altLang="en-US" sz="1400" dirty="0"/>
              <a:t>应予高度重视。</a:t>
            </a:r>
          </a:p>
        </p:txBody>
      </p:sp>
    </p:spTree>
    <p:extLst>
      <p:ext uri="{BB962C8B-B14F-4D97-AF65-F5344CB8AC3E}">
        <p14:creationId xmlns:p14="http://schemas.microsoft.com/office/powerpoint/2010/main" val="83603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AC2BB5EE-93A7-45A8-9682-FC25EA59D172}"/>
              </a:ext>
            </a:extLst>
          </p:cNvPr>
          <p:cNvSpPr/>
          <p:nvPr/>
        </p:nvSpPr>
        <p:spPr>
          <a:xfrm rot="2637755" flipH="1" flipV="1">
            <a:off x="394912" y="199882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84E702F8-7C00-403B-9846-8CEE5315F53F}"/>
              </a:ext>
            </a:extLst>
          </p:cNvPr>
          <p:cNvSpPr txBox="1">
            <a:spLocks noChangeArrowheads="1"/>
          </p:cNvSpPr>
          <p:nvPr/>
        </p:nvSpPr>
        <p:spPr bwMode="auto">
          <a:xfrm>
            <a:off x="612171" y="1939746"/>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1.</a:t>
            </a:r>
            <a:r>
              <a:rPr lang="zh-CN" altLang="en-US" sz="1400" dirty="0">
                <a:solidFill>
                  <a:srgbClr val="184972"/>
                </a:solidFill>
                <a:latin typeface="黑体" panose="02010609060101010101" pitchFamily="49" charset="-122"/>
                <a:ea typeface="黑体" panose="02010609060101010101" pitchFamily="49" charset="-122"/>
              </a:rPr>
              <a:t>间隙密封</a:t>
            </a:r>
          </a:p>
        </p:txBody>
      </p:sp>
      <p:sp>
        <p:nvSpPr>
          <p:cNvPr id="17" name="圆角矩形 6">
            <a:extLst>
              <a:ext uri="{FF2B5EF4-FFF2-40B4-BE49-F238E27FC236}">
                <a16:creationId xmlns:a16="http://schemas.microsoft.com/office/drawing/2014/main" id="{621B6631-D272-4F12-9062-02AC3D5F3D24}"/>
              </a:ext>
            </a:extLst>
          </p:cNvPr>
          <p:cNvSpPr/>
          <p:nvPr/>
        </p:nvSpPr>
        <p:spPr>
          <a:xfrm>
            <a:off x="612172" y="2352312"/>
            <a:ext cx="3450377" cy="242216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18" name="5T14.EPS">
            <a:extLst>
              <a:ext uri="{FF2B5EF4-FFF2-40B4-BE49-F238E27FC236}">
                <a16:creationId xmlns:a16="http://schemas.microsoft.com/office/drawing/2014/main" id="{3ABFB5FE-4A88-4E68-AB8F-DD97C352C4A1}"/>
              </a:ext>
            </a:extLst>
          </p:cNvPr>
          <p:cNvPicPr/>
          <p:nvPr/>
        </p:nvPicPr>
        <p:blipFill>
          <a:blip r:embed="rId3"/>
          <a:stretch>
            <a:fillRect/>
          </a:stretch>
        </p:blipFill>
        <p:spPr>
          <a:xfrm>
            <a:off x="1074374" y="2510315"/>
            <a:ext cx="2511380" cy="1637142"/>
          </a:xfrm>
          <a:prstGeom prst="rect">
            <a:avLst/>
          </a:prstGeom>
        </p:spPr>
      </p:pic>
      <p:sp>
        <p:nvSpPr>
          <p:cNvPr id="4" name="矩形 3">
            <a:extLst>
              <a:ext uri="{FF2B5EF4-FFF2-40B4-BE49-F238E27FC236}">
                <a16:creationId xmlns:a16="http://schemas.microsoft.com/office/drawing/2014/main" id="{86331572-C540-46DD-B4DB-87C1E5FEB946}"/>
              </a:ext>
            </a:extLst>
          </p:cNvPr>
          <p:cNvSpPr/>
          <p:nvPr/>
        </p:nvSpPr>
        <p:spPr>
          <a:xfrm>
            <a:off x="-12526" y="4281121"/>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5-14</a:t>
            </a:r>
            <a:r>
              <a:rPr lang="zh-CN" altLang="zh-CN" sz="900" dirty="0">
                <a:solidFill>
                  <a:srgbClr val="000000"/>
                </a:solidFill>
                <a:latin typeface="NEU-BZ-S92"/>
                <a:ea typeface="方正书宋_GBK"/>
                <a:cs typeface="Times New Roman" panose="02020603050405020304" pitchFamily="18" charset="0"/>
              </a:rPr>
              <a:t>　间隙密封</a:t>
            </a:r>
            <a:endParaRPr lang="zh-CN" altLang="zh-CN" sz="1050" dirty="0">
              <a:solidFill>
                <a:srgbClr val="000000"/>
              </a:solidFill>
              <a:latin typeface="NEU-BZ-S92"/>
              <a:ea typeface="方正书宋_GBK"/>
              <a:cs typeface="Times New Roman" panose="02020603050405020304" pitchFamily="18" charset="0"/>
            </a:endParaRPr>
          </a:p>
          <a:p>
            <a:pPr algn="ctr"/>
            <a:r>
              <a:rPr lang="en-US" altLang="zh-CN" sz="800" dirty="0">
                <a:solidFill>
                  <a:srgbClr val="000000"/>
                </a:solidFill>
                <a:latin typeface="NEU-BZ-S92"/>
                <a:ea typeface="方正书宋_GBK"/>
                <a:cs typeface="Times New Roman" panose="02020603050405020304" pitchFamily="18" charset="0"/>
              </a:rPr>
              <a:t>1—</a:t>
            </a:r>
            <a:r>
              <a:rPr lang="zh-CN" altLang="zh-CN" sz="800" dirty="0">
                <a:solidFill>
                  <a:srgbClr val="000000"/>
                </a:solidFill>
                <a:latin typeface="NEU-BZ-S92"/>
                <a:ea typeface="方正书宋_GBK"/>
                <a:cs typeface="Times New Roman" panose="02020603050405020304" pitchFamily="18" charset="0"/>
              </a:rPr>
              <a:t>活塞杆　</a:t>
            </a:r>
            <a:r>
              <a:rPr lang="en-US" altLang="zh-CN" sz="800" dirty="0">
                <a:solidFill>
                  <a:srgbClr val="000000"/>
                </a:solidFill>
                <a:latin typeface="NEU-BZ-S92"/>
                <a:ea typeface="方正书宋_GBK"/>
                <a:cs typeface="Times New Roman" panose="02020603050405020304" pitchFamily="18" charset="0"/>
              </a:rPr>
              <a:t>2—</a:t>
            </a:r>
            <a:r>
              <a:rPr lang="zh-CN" altLang="zh-CN" sz="800" dirty="0">
                <a:solidFill>
                  <a:srgbClr val="000000"/>
                </a:solidFill>
                <a:latin typeface="NEU-BZ-S92"/>
                <a:ea typeface="方正书宋_GBK"/>
                <a:cs typeface="Times New Roman" panose="02020603050405020304" pitchFamily="18" charset="0"/>
              </a:rPr>
              <a:t>缸筒　</a:t>
            </a:r>
            <a:r>
              <a:rPr lang="en-US" altLang="zh-CN" sz="800" dirty="0">
                <a:solidFill>
                  <a:srgbClr val="000000"/>
                </a:solidFill>
                <a:latin typeface="NEU-BZ-S92"/>
                <a:ea typeface="方正书宋_GBK"/>
                <a:cs typeface="Times New Roman" panose="02020603050405020304" pitchFamily="18" charset="0"/>
              </a:rPr>
              <a:t>3—</a:t>
            </a:r>
            <a:r>
              <a:rPr lang="zh-CN" altLang="zh-CN" sz="800" dirty="0">
                <a:solidFill>
                  <a:srgbClr val="000000"/>
                </a:solidFill>
                <a:latin typeface="NEU-BZ-S92"/>
                <a:ea typeface="方正书宋_GBK"/>
                <a:cs typeface="Times New Roman" panose="02020603050405020304" pitchFamily="18" charset="0"/>
              </a:rPr>
              <a:t>活塞</a:t>
            </a:r>
            <a:endParaRPr lang="zh-CN" altLang="en-US" dirty="0"/>
          </a:p>
        </p:txBody>
      </p:sp>
      <p:sp>
        <p:nvSpPr>
          <p:cNvPr id="22" name="矩形 21">
            <a:extLst>
              <a:ext uri="{FF2B5EF4-FFF2-40B4-BE49-F238E27FC236}">
                <a16:creationId xmlns:a16="http://schemas.microsoft.com/office/drawing/2014/main" id="{DA22190C-7E6D-407D-BD44-E578907AD6CD}"/>
              </a:ext>
            </a:extLst>
          </p:cNvPr>
          <p:cNvSpPr/>
          <p:nvPr/>
        </p:nvSpPr>
        <p:spPr>
          <a:xfrm>
            <a:off x="4584526" y="1673174"/>
            <a:ext cx="4073123" cy="3108543"/>
          </a:xfrm>
          <a:prstGeom prst="rect">
            <a:avLst/>
          </a:prstGeom>
        </p:spPr>
        <p:txBody>
          <a:bodyPr wrap="square">
            <a:spAutoFit/>
          </a:bodyPr>
          <a:lstStyle/>
          <a:p>
            <a:pPr algn="just">
              <a:lnSpc>
                <a:spcPct val="200000"/>
              </a:lnSpc>
            </a:pPr>
            <a:r>
              <a:rPr lang="zh-CN" altLang="en-US" sz="1400" dirty="0"/>
              <a:t>图</a:t>
            </a:r>
            <a:r>
              <a:rPr lang="en-US" altLang="zh-CN" sz="1400" dirty="0"/>
              <a:t>5-14</a:t>
            </a:r>
            <a:r>
              <a:rPr lang="zh-CN" altLang="en-US" sz="1400" dirty="0"/>
              <a:t>为间隙密封</a:t>
            </a:r>
            <a:r>
              <a:rPr lang="en-US" altLang="zh-CN" sz="1400" dirty="0"/>
              <a:t>,</a:t>
            </a:r>
            <a:r>
              <a:rPr lang="zh-CN" altLang="en-US" sz="1400" dirty="0"/>
              <a:t>它依靠运动件间的微小间隙来防止泄漏。为了提高这种装置的密封能力</a:t>
            </a:r>
            <a:r>
              <a:rPr lang="en-US" altLang="zh-CN" sz="1400" dirty="0"/>
              <a:t>,</a:t>
            </a:r>
            <a:r>
              <a:rPr lang="zh-CN" altLang="en-US" sz="1400" dirty="0"/>
              <a:t>常在活塞</a:t>
            </a:r>
            <a:r>
              <a:rPr lang="en-US" altLang="zh-CN" sz="1400" dirty="0"/>
              <a:t>3</a:t>
            </a:r>
            <a:r>
              <a:rPr lang="zh-CN" altLang="en-US" sz="1400" dirty="0"/>
              <a:t>的表面上制出几条细小的环形槽</a:t>
            </a:r>
            <a:r>
              <a:rPr lang="en-US" altLang="zh-CN" sz="1400" dirty="0"/>
              <a:t>,</a:t>
            </a:r>
            <a:r>
              <a:rPr lang="zh-CN" altLang="en-US" sz="1400" dirty="0"/>
              <a:t>以增大油液通过间隙时的阻力。它结构简单</a:t>
            </a:r>
            <a:r>
              <a:rPr lang="en-US" altLang="zh-CN" sz="1400" dirty="0"/>
              <a:t>,</a:t>
            </a:r>
            <a:r>
              <a:rPr lang="zh-CN" altLang="en-US" sz="1400" dirty="0"/>
              <a:t>摩擦阻力小</a:t>
            </a:r>
            <a:r>
              <a:rPr lang="en-US" altLang="zh-CN" sz="1400" dirty="0"/>
              <a:t>,</a:t>
            </a:r>
            <a:r>
              <a:rPr lang="zh-CN" altLang="en-US" sz="1400" dirty="0"/>
              <a:t>可耐高温</a:t>
            </a:r>
            <a:r>
              <a:rPr lang="en-US" altLang="zh-CN" sz="1400" dirty="0"/>
              <a:t>,</a:t>
            </a:r>
            <a:r>
              <a:rPr lang="zh-CN" altLang="en-US" sz="1400" dirty="0"/>
              <a:t>但泄漏大</a:t>
            </a:r>
            <a:r>
              <a:rPr lang="en-US" altLang="zh-CN" sz="1400" dirty="0"/>
              <a:t>,</a:t>
            </a:r>
            <a:r>
              <a:rPr lang="zh-CN" altLang="en-US" sz="1400" dirty="0"/>
              <a:t>加工要求高</a:t>
            </a:r>
            <a:r>
              <a:rPr lang="en-US" altLang="zh-CN" sz="1400" dirty="0"/>
              <a:t>,</a:t>
            </a:r>
            <a:r>
              <a:rPr lang="zh-CN" altLang="en-US" sz="1400" dirty="0"/>
              <a:t>磨损后无法恢复原有密封能力</a:t>
            </a:r>
            <a:r>
              <a:rPr lang="en-US" altLang="zh-CN" sz="1400" dirty="0"/>
              <a:t>,</a:t>
            </a:r>
            <a:r>
              <a:rPr lang="zh-CN" altLang="en-US" sz="1400" dirty="0"/>
              <a:t>只有在尺寸较小、压力较低、相对运动速度较高的缸筒和活塞间使用。</a:t>
            </a:r>
          </a:p>
        </p:txBody>
      </p:sp>
    </p:spTree>
    <p:extLst>
      <p:ext uri="{BB962C8B-B14F-4D97-AF65-F5344CB8AC3E}">
        <p14:creationId xmlns:p14="http://schemas.microsoft.com/office/powerpoint/2010/main" val="28672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AC2BB5EE-93A7-45A8-9682-FC25EA59D172}"/>
              </a:ext>
            </a:extLst>
          </p:cNvPr>
          <p:cNvSpPr/>
          <p:nvPr/>
        </p:nvSpPr>
        <p:spPr>
          <a:xfrm rot="2637755" flipH="1" flipV="1">
            <a:off x="394912" y="199882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84E702F8-7C00-403B-9846-8CEE5315F53F}"/>
              </a:ext>
            </a:extLst>
          </p:cNvPr>
          <p:cNvSpPr txBox="1">
            <a:spLocks noChangeArrowheads="1"/>
          </p:cNvSpPr>
          <p:nvPr/>
        </p:nvSpPr>
        <p:spPr bwMode="auto">
          <a:xfrm>
            <a:off x="612171" y="1939746"/>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1.</a:t>
            </a:r>
            <a:r>
              <a:rPr lang="zh-CN" altLang="en-US" sz="1400" dirty="0">
                <a:solidFill>
                  <a:srgbClr val="184972"/>
                </a:solidFill>
                <a:latin typeface="黑体" panose="02010609060101010101" pitchFamily="49" charset="-122"/>
                <a:ea typeface="黑体" panose="02010609060101010101" pitchFamily="49" charset="-122"/>
              </a:rPr>
              <a:t>间隙密封</a:t>
            </a:r>
          </a:p>
        </p:txBody>
      </p:sp>
      <p:sp>
        <p:nvSpPr>
          <p:cNvPr id="17" name="圆角矩形 6">
            <a:extLst>
              <a:ext uri="{FF2B5EF4-FFF2-40B4-BE49-F238E27FC236}">
                <a16:creationId xmlns:a16="http://schemas.microsoft.com/office/drawing/2014/main" id="{621B6631-D272-4F12-9062-02AC3D5F3D24}"/>
              </a:ext>
            </a:extLst>
          </p:cNvPr>
          <p:cNvSpPr/>
          <p:nvPr/>
        </p:nvSpPr>
        <p:spPr>
          <a:xfrm>
            <a:off x="612172" y="2352312"/>
            <a:ext cx="3450377" cy="242216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2" name="矩形 21">
            <a:extLst>
              <a:ext uri="{FF2B5EF4-FFF2-40B4-BE49-F238E27FC236}">
                <a16:creationId xmlns:a16="http://schemas.microsoft.com/office/drawing/2014/main" id="{DA22190C-7E6D-407D-BD44-E578907AD6CD}"/>
              </a:ext>
            </a:extLst>
          </p:cNvPr>
          <p:cNvSpPr/>
          <p:nvPr/>
        </p:nvSpPr>
        <p:spPr>
          <a:xfrm>
            <a:off x="4626645" y="2255983"/>
            <a:ext cx="4073123" cy="2178994"/>
          </a:xfrm>
          <a:prstGeom prst="rect">
            <a:avLst/>
          </a:prstGeom>
        </p:spPr>
        <p:txBody>
          <a:bodyPr wrap="square">
            <a:spAutoFit/>
          </a:bodyPr>
          <a:lstStyle/>
          <a:p>
            <a:pPr algn="just">
              <a:lnSpc>
                <a:spcPct val="200000"/>
              </a:lnSpc>
            </a:pPr>
            <a:r>
              <a:rPr lang="zh-CN" altLang="en-US" sz="1400" dirty="0"/>
              <a:t>采用间隙密封的液压缸可以利用活塞与缸筒相对运动时产生的液压对中力</a:t>
            </a:r>
            <a:r>
              <a:rPr lang="en-US" altLang="zh-CN" sz="1400" dirty="0"/>
              <a:t>,</a:t>
            </a:r>
            <a:r>
              <a:rPr lang="zh-CN" altLang="en-US" sz="1400" dirty="0"/>
              <a:t>而设计成低摩擦液压缸</a:t>
            </a:r>
            <a:r>
              <a:rPr lang="en-US" altLang="zh-CN" sz="1400" dirty="0"/>
              <a:t>,</a:t>
            </a:r>
            <a:r>
              <a:rPr lang="zh-CN" altLang="en-US" sz="1400" dirty="0"/>
              <a:t>如图</a:t>
            </a:r>
            <a:r>
              <a:rPr lang="en-US" altLang="zh-CN" sz="1400" dirty="0"/>
              <a:t>5-15</a:t>
            </a:r>
            <a:r>
              <a:rPr lang="zh-CN" altLang="en-US" sz="1400" dirty="0"/>
              <a:t>所示。这种液压缸有可能实现液体摩擦</a:t>
            </a:r>
            <a:r>
              <a:rPr lang="en-US" altLang="zh-CN" sz="1400" dirty="0"/>
              <a:t>,</a:t>
            </a:r>
            <a:r>
              <a:rPr lang="zh-CN" altLang="en-US" sz="1400" dirty="0"/>
              <a:t>从而最大限度地减少摩擦力</a:t>
            </a:r>
            <a:r>
              <a:rPr lang="en-US" altLang="zh-CN" sz="1400" dirty="0"/>
              <a:t>,</a:t>
            </a:r>
            <a:r>
              <a:rPr lang="zh-CN" altLang="en-US" sz="1400" dirty="0"/>
              <a:t>提高机械效率</a:t>
            </a:r>
            <a:r>
              <a:rPr lang="en-US" altLang="zh-CN" sz="1400" dirty="0"/>
              <a:t>,</a:t>
            </a:r>
            <a:r>
              <a:rPr lang="zh-CN" altLang="en-US" sz="1400" dirty="0"/>
              <a:t>并且显著提高液压缸的低速性能</a:t>
            </a:r>
            <a:r>
              <a:rPr lang="en-US" altLang="zh-CN" sz="1400" dirty="0"/>
              <a:t>,</a:t>
            </a:r>
            <a:r>
              <a:rPr lang="zh-CN" altLang="en-US" sz="1400" dirty="0"/>
              <a:t>不会产生爬行现象。</a:t>
            </a:r>
          </a:p>
        </p:txBody>
      </p:sp>
      <p:pic>
        <p:nvPicPr>
          <p:cNvPr id="21" name="5T15.EPS">
            <a:extLst>
              <a:ext uri="{FF2B5EF4-FFF2-40B4-BE49-F238E27FC236}">
                <a16:creationId xmlns:a16="http://schemas.microsoft.com/office/drawing/2014/main" id="{DBCAFE63-92F7-4728-9544-92FD5837D458}"/>
              </a:ext>
            </a:extLst>
          </p:cNvPr>
          <p:cNvPicPr/>
          <p:nvPr/>
        </p:nvPicPr>
        <p:blipFill>
          <a:blip r:embed="rId3"/>
          <a:stretch>
            <a:fillRect/>
          </a:stretch>
        </p:blipFill>
        <p:spPr>
          <a:xfrm>
            <a:off x="1000128" y="2510315"/>
            <a:ext cx="2905665" cy="1889489"/>
          </a:xfrm>
          <a:prstGeom prst="rect">
            <a:avLst/>
          </a:prstGeom>
        </p:spPr>
      </p:pic>
      <p:sp>
        <p:nvSpPr>
          <p:cNvPr id="19" name="矩形 18">
            <a:extLst>
              <a:ext uri="{FF2B5EF4-FFF2-40B4-BE49-F238E27FC236}">
                <a16:creationId xmlns:a16="http://schemas.microsoft.com/office/drawing/2014/main" id="{EF54BE8B-0606-48D9-9D1C-4428C7C982A4}"/>
              </a:ext>
            </a:extLst>
          </p:cNvPr>
          <p:cNvSpPr/>
          <p:nvPr/>
        </p:nvSpPr>
        <p:spPr>
          <a:xfrm>
            <a:off x="1622757" y="4399804"/>
            <a:ext cx="1316386"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5-15</a:t>
            </a:r>
            <a:r>
              <a:rPr lang="zh-CN" altLang="zh-CN" sz="900" dirty="0">
                <a:solidFill>
                  <a:srgbClr val="000000"/>
                </a:solidFill>
                <a:latin typeface="NEU-BZ-S92"/>
                <a:ea typeface="方正书宋_GBK"/>
                <a:cs typeface="Times New Roman" panose="02020603050405020304" pitchFamily="18" charset="0"/>
              </a:rPr>
              <a:t>　低摩擦液压缸</a:t>
            </a:r>
            <a:endParaRPr lang="zh-CN" altLang="en-US" dirty="0"/>
          </a:p>
        </p:txBody>
      </p:sp>
    </p:spTree>
    <p:extLst>
      <p:ext uri="{BB962C8B-B14F-4D97-AF65-F5344CB8AC3E}">
        <p14:creationId xmlns:p14="http://schemas.microsoft.com/office/powerpoint/2010/main" val="112581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p:cTn id="24"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build="allAtOnce"/>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957493" y="1558207"/>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146213" y="1936734"/>
            <a:ext cx="4105520" cy="1754326"/>
          </a:xfrm>
          <a:prstGeom prst="rect">
            <a:avLst/>
          </a:prstGeom>
        </p:spPr>
        <p:txBody>
          <a:bodyPr wrap="square">
            <a:spAutoFit/>
          </a:bodyPr>
          <a:lstStyle/>
          <a:p>
            <a:pPr algn="ctr"/>
            <a:r>
              <a:rPr lang="zh-CN" altLang="en-US" sz="5400" dirty="0">
                <a:solidFill>
                  <a:srgbClr val="FFC000"/>
                </a:solidFill>
                <a:latin typeface="Times New Roman" panose="02020603050405020304" pitchFamily="18" charset="0"/>
                <a:ea typeface="黑体" panose="02010609060101010101" pitchFamily="49" charset="-122"/>
              </a:rPr>
              <a:t>液压缸的</a:t>
            </a:r>
            <a:endParaRPr lang="en-US" altLang="zh-CN" sz="5400" dirty="0">
              <a:solidFill>
                <a:srgbClr val="FFC000"/>
              </a:solidFill>
              <a:latin typeface="Times New Roman" panose="02020603050405020304" pitchFamily="18" charset="0"/>
              <a:ea typeface="黑体" panose="02010609060101010101" pitchFamily="49" charset="-122"/>
            </a:endParaRPr>
          </a:p>
          <a:p>
            <a:pPr algn="ctr"/>
            <a:r>
              <a:rPr lang="zh-CN" altLang="en-US" sz="5400" dirty="0">
                <a:solidFill>
                  <a:srgbClr val="FFC000"/>
                </a:solidFill>
                <a:latin typeface="Times New Roman" panose="02020603050405020304" pitchFamily="18" charset="0"/>
                <a:ea typeface="黑体" panose="02010609060101010101" pitchFamily="49" charset="-122"/>
              </a:rPr>
              <a:t>类型和特点</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二、液压缸的组成</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88275" y="1444473"/>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94912" y="199882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612171" y="1939746"/>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4" name="矩形 3">
            <a:extLst>
              <a:ext uri="{FF2B5EF4-FFF2-40B4-BE49-F238E27FC236}">
                <a16:creationId xmlns:a16="http://schemas.microsoft.com/office/drawing/2014/main" id="{9BD701A1-4BAC-40F0-A2C4-92C7F2BCAC3B}"/>
              </a:ext>
            </a:extLst>
          </p:cNvPr>
          <p:cNvSpPr/>
          <p:nvPr/>
        </p:nvSpPr>
        <p:spPr>
          <a:xfrm>
            <a:off x="1359601" y="2144832"/>
            <a:ext cx="6557554" cy="2554545"/>
          </a:xfrm>
          <a:prstGeom prst="rect">
            <a:avLst/>
          </a:prstGeom>
        </p:spPr>
        <p:txBody>
          <a:bodyPr wrap="square">
            <a:spAutoFit/>
          </a:bodyPr>
          <a:lstStyle/>
          <a:p>
            <a:pPr algn="ctr">
              <a:lnSpc>
                <a:spcPct val="200000"/>
              </a:lnSpc>
            </a:pPr>
            <a:r>
              <a:rPr lang="zh-CN" altLang="en-US" sz="1600" dirty="0"/>
              <a:t>密封件密封利用橡胶或塑料的弹性</a:t>
            </a:r>
            <a:endParaRPr lang="en-US" altLang="zh-CN" sz="1600" dirty="0"/>
          </a:p>
          <a:p>
            <a:pPr algn="ctr">
              <a:lnSpc>
                <a:spcPct val="200000"/>
              </a:lnSpc>
            </a:pPr>
            <a:r>
              <a:rPr lang="zh-CN" altLang="en-US" sz="1600" dirty="0"/>
              <a:t>使各种截面的环形圈贴紧在静、动配合面之间来防止泄漏。</a:t>
            </a:r>
            <a:endParaRPr lang="en-US" altLang="zh-CN" sz="1600" dirty="0"/>
          </a:p>
          <a:p>
            <a:pPr algn="ctr">
              <a:lnSpc>
                <a:spcPct val="200000"/>
              </a:lnSpc>
            </a:pPr>
            <a:r>
              <a:rPr lang="zh-CN" altLang="en-US" sz="1600" dirty="0"/>
              <a:t>它结构简单</a:t>
            </a:r>
            <a:r>
              <a:rPr lang="en-US" altLang="zh-CN" sz="1600" dirty="0"/>
              <a:t>,</a:t>
            </a:r>
            <a:r>
              <a:rPr lang="zh-CN" altLang="en-US" sz="1600" dirty="0"/>
              <a:t>制造方便</a:t>
            </a:r>
            <a:r>
              <a:rPr lang="en-US" altLang="zh-CN" sz="1600" dirty="0"/>
              <a:t>,</a:t>
            </a:r>
            <a:r>
              <a:rPr lang="zh-CN" altLang="en-US" sz="1600" dirty="0"/>
              <a:t>磨损后有自动补偿能力</a:t>
            </a:r>
            <a:r>
              <a:rPr lang="en-US" altLang="zh-CN" sz="1600" dirty="0"/>
              <a:t>,</a:t>
            </a:r>
            <a:r>
              <a:rPr lang="zh-CN" altLang="en-US" sz="1600" dirty="0"/>
              <a:t>性能可靠</a:t>
            </a:r>
            <a:r>
              <a:rPr lang="en-US" altLang="zh-CN" sz="1600" dirty="0"/>
              <a:t>,</a:t>
            </a:r>
          </a:p>
          <a:p>
            <a:pPr algn="ctr">
              <a:lnSpc>
                <a:spcPct val="200000"/>
              </a:lnSpc>
            </a:pPr>
            <a:r>
              <a:rPr lang="zh-CN" altLang="en-US" sz="1600" dirty="0"/>
              <a:t>在缸筒和活塞之间、缸盖和活塞杆之间、活塞和活塞杆之间、</a:t>
            </a:r>
            <a:endParaRPr lang="en-US" altLang="zh-CN" sz="1600" dirty="0"/>
          </a:p>
          <a:p>
            <a:pPr algn="ctr">
              <a:lnSpc>
                <a:spcPct val="200000"/>
              </a:lnSpc>
            </a:pPr>
            <a:r>
              <a:rPr lang="zh-CN" altLang="en-US" sz="1600" dirty="0"/>
              <a:t>缸筒和缸盖之间都能使用。</a:t>
            </a:r>
          </a:p>
        </p:txBody>
      </p:sp>
    </p:spTree>
    <p:extLst>
      <p:ext uri="{BB962C8B-B14F-4D97-AF65-F5344CB8AC3E}">
        <p14:creationId xmlns:p14="http://schemas.microsoft.com/office/powerpoint/2010/main" val="2443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1</a:t>
            </a:r>
            <a:r>
              <a:rPr lang="zh-CN" altLang="en-US" sz="1200" dirty="0">
                <a:solidFill>
                  <a:srgbClr val="184972"/>
                </a:solidFill>
                <a:latin typeface="Times New Roman" panose="02020603050405020304" pitchFamily="18" charset="0"/>
                <a:ea typeface="黑体" panose="02010609060101010101" pitchFamily="49" charset="-122"/>
              </a:rPr>
              <a:t>）常用密封件</a:t>
            </a:r>
          </a:p>
        </p:txBody>
      </p:sp>
      <p:pic>
        <p:nvPicPr>
          <p:cNvPr id="18" name="5T16.EPS">
            <a:extLst>
              <a:ext uri="{FF2B5EF4-FFF2-40B4-BE49-F238E27FC236}">
                <a16:creationId xmlns:a16="http://schemas.microsoft.com/office/drawing/2014/main" id="{EE3C2ECF-FCFD-4709-9B70-335AB00B41FA}"/>
              </a:ext>
            </a:extLst>
          </p:cNvPr>
          <p:cNvPicPr/>
          <p:nvPr/>
        </p:nvPicPr>
        <p:blipFill>
          <a:blip r:embed="rId3"/>
          <a:stretch>
            <a:fillRect/>
          </a:stretch>
        </p:blipFill>
        <p:spPr>
          <a:xfrm>
            <a:off x="333196" y="2350433"/>
            <a:ext cx="2730398" cy="1373042"/>
          </a:xfrm>
          <a:prstGeom prst="rect">
            <a:avLst/>
          </a:prstGeom>
        </p:spPr>
      </p:pic>
      <p:sp>
        <p:nvSpPr>
          <p:cNvPr id="4" name="矩形 3">
            <a:extLst>
              <a:ext uri="{FF2B5EF4-FFF2-40B4-BE49-F238E27FC236}">
                <a16:creationId xmlns:a16="http://schemas.microsoft.com/office/drawing/2014/main" id="{FCB58F68-5753-4C48-9E85-E86743857533}"/>
              </a:ext>
            </a:extLst>
          </p:cNvPr>
          <p:cNvSpPr/>
          <p:nvPr/>
        </p:nvSpPr>
        <p:spPr>
          <a:xfrm>
            <a:off x="-577312" y="3723475"/>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5-16</a:t>
            </a:r>
            <a:r>
              <a:rPr lang="zh-CN" altLang="zh-CN" sz="900" dirty="0">
                <a:solidFill>
                  <a:srgbClr val="000000"/>
                </a:solidFill>
                <a:latin typeface="NEU-BZ-S92"/>
                <a:ea typeface="方正书宋_GBK"/>
                <a:cs typeface="Times New Roman" panose="02020603050405020304" pitchFamily="18" charset="0"/>
              </a:rPr>
              <a:t>　</a:t>
            </a:r>
            <a:r>
              <a:rPr lang="en-US" altLang="zh-CN" sz="900" dirty="0">
                <a:solidFill>
                  <a:srgbClr val="000000"/>
                </a:solidFill>
                <a:latin typeface="NEU-BZ-S92"/>
                <a:ea typeface="方正书宋_GBK"/>
                <a:cs typeface="Times New Roman" panose="02020603050405020304" pitchFamily="18" charset="0"/>
              </a:rPr>
              <a:t>O</a:t>
            </a:r>
            <a:r>
              <a:rPr lang="zh-CN" altLang="zh-CN" sz="900" dirty="0">
                <a:solidFill>
                  <a:srgbClr val="000000"/>
                </a:solidFill>
                <a:latin typeface="NEU-BZ-S92"/>
                <a:ea typeface="方正书宋_GBK"/>
                <a:cs typeface="Times New Roman" panose="02020603050405020304" pitchFamily="18" charset="0"/>
              </a:rPr>
              <a:t>形密封圈</a:t>
            </a:r>
            <a:endParaRPr lang="zh-CN" altLang="zh-CN" sz="1050" dirty="0">
              <a:solidFill>
                <a:srgbClr val="000000"/>
              </a:solidFill>
              <a:latin typeface="NEU-BZ-S92"/>
              <a:ea typeface="方正书宋_GBK"/>
              <a:cs typeface="Times New Roman" panose="02020603050405020304" pitchFamily="18" charset="0"/>
            </a:endParaRPr>
          </a:p>
          <a:p>
            <a:pPr algn="ctr"/>
            <a:r>
              <a:rPr lang="en-US" altLang="zh-CN" sz="800" i="1" dirty="0">
                <a:solidFill>
                  <a:srgbClr val="000000"/>
                </a:solidFill>
                <a:latin typeface="NEU-BZ-S92"/>
                <a:ea typeface="方正书宋_GBK"/>
                <a:cs typeface="Times New Roman" panose="02020603050405020304" pitchFamily="18" charset="0"/>
              </a:rPr>
              <a:t>d</a:t>
            </a:r>
            <a:r>
              <a:rPr lang="en-US" altLang="zh-CN" sz="800" baseline="-25000" dirty="0">
                <a:solidFill>
                  <a:srgbClr val="000000"/>
                </a:solidFill>
                <a:latin typeface="NEU-BZ-S92"/>
                <a:ea typeface="方正书宋_GBK"/>
                <a:cs typeface="Times New Roman" panose="02020603050405020304" pitchFamily="18" charset="0"/>
              </a:rPr>
              <a:t>1</a:t>
            </a:r>
            <a:r>
              <a:rPr lang="en-US" altLang="zh-CN" sz="800" dirty="0">
                <a:solidFill>
                  <a:srgbClr val="000000"/>
                </a:solidFill>
                <a:latin typeface="NEU-BZ-S92"/>
                <a:ea typeface="方正书宋_GBK"/>
                <a:cs typeface="Times New Roman" panose="02020603050405020304" pitchFamily="18" charset="0"/>
              </a:rPr>
              <a:t>—O</a:t>
            </a:r>
            <a:r>
              <a:rPr lang="zh-CN" altLang="zh-CN" sz="800" dirty="0">
                <a:solidFill>
                  <a:srgbClr val="000000"/>
                </a:solidFill>
                <a:latin typeface="NEU-BZ-S92"/>
                <a:ea typeface="方正书宋_GBK"/>
                <a:cs typeface="Times New Roman" panose="02020603050405020304" pitchFamily="18" charset="0"/>
              </a:rPr>
              <a:t>形圈内径　</a:t>
            </a:r>
            <a:r>
              <a:rPr lang="en-US" altLang="zh-CN" sz="800" i="1" dirty="0">
                <a:solidFill>
                  <a:srgbClr val="000000"/>
                </a:solidFill>
                <a:latin typeface="NEU-BZ-S92"/>
                <a:ea typeface="方正书宋_GBK"/>
                <a:cs typeface="Times New Roman" panose="02020603050405020304" pitchFamily="18" charset="0"/>
              </a:rPr>
              <a:t>d</a:t>
            </a:r>
            <a:r>
              <a:rPr lang="en-US" altLang="zh-CN" sz="800" baseline="-25000" dirty="0">
                <a:solidFill>
                  <a:srgbClr val="000000"/>
                </a:solidFill>
                <a:latin typeface="NEU-BZ-S92"/>
                <a:ea typeface="方正书宋_GBK"/>
                <a:cs typeface="Times New Roman" panose="02020603050405020304" pitchFamily="18" charset="0"/>
              </a:rPr>
              <a:t>2</a:t>
            </a:r>
            <a:r>
              <a:rPr lang="en-US" altLang="zh-CN" sz="800" dirty="0">
                <a:solidFill>
                  <a:srgbClr val="000000"/>
                </a:solidFill>
                <a:latin typeface="NEU-BZ-S92"/>
                <a:ea typeface="方正书宋_GBK"/>
                <a:cs typeface="Times New Roman" panose="02020603050405020304" pitchFamily="18" charset="0"/>
              </a:rPr>
              <a:t>—O</a:t>
            </a:r>
            <a:r>
              <a:rPr lang="zh-CN" altLang="zh-CN" sz="800" dirty="0">
                <a:solidFill>
                  <a:srgbClr val="000000"/>
                </a:solidFill>
                <a:latin typeface="NEU-BZ-S92"/>
                <a:ea typeface="方正书宋_GBK"/>
                <a:cs typeface="Times New Roman" panose="02020603050405020304" pitchFamily="18" charset="0"/>
              </a:rPr>
              <a:t>形圈截面直径</a:t>
            </a:r>
            <a:endParaRPr lang="zh-CN" altLang="en-US" dirty="0"/>
          </a:p>
        </p:txBody>
      </p:sp>
      <p:sp>
        <p:nvSpPr>
          <p:cNvPr id="21" name="圆角矩形 6">
            <a:extLst>
              <a:ext uri="{FF2B5EF4-FFF2-40B4-BE49-F238E27FC236}">
                <a16:creationId xmlns:a16="http://schemas.microsoft.com/office/drawing/2014/main" id="{8CCBC6A6-6BE8-4D78-927F-BDFD8371CCF5}"/>
              </a:ext>
            </a:extLst>
          </p:cNvPr>
          <p:cNvSpPr/>
          <p:nvPr/>
        </p:nvSpPr>
        <p:spPr>
          <a:xfrm>
            <a:off x="249632" y="2252899"/>
            <a:ext cx="2918112" cy="203017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2" name="矩形 21">
            <a:extLst>
              <a:ext uri="{FF2B5EF4-FFF2-40B4-BE49-F238E27FC236}">
                <a16:creationId xmlns:a16="http://schemas.microsoft.com/office/drawing/2014/main" id="{26DEED69-6872-4E99-B86F-DC0F2145348C}"/>
              </a:ext>
            </a:extLst>
          </p:cNvPr>
          <p:cNvSpPr/>
          <p:nvPr/>
        </p:nvSpPr>
        <p:spPr>
          <a:xfrm>
            <a:off x="522961" y="4413555"/>
            <a:ext cx="2079415" cy="307777"/>
          </a:xfrm>
          <a:prstGeom prst="rect">
            <a:avLst/>
          </a:prstGeom>
        </p:spPr>
        <p:txBody>
          <a:bodyPr wrap="none">
            <a:spAutoFit/>
          </a:bodyPr>
          <a:lstStyle/>
          <a:p>
            <a:r>
              <a:rPr lang="zh-CN" altLang="en-US" sz="1400" dirty="0">
                <a:solidFill>
                  <a:srgbClr val="FF0000"/>
                </a:solidFill>
              </a:rPr>
              <a:t>图</a:t>
            </a:r>
            <a:r>
              <a:rPr lang="en-US" altLang="zh-CN" sz="1400" dirty="0">
                <a:solidFill>
                  <a:srgbClr val="FF0000"/>
                </a:solidFill>
              </a:rPr>
              <a:t>5-16</a:t>
            </a:r>
            <a:r>
              <a:rPr lang="zh-CN" altLang="en-US" sz="1400" dirty="0">
                <a:solidFill>
                  <a:srgbClr val="FF0000"/>
                </a:solidFill>
              </a:rPr>
              <a:t>所示为</a:t>
            </a:r>
            <a:r>
              <a:rPr lang="en-US" altLang="zh-CN" sz="1400" dirty="0">
                <a:solidFill>
                  <a:srgbClr val="FF0000"/>
                </a:solidFill>
              </a:rPr>
              <a:t>O</a:t>
            </a:r>
            <a:r>
              <a:rPr lang="zh-CN" altLang="en-US" sz="1400" dirty="0">
                <a:solidFill>
                  <a:srgbClr val="FF0000"/>
                </a:solidFill>
              </a:rPr>
              <a:t>形密封圈</a:t>
            </a:r>
          </a:p>
        </p:txBody>
      </p:sp>
      <p:sp>
        <p:nvSpPr>
          <p:cNvPr id="24" name="矩形 23">
            <a:extLst>
              <a:ext uri="{FF2B5EF4-FFF2-40B4-BE49-F238E27FC236}">
                <a16:creationId xmlns:a16="http://schemas.microsoft.com/office/drawing/2014/main" id="{84EE7994-4E8F-4FB3-8636-7DC274BF7BE1}"/>
              </a:ext>
            </a:extLst>
          </p:cNvPr>
          <p:cNvSpPr/>
          <p:nvPr/>
        </p:nvSpPr>
        <p:spPr>
          <a:xfrm>
            <a:off x="3876195" y="991870"/>
            <a:ext cx="4369526" cy="1061829"/>
          </a:xfrm>
          <a:prstGeom prst="rect">
            <a:avLst/>
          </a:prstGeom>
        </p:spPr>
        <p:txBody>
          <a:bodyPr wrap="square">
            <a:spAutoFit/>
          </a:bodyPr>
          <a:lstStyle/>
          <a:p>
            <a:pPr algn="ctr">
              <a:lnSpc>
                <a:spcPct val="150000"/>
              </a:lnSpc>
            </a:pPr>
            <a:r>
              <a:rPr lang="zh-CN" altLang="en-US" dirty="0"/>
              <a:t>它的截面为圆形</a:t>
            </a:r>
            <a:r>
              <a:rPr lang="en-US" altLang="zh-CN" dirty="0"/>
              <a:t>,</a:t>
            </a:r>
            <a:r>
              <a:rPr lang="zh-CN" altLang="en-US" dirty="0"/>
              <a:t>是一种最常用的密封元件</a:t>
            </a:r>
            <a:r>
              <a:rPr lang="en-US" altLang="zh-CN" dirty="0"/>
              <a:t>,</a:t>
            </a:r>
          </a:p>
          <a:p>
            <a:pPr algn="ctr">
              <a:lnSpc>
                <a:spcPct val="150000"/>
              </a:lnSpc>
            </a:pPr>
            <a:r>
              <a:rPr lang="zh-CN" altLang="en-US" dirty="0"/>
              <a:t>与其他形式密封圈比较</a:t>
            </a:r>
            <a:r>
              <a:rPr lang="en-US" altLang="zh-CN" dirty="0"/>
              <a:t>,</a:t>
            </a:r>
            <a:r>
              <a:rPr lang="zh-CN" altLang="en-US" sz="2400" b="1" dirty="0">
                <a:solidFill>
                  <a:srgbClr val="FF0000"/>
                </a:solidFill>
              </a:rPr>
              <a:t>主要特点</a:t>
            </a:r>
            <a:r>
              <a:rPr lang="zh-CN" altLang="en-US" dirty="0"/>
              <a:t>是</a:t>
            </a:r>
            <a:r>
              <a:rPr lang="en-US" altLang="zh-CN" dirty="0"/>
              <a:t>:</a:t>
            </a:r>
            <a:endParaRPr lang="zh-CN" altLang="en-US" dirty="0"/>
          </a:p>
        </p:txBody>
      </p:sp>
      <p:sp>
        <p:nvSpPr>
          <p:cNvPr id="26" name="矩形 25">
            <a:extLst>
              <a:ext uri="{FF2B5EF4-FFF2-40B4-BE49-F238E27FC236}">
                <a16:creationId xmlns:a16="http://schemas.microsoft.com/office/drawing/2014/main" id="{FB6D4D52-CE15-4F48-921A-2716D10FC103}"/>
              </a:ext>
            </a:extLst>
          </p:cNvPr>
          <p:cNvSpPr/>
          <p:nvPr/>
        </p:nvSpPr>
        <p:spPr>
          <a:xfrm>
            <a:off x="5579130" y="4454006"/>
            <a:ext cx="4572000" cy="338554"/>
          </a:xfrm>
          <a:prstGeom prst="rect">
            <a:avLst/>
          </a:prstGeom>
        </p:spPr>
        <p:txBody>
          <a:bodyPr>
            <a:spAutoFit/>
          </a:bodyPr>
          <a:lstStyle/>
          <a:p>
            <a:r>
              <a:rPr lang="en-US" altLang="zh-CN" sz="1600" dirty="0">
                <a:solidFill>
                  <a:srgbClr val="000000"/>
                </a:solidFill>
                <a:latin typeface="NEU-BZ-S92"/>
                <a:ea typeface="+mj-ea"/>
                <a:cs typeface="Times New Roman" panose="02020603050405020304" pitchFamily="18" charset="0"/>
              </a:rPr>
              <a:t>⑥ </a:t>
            </a:r>
            <a:r>
              <a:rPr lang="zh-CN" altLang="zh-CN" sz="1600" dirty="0">
                <a:solidFill>
                  <a:srgbClr val="000000"/>
                </a:solidFill>
                <a:latin typeface="NEU-BZ-S92"/>
                <a:ea typeface="+mj-ea"/>
                <a:cs typeface="Times New Roman" panose="02020603050405020304" pitchFamily="18" charset="0"/>
              </a:rPr>
              <a:t>价格低廉。</a:t>
            </a:r>
            <a:endParaRPr lang="zh-CN" altLang="en-US" sz="3200" dirty="0"/>
          </a:p>
        </p:txBody>
      </p:sp>
      <p:sp>
        <p:nvSpPr>
          <p:cNvPr id="28" name="矩形 27">
            <a:extLst>
              <a:ext uri="{FF2B5EF4-FFF2-40B4-BE49-F238E27FC236}">
                <a16:creationId xmlns:a16="http://schemas.microsoft.com/office/drawing/2014/main" id="{71FE3D14-2E51-4BFE-AEA4-7A1E07BB8A66}"/>
              </a:ext>
            </a:extLst>
          </p:cNvPr>
          <p:cNvSpPr/>
          <p:nvPr/>
        </p:nvSpPr>
        <p:spPr>
          <a:xfrm>
            <a:off x="4682840" y="2089684"/>
            <a:ext cx="3062057" cy="307777"/>
          </a:xfrm>
          <a:prstGeom prst="rect">
            <a:avLst/>
          </a:prstGeom>
        </p:spPr>
        <p:txBody>
          <a:bodyPr wrap="none">
            <a:spAutoFit/>
          </a:bodyPr>
          <a:lstStyle/>
          <a:p>
            <a:r>
              <a:rPr lang="zh-CN" altLang="en-US" sz="1400" dirty="0"/>
              <a:t>① 结构小巧</a:t>
            </a:r>
            <a:r>
              <a:rPr lang="en-US" altLang="zh-CN" sz="1400" dirty="0"/>
              <a:t>,</a:t>
            </a:r>
            <a:r>
              <a:rPr lang="zh-CN" altLang="en-US" sz="1400" dirty="0"/>
              <a:t>安装部位紧凑</a:t>
            </a:r>
            <a:r>
              <a:rPr lang="en-US" altLang="zh-CN" sz="1400" dirty="0"/>
              <a:t>,</a:t>
            </a:r>
            <a:r>
              <a:rPr lang="zh-CN" altLang="en-US" sz="1400" dirty="0"/>
              <a:t>装拆方便</a:t>
            </a:r>
            <a:r>
              <a:rPr lang="en-US" altLang="zh-CN" sz="1400" dirty="0"/>
              <a:t>;</a:t>
            </a:r>
            <a:endParaRPr lang="zh-CN" altLang="en-US" sz="1400" dirty="0"/>
          </a:p>
        </p:txBody>
      </p:sp>
      <p:sp>
        <p:nvSpPr>
          <p:cNvPr id="30" name="矩形 29">
            <a:extLst>
              <a:ext uri="{FF2B5EF4-FFF2-40B4-BE49-F238E27FC236}">
                <a16:creationId xmlns:a16="http://schemas.microsoft.com/office/drawing/2014/main" id="{0A384F9E-2E95-470D-BD95-1CB2BEB87868}"/>
              </a:ext>
            </a:extLst>
          </p:cNvPr>
          <p:cNvSpPr/>
          <p:nvPr/>
        </p:nvSpPr>
        <p:spPr>
          <a:xfrm>
            <a:off x="4795051" y="2476700"/>
            <a:ext cx="2837636" cy="307777"/>
          </a:xfrm>
          <a:prstGeom prst="rect">
            <a:avLst/>
          </a:prstGeom>
        </p:spPr>
        <p:txBody>
          <a:bodyPr wrap="none">
            <a:spAutoFit/>
          </a:bodyPr>
          <a:lstStyle/>
          <a:p>
            <a:r>
              <a:rPr lang="zh-CN" altLang="en-US" sz="1400" dirty="0"/>
              <a:t>② 具有自密封能力</a:t>
            </a:r>
            <a:r>
              <a:rPr lang="en-US" altLang="zh-CN" sz="1400" dirty="0"/>
              <a:t>,</a:t>
            </a:r>
            <a:r>
              <a:rPr lang="zh-CN" altLang="en-US" sz="1400" dirty="0"/>
              <a:t>无需经常调整</a:t>
            </a:r>
            <a:r>
              <a:rPr lang="en-US" altLang="zh-CN" sz="1400" dirty="0"/>
              <a:t>;</a:t>
            </a:r>
            <a:endParaRPr lang="zh-CN" altLang="en-US" sz="1400" dirty="0"/>
          </a:p>
        </p:txBody>
      </p:sp>
      <p:sp>
        <p:nvSpPr>
          <p:cNvPr id="32" name="矩形 31">
            <a:extLst>
              <a:ext uri="{FF2B5EF4-FFF2-40B4-BE49-F238E27FC236}">
                <a16:creationId xmlns:a16="http://schemas.microsoft.com/office/drawing/2014/main" id="{8D20EF8E-9AF8-408F-BA32-D10C87301CCC}"/>
              </a:ext>
            </a:extLst>
          </p:cNvPr>
          <p:cNvSpPr/>
          <p:nvPr/>
        </p:nvSpPr>
        <p:spPr>
          <a:xfrm>
            <a:off x="4458586" y="2866503"/>
            <a:ext cx="4572000" cy="518925"/>
          </a:xfrm>
          <a:prstGeom prst="rect">
            <a:avLst/>
          </a:prstGeom>
        </p:spPr>
        <p:txBody>
          <a:bodyPr>
            <a:spAutoFit/>
          </a:bodyPr>
          <a:lstStyle/>
          <a:p>
            <a:r>
              <a:rPr lang="zh-CN" altLang="en-US" sz="1200" dirty="0"/>
              <a:t>③ 静、动密封均可使用</a:t>
            </a:r>
            <a:r>
              <a:rPr lang="en-US" altLang="zh-CN" sz="1200" dirty="0"/>
              <a:t>;</a:t>
            </a:r>
            <a:r>
              <a:rPr lang="zh-CN" altLang="en-US" sz="1200" dirty="0"/>
              <a:t>作静密封时</a:t>
            </a:r>
            <a:r>
              <a:rPr lang="en-US" altLang="zh-CN" sz="1200" dirty="0"/>
              <a:t>,</a:t>
            </a:r>
            <a:r>
              <a:rPr lang="zh-CN" altLang="en-US" sz="1200" dirty="0"/>
              <a:t>几乎没有泄漏</a:t>
            </a:r>
            <a:r>
              <a:rPr lang="en-US" altLang="zh-CN" sz="1200" dirty="0"/>
              <a:t>;</a:t>
            </a:r>
          </a:p>
          <a:p>
            <a:pPr>
              <a:lnSpc>
                <a:spcPct val="150000"/>
              </a:lnSpc>
            </a:pPr>
            <a:r>
              <a:rPr lang="en-US" altLang="zh-CN" sz="1200" dirty="0"/>
              <a:t>       </a:t>
            </a:r>
            <a:r>
              <a:rPr lang="zh-CN" altLang="en-US" sz="1200" dirty="0"/>
              <a:t>用于动密封时</a:t>
            </a:r>
            <a:r>
              <a:rPr lang="en-US" altLang="zh-CN" sz="1200" dirty="0"/>
              <a:t>,</a:t>
            </a:r>
            <a:r>
              <a:rPr lang="zh-CN" altLang="en-US" sz="1200" dirty="0"/>
              <a:t>阻力比较小</a:t>
            </a:r>
            <a:r>
              <a:rPr lang="en-US" altLang="zh-CN" sz="1200" dirty="0"/>
              <a:t>,</a:t>
            </a:r>
            <a:r>
              <a:rPr lang="zh-CN" altLang="en-US" sz="1200" dirty="0"/>
              <a:t>但很难做到不泄漏</a:t>
            </a:r>
            <a:r>
              <a:rPr lang="en-US" altLang="zh-CN" sz="1200" dirty="0"/>
              <a:t>;</a:t>
            </a:r>
            <a:endParaRPr lang="zh-CN" altLang="en-US" sz="1200" dirty="0"/>
          </a:p>
        </p:txBody>
      </p:sp>
      <p:sp>
        <p:nvSpPr>
          <p:cNvPr id="34" name="矩形 33">
            <a:extLst>
              <a:ext uri="{FF2B5EF4-FFF2-40B4-BE49-F238E27FC236}">
                <a16:creationId xmlns:a16="http://schemas.microsoft.com/office/drawing/2014/main" id="{61625A18-2387-4FF0-9651-10E5527AFF6B}"/>
              </a:ext>
            </a:extLst>
          </p:cNvPr>
          <p:cNvSpPr/>
          <p:nvPr/>
        </p:nvSpPr>
        <p:spPr>
          <a:xfrm>
            <a:off x="4458586" y="3452734"/>
            <a:ext cx="4572000" cy="307777"/>
          </a:xfrm>
          <a:prstGeom prst="rect">
            <a:avLst/>
          </a:prstGeom>
        </p:spPr>
        <p:txBody>
          <a:bodyPr>
            <a:spAutoFit/>
          </a:bodyPr>
          <a:lstStyle/>
          <a:p>
            <a:r>
              <a:rPr lang="zh-CN" altLang="en-US" sz="1400" dirty="0"/>
              <a:t>④ 使用单件</a:t>
            </a:r>
            <a:r>
              <a:rPr lang="en-US" altLang="zh-CN" sz="1400" dirty="0"/>
              <a:t>O</a:t>
            </a:r>
            <a:r>
              <a:rPr lang="zh-CN" altLang="en-US" sz="1400" dirty="0"/>
              <a:t>形圈</a:t>
            </a:r>
            <a:r>
              <a:rPr lang="en-US" altLang="zh-CN" sz="1400" dirty="0"/>
              <a:t>,</a:t>
            </a:r>
            <a:r>
              <a:rPr lang="zh-CN" altLang="en-US" sz="1400" dirty="0"/>
              <a:t>可对两个方向起密封作用</a:t>
            </a:r>
            <a:r>
              <a:rPr lang="en-US" altLang="zh-CN" sz="1400" dirty="0"/>
              <a:t>;</a:t>
            </a:r>
            <a:endParaRPr lang="zh-CN" altLang="en-US" sz="1400" dirty="0"/>
          </a:p>
        </p:txBody>
      </p:sp>
      <p:sp>
        <p:nvSpPr>
          <p:cNvPr id="36" name="矩形 35">
            <a:extLst>
              <a:ext uri="{FF2B5EF4-FFF2-40B4-BE49-F238E27FC236}">
                <a16:creationId xmlns:a16="http://schemas.microsoft.com/office/drawing/2014/main" id="{7A3CA3B9-266D-450F-8E6D-A6A9CE724F5C}"/>
              </a:ext>
            </a:extLst>
          </p:cNvPr>
          <p:cNvSpPr/>
          <p:nvPr/>
        </p:nvSpPr>
        <p:spPr>
          <a:xfrm>
            <a:off x="4341834" y="3795289"/>
            <a:ext cx="4572000" cy="646331"/>
          </a:xfrm>
          <a:prstGeom prst="rect">
            <a:avLst/>
          </a:prstGeom>
        </p:spPr>
        <p:txBody>
          <a:bodyPr>
            <a:spAutoFit/>
          </a:bodyPr>
          <a:lstStyle/>
          <a:p>
            <a:pPr>
              <a:lnSpc>
                <a:spcPct val="150000"/>
              </a:lnSpc>
            </a:pPr>
            <a:r>
              <a:rPr lang="zh-CN" altLang="en-US" sz="1200" dirty="0"/>
              <a:t>⑤ 若使用安装不当</a:t>
            </a:r>
            <a:r>
              <a:rPr lang="en-US" altLang="zh-CN" sz="1200" dirty="0"/>
              <a:t>,</a:t>
            </a:r>
            <a:r>
              <a:rPr lang="zh-CN" altLang="en-US" sz="1200" dirty="0"/>
              <a:t>容易造成</a:t>
            </a:r>
            <a:r>
              <a:rPr lang="en-US" altLang="zh-CN" sz="1200" dirty="0"/>
              <a:t>O</a:t>
            </a:r>
            <a:r>
              <a:rPr lang="zh-CN" altLang="en-US" sz="1200" dirty="0"/>
              <a:t>形圈被剪切、扭曲等故障</a:t>
            </a:r>
            <a:r>
              <a:rPr lang="en-US" altLang="zh-CN" sz="1200" dirty="0"/>
              <a:t>,</a:t>
            </a:r>
          </a:p>
          <a:p>
            <a:pPr>
              <a:lnSpc>
                <a:spcPct val="150000"/>
              </a:lnSpc>
            </a:pPr>
            <a:r>
              <a:rPr lang="en-US" altLang="zh-CN" sz="1200" dirty="0"/>
              <a:t>           </a:t>
            </a:r>
            <a:r>
              <a:rPr lang="zh-CN" altLang="en-US" sz="1200" dirty="0"/>
              <a:t>导致密封失效</a:t>
            </a:r>
            <a:r>
              <a:rPr lang="en-US" altLang="zh-CN" sz="1200" dirty="0"/>
              <a:t>,</a:t>
            </a:r>
            <a:r>
              <a:rPr lang="zh-CN" altLang="en-US" sz="1200" dirty="0"/>
              <a:t>故动密封时一般需加保护挡圈</a:t>
            </a:r>
            <a:r>
              <a:rPr lang="en-US" altLang="zh-CN" sz="1200" dirty="0"/>
              <a:t>;</a:t>
            </a:r>
            <a:endParaRPr lang="zh-CN" altLang="en-US" sz="1200" dirty="0"/>
          </a:p>
        </p:txBody>
      </p:sp>
    </p:spTree>
    <p:extLst>
      <p:ext uri="{BB962C8B-B14F-4D97-AF65-F5344CB8AC3E}">
        <p14:creationId xmlns:p14="http://schemas.microsoft.com/office/powerpoint/2010/main" val="78623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ppt_x"/>
                                          </p:val>
                                        </p:tav>
                                        <p:tav tm="100000">
                                          <p:val>
                                            <p:strVal val="#ppt_x"/>
                                          </p:val>
                                        </p:tav>
                                      </p:tavLst>
                                    </p:anim>
                                    <p:anim calcmode="lin" valueType="num">
                                      <p:cBhvr additive="base">
                                        <p:cTn id="4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P spid="22" grpId="0"/>
      <p:bldP spid="24" grpId="0"/>
      <p:bldP spid="26" grpId="0"/>
      <p:bldP spid="28" grpId="0"/>
      <p:bldP spid="30" grpId="0"/>
      <p:bldP spid="32" grpId="0"/>
      <p:bldP spid="34"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1</a:t>
            </a:r>
            <a:r>
              <a:rPr lang="zh-CN" altLang="en-US" sz="1200" dirty="0">
                <a:solidFill>
                  <a:srgbClr val="184972"/>
                </a:solidFill>
                <a:latin typeface="Times New Roman" panose="02020603050405020304" pitchFamily="18" charset="0"/>
                <a:ea typeface="黑体" panose="02010609060101010101" pitchFamily="49" charset="-122"/>
              </a:rPr>
              <a:t>）常用密封件</a:t>
            </a:r>
          </a:p>
        </p:txBody>
      </p:sp>
      <p:sp>
        <p:nvSpPr>
          <p:cNvPr id="21" name="圆角矩形 6">
            <a:extLst>
              <a:ext uri="{FF2B5EF4-FFF2-40B4-BE49-F238E27FC236}">
                <a16:creationId xmlns:a16="http://schemas.microsoft.com/office/drawing/2014/main" id="{8CCBC6A6-6BE8-4D78-927F-BDFD8371CCF5}"/>
              </a:ext>
            </a:extLst>
          </p:cNvPr>
          <p:cNvSpPr/>
          <p:nvPr/>
        </p:nvSpPr>
        <p:spPr>
          <a:xfrm>
            <a:off x="249632" y="2252899"/>
            <a:ext cx="2918112" cy="221231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2" name="矩形 21">
            <a:extLst>
              <a:ext uri="{FF2B5EF4-FFF2-40B4-BE49-F238E27FC236}">
                <a16:creationId xmlns:a16="http://schemas.microsoft.com/office/drawing/2014/main" id="{26DEED69-6872-4E99-B86F-DC0F2145348C}"/>
              </a:ext>
            </a:extLst>
          </p:cNvPr>
          <p:cNvSpPr/>
          <p:nvPr/>
        </p:nvSpPr>
        <p:spPr>
          <a:xfrm>
            <a:off x="668980" y="4542616"/>
            <a:ext cx="2079415" cy="307777"/>
          </a:xfrm>
          <a:prstGeom prst="rect">
            <a:avLst/>
          </a:prstGeom>
        </p:spPr>
        <p:txBody>
          <a:bodyPr wrap="none">
            <a:spAutoFit/>
          </a:bodyPr>
          <a:lstStyle/>
          <a:p>
            <a:r>
              <a:rPr lang="zh-CN" altLang="en-US" sz="1400" dirty="0">
                <a:solidFill>
                  <a:srgbClr val="FF0000"/>
                </a:solidFill>
              </a:rPr>
              <a:t>图</a:t>
            </a:r>
            <a:r>
              <a:rPr lang="en-US" altLang="zh-CN" sz="1400" dirty="0">
                <a:solidFill>
                  <a:srgbClr val="FF0000"/>
                </a:solidFill>
              </a:rPr>
              <a:t>5-17</a:t>
            </a:r>
            <a:r>
              <a:rPr lang="zh-CN" altLang="en-US" sz="1400" dirty="0">
                <a:solidFill>
                  <a:srgbClr val="FF0000"/>
                </a:solidFill>
              </a:rPr>
              <a:t>所示为</a:t>
            </a:r>
            <a:r>
              <a:rPr lang="en-US" altLang="zh-CN" sz="1400" dirty="0">
                <a:solidFill>
                  <a:srgbClr val="FF0000"/>
                </a:solidFill>
              </a:rPr>
              <a:t>Y</a:t>
            </a:r>
            <a:r>
              <a:rPr lang="zh-CN" altLang="en-US" sz="1400" dirty="0">
                <a:solidFill>
                  <a:srgbClr val="FF0000"/>
                </a:solidFill>
              </a:rPr>
              <a:t>形密封圈</a:t>
            </a:r>
          </a:p>
        </p:txBody>
      </p:sp>
      <p:pic>
        <p:nvPicPr>
          <p:cNvPr id="23" name="5T17.EPS">
            <a:extLst>
              <a:ext uri="{FF2B5EF4-FFF2-40B4-BE49-F238E27FC236}">
                <a16:creationId xmlns:a16="http://schemas.microsoft.com/office/drawing/2014/main" id="{7D371BA0-0F8B-463C-8539-D792C6FC4F1E}"/>
              </a:ext>
            </a:extLst>
          </p:cNvPr>
          <p:cNvPicPr/>
          <p:nvPr/>
        </p:nvPicPr>
        <p:blipFill>
          <a:blip r:embed="rId3"/>
          <a:stretch>
            <a:fillRect/>
          </a:stretch>
        </p:blipFill>
        <p:spPr>
          <a:xfrm>
            <a:off x="386167" y="2290642"/>
            <a:ext cx="2624455" cy="1684655"/>
          </a:xfrm>
          <a:prstGeom prst="rect">
            <a:avLst/>
          </a:prstGeom>
        </p:spPr>
      </p:pic>
      <p:sp>
        <p:nvSpPr>
          <p:cNvPr id="7" name="矩形 6">
            <a:extLst>
              <a:ext uri="{FF2B5EF4-FFF2-40B4-BE49-F238E27FC236}">
                <a16:creationId xmlns:a16="http://schemas.microsoft.com/office/drawing/2014/main" id="{FBF7894C-75ED-43A5-B24B-450C2A1F2069}"/>
              </a:ext>
            </a:extLst>
          </p:cNvPr>
          <p:cNvSpPr/>
          <p:nvPr/>
        </p:nvSpPr>
        <p:spPr>
          <a:xfrm>
            <a:off x="-657434" y="3981557"/>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5-17</a:t>
            </a:r>
            <a:r>
              <a:rPr lang="zh-CN" altLang="zh-CN" sz="900" dirty="0">
                <a:solidFill>
                  <a:srgbClr val="000000"/>
                </a:solidFill>
                <a:latin typeface="NEU-BZ-S92"/>
                <a:ea typeface="方正书宋_GBK"/>
                <a:cs typeface="Times New Roman" panose="02020603050405020304" pitchFamily="18" charset="0"/>
              </a:rPr>
              <a:t>　</a:t>
            </a:r>
            <a:r>
              <a:rPr lang="en-US" altLang="zh-CN" sz="900" dirty="0">
                <a:solidFill>
                  <a:srgbClr val="000000"/>
                </a:solidFill>
                <a:latin typeface="NEU-BZ-S92"/>
                <a:ea typeface="方正书宋_GBK"/>
                <a:cs typeface="Times New Roman" panose="02020603050405020304" pitchFamily="18" charset="0"/>
              </a:rPr>
              <a:t>Y</a:t>
            </a:r>
            <a:r>
              <a:rPr lang="zh-CN" altLang="zh-CN" sz="900" dirty="0">
                <a:solidFill>
                  <a:srgbClr val="000000"/>
                </a:solidFill>
                <a:latin typeface="NEU-BZ-S92"/>
                <a:ea typeface="方正书宋_GBK"/>
                <a:cs typeface="Times New Roman" panose="02020603050405020304" pitchFamily="18" charset="0"/>
              </a:rPr>
              <a:t>形密封圈</a:t>
            </a:r>
            <a:endParaRPr lang="zh-CN" altLang="zh-CN" sz="1050" dirty="0">
              <a:solidFill>
                <a:srgbClr val="000000"/>
              </a:solidFill>
              <a:latin typeface="NEU-BZ-S92"/>
              <a:ea typeface="方正书宋_GBK"/>
              <a:cs typeface="Times New Roman" panose="02020603050405020304" pitchFamily="18" charset="0"/>
            </a:endParaRPr>
          </a:p>
          <a:p>
            <a:pPr algn="ctr"/>
            <a:r>
              <a:rPr lang="en-US" altLang="zh-CN" sz="800" dirty="0">
                <a:solidFill>
                  <a:srgbClr val="000000"/>
                </a:solidFill>
                <a:latin typeface="NEU-BZ-S92"/>
                <a:ea typeface="方正书宋_GBK"/>
                <a:cs typeface="Times New Roman" panose="02020603050405020304" pitchFamily="18" charset="0"/>
              </a:rPr>
              <a:t>a</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等高唇　</a:t>
            </a:r>
            <a:r>
              <a:rPr lang="en-US" altLang="zh-CN" sz="800" dirty="0">
                <a:solidFill>
                  <a:srgbClr val="000000"/>
                </a:solidFill>
                <a:latin typeface="NEU-BZ-S92"/>
                <a:ea typeface="方正书宋_GBK"/>
                <a:cs typeface="Times New Roman" panose="02020603050405020304" pitchFamily="18" charset="0"/>
              </a:rPr>
              <a:t>b</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不等高唇</a:t>
            </a:r>
            <a:r>
              <a:rPr lang="en-US" altLang="zh-CN" sz="800" dirty="0">
                <a:solidFill>
                  <a:srgbClr val="000000"/>
                </a:solidFill>
                <a:latin typeface="方正书宋_GBK"/>
                <a:cs typeface="Times New Roman" panose="02020603050405020304" pitchFamily="18" charset="0"/>
              </a:rPr>
              <a:t>(</a:t>
            </a:r>
            <a:r>
              <a:rPr lang="en-US" altLang="zh-CN" sz="800" dirty="0" err="1">
                <a:solidFill>
                  <a:srgbClr val="000000"/>
                </a:solidFill>
                <a:latin typeface="NEU-BZ-S92"/>
                <a:ea typeface="方正书宋_GBK"/>
                <a:cs typeface="Times New Roman" panose="02020603050405020304" pitchFamily="18" charset="0"/>
              </a:rPr>
              <a:t>Y</a:t>
            </a:r>
            <a:r>
              <a:rPr lang="en-US" altLang="zh-CN" sz="800" baseline="-25000" dirty="0" err="1">
                <a:solidFill>
                  <a:srgbClr val="000000"/>
                </a:solidFill>
                <a:latin typeface="NEU-BZ-S92"/>
                <a:ea typeface="方正书宋_GBK"/>
                <a:cs typeface="Times New Roman" panose="02020603050405020304" pitchFamily="18" charset="0"/>
              </a:rPr>
              <a:t>x</a:t>
            </a:r>
            <a:r>
              <a:rPr lang="zh-CN" altLang="zh-CN" sz="800" dirty="0">
                <a:solidFill>
                  <a:srgbClr val="000000"/>
                </a:solidFill>
                <a:latin typeface="NEU-BZ-S92"/>
                <a:ea typeface="方正书宋_GBK"/>
                <a:cs typeface="Times New Roman" panose="02020603050405020304" pitchFamily="18" charset="0"/>
              </a:rPr>
              <a:t>型</a:t>
            </a:r>
            <a:r>
              <a:rPr lang="en-US" altLang="zh-CN" sz="800" dirty="0">
                <a:solidFill>
                  <a:srgbClr val="000000"/>
                </a:solidFill>
                <a:latin typeface="方正书宋_GBK"/>
                <a:cs typeface="Times New Roman" panose="02020603050405020304" pitchFamily="18" charset="0"/>
              </a:rPr>
              <a:t>)</a:t>
            </a:r>
            <a:endParaRPr lang="zh-CN" altLang="en-US" dirty="0"/>
          </a:p>
        </p:txBody>
      </p:sp>
      <p:sp>
        <p:nvSpPr>
          <p:cNvPr id="10" name="矩形 9">
            <a:extLst>
              <a:ext uri="{FF2B5EF4-FFF2-40B4-BE49-F238E27FC236}">
                <a16:creationId xmlns:a16="http://schemas.microsoft.com/office/drawing/2014/main" id="{34F22186-6A60-48E6-9DD4-EB07DC9B7920}"/>
              </a:ext>
            </a:extLst>
          </p:cNvPr>
          <p:cNvSpPr/>
          <p:nvPr/>
        </p:nvSpPr>
        <p:spPr>
          <a:xfrm>
            <a:off x="3010622" y="914635"/>
            <a:ext cx="6095184" cy="1384995"/>
          </a:xfrm>
          <a:prstGeom prst="rect">
            <a:avLst/>
          </a:prstGeom>
        </p:spPr>
        <p:txBody>
          <a:bodyPr wrap="square">
            <a:spAutoFit/>
          </a:bodyPr>
          <a:lstStyle/>
          <a:p>
            <a:pPr algn="ctr">
              <a:lnSpc>
                <a:spcPct val="200000"/>
              </a:lnSpc>
            </a:pPr>
            <a:r>
              <a:rPr lang="zh-CN" altLang="en-US" sz="1400" dirty="0"/>
              <a:t>其截面呈</a:t>
            </a:r>
            <a:r>
              <a:rPr lang="en-US" altLang="zh-CN" sz="1400" dirty="0"/>
              <a:t>Y</a:t>
            </a:r>
            <a:r>
              <a:rPr lang="zh-CN" altLang="en-US" sz="1400" dirty="0"/>
              <a:t>形</a:t>
            </a:r>
            <a:r>
              <a:rPr lang="en-US" altLang="zh-CN" sz="1400" dirty="0"/>
              <a:t>,</a:t>
            </a:r>
            <a:r>
              <a:rPr lang="zh-CN" altLang="en-US" sz="1400" dirty="0"/>
              <a:t>是一种典型的唇形密封圈。</a:t>
            </a:r>
            <a:endParaRPr lang="en-US" altLang="zh-CN" sz="1400" dirty="0"/>
          </a:p>
          <a:p>
            <a:pPr algn="ctr">
              <a:lnSpc>
                <a:spcPct val="200000"/>
              </a:lnSpc>
            </a:pPr>
            <a:r>
              <a:rPr lang="zh-CN" altLang="en-US" sz="1400" dirty="0"/>
              <a:t>按两唇高度是否相等</a:t>
            </a:r>
            <a:r>
              <a:rPr lang="en-US" altLang="zh-CN" sz="1400" dirty="0"/>
              <a:t>,</a:t>
            </a:r>
            <a:r>
              <a:rPr lang="zh-CN" altLang="en-US" sz="1400" dirty="0"/>
              <a:t>可分为轴、孔通用的等高唇</a:t>
            </a:r>
            <a:r>
              <a:rPr lang="en-US" altLang="zh-CN" sz="1400" dirty="0"/>
              <a:t>Y</a:t>
            </a:r>
            <a:r>
              <a:rPr lang="zh-CN" altLang="en-US" sz="1400" dirty="0"/>
              <a:t>形密封圈</a:t>
            </a:r>
            <a:r>
              <a:rPr lang="en-US" altLang="zh-CN" sz="1400" dirty="0"/>
              <a:t>(</a:t>
            </a:r>
            <a:r>
              <a:rPr lang="zh-CN" altLang="en-US" sz="1400" dirty="0"/>
              <a:t>图</a:t>
            </a:r>
            <a:r>
              <a:rPr lang="en-US" altLang="zh-CN" sz="1400" dirty="0"/>
              <a:t>5-17a)</a:t>
            </a:r>
          </a:p>
          <a:p>
            <a:pPr algn="ctr">
              <a:lnSpc>
                <a:spcPct val="200000"/>
              </a:lnSpc>
            </a:pPr>
            <a:r>
              <a:rPr lang="zh-CN" altLang="en-US" sz="1400" dirty="0"/>
              <a:t>和不等高唇的轴用与孔用</a:t>
            </a:r>
            <a:r>
              <a:rPr lang="en-US" altLang="zh-CN" sz="1400" dirty="0"/>
              <a:t>Y</a:t>
            </a:r>
            <a:r>
              <a:rPr lang="zh-CN" altLang="en-US" sz="1400" dirty="0"/>
              <a:t>形密封圈</a:t>
            </a:r>
            <a:r>
              <a:rPr lang="en-US" altLang="zh-CN" sz="1400" dirty="0"/>
              <a:t>(</a:t>
            </a:r>
            <a:r>
              <a:rPr lang="zh-CN" altLang="en-US" sz="1400" dirty="0"/>
              <a:t>图</a:t>
            </a:r>
            <a:r>
              <a:rPr lang="en-US" altLang="zh-CN" sz="1400" dirty="0"/>
              <a:t>5-17b)</a:t>
            </a:r>
            <a:r>
              <a:rPr lang="zh-CN" altLang="en-US" sz="1400" dirty="0"/>
              <a:t>。</a:t>
            </a:r>
          </a:p>
        </p:txBody>
      </p:sp>
      <p:sp>
        <p:nvSpPr>
          <p:cNvPr id="11" name="矩形 10">
            <a:extLst>
              <a:ext uri="{FF2B5EF4-FFF2-40B4-BE49-F238E27FC236}">
                <a16:creationId xmlns:a16="http://schemas.microsoft.com/office/drawing/2014/main" id="{A78D3AF2-5E0D-4CA2-9A1E-CEBA07909D8F}"/>
              </a:ext>
            </a:extLst>
          </p:cNvPr>
          <p:cNvSpPr/>
          <p:nvPr/>
        </p:nvSpPr>
        <p:spPr>
          <a:xfrm>
            <a:off x="4885540" y="2299630"/>
            <a:ext cx="2199641" cy="369332"/>
          </a:xfrm>
          <a:prstGeom prst="rect">
            <a:avLst/>
          </a:prstGeom>
        </p:spPr>
        <p:txBody>
          <a:bodyPr wrap="none">
            <a:spAutoFit/>
          </a:bodyPr>
          <a:lstStyle/>
          <a:p>
            <a:r>
              <a:rPr lang="en-US" altLang="zh-CN" b="1" dirty="0">
                <a:solidFill>
                  <a:srgbClr val="FF0000"/>
                </a:solidFill>
                <a:latin typeface="NEU-BZ-S92"/>
                <a:ea typeface="方正书宋_GBK"/>
                <a:cs typeface="Times New Roman" panose="02020603050405020304" pitchFamily="18" charset="0"/>
              </a:rPr>
              <a:t>Y</a:t>
            </a:r>
            <a:r>
              <a:rPr lang="zh-CN" altLang="zh-CN" b="1" dirty="0">
                <a:solidFill>
                  <a:srgbClr val="FF0000"/>
                </a:solidFill>
                <a:latin typeface="NEU-BZ-S92"/>
                <a:ea typeface="方正书宋_GBK"/>
                <a:cs typeface="Times New Roman" panose="02020603050405020304" pitchFamily="18" charset="0"/>
              </a:rPr>
              <a:t>形密封圈的特点是</a:t>
            </a:r>
            <a:r>
              <a:rPr lang="en-US" altLang="zh-CN" b="1" dirty="0">
                <a:solidFill>
                  <a:srgbClr val="FF0000"/>
                </a:solidFill>
                <a:latin typeface="方正书宋_GBK"/>
                <a:cs typeface="Times New Roman" panose="02020603050405020304" pitchFamily="18" charset="0"/>
              </a:rPr>
              <a:t>:</a:t>
            </a:r>
            <a:endParaRPr lang="zh-CN" altLang="en-US" b="1" dirty="0">
              <a:solidFill>
                <a:srgbClr val="FF0000"/>
              </a:solidFill>
            </a:endParaRPr>
          </a:p>
        </p:txBody>
      </p:sp>
      <p:sp>
        <p:nvSpPr>
          <p:cNvPr id="25" name="矩形 24">
            <a:extLst>
              <a:ext uri="{FF2B5EF4-FFF2-40B4-BE49-F238E27FC236}">
                <a16:creationId xmlns:a16="http://schemas.microsoft.com/office/drawing/2014/main" id="{2C22EC5D-ABD7-4F63-8B40-E818BDD8254D}"/>
              </a:ext>
            </a:extLst>
          </p:cNvPr>
          <p:cNvSpPr/>
          <p:nvPr/>
        </p:nvSpPr>
        <p:spPr>
          <a:xfrm>
            <a:off x="3810693" y="2712394"/>
            <a:ext cx="4567276"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①</a:t>
            </a:r>
            <a:r>
              <a:rPr lang="zh-CN" altLang="zh-CN" sz="1200" dirty="0">
                <a:solidFill>
                  <a:srgbClr val="000000"/>
                </a:solidFill>
                <a:latin typeface="NEU-BZ-S92"/>
                <a:ea typeface="方正书宋_GBK"/>
                <a:cs typeface="Times New Roman" panose="02020603050405020304" pitchFamily="18" charset="0"/>
              </a:rPr>
              <a:t>密封性能良好</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由于介质压力的作用而具有一定的自动补偿能力</a:t>
            </a:r>
            <a:r>
              <a:rPr lang="en-US" altLang="zh-CN" sz="1200" dirty="0">
                <a:solidFill>
                  <a:srgbClr val="000000"/>
                </a:solidFill>
                <a:latin typeface="方正书宋_GBK"/>
                <a:cs typeface="Times New Roman" panose="02020603050405020304" pitchFamily="18" charset="0"/>
              </a:rPr>
              <a:t>;</a:t>
            </a:r>
            <a:endParaRPr lang="zh-CN" altLang="en-US" sz="2400" dirty="0"/>
          </a:p>
        </p:txBody>
      </p:sp>
      <p:sp>
        <p:nvSpPr>
          <p:cNvPr id="29" name="矩形 28">
            <a:extLst>
              <a:ext uri="{FF2B5EF4-FFF2-40B4-BE49-F238E27FC236}">
                <a16:creationId xmlns:a16="http://schemas.microsoft.com/office/drawing/2014/main" id="{EF7F263C-5A87-4D62-8FCC-135377AF065D}"/>
              </a:ext>
            </a:extLst>
          </p:cNvPr>
          <p:cNvSpPr/>
          <p:nvPr/>
        </p:nvSpPr>
        <p:spPr>
          <a:xfrm>
            <a:off x="5075546" y="3059180"/>
            <a:ext cx="1797287"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②</a:t>
            </a:r>
            <a:r>
              <a:rPr lang="zh-CN" altLang="zh-CN" sz="1200" dirty="0">
                <a:solidFill>
                  <a:srgbClr val="000000"/>
                </a:solidFill>
                <a:latin typeface="NEU-BZ-S92"/>
                <a:ea typeface="方正书宋_GBK"/>
                <a:cs typeface="Times New Roman" panose="02020603050405020304" pitchFamily="18" charset="0"/>
              </a:rPr>
              <a:t>摩擦阻力小</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运动平稳</a:t>
            </a:r>
            <a:r>
              <a:rPr lang="en-US" altLang="zh-CN" sz="1200" dirty="0">
                <a:solidFill>
                  <a:srgbClr val="000000"/>
                </a:solidFill>
                <a:latin typeface="方正书宋_GBK"/>
                <a:cs typeface="Times New Roman" panose="02020603050405020304" pitchFamily="18" charset="0"/>
              </a:rPr>
              <a:t>;</a:t>
            </a:r>
            <a:endParaRPr lang="zh-CN" altLang="en-US" sz="2400" dirty="0"/>
          </a:p>
        </p:txBody>
      </p:sp>
      <p:sp>
        <p:nvSpPr>
          <p:cNvPr id="33" name="矩形 32">
            <a:extLst>
              <a:ext uri="{FF2B5EF4-FFF2-40B4-BE49-F238E27FC236}">
                <a16:creationId xmlns:a16="http://schemas.microsoft.com/office/drawing/2014/main" id="{118FD096-2479-4BB5-BB14-27462B74A62F}"/>
              </a:ext>
            </a:extLst>
          </p:cNvPr>
          <p:cNvSpPr/>
          <p:nvPr/>
        </p:nvSpPr>
        <p:spPr>
          <a:xfrm>
            <a:off x="4968948" y="3405966"/>
            <a:ext cx="2105063"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③</a:t>
            </a:r>
            <a:r>
              <a:rPr lang="zh-CN" altLang="zh-CN" sz="1200" dirty="0">
                <a:solidFill>
                  <a:srgbClr val="000000"/>
                </a:solidFill>
                <a:latin typeface="NEU-BZ-S92"/>
                <a:ea typeface="方正书宋_GBK"/>
                <a:cs typeface="Times New Roman" panose="02020603050405020304" pitchFamily="18" charset="0"/>
              </a:rPr>
              <a:t>耐压性好</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适用压力范围广</a:t>
            </a:r>
            <a:r>
              <a:rPr lang="en-US" altLang="zh-CN" sz="1200" dirty="0">
                <a:solidFill>
                  <a:srgbClr val="000000"/>
                </a:solidFill>
                <a:latin typeface="方正书宋_GBK"/>
                <a:cs typeface="Times New Roman" panose="02020603050405020304" pitchFamily="18" charset="0"/>
              </a:rPr>
              <a:t>;</a:t>
            </a:r>
            <a:endParaRPr lang="zh-CN" altLang="en-US" sz="2400" dirty="0"/>
          </a:p>
        </p:txBody>
      </p:sp>
      <p:sp>
        <p:nvSpPr>
          <p:cNvPr id="35" name="矩形 34">
            <a:extLst>
              <a:ext uri="{FF2B5EF4-FFF2-40B4-BE49-F238E27FC236}">
                <a16:creationId xmlns:a16="http://schemas.microsoft.com/office/drawing/2014/main" id="{0CFE47F2-DFA0-493C-A918-A04975722A17}"/>
              </a:ext>
            </a:extLst>
          </p:cNvPr>
          <p:cNvSpPr/>
          <p:nvPr/>
        </p:nvSpPr>
        <p:spPr>
          <a:xfrm>
            <a:off x="4833493" y="3752752"/>
            <a:ext cx="2375971"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④</a:t>
            </a:r>
            <a:r>
              <a:rPr lang="zh-CN" altLang="zh-CN" sz="1200" dirty="0">
                <a:solidFill>
                  <a:srgbClr val="000000"/>
                </a:solidFill>
                <a:latin typeface="NEU-BZ-S92"/>
                <a:ea typeface="方正书宋_GBK"/>
                <a:cs typeface="Times New Roman" panose="02020603050405020304" pitchFamily="18" charset="0"/>
              </a:rPr>
              <a:t>宜作大直径的往复运动密封件</a:t>
            </a:r>
            <a:r>
              <a:rPr lang="en-US" altLang="zh-CN" sz="1200" dirty="0">
                <a:solidFill>
                  <a:srgbClr val="000000"/>
                </a:solidFill>
                <a:latin typeface="方正书宋_GBK"/>
                <a:cs typeface="Times New Roman" panose="02020603050405020304" pitchFamily="18" charset="0"/>
              </a:rPr>
              <a:t>;</a:t>
            </a:r>
            <a:endParaRPr lang="zh-CN" altLang="en-US" sz="1200" dirty="0"/>
          </a:p>
        </p:txBody>
      </p:sp>
      <p:sp>
        <p:nvSpPr>
          <p:cNvPr id="37" name="矩形 36">
            <a:extLst>
              <a:ext uri="{FF2B5EF4-FFF2-40B4-BE49-F238E27FC236}">
                <a16:creationId xmlns:a16="http://schemas.microsoft.com/office/drawing/2014/main" id="{9B590CD2-3377-4F63-8D70-3957E82E4A2D}"/>
              </a:ext>
            </a:extLst>
          </p:cNvPr>
          <p:cNvSpPr/>
          <p:nvPr/>
        </p:nvSpPr>
        <p:spPr>
          <a:xfrm>
            <a:off x="5229434" y="4099538"/>
            <a:ext cx="1643399"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⑤</a:t>
            </a:r>
            <a:r>
              <a:rPr lang="zh-CN" altLang="zh-CN" sz="1200" dirty="0">
                <a:solidFill>
                  <a:srgbClr val="000000"/>
                </a:solidFill>
                <a:latin typeface="NEU-BZ-S92"/>
                <a:ea typeface="方正书宋_GBK"/>
                <a:cs typeface="Times New Roman" panose="02020603050405020304" pitchFamily="18" charset="0"/>
              </a:rPr>
              <a:t>结构简单</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价格低廉</a:t>
            </a:r>
            <a:r>
              <a:rPr lang="en-US" altLang="zh-CN" sz="1200" dirty="0">
                <a:solidFill>
                  <a:srgbClr val="000000"/>
                </a:solidFill>
                <a:latin typeface="方正书宋_GBK"/>
                <a:cs typeface="Times New Roman" panose="02020603050405020304" pitchFamily="18" charset="0"/>
              </a:rPr>
              <a:t>;</a:t>
            </a:r>
            <a:endParaRPr lang="zh-CN" altLang="en-US" sz="1200" dirty="0"/>
          </a:p>
        </p:txBody>
      </p:sp>
      <p:sp>
        <p:nvSpPr>
          <p:cNvPr id="38" name="矩形 37">
            <a:extLst>
              <a:ext uri="{FF2B5EF4-FFF2-40B4-BE49-F238E27FC236}">
                <a16:creationId xmlns:a16="http://schemas.microsoft.com/office/drawing/2014/main" id="{A6AA2CF4-BEA8-408B-9ECD-DF88EEE44030}"/>
              </a:ext>
            </a:extLst>
          </p:cNvPr>
          <p:cNvSpPr/>
          <p:nvPr/>
        </p:nvSpPr>
        <p:spPr>
          <a:xfrm>
            <a:off x="5504216" y="4413380"/>
            <a:ext cx="1107996"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⑥</a:t>
            </a:r>
            <a:r>
              <a:rPr lang="zh-CN" altLang="zh-CN" sz="1200" dirty="0">
                <a:solidFill>
                  <a:srgbClr val="000000"/>
                </a:solidFill>
                <a:latin typeface="NEU-BZ-S92"/>
                <a:ea typeface="方正书宋_GBK"/>
                <a:cs typeface="Times New Roman" panose="02020603050405020304" pitchFamily="18" charset="0"/>
              </a:rPr>
              <a:t>安装方便。</a:t>
            </a:r>
            <a:endParaRPr lang="zh-CN" altLang="en-US" sz="1200" dirty="0"/>
          </a:p>
        </p:txBody>
      </p:sp>
    </p:spTree>
    <p:extLst>
      <p:ext uri="{BB962C8B-B14F-4D97-AF65-F5344CB8AC3E}">
        <p14:creationId xmlns:p14="http://schemas.microsoft.com/office/powerpoint/2010/main" val="327430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80">
                                          <p:stCondLst>
                                            <p:cond delay="0"/>
                                          </p:stCondLst>
                                        </p:cTn>
                                        <p:tgtEl>
                                          <p:spTgt spid="11"/>
                                        </p:tgtEl>
                                      </p:cBhvr>
                                    </p:animEffect>
                                    <p:anim calcmode="lin" valueType="num">
                                      <p:cBhvr>
                                        <p:cTn id="3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0" dur="26">
                                          <p:stCondLst>
                                            <p:cond delay="650"/>
                                          </p:stCondLst>
                                        </p:cTn>
                                        <p:tgtEl>
                                          <p:spTgt spid="11"/>
                                        </p:tgtEl>
                                      </p:cBhvr>
                                      <p:to x="100000" y="60000"/>
                                    </p:animScale>
                                    <p:animScale>
                                      <p:cBhvr>
                                        <p:cTn id="41" dur="166" decel="50000">
                                          <p:stCondLst>
                                            <p:cond delay="676"/>
                                          </p:stCondLst>
                                        </p:cTn>
                                        <p:tgtEl>
                                          <p:spTgt spid="11"/>
                                        </p:tgtEl>
                                      </p:cBhvr>
                                      <p:to x="100000" y="100000"/>
                                    </p:animScale>
                                    <p:animScale>
                                      <p:cBhvr>
                                        <p:cTn id="42" dur="26">
                                          <p:stCondLst>
                                            <p:cond delay="1312"/>
                                          </p:stCondLst>
                                        </p:cTn>
                                        <p:tgtEl>
                                          <p:spTgt spid="11"/>
                                        </p:tgtEl>
                                      </p:cBhvr>
                                      <p:to x="100000" y="80000"/>
                                    </p:animScale>
                                    <p:animScale>
                                      <p:cBhvr>
                                        <p:cTn id="43" dur="166" decel="50000">
                                          <p:stCondLst>
                                            <p:cond delay="1338"/>
                                          </p:stCondLst>
                                        </p:cTn>
                                        <p:tgtEl>
                                          <p:spTgt spid="11"/>
                                        </p:tgtEl>
                                      </p:cBhvr>
                                      <p:to x="100000" y="100000"/>
                                    </p:animScale>
                                    <p:animScale>
                                      <p:cBhvr>
                                        <p:cTn id="44" dur="26">
                                          <p:stCondLst>
                                            <p:cond delay="1642"/>
                                          </p:stCondLst>
                                        </p:cTn>
                                        <p:tgtEl>
                                          <p:spTgt spid="11"/>
                                        </p:tgtEl>
                                      </p:cBhvr>
                                      <p:to x="100000" y="90000"/>
                                    </p:animScale>
                                    <p:animScale>
                                      <p:cBhvr>
                                        <p:cTn id="45" dur="166" decel="50000">
                                          <p:stCondLst>
                                            <p:cond delay="1668"/>
                                          </p:stCondLst>
                                        </p:cTn>
                                        <p:tgtEl>
                                          <p:spTgt spid="11"/>
                                        </p:tgtEl>
                                      </p:cBhvr>
                                      <p:to x="100000" y="100000"/>
                                    </p:animScale>
                                    <p:animScale>
                                      <p:cBhvr>
                                        <p:cTn id="46" dur="26">
                                          <p:stCondLst>
                                            <p:cond delay="1808"/>
                                          </p:stCondLst>
                                        </p:cTn>
                                        <p:tgtEl>
                                          <p:spTgt spid="11"/>
                                        </p:tgtEl>
                                      </p:cBhvr>
                                      <p:to x="100000" y="95000"/>
                                    </p:animScale>
                                    <p:animScale>
                                      <p:cBhvr>
                                        <p:cTn id="47" dur="166" decel="50000">
                                          <p:stCondLst>
                                            <p:cond delay="1834"/>
                                          </p:stCondLst>
                                        </p:cTn>
                                        <p:tgtEl>
                                          <p:spTgt spid="11"/>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ppt_x"/>
                                          </p:val>
                                        </p:tav>
                                        <p:tav tm="100000">
                                          <p:val>
                                            <p:strVal val="#ppt_x"/>
                                          </p:val>
                                        </p:tav>
                                      </p:tavLst>
                                    </p:anim>
                                    <p:anim calcmode="lin" valueType="num">
                                      <p:cBhvr additive="base">
                                        <p:cTn id="5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500" fill="hold"/>
                                        <p:tgtEl>
                                          <p:spTgt spid="38"/>
                                        </p:tgtEl>
                                        <p:attrNameLst>
                                          <p:attrName>ppt_x</p:attrName>
                                        </p:attrNameLst>
                                      </p:cBhvr>
                                      <p:tavLst>
                                        <p:tav tm="0">
                                          <p:val>
                                            <p:strVal val="#ppt_x"/>
                                          </p:val>
                                        </p:tav>
                                        <p:tav tm="100000">
                                          <p:val>
                                            <p:strVal val="#ppt_x"/>
                                          </p:val>
                                        </p:tav>
                                      </p:tavLst>
                                    </p:anim>
                                    <p:anim calcmode="lin" valueType="num">
                                      <p:cBhvr additive="base">
                                        <p:cTn id="8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7" grpId="0"/>
      <p:bldP spid="10" grpId="0"/>
      <p:bldP spid="11" grpId="0"/>
      <p:bldP spid="25" grpId="0"/>
      <p:bldP spid="29" grpId="0"/>
      <p:bldP spid="33" grpId="0"/>
      <p:bldP spid="35"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1</a:t>
            </a:r>
            <a:r>
              <a:rPr lang="zh-CN" altLang="en-US" sz="1200" dirty="0">
                <a:solidFill>
                  <a:srgbClr val="184972"/>
                </a:solidFill>
                <a:latin typeface="Times New Roman" panose="02020603050405020304" pitchFamily="18" charset="0"/>
                <a:ea typeface="黑体" panose="02010609060101010101" pitchFamily="49" charset="-122"/>
              </a:rPr>
              <a:t>）常用密封件</a:t>
            </a:r>
          </a:p>
        </p:txBody>
      </p:sp>
      <p:sp>
        <p:nvSpPr>
          <p:cNvPr id="21" name="圆角矩形 6">
            <a:extLst>
              <a:ext uri="{FF2B5EF4-FFF2-40B4-BE49-F238E27FC236}">
                <a16:creationId xmlns:a16="http://schemas.microsoft.com/office/drawing/2014/main" id="{8CCBC6A6-6BE8-4D78-927F-BDFD8371CCF5}"/>
              </a:ext>
            </a:extLst>
          </p:cNvPr>
          <p:cNvSpPr/>
          <p:nvPr/>
        </p:nvSpPr>
        <p:spPr>
          <a:xfrm>
            <a:off x="249632" y="2252899"/>
            <a:ext cx="2918112" cy="221231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2" name="矩形 21">
            <a:extLst>
              <a:ext uri="{FF2B5EF4-FFF2-40B4-BE49-F238E27FC236}">
                <a16:creationId xmlns:a16="http://schemas.microsoft.com/office/drawing/2014/main" id="{26DEED69-6872-4E99-B86F-DC0F2145348C}"/>
              </a:ext>
            </a:extLst>
          </p:cNvPr>
          <p:cNvSpPr/>
          <p:nvPr/>
        </p:nvSpPr>
        <p:spPr>
          <a:xfrm>
            <a:off x="668980" y="4542616"/>
            <a:ext cx="2079415" cy="307777"/>
          </a:xfrm>
          <a:prstGeom prst="rect">
            <a:avLst/>
          </a:prstGeom>
        </p:spPr>
        <p:txBody>
          <a:bodyPr wrap="none">
            <a:spAutoFit/>
          </a:bodyPr>
          <a:lstStyle/>
          <a:p>
            <a:r>
              <a:rPr lang="zh-CN" altLang="en-US" sz="1400" dirty="0">
                <a:solidFill>
                  <a:srgbClr val="FF0000"/>
                </a:solidFill>
              </a:rPr>
              <a:t>图</a:t>
            </a:r>
            <a:r>
              <a:rPr lang="en-US" altLang="zh-CN" sz="1400" dirty="0">
                <a:solidFill>
                  <a:srgbClr val="FF0000"/>
                </a:solidFill>
              </a:rPr>
              <a:t>5-17</a:t>
            </a:r>
            <a:r>
              <a:rPr lang="zh-CN" altLang="en-US" sz="1400" dirty="0">
                <a:solidFill>
                  <a:srgbClr val="FF0000"/>
                </a:solidFill>
              </a:rPr>
              <a:t>所示为</a:t>
            </a:r>
            <a:r>
              <a:rPr lang="en-US" altLang="zh-CN" sz="1400" dirty="0">
                <a:solidFill>
                  <a:srgbClr val="FF0000"/>
                </a:solidFill>
              </a:rPr>
              <a:t>V</a:t>
            </a:r>
            <a:r>
              <a:rPr lang="zh-CN" altLang="en-US" sz="1400" dirty="0">
                <a:solidFill>
                  <a:srgbClr val="FF0000"/>
                </a:solidFill>
              </a:rPr>
              <a:t>形密封圈</a:t>
            </a:r>
          </a:p>
        </p:txBody>
      </p:sp>
      <p:sp>
        <p:nvSpPr>
          <p:cNvPr id="10" name="矩形 9">
            <a:extLst>
              <a:ext uri="{FF2B5EF4-FFF2-40B4-BE49-F238E27FC236}">
                <a16:creationId xmlns:a16="http://schemas.microsoft.com/office/drawing/2014/main" id="{34F22186-6A60-48E6-9DD4-EB07DC9B7920}"/>
              </a:ext>
            </a:extLst>
          </p:cNvPr>
          <p:cNvSpPr/>
          <p:nvPr/>
        </p:nvSpPr>
        <p:spPr>
          <a:xfrm>
            <a:off x="3020966" y="1002132"/>
            <a:ext cx="6029592" cy="1384995"/>
          </a:xfrm>
          <a:prstGeom prst="rect">
            <a:avLst/>
          </a:prstGeom>
        </p:spPr>
        <p:txBody>
          <a:bodyPr wrap="square">
            <a:spAutoFit/>
          </a:bodyPr>
          <a:lstStyle/>
          <a:p>
            <a:pPr algn="ctr">
              <a:lnSpc>
                <a:spcPct val="150000"/>
              </a:lnSpc>
            </a:pPr>
            <a:r>
              <a:rPr lang="zh-CN" altLang="zh-CN" sz="1400" dirty="0"/>
              <a:t>其截面呈</a:t>
            </a:r>
            <a:r>
              <a:rPr lang="en-US" altLang="zh-CN" sz="1400" dirty="0"/>
              <a:t>V</a:t>
            </a:r>
            <a:r>
              <a:rPr lang="zh-CN" altLang="zh-CN" sz="1400" dirty="0"/>
              <a:t>形</a:t>
            </a:r>
            <a:r>
              <a:rPr lang="en-US" altLang="zh-CN" sz="1400" dirty="0"/>
              <a:t>,</a:t>
            </a:r>
            <a:r>
              <a:rPr lang="zh-CN" altLang="zh-CN" sz="1400" dirty="0"/>
              <a:t>是一种应用最早、至今仍用途广泛的单向密封装置。</a:t>
            </a:r>
            <a:endParaRPr lang="en-US" altLang="zh-CN" sz="1400" dirty="0"/>
          </a:p>
          <a:p>
            <a:pPr algn="ctr">
              <a:lnSpc>
                <a:spcPct val="150000"/>
              </a:lnSpc>
            </a:pPr>
            <a:r>
              <a:rPr lang="zh-CN" altLang="zh-CN" sz="1400" dirty="0"/>
              <a:t>根据制作材质的不同</a:t>
            </a:r>
            <a:r>
              <a:rPr lang="en-US" altLang="zh-CN" sz="1400" dirty="0"/>
              <a:t>,</a:t>
            </a:r>
            <a:r>
              <a:rPr lang="zh-CN" altLang="zh-CN" sz="1400" dirty="0"/>
              <a:t>可分为纯橡胶</a:t>
            </a:r>
            <a:r>
              <a:rPr lang="en-US" altLang="zh-CN" sz="1400" dirty="0"/>
              <a:t>V</a:t>
            </a:r>
            <a:r>
              <a:rPr lang="zh-CN" altLang="zh-CN" sz="1400" dirty="0"/>
              <a:t>形密封圈</a:t>
            </a:r>
            <a:endParaRPr lang="en-US" altLang="zh-CN" sz="1400" dirty="0"/>
          </a:p>
          <a:p>
            <a:pPr algn="ctr">
              <a:lnSpc>
                <a:spcPct val="150000"/>
              </a:lnSpc>
            </a:pPr>
            <a:r>
              <a:rPr lang="zh-CN" altLang="zh-CN" sz="1400" dirty="0"/>
              <a:t>和夹织物</a:t>
            </a:r>
            <a:r>
              <a:rPr lang="en-US" altLang="zh-CN" sz="1400" dirty="0"/>
              <a:t>(</a:t>
            </a:r>
            <a:r>
              <a:rPr lang="zh-CN" altLang="zh-CN" sz="1400" dirty="0"/>
              <a:t>夹布橡胶</a:t>
            </a:r>
            <a:r>
              <a:rPr lang="en-US" altLang="zh-CN" sz="1400" dirty="0"/>
              <a:t>)V</a:t>
            </a:r>
            <a:r>
              <a:rPr lang="zh-CN" altLang="zh-CN" sz="1400" dirty="0"/>
              <a:t>形密封圈等。</a:t>
            </a:r>
            <a:endParaRPr lang="en-US" altLang="zh-CN" sz="1400" dirty="0"/>
          </a:p>
          <a:p>
            <a:pPr algn="ctr">
              <a:lnSpc>
                <a:spcPct val="150000"/>
              </a:lnSpc>
            </a:pPr>
            <a:r>
              <a:rPr lang="zh-CN" altLang="zh-CN" sz="1400" dirty="0"/>
              <a:t>密封装置由压环、</a:t>
            </a:r>
            <a:r>
              <a:rPr lang="en-US" altLang="zh-CN" sz="1400" dirty="0"/>
              <a:t>V</a:t>
            </a:r>
            <a:r>
              <a:rPr lang="zh-CN" altLang="zh-CN" sz="1400" dirty="0"/>
              <a:t>形密封圈和支承环三部分组成。</a:t>
            </a:r>
            <a:endParaRPr lang="zh-CN" altLang="en-US" sz="1100" dirty="0"/>
          </a:p>
        </p:txBody>
      </p:sp>
      <p:sp>
        <p:nvSpPr>
          <p:cNvPr id="11" name="矩形 10">
            <a:extLst>
              <a:ext uri="{FF2B5EF4-FFF2-40B4-BE49-F238E27FC236}">
                <a16:creationId xmlns:a16="http://schemas.microsoft.com/office/drawing/2014/main" id="{A78D3AF2-5E0D-4CA2-9A1E-CEBA07909D8F}"/>
              </a:ext>
            </a:extLst>
          </p:cNvPr>
          <p:cNvSpPr/>
          <p:nvPr/>
        </p:nvSpPr>
        <p:spPr>
          <a:xfrm>
            <a:off x="4919110" y="2741621"/>
            <a:ext cx="2233304" cy="369332"/>
          </a:xfrm>
          <a:prstGeom prst="rect">
            <a:avLst/>
          </a:prstGeom>
        </p:spPr>
        <p:txBody>
          <a:bodyPr wrap="none">
            <a:spAutoFit/>
          </a:bodyPr>
          <a:lstStyle/>
          <a:p>
            <a:r>
              <a:rPr lang="en-US" altLang="zh-CN" b="1" dirty="0">
                <a:solidFill>
                  <a:srgbClr val="FF0000"/>
                </a:solidFill>
                <a:latin typeface="NEU-BZ-S92"/>
                <a:ea typeface="方正书宋_GBK"/>
                <a:cs typeface="Times New Roman" panose="02020603050405020304" pitchFamily="18" charset="0"/>
              </a:rPr>
              <a:t>V</a:t>
            </a:r>
            <a:r>
              <a:rPr lang="zh-CN" altLang="zh-CN" b="1" dirty="0">
                <a:solidFill>
                  <a:srgbClr val="FF0000"/>
                </a:solidFill>
                <a:latin typeface="NEU-BZ-S92"/>
                <a:ea typeface="方正书宋_GBK"/>
                <a:cs typeface="Times New Roman" panose="02020603050405020304" pitchFamily="18" charset="0"/>
              </a:rPr>
              <a:t>形密封圈的特点是</a:t>
            </a:r>
            <a:r>
              <a:rPr lang="en-US" altLang="zh-CN" b="1" dirty="0">
                <a:solidFill>
                  <a:srgbClr val="FF0000"/>
                </a:solidFill>
                <a:latin typeface="方正书宋_GBK"/>
                <a:cs typeface="Times New Roman" panose="02020603050405020304" pitchFamily="18" charset="0"/>
              </a:rPr>
              <a:t>:</a:t>
            </a:r>
            <a:endParaRPr lang="zh-CN" altLang="en-US" b="1" dirty="0">
              <a:solidFill>
                <a:srgbClr val="FF0000"/>
              </a:solidFill>
            </a:endParaRPr>
          </a:p>
        </p:txBody>
      </p:sp>
      <p:pic>
        <p:nvPicPr>
          <p:cNvPr id="24" name="5T18.EPS">
            <a:extLst>
              <a:ext uri="{FF2B5EF4-FFF2-40B4-BE49-F238E27FC236}">
                <a16:creationId xmlns:a16="http://schemas.microsoft.com/office/drawing/2014/main" id="{7F19520E-8A84-4A2B-A7A3-6A7E8A7A86FE}"/>
              </a:ext>
            </a:extLst>
          </p:cNvPr>
          <p:cNvPicPr/>
          <p:nvPr/>
        </p:nvPicPr>
        <p:blipFill>
          <a:blip r:embed="rId3"/>
          <a:stretch>
            <a:fillRect/>
          </a:stretch>
        </p:blipFill>
        <p:spPr>
          <a:xfrm>
            <a:off x="365506" y="2427969"/>
            <a:ext cx="2555389" cy="1461556"/>
          </a:xfrm>
          <a:prstGeom prst="rect">
            <a:avLst/>
          </a:prstGeom>
        </p:spPr>
      </p:pic>
      <p:sp>
        <p:nvSpPr>
          <p:cNvPr id="4" name="矩形 3">
            <a:extLst>
              <a:ext uri="{FF2B5EF4-FFF2-40B4-BE49-F238E27FC236}">
                <a16:creationId xmlns:a16="http://schemas.microsoft.com/office/drawing/2014/main" id="{31E706C7-3A67-453E-B911-151FF20EBAF6}"/>
              </a:ext>
            </a:extLst>
          </p:cNvPr>
          <p:cNvSpPr/>
          <p:nvPr/>
        </p:nvSpPr>
        <p:spPr>
          <a:xfrm>
            <a:off x="-577313" y="3981557"/>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5-18</a:t>
            </a:r>
            <a:r>
              <a:rPr lang="zh-CN" altLang="zh-CN" sz="900" dirty="0">
                <a:solidFill>
                  <a:srgbClr val="000000"/>
                </a:solidFill>
                <a:latin typeface="NEU-BZ-S92"/>
                <a:ea typeface="方正书宋_GBK"/>
                <a:cs typeface="Times New Roman" panose="02020603050405020304" pitchFamily="18" charset="0"/>
              </a:rPr>
              <a:t>　</a:t>
            </a:r>
            <a:r>
              <a:rPr lang="en-US" altLang="zh-CN" sz="900" dirty="0">
                <a:solidFill>
                  <a:srgbClr val="000000"/>
                </a:solidFill>
                <a:latin typeface="NEU-BZ-S92"/>
                <a:ea typeface="方正书宋_GBK"/>
                <a:cs typeface="Times New Roman" panose="02020603050405020304" pitchFamily="18" charset="0"/>
              </a:rPr>
              <a:t>V</a:t>
            </a:r>
            <a:r>
              <a:rPr lang="zh-CN" altLang="zh-CN" sz="900" dirty="0">
                <a:solidFill>
                  <a:srgbClr val="000000"/>
                </a:solidFill>
                <a:latin typeface="NEU-BZ-S92"/>
                <a:ea typeface="方正书宋_GBK"/>
                <a:cs typeface="Times New Roman" panose="02020603050405020304" pitchFamily="18" charset="0"/>
              </a:rPr>
              <a:t>形密封装置</a:t>
            </a:r>
            <a:endParaRPr lang="zh-CN" altLang="zh-CN" sz="1050" dirty="0">
              <a:solidFill>
                <a:srgbClr val="000000"/>
              </a:solidFill>
              <a:latin typeface="NEU-BZ-S92"/>
              <a:ea typeface="方正书宋_GBK"/>
              <a:cs typeface="Times New Roman" panose="02020603050405020304" pitchFamily="18" charset="0"/>
            </a:endParaRPr>
          </a:p>
          <a:p>
            <a:pPr algn="ctr"/>
            <a:r>
              <a:rPr lang="en-US" altLang="zh-CN" sz="800" dirty="0">
                <a:solidFill>
                  <a:srgbClr val="000000"/>
                </a:solidFill>
                <a:latin typeface="NEU-BZ-S92"/>
                <a:ea typeface="方正书宋_GBK"/>
                <a:cs typeface="Times New Roman" panose="02020603050405020304" pitchFamily="18" charset="0"/>
              </a:rPr>
              <a:t>1—</a:t>
            </a:r>
            <a:r>
              <a:rPr lang="zh-CN" altLang="zh-CN" sz="800" dirty="0">
                <a:solidFill>
                  <a:srgbClr val="000000"/>
                </a:solidFill>
                <a:latin typeface="NEU-BZ-S92"/>
                <a:ea typeface="方正书宋_GBK"/>
                <a:cs typeface="Times New Roman" panose="02020603050405020304" pitchFamily="18" charset="0"/>
              </a:rPr>
              <a:t>压环　</a:t>
            </a:r>
            <a:r>
              <a:rPr lang="en-US" altLang="zh-CN" sz="800" dirty="0">
                <a:solidFill>
                  <a:srgbClr val="000000"/>
                </a:solidFill>
                <a:latin typeface="NEU-BZ-S92"/>
                <a:ea typeface="方正书宋_GBK"/>
                <a:cs typeface="Times New Roman" panose="02020603050405020304" pitchFamily="18" charset="0"/>
              </a:rPr>
              <a:t>2—V</a:t>
            </a:r>
            <a:r>
              <a:rPr lang="zh-CN" altLang="zh-CN" sz="800" dirty="0">
                <a:solidFill>
                  <a:srgbClr val="000000"/>
                </a:solidFill>
                <a:latin typeface="NEU-BZ-S92"/>
                <a:ea typeface="方正书宋_GBK"/>
                <a:cs typeface="Times New Roman" panose="02020603050405020304" pitchFamily="18" charset="0"/>
              </a:rPr>
              <a:t>形密封圈　</a:t>
            </a:r>
            <a:r>
              <a:rPr lang="en-US" altLang="zh-CN" sz="800" dirty="0">
                <a:solidFill>
                  <a:srgbClr val="000000"/>
                </a:solidFill>
                <a:latin typeface="NEU-BZ-S92"/>
                <a:ea typeface="方正书宋_GBK"/>
                <a:cs typeface="Times New Roman" panose="02020603050405020304" pitchFamily="18" charset="0"/>
              </a:rPr>
              <a:t>3—</a:t>
            </a:r>
            <a:r>
              <a:rPr lang="zh-CN" altLang="zh-CN" sz="800" dirty="0">
                <a:solidFill>
                  <a:srgbClr val="000000"/>
                </a:solidFill>
                <a:latin typeface="NEU-BZ-S92"/>
                <a:ea typeface="方正书宋_GBK"/>
                <a:cs typeface="Times New Roman" panose="02020603050405020304" pitchFamily="18" charset="0"/>
              </a:rPr>
              <a:t>支承环</a:t>
            </a:r>
            <a:endParaRPr lang="zh-CN" altLang="en-US" dirty="0"/>
          </a:p>
        </p:txBody>
      </p:sp>
      <p:sp>
        <p:nvSpPr>
          <p:cNvPr id="8" name="矩形 7">
            <a:extLst>
              <a:ext uri="{FF2B5EF4-FFF2-40B4-BE49-F238E27FC236}">
                <a16:creationId xmlns:a16="http://schemas.microsoft.com/office/drawing/2014/main" id="{B4CA5874-1509-41E8-981F-E5C336706808}"/>
              </a:ext>
            </a:extLst>
          </p:cNvPr>
          <p:cNvSpPr/>
          <p:nvPr/>
        </p:nvSpPr>
        <p:spPr>
          <a:xfrm>
            <a:off x="3520440" y="2392809"/>
            <a:ext cx="5559763" cy="338554"/>
          </a:xfrm>
          <a:prstGeom prst="rect">
            <a:avLst/>
          </a:prstGeom>
        </p:spPr>
        <p:txBody>
          <a:bodyPr wrap="square">
            <a:spAutoFit/>
          </a:bodyPr>
          <a:lstStyle/>
          <a:p>
            <a:r>
              <a:rPr lang="en-US" altLang="zh-CN" sz="1600" dirty="0">
                <a:solidFill>
                  <a:srgbClr val="000000"/>
                </a:solidFill>
                <a:latin typeface="NEU-BZ-S92"/>
                <a:ea typeface="方正书宋_GBK"/>
                <a:cs typeface="Times New Roman" panose="02020603050405020304" pitchFamily="18" charset="0"/>
              </a:rPr>
              <a:t>V</a:t>
            </a:r>
            <a:r>
              <a:rPr lang="zh-CN" altLang="zh-CN" sz="1600" dirty="0">
                <a:solidFill>
                  <a:srgbClr val="000000"/>
                </a:solidFill>
                <a:latin typeface="NEU-BZ-S92"/>
                <a:ea typeface="方正书宋_GBK"/>
                <a:cs typeface="Times New Roman" panose="02020603050405020304" pitchFamily="18" charset="0"/>
              </a:rPr>
              <a:t>形密封圈主要用于液压缸活塞和活塞杆的往复动密封</a:t>
            </a:r>
            <a:r>
              <a:rPr lang="zh-CN" altLang="en-US" sz="1600" dirty="0">
                <a:solidFill>
                  <a:srgbClr val="000000"/>
                </a:solidFill>
                <a:latin typeface="NEU-BZ-S92"/>
                <a:ea typeface="方正书宋_GBK"/>
                <a:cs typeface="Times New Roman" panose="02020603050405020304" pitchFamily="18" charset="0"/>
              </a:rPr>
              <a:t>。</a:t>
            </a:r>
            <a:endParaRPr lang="zh-CN" altLang="en-US" sz="1600" dirty="0"/>
          </a:p>
        </p:txBody>
      </p:sp>
      <p:sp>
        <p:nvSpPr>
          <p:cNvPr id="9" name="矩形 8">
            <a:extLst>
              <a:ext uri="{FF2B5EF4-FFF2-40B4-BE49-F238E27FC236}">
                <a16:creationId xmlns:a16="http://schemas.microsoft.com/office/drawing/2014/main" id="{27651070-DD9D-4DF7-A5FB-E292C415BFA4}"/>
              </a:ext>
            </a:extLst>
          </p:cNvPr>
          <p:cNvSpPr/>
          <p:nvPr/>
        </p:nvSpPr>
        <p:spPr>
          <a:xfrm>
            <a:off x="5060174" y="3158747"/>
            <a:ext cx="1951175"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①</a:t>
            </a:r>
            <a:r>
              <a:rPr lang="zh-CN" altLang="zh-CN" sz="1200" dirty="0">
                <a:solidFill>
                  <a:srgbClr val="000000"/>
                </a:solidFill>
                <a:latin typeface="NEU-BZ-S92"/>
                <a:ea typeface="方正书宋_GBK"/>
                <a:cs typeface="Times New Roman" panose="02020603050405020304" pitchFamily="18" charset="0"/>
              </a:rPr>
              <a:t>耐压性能好</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使用寿命长</a:t>
            </a:r>
            <a:r>
              <a:rPr lang="en-US" altLang="zh-CN" sz="1200" dirty="0">
                <a:solidFill>
                  <a:srgbClr val="000000"/>
                </a:solidFill>
                <a:latin typeface="方正书宋_GBK"/>
                <a:cs typeface="Times New Roman" panose="02020603050405020304" pitchFamily="18" charset="0"/>
              </a:rPr>
              <a:t>;</a:t>
            </a:r>
            <a:endParaRPr lang="zh-CN" altLang="en-US" sz="1200" dirty="0"/>
          </a:p>
        </p:txBody>
      </p:sp>
      <p:sp>
        <p:nvSpPr>
          <p:cNvPr id="18" name="矩形 17">
            <a:extLst>
              <a:ext uri="{FF2B5EF4-FFF2-40B4-BE49-F238E27FC236}">
                <a16:creationId xmlns:a16="http://schemas.microsoft.com/office/drawing/2014/main" id="{A6AF344A-F33A-49C7-A12D-C339F7E6C7B2}"/>
              </a:ext>
            </a:extLst>
          </p:cNvPr>
          <p:cNvSpPr/>
          <p:nvPr/>
        </p:nvSpPr>
        <p:spPr>
          <a:xfrm>
            <a:off x="3823151" y="3435746"/>
            <a:ext cx="4572000" cy="489878"/>
          </a:xfrm>
          <a:prstGeom prst="rect">
            <a:avLst/>
          </a:prstGeom>
        </p:spPr>
        <p:txBody>
          <a:bodyPr>
            <a:spAutoFit/>
          </a:bodyPr>
          <a:lstStyle/>
          <a:p>
            <a:pPr algn="ctr">
              <a:lnSpc>
                <a:spcPts val="1500"/>
              </a:lnSpc>
            </a:pPr>
            <a:r>
              <a:rPr lang="en-US" altLang="zh-CN" sz="1200" dirty="0">
                <a:solidFill>
                  <a:srgbClr val="000000"/>
                </a:solidFill>
                <a:latin typeface="NEU-BZ-S92"/>
                <a:ea typeface="方正书宋_GBK"/>
                <a:cs typeface="Times New Roman" panose="02020603050405020304" pitchFamily="18" charset="0"/>
              </a:rPr>
              <a:t>②</a:t>
            </a:r>
            <a:r>
              <a:rPr lang="zh-CN" altLang="zh-CN" sz="1200" dirty="0">
                <a:solidFill>
                  <a:srgbClr val="000000"/>
                </a:solidFill>
                <a:latin typeface="NEU-BZ-S92"/>
                <a:ea typeface="方正书宋_GBK"/>
                <a:cs typeface="Times New Roman" panose="02020603050405020304" pitchFamily="18" charset="0"/>
              </a:rPr>
              <a:t>根据使用压力的高低</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可以合理地选择</a:t>
            </a:r>
            <a:r>
              <a:rPr lang="en-US" altLang="zh-CN" sz="1200" dirty="0">
                <a:solidFill>
                  <a:srgbClr val="000000"/>
                </a:solidFill>
                <a:latin typeface="NEU-BZ-S92"/>
                <a:ea typeface="方正书宋_GBK"/>
                <a:cs typeface="Times New Roman" panose="02020603050405020304" pitchFamily="18" charset="0"/>
              </a:rPr>
              <a:t>V</a:t>
            </a:r>
            <a:r>
              <a:rPr lang="zh-CN" altLang="zh-CN" sz="1200" dirty="0">
                <a:solidFill>
                  <a:srgbClr val="000000"/>
                </a:solidFill>
                <a:latin typeface="NEU-BZ-S92"/>
                <a:ea typeface="方正书宋_GBK"/>
                <a:cs typeface="Times New Roman" panose="02020603050405020304" pitchFamily="18" charset="0"/>
              </a:rPr>
              <a:t>形密封圈的数量</a:t>
            </a:r>
            <a:endParaRPr lang="en-US" altLang="zh-CN" sz="1200" dirty="0">
              <a:solidFill>
                <a:srgbClr val="000000"/>
              </a:solidFill>
              <a:latin typeface="NEU-BZ-S92"/>
              <a:ea typeface="方正书宋_GBK"/>
              <a:cs typeface="Times New Roman" panose="02020603050405020304" pitchFamily="18" charset="0"/>
            </a:endParaRPr>
          </a:p>
          <a:p>
            <a:pPr algn="ctr">
              <a:lnSpc>
                <a:spcPts val="1600"/>
              </a:lnSpc>
            </a:pPr>
            <a:r>
              <a:rPr lang="zh-CN" altLang="zh-CN" sz="1200" dirty="0">
                <a:solidFill>
                  <a:srgbClr val="000000"/>
                </a:solidFill>
                <a:latin typeface="NEU-BZ-S92"/>
                <a:ea typeface="方正书宋_GBK"/>
                <a:cs typeface="Times New Roman" panose="02020603050405020304" pitchFamily="18" charset="0"/>
              </a:rPr>
              <a:t>以满足密封要求</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并可调整压紧力来获得最佳密封效果</a:t>
            </a:r>
            <a:r>
              <a:rPr lang="en-US" altLang="zh-CN" sz="1200" dirty="0">
                <a:solidFill>
                  <a:srgbClr val="000000"/>
                </a:solidFill>
                <a:latin typeface="方正书宋_GBK"/>
                <a:cs typeface="Times New Roman" panose="02020603050405020304" pitchFamily="18" charset="0"/>
              </a:rPr>
              <a:t>;</a:t>
            </a:r>
            <a:endParaRPr lang="zh-CN" altLang="en-US" sz="1200" dirty="0"/>
          </a:p>
        </p:txBody>
      </p:sp>
      <p:sp>
        <p:nvSpPr>
          <p:cNvPr id="26" name="矩形 25">
            <a:extLst>
              <a:ext uri="{FF2B5EF4-FFF2-40B4-BE49-F238E27FC236}">
                <a16:creationId xmlns:a16="http://schemas.microsoft.com/office/drawing/2014/main" id="{3ABF60B0-947B-4DE8-86B3-8D26689694B1}"/>
              </a:ext>
            </a:extLst>
          </p:cNvPr>
          <p:cNvSpPr/>
          <p:nvPr/>
        </p:nvSpPr>
        <p:spPr>
          <a:xfrm>
            <a:off x="3823151" y="3889525"/>
            <a:ext cx="4572000" cy="502702"/>
          </a:xfrm>
          <a:prstGeom prst="rect">
            <a:avLst/>
          </a:prstGeom>
        </p:spPr>
        <p:txBody>
          <a:bodyPr>
            <a:spAutoFit/>
          </a:bodyPr>
          <a:lstStyle/>
          <a:p>
            <a:pPr algn="ctr">
              <a:lnSpc>
                <a:spcPts val="1600"/>
              </a:lnSpc>
            </a:pPr>
            <a:r>
              <a:rPr lang="en-US" altLang="zh-CN" sz="1200" dirty="0">
                <a:solidFill>
                  <a:srgbClr val="000000"/>
                </a:solidFill>
                <a:latin typeface="NEU-BZ-S92"/>
                <a:ea typeface="方正书宋_GBK"/>
                <a:cs typeface="Times New Roman" panose="02020603050405020304" pitchFamily="18" charset="0"/>
              </a:rPr>
              <a:t>③</a:t>
            </a:r>
            <a:r>
              <a:rPr lang="zh-CN" altLang="zh-CN" sz="1200" dirty="0">
                <a:solidFill>
                  <a:srgbClr val="000000"/>
                </a:solidFill>
                <a:latin typeface="NEU-BZ-S92"/>
                <a:ea typeface="方正书宋_GBK"/>
                <a:cs typeface="Times New Roman" panose="02020603050405020304" pitchFamily="18" charset="0"/>
              </a:rPr>
              <a:t>根据密封装置不同的使用要求</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可以交替安装</a:t>
            </a:r>
            <a:endParaRPr lang="en-US" altLang="zh-CN" sz="1200" dirty="0">
              <a:solidFill>
                <a:srgbClr val="000000"/>
              </a:solidFill>
              <a:latin typeface="NEU-BZ-S92"/>
              <a:ea typeface="方正书宋_GBK"/>
              <a:cs typeface="Times New Roman" panose="02020603050405020304" pitchFamily="18" charset="0"/>
            </a:endParaRPr>
          </a:p>
          <a:p>
            <a:pPr algn="ctr">
              <a:lnSpc>
                <a:spcPts val="1600"/>
              </a:lnSpc>
            </a:pPr>
            <a:r>
              <a:rPr lang="zh-CN" altLang="zh-CN" sz="1200" dirty="0">
                <a:solidFill>
                  <a:srgbClr val="000000"/>
                </a:solidFill>
                <a:latin typeface="NEU-BZ-S92"/>
                <a:ea typeface="方正书宋_GBK"/>
                <a:cs typeface="Times New Roman" panose="02020603050405020304" pitchFamily="18" charset="0"/>
              </a:rPr>
              <a:t>不同材质的</a:t>
            </a:r>
            <a:r>
              <a:rPr lang="en-US" altLang="zh-CN" sz="1200" dirty="0">
                <a:solidFill>
                  <a:srgbClr val="000000"/>
                </a:solidFill>
                <a:latin typeface="NEU-BZ-S92"/>
                <a:ea typeface="方正书宋_GBK"/>
                <a:cs typeface="Times New Roman" panose="02020603050405020304" pitchFamily="18" charset="0"/>
              </a:rPr>
              <a:t>V</a:t>
            </a:r>
            <a:r>
              <a:rPr lang="zh-CN" altLang="zh-CN" sz="1200" dirty="0">
                <a:solidFill>
                  <a:srgbClr val="000000"/>
                </a:solidFill>
                <a:latin typeface="NEU-BZ-S92"/>
                <a:ea typeface="方正书宋_GBK"/>
                <a:cs typeface="Times New Roman" panose="02020603050405020304" pitchFamily="18" charset="0"/>
              </a:rPr>
              <a:t>形密封圈</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以获得不同的密封特性和最佳综合效果</a:t>
            </a:r>
            <a:r>
              <a:rPr lang="en-US" altLang="zh-CN" sz="1200" dirty="0">
                <a:solidFill>
                  <a:srgbClr val="000000"/>
                </a:solidFill>
                <a:latin typeface="方正书宋_GBK"/>
                <a:cs typeface="Times New Roman" panose="02020603050405020304" pitchFamily="18" charset="0"/>
              </a:rPr>
              <a:t>;</a:t>
            </a:r>
            <a:endParaRPr lang="zh-CN" altLang="en-US" sz="2400" dirty="0"/>
          </a:p>
        </p:txBody>
      </p:sp>
      <p:sp>
        <p:nvSpPr>
          <p:cNvPr id="27" name="矩形 26">
            <a:extLst>
              <a:ext uri="{FF2B5EF4-FFF2-40B4-BE49-F238E27FC236}">
                <a16:creationId xmlns:a16="http://schemas.microsoft.com/office/drawing/2014/main" id="{E7A537E7-938A-4D09-A850-CC6E9C6E7BC8}"/>
              </a:ext>
            </a:extLst>
          </p:cNvPr>
          <p:cNvSpPr/>
          <p:nvPr/>
        </p:nvSpPr>
        <p:spPr>
          <a:xfrm>
            <a:off x="5078607" y="4380505"/>
            <a:ext cx="1914307"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④</a:t>
            </a:r>
            <a:r>
              <a:rPr lang="zh-CN" altLang="zh-CN" sz="1200" dirty="0">
                <a:solidFill>
                  <a:srgbClr val="000000"/>
                </a:solidFill>
                <a:latin typeface="NEU-BZ-S92"/>
                <a:ea typeface="方正书宋_GBK"/>
                <a:cs typeface="Times New Roman" panose="02020603050405020304" pitchFamily="18" charset="0"/>
              </a:rPr>
              <a:t>维修和更换密封圈方便</a:t>
            </a:r>
            <a:r>
              <a:rPr lang="en-US" altLang="zh-CN" sz="1200" dirty="0">
                <a:solidFill>
                  <a:srgbClr val="000000"/>
                </a:solidFill>
                <a:latin typeface="方正书宋_GBK"/>
                <a:cs typeface="Times New Roman" panose="02020603050405020304" pitchFamily="18" charset="0"/>
              </a:rPr>
              <a:t>;</a:t>
            </a:r>
            <a:endParaRPr lang="zh-CN" altLang="en-US" sz="1200" dirty="0"/>
          </a:p>
        </p:txBody>
      </p:sp>
      <p:sp>
        <p:nvSpPr>
          <p:cNvPr id="28" name="矩形 27">
            <a:extLst>
              <a:ext uri="{FF2B5EF4-FFF2-40B4-BE49-F238E27FC236}">
                <a16:creationId xmlns:a16="http://schemas.microsoft.com/office/drawing/2014/main" id="{AF930B20-2CC8-40F1-A57F-128029B36A72}"/>
              </a:ext>
            </a:extLst>
          </p:cNvPr>
          <p:cNvSpPr/>
          <p:nvPr/>
        </p:nvSpPr>
        <p:spPr>
          <a:xfrm>
            <a:off x="4690333" y="4629364"/>
            <a:ext cx="2837636" cy="276999"/>
          </a:xfrm>
          <a:prstGeom prst="rect">
            <a:avLst/>
          </a:prstGeom>
        </p:spPr>
        <p:txBody>
          <a:bodyPr wrap="none">
            <a:spAutoFit/>
          </a:bodyPr>
          <a:lstStyle/>
          <a:p>
            <a:r>
              <a:rPr lang="en-US" altLang="zh-CN" sz="1200" dirty="0">
                <a:solidFill>
                  <a:srgbClr val="000000"/>
                </a:solidFill>
                <a:latin typeface="NEU-BZ-S92"/>
                <a:ea typeface="方正书宋_GBK"/>
                <a:cs typeface="Times New Roman" panose="02020603050405020304" pitchFamily="18" charset="0"/>
              </a:rPr>
              <a:t>⑤</a:t>
            </a:r>
            <a:r>
              <a:rPr lang="zh-CN" altLang="zh-CN" sz="1200" dirty="0">
                <a:solidFill>
                  <a:srgbClr val="000000"/>
                </a:solidFill>
                <a:latin typeface="NEU-BZ-S92"/>
                <a:ea typeface="方正书宋_GBK"/>
                <a:cs typeface="Times New Roman" panose="02020603050405020304" pitchFamily="18" charset="0"/>
              </a:rPr>
              <a:t>密封装置的轴向尺寸大</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摩擦阻力大。</a:t>
            </a:r>
            <a:endParaRPr lang="zh-CN" altLang="en-US" sz="1200" dirty="0"/>
          </a:p>
        </p:txBody>
      </p:sp>
    </p:spTree>
    <p:extLst>
      <p:ext uri="{BB962C8B-B14F-4D97-AF65-F5344CB8AC3E}">
        <p14:creationId xmlns:p14="http://schemas.microsoft.com/office/powerpoint/2010/main" val="423087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up)">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wipe(up)">
                                      <p:cBhvr>
                                        <p:cTn id="34" dur="5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up)">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Effect transition="in" filter="wipe(up)">
                                      <p:cBhvr>
                                        <p:cTn id="44" dur="500"/>
                                        <p:tgtEl>
                                          <p:spTgt spid="1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arn(inVertic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80">
                                          <p:stCondLst>
                                            <p:cond delay="0"/>
                                          </p:stCondLst>
                                        </p:cTn>
                                        <p:tgtEl>
                                          <p:spTgt spid="11"/>
                                        </p:tgtEl>
                                      </p:cBhvr>
                                    </p:animEffect>
                                    <p:anim calcmode="lin" valueType="num">
                                      <p:cBhvr>
                                        <p:cTn id="5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0" dur="26">
                                          <p:stCondLst>
                                            <p:cond delay="650"/>
                                          </p:stCondLst>
                                        </p:cTn>
                                        <p:tgtEl>
                                          <p:spTgt spid="11"/>
                                        </p:tgtEl>
                                      </p:cBhvr>
                                      <p:to x="100000" y="60000"/>
                                    </p:animScale>
                                    <p:animScale>
                                      <p:cBhvr>
                                        <p:cTn id="61" dur="166" decel="50000">
                                          <p:stCondLst>
                                            <p:cond delay="676"/>
                                          </p:stCondLst>
                                        </p:cTn>
                                        <p:tgtEl>
                                          <p:spTgt spid="11"/>
                                        </p:tgtEl>
                                      </p:cBhvr>
                                      <p:to x="100000" y="100000"/>
                                    </p:animScale>
                                    <p:animScale>
                                      <p:cBhvr>
                                        <p:cTn id="62" dur="26">
                                          <p:stCondLst>
                                            <p:cond delay="1312"/>
                                          </p:stCondLst>
                                        </p:cTn>
                                        <p:tgtEl>
                                          <p:spTgt spid="11"/>
                                        </p:tgtEl>
                                      </p:cBhvr>
                                      <p:to x="100000" y="80000"/>
                                    </p:animScale>
                                    <p:animScale>
                                      <p:cBhvr>
                                        <p:cTn id="63" dur="166" decel="50000">
                                          <p:stCondLst>
                                            <p:cond delay="1338"/>
                                          </p:stCondLst>
                                        </p:cTn>
                                        <p:tgtEl>
                                          <p:spTgt spid="11"/>
                                        </p:tgtEl>
                                      </p:cBhvr>
                                      <p:to x="100000" y="100000"/>
                                    </p:animScale>
                                    <p:animScale>
                                      <p:cBhvr>
                                        <p:cTn id="64" dur="26">
                                          <p:stCondLst>
                                            <p:cond delay="1642"/>
                                          </p:stCondLst>
                                        </p:cTn>
                                        <p:tgtEl>
                                          <p:spTgt spid="11"/>
                                        </p:tgtEl>
                                      </p:cBhvr>
                                      <p:to x="100000" y="90000"/>
                                    </p:animScale>
                                    <p:animScale>
                                      <p:cBhvr>
                                        <p:cTn id="65" dur="166" decel="50000">
                                          <p:stCondLst>
                                            <p:cond delay="1668"/>
                                          </p:stCondLst>
                                        </p:cTn>
                                        <p:tgtEl>
                                          <p:spTgt spid="11"/>
                                        </p:tgtEl>
                                      </p:cBhvr>
                                      <p:to x="100000" y="100000"/>
                                    </p:animScale>
                                    <p:animScale>
                                      <p:cBhvr>
                                        <p:cTn id="66" dur="26">
                                          <p:stCondLst>
                                            <p:cond delay="1808"/>
                                          </p:stCondLst>
                                        </p:cTn>
                                        <p:tgtEl>
                                          <p:spTgt spid="11"/>
                                        </p:tgtEl>
                                      </p:cBhvr>
                                      <p:to x="100000" y="95000"/>
                                    </p:animScale>
                                    <p:animScale>
                                      <p:cBhvr>
                                        <p:cTn id="67" dur="166" decel="50000">
                                          <p:stCondLst>
                                            <p:cond delay="1834"/>
                                          </p:stCondLst>
                                        </p:cTn>
                                        <p:tgtEl>
                                          <p:spTgt spid="11"/>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ppt_x"/>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additive="base">
                                        <p:cTn id="84" dur="500" fill="hold"/>
                                        <p:tgtEl>
                                          <p:spTgt spid="26"/>
                                        </p:tgtEl>
                                        <p:attrNameLst>
                                          <p:attrName>ppt_x</p:attrName>
                                        </p:attrNameLst>
                                      </p:cBhvr>
                                      <p:tavLst>
                                        <p:tav tm="0">
                                          <p:val>
                                            <p:strVal val="#ppt_x"/>
                                          </p:val>
                                        </p:tav>
                                        <p:tav tm="100000">
                                          <p:val>
                                            <p:strVal val="#ppt_x"/>
                                          </p:val>
                                        </p:tav>
                                      </p:tavLst>
                                    </p:anim>
                                    <p:anim calcmode="lin" valueType="num">
                                      <p:cBhvr additive="base">
                                        <p:cTn id="8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additive="base">
                                        <p:cTn id="90" dur="500" fill="hold"/>
                                        <p:tgtEl>
                                          <p:spTgt spid="27"/>
                                        </p:tgtEl>
                                        <p:attrNameLst>
                                          <p:attrName>ppt_x</p:attrName>
                                        </p:attrNameLst>
                                      </p:cBhvr>
                                      <p:tavLst>
                                        <p:tav tm="0">
                                          <p:val>
                                            <p:strVal val="#ppt_x"/>
                                          </p:val>
                                        </p:tav>
                                        <p:tav tm="100000">
                                          <p:val>
                                            <p:strVal val="#ppt_x"/>
                                          </p:val>
                                        </p:tav>
                                      </p:tavLst>
                                    </p:anim>
                                    <p:anim calcmode="lin" valueType="num">
                                      <p:cBhvr additive="base">
                                        <p:cTn id="9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additive="base">
                                        <p:cTn id="96" dur="500" fill="hold"/>
                                        <p:tgtEl>
                                          <p:spTgt spid="28"/>
                                        </p:tgtEl>
                                        <p:attrNameLst>
                                          <p:attrName>ppt_x</p:attrName>
                                        </p:attrNameLst>
                                      </p:cBhvr>
                                      <p:tavLst>
                                        <p:tav tm="0">
                                          <p:val>
                                            <p:strVal val="#ppt_x"/>
                                          </p:val>
                                        </p:tav>
                                        <p:tav tm="100000">
                                          <p:val>
                                            <p:strVal val="#ppt_x"/>
                                          </p:val>
                                        </p:tav>
                                      </p:tavLst>
                                    </p:anim>
                                    <p:anim calcmode="lin" valueType="num">
                                      <p:cBhvr additive="base">
                                        <p:cTn id="9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10" grpId="0" build="p"/>
      <p:bldP spid="11" grpId="0"/>
      <p:bldP spid="4" grpId="0"/>
      <p:bldP spid="8" grpId="0"/>
      <p:bldP spid="9" grpId="0"/>
      <p:bldP spid="18" grpId="0"/>
      <p:bldP spid="26" grpId="0"/>
      <p:bldP spid="27"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13062" y="4296137"/>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96637"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2</a:t>
            </a:r>
            <a:r>
              <a:rPr lang="zh-CN" altLang="en-US" sz="1200" dirty="0">
                <a:solidFill>
                  <a:srgbClr val="184972"/>
                </a:solidFill>
                <a:latin typeface="Times New Roman" panose="02020603050405020304" pitchFamily="18" charset="0"/>
                <a:ea typeface="黑体" panose="02010609060101010101" pitchFamily="49" charset="-122"/>
              </a:rPr>
              <a:t>）新型密封件</a:t>
            </a:r>
          </a:p>
        </p:txBody>
      </p:sp>
      <p:sp>
        <p:nvSpPr>
          <p:cNvPr id="4" name="矩形 3">
            <a:extLst>
              <a:ext uri="{FF2B5EF4-FFF2-40B4-BE49-F238E27FC236}">
                <a16:creationId xmlns:a16="http://schemas.microsoft.com/office/drawing/2014/main" id="{210D22B2-4696-46C4-9DD7-49E1E1A62981}"/>
              </a:ext>
            </a:extLst>
          </p:cNvPr>
          <p:cNvSpPr/>
          <p:nvPr/>
        </p:nvSpPr>
        <p:spPr>
          <a:xfrm>
            <a:off x="2535631" y="1343542"/>
            <a:ext cx="5308615" cy="738664"/>
          </a:xfrm>
          <a:prstGeom prst="rect">
            <a:avLst/>
          </a:prstGeom>
        </p:spPr>
        <p:txBody>
          <a:bodyPr wrap="square">
            <a:spAutoFit/>
          </a:bodyPr>
          <a:lstStyle/>
          <a:p>
            <a:pPr algn="just">
              <a:lnSpc>
                <a:spcPct val="150000"/>
              </a:lnSpc>
            </a:pPr>
            <a:r>
              <a:rPr lang="en-US" altLang="zh-CN" sz="1400" dirty="0"/>
              <a:t>20</a:t>
            </a:r>
            <a:r>
              <a:rPr lang="zh-CN" altLang="en-US" sz="1400" dirty="0"/>
              <a:t>世纪</a:t>
            </a:r>
            <a:r>
              <a:rPr lang="en-US" altLang="zh-CN" sz="1400" dirty="0"/>
              <a:t>80</a:t>
            </a:r>
            <a:r>
              <a:rPr lang="zh-CN" altLang="en-US" sz="1400" dirty="0"/>
              <a:t>年代以来出现了一批新型密封件</a:t>
            </a:r>
            <a:r>
              <a:rPr lang="en-US" altLang="zh-CN" sz="1400" dirty="0"/>
              <a:t>,</a:t>
            </a:r>
            <a:r>
              <a:rPr lang="zh-CN" altLang="en-US" sz="1400" dirty="0"/>
              <a:t>它们提高了密封可靠性、运动精度和综合性能。有代表性的几种新型密封件列于表</a:t>
            </a:r>
            <a:r>
              <a:rPr lang="en-US" altLang="zh-CN" sz="1400" dirty="0"/>
              <a:t>5-1</a:t>
            </a:r>
            <a:r>
              <a:rPr lang="zh-CN" altLang="en-US" sz="1400" dirty="0"/>
              <a:t>。</a:t>
            </a:r>
          </a:p>
        </p:txBody>
      </p:sp>
      <p:graphicFrame>
        <p:nvGraphicFramePr>
          <p:cNvPr id="18" name="表格 17">
            <a:extLst>
              <a:ext uri="{FF2B5EF4-FFF2-40B4-BE49-F238E27FC236}">
                <a16:creationId xmlns:a16="http://schemas.microsoft.com/office/drawing/2014/main" id="{B7C8584B-6253-4E87-9CB5-5D28EE276993}"/>
              </a:ext>
            </a:extLst>
          </p:cNvPr>
          <p:cNvGraphicFramePr>
            <a:graphicFrameLocks noGrp="1"/>
          </p:cNvGraphicFramePr>
          <p:nvPr>
            <p:extLst>
              <p:ext uri="{D42A27DB-BD31-4B8C-83A1-F6EECF244321}">
                <p14:modId xmlns:p14="http://schemas.microsoft.com/office/powerpoint/2010/main" val="111377735"/>
              </p:ext>
            </p:extLst>
          </p:nvPr>
        </p:nvGraphicFramePr>
        <p:xfrm>
          <a:off x="522961" y="2198757"/>
          <a:ext cx="8096783" cy="2612047"/>
        </p:xfrm>
        <a:graphic>
          <a:graphicData uri="http://schemas.openxmlformats.org/drawingml/2006/table">
            <a:tbl>
              <a:tblPr firstRow="1" firstCol="1" bandRow="1">
                <a:tableStyleId>{5C22544A-7EE6-4342-B048-85BDC9FD1C3A}</a:tableStyleId>
              </a:tblPr>
              <a:tblGrid>
                <a:gridCol w="1247056">
                  <a:extLst>
                    <a:ext uri="{9D8B030D-6E8A-4147-A177-3AD203B41FA5}">
                      <a16:colId xmlns:a16="http://schemas.microsoft.com/office/drawing/2014/main" val="1947913856"/>
                    </a:ext>
                  </a:extLst>
                </a:gridCol>
                <a:gridCol w="472284">
                  <a:extLst>
                    <a:ext uri="{9D8B030D-6E8A-4147-A177-3AD203B41FA5}">
                      <a16:colId xmlns:a16="http://schemas.microsoft.com/office/drawing/2014/main" val="660899122"/>
                    </a:ext>
                  </a:extLst>
                </a:gridCol>
                <a:gridCol w="459365">
                  <a:extLst>
                    <a:ext uri="{9D8B030D-6E8A-4147-A177-3AD203B41FA5}">
                      <a16:colId xmlns:a16="http://schemas.microsoft.com/office/drawing/2014/main" val="1556435542"/>
                    </a:ext>
                  </a:extLst>
                </a:gridCol>
                <a:gridCol w="3085047">
                  <a:extLst>
                    <a:ext uri="{9D8B030D-6E8A-4147-A177-3AD203B41FA5}">
                      <a16:colId xmlns:a16="http://schemas.microsoft.com/office/drawing/2014/main" val="515696879"/>
                    </a:ext>
                  </a:extLst>
                </a:gridCol>
                <a:gridCol w="2833031">
                  <a:extLst>
                    <a:ext uri="{9D8B030D-6E8A-4147-A177-3AD203B41FA5}">
                      <a16:colId xmlns:a16="http://schemas.microsoft.com/office/drawing/2014/main" val="2837519023"/>
                    </a:ext>
                  </a:extLst>
                </a:gridCol>
              </a:tblGrid>
              <a:tr h="271835">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名称</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密封部位</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截面形状</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特   点</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r h="241749">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活塞杆</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1328426"/>
                  </a:ext>
                </a:extLst>
              </a:tr>
              <a:tr h="2098463">
                <a:tc>
                  <a:txBody>
                    <a:bodyPr/>
                    <a:lstStyle/>
                    <a:p>
                      <a:pPr algn="ctr">
                        <a:lnSpc>
                          <a:spcPct val="100000"/>
                        </a:lnSpc>
                        <a:spcAft>
                          <a:spcPts val="0"/>
                        </a:spcAft>
                      </a:pPr>
                      <a:r>
                        <a:rPr lang="zh-CN" altLang="en-US" sz="2000" dirty="0">
                          <a:solidFill>
                            <a:schemeClr val="tx1"/>
                          </a:solidFill>
                          <a:effectLst/>
                          <a:latin typeface="+mn-ea"/>
                          <a:ea typeface="+mn-ea"/>
                          <a:cs typeface="Times New Roman" panose="02020603050405020304" pitchFamily="18" charset="0"/>
                        </a:rPr>
                        <a:t> </a:t>
                      </a:r>
                      <a:endParaRPr lang="zh-CN" sz="200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chemeClr val="tx1"/>
                          </a:solidFill>
                          <a:effectLst/>
                          <a:latin typeface="+mn-ea"/>
                          <a:ea typeface="+mn-ea"/>
                          <a:cs typeface="Times New Roman" panose="02020603050405020304" pitchFamily="18" charset="0"/>
                        </a:rPr>
                        <a:t>√</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ts val="12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endParaRPr>
                    </a:p>
                    <a:p>
                      <a:pPr marL="0" marR="0" lvl="0" indent="0" algn="ctr" defTabSz="685800" rtl="0" eaLnBrk="1" fontAlgn="auto" latinLnBrk="0" hangingPunct="1">
                        <a:lnSpc>
                          <a:spcPts val="12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rPr>
                        <a:t>√</a:t>
                      </a:r>
                      <a:endParaRPr kumimoji="0" lang="zh-CN" altLang="en-US" sz="1600" b="0" i="0" u="none" strike="noStrike" kern="1200" cap="none" spc="0" normalizeH="0" baseline="0" noProof="0" dirty="0">
                        <a:ln>
                          <a:noFill/>
                        </a:ln>
                        <a:solidFill>
                          <a:srgbClr val="184972"/>
                        </a:solidFill>
                        <a:effectLst/>
                        <a:uLnTx/>
                        <a:uFillTx/>
                        <a:latin typeface="黑体"/>
                        <a:ea typeface="+mn-ea"/>
                        <a:cs typeface="Times New Roman" panose="02020603050405020304" pitchFamily="18" charset="0"/>
                      </a:endParaRPr>
                    </a:p>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2263869"/>
                  </a:ext>
                </a:extLst>
              </a:tr>
            </a:tbl>
          </a:graphicData>
        </a:graphic>
      </p:graphicFrame>
      <p:sp>
        <p:nvSpPr>
          <p:cNvPr id="7" name="矩形 6">
            <a:extLst>
              <a:ext uri="{FF2B5EF4-FFF2-40B4-BE49-F238E27FC236}">
                <a16:creationId xmlns:a16="http://schemas.microsoft.com/office/drawing/2014/main" id="{AE72BBAA-C0BD-40E0-AB48-80762DDA5F6D}"/>
              </a:ext>
            </a:extLst>
          </p:cNvPr>
          <p:cNvSpPr/>
          <p:nvPr/>
        </p:nvSpPr>
        <p:spPr>
          <a:xfrm>
            <a:off x="547040" y="3375151"/>
            <a:ext cx="1219212" cy="646331"/>
          </a:xfrm>
          <a:prstGeom prst="rect">
            <a:avLst/>
          </a:prstGeom>
        </p:spPr>
        <p:txBody>
          <a:bodyPr wrap="square">
            <a:spAutoFit/>
          </a:bodyPr>
          <a:lstStyle/>
          <a:p>
            <a:pPr algn="ctr"/>
            <a:r>
              <a:rPr lang="zh-CN" altLang="en-US" dirty="0">
                <a:latin typeface="+mn-ea"/>
                <a:cs typeface="Times New Roman" panose="02020603050405020304" pitchFamily="18" charset="0"/>
              </a:rPr>
              <a:t>星形</a:t>
            </a:r>
            <a:r>
              <a:rPr lang="en-US" altLang="zh-CN" dirty="0">
                <a:latin typeface="+mn-ea"/>
                <a:cs typeface="Times New Roman" panose="02020603050405020304" pitchFamily="18" charset="0"/>
              </a:rPr>
              <a:t>(X</a:t>
            </a:r>
            <a:r>
              <a:rPr lang="zh-CN" altLang="en-US" dirty="0">
                <a:latin typeface="+mn-ea"/>
                <a:cs typeface="Times New Roman" panose="02020603050405020304" pitchFamily="18" charset="0"/>
              </a:rPr>
              <a:t>形</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密封圈</a:t>
            </a:r>
            <a:endParaRPr lang="zh-CN" altLang="en-US" dirty="0"/>
          </a:p>
        </p:txBody>
      </p:sp>
      <p:sp>
        <p:nvSpPr>
          <p:cNvPr id="19" name="矩形 18">
            <a:extLst>
              <a:ext uri="{FF2B5EF4-FFF2-40B4-BE49-F238E27FC236}">
                <a16:creationId xmlns:a16="http://schemas.microsoft.com/office/drawing/2014/main" id="{7BB05105-136D-4A80-A5F5-E3E049A0184F}"/>
              </a:ext>
            </a:extLst>
          </p:cNvPr>
          <p:cNvSpPr/>
          <p:nvPr/>
        </p:nvSpPr>
        <p:spPr>
          <a:xfrm>
            <a:off x="3491466" y="4847084"/>
            <a:ext cx="1483098" cy="260136"/>
          </a:xfrm>
          <a:prstGeom prst="rect">
            <a:avLst/>
          </a:prstGeom>
        </p:spPr>
        <p:txBody>
          <a:bodyPr wrap="none">
            <a:spAutoFit/>
          </a:bodyPr>
          <a:lstStyle/>
          <a:p>
            <a:pPr indent="228600" algn="ctr">
              <a:lnSpc>
                <a:spcPts val="1350"/>
              </a:lnSpc>
              <a:spcAft>
                <a:spcPts val="0"/>
              </a:spcAft>
            </a:pPr>
            <a:r>
              <a:rPr lang="zh-CN" altLang="zh-CN" sz="1000" dirty="0">
                <a:solidFill>
                  <a:srgbClr val="000000"/>
                </a:solidFill>
                <a:latin typeface="NEU-BZ-S92"/>
                <a:ea typeface="方正黑体_GBK"/>
                <a:cs typeface="Times New Roman" panose="02020603050405020304" pitchFamily="18" charset="0"/>
              </a:rPr>
              <a:t>表</a:t>
            </a:r>
            <a:r>
              <a:rPr lang="en-US" altLang="zh-CN" sz="1000" dirty="0">
                <a:solidFill>
                  <a:srgbClr val="000000"/>
                </a:solidFill>
                <a:latin typeface="NEU-HZ-S92"/>
                <a:ea typeface="方正书宋_GBK"/>
                <a:cs typeface="Times New Roman" panose="02020603050405020304" pitchFamily="18" charset="0"/>
              </a:rPr>
              <a:t>5</a:t>
            </a:r>
            <a:r>
              <a:rPr lang="en-US" altLang="zh-CN" sz="1000" dirty="0">
                <a:solidFill>
                  <a:srgbClr val="000000"/>
                </a:solidFill>
                <a:latin typeface="NEU-BZ-S92"/>
                <a:ea typeface="方正书宋_GBK"/>
                <a:cs typeface="Times New Roman" panose="02020603050405020304" pitchFamily="18" charset="0"/>
              </a:rPr>
              <a:t>-</a:t>
            </a:r>
            <a:r>
              <a:rPr lang="en-US" altLang="zh-CN" sz="1000" dirty="0">
                <a:solidFill>
                  <a:srgbClr val="000000"/>
                </a:solidFill>
                <a:latin typeface="NEU-HZ-S92"/>
                <a:ea typeface="方正书宋_GBK"/>
                <a:cs typeface="Times New Roman" panose="02020603050405020304" pitchFamily="18" charset="0"/>
              </a:rPr>
              <a:t>1</a:t>
            </a:r>
            <a:r>
              <a:rPr lang="zh-CN" altLang="zh-CN" sz="1000" dirty="0">
                <a:solidFill>
                  <a:srgbClr val="000000"/>
                </a:solidFill>
                <a:latin typeface="NEU-BZ-S92"/>
                <a:ea typeface="方正书宋_GBK"/>
                <a:cs typeface="Times New Roman" panose="02020603050405020304" pitchFamily="18" charset="0"/>
              </a:rPr>
              <a:t>　</a:t>
            </a:r>
            <a:r>
              <a:rPr lang="zh-CN" altLang="zh-CN" sz="1000" dirty="0">
                <a:solidFill>
                  <a:srgbClr val="000000"/>
                </a:solidFill>
                <a:latin typeface="NEU-BZ-S92"/>
                <a:ea typeface="方正黑体_GBK"/>
                <a:cs typeface="Times New Roman" panose="02020603050405020304" pitchFamily="18" charset="0"/>
              </a:rPr>
              <a:t>新型密封件</a:t>
            </a:r>
            <a:endParaRPr lang="zh-CN" altLang="zh-CN" sz="1100" dirty="0">
              <a:solidFill>
                <a:srgbClr val="000000"/>
              </a:solidFill>
              <a:effectLst/>
              <a:latin typeface="NEU-BZ-S92"/>
              <a:ea typeface="方正书宋_GBK"/>
              <a:cs typeface="Times New Roman" panose="02020603050405020304" pitchFamily="18" charset="0"/>
            </a:endParaRPr>
          </a:p>
        </p:txBody>
      </p:sp>
      <p:pic>
        <p:nvPicPr>
          <p:cNvPr id="22" name="B5T11.EPS">
            <a:extLst>
              <a:ext uri="{FF2B5EF4-FFF2-40B4-BE49-F238E27FC236}">
                <a16:creationId xmlns:a16="http://schemas.microsoft.com/office/drawing/2014/main" id="{F950794A-D500-4F7A-919F-681E3DDBD108}"/>
              </a:ext>
            </a:extLst>
          </p:cNvPr>
          <p:cNvPicPr/>
          <p:nvPr/>
        </p:nvPicPr>
        <p:blipFill>
          <a:blip r:embed="rId3"/>
          <a:stretch>
            <a:fillRect/>
          </a:stretch>
        </p:blipFill>
        <p:spPr>
          <a:xfrm>
            <a:off x="2927054" y="3162739"/>
            <a:ext cx="2611922" cy="1259037"/>
          </a:xfrm>
          <a:prstGeom prst="rect">
            <a:avLst/>
          </a:prstGeom>
        </p:spPr>
      </p:pic>
      <p:sp>
        <p:nvSpPr>
          <p:cNvPr id="9" name="矩形 8">
            <a:extLst>
              <a:ext uri="{FF2B5EF4-FFF2-40B4-BE49-F238E27FC236}">
                <a16:creationId xmlns:a16="http://schemas.microsoft.com/office/drawing/2014/main" id="{3E2EC651-1364-4750-AA81-FD8DA67CFF0E}"/>
              </a:ext>
            </a:extLst>
          </p:cNvPr>
          <p:cNvSpPr/>
          <p:nvPr/>
        </p:nvSpPr>
        <p:spPr>
          <a:xfrm>
            <a:off x="5989152" y="2858404"/>
            <a:ext cx="2454329" cy="1754326"/>
          </a:xfrm>
          <a:prstGeom prst="rect">
            <a:avLst/>
          </a:prstGeom>
        </p:spPr>
        <p:txBody>
          <a:bodyPr wrap="square">
            <a:spAutoFit/>
          </a:bodyPr>
          <a:lstStyle/>
          <a:p>
            <a:pPr algn="just">
              <a:lnSpc>
                <a:spcPct val="150000"/>
              </a:lnSpc>
            </a:pPr>
            <a:r>
              <a:rPr lang="zh-CN" altLang="en-US" sz="1200" dirty="0"/>
              <a:t>有四个唇口。在往复运动时</a:t>
            </a:r>
            <a:r>
              <a:rPr lang="en-US" altLang="zh-CN" sz="1200" dirty="0"/>
              <a:t>,</a:t>
            </a:r>
            <a:r>
              <a:rPr lang="zh-CN" altLang="en-US" sz="1200" dirty="0"/>
              <a:t>不会翻转、扭曲</a:t>
            </a:r>
            <a:r>
              <a:rPr lang="en-US" altLang="zh-CN" sz="1200" dirty="0"/>
              <a:t>;</a:t>
            </a:r>
            <a:r>
              <a:rPr lang="zh-CN" altLang="en-US" sz="1200" dirty="0"/>
              <a:t>所需径向预缩量小</a:t>
            </a:r>
            <a:r>
              <a:rPr lang="en-US" altLang="zh-CN" sz="1200" dirty="0"/>
              <a:t>,</a:t>
            </a:r>
            <a:r>
              <a:rPr lang="zh-CN" altLang="en-US" sz="1200" dirty="0"/>
              <a:t>接触应力小</a:t>
            </a:r>
            <a:r>
              <a:rPr lang="en-US" altLang="zh-CN" sz="1200" dirty="0"/>
              <a:t>,</a:t>
            </a:r>
            <a:r>
              <a:rPr lang="zh-CN" altLang="en-US" sz="1200" dirty="0"/>
              <a:t>摩擦力也小</a:t>
            </a:r>
            <a:r>
              <a:rPr lang="en-US" altLang="zh-CN" sz="1200" dirty="0"/>
              <a:t>;</a:t>
            </a:r>
            <a:r>
              <a:rPr lang="zh-CN" altLang="en-US" sz="1200" dirty="0"/>
              <a:t>接触应力分布均匀</a:t>
            </a:r>
            <a:r>
              <a:rPr lang="en-US" altLang="zh-CN" sz="1200" dirty="0"/>
              <a:t>,</a:t>
            </a:r>
            <a:r>
              <a:rPr lang="zh-CN" altLang="en-US" sz="1200" dirty="0"/>
              <a:t>密封效果良好</a:t>
            </a:r>
            <a:r>
              <a:rPr lang="en-US" altLang="zh-CN" sz="1200" dirty="0"/>
              <a:t>;</a:t>
            </a:r>
            <a:r>
              <a:rPr lang="zh-CN" altLang="en-US" sz="1200" dirty="0"/>
              <a:t>密封圈分型面可设在两唇边之间</a:t>
            </a:r>
            <a:r>
              <a:rPr lang="en-US" altLang="zh-CN" sz="1200" dirty="0"/>
              <a:t>,</a:t>
            </a:r>
            <a:r>
              <a:rPr lang="zh-CN" altLang="en-US" sz="1200" dirty="0"/>
              <a:t>飞边不影响密封作用</a:t>
            </a:r>
            <a:r>
              <a:rPr lang="en-US" altLang="zh-CN" sz="1200" dirty="0"/>
              <a:t>;</a:t>
            </a:r>
            <a:r>
              <a:rPr lang="zh-CN" altLang="en-US" sz="1200" dirty="0"/>
              <a:t>动、静密封均可使用。</a:t>
            </a:r>
          </a:p>
        </p:txBody>
      </p:sp>
    </p:spTree>
    <p:extLst>
      <p:ext uri="{BB962C8B-B14F-4D97-AF65-F5344CB8AC3E}">
        <p14:creationId xmlns:p14="http://schemas.microsoft.com/office/powerpoint/2010/main" val="13511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2</a:t>
            </a:r>
            <a:r>
              <a:rPr lang="zh-CN" altLang="en-US" sz="1200" dirty="0">
                <a:solidFill>
                  <a:srgbClr val="184972"/>
                </a:solidFill>
                <a:latin typeface="Times New Roman" panose="02020603050405020304" pitchFamily="18" charset="0"/>
                <a:ea typeface="黑体" panose="02010609060101010101" pitchFamily="49" charset="-122"/>
              </a:rPr>
              <a:t>）新型密封件</a:t>
            </a:r>
          </a:p>
        </p:txBody>
      </p:sp>
      <p:sp>
        <p:nvSpPr>
          <p:cNvPr id="4" name="矩形 3">
            <a:extLst>
              <a:ext uri="{FF2B5EF4-FFF2-40B4-BE49-F238E27FC236}">
                <a16:creationId xmlns:a16="http://schemas.microsoft.com/office/drawing/2014/main" id="{210D22B2-4696-46C4-9DD7-49E1E1A62981}"/>
              </a:ext>
            </a:extLst>
          </p:cNvPr>
          <p:cNvSpPr/>
          <p:nvPr/>
        </p:nvSpPr>
        <p:spPr>
          <a:xfrm>
            <a:off x="2535631" y="1343542"/>
            <a:ext cx="5308615" cy="738664"/>
          </a:xfrm>
          <a:prstGeom prst="rect">
            <a:avLst/>
          </a:prstGeom>
        </p:spPr>
        <p:txBody>
          <a:bodyPr wrap="square">
            <a:spAutoFit/>
          </a:bodyPr>
          <a:lstStyle/>
          <a:p>
            <a:pPr algn="just">
              <a:lnSpc>
                <a:spcPct val="150000"/>
              </a:lnSpc>
            </a:pPr>
            <a:r>
              <a:rPr lang="en-US" altLang="zh-CN" sz="1400" dirty="0"/>
              <a:t>20</a:t>
            </a:r>
            <a:r>
              <a:rPr lang="zh-CN" altLang="en-US" sz="1400" dirty="0"/>
              <a:t>世纪</a:t>
            </a:r>
            <a:r>
              <a:rPr lang="en-US" altLang="zh-CN" sz="1400" dirty="0"/>
              <a:t>80</a:t>
            </a:r>
            <a:r>
              <a:rPr lang="zh-CN" altLang="en-US" sz="1400" dirty="0"/>
              <a:t>年代以来出现了一批新型密封件</a:t>
            </a:r>
            <a:r>
              <a:rPr lang="en-US" altLang="zh-CN" sz="1400" dirty="0"/>
              <a:t>,</a:t>
            </a:r>
            <a:r>
              <a:rPr lang="zh-CN" altLang="en-US" sz="1400" dirty="0"/>
              <a:t>它们提高了密封可靠性、运动精度和综合性能。有代表性的几种新型密封件列于表</a:t>
            </a:r>
            <a:r>
              <a:rPr lang="en-US" altLang="zh-CN" sz="1400" dirty="0"/>
              <a:t>5-1</a:t>
            </a:r>
            <a:r>
              <a:rPr lang="zh-CN" altLang="en-US" sz="1400" dirty="0"/>
              <a:t>。</a:t>
            </a:r>
          </a:p>
        </p:txBody>
      </p:sp>
      <p:graphicFrame>
        <p:nvGraphicFramePr>
          <p:cNvPr id="18" name="表格 17">
            <a:extLst>
              <a:ext uri="{FF2B5EF4-FFF2-40B4-BE49-F238E27FC236}">
                <a16:creationId xmlns:a16="http://schemas.microsoft.com/office/drawing/2014/main" id="{B7C8584B-6253-4E87-9CB5-5D28EE276993}"/>
              </a:ext>
            </a:extLst>
          </p:cNvPr>
          <p:cNvGraphicFramePr>
            <a:graphicFrameLocks noGrp="1"/>
          </p:cNvGraphicFramePr>
          <p:nvPr>
            <p:extLst>
              <p:ext uri="{D42A27DB-BD31-4B8C-83A1-F6EECF244321}">
                <p14:modId xmlns:p14="http://schemas.microsoft.com/office/powerpoint/2010/main" val="1413993001"/>
              </p:ext>
            </p:extLst>
          </p:nvPr>
        </p:nvGraphicFramePr>
        <p:xfrm>
          <a:off x="522961" y="2198757"/>
          <a:ext cx="8096783" cy="2612047"/>
        </p:xfrm>
        <a:graphic>
          <a:graphicData uri="http://schemas.openxmlformats.org/drawingml/2006/table">
            <a:tbl>
              <a:tblPr firstRow="1" firstCol="1" bandRow="1">
                <a:tableStyleId>{5C22544A-7EE6-4342-B048-85BDC9FD1C3A}</a:tableStyleId>
              </a:tblPr>
              <a:tblGrid>
                <a:gridCol w="1247056">
                  <a:extLst>
                    <a:ext uri="{9D8B030D-6E8A-4147-A177-3AD203B41FA5}">
                      <a16:colId xmlns:a16="http://schemas.microsoft.com/office/drawing/2014/main" val="1947913856"/>
                    </a:ext>
                  </a:extLst>
                </a:gridCol>
                <a:gridCol w="472284">
                  <a:extLst>
                    <a:ext uri="{9D8B030D-6E8A-4147-A177-3AD203B41FA5}">
                      <a16:colId xmlns:a16="http://schemas.microsoft.com/office/drawing/2014/main" val="660899122"/>
                    </a:ext>
                  </a:extLst>
                </a:gridCol>
                <a:gridCol w="459365">
                  <a:extLst>
                    <a:ext uri="{9D8B030D-6E8A-4147-A177-3AD203B41FA5}">
                      <a16:colId xmlns:a16="http://schemas.microsoft.com/office/drawing/2014/main" val="1556435542"/>
                    </a:ext>
                  </a:extLst>
                </a:gridCol>
                <a:gridCol w="3085047">
                  <a:extLst>
                    <a:ext uri="{9D8B030D-6E8A-4147-A177-3AD203B41FA5}">
                      <a16:colId xmlns:a16="http://schemas.microsoft.com/office/drawing/2014/main" val="515696879"/>
                    </a:ext>
                  </a:extLst>
                </a:gridCol>
                <a:gridCol w="2833031">
                  <a:extLst>
                    <a:ext uri="{9D8B030D-6E8A-4147-A177-3AD203B41FA5}">
                      <a16:colId xmlns:a16="http://schemas.microsoft.com/office/drawing/2014/main" val="2837519023"/>
                    </a:ext>
                  </a:extLst>
                </a:gridCol>
              </a:tblGrid>
              <a:tr h="271835">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名称</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密封部位</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截面形状</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特   点</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r h="241749">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活塞杆</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1328426"/>
                  </a:ext>
                </a:extLst>
              </a:tr>
              <a:tr h="2098463">
                <a:tc>
                  <a:txBody>
                    <a:bodyPr/>
                    <a:lstStyle/>
                    <a:p>
                      <a:pPr algn="ctr">
                        <a:lnSpc>
                          <a:spcPct val="100000"/>
                        </a:lnSpc>
                        <a:spcAft>
                          <a:spcPts val="0"/>
                        </a:spcAft>
                      </a:pPr>
                      <a:r>
                        <a:rPr lang="zh-CN" altLang="en-US" sz="2000" dirty="0">
                          <a:solidFill>
                            <a:schemeClr val="tx1"/>
                          </a:solidFill>
                          <a:effectLst/>
                          <a:latin typeface="+mn-ea"/>
                          <a:ea typeface="+mn-ea"/>
                          <a:cs typeface="Times New Roman" panose="02020603050405020304" pitchFamily="18" charset="0"/>
                        </a:rPr>
                        <a:t> </a:t>
                      </a:r>
                      <a:endParaRPr lang="zh-CN" sz="200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ts val="12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endParaRPr>
                    </a:p>
                    <a:p>
                      <a:pPr marL="0" marR="0" lvl="0" indent="0" algn="ctr" defTabSz="685800" rtl="0" eaLnBrk="1" fontAlgn="auto" latinLnBrk="0" hangingPunct="1">
                        <a:lnSpc>
                          <a:spcPts val="12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rPr>
                        <a:t>√</a:t>
                      </a:r>
                      <a:endParaRPr kumimoji="0" lang="zh-CN" altLang="en-US" sz="1600" b="0" i="0" u="none" strike="noStrike" kern="1200" cap="none" spc="0" normalizeH="0" baseline="0" noProof="0" dirty="0">
                        <a:ln>
                          <a:noFill/>
                        </a:ln>
                        <a:solidFill>
                          <a:srgbClr val="184972"/>
                        </a:solidFill>
                        <a:effectLst/>
                        <a:uLnTx/>
                        <a:uFillTx/>
                        <a:latin typeface="黑体"/>
                        <a:ea typeface="+mn-ea"/>
                        <a:cs typeface="Times New Roman" panose="02020603050405020304" pitchFamily="18" charset="0"/>
                      </a:endParaRPr>
                    </a:p>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2263869"/>
                  </a:ext>
                </a:extLst>
              </a:tr>
            </a:tbl>
          </a:graphicData>
        </a:graphic>
      </p:graphicFrame>
      <p:sp>
        <p:nvSpPr>
          <p:cNvPr id="7" name="矩形 6">
            <a:extLst>
              <a:ext uri="{FF2B5EF4-FFF2-40B4-BE49-F238E27FC236}">
                <a16:creationId xmlns:a16="http://schemas.microsoft.com/office/drawing/2014/main" id="{AE72BBAA-C0BD-40E0-AB48-80762DDA5F6D}"/>
              </a:ext>
            </a:extLst>
          </p:cNvPr>
          <p:cNvSpPr/>
          <p:nvPr/>
        </p:nvSpPr>
        <p:spPr>
          <a:xfrm>
            <a:off x="547040" y="3375151"/>
            <a:ext cx="1219212" cy="646331"/>
          </a:xfrm>
          <a:prstGeom prst="rect">
            <a:avLst/>
          </a:prstGeom>
        </p:spPr>
        <p:txBody>
          <a:bodyPr wrap="square">
            <a:spAutoFit/>
          </a:bodyPr>
          <a:lstStyle/>
          <a:p>
            <a:pPr algn="ctr"/>
            <a:r>
              <a:rPr lang="en-US" altLang="zh-CN" dirty="0" err="1">
                <a:solidFill>
                  <a:srgbClr val="000000"/>
                </a:solidFill>
                <a:latin typeface="NEU-BZ-S92"/>
                <a:ea typeface="方正书宋_GBK"/>
                <a:cs typeface="Times New Roman" panose="02020603050405020304" pitchFamily="18" charset="0"/>
              </a:rPr>
              <a:t>Zurcon</a:t>
            </a:r>
            <a:r>
              <a:rPr lang="en-US" altLang="zh-CN" dirty="0">
                <a:solidFill>
                  <a:srgbClr val="000000"/>
                </a:solidFill>
                <a:latin typeface="NEU-BZ-S92"/>
                <a:ea typeface="方正书宋_GBK"/>
                <a:cs typeface="Times New Roman" panose="02020603050405020304" pitchFamily="18" charset="0"/>
              </a:rPr>
              <a:t> L</a:t>
            </a:r>
            <a:r>
              <a:rPr lang="zh-CN" altLang="zh-CN" dirty="0">
                <a:solidFill>
                  <a:srgbClr val="000000"/>
                </a:solidFill>
                <a:latin typeface="NEU-BZ-S92"/>
                <a:ea typeface="方正书宋_GBK"/>
                <a:cs typeface="Times New Roman" panose="02020603050405020304" pitchFamily="18" charset="0"/>
              </a:rPr>
              <a:t>形密封圈</a:t>
            </a:r>
            <a:endParaRPr lang="zh-CN" altLang="en-US" dirty="0"/>
          </a:p>
        </p:txBody>
      </p:sp>
      <p:sp>
        <p:nvSpPr>
          <p:cNvPr id="19" name="矩形 18">
            <a:extLst>
              <a:ext uri="{FF2B5EF4-FFF2-40B4-BE49-F238E27FC236}">
                <a16:creationId xmlns:a16="http://schemas.microsoft.com/office/drawing/2014/main" id="{4091952D-E7D1-46B7-8A3F-06FA7F6E48CC}"/>
              </a:ext>
            </a:extLst>
          </p:cNvPr>
          <p:cNvSpPr/>
          <p:nvPr/>
        </p:nvSpPr>
        <p:spPr>
          <a:xfrm>
            <a:off x="3491466" y="4847084"/>
            <a:ext cx="1483098" cy="260136"/>
          </a:xfrm>
          <a:prstGeom prst="rect">
            <a:avLst/>
          </a:prstGeom>
        </p:spPr>
        <p:txBody>
          <a:bodyPr wrap="none">
            <a:spAutoFit/>
          </a:bodyPr>
          <a:lstStyle/>
          <a:p>
            <a:pPr indent="228600" algn="ctr">
              <a:lnSpc>
                <a:spcPts val="1350"/>
              </a:lnSpc>
              <a:spcAft>
                <a:spcPts val="0"/>
              </a:spcAft>
            </a:pPr>
            <a:r>
              <a:rPr lang="zh-CN" altLang="zh-CN" sz="1000" dirty="0">
                <a:solidFill>
                  <a:srgbClr val="000000"/>
                </a:solidFill>
                <a:latin typeface="NEU-BZ-S92"/>
                <a:ea typeface="方正黑体_GBK"/>
                <a:cs typeface="Times New Roman" panose="02020603050405020304" pitchFamily="18" charset="0"/>
              </a:rPr>
              <a:t>表</a:t>
            </a:r>
            <a:r>
              <a:rPr lang="en-US" altLang="zh-CN" sz="1000" dirty="0">
                <a:solidFill>
                  <a:srgbClr val="000000"/>
                </a:solidFill>
                <a:latin typeface="NEU-HZ-S92"/>
                <a:ea typeface="方正书宋_GBK"/>
                <a:cs typeface="Times New Roman" panose="02020603050405020304" pitchFamily="18" charset="0"/>
              </a:rPr>
              <a:t>5</a:t>
            </a:r>
            <a:r>
              <a:rPr lang="en-US" altLang="zh-CN" sz="1000" dirty="0">
                <a:solidFill>
                  <a:srgbClr val="000000"/>
                </a:solidFill>
                <a:latin typeface="NEU-BZ-S92"/>
                <a:ea typeface="方正书宋_GBK"/>
                <a:cs typeface="Times New Roman" panose="02020603050405020304" pitchFamily="18" charset="0"/>
              </a:rPr>
              <a:t>-</a:t>
            </a:r>
            <a:r>
              <a:rPr lang="en-US" altLang="zh-CN" sz="1000" dirty="0">
                <a:solidFill>
                  <a:srgbClr val="000000"/>
                </a:solidFill>
                <a:latin typeface="NEU-HZ-S92"/>
                <a:ea typeface="方正书宋_GBK"/>
                <a:cs typeface="Times New Roman" panose="02020603050405020304" pitchFamily="18" charset="0"/>
              </a:rPr>
              <a:t>1</a:t>
            </a:r>
            <a:r>
              <a:rPr lang="zh-CN" altLang="zh-CN" sz="1000" dirty="0">
                <a:solidFill>
                  <a:srgbClr val="000000"/>
                </a:solidFill>
                <a:latin typeface="NEU-BZ-S92"/>
                <a:ea typeface="方正书宋_GBK"/>
                <a:cs typeface="Times New Roman" panose="02020603050405020304" pitchFamily="18" charset="0"/>
              </a:rPr>
              <a:t>　</a:t>
            </a:r>
            <a:r>
              <a:rPr lang="zh-CN" altLang="zh-CN" sz="1000" dirty="0">
                <a:solidFill>
                  <a:srgbClr val="000000"/>
                </a:solidFill>
                <a:latin typeface="NEU-BZ-S92"/>
                <a:ea typeface="方正黑体_GBK"/>
                <a:cs typeface="Times New Roman" panose="02020603050405020304" pitchFamily="18" charset="0"/>
              </a:rPr>
              <a:t>新型密封件</a:t>
            </a:r>
            <a:endParaRPr lang="zh-CN" altLang="zh-CN" sz="1100" dirty="0">
              <a:solidFill>
                <a:srgbClr val="000000"/>
              </a:solidFill>
              <a:effectLst/>
              <a:latin typeface="NEU-BZ-S92"/>
              <a:ea typeface="方正书宋_GBK"/>
              <a:cs typeface="Times New Roman" panose="02020603050405020304" pitchFamily="18" charset="0"/>
            </a:endParaRPr>
          </a:p>
        </p:txBody>
      </p:sp>
      <p:pic>
        <p:nvPicPr>
          <p:cNvPr id="21" name="B5T12.EPS">
            <a:extLst>
              <a:ext uri="{FF2B5EF4-FFF2-40B4-BE49-F238E27FC236}">
                <a16:creationId xmlns:a16="http://schemas.microsoft.com/office/drawing/2014/main" id="{CDF87ACD-982F-43B9-8D17-27E65613773C}"/>
              </a:ext>
            </a:extLst>
          </p:cNvPr>
          <p:cNvPicPr/>
          <p:nvPr/>
        </p:nvPicPr>
        <p:blipFill>
          <a:blip r:embed="rId3"/>
          <a:stretch>
            <a:fillRect/>
          </a:stretch>
        </p:blipFill>
        <p:spPr>
          <a:xfrm>
            <a:off x="2916283" y="3196924"/>
            <a:ext cx="2633463" cy="1123828"/>
          </a:xfrm>
          <a:prstGeom prst="rect">
            <a:avLst/>
          </a:prstGeom>
        </p:spPr>
      </p:pic>
      <p:sp>
        <p:nvSpPr>
          <p:cNvPr id="8" name="矩形 7">
            <a:extLst>
              <a:ext uri="{FF2B5EF4-FFF2-40B4-BE49-F238E27FC236}">
                <a16:creationId xmlns:a16="http://schemas.microsoft.com/office/drawing/2014/main" id="{38AAD30E-2DFA-4181-BF3C-37D7A10920A4}"/>
              </a:ext>
            </a:extLst>
          </p:cNvPr>
          <p:cNvSpPr/>
          <p:nvPr/>
        </p:nvSpPr>
        <p:spPr>
          <a:xfrm>
            <a:off x="5878287" y="2743175"/>
            <a:ext cx="2684417" cy="2031325"/>
          </a:xfrm>
          <a:prstGeom prst="rect">
            <a:avLst/>
          </a:prstGeom>
        </p:spPr>
        <p:txBody>
          <a:bodyPr wrap="square">
            <a:spAutoFit/>
          </a:bodyPr>
          <a:lstStyle/>
          <a:p>
            <a:pPr algn="just">
              <a:lnSpc>
                <a:spcPct val="150000"/>
              </a:lnSpc>
            </a:pPr>
            <a:r>
              <a:rPr lang="zh-CN" altLang="en-US" sz="1200" dirty="0"/>
              <a:t>截面呈倒</a:t>
            </a:r>
            <a:r>
              <a:rPr lang="en-US" altLang="zh-CN" sz="1200" dirty="0"/>
              <a:t>L</a:t>
            </a:r>
            <a:r>
              <a:rPr lang="zh-CN" altLang="en-US" sz="1200" dirty="0"/>
              <a:t>形。</a:t>
            </a:r>
            <a:r>
              <a:rPr lang="en-US" altLang="zh-CN" sz="1200" dirty="0" err="1"/>
              <a:t>Zurcon</a:t>
            </a:r>
            <a:r>
              <a:rPr lang="zh-CN" altLang="en-US" sz="1200" dirty="0"/>
              <a:t>是专门研制的高性能聚氨酯</a:t>
            </a:r>
            <a:r>
              <a:rPr lang="en-US" altLang="zh-CN" sz="1200" dirty="0"/>
              <a:t>,</a:t>
            </a:r>
            <a:r>
              <a:rPr lang="zh-CN" altLang="en-US" sz="1200" dirty="0"/>
              <a:t>与介质的相容性和综合性能达到最佳</a:t>
            </a:r>
            <a:r>
              <a:rPr lang="en-US" altLang="zh-CN" sz="1200" dirty="0"/>
              <a:t>;</a:t>
            </a:r>
            <a:r>
              <a:rPr lang="zh-CN" altLang="en-US" sz="1200" dirty="0"/>
              <a:t>在整个工作压力范围内应力分布状态稳定</a:t>
            </a:r>
            <a:r>
              <a:rPr lang="en-US" altLang="zh-CN" sz="1200" dirty="0"/>
              <a:t>,</a:t>
            </a:r>
            <a:r>
              <a:rPr lang="zh-CN" altLang="en-US" sz="1200" dirty="0"/>
              <a:t>且具有流体动力回收性能</a:t>
            </a:r>
            <a:r>
              <a:rPr lang="en-US" altLang="zh-CN" sz="1200" dirty="0"/>
              <a:t>;</a:t>
            </a:r>
            <a:r>
              <a:rPr lang="zh-CN" altLang="en-US" sz="1200" dirty="0"/>
              <a:t>密封唇不受压力作用</a:t>
            </a:r>
            <a:r>
              <a:rPr lang="en-US" altLang="zh-CN" sz="1200" dirty="0"/>
              <a:t>,</a:t>
            </a:r>
            <a:r>
              <a:rPr lang="zh-CN" altLang="en-US" sz="1200" dirty="0"/>
              <a:t>摩擦力小</a:t>
            </a:r>
            <a:r>
              <a:rPr lang="en-US" altLang="zh-CN" sz="1200" dirty="0"/>
              <a:t>;</a:t>
            </a:r>
            <a:r>
              <a:rPr lang="zh-CN" altLang="en-US" sz="1200" dirty="0"/>
              <a:t>抗挤出性好</a:t>
            </a:r>
            <a:r>
              <a:rPr lang="en-US" altLang="zh-CN" sz="1200" dirty="0"/>
              <a:t>;</a:t>
            </a:r>
            <a:r>
              <a:rPr lang="zh-CN" altLang="en-US" sz="1200" dirty="0"/>
              <a:t>动、静态密封性能均好</a:t>
            </a:r>
            <a:r>
              <a:rPr lang="en-US" altLang="zh-CN" sz="1200" dirty="0"/>
              <a:t>;</a:t>
            </a:r>
            <a:r>
              <a:rPr lang="zh-CN" altLang="en-US" sz="1200" dirty="0"/>
              <a:t>耐磨性好</a:t>
            </a:r>
            <a:r>
              <a:rPr lang="en-US" altLang="zh-CN" sz="1200" dirty="0"/>
              <a:t>,</a:t>
            </a:r>
            <a:r>
              <a:rPr lang="zh-CN" altLang="en-US" sz="1200" dirty="0"/>
              <a:t>使用寿命长。</a:t>
            </a:r>
          </a:p>
        </p:txBody>
      </p:sp>
    </p:spTree>
    <p:extLst>
      <p:ext uri="{BB962C8B-B14F-4D97-AF65-F5344CB8AC3E}">
        <p14:creationId xmlns:p14="http://schemas.microsoft.com/office/powerpoint/2010/main" val="2803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7039" y="1862371"/>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2</a:t>
            </a:r>
            <a:r>
              <a:rPr lang="zh-CN" altLang="en-US" sz="1200" dirty="0">
                <a:solidFill>
                  <a:srgbClr val="184972"/>
                </a:solidFill>
                <a:latin typeface="Times New Roman" panose="02020603050405020304" pitchFamily="18" charset="0"/>
                <a:ea typeface="黑体" panose="02010609060101010101" pitchFamily="49" charset="-122"/>
              </a:rPr>
              <a:t>）新型密封件</a:t>
            </a:r>
          </a:p>
        </p:txBody>
      </p:sp>
      <p:sp>
        <p:nvSpPr>
          <p:cNvPr id="4" name="矩形 3">
            <a:extLst>
              <a:ext uri="{FF2B5EF4-FFF2-40B4-BE49-F238E27FC236}">
                <a16:creationId xmlns:a16="http://schemas.microsoft.com/office/drawing/2014/main" id="{210D22B2-4696-46C4-9DD7-49E1E1A62981}"/>
              </a:ext>
            </a:extLst>
          </p:cNvPr>
          <p:cNvSpPr/>
          <p:nvPr/>
        </p:nvSpPr>
        <p:spPr>
          <a:xfrm>
            <a:off x="2535631" y="1343542"/>
            <a:ext cx="5308615" cy="738664"/>
          </a:xfrm>
          <a:prstGeom prst="rect">
            <a:avLst/>
          </a:prstGeom>
        </p:spPr>
        <p:txBody>
          <a:bodyPr wrap="square">
            <a:spAutoFit/>
          </a:bodyPr>
          <a:lstStyle/>
          <a:p>
            <a:pPr algn="just">
              <a:lnSpc>
                <a:spcPct val="150000"/>
              </a:lnSpc>
            </a:pPr>
            <a:r>
              <a:rPr lang="en-US" altLang="zh-CN" sz="1400" dirty="0"/>
              <a:t>20</a:t>
            </a:r>
            <a:r>
              <a:rPr lang="zh-CN" altLang="en-US" sz="1400" dirty="0"/>
              <a:t>世纪</a:t>
            </a:r>
            <a:r>
              <a:rPr lang="en-US" altLang="zh-CN" sz="1400" dirty="0"/>
              <a:t>80</a:t>
            </a:r>
            <a:r>
              <a:rPr lang="zh-CN" altLang="en-US" sz="1400" dirty="0"/>
              <a:t>年代以来出现了一批新型密封件</a:t>
            </a:r>
            <a:r>
              <a:rPr lang="en-US" altLang="zh-CN" sz="1400" dirty="0"/>
              <a:t>,</a:t>
            </a:r>
            <a:r>
              <a:rPr lang="zh-CN" altLang="en-US" sz="1400" dirty="0"/>
              <a:t>它们提高了密封可靠性、运动精度和综合性能。有代表性的几种新型密封件列于表</a:t>
            </a:r>
            <a:r>
              <a:rPr lang="en-US" altLang="zh-CN" sz="1400" dirty="0"/>
              <a:t>5-1</a:t>
            </a:r>
            <a:r>
              <a:rPr lang="zh-CN" altLang="en-US" sz="1400" dirty="0"/>
              <a:t>。</a:t>
            </a:r>
          </a:p>
        </p:txBody>
      </p:sp>
      <p:graphicFrame>
        <p:nvGraphicFramePr>
          <p:cNvPr id="18" name="表格 17">
            <a:extLst>
              <a:ext uri="{FF2B5EF4-FFF2-40B4-BE49-F238E27FC236}">
                <a16:creationId xmlns:a16="http://schemas.microsoft.com/office/drawing/2014/main" id="{B7C8584B-6253-4E87-9CB5-5D28EE276993}"/>
              </a:ext>
            </a:extLst>
          </p:cNvPr>
          <p:cNvGraphicFramePr>
            <a:graphicFrameLocks noGrp="1"/>
          </p:cNvGraphicFramePr>
          <p:nvPr>
            <p:extLst/>
          </p:nvPr>
        </p:nvGraphicFramePr>
        <p:xfrm>
          <a:off x="522961" y="2198757"/>
          <a:ext cx="8096783" cy="2612047"/>
        </p:xfrm>
        <a:graphic>
          <a:graphicData uri="http://schemas.openxmlformats.org/drawingml/2006/table">
            <a:tbl>
              <a:tblPr firstRow="1" firstCol="1" bandRow="1">
                <a:tableStyleId>{5C22544A-7EE6-4342-B048-85BDC9FD1C3A}</a:tableStyleId>
              </a:tblPr>
              <a:tblGrid>
                <a:gridCol w="1247056">
                  <a:extLst>
                    <a:ext uri="{9D8B030D-6E8A-4147-A177-3AD203B41FA5}">
                      <a16:colId xmlns:a16="http://schemas.microsoft.com/office/drawing/2014/main" val="1947913856"/>
                    </a:ext>
                  </a:extLst>
                </a:gridCol>
                <a:gridCol w="472284">
                  <a:extLst>
                    <a:ext uri="{9D8B030D-6E8A-4147-A177-3AD203B41FA5}">
                      <a16:colId xmlns:a16="http://schemas.microsoft.com/office/drawing/2014/main" val="660899122"/>
                    </a:ext>
                  </a:extLst>
                </a:gridCol>
                <a:gridCol w="459365">
                  <a:extLst>
                    <a:ext uri="{9D8B030D-6E8A-4147-A177-3AD203B41FA5}">
                      <a16:colId xmlns:a16="http://schemas.microsoft.com/office/drawing/2014/main" val="1556435542"/>
                    </a:ext>
                  </a:extLst>
                </a:gridCol>
                <a:gridCol w="3085047">
                  <a:extLst>
                    <a:ext uri="{9D8B030D-6E8A-4147-A177-3AD203B41FA5}">
                      <a16:colId xmlns:a16="http://schemas.microsoft.com/office/drawing/2014/main" val="515696879"/>
                    </a:ext>
                  </a:extLst>
                </a:gridCol>
                <a:gridCol w="2833031">
                  <a:extLst>
                    <a:ext uri="{9D8B030D-6E8A-4147-A177-3AD203B41FA5}">
                      <a16:colId xmlns:a16="http://schemas.microsoft.com/office/drawing/2014/main" val="2837519023"/>
                    </a:ext>
                  </a:extLst>
                </a:gridCol>
              </a:tblGrid>
              <a:tr h="271835">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名称</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密封部位</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截面形状</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特   点</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r h="241749">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050" dirty="0">
                          <a:solidFill>
                            <a:schemeClr val="tx1"/>
                          </a:solidFill>
                          <a:effectLst/>
                          <a:latin typeface="+mn-ea"/>
                          <a:ea typeface="+mn-ea"/>
                          <a:cs typeface="Times New Roman" panose="02020603050405020304" pitchFamily="18" charset="0"/>
                        </a:rPr>
                        <a:t>活塞杆</a:t>
                      </a:r>
                      <a:endParaRPr lang="zh-CN" sz="105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1328426"/>
                  </a:ext>
                </a:extLst>
              </a:tr>
              <a:tr h="2098463">
                <a:tc>
                  <a:txBody>
                    <a:bodyPr/>
                    <a:lstStyle/>
                    <a:p>
                      <a:pPr algn="ctr">
                        <a:lnSpc>
                          <a:spcPct val="100000"/>
                        </a:lnSpc>
                        <a:spcAft>
                          <a:spcPts val="0"/>
                        </a:spcAft>
                      </a:pPr>
                      <a:r>
                        <a:rPr lang="zh-CN" altLang="en-US" sz="2000" dirty="0">
                          <a:solidFill>
                            <a:schemeClr val="tx1"/>
                          </a:solidFill>
                          <a:effectLst/>
                          <a:latin typeface="+mn-ea"/>
                          <a:ea typeface="+mn-ea"/>
                          <a:cs typeface="Times New Roman" panose="02020603050405020304" pitchFamily="18" charset="0"/>
                        </a:rPr>
                        <a:t> </a:t>
                      </a:r>
                      <a:endParaRPr lang="zh-CN" sz="2000" dirty="0">
                        <a:solidFill>
                          <a:schemeClr val="tx1"/>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chemeClr val="tx1"/>
                          </a:solidFill>
                          <a:effectLst/>
                          <a:latin typeface="+mn-ea"/>
                          <a:ea typeface="+mn-ea"/>
                          <a:cs typeface="Times New Roman" panose="02020603050405020304" pitchFamily="18" charset="0"/>
                        </a:rPr>
                        <a:t>√</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ts val="12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endParaRPr>
                    </a:p>
                    <a:p>
                      <a:pPr marL="0" marR="0" lvl="0" indent="0" algn="ctr" defTabSz="685800" rtl="0" eaLnBrk="1" fontAlgn="auto" latinLnBrk="0" hangingPunct="1">
                        <a:lnSpc>
                          <a:spcPts val="12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黑体"/>
                          <a:ea typeface="+mn-ea"/>
                          <a:cs typeface="Times New Roman" panose="02020603050405020304" pitchFamily="18" charset="0"/>
                        </a:rPr>
                        <a:t>√</a:t>
                      </a:r>
                      <a:endParaRPr kumimoji="0" lang="zh-CN" altLang="en-US" sz="1600" b="0" i="0" u="none" strike="noStrike" kern="1200" cap="none" spc="0" normalizeH="0" baseline="0" noProof="0" dirty="0">
                        <a:ln>
                          <a:noFill/>
                        </a:ln>
                        <a:solidFill>
                          <a:srgbClr val="184972"/>
                        </a:solidFill>
                        <a:effectLst/>
                        <a:uLnTx/>
                        <a:uFillTx/>
                        <a:latin typeface="黑体"/>
                        <a:ea typeface="+mn-ea"/>
                        <a:cs typeface="Times New Roman" panose="02020603050405020304" pitchFamily="18" charset="0"/>
                      </a:endParaRPr>
                    </a:p>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2263869"/>
                  </a:ext>
                </a:extLst>
              </a:tr>
            </a:tbl>
          </a:graphicData>
        </a:graphic>
      </p:graphicFrame>
      <p:sp>
        <p:nvSpPr>
          <p:cNvPr id="7" name="矩形 6">
            <a:extLst>
              <a:ext uri="{FF2B5EF4-FFF2-40B4-BE49-F238E27FC236}">
                <a16:creationId xmlns:a16="http://schemas.microsoft.com/office/drawing/2014/main" id="{AE72BBAA-C0BD-40E0-AB48-80762DDA5F6D}"/>
              </a:ext>
            </a:extLst>
          </p:cNvPr>
          <p:cNvSpPr/>
          <p:nvPr/>
        </p:nvSpPr>
        <p:spPr>
          <a:xfrm>
            <a:off x="579553" y="3082745"/>
            <a:ext cx="1086000" cy="1200329"/>
          </a:xfrm>
          <a:prstGeom prst="rect">
            <a:avLst/>
          </a:prstGeom>
        </p:spPr>
        <p:txBody>
          <a:bodyPr wrap="square">
            <a:spAutoFit/>
          </a:bodyPr>
          <a:lstStyle/>
          <a:p>
            <a:pPr algn="ctr"/>
            <a:r>
              <a:rPr lang="en-US" altLang="zh-CN" dirty="0"/>
              <a:t>M2</a:t>
            </a:r>
            <a:r>
              <a:rPr lang="zh-CN" altLang="zh-CN" dirty="0"/>
              <a:t>型</a:t>
            </a:r>
            <a:r>
              <a:rPr lang="en-US" altLang="zh-CN" dirty="0" err="1"/>
              <a:t>Turcon-Variseal</a:t>
            </a:r>
            <a:r>
              <a:rPr lang="zh-CN" altLang="zh-CN" dirty="0"/>
              <a:t>密封圈</a:t>
            </a:r>
            <a:endParaRPr lang="zh-CN" altLang="en-US" dirty="0"/>
          </a:p>
        </p:txBody>
      </p:sp>
      <p:sp>
        <p:nvSpPr>
          <p:cNvPr id="2" name="矩形 1">
            <a:extLst>
              <a:ext uri="{FF2B5EF4-FFF2-40B4-BE49-F238E27FC236}">
                <a16:creationId xmlns:a16="http://schemas.microsoft.com/office/drawing/2014/main" id="{D9370272-79F3-4D91-9564-EDCAECA88023}"/>
              </a:ext>
            </a:extLst>
          </p:cNvPr>
          <p:cNvSpPr/>
          <p:nvPr/>
        </p:nvSpPr>
        <p:spPr>
          <a:xfrm>
            <a:off x="3491466" y="4847084"/>
            <a:ext cx="1483098" cy="260136"/>
          </a:xfrm>
          <a:prstGeom prst="rect">
            <a:avLst/>
          </a:prstGeom>
        </p:spPr>
        <p:txBody>
          <a:bodyPr wrap="none">
            <a:spAutoFit/>
          </a:bodyPr>
          <a:lstStyle/>
          <a:p>
            <a:pPr indent="228600" algn="ctr">
              <a:lnSpc>
                <a:spcPts val="1350"/>
              </a:lnSpc>
              <a:spcAft>
                <a:spcPts val="0"/>
              </a:spcAft>
            </a:pPr>
            <a:r>
              <a:rPr lang="zh-CN" altLang="zh-CN" sz="1000" dirty="0">
                <a:solidFill>
                  <a:srgbClr val="000000"/>
                </a:solidFill>
                <a:latin typeface="NEU-BZ-S92"/>
                <a:ea typeface="方正黑体_GBK"/>
                <a:cs typeface="Times New Roman" panose="02020603050405020304" pitchFamily="18" charset="0"/>
              </a:rPr>
              <a:t>表</a:t>
            </a:r>
            <a:r>
              <a:rPr lang="en-US" altLang="zh-CN" sz="1000" dirty="0">
                <a:solidFill>
                  <a:srgbClr val="000000"/>
                </a:solidFill>
                <a:latin typeface="NEU-HZ-S92"/>
                <a:ea typeface="方正书宋_GBK"/>
                <a:cs typeface="Times New Roman" panose="02020603050405020304" pitchFamily="18" charset="0"/>
              </a:rPr>
              <a:t>5</a:t>
            </a:r>
            <a:r>
              <a:rPr lang="en-US" altLang="zh-CN" sz="1000" dirty="0">
                <a:solidFill>
                  <a:srgbClr val="000000"/>
                </a:solidFill>
                <a:latin typeface="NEU-BZ-S92"/>
                <a:ea typeface="方正书宋_GBK"/>
                <a:cs typeface="Times New Roman" panose="02020603050405020304" pitchFamily="18" charset="0"/>
              </a:rPr>
              <a:t>-</a:t>
            </a:r>
            <a:r>
              <a:rPr lang="en-US" altLang="zh-CN" sz="1000" dirty="0">
                <a:solidFill>
                  <a:srgbClr val="000000"/>
                </a:solidFill>
                <a:latin typeface="NEU-HZ-S92"/>
                <a:ea typeface="方正书宋_GBK"/>
                <a:cs typeface="Times New Roman" panose="02020603050405020304" pitchFamily="18" charset="0"/>
              </a:rPr>
              <a:t>1</a:t>
            </a:r>
            <a:r>
              <a:rPr lang="zh-CN" altLang="zh-CN" sz="1000" dirty="0">
                <a:solidFill>
                  <a:srgbClr val="000000"/>
                </a:solidFill>
                <a:latin typeface="NEU-BZ-S92"/>
                <a:ea typeface="方正书宋_GBK"/>
                <a:cs typeface="Times New Roman" panose="02020603050405020304" pitchFamily="18" charset="0"/>
              </a:rPr>
              <a:t>　</a:t>
            </a:r>
            <a:r>
              <a:rPr lang="zh-CN" altLang="zh-CN" sz="1000" dirty="0">
                <a:solidFill>
                  <a:srgbClr val="000000"/>
                </a:solidFill>
                <a:latin typeface="NEU-BZ-S92"/>
                <a:ea typeface="方正黑体_GBK"/>
                <a:cs typeface="Times New Roman" panose="02020603050405020304" pitchFamily="18" charset="0"/>
              </a:rPr>
              <a:t>新型密封件</a:t>
            </a:r>
            <a:endParaRPr lang="zh-CN" altLang="zh-CN" sz="1100" dirty="0">
              <a:solidFill>
                <a:srgbClr val="000000"/>
              </a:solidFill>
              <a:effectLst/>
              <a:latin typeface="NEU-BZ-S92"/>
              <a:ea typeface="方正书宋_GBK"/>
              <a:cs typeface="Times New Roman" panose="02020603050405020304" pitchFamily="18" charset="0"/>
            </a:endParaRPr>
          </a:p>
        </p:txBody>
      </p:sp>
      <p:pic>
        <p:nvPicPr>
          <p:cNvPr id="19" name="B5T13.EPS">
            <a:extLst>
              <a:ext uri="{FF2B5EF4-FFF2-40B4-BE49-F238E27FC236}">
                <a16:creationId xmlns:a16="http://schemas.microsoft.com/office/drawing/2014/main" id="{43D44F04-8AD6-4873-BFE2-0E107F80EBA3}"/>
              </a:ext>
            </a:extLst>
          </p:cNvPr>
          <p:cNvPicPr/>
          <p:nvPr/>
        </p:nvPicPr>
        <p:blipFill>
          <a:blip r:embed="rId3"/>
          <a:stretch>
            <a:fillRect/>
          </a:stretch>
        </p:blipFill>
        <p:spPr>
          <a:xfrm>
            <a:off x="2873829" y="3167727"/>
            <a:ext cx="2798068" cy="1115347"/>
          </a:xfrm>
          <a:prstGeom prst="rect">
            <a:avLst/>
          </a:prstGeom>
        </p:spPr>
      </p:pic>
      <p:sp>
        <p:nvSpPr>
          <p:cNvPr id="9" name="矩形 8">
            <a:extLst>
              <a:ext uri="{FF2B5EF4-FFF2-40B4-BE49-F238E27FC236}">
                <a16:creationId xmlns:a16="http://schemas.microsoft.com/office/drawing/2014/main" id="{20B39F85-8E23-42E6-B358-6DE72D4B7775}"/>
              </a:ext>
            </a:extLst>
          </p:cNvPr>
          <p:cNvSpPr/>
          <p:nvPr/>
        </p:nvSpPr>
        <p:spPr>
          <a:xfrm>
            <a:off x="5953398" y="2738850"/>
            <a:ext cx="2557053" cy="2031325"/>
          </a:xfrm>
          <a:prstGeom prst="rect">
            <a:avLst/>
          </a:prstGeom>
        </p:spPr>
        <p:txBody>
          <a:bodyPr wrap="square">
            <a:spAutoFit/>
          </a:bodyPr>
          <a:lstStyle/>
          <a:p>
            <a:pPr algn="just">
              <a:lnSpc>
                <a:spcPct val="150000"/>
              </a:lnSpc>
            </a:pPr>
            <a:r>
              <a:rPr lang="zh-CN" altLang="en-US" sz="1200" dirty="0"/>
              <a:t>　</a:t>
            </a:r>
            <a:r>
              <a:rPr lang="en-US" altLang="zh-CN" sz="1200" dirty="0"/>
              <a:t>U</a:t>
            </a:r>
            <a:r>
              <a:rPr lang="zh-CN" altLang="en-US" sz="1200" dirty="0"/>
              <a:t>形密封圈内装不锈钢弹簧</a:t>
            </a:r>
            <a:r>
              <a:rPr lang="en-US" altLang="zh-CN" sz="1200" dirty="0"/>
              <a:t>,</a:t>
            </a:r>
            <a:r>
              <a:rPr lang="zh-CN" altLang="en-US" sz="1200" dirty="0"/>
              <a:t>为单作用密封元件</a:t>
            </a:r>
            <a:r>
              <a:rPr lang="en-US" altLang="zh-CN" sz="1200" dirty="0"/>
              <a:t>;</a:t>
            </a:r>
            <a:r>
              <a:rPr lang="zh-CN" altLang="en-US" sz="1200" dirty="0"/>
              <a:t>从零压到高压都能可靠密封</a:t>
            </a:r>
            <a:r>
              <a:rPr lang="en-US" altLang="zh-CN" sz="1200" dirty="0"/>
              <a:t>;</a:t>
            </a:r>
            <a:r>
              <a:rPr lang="zh-CN" altLang="en-US" sz="1200" dirty="0"/>
              <a:t>密封圈材料</a:t>
            </a:r>
            <a:r>
              <a:rPr lang="en-US" altLang="zh-CN" sz="1200" dirty="0" err="1"/>
              <a:t>Turcon</a:t>
            </a:r>
            <a:r>
              <a:rPr lang="zh-CN" altLang="en-US" sz="1200" dirty="0"/>
              <a:t>为高性能热塑性复合物</a:t>
            </a:r>
            <a:r>
              <a:rPr lang="en-US" altLang="zh-CN" sz="1200" dirty="0"/>
              <a:t>;</a:t>
            </a:r>
            <a:r>
              <a:rPr lang="zh-CN" altLang="en-US" sz="1200" dirty="0"/>
              <a:t>摩擦因数小</a:t>
            </a:r>
            <a:r>
              <a:rPr lang="en-US" altLang="zh-CN" sz="1200" dirty="0"/>
              <a:t>,</a:t>
            </a:r>
            <a:r>
              <a:rPr lang="zh-CN" altLang="en-US" sz="1200" dirty="0"/>
              <a:t>精确控制时不会产生爬行</a:t>
            </a:r>
            <a:r>
              <a:rPr lang="en-US" altLang="zh-CN" sz="1200" dirty="0"/>
              <a:t>;</a:t>
            </a:r>
            <a:r>
              <a:rPr lang="zh-CN" altLang="en-US" sz="1200" dirty="0"/>
              <a:t>尺寸稳定性好</a:t>
            </a:r>
            <a:r>
              <a:rPr lang="en-US" altLang="zh-CN" sz="1200" dirty="0"/>
              <a:t>,</a:t>
            </a:r>
            <a:r>
              <a:rPr lang="zh-CN" altLang="en-US" sz="1200" dirty="0"/>
              <a:t>能承受温度急剧变化</a:t>
            </a:r>
            <a:r>
              <a:rPr lang="en-US" altLang="zh-CN" sz="1200" dirty="0"/>
              <a:t>;</a:t>
            </a:r>
            <a:r>
              <a:rPr lang="zh-CN" altLang="en-US" sz="1200" dirty="0"/>
              <a:t>耐磨性好</a:t>
            </a:r>
            <a:r>
              <a:rPr lang="en-US" altLang="zh-CN" sz="1200" dirty="0"/>
              <a:t>,</a:t>
            </a:r>
            <a:r>
              <a:rPr lang="zh-CN" altLang="en-US" sz="1200" dirty="0"/>
              <a:t>使用寿命长</a:t>
            </a:r>
            <a:r>
              <a:rPr lang="en-US" altLang="zh-CN" sz="1200" dirty="0"/>
              <a:t>;</a:t>
            </a:r>
            <a:r>
              <a:rPr lang="zh-CN" altLang="en-US" sz="1200" dirty="0"/>
              <a:t>可用于往复和旋转动密封。</a:t>
            </a:r>
          </a:p>
        </p:txBody>
      </p:sp>
    </p:spTree>
    <p:extLst>
      <p:ext uri="{BB962C8B-B14F-4D97-AF65-F5344CB8AC3E}">
        <p14:creationId xmlns:p14="http://schemas.microsoft.com/office/powerpoint/2010/main" val="76999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4124350D-16F0-439C-B874-081A14EE929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6194BF6B-46C4-4075-A339-BB4163292C43}"/>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4" name="直角三角形 3">
            <a:extLst>
              <a:ext uri="{FF2B5EF4-FFF2-40B4-BE49-F238E27FC236}">
                <a16:creationId xmlns:a16="http://schemas.microsoft.com/office/drawing/2014/main" id="{96D9E94E-D79D-4ECB-8104-0DF86A1779D2}"/>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B4BA9FA8-A4A7-4CC0-BD91-B11E3907B98B}"/>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文本框 5">
            <a:extLst>
              <a:ext uri="{FF2B5EF4-FFF2-40B4-BE49-F238E27FC236}">
                <a16:creationId xmlns:a16="http://schemas.microsoft.com/office/drawing/2014/main" id="{E2FE98D9-4353-4ED0-949F-2DE3B6F51611}"/>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7" name="直角三角形 6">
            <a:extLst>
              <a:ext uri="{FF2B5EF4-FFF2-40B4-BE49-F238E27FC236}">
                <a16:creationId xmlns:a16="http://schemas.microsoft.com/office/drawing/2014/main" id="{74A27DC6-0CD4-458B-8839-42D138030108}"/>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8" name="文本框 19">
            <a:extLst>
              <a:ext uri="{FF2B5EF4-FFF2-40B4-BE49-F238E27FC236}">
                <a16:creationId xmlns:a16="http://schemas.microsoft.com/office/drawing/2014/main" id="{21D5A5B1-09E2-4F91-AA9D-79FE303D3B57}"/>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9" name="文本框 19">
            <a:extLst>
              <a:ext uri="{FF2B5EF4-FFF2-40B4-BE49-F238E27FC236}">
                <a16:creationId xmlns:a16="http://schemas.microsoft.com/office/drawing/2014/main" id="{9DC06CDF-0CAA-4440-90CB-2068023D5575}"/>
              </a:ext>
            </a:extLst>
          </p:cNvPr>
          <p:cNvSpPr txBox="1">
            <a:spLocks noChangeArrowheads="1"/>
          </p:cNvSpPr>
          <p:nvPr/>
        </p:nvSpPr>
        <p:spPr bwMode="auto">
          <a:xfrm>
            <a:off x="35792" y="1857919"/>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3</a:t>
            </a:r>
            <a:r>
              <a:rPr lang="zh-CN" altLang="en-US" sz="1200" dirty="0">
                <a:solidFill>
                  <a:srgbClr val="184972"/>
                </a:solidFill>
                <a:latin typeface="Times New Roman" panose="02020603050405020304" pitchFamily="18" charset="0"/>
                <a:ea typeface="黑体" panose="02010609060101010101" pitchFamily="49" charset="-122"/>
              </a:rPr>
              <a:t>）组合式密封件</a:t>
            </a:r>
          </a:p>
        </p:txBody>
      </p:sp>
      <p:sp>
        <p:nvSpPr>
          <p:cNvPr id="10" name="矩形 9">
            <a:extLst>
              <a:ext uri="{FF2B5EF4-FFF2-40B4-BE49-F238E27FC236}">
                <a16:creationId xmlns:a16="http://schemas.microsoft.com/office/drawing/2014/main" id="{A8B6F27C-18CF-44BE-A04F-DB320EC2909A}"/>
              </a:ext>
            </a:extLst>
          </p:cNvPr>
          <p:cNvSpPr/>
          <p:nvPr/>
        </p:nvSpPr>
        <p:spPr>
          <a:xfrm>
            <a:off x="1855990" y="1903472"/>
            <a:ext cx="5564776" cy="2554545"/>
          </a:xfrm>
          <a:prstGeom prst="rect">
            <a:avLst/>
          </a:prstGeom>
        </p:spPr>
        <p:txBody>
          <a:bodyPr wrap="square">
            <a:spAutoFit/>
          </a:bodyPr>
          <a:lstStyle/>
          <a:p>
            <a:pPr algn="ctr">
              <a:lnSpc>
                <a:spcPct val="200000"/>
              </a:lnSpc>
            </a:pPr>
            <a:r>
              <a:rPr lang="zh-CN" altLang="en-US" sz="2000" b="1" dirty="0">
                <a:solidFill>
                  <a:srgbClr val="FF0000"/>
                </a:solidFill>
              </a:rPr>
              <a:t>组合式密封件</a:t>
            </a:r>
            <a:r>
              <a:rPr lang="zh-CN" altLang="en-US" sz="2000" dirty="0"/>
              <a:t>由两个或两个以上元件组成。</a:t>
            </a:r>
            <a:endParaRPr lang="en-US" altLang="zh-CN" sz="2000" dirty="0"/>
          </a:p>
          <a:p>
            <a:pPr algn="ctr">
              <a:lnSpc>
                <a:spcPct val="200000"/>
              </a:lnSpc>
            </a:pPr>
            <a:r>
              <a:rPr lang="zh-CN" altLang="en-US" sz="2000" dirty="0"/>
              <a:t>其中一部分是润滑性能好、摩擦因数小的元件</a:t>
            </a:r>
            <a:r>
              <a:rPr lang="en-US" altLang="zh-CN" sz="2000" dirty="0"/>
              <a:t>;</a:t>
            </a:r>
          </a:p>
          <a:p>
            <a:pPr algn="ctr">
              <a:lnSpc>
                <a:spcPct val="200000"/>
              </a:lnSpc>
            </a:pPr>
            <a:r>
              <a:rPr lang="zh-CN" altLang="en-US" sz="2000" dirty="0"/>
              <a:t>另一部分是充当弹性体的元件</a:t>
            </a:r>
            <a:r>
              <a:rPr lang="en-US" altLang="zh-CN" sz="2000" dirty="0"/>
              <a:t>,</a:t>
            </a:r>
          </a:p>
          <a:p>
            <a:pPr algn="ctr">
              <a:lnSpc>
                <a:spcPct val="200000"/>
              </a:lnSpc>
            </a:pPr>
            <a:r>
              <a:rPr lang="zh-CN" altLang="en-US" sz="2000" dirty="0"/>
              <a:t>从而大大改善了综合密封性能。</a:t>
            </a:r>
          </a:p>
        </p:txBody>
      </p:sp>
      <p:sp>
        <p:nvSpPr>
          <p:cNvPr id="11" name="直角三角形 10">
            <a:extLst>
              <a:ext uri="{FF2B5EF4-FFF2-40B4-BE49-F238E27FC236}">
                <a16:creationId xmlns:a16="http://schemas.microsoft.com/office/drawing/2014/main" id="{3544DDFE-E33E-42E0-BE9B-13EDDF6EC411}"/>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2" name="直角三角形 11">
            <a:extLst>
              <a:ext uri="{FF2B5EF4-FFF2-40B4-BE49-F238E27FC236}">
                <a16:creationId xmlns:a16="http://schemas.microsoft.com/office/drawing/2014/main" id="{415EFED0-0106-429D-A746-6EFB3CED7205}"/>
              </a:ext>
            </a:extLst>
          </p:cNvPr>
          <p:cNvSpPr/>
          <p:nvPr/>
        </p:nvSpPr>
        <p:spPr>
          <a:xfrm rot="10800000" flipV="1">
            <a:off x="8283575"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5435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5792" y="1857919"/>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3</a:t>
            </a:r>
            <a:r>
              <a:rPr lang="zh-CN" altLang="en-US" sz="1200" dirty="0">
                <a:solidFill>
                  <a:srgbClr val="184972"/>
                </a:solidFill>
                <a:latin typeface="Times New Roman" panose="02020603050405020304" pitchFamily="18" charset="0"/>
                <a:ea typeface="黑体" panose="02010609060101010101" pitchFamily="49" charset="-122"/>
              </a:rPr>
              <a:t>）组合式密封件</a:t>
            </a:r>
          </a:p>
        </p:txBody>
      </p:sp>
      <p:sp>
        <p:nvSpPr>
          <p:cNvPr id="9" name="矩形 8">
            <a:extLst>
              <a:ext uri="{FF2B5EF4-FFF2-40B4-BE49-F238E27FC236}">
                <a16:creationId xmlns:a16="http://schemas.microsoft.com/office/drawing/2014/main" id="{697735FA-EA3B-4FE7-99B1-B4E2CA93D041}"/>
              </a:ext>
            </a:extLst>
          </p:cNvPr>
          <p:cNvSpPr/>
          <p:nvPr/>
        </p:nvSpPr>
        <p:spPr>
          <a:xfrm>
            <a:off x="299020" y="2108371"/>
            <a:ext cx="2529277" cy="2585323"/>
          </a:xfrm>
          <a:prstGeom prst="rect">
            <a:avLst/>
          </a:prstGeom>
        </p:spPr>
        <p:txBody>
          <a:bodyPr wrap="square">
            <a:spAutoFit/>
          </a:bodyPr>
          <a:lstStyle/>
          <a:p>
            <a:pPr algn="just">
              <a:lnSpc>
                <a:spcPct val="150000"/>
              </a:lnSpc>
            </a:pPr>
            <a:r>
              <a:rPr lang="zh-CN" altLang="en-US" sz="1200" dirty="0"/>
              <a:t>同轴密封圈是结构与材料全部实施组合形式的往复运动用密封元件。它由加了填充材料的改性聚四氟乙烯滑环和作为弹性体的橡胶环</a:t>
            </a:r>
            <a:r>
              <a:rPr lang="en-US" altLang="zh-CN" sz="1200" dirty="0"/>
              <a:t>(</a:t>
            </a:r>
            <a:r>
              <a:rPr lang="zh-CN" altLang="en-US" sz="1200" dirty="0"/>
              <a:t>如</a:t>
            </a:r>
            <a:r>
              <a:rPr lang="en-US" altLang="zh-CN" sz="1200" dirty="0"/>
              <a:t>O</a:t>
            </a:r>
            <a:r>
              <a:rPr lang="zh-CN" altLang="en-US" sz="1200" dirty="0"/>
              <a:t>形圈、矩形圈、星形圈等</a:t>
            </a:r>
            <a:r>
              <a:rPr lang="en-US" altLang="zh-CN" sz="1200" dirty="0"/>
              <a:t>)</a:t>
            </a:r>
            <a:r>
              <a:rPr lang="zh-CN" altLang="en-US" sz="1200" dirty="0"/>
              <a:t>组合而成。按其用途可分为活塞用同轴密封圈</a:t>
            </a:r>
            <a:r>
              <a:rPr lang="en-US" altLang="zh-CN" sz="1200" dirty="0"/>
              <a:t>(</a:t>
            </a:r>
            <a:r>
              <a:rPr lang="zh-CN" altLang="en-US" sz="1200" dirty="0"/>
              <a:t>格来圈加</a:t>
            </a:r>
            <a:r>
              <a:rPr lang="en-US" altLang="zh-CN" sz="1200" dirty="0"/>
              <a:t>O</a:t>
            </a:r>
            <a:r>
              <a:rPr lang="zh-CN" altLang="en-US" sz="1200" dirty="0"/>
              <a:t>形密封圈</a:t>
            </a:r>
            <a:r>
              <a:rPr lang="en-US" altLang="zh-CN" sz="1200" dirty="0"/>
              <a:t>)</a:t>
            </a:r>
            <a:r>
              <a:rPr lang="zh-CN" altLang="en-US" sz="1200" dirty="0"/>
              <a:t>和活塞杆用同轴密封圈</a:t>
            </a:r>
            <a:r>
              <a:rPr lang="en-US" altLang="zh-CN" sz="1200" dirty="0"/>
              <a:t>(</a:t>
            </a:r>
            <a:r>
              <a:rPr lang="zh-CN" altLang="en-US" sz="1200" dirty="0"/>
              <a:t>斯特圈加</a:t>
            </a:r>
            <a:r>
              <a:rPr lang="en-US" altLang="zh-CN" sz="1200" dirty="0"/>
              <a:t>O</a:t>
            </a:r>
            <a:r>
              <a:rPr lang="zh-CN" altLang="en-US" sz="1200" dirty="0"/>
              <a:t>形密封圈</a:t>
            </a:r>
            <a:r>
              <a:rPr lang="en-US" altLang="zh-CN" sz="1200" dirty="0"/>
              <a:t>),</a:t>
            </a:r>
            <a:r>
              <a:rPr lang="zh-CN" altLang="en-US" sz="1200" dirty="0"/>
              <a:t>其结构形式如图</a:t>
            </a:r>
            <a:r>
              <a:rPr lang="en-US" altLang="zh-CN" sz="1200" dirty="0"/>
              <a:t>5-19</a:t>
            </a:r>
            <a:r>
              <a:rPr lang="zh-CN" altLang="en-US" sz="1200" dirty="0"/>
              <a:t>所示。</a:t>
            </a:r>
          </a:p>
        </p:txBody>
      </p:sp>
      <p:pic>
        <p:nvPicPr>
          <p:cNvPr id="27" name="5T19.EPS">
            <a:extLst>
              <a:ext uri="{FF2B5EF4-FFF2-40B4-BE49-F238E27FC236}">
                <a16:creationId xmlns:a16="http://schemas.microsoft.com/office/drawing/2014/main" id="{2DD6AE3B-6F03-4F06-A919-01CE93C7C75A}"/>
              </a:ext>
            </a:extLst>
          </p:cNvPr>
          <p:cNvPicPr/>
          <p:nvPr/>
        </p:nvPicPr>
        <p:blipFill>
          <a:blip r:embed="rId3"/>
          <a:stretch>
            <a:fillRect/>
          </a:stretch>
        </p:blipFill>
        <p:spPr>
          <a:xfrm>
            <a:off x="3343319" y="2085037"/>
            <a:ext cx="2319183" cy="1718499"/>
          </a:xfrm>
          <a:prstGeom prst="rect">
            <a:avLst/>
          </a:prstGeom>
        </p:spPr>
      </p:pic>
      <p:sp>
        <p:nvSpPr>
          <p:cNvPr id="11" name="矩形 10">
            <a:extLst>
              <a:ext uri="{FF2B5EF4-FFF2-40B4-BE49-F238E27FC236}">
                <a16:creationId xmlns:a16="http://schemas.microsoft.com/office/drawing/2014/main" id="{95D1FD86-94A2-4211-AE27-EA621BE20944}"/>
              </a:ext>
            </a:extLst>
          </p:cNvPr>
          <p:cNvSpPr/>
          <p:nvPr/>
        </p:nvSpPr>
        <p:spPr>
          <a:xfrm>
            <a:off x="2216911" y="4086697"/>
            <a:ext cx="4572000" cy="518091"/>
          </a:xfrm>
          <a:prstGeom prst="rect">
            <a:avLst/>
          </a:prstGeom>
        </p:spPr>
        <p:txBody>
          <a:bodyPr>
            <a:spAutoFit/>
          </a:bodyPr>
          <a:lstStyle/>
          <a:p>
            <a:pPr algn="ctr">
              <a:lnSpc>
                <a:spcPts val="1350"/>
              </a:lnSpc>
              <a:spcAft>
                <a:spcPts val="0"/>
              </a:spcAft>
            </a:pPr>
            <a:r>
              <a:rPr lang="zh-CN" altLang="zh-CN" sz="700" dirty="0">
                <a:solidFill>
                  <a:srgbClr val="000000"/>
                </a:solidFill>
                <a:latin typeface="NEU-BZ-S92"/>
                <a:ea typeface="方正书宋_GBK"/>
                <a:cs typeface="Times New Roman" panose="02020603050405020304" pitchFamily="18" charset="0"/>
              </a:rPr>
              <a:t>图</a:t>
            </a:r>
            <a:r>
              <a:rPr lang="en-US" altLang="zh-CN" sz="700" dirty="0">
                <a:solidFill>
                  <a:srgbClr val="000000"/>
                </a:solidFill>
                <a:latin typeface="NEU-BZ-S92"/>
                <a:ea typeface="方正书宋_GBK"/>
                <a:cs typeface="Times New Roman" panose="02020603050405020304" pitchFamily="18" charset="0"/>
              </a:rPr>
              <a:t>5-19</a:t>
            </a:r>
            <a:r>
              <a:rPr lang="zh-CN" altLang="zh-CN" sz="700" dirty="0">
                <a:solidFill>
                  <a:srgbClr val="000000"/>
                </a:solidFill>
                <a:latin typeface="NEU-BZ-S92"/>
                <a:ea typeface="方正书宋_GBK"/>
                <a:cs typeface="Times New Roman" panose="02020603050405020304" pitchFamily="18" charset="0"/>
              </a:rPr>
              <a:t>　同轴密封圈</a:t>
            </a:r>
            <a:endParaRPr lang="zh-CN" altLang="zh-CN" sz="9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600" dirty="0">
                <a:solidFill>
                  <a:srgbClr val="000000"/>
                </a:solidFill>
                <a:latin typeface="NEU-BZ-S92"/>
                <a:ea typeface="方正书宋_GBK"/>
                <a:cs typeface="Times New Roman" panose="02020603050405020304" pitchFamily="18" charset="0"/>
              </a:rPr>
              <a:t>a</a:t>
            </a:r>
            <a:r>
              <a:rPr lang="en-US" altLang="zh-CN" sz="600" dirty="0">
                <a:solidFill>
                  <a:srgbClr val="000000"/>
                </a:solidFill>
                <a:latin typeface="方正书宋_GBK"/>
                <a:ea typeface="方正书宋_GBK"/>
                <a:cs typeface="Times New Roman" panose="02020603050405020304" pitchFamily="18" charset="0"/>
              </a:rPr>
              <a:t>)</a:t>
            </a:r>
            <a:r>
              <a:rPr lang="zh-CN" altLang="zh-CN" sz="600" dirty="0">
                <a:solidFill>
                  <a:srgbClr val="000000"/>
                </a:solidFill>
                <a:latin typeface="NEU-BZ-S92"/>
                <a:ea typeface="方正书宋_GBK"/>
                <a:cs typeface="Times New Roman" panose="02020603050405020304" pitchFamily="18" charset="0"/>
              </a:rPr>
              <a:t>活塞用　</a:t>
            </a:r>
            <a:r>
              <a:rPr lang="en-US" altLang="zh-CN" sz="600" dirty="0">
                <a:solidFill>
                  <a:srgbClr val="000000"/>
                </a:solidFill>
                <a:latin typeface="NEU-BZ-S92"/>
                <a:ea typeface="方正书宋_GBK"/>
                <a:cs typeface="Times New Roman" panose="02020603050405020304" pitchFamily="18" charset="0"/>
              </a:rPr>
              <a:t>b</a:t>
            </a:r>
            <a:r>
              <a:rPr lang="en-US" altLang="zh-CN" sz="600" dirty="0">
                <a:solidFill>
                  <a:srgbClr val="000000"/>
                </a:solidFill>
                <a:latin typeface="方正书宋_GBK"/>
                <a:ea typeface="方正书宋_GBK"/>
                <a:cs typeface="Times New Roman" panose="02020603050405020304" pitchFamily="18" charset="0"/>
              </a:rPr>
              <a:t>)</a:t>
            </a:r>
            <a:r>
              <a:rPr lang="zh-CN" altLang="zh-CN" sz="600" dirty="0">
                <a:solidFill>
                  <a:srgbClr val="000000"/>
                </a:solidFill>
                <a:latin typeface="NEU-BZ-S92"/>
                <a:ea typeface="方正书宋_GBK"/>
                <a:cs typeface="Times New Roman" panose="02020603050405020304" pitchFamily="18" charset="0"/>
              </a:rPr>
              <a:t>活塞杆用</a:t>
            </a:r>
            <a:endParaRPr lang="zh-CN" altLang="zh-CN" sz="900" dirty="0">
              <a:solidFill>
                <a:srgbClr val="000000"/>
              </a:solidFill>
              <a:latin typeface="NEU-BZ-S92"/>
              <a:ea typeface="方正书宋_GBK"/>
              <a:cs typeface="Times New Roman" panose="02020603050405020304" pitchFamily="18" charset="0"/>
            </a:endParaRPr>
          </a:p>
          <a:p>
            <a:pPr algn="ctr"/>
            <a:r>
              <a:rPr lang="en-US" altLang="zh-CN" sz="600" dirty="0">
                <a:solidFill>
                  <a:srgbClr val="000000"/>
                </a:solidFill>
                <a:latin typeface="NEU-BZ-S92"/>
                <a:ea typeface="方正书宋_GBK"/>
                <a:cs typeface="Times New Roman" panose="02020603050405020304" pitchFamily="18" charset="0"/>
              </a:rPr>
              <a:t>1—</a:t>
            </a:r>
            <a:r>
              <a:rPr lang="zh-CN" altLang="zh-CN" sz="600" dirty="0">
                <a:solidFill>
                  <a:srgbClr val="000000"/>
                </a:solidFill>
                <a:latin typeface="NEU-BZ-S92"/>
                <a:ea typeface="方正书宋_GBK"/>
                <a:cs typeface="Times New Roman" panose="02020603050405020304" pitchFamily="18" charset="0"/>
              </a:rPr>
              <a:t>格来圈　</a:t>
            </a:r>
            <a:r>
              <a:rPr lang="en-US" altLang="zh-CN" sz="600" dirty="0">
                <a:solidFill>
                  <a:srgbClr val="000000"/>
                </a:solidFill>
                <a:latin typeface="NEU-BZ-S92"/>
                <a:ea typeface="方正书宋_GBK"/>
                <a:cs typeface="Times New Roman" panose="02020603050405020304" pitchFamily="18" charset="0"/>
              </a:rPr>
              <a:t>2—O</a:t>
            </a:r>
            <a:r>
              <a:rPr lang="zh-CN" altLang="zh-CN" sz="600" dirty="0">
                <a:solidFill>
                  <a:srgbClr val="000000"/>
                </a:solidFill>
                <a:latin typeface="NEU-BZ-S92"/>
                <a:ea typeface="方正书宋_GBK"/>
                <a:cs typeface="Times New Roman" panose="02020603050405020304" pitchFamily="18" charset="0"/>
              </a:rPr>
              <a:t>形密封圈　</a:t>
            </a:r>
            <a:r>
              <a:rPr lang="en-US" altLang="zh-CN" sz="600" dirty="0">
                <a:solidFill>
                  <a:srgbClr val="000000"/>
                </a:solidFill>
                <a:latin typeface="NEU-BZ-S92"/>
                <a:ea typeface="方正书宋_GBK"/>
                <a:cs typeface="Times New Roman" panose="02020603050405020304" pitchFamily="18" charset="0"/>
              </a:rPr>
              <a:t>3—</a:t>
            </a:r>
            <a:r>
              <a:rPr lang="zh-CN" altLang="zh-CN" sz="600" dirty="0">
                <a:solidFill>
                  <a:srgbClr val="000000"/>
                </a:solidFill>
                <a:latin typeface="NEU-BZ-S92"/>
                <a:ea typeface="方正书宋_GBK"/>
                <a:cs typeface="Times New Roman" panose="02020603050405020304" pitchFamily="18" charset="0"/>
              </a:rPr>
              <a:t>斯特圈</a:t>
            </a:r>
            <a:endParaRPr lang="zh-CN" altLang="en-US" sz="1400" dirty="0"/>
          </a:p>
        </p:txBody>
      </p:sp>
      <p:sp>
        <p:nvSpPr>
          <p:cNvPr id="29" name="矩形 28">
            <a:extLst>
              <a:ext uri="{FF2B5EF4-FFF2-40B4-BE49-F238E27FC236}">
                <a16:creationId xmlns:a16="http://schemas.microsoft.com/office/drawing/2014/main" id="{06533541-BE93-45BF-A22F-00CE593FD49F}"/>
              </a:ext>
            </a:extLst>
          </p:cNvPr>
          <p:cNvSpPr/>
          <p:nvPr/>
        </p:nvSpPr>
        <p:spPr>
          <a:xfrm>
            <a:off x="6282631" y="1745820"/>
            <a:ext cx="2501435" cy="3000821"/>
          </a:xfrm>
          <a:prstGeom prst="rect">
            <a:avLst/>
          </a:prstGeom>
        </p:spPr>
        <p:txBody>
          <a:bodyPr wrap="square">
            <a:spAutoFit/>
          </a:bodyPr>
          <a:lstStyle/>
          <a:p>
            <a:pPr algn="just">
              <a:lnSpc>
                <a:spcPct val="150000"/>
              </a:lnSpc>
            </a:pPr>
            <a:r>
              <a:rPr lang="zh-CN" altLang="en-US" sz="1400" dirty="0"/>
              <a:t>格来圈和斯特圈都是以聚四氟乙烯树脂为基材</a:t>
            </a:r>
            <a:r>
              <a:rPr lang="en-US" altLang="zh-CN" sz="1400" dirty="0"/>
              <a:t>,</a:t>
            </a:r>
            <a:r>
              <a:rPr lang="zh-CN" altLang="en-US" sz="1400" dirty="0"/>
              <a:t>按不同使用条件、配以不同比例的充填材料</a:t>
            </a:r>
            <a:r>
              <a:rPr lang="en-US" altLang="zh-CN" sz="1400" dirty="0"/>
              <a:t>(</a:t>
            </a:r>
            <a:r>
              <a:rPr lang="zh-CN" altLang="en-US" sz="1400" dirty="0"/>
              <a:t>如铜粉、石墨、碳素纤维、玻璃纤维、石棉、二硫化钼等</a:t>
            </a:r>
            <a:r>
              <a:rPr lang="en-US" altLang="zh-CN" sz="1400" dirty="0"/>
              <a:t>)</a:t>
            </a:r>
            <a:r>
              <a:rPr lang="zh-CN" altLang="en-US" sz="1400" dirty="0"/>
              <a:t>制作而成。由于聚四氟乙烯树脂具有自润滑性能</a:t>
            </a:r>
            <a:r>
              <a:rPr lang="en-US" altLang="zh-CN" sz="1400" dirty="0"/>
              <a:t>,</a:t>
            </a:r>
            <a:r>
              <a:rPr lang="zh-CN" altLang="en-US" sz="1400" dirty="0"/>
              <a:t>因此同轴密封圈在各类密封圈中</a:t>
            </a:r>
            <a:r>
              <a:rPr lang="en-US" altLang="zh-CN" sz="1400" dirty="0"/>
              <a:t>,</a:t>
            </a:r>
            <a:r>
              <a:rPr lang="zh-CN" altLang="en-US" sz="1400" dirty="0"/>
              <a:t>是动摩擦阻力较小的一种。</a:t>
            </a:r>
          </a:p>
        </p:txBody>
      </p:sp>
      <p:sp>
        <p:nvSpPr>
          <p:cNvPr id="37" name="圆角矩形 6">
            <a:extLst>
              <a:ext uri="{FF2B5EF4-FFF2-40B4-BE49-F238E27FC236}">
                <a16:creationId xmlns:a16="http://schemas.microsoft.com/office/drawing/2014/main" id="{08B7AEF4-39A3-434F-8A80-32DADD5FA7E7}"/>
              </a:ext>
            </a:extLst>
          </p:cNvPr>
          <p:cNvSpPr/>
          <p:nvPr/>
        </p:nvSpPr>
        <p:spPr>
          <a:xfrm>
            <a:off x="3033255" y="1777260"/>
            <a:ext cx="2939312" cy="297303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0" name="直角三角形 39">
            <a:extLst>
              <a:ext uri="{FF2B5EF4-FFF2-40B4-BE49-F238E27FC236}">
                <a16:creationId xmlns:a16="http://schemas.microsoft.com/office/drawing/2014/main" id="{E0A99932-F221-4A70-8C61-504252E22EBB}"/>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1" name="直角三角形 40">
            <a:extLst>
              <a:ext uri="{FF2B5EF4-FFF2-40B4-BE49-F238E27FC236}">
                <a16:creationId xmlns:a16="http://schemas.microsoft.com/office/drawing/2014/main" id="{B63AB679-B0D1-45EA-946A-1DA73D24DB3F}"/>
              </a:ext>
            </a:extLst>
          </p:cNvPr>
          <p:cNvSpPr/>
          <p:nvPr/>
        </p:nvSpPr>
        <p:spPr>
          <a:xfrm rot="10800000" flipV="1">
            <a:off x="8283575"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035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9" grpId="0"/>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5T20.EPS">
            <a:extLst>
              <a:ext uri="{FF2B5EF4-FFF2-40B4-BE49-F238E27FC236}">
                <a16:creationId xmlns:a16="http://schemas.microsoft.com/office/drawing/2014/main" id="{AC492B46-7A55-409F-84F0-48D972ED796B}"/>
              </a:ext>
            </a:extLst>
          </p:cNvPr>
          <p:cNvPicPr/>
          <p:nvPr/>
        </p:nvPicPr>
        <p:blipFill>
          <a:blip r:embed="rId3"/>
          <a:stretch>
            <a:fillRect/>
          </a:stretch>
        </p:blipFill>
        <p:spPr>
          <a:xfrm>
            <a:off x="820214" y="2329331"/>
            <a:ext cx="2182727" cy="1778699"/>
          </a:xfrm>
          <a:prstGeom prst="rect">
            <a:avLst/>
          </a:prstGeom>
        </p:spPr>
      </p:pic>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17" name="文本框 19">
            <a:extLst>
              <a:ext uri="{FF2B5EF4-FFF2-40B4-BE49-F238E27FC236}">
                <a16:creationId xmlns:a16="http://schemas.microsoft.com/office/drawing/2014/main" id="{C8442A0B-5381-491F-9F3C-C0FFB6A5E9ED}"/>
              </a:ext>
            </a:extLst>
          </p:cNvPr>
          <p:cNvSpPr txBox="1">
            <a:spLocks noChangeArrowheads="1"/>
          </p:cNvSpPr>
          <p:nvPr/>
        </p:nvSpPr>
        <p:spPr bwMode="auto">
          <a:xfrm>
            <a:off x="35792" y="1857919"/>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3</a:t>
            </a:r>
            <a:r>
              <a:rPr lang="zh-CN" altLang="en-US" sz="1200" dirty="0">
                <a:solidFill>
                  <a:srgbClr val="184972"/>
                </a:solidFill>
                <a:latin typeface="Times New Roman" panose="02020603050405020304" pitchFamily="18" charset="0"/>
                <a:ea typeface="黑体" panose="02010609060101010101" pitchFamily="49" charset="-122"/>
              </a:rPr>
              <a:t>）组合式密封件</a:t>
            </a:r>
          </a:p>
        </p:txBody>
      </p:sp>
      <p:sp>
        <p:nvSpPr>
          <p:cNvPr id="31" name="圆角矩形 6">
            <a:extLst>
              <a:ext uri="{FF2B5EF4-FFF2-40B4-BE49-F238E27FC236}">
                <a16:creationId xmlns:a16="http://schemas.microsoft.com/office/drawing/2014/main" id="{91753083-BAC6-4281-BE41-BC5E74E42C0B}"/>
              </a:ext>
            </a:extLst>
          </p:cNvPr>
          <p:cNvSpPr/>
          <p:nvPr/>
        </p:nvSpPr>
        <p:spPr>
          <a:xfrm>
            <a:off x="546857" y="2280743"/>
            <a:ext cx="2816833" cy="242252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3" name="矩形 22">
            <a:extLst>
              <a:ext uri="{FF2B5EF4-FFF2-40B4-BE49-F238E27FC236}">
                <a16:creationId xmlns:a16="http://schemas.microsoft.com/office/drawing/2014/main" id="{192807A6-9F49-4AB1-BEF2-6A53E57F9BCE}"/>
              </a:ext>
            </a:extLst>
          </p:cNvPr>
          <p:cNvSpPr/>
          <p:nvPr/>
        </p:nvSpPr>
        <p:spPr>
          <a:xfrm>
            <a:off x="-374423" y="4156618"/>
            <a:ext cx="4572000" cy="518091"/>
          </a:xfrm>
          <a:prstGeom prst="rect">
            <a:avLst/>
          </a:prstGeom>
        </p:spPr>
        <p:txBody>
          <a:bodyPr>
            <a:spAutoFit/>
          </a:bodyPr>
          <a:lstStyle/>
          <a:p>
            <a:pPr algn="ctr">
              <a:lnSpc>
                <a:spcPts val="1350"/>
              </a:lnSpc>
              <a:spcAft>
                <a:spcPts val="0"/>
              </a:spcAft>
            </a:pPr>
            <a:r>
              <a:rPr lang="zh-CN" altLang="zh-CN" sz="700" dirty="0">
                <a:solidFill>
                  <a:srgbClr val="000000"/>
                </a:solidFill>
                <a:latin typeface="NEU-BZ-S92"/>
                <a:ea typeface="方正书宋_GBK"/>
                <a:cs typeface="Times New Roman" panose="02020603050405020304" pitchFamily="18" charset="0"/>
              </a:rPr>
              <a:t>图</a:t>
            </a:r>
            <a:r>
              <a:rPr lang="en-US" altLang="zh-CN" sz="700" dirty="0">
                <a:solidFill>
                  <a:srgbClr val="000000"/>
                </a:solidFill>
                <a:latin typeface="NEU-BZ-S92"/>
                <a:ea typeface="方正书宋_GBK"/>
                <a:cs typeface="Times New Roman" panose="02020603050405020304" pitchFamily="18" charset="0"/>
              </a:rPr>
              <a:t>5-20</a:t>
            </a:r>
            <a:r>
              <a:rPr lang="zh-CN" altLang="zh-CN" sz="700" dirty="0">
                <a:solidFill>
                  <a:srgbClr val="000000"/>
                </a:solidFill>
                <a:latin typeface="NEU-BZ-S92"/>
                <a:ea typeface="方正书宋_GBK"/>
                <a:cs typeface="Times New Roman" panose="02020603050405020304" pitchFamily="18" charset="0"/>
              </a:rPr>
              <a:t>　旋转格来圈</a:t>
            </a:r>
            <a:endParaRPr lang="zh-CN" altLang="zh-CN" sz="9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600" dirty="0">
                <a:solidFill>
                  <a:srgbClr val="000000"/>
                </a:solidFill>
                <a:latin typeface="NEU-BZ-S92"/>
                <a:ea typeface="方正书宋_GBK"/>
                <a:cs typeface="Times New Roman" panose="02020603050405020304" pitchFamily="18" charset="0"/>
              </a:rPr>
              <a:t>a</a:t>
            </a:r>
            <a:r>
              <a:rPr lang="en-US" altLang="zh-CN" sz="600" dirty="0">
                <a:solidFill>
                  <a:srgbClr val="000000"/>
                </a:solidFill>
                <a:latin typeface="方正书宋_GBK"/>
                <a:ea typeface="方正书宋_GBK"/>
                <a:cs typeface="Times New Roman" panose="02020603050405020304" pitchFamily="18" charset="0"/>
              </a:rPr>
              <a:t>)</a:t>
            </a:r>
            <a:r>
              <a:rPr lang="zh-CN" altLang="zh-CN" sz="600" dirty="0">
                <a:solidFill>
                  <a:srgbClr val="000000"/>
                </a:solidFill>
                <a:latin typeface="NEU-BZ-S92"/>
                <a:ea typeface="方正书宋_GBK"/>
                <a:cs typeface="Times New Roman" panose="02020603050405020304" pitchFamily="18" charset="0"/>
              </a:rPr>
              <a:t>外圆密封　</a:t>
            </a:r>
            <a:r>
              <a:rPr lang="en-US" altLang="zh-CN" sz="600" dirty="0">
                <a:solidFill>
                  <a:srgbClr val="000000"/>
                </a:solidFill>
                <a:latin typeface="NEU-BZ-S92"/>
                <a:ea typeface="方正书宋_GBK"/>
                <a:cs typeface="Times New Roman" panose="02020603050405020304" pitchFamily="18" charset="0"/>
              </a:rPr>
              <a:t>b</a:t>
            </a:r>
            <a:r>
              <a:rPr lang="en-US" altLang="zh-CN" sz="600" dirty="0">
                <a:solidFill>
                  <a:srgbClr val="000000"/>
                </a:solidFill>
                <a:latin typeface="方正书宋_GBK"/>
                <a:ea typeface="方正书宋_GBK"/>
                <a:cs typeface="Times New Roman" panose="02020603050405020304" pitchFamily="18" charset="0"/>
              </a:rPr>
              <a:t>)</a:t>
            </a:r>
            <a:r>
              <a:rPr lang="zh-CN" altLang="zh-CN" sz="600" dirty="0">
                <a:solidFill>
                  <a:srgbClr val="000000"/>
                </a:solidFill>
                <a:latin typeface="NEU-BZ-S92"/>
                <a:ea typeface="方正书宋_GBK"/>
                <a:cs typeface="Times New Roman" panose="02020603050405020304" pitchFamily="18" charset="0"/>
              </a:rPr>
              <a:t>内圆密封</a:t>
            </a:r>
            <a:endParaRPr lang="zh-CN" altLang="zh-CN" sz="900" dirty="0">
              <a:solidFill>
                <a:srgbClr val="000000"/>
              </a:solidFill>
              <a:latin typeface="NEU-BZ-S92"/>
              <a:ea typeface="方正书宋_GBK"/>
              <a:cs typeface="Times New Roman" panose="02020603050405020304" pitchFamily="18" charset="0"/>
            </a:endParaRPr>
          </a:p>
          <a:p>
            <a:pPr algn="ctr"/>
            <a:r>
              <a:rPr lang="en-US" altLang="zh-CN" sz="600" dirty="0">
                <a:solidFill>
                  <a:srgbClr val="000000"/>
                </a:solidFill>
                <a:latin typeface="NEU-BZ-S92"/>
                <a:ea typeface="方正书宋_GBK"/>
                <a:cs typeface="Times New Roman" panose="02020603050405020304" pitchFamily="18" charset="0"/>
              </a:rPr>
              <a:t>1—O</a:t>
            </a:r>
            <a:r>
              <a:rPr lang="zh-CN" altLang="zh-CN" sz="600" dirty="0">
                <a:solidFill>
                  <a:srgbClr val="000000"/>
                </a:solidFill>
                <a:latin typeface="NEU-BZ-S92"/>
                <a:ea typeface="方正书宋_GBK"/>
                <a:cs typeface="Times New Roman" panose="02020603050405020304" pitchFamily="18" charset="0"/>
              </a:rPr>
              <a:t>型密封圈　</a:t>
            </a:r>
            <a:r>
              <a:rPr lang="en-US" altLang="zh-CN" sz="600" dirty="0">
                <a:solidFill>
                  <a:srgbClr val="000000"/>
                </a:solidFill>
                <a:latin typeface="NEU-BZ-S92"/>
                <a:ea typeface="方正书宋_GBK"/>
                <a:cs typeface="Times New Roman" panose="02020603050405020304" pitchFamily="18" charset="0"/>
              </a:rPr>
              <a:t>2—</a:t>
            </a:r>
            <a:r>
              <a:rPr lang="zh-CN" altLang="zh-CN" sz="600" dirty="0">
                <a:solidFill>
                  <a:srgbClr val="000000"/>
                </a:solidFill>
                <a:latin typeface="NEU-BZ-S92"/>
                <a:ea typeface="方正书宋_GBK"/>
                <a:cs typeface="Times New Roman" panose="02020603050405020304" pitchFamily="18" charset="0"/>
              </a:rPr>
              <a:t>格来圈</a:t>
            </a:r>
            <a:endParaRPr lang="zh-CN" altLang="en-US" sz="1400" dirty="0"/>
          </a:p>
        </p:txBody>
      </p:sp>
      <p:sp>
        <p:nvSpPr>
          <p:cNvPr id="4" name="矩形 3">
            <a:extLst>
              <a:ext uri="{FF2B5EF4-FFF2-40B4-BE49-F238E27FC236}">
                <a16:creationId xmlns:a16="http://schemas.microsoft.com/office/drawing/2014/main" id="{6135C96A-8F3B-4110-BA02-4C4DA85DA361}"/>
              </a:ext>
            </a:extLst>
          </p:cNvPr>
          <p:cNvSpPr/>
          <p:nvPr/>
        </p:nvSpPr>
        <p:spPr>
          <a:xfrm>
            <a:off x="4047743" y="1672455"/>
            <a:ext cx="4572000" cy="2775119"/>
          </a:xfrm>
          <a:prstGeom prst="rect">
            <a:avLst/>
          </a:prstGeom>
        </p:spPr>
        <p:txBody>
          <a:bodyPr>
            <a:spAutoFit/>
          </a:bodyPr>
          <a:lstStyle/>
          <a:p>
            <a:pPr algn="just">
              <a:lnSpc>
                <a:spcPct val="200000"/>
              </a:lnSpc>
            </a:pPr>
            <a:r>
              <a:rPr lang="zh-CN" altLang="en-US" dirty="0"/>
              <a:t>格来圈也可用于旋转密封</a:t>
            </a:r>
            <a:r>
              <a:rPr lang="en-US" altLang="zh-CN" dirty="0"/>
              <a:t>,</a:t>
            </a:r>
            <a:r>
              <a:rPr lang="zh-CN" altLang="en-US" dirty="0"/>
              <a:t>如图</a:t>
            </a:r>
            <a:r>
              <a:rPr lang="en-US" altLang="zh-CN" dirty="0"/>
              <a:t>5-20</a:t>
            </a:r>
            <a:r>
              <a:rPr lang="zh-CN" altLang="en-US" dirty="0"/>
              <a:t>所示。为了提高密封表面的比压</a:t>
            </a:r>
            <a:r>
              <a:rPr lang="en-US" altLang="zh-CN" dirty="0"/>
              <a:t>,</a:t>
            </a:r>
            <a:r>
              <a:rPr lang="zh-CN" altLang="en-US" dirty="0"/>
              <a:t>在密封面上加工有环形沟槽</a:t>
            </a:r>
            <a:r>
              <a:rPr lang="en-US" altLang="zh-CN" dirty="0"/>
              <a:t>,</a:t>
            </a:r>
            <a:r>
              <a:rPr lang="zh-CN" altLang="en-US" dirty="0"/>
              <a:t>既可改善密封效果</a:t>
            </a:r>
            <a:r>
              <a:rPr lang="en-US" altLang="zh-CN" dirty="0"/>
              <a:t>,</a:t>
            </a:r>
            <a:r>
              <a:rPr lang="zh-CN" altLang="en-US" dirty="0"/>
              <a:t>又因形成润滑油腔而降低了摩擦力。格来圈背面呈凹弧形</a:t>
            </a:r>
            <a:r>
              <a:rPr lang="en-US" altLang="zh-CN" dirty="0"/>
              <a:t>,</a:t>
            </a:r>
            <a:r>
              <a:rPr lang="zh-CN" altLang="en-US" dirty="0"/>
              <a:t>以增加接触面</a:t>
            </a:r>
            <a:r>
              <a:rPr lang="en-US" altLang="zh-CN" dirty="0"/>
              <a:t>,</a:t>
            </a:r>
            <a:r>
              <a:rPr lang="zh-CN" altLang="en-US" dirty="0"/>
              <a:t>防止自身旋转。</a:t>
            </a:r>
          </a:p>
        </p:txBody>
      </p:sp>
      <p:sp>
        <p:nvSpPr>
          <p:cNvPr id="22" name="直角三角形 21">
            <a:extLst>
              <a:ext uri="{FF2B5EF4-FFF2-40B4-BE49-F238E27FC236}">
                <a16:creationId xmlns:a16="http://schemas.microsoft.com/office/drawing/2014/main" id="{6B83C5E1-E5EF-471C-BEEF-221FAB29376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241E8395-A57C-4B04-AE50-951AB85F9836}"/>
              </a:ext>
            </a:extLst>
          </p:cNvPr>
          <p:cNvSpPr/>
          <p:nvPr/>
        </p:nvSpPr>
        <p:spPr>
          <a:xfrm rot="10800000" flipV="1">
            <a:off x="8283575"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9130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05E17020-7C16-4DCC-A212-747863C254C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直角三角形 2">
            <a:extLst>
              <a:ext uri="{FF2B5EF4-FFF2-40B4-BE49-F238E27FC236}">
                <a16:creationId xmlns:a16="http://schemas.microsoft.com/office/drawing/2014/main" id="{3F9C3759-5A2A-44F3-B9F8-EF4768671F94}"/>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圆角矩形 3">
            <a:extLst>
              <a:ext uri="{FF2B5EF4-FFF2-40B4-BE49-F238E27FC236}">
                <a16:creationId xmlns:a16="http://schemas.microsoft.com/office/drawing/2014/main" id="{9BE0FEC2-3ADD-44B4-81DB-1BB26EFFC31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43F3A938-D587-41B1-82C9-20578F37D63C}"/>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液压缸</a:t>
            </a:r>
          </a:p>
        </p:txBody>
      </p:sp>
      <p:sp>
        <p:nvSpPr>
          <p:cNvPr id="7" name="矩形 6">
            <a:extLst>
              <a:ext uri="{FF2B5EF4-FFF2-40B4-BE49-F238E27FC236}">
                <a16:creationId xmlns:a16="http://schemas.microsoft.com/office/drawing/2014/main" id="{DE59A6CF-0CB7-47B4-A76D-EF2DBBAD30F1}"/>
              </a:ext>
            </a:extLst>
          </p:cNvPr>
          <p:cNvSpPr/>
          <p:nvPr/>
        </p:nvSpPr>
        <p:spPr>
          <a:xfrm>
            <a:off x="760752" y="947369"/>
            <a:ext cx="7154029" cy="3785652"/>
          </a:xfrm>
          <a:prstGeom prst="rect">
            <a:avLst/>
          </a:prstGeom>
        </p:spPr>
        <p:txBody>
          <a:bodyPr wrap="square">
            <a:spAutoFit/>
          </a:bodyPr>
          <a:lstStyle/>
          <a:p>
            <a:pPr algn="ctr">
              <a:lnSpc>
                <a:spcPct val="200000"/>
              </a:lnSpc>
            </a:pPr>
            <a:r>
              <a:rPr lang="zh-CN" altLang="en-US" sz="2400" dirty="0"/>
              <a:t>液压缸是液压系统中的执行元件</a:t>
            </a:r>
            <a:r>
              <a:rPr lang="en-US" altLang="zh-CN" sz="2400" dirty="0"/>
              <a:t>,</a:t>
            </a:r>
          </a:p>
          <a:p>
            <a:pPr algn="ctr">
              <a:lnSpc>
                <a:spcPct val="200000"/>
              </a:lnSpc>
            </a:pPr>
            <a:r>
              <a:rPr lang="zh-CN" altLang="en-US" sz="2400" dirty="0"/>
              <a:t>它是一种把液体的</a:t>
            </a:r>
            <a:r>
              <a:rPr lang="zh-CN" altLang="en-US" sz="2400" b="1" dirty="0">
                <a:solidFill>
                  <a:srgbClr val="FF0000"/>
                </a:solidFill>
              </a:rPr>
              <a:t>压力能</a:t>
            </a:r>
            <a:r>
              <a:rPr lang="zh-CN" altLang="en-US" sz="2400" dirty="0"/>
              <a:t>转换成</a:t>
            </a:r>
            <a:r>
              <a:rPr lang="zh-CN" altLang="en-US" sz="2400" b="1" dirty="0">
                <a:solidFill>
                  <a:srgbClr val="FF0000"/>
                </a:solidFill>
              </a:rPr>
              <a:t>机械能</a:t>
            </a:r>
            <a:endParaRPr lang="en-US" altLang="zh-CN" sz="2400" b="1" dirty="0">
              <a:solidFill>
                <a:srgbClr val="FF0000"/>
              </a:solidFill>
            </a:endParaRPr>
          </a:p>
          <a:p>
            <a:pPr algn="ctr">
              <a:lnSpc>
                <a:spcPct val="200000"/>
              </a:lnSpc>
            </a:pPr>
            <a:r>
              <a:rPr lang="zh-CN" altLang="en-US" sz="2400" dirty="0"/>
              <a:t>以实现直线往复运动的能量转换装置。</a:t>
            </a:r>
            <a:endParaRPr lang="en-US" altLang="zh-CN" sz="2400" dirty="0"/>
          </a:p>
          <a:p>
            <a:pPr algn="ctr">
              <a:lnSpc>
                <a:spcPct val="200000"/>
              </a:lnSpc>
            </a:pPr>
            <a:r>
              <a:rPr lang="zh-CN" altLang="en-US" sz="2400" dirty="0"/>
              <a:t>液压缸结构简单</a:t>
            </a:r>
            <a:r>
              <a:rPr lang="en-US" altLang="zh-CN" sz="2400" dirty="0"/>
              <a:t>,</a:t>
            </a:r>
            <a:r>
              <a:rPr lang="zh-CN" altLang="en-US" sz="2400" dirty="0"/>
              <a:t>工作可靠</a:t>
            </a:r>
            <a:r>
              <a:rPr lang="en-US" altLang="zh-CN" sz="2400" dirty="0"/>
              <a:t>,</a:t>
            </a:r>
          </a:p>
          <a:p>
            <a:pPr algn="ctr">
              <a:lnSpc>
                <a:spcPct val="200000"/>
              </a:lnSpc>
            </a:pPr>
            <a:r>
              <a:rPr lang="zh-CN" altLang="en-US" sz="2400" dirty="0"/>
              <a:t>在液压系统中得到了广泛的应用。</a:t>
            </a:r>
          </a:p>
        </p:txBody>
      </p:sp>
    </p:spTree>
    <p:extLst>
      <p:ext uri="{BB962C8B-B14F-4D97-AF65-F5344CB8AC3E}">
        <p14:creationId xmlns:p14="http://schemas.microsoft.com/office/powerpoint/2010/main" val="8747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18EFF3A3-90FC-48DD-B982-B44AB06DC9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0488E9AD-C995-45C2-A98A-1F0439D79E37}"/>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4" name="直角三角形 3">
            <a:extLst>
              <a:ext uri="{FF2B5EF4-FFF2-40B4-BE49-F238E27FC236}">
                <a16:creationId xmlns:a16="http://schemas.microsoft.com/office/drawing/2014/main" id="{E55957E1-1325-4F2B-A824-2D8AF8F78B1D}"/>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BA6C6F22-FB2B-4067-BD41-C2D3B7D88021}"/>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文本框 5">
            <a:extLst>
              <a:ext uri="{FF2B5EF4-FFF2-40B4-BE49-F238E27FC236}">
                <a16:creationId xmlns:a16="http://schemas.microsoft.com/office/drawing/2014/main" id="{F1597F9C-A738-45F8-9CD1-B1E66C1D566E}"/>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7" name="直角三角形 6">
            <a:extLst>
              <a:ext uri="{FF2B5EF4-FFF2-40B4-BE49-F238E27FC236}">
                <a16:creationId xmlns:a16="http://schemas.microsoft.com/office/drawing/2014/main" id="{AB3D1DD0-D87C-4BA9-8E68-1BB2FB603D01}"/>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8" name="文本框 19">
            <a:extLst>
              <a:ext uri="{FF2B5EF4-FFF2-40B4-BE49-F238E27FC236}">
                <a16:creationId xmlns:a16="http://schemas.microsoft.com/office/drawing/2014/main" id="{14F28C59-0343-4672-A179-866D71E321C1}"/>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2.</a:t>
            </a:r>
            <a:r>
              <a:rPr lang="zh-CN" altLang="en-US" sz="1400" dirty="0">
                <a:solidFill>
                  <a:srgbClr val="184972"/>
                </a:solidFill>
                <a:latin typeface="黑体" panose="02010609060101010101" pitchFamily="49" charset="-122"/>
                <a:ea typeface="黑体" panose="02010609060101010101" pitchFamily="49" charset="-122"/>
              </a:rPr>
              <a:t>密封件密封</a:t>
            </a:r>
          </a:p>
        </p:txBody>
      </p:sp>
      <p:sp>
        <p:nvSpPr>
          <p:cNvPr id="9" name="文本框 19">
            <a:extLst>
              <a:ext uri="{FF2B5EF4-FFF2-40B4-BE49-F238E27FC236}">
                <a16:creationId xmlns:a16="http://schemas.microsoft.com/office/drawing/2014/main" id="{4475A9C5-5E62-488C-9102-36AC09BA4ED9}"/>
              </a:ext>
            </a:extLst>
          </p:cNvPr>
          <p:cNvSpPr txBox="1">
            <a:spLocks noChangeArrowheads="1"/>
          </p:cNvSpPr>
          <p:nvPr/>
        </p:nvSpPr>
        <p:spPr bwMode="auto">
          <a:xfrm>
            <a:off x="35792" y="1857919"/>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3</a:t>
            </a:r>
            <a:r>
              <a:rPr lang="zh-CN" altLang="en-US" sz="1200" dirty="0">
                <a:solidFill>
                  <a:srgbClr val="184972"/>
                </a:solidFill>
                <a:latin typeface="Times New Roman" panose="02020603050405020304" pitchFamily="18" charset="0"/>
                <a:ea typeface="黑体" panose="02010609060101010101" pitchFamily="49" charset="-122"/>
              </a:rPr>
              <a:t>）组合式密封件</a:t>
            </a:r>
          </a:p>
        </p:txBody>
      </p:sp>
      <p:sp>
        <p:nvSpPr>
          <p:cNvPr id="10" name="直角三角形 9">
            <a:extLst>
              <a:ext uri="{FF2B5EF4-FFF2-40B4-BE49-F238E27FC236}">
                <a16:creationId xmlns:a16="http://schemas.microsoft.com/office/drawing/2014/main" id="{19D9F513-1D06-4337-8A8B-92EF5B7D652C}"/>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B08485DF-ED75-4DEC-9645-13954706EEA2}"/>
              </a:ext>
            </a:extLst>
          </p:cNvPr>
          <p:cNvSpPr/>
          <p:nvPr/>
        </p:nvSpPr>
        <p:spPr>
          <a:xfrm rot="10800000" flipV="1">
            <a:off x="8283575" y="4309198"/>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pic>
        <p:nvPicPr>
          <p:cNvPr id="12" name="5T21.EPS" descr="id:2147505138;FounderCES">
            <a:extLst>
              <a:ext uri="{FF2B5EF4-FFF2-40B4-BE49-F238E27FC236}">
                <a16:creationId xmlns:a16="http://schemas.microsoft.com/office/drawing/2014/main" id="{33D65171-CD8A-489D-9045-22453D54A3F1}"/>
              </a:ext>
            </a:extLst>
          </p:cNvPr>
          <p:cNvPicPr/>
          <p:nvPr/>
        </p:nvPicPr>
        <p:blipFill>
          <a:blip r:embed="rId2"/>
          <a:stretch>
            <a:fillRect/>
          </a:stretch>
        </p:blipFill>
        <p:spPr>
          <a:xfrm>
            <a:off x="2795452" y="1926338"/>
            <a:ext cx="5747858" cy="1941925"/>
          </a:xfrm>
          <a:prstGeom prst="rect">
            <a:avLst/>
          </a:prstGeom>
        </p:spPr>
      </p:pic>
      <p:sp>
        <p:nvSpPr>
          <p:cNvPr id="13" name="圆角矩形 6">
            <a:extLst>
              <a:ext uri="{FF2B5EF4-FFF2-40B4-BE49-F238E27FC236}">
                <a16:creationId xmlns:a16="http://schemas.microsoft.com/office/drawing/2014/main" id="{B7E9508B-4568-42B1-B3C6-A13D59AF0C04}"/>
              </a:ext>
            </a:extLst>
          </p:cNvPr>
          <p:cNvSpPr/>
          <p:nvPr/>
        </p:nvSpPr>
        <p:spPr>
          <a:xfrm>
            <a:off x="2579914" y="1618561"/>
            <a:ext cx="6198322" cy="300668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89A055B7-18E9-4FD5-9835-7432C35EA03A}"/>
              </a:ext>
            </a:extLst>
          </p:cNvPr>
          <p:cNvSpPr/>
          <p:nvPr/>
        </p:nvSpPr>
        <p:spPr>
          <a:xfrm>
            <a:off x="3327761" y="3923200"/>
            <a:ext cx="4572000" cy="579646"/>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5-21</a:t>
            </a:r>
            <a:r>
              <a:rPr lang="zh-CN" altLang="zh-CN" sz="800" dirty="0">
                <a:solidFill>
                  <a:srgbClr val="000000"/>
                </a:solidFill>
                <a:latin typeface="NEU-BZ-S92"/>
                <a:ea typeface="方正书宋_GBK"/>
                <a:cs typeface="Times New Roman" panose="02020603050405020304" pitchFamily="18" charset="0"/>
              </a:rPr>
              <a:t>　新型同轴密封圈</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en-US" altLang="zh-CN" sz="700" dirty="0">
                <a:solidFill>
                  <a:srgbClr val="000000"/>
                </a:solidFill>
                <a:latin typeface="NEU-BZ-S92"/>
                <a:ea typeface="方正书宋_GBK"/>
                <a:cs typeface="Times New Roman" panose="02020603050405020304" pitchFamily="18" charset="0"/>
              </a:rPr>
              <a:t>T</a:t>
            </a:r>
            <a:r>
              <a:rPr lang="zh-CN" altLang="zh-CN" sz="700" dirty="0">
                <a:solidFill>
                  <a:srgbClr val="000000"/>
                </a:solidFill>
                <a:latin typeface="NEU-BZ-S92"/>
                <a:ea typeface="方正书宋_GBK"/>
                <a:cs typeface="Times New Roman" panose="02020603050405020304" pitchFamily="18" charset="0"/>
              </a:rPr>
              <a:t>形</a:t>
            </a:r>
            <a:r>
              <a:rPr lang="en-US" altLang="zh-CN" sz="700" dirty="0" err="1">
                <a:solidFill>
                  <a:srgbClr val="000000"/>
                </a:solidFill>
                <a:latin typeface="NEU-BZ-S92"/>
                <a:ea typeface="方正书宋_GBK"/>
                <a:cs typeface="Times New Roman" panose="02020603050405020304" pitchFamily="18" charset="0"/>
              </a:rPr>
              <a:t>Turcon</a:t>
            </a:r>
            <a:r>
              <a:rPr lang="zh-CN" altLang="zh-CN" sz="700" dirty="0">
                <a:solidFill>
                  <a:srgbClr val="000000"/>
                </a:solidFill>
                <a:latin typeface="NEU-BZ-S92"/>
                <a:ea typeface="方正书宋_GBK"/>
                <a:cs typeface="Times New Roman" panose="02020603050405020304" pitchFamily="18" charset="0"/>
              </a:rPr>
              <a:t>格来圈</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孔用</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en-US" altLang="zh-CN" sz="700" dirty="0" err="1">
                <a:solidFill>
                  <a:srgbClr val="000000"/>
                </a:solidFill>
                <a:latin typeface="NEU-BZ-S92"/>
                <a:ea typeface="方正书宋_GBK"/>
                <a:cs typeface="Times New Roman" panose="02020603050405020304" pitchFamily="18" charset="0"/>
              </a:rPr>
              <a:t>Turcon</a:t>
            </a:r>
            <a:r>
              <a:rPr lang="en-US" altLang="zh-CN" sz="700" dirty="0">
                <a:solidFill>
                  <a:srgbClr val="000000"/>
                </a:solidFill>
                <a:latin typeface="NEU-BZ-S92"/>
                <a:ea typeface="方正书宋_GBK"/>
                <a:cs typeface="Times New Roman" panose="02020603050405020304" pitchFamily="18" charset="0"/>
              </a:rPr>
              <a:t>-AQ</a:t>
            </a:r>
            <a:r>
              <a:rPr lang="zh-CN" altLang="zh-CN" sz="700" dirty="0">
                <a:solidFill>
                  <a:srgbClr val="000000"/>
                </a:solidFill>
                <a:latin typeface="NEU-BZ-S92"/>
                <a:ea typeface="方正书宋_GBK"/>
                <a:cs typeface="Times New Roman" panose="02020603050405020304" pitchFamily="18" charset="0"/>
              </a:rPr>
              <a:t>密封圈</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孔用</a:t>
            </a:r>
            <a:r>
              <a:rPr lang="en-US" altLang="zh-CN" sz="7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en-US" altLang="zh-CN" sz="700" dirty="0" err="1">
                <a:solidFill>
                  <a:srgbClr val="000000"/>
                </a:solidFill>
                <a:latin typeface="NEU-BZ-S92"/>
                <a:ea typeface="方正书宋_GBK"/>
                <a:cs typeface="Times New Roman" panose="02020603050405020304" pitchFamily="18" charset="0"/>
              </a:rPr>
              <a:t>Turcon</a:t>
            </a:r>
            <a:r>
              <a:rPr lang="zh-CN" altLang="zh-CN" sz="700" dirty="0">
                <a:solidFill>
                  <a:srgbClr val="000000"/>
                </a:solidFill>
                <a:latin typeface="NEU-BZ-S92"/>
                <a:ea typeface="方正书宋_GBK"/>
                <a:cs typeface="Times New Roman" panose="02020603050405020304" pitchFamily="18" charset="0"/>
              </a:rPr>
              <a:t>斯特圈</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轴用</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en-US" altLang="zh-CN" sz="700" dirty="0" err="1">
                <a:solidFill>
                  <a:srgbClr val="000000"/>
                </a:solidFill>
                <a:latin typeface="NEU-BZ-S92"/>
                <a:ea typeface="方正书宋_GBK"/>
                <a:cs typeface="Times New Roman" panose="02020603050405020304" pitchFamily="18" charset="0"/>
              </a:rPr>
              <a:t>Turcon</a:t>
            </a:r>
            <a:r>
              <a:rPr lang="zh-CN" altLang="zh-CN" sz="700" dirty="0">
                <a:solidFill>
                  <a:srgbClr val="000000"/>
                </a:solidFill>
                <a:latin typeface="NEU-BZ-S92"/>
                <a:ea typeface="方正书宋_GBK"/>
                <a:cs typeface="Times New Roman" panose="02020603050405020304" pitchFamily="18" charset="0"/>
              </a:rPr>
              <a:t>双三角密封圈</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轴用</a:t>
            </a:r>
            <a:r>
              <a:rPr lang="en-US" altLang="zh-CN" sz="7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9" name="矩形 18">
            <a:extLst>
              <a:ext uri="{FF2B5EF4-FFF2-40B4-BE49-F238E27FC236}">
                <a16:creationId xmlns:a16="http://schemas.microsoft.com/office/drawing/2014/main" id="{DACF9B09-400D-4D6F-BAF0-67A66AC15142}"/>
              </a:ext>
            </a:extLst>
          </p:cNvPr>
          <p:cNvSpPr/>
          <p:nvPr/>
        </p:nvSpPr>
        <p:spPr>
          <a:xfrm>
            <a:off x="313417" y="2247017"/>
            <a:ext cx="1972491" cy="2169825"/>
          </a:xfrm>
          <a:prstGeom prst="rect">
            <a:avLst/>
          </a:prstGeom>
        </p:spPr>
        <p:txBody>
          <a:bodyPr wrap="square">
            <a:spAutoFit/>
          </a:bodyPr>
          <a:lstStyle/>
          <a:p>
            <a:pPr algn="just">
              <a:lnSpc>
                <a:spcPct val="150000"/>
              </a:lnSpc>
            </a:pPr>
            <a:r>
              <a:rPr lang="zh-CN" altLang="en-US" dirty="0"/>
              <a:t>同轴密封圈在材质、截面形状等方面仍在不断改进</a:t>
            </a:r>
            <a:r>
              <a:rPr lang="en-US" altLang="zh-CN" dirty="0"/>
              <a:t>,</a:t>
            </a:r>
            <a:r>
              <a:rPr lang="zh-CN" altLang="en-US" dirty="0"/>
              <a:t>新产品层出不穷</a:t>
            </a:r>
            <a:r>
              <a:rPr lang="en-US" altLang="zh-CN" dirty="0"/>
              <a:t>,</a:t>
            </a:r>
            <a:r>
              <a:rPr lang="zh-CN" altLang="en-US" dirty="0"/>
              <a:t>如图</a:t>
            </a:r>
            <a:r>
              <a:rPr lang="en-US" altLang="zh-CN" dirty="0"/>
              <a:t>5-21</a:t>
            </a:r>
            <a:r>
              <a:rPr lang="zh-CN" altLang="en-US" dirty="0"/>
              <a:t>所示。</a:t>
            </a:r>
          </a:p>
        </p:txBody>
      </p:sp>
    </p:spTree>
    <p:extLst>
      <p:ext uri="{BB962C8B-B14F-4D97-AF65-F5344CB8AC3E}">
        <p14:creationId xmlns:p14="http://schemas.microsoft.com/office/powerpoint/2010/main" val="123083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0" name="文本框 19">
            <a:extLst>
              <a:ext uri="{FF2B5EF4-FFF2-40B4-BE49-F238E27FC236}">
                <a16:creationId xmlns:a16="http://schemas.microsoft.com/office/drawing/2014/main" id="{DC4657EF-E9E3-4F14-8322-EBC9575675C0}"/>
              </a:ext>
            </a:extLst>
          </p:cNvPr>
          <p:cNvSpPr txBox="1"/>
          <p:nvPr/>
        </p:nvSpPr>
        <p:spPr>
          <a:xfrm>
            <a:off x="820214" y="9588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液压缸的典型结构和组成</a:t>
            </a: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98400" y="990002"/>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249568" y="989609"/>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522961" y="974210"/>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（五）密封装置</a:t>
            </a:r>
          </a:p>
        </p:txBody>
      </p:sp>
      <p:sp>
        <p:nvSpPr>
          <p:cNvPr id="15" name="直角三角形 14">
            <a:extLst>
              <a:ext uri="{FF2B5EF4-FFF2-40B4-BE49-F238E27FC236}">
                <a16:creationId xmlns:a16="http://schemas.microsoft.com/office/drawing/2014/main" id="{542AB5F4-2D84-45BB-A458-8228FEAFC095}"/>
              </a:ext>
            </a:extLst>
          </p:cNvPr>
          <p:cNvSpPr/>
          <p:nvPr/>
        </p:nvSpPr>
        <p:spPr>
          <a:xfrm rot="2637755" flipH="1" flipV="1">
            <a:off x="329598" y="152856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p>
        </p:txBody>
      </p:sp>
      <p:sp>
        <p:nvSpPr>
          <p:cNvPr id="16" name="文本框 19">
            <a:extLst>
              <a:ext uri="{FF2B5EF4-FFF2-40B4-BE49-F238E27FC236}">
                <a16:creationId xmlns:a16="http://schemas.microsoft.com/office/drawing/2014/main" id="{B1AF833D-2D9A-4ADB-A4E6-59C8049ADB89}"/>
              </a:ext>
            </a:extLst>
          </p:cNvPr>
          <p:cNvSpPr txBox="1">
            <a:spLocks noChangeArrowheads="1"/>
          </p:cNvSpPr>
          <p:nvPr/>
        </p:nvSpPr>
        <p:spPr bwMode="auto">
          <a:xfrm>
            <a:off x="546857" y="1469483"/>
            <a:ext cx="297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黑体" panose="02010609060101010101" pitchFamily="49" charset="-122"/>
                <a:ea typeface="黑体" panose="02010609060101010101" pitchFamily="49" charset="-122"/>
              </a:rPr>
              <a:t>3.</a:t>
            </a:r>
            <a:r>
              <a:rPr lang="zh-CN" altLang="en-US" sz="1400" dirty="0">
                <a:solidFill>
                  <a:srgbClr val="184972"/>
                </a:solidFill>
                <a:latin typeface="黑体" panose="02010609060101010101" pitchFamily="49" charset="-122"/>
                <a:ea typeface="黑体" panose="02010609060101010101" pitchFamily="49" charset="-122"/>
              </a:rPr>
              <a:t>防尘圈</a:t>
            </a:r>
          </a:p>
        </p:txBody>
      </p:sp>
      <p:sp>
        <p:nvSpPr>
          <p:cNvPr id="31" name="圆角矩形 6">
            <a:extLst>
              <a:ext uri="{FF2B5EF4-FFF2-40B4-BE49-F238E27FC236}">
                <a16:creationId xmlns:a16="http://schemas.microsoft.com/office/drawing/2014/main" id="{91753083-BAC6-4281-BE41-BC5E74E42C0B}"/>
              </a:ext>
            </a:extLst>
          </p:cNvPr>
          <p:cNvSpPr/>
          <p:nvPr/>
        </p:nvSpPr>
        <p:spPr>
          <a:xfrm>
            <a:off x="463471" y="1953443"/>
            <a:ext cx="3090228" cy="266354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6B83C5E1-E5EF-471C-BEEF-221FAB29376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241E8395-A57C-4B04-AE50-951AB85F9836}"/>
              </a:ext>
            </a:extLst>
          </p:cNvPr>
          <p:cNvSpPr/>
          <p:nvPr/>
        </p:nvSpPr>
        <p:spPr>
          <a:xfrm rot="10800000" flipV="1">
            <a:off x="8283575" y="4296136"/>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pic>
        <p:nvPicPr>
          <p:cNvPr id="18" name="5T22.EPS" descr="id:2147505145;FounderCES">
            <a:extLst>
              <a:ext uri="{FF2B5EF4-FFF2-40B4-BE49-F238E27FC236}">
                <a16:creationId xmlns:a16="http://schemas.microsoft.com/office/drawing/2014/main" id="{BC5596B7-213F-4FCB-95F2-1A4CE3A31754}"/>
              </a:ext>
            </a:extLst>
          </p:cNvPr>
          <p:cNvPicPr/>
          <p:nvPr/>
        </p:nvPicPr>
        <p:blipFill>
          <a:blip r:embed="rId3"/>
          <a:stretch>
            <a:fillRect/>
          </a:stretch>
        </p:blipFill>
        <p:spPr>
          <a:xfrm>
            <a:off x="723180" y="2275704"/>
            <a:ext cx="2588254" cy="1734593"/>
          </a:xfrm>
          <a:prstGeom prst="rect">
            <a:avLst/>
          </a:prstGeom>
        </p:spPr>
      </p:pic>
      <p:sp>
        <p:nvSpPr>
          <p:cNvPr id="5" name="矩形 4">
            <a:extLst>
              <a:ext uri="{FF2B5EF4-FFF2-40B4-BE49-F238E27FC236}">
                <a16:creationId xmlns:a16="http://schemas.microsoft.com/office/drawing/2014/main" id="{4231618A-C1BD-4F89-84B6-23B6C9F30EDF}"/>
              </a:ext>
            </a:extLst>
          </p:cNvPr>
          <p:cNvSpPr/>
          <p:nvPr/>
        </p:nvSpPr>
        <p:spPr>
          <a:xfrm>
            <a:off x="-378823" y="4071967"/>
            <a:ext cx="4572000" cy="533479"/>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5-22</a:t>
            </a:r>
            <a:r>
              <a:rPr lang="zh-CN" altLang="zh-CN" sz="800" dirty="0">
                <a:solidFill>
                  <a:srgbClr val="000000"/>
                </a:solidFill>
                <a:latin typeface="NEU-BZ-S92"/>
                <a:ea typeface="方正书宋_GBK"/>
                <a:cs typeface="Times New Roman" panose="02020603050405020304" pitchFamily="18" charset="0"/>
              </a:rPr>
              <a:t>　防尘圈</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普通型防尘圈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en-US" altLang="zh-CN" sz="700" dirty="0">
                <a:solidFill>
                  <a:srgbClr val="000000"/>
                </a:solidFill>
                <a:latin typeface="NEU-BZ-S92"/>
                <a:ea typeface="方正书宋_GBK"/>
                <a:cs typeface="Times New Roman" panose="02020603050405020304" pitchFamily="18" charset="0"/>
              </a:rPr>
              <a:t>Z</a:t>
            </a:r>
            <a:r>
              <a:rPr lang="zh-CN" altLang="zh-CN" sz="700" dirty="0">
                <a:solidFill>
                  <a:srgbClr val="000000"/>
                </a:solidFill>
                <a:latin typeface="NEU-BZ-S92"/>
                <a:ea typeface="方正书宋_GBK"/>
                <a:cs typeface="Times New Roman" panose="02020603050405020304" pitchFamily="18" charset="0"/>
              </a:rPr>
              <a:t>形</a:t>
            </a:r>
            <a:r>
              <a:rPr lang="en-US" altLang="zh-CN" sz="700" dirty="0" err="1">
                <a:solidFill>
                  <a:srgbClr val="000000"/>
                </a:solidFill>
                <a:latin typeface="NEU-BZ-S92"/>
                <a:ea typeface="方正书宋_GBK"/>
                <a:cs typeface="Times New Roman" panose="02020603050405020304" pitchFamily="18" charset="0"/>
              </a:rPr>
              <a:t>Turcon</a:t>
            </a:r>
            <a:r>
              <a:rPr lang="zh-CN" altLang="zh-CN" sz="700" dirty="0">
                <a:solidFill>
                  <a:srgbClr val="000000"/>
                </a:solidFill>
                <a:latin typeface="NEU-BZ-S92"/>
                <a:ea typeface="方正书宋_GBK"/>
                <a:cs typeface="Times New Roman" panose="02020603050405020304" pitchFamily="18" charset="0"/>
              </a:rPr>
              <a:t>防尘圈</a:t>
            </a:r>
            <a:endParaRPr lang="zh-CN" altLang="zh-CN" sz="1000" dirty="0">
              <a:solidFill>
                <a:srgbClr val="000000"/>
              </a:solidFill>
              <a:latin typeface="NEU-BZ-S92"/>
              <a:ea typeface="方正书宋_GBK"/>
              <a:cs typeface="Times New Roman" panose="02020603050405020304" pitchFamily="18" charset="0"/>
            </a:endParaRPr>
          </a:p>
          <a:p>
            <a:pPr algn="ctr"/>
            <a:r>
              <a:rPr lang="en-US" altLang="zh-CN" sz="700" dirty="0">
                <a:solidFill>
                  <a:srgbClr val="000000"/>
                </a:solidFill>
                <a:latin typeface="NEU-BZ-S92"/>
                <a:ea typeface="方正书宋_GBK"/>
                <a:cs typeface="Times New Roman" panose="02020603050405020304" pitchFamily="18" charset="0"/>
              </a:rPr>
              <a:t>1—</a:t>
            </a:r>
            <a:r>
              <a:rPr lang="zh-CN" altLang="zh-CN" sz="700" dirty="0">
                <a:solidFill>
                  <a:srgbClr val="000000"/>
                </a:solidFill>
                <a:latin typeface="NEU-BZ-S92"/>
                <a:ea typeface="方正书宋_GBK"/>
                <a:cs typeface="Times New Roman" panose="02020603050405020304" pitchFamily="18" charset="0"/>
              </a:rPr>
              <a:t>防尘圈　</a:t>
            </a:r>
            <a:r>
              <a:rPr lang="en-US" altLang="zh-CN" sz="700" dirty="0">
                <a:solidFill>
                  <a:srgbClr val="000000"/>
                </a:solidFill>
                <a:latin typeface="NEU-BZ-S92"/>
                <a:ea typeface="方正书宋_GBK"/>
                <a:cs typeface="Times New Roman" panose="02020603050405020304" pitchFamily="18" charset="0"/>
              </a:rPr>
              <a:t>2—</a:t>
            </a:r>
            <a:r>
              <a:rPr lang="zh-CN" altLang="zh-CN" sz="700" dirty="0">
                <a:solidFill>
                  <a:srgbClr val="000000"/>
                </a:solidFill>
                <a:latin typeface="NEU-BZ-S92"/>
                <a:ea typeface="方正书宋_GBK"/>
                <a:cs typeface="Times New Roman" panose="02020603050405020304" pitchFamily="18" charset="0"/>
              </a:rPr>
              <a:t>活塞杆</a:t>
            </a:r>
            <a:endParaRPr lang="zh-CN" altLang="en-US" sz="1600" dirty="0"/>
          </a:p>
        </p:txBody>
      </p:sp>
      <p:sp>
        <p:nvSpPr>
          <p:cNvPr id="7" name="矩形 6">
            <a:extLst>
              <a:ext uri="{FF2B5EF4-FFF2-40B4-BE49-F238E27FC236}">
                <a16:creationId xmlns:a16="http://schemas.microsoft.com/office/drawing/2014/main" id="{23F51E3F-1F5D-45D7-8505-564A0DDBB825}"/>
              </a:ext>
            </a:extLst>
          </p:cNvPr>
          <p:cNvSpPr/>
          <p:nvPr/>
        </p:nvSpPr>
        <p:spPr>
          <a:xfrm>
            <a:off x="3978587" y="1988838"/>
            <a:ext cx="4735200" cy="2308324"/>
          </a:xfrm>
          <a:prstGeom prst="rect">
            <a:avLst/>
          </a:prstGeom>
        </p:spPr>
        <p:txBody>
          <a:bodyPr wrap="square">
            <a:spAutoFit/>
          </a:bodyPr>
          <a:lstStyle/>
          <a:p>
            <a:pPr algn="just">
              <a:lnSpc>
                <a:spcPct val="200000"/>
              </a:lnSpc>
            </a:pPr>
            <a:r>
              <a:rPr lang="zh-CN" altLang="en-US" dirty="0"/>
              <a:t>对于活塞杆外伸部分来说</a:t>
            </a:r>
            <a:r>
              <a:rPr lang="en-US" altLang="zh-CN" dirty="0"/>
              <a:t>,</a:t>
            </a:r>
            <a:r>
              <a:rPr lang="zh-CN" altLang="en-US" dirty="0"/>
              <a:t>由于它很容易把脏物带入液压缸</a:t>
            </a:r>
            <a:r>
              <a:rPr lang="en-US" altLang="zh-CN" dirty="0"/>
              <a:t>,</a:t>
            </a:r>
            <a:r>
              <a:rPr lang="zh-CN" altLang="en-US" dirty="0"/>
              <a:t>使油液受污染</a:t>
            </a:r>
            <a:r>
              <a:rPr lang="en-US" altLang="zh-CN" dirty="0"/>
              <a:t>,</a:t>
            </a:r>
            <a:r>
              <a:rPr lang="zh-CN" altLang="en-US" dirty="0"/>
              <a:t>密封件被磨损</a:t>
            </a:r>
            <a:r>
              <a:rPr lang="en-US" altLang="zh-CN" dirty="0"/>
              <a:t>,</a:t>
            </a:r>
            <a:r>
              <a:rPr lang="zh-CN" altLang="en-US" dirty="0"/>
              <a:t>因此常需在活塞杆密封处增添防尘圈</a:t>
            </a:r>
            <a:r>
              <a:rPr lang="en-US" altLang="zh-CN" dirty="0"/>
              <a:t>(</a:t>
            </a:r>
            <a:r>
              <a:rPr lang="zh-CN" altLang="en-US" dirty="0"/>
              <a:t>见图</a:t>
            </a:r>
            <a:r>
              <a:rPr lang="en-US" altLang="zh-CN" dirty="0"/>
              <a:t>5-22),</a:t>
            </a:r>
            <a:r>
              <a:rPr lang="zh-CN" altLang="en-US" dirty="0"/>
              <a:t>并放在向着活塞杆外伸的一端。</a:t>
            </a:r>
          </a:p>
        </p:txBody>
      </p:sp>
    </p:spTree>
    <p:extLst>
      <p:ext uri="{BB962C8B-B14F-4D97-AF65-F5344CB8AC3E}">
        <p14:creationId xmlns:p14="http://schemas.microsoft.com/office/powerpoint/2010/main" val="22479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94263E-03E5-43C9-8994-D8714EA08BE7}"/>
              </a:ext>
            </a:extLst>
          </p:cNvPr>
          <p:cNvSpPr/>
          <p:nvPr/>
        </p:nvSpPr>
        <p:spPr>
          <a:xfrm>
            <a:off x="3426097" y="2065594"/>
            <a:ext cx="3935309" cy="1754326"/>
          </a:xfrm>
          <a:prstGeom prst="rect">
            <a:avLst/>
          </a:prstGeom>
        </p:spPr>
        <p:txBody>
          <a:bodyPr wrap="square">
            <a:spAutoFit/>
          </a:bodyPr>
          <a:lstStyle/>
          <a:p>
            <a:pPr algn="ctr"/>
            <a:r>
              <a:rPr lang="zh-CN" altLang="en-US" sz="5400" dirty="0">
                <a:solidFill>
                  <a:srgbClr val="FFC000"/>
                </a:solidFill>
                <a:latin typeface="Times New Roman" panose="02020603050405020304" pitchFamily="18" charset="0"/>
                <a:ea typeface="黑体" panose="02010609060101010101" pitchFamily="49" charset="-122"/>
              </a:rPr>
              <a:t>液压缸的</a:t>
            </a:r>
            <a:endParaRPr lang="en-US" altLang="zh-CN" sz="5400" dirty="0">
              <a:solidFill>
                <a:srgbClr val="FFC000"/>
              </a:solidFill>
              <a:latin typeface="Times New Roman" panose="02020603050405020304" pitchFamily="18" charset="0"/>
              <a:ea typeface="黑体" panose="02010609060101010101" pitchFamily="49" charset="-122"/>
            </a:endParaRPr>
          </a:p>
          <a:p>
            <a:pPr algn="ctr"/>
            <a:r>
              <a:rPr lang="zh-CN" altLang="en-US" sz="5400" dirty="0">
                <a:solidFill>
                  <a:srgbClr val="FFC000"/>
                </a:solidFill>
                <a:latin typeface="Times New Roman" panose="02020603050405020304" pitchFamily="18" charset="0"/>
                <a:ea typeface="黑体" panose="02010609060101010101" pitchFamily="49" charset="-122"/>
              </a:rPr>
              <a:t>设计和计算</a:t>
            </a:r>
          </a:p>
        </p:txBody>
      </p:sp>
      <p:sp>
        <p:nvSpPr>
          <p:cNvPr id="5" name="文本框 4">
            <a:extLst>
              <a:ext uri="{FF2B5EF4-FFF2-40B4-BE49-F238E27FC236}">
                <a16:creationId xmlns:a16="http://schemas.microsoft.com/office/drawing/2014/main" id="{4F0CC1B1-CF4A-426A-9F8E-55D7AC9F385A}"/>
              </a:ext>
            </a:extLst>
          </p:cNvPr>
          <p:cNvSpPr txBox="1">
            <a:spLocks noChangeArrowheads="1"/>
          </p:cNvSpPr>
          <p:nvPr/>
        </p:nvSpPr>
        <p:spPr bwMode="auto">
          <a:xfrm>
            <a:off x="1842346" y="1951060"/>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三、</a:t>
            </a:r>
          </a:p>
        </p:txBody>
      </p:sp>
    </p:spTree>
    <p:extLst>
      <p:ext uri="{BB962C8B-B14F-4D97-AF65-F5344CB8AC3E}">
        <p14:creationId xmlns:p14="http://schemas.microsoft.com/office/powerpoint/2010/main" val="385932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92EF630-9CCA-4631-A10B-74F06F7565A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FC282D73-F681-41C0-930E-704B65552E0D}"/>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DC62FCD4-FDCB-4B19-882E-B3EE6A5F6A4A}"/>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8" name="矩形 17">
            <a:extLst>
              <a:ext uri="{FF2B5EF4-FFF2-40B4-BE49-F238E27FC236}">
                <a16:creationId xmlns:a16="http://schemas.microsoft.com/office/drawing/2014/main" id="{339BB9D8-A496-463D-AB7F-8AEF0A42EB38}"/>
              </a:ext>
            </a:extLst>
          </p:cNvPr>
          <p:cNvSpPr/>
          <p:nvPr/>
        </p:nvSpPr>
        <p:spPr>
          <a:xfrm>
            <a:off x="358636" y="914572"/>
            <a:ext cx="8261107" cy="3908762"/>
          </a:xfrm>
          <a:prstGeom prst="rect">
            <a:avLst/>
          </a:prstGeom>
        </p:spPr>
        <p:txBody>
          <a:bodyPr wrap="square">
            <a:spAutoFit/>
          </a:bodyPr>
          <a:lstStyle/>
          <a:p>
            <a:pPr algn="ctr">
              <a:lnSpc>
                <a:spcPct val="200000"/>
              </a:lnSpc>
            </a:pPr>
            <a:r>
              <a:rPr lang="zh-CN" altLang="en-US" sz="2400" b="1" dirty="0">
                <a:solidFill>
                  <a:srgbClr val="FF0000"/>
                </a:solidFill>
              </a:rPr>
              <a:t>液压缸的设计</a:t>
            </a:r>
            <a:r>
              <a:rPr lang="zh-CN" altLang="en-US" sz="2000" dirty="0"/>
              <a:t>是在对</a:t>
            </a:r>
            <a:endParaRPr lang="en-US" altLang="zh-CN" sz="2000" dirty="0"/>
          </a:p>
          <a:p>
            <a:pPr algn="ctr">
              <a:lnSpc>
                <a:spcPct val="200000"/>
              </a:lnSpc>
            </a:pPr>
            <a:r>
              <a:rPr lang="zh-CN" altLang="en-US" sz="2000" dirty="0"/>
              <a:t>整个液压系统进行了工况分析</a:t>
            </a:r>
            <a:r>
              <a:rPr lang="en-US" altLang="zh-CN" sz="2000" dirty="0"/>
              <a:t>,</a:t>
            </a:r>
          </a:p>
          <a:p>
            <a:pPr algn="ctr">
              <a:lnSpc>
                <a:spcPct val="200000"/>
              </a:lnSpc>
            </a:pPr>
            <a:r>
              <a:rPr lang="zh-CN" altLang="en-US" sz="2000" dirty="0"/>
              <a:t>编制了负载图</a:t>
            </a:r>
            <a:r>
              <a:rPr lang="en-US" altLang="zh-CN" sz="2000" dirty="0"/>
              <a:t>,</a:t>
            </a:r>
            <a:r>
              <a:rPr lang="zh-CN" altLang="en-US" sz="2000" dirty="0"/>
              <a:t>选定了工作压力</a:t>
            </a:r>
            <a:r>
              <a:rPr lang="zh-CN" altLang="en-US" sz="2000" b="1" dirty="0">
                <a:solidFill>
                  <a:srgbClr val="FF0000"/>
                </a:solidFill>
              </a:rPr>
              <a:t>之后</a:t>
            </a:r>
            <a:r>
              <a:rPr lang="zh-CN" altLang="en-US" sz="2000" dirty="0"/>
              <a:t>进行的</a:t>
            </a:r>
            <a:r>
              <a:rPr lang="en-US" altLang="zh-CN" sz="2000" dirty="0"/>
              <a:t>(</a:t>
            </a:r>
            <a:r>
              <a:rPr lang="zh-CN" altLang="en-US" sz="2000" dirty="0"/>
              <a:t>详见第十一章</a:t>
            </a:r>
            <a:r>
              <a:rPr lang="en-US" altLang="zh-CN" sz="2000" dirty="0"/>
              <a:t>):</a:t>
            </a:r>
          </a:p>
          <a:p>
            <a:pPr algn="ctr">
              <a:lnSpc>
                <a:spcPct val="200000"/>
              </a:lnSpc>
            </a:pPr>
            <a:r>
              <a:rPr lang="zh-CN" altLang="en-US" sz="2000" dirty="0"/>
              <a:t>先根据使用要求选择结构类型</a:t>
            </a:r>
            <a:r>
              <a:rPr lang="en-US" altLang="zh-CN" sz="2000" dirty="0"/>
              <a:t>,</a:t>
            </a:r>
          </a:p>
          <a:p>
            <a:pPr algn="ctr">
              <a:lnSpc>
                <a:spcPct val="200000"/>
              </a:lnSpc>
            </a:pPr>
            <a:r>
              <a:rPr lang="zh-CN" altLang="en-US" sz="2000" dirty="0"/>
              <a:t>然后按负载情况、运动要求、最大行程等确定其主要工作尺寸</a:t>
            </a:r>
            <a:r>
              <a:rPr lang="en-US" altLang="zh-CN" sz="2000" dirty="0"/>
              <a:t>,</a:t>
            </a:r>
          </a:p>
          <a:p>
            <a:pPr algn="ctr">
              <a:lnSpc>
                <a:spcPct val="200000"/>
              </a:lnSpc>
            </a:pPr>
            <a:r>
              <a:rPr lang="zh-CN" altLang="en-US" sz="2000" dirty="0"/>
              <a:t>进行强度、稳定性和缓冲验算</a:t>
            </a:r>
            <a:r>
              <a:rPr lang="en-US" altLang="zh-CN" sz="2000" dirty="0"/>
              <a:t>,</a:t>
            </a:r>
            <a:r>
              <a:rPr lang="zh-CN" altLang="en-US" sz="2000" dirty="0"/>
              <a:t>最后再进行结构设计。</a:t>
            </a:r>
          </a:p>
        </p:txBody>
      </p:sp>
    </p:spTree>
    <p:extLst>
      <p:ext uri="{BB962C8B-B14F-4D97-AF65-F5344CB8AC3E}">
        <p14:creationId xmlns:p14="http://schemas.microsoft.com/office/powerpoint/2010/main" val="6530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up)">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up)">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up)">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up)">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up)">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up)">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92EF630-9CCA-4631-A10B-74F06F7565A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FC282D73-F681-41C0-930E-704B65552E0D}"/>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DC62FCD4-FDCB-4B19-882E-B3EE6A5F6A4A}"/>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8" name="文本框 19">
            <a:extLst>
              <a:ext uri="{FF2B5EF4-FFF2-40B4-BE49-F238E27FC236}">
                <a16:creationId xmlns:a16="http://schemas.microsoft.com/office/drawing/2014/main" id="{F12DFC51-8C78-4B94-BAE0-A91AE3CCA908}"/>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一、液压缸设计中应注意的问题</a:t>
            </a:r>
          </a:p>
        </p:txBody>
      </p:sp>
      <p:sp>
        <p:nvSpPr>
          <p:cNvPr id="9" name="直角三角形 8">
            <a:extLst>
              <a:ext uri="{FF2B5EF4-FFF2-40B4-BE49-F238E27FC236}">
                <a16:creationId xmlns:a16="http://schemas.microsoft.com/office/drawing/2014/main" id="{10251B15-6005-45C3-BBC0-75FA56BF7F5D}"/>
              </a:ext>
            </a:extLst>
          </p:cNvPr>
          <p:cNvSpPr/>
          <p:nvPr/>
        </p:nvSpPr>
        <p:spPr>
          <a:xfrm rot="18962245" flipV="1">
            <a:off x="1560712"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09702E9B-E39E-48F4-B3DE-6B8E1EC93803}"/>
              </a:ext>
            </a:extLst>
          </p:cNvPr>
          <p:cNvSpPr/>
          <p:nvPr/>
        </p:nvSpPr>
        <p:spPr>
          <a:xfrm rot="18962245" flipV="1">
            <a:off x="1710959"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C1A153CE-807B-41E7-963C-447133F26EED}"/>
              </a:ext>
            </a:extLst>
          </p:cNvPr>
          <p:cNvSpPr/>
          <p:nvPr/>
        </p:nvSpPr>
        <p:spPr>
          <a:xfrm rot="2637755" flipH="1" flipV="1">
            <a:off x="6702062"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D461ABBE-D986-4463-ADE3-0B1F9D34AB4E}"/>
              </a:ext>
            </a:extLst>
          </p:cNvPr>
          <p:cNvSpPr/>
          <p:nvPr/>
        </p:nvSpPr>
        <p:spPr>
          <a:xfrm rot="2637755" flipH="1" flipV="1">
            <a:off x="6852309"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1B6B29F3-9EB6-4DA5-9D5F-F614591BD9AB}"/>
              </a:ext>
            </a:extLst>
          </p:cNvPr>
          <p:cNvSpPr/>
          <p:nvPr/>
        </p:nvSpPr>
        <p:spPr>
          <a:xfrm>
            <a:off x="647762" y="1790084"/>
            <a:ext cx="7654833" cy="2492990"/>
          </a:xfrm>
          <a:prstGeom prst="rect">
            <a:avLst/>
          </a:prstGeom>
        </p:spPr>
        <p:txBody>
          <a:bodyPr wrap="square">
            <a:spAutoFit/>
          </a:bodyPr>
          <a:lstStyle/>
          <a:p>
            <a:pPr algn="ctr">
              <a:lnSpc>
                <a:spcPct val="200000"/>
              </a:lnSpc>
            </a:pPr>
            <a:r>
              <a:rPr lang="zh-CN" altLang="en-US" dirty="0"/>
              <a:t>液压缸的设计和使用正确与否</a:t>
            </a:r>
            <a:r>
              <a:rPr lang="en-US" altLang="zh-CN" dirty="0"/>
              <a:t>,</a:t>
            </a:r>
            <a:r>
              <a:rPr lang="zh-CN" altLang="en-US" dirty="0"/>
              <a:t>直接影响到它的性能和是否发生故障。</a:t>
            </a:r>
            <a:endParaRPr lang="en-US" altLang="zh-CN" dirty="0"/>
          </a:p>
          <a:p>
            <a:pPr algn="ctr">
              <a:lnSpc>
                <a:spcPct val="200000"/>
              </a:lnSpc>
            </a:pPr>
            <a:r>
              <a:rPr lang="zh-CN" altLang="en-US" dirty="0"/>
              <a:t>在这方面</a:t>
            </a:r>
            <a:r>
              <a:rPr lang="en-US" altLang="zh-CN" dirty="0"/>
              <a:t>,</a:t>
            </a:r>
            <a:r>
              <a:rPr lang="zh-CN" altLang="en-US" dirty="0"/>
              <a:t>经常碰到的是液压缸安装不当、活塞杆承受偏载、</a:t>
            </a:r>
            <a:endParaRPr lang="en-US" altLang="zh-CN" dirty="0"/>
          </a:p>
          <a:p>
            <a:pPr algn="ctr">
              <a:lnSpc>
                <a:spcPct val="200000"/>
              </a:lnSpc>
            </a:pPr>
            <a:r>
              <a:rPr lang="zh-CN" altLang="en-US" dirty="0"/>
              <a:t>液压缸或活塞下垂以及活塞杆的压杆失稳等问题。</a:t>
            </a:r>
            <a:endParaRPr lang="en-US" altLang="zh-CN" dirty="0"/>
          </a:p>
          <a:p>
            <a:pPr algn="ctr">
              <a:lnSpc>
                <a:spcPct val="200000"/>
              </a:lnSpc>
            </a:pPr>
            <a:r>
              <a:rPr lang="zh-CN" altLang="en-US" dirty="0"/>
              <a:t>所以</a:t>
            </a:r>
            <a:r>
              <a:rPr lang="en-US" altLang="zh-CN" dirty="0"/>
              <a:t>,</a:t>
            </a:r>
            <a:r>
              <a:rPr lang="zh-CN" altLang="en-US" sz="2400" b="1" dirty="0">
                <a:solidFill>
                  <a:srgbClr val="FF0000"/>
                </a:solidFill>
              </a:rPr>
              <a:t>在设计液压缸时</a:t>
            </a:r>
            <a:r>
              <a:rPr lang="en-US" altLang="zh-CN" dirty="0"/>
              <a:t>,</a:t>
            </a:r>
            <a:r>
              <a:rPr lang="zh-CN" altLang="en-US" dirty="0"/>
              <a:t>必须</a:t>
            </a:r>
            <a:r>
              <a:rPr lang="zh-CN" altLang="en-US" sz="2400" b="1" dirty="0">
                <a:solidFill>
                  <a:srgbClr val="FF0000"/>
                </a:solidFill>
              </a:rPr>
              <a:t>注意如下几点</a:t>
            </a:r>
            <a:r>
              <a:rPr lang="en-US" altLang="zh-CN" dirty="0"/>
              <a:t>:</a:t>
            </a:r>
            <a:endParaRPr lang="zh-CN" altLang="en-US" dirty="0"/>
          </a:p>
        </p:txBody>
      </p:sp>
    </p:spTree>
    <p:extLst>
      <p:ext uri="{BB962C8B-B14F-4D97-AF65-F5344CB8AC3E}">
        <p14:creationId xmlns:p14="http://schemas.microsoft.com/office/powerpoint/2010/main" val="358078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DC62FCD4-FDCB-4B19-882E-B3EE6A5F6A4A}"/>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8" name="文本框 19">
            <a:extLst>
              <a:ext uri="{FF2B5EF4-FFF2-40B4-BE49-F238E27FC236}">
                <a16:creationId xmlns:a16="http://schemas.microsoft.com/office/drawing/2014/main" id="{F12DFC51-8C78-4B94-BAE0-A91AE3CCA908}"/>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一、液压缸设计中应注意的问题</a:t>
            </a:r>
          </a:p>
        </p:txBody>
      </p:sp>
      <p:sp>
        <p:nvSpPr>
          <p:cNvPr id="9" name="直角三角形 8">
            <a:extLst>
              <a:ext uri="{FF2B5EF4-FFF2-40B4-BE49-F238E27FC236}">
                <a16:creationId xmlns:a16="http://schemas.microsoft.com/office/drawing/2014/main" id="{10251B15-6005-45C3-BBC0-75FA56BF7F5D}"/>
              </a:ext>
            </a:extLst>
          </p:cNvPr>
          <p:cNvSpPr/>
          <p:nvPr/>
        </p:nvSpPr>
        <p:spPr>
          <a:xfrm rot="18962245" flipV="1">
            <a:off x="1560712"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09702E9B-E39E-48F4-B3DE-6B8E1EC93803}"/>
              </a:ext>
            </a:extLst>
          </p:cNvPr>
          <p:cNvSpPr/>
          <p:nvPr/>
        </p:nvSpPr>
        <p:spPr>
          <a:xfrm rot="18962245" flipV="1">
            <a:off x="1710959"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C1A153CE-807B-41E7-963C-447133F26EED}"/>
              </a:ext>
            </a:extLst>
          </p:cNvPr>
          <p:cNvSpPr/>
          <p:nvPr/>
        </p:nvSpPr>
        <p:spPr>
          <a:xfrm rot="2637755" flipH="1" flipV="1">
            <a:off x="6702062"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D461ABBE-D986-4463-ADE3-0B1F9D34AB4E}"/>
              </a:ext>
            </a:extLst>
          </p:cNvPr>
          <p:cNvSpPr/>
          <p:nvPr/>
        </p:nvSpPr>
        <p:spPr>
          <a:xfrm rot="2637755" flipH="1" flipV="1">
            <a:off x="6852309" y="93007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5111EE8D-29A0-4888-BBB5-D16E3FCB065E}"/>
              </a:ext>
            </a:extLst>
          </p:cNvPr>
          <p:cNvSpPr/>
          <p:nvPr/>
        </p:nvSpPr>
        <p:spPr>
          <a:xfrm>
            <a:off x="1410786" y="1789891"/>
            <a:ext cx="2344784" cy="738664"/>
          </a:xfrm>
          <a:prstGeom prst="rect">
            <a:avLst/>
          </a:prstGeom>
        </p:spPr>
        <p:txBody>
          <a:bodyPr wrap="square">
            <a:spAutoFit/>
          </a:bodyPr>
          <a:lstStyle/>
          <a:p>
            <a:pPr algn="just"/>
            <a:r>
              <a:rPr lang="zh-CN" altLang="en-US" sz="1400" dirty="0">
                <a:solidFill>
                  <a:srgbClr val="F5F5EB"/>
                </a:solidFill>
              </a:rPr>
              <a:t>尽量使活塞杆在受拉状态下承受最大负载</a:t>
            </a:r>
            <a:r>
              <a:rPr lang="en-US" altLang="zh-CN" sz="1400" dirty="0">
                <a:solidFill>
                  <a:srgbClr val="F5F5EB"/>
                </a:solidFill>
              </a:rPr>
              <a:t>,</a:t>
            </a:r>
            <a:r>
              <a:rPr lang="zh-CN" altLang="en-US" sz="1400" dirty="0">
                <a:solidFill>
                  <a:srgbClr val="F5F5EB"/>
                </a:solidFill>
              </a:rPr>
              <a:t>或在受压状态下具有良好的纵向稳定性。</a:t>
            </a:r>
          </a:p>
        </p:txBody>
      </p:sp>
      <p:sp>
        <p:nvSpPr>
          <p:cNvPr id="15" name="矩形 14">
            <a:extLst>
              <a:ext uri="{FF2B5EF4-FFF2-40B4-BE49-F238E27FC236}">
                <a16:creationId xmlns:a16="http://schemas.microsoft.com/office/drawing/2014/main" id="{A75F3D4C-031C-4EA7-91F6-94C0F671F27B}"/>
              </a:ext>
            </a:extLst>
          </p:cNvPr>
          <p:cNvSpPr/>
          <p:nvPr/>
        </p:nvSpPr>
        <p:spPr>
          <a:xfrm>
            <a:off x="5981215" y="1768469"/>
            <a:ext cx="2344784" cy="697820"/>
          </a:xfrm>
          <a:prstGeom prst="rect">
            <a:avLst/>
          </a:prstGeom>
        </p:spPr>
        <p:txBody>
          <a:bodyPr wrap="square">
            <a:spAutoFit/>
          </a:bodyPr>
          <a:lstStyle/>
          <a:p>
            <a:pPr algn="just">
              <a:lnSpc>
                <a:spcPct val="150000"/>
              </a:lnSpc>
            </a:pPr>
            <a:r>
              <a:rPr lang="zh-CN" altLang="en-US" sz="1400" dirty="0">
                <a:solidFill>
                  <a:srgbClr val="F5F5EB"/>
                </a:solidFill>
              </a:rPr>
              <a:t>考虑液压缸行程终了处的制动问题和液压缸的排气问题。</a:t>
            </a:r>
          </a:p>
        </p:txBody>
      </p:sp>
      <p:sp>
        <p:nvSpPr>
          <p:cNvPr id="17" name="矩形 16">
            <a:extLst>
              <a:ext uri="{FF2B5EF4-FFF2-40B4-BE49-F238E27FC236}">
                <a16:creationId xmlns:a16="http://schemas.microsoft.com/office/drawing/2014/main" id="{5510F459-0935-4AE1-A044-591E4596E7B7}"/>
              </a:ext>
            </a:extLst>
          </p:cNvPr>
          <p:cNvSpPr/>
          <p:nvPr/>
        </p:nvSpPr>
        <p:spPr>
          <a:xfrm>
            <a:off x="5976666" y="2706112"/>
            <a:ext cx="2675732" cy="439864"/>
          </a:xfrm>
          <a:prstGeom prst="rect">
            <a:avLst/>
          </a:prstGeom>
        </p:spPr>
        <p:txBody>
          <a:bodyPr wrap="none">
            <a:spAutoFit/>
          </a:bodyPr>
          <a:lstStyle/>
          <a:p>
            <a:pPr algn="ctr">
              <a:lnSpc>
                <a:spcPct val="150000"/>
              </a:lnSpc>
            </a:pPr>
            <a:r>
              <a:rPr lang="zh-CN" altLang="zh-CN" sz="800" dirty="0">
                <a:solidFill>
                  <a:srgbClr val="FF0000"/>
                </a:solidFill>
                <a:latin typeface="NEU-BZ-S92"/>
                <a:ea typeface="方正书宋_GBK"/>
                <a:cs typeface="Times New Roman" panose="02020603050405020304" pitchFamily="18" charset="0"/>
              </a:rPr>
              <a:t>缸内如无缓冲装置和排气装置</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系统中需有相应的措施。</a:t>
            </a:r>
            <a:endParaRPr lang="en-US" altLang="zh-CN" sz="800" dirty="0">
              <a:solidFill>
                <a:srgbClr val="FF0000"/>
              </a:solidFill>
              <a:latin typeface="NEU-BZ-S92"/>
              <a:ea typeface="方正书宋_GBK"/>
              <a:cs typeface="Times New Roman" panose="02020603050405020304" pitchFamily="18" charset="0"/>
            </a:endParaRPr>
          </a:p>
          <a:p>
            <a:pPr algn="ctr">
              <a:lnSpc>
                <a:spcPct val="150000"/>
              </a:lnSpc>
            </a:pPr>
            <a:r>
              <a:rPr lang="zh-CN" altLang="zh-CN" sz="800" dirty="0">
                <a:solidFill>
                  <a:srgbClr val="FF0000"/>
                </a:solidFill>
                <a:latin typeface="NEU-BZ-S92"/>
                <a:ea typeface="方正书宋_GBK"/>
                <a:cs typeface="Times New Roman" panose="02020603050405020304" pitchFamily="18" charset="0"/>
              </a:rPr>
              <a:t>但是并非所有的液压缸都要考虑这些问题。</a:t>
            </a:r>
            <a:endParaRPr lang="zh-CN" altLang="en-US" dirty="0">
              <a:solidFill>
                <a:srgbClr val="FF0000"/>
              </a:solidFill>
            </a:endParaRPr>
          </a:p>
        </p:txBody>
      </p:sp>
      <p:sp>
        <p:nvSpPr>
          <p:cNvPr id="18" name="矩形 17">
            <a:extLst>
              <a:ext uri="{FF2B5EF4-FFF2-40B4-BE49-F238E27FC236}">
                <a16:creationId xmlns:a16="http://schemas.microsoft.com/office/drawing/2014/main" id="{E3229CAD-7616-4A29-BE06-77061872F5EC}"/>
              </a:ext>
            </a:extLst>
          </p:cNvPr>
          <p:cNvSpPr/>
          <p:nvPr/>
        </p:nvSpPr>
        <p:spPr>
          <a:xfrm>
            <a:off x="1188717" y="3614336"/>
            <a:ext cx="3128555" cy="307777"/>
          </a:xfrm>
          <a:prstGeom prst="rect">
            <a:avLst/>
          </a:prstGeom>
        </p:spPr>
        <p:txBody>
          <a:bodyPr wrap="square">
            <a:spAutoFit/>
          </a:bodyPr>
          <a:lstStyle/>
          <a:p>
            <a:pPr algn="just"/>
            <a:r>
              <a:rPr lang="zh-CN" altLang="en-US" sz="1400" dirty="0">
                <a:solidFill>
                  <a:srgbClr val="F5F5EB"/>
                </a:solidFill>
              </a:rPr>
              <a:t>正确确定液压缸的安装、固定方式。</a:t>
            </a:r>
          </a:p>
        </p:txBody>
      </p:sp>
      <p:sp>
        <p:nvSpPr>
          <p:cNvPr id="20" name="矩形 19">
            <a:extLst>
              <a:ext uri="{FF2B5EF4-FFF2-40B4-BE49-F238E27FC236}">
                <a16:creationId xmlns:a16="http://schemas.microsoft.com/office/drawing/2014/main" id="{438886D3-C025-4F72-BEDF-D63AE188A472}"/>
              </a:ext>
            </a:extLst>
          </p:cNvPr>
          <p:cNvSpPr/>
          <p:nvPr/>
        </p:nvSpPr>
        <p:spPr>
          <a:xfrm>
            <a:off x="424543" y="4306385"/>
            <a:ext cx="4572000" cy="646331"/>
          </a:xfrm>
          <a:prstGeom prst="rect">
            <a:avLst/>
          </a:prstGeom>
        </p:spPr>
        <p:txBody>
          <a:bodyPr>
            <a:spAutoFit/>
          </a:bodyPr>
          <a:lstStyle/>
          <a:p>
            <a:pPr algn="ctr">
              <a:lnSpc>
                <a:spcPct val="150000"/>
              </a:lnSpc>
            </a:pPr>
            <a:r>
              <a:rPr lang="zh-CN" altLang="zh-CN" sz="800" dirty="0">
                <a:solidFill>
                  <a:srgbClr val="FF0000"/>
                </a:solidFill>
                <a:latin typeface="NEU-BZ-S92"/>
                <a:ea typeface="方正书宋_GBK"/>
                <a:cs typeface="Times New Roman" panose="02020603050405020304" pitchFamily="18" charset="0"/>
              </a:rPr>
              <a:t>如承受弯曲的活塞杆不能用螺纹连接</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要用止口连接。</a:t>
            </a:r>
            <a:endParaRPr lang="en-US" altLang="zh-CN" sz="800" dirty="0">
              <a:solidFill>
                <a:srgbClr val="FF0000"/>
              </a:solidFill>
              <a:latin typeface="NEU-BZ-S92"/>
              <a:ea typeface="方正书宋_GBK"/>
              <a:cs typeface="Times New Roman" panose="02020603050405020304" pitchFamily="18" charset="0"/>
            </a:endParaRPr>
          </a:p>
          <a:p>
            <a:pPr algn="ctr">
              <a:lnSpc>
                <a:spcPct val="150000"/>
              </a:lnSpc>
            </a:pPr>
            <a:r>
              <a:rPr lang="zh-CN" altLang="zh-CN" sz="800" dirty="0">
                <a:solidFill>
                  <a:srgbClr val="FF0000"/>
                </a:solidFill>
                <a:latin typeface="NEU-BZ-S92"/>
                <a:ea typeface="方正书宋_GBK"/>
                <a:cs typeface="Times New Roman" panose="02020603050405020304" pitchFamily="18" charset="0"/>
              </a:rPr>
              <a:t>液压缸不能在两端用键或销定位</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只能在一端定位</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为的是不致阻碍它在受热时的膨胀。</a:t>
            </a:r>
            <a:endParaRPr lang="en-US" altLang="zh-CN" sz="800" dirty="0">
              <a:solidFill>
                <a:srgbClr val="FF0000"/>
              </a:solidFill>
              <a:latin typeface="NEU-BZ-S92"/>
              <a:ea typeface="方正书宋_GBK"/>
              <a:cs typeface="Times New Roman" panose="02020603050405020304" pitchFamily="18" charset="0"/>
            </a:endParaRPr>
          </a:p>
          <a:p>
            <a:pPr algn="ctr">
              <a:lnSpc>
                <a:spcPct val="150000"/>
              </a:lnSpc>
            </a:pPr>
            <a:r>
              <a:rPr lang="zh-CN" altLang="zh-CN" sz="800" dirty="0">
                <a:solidFill>
                  <a:srgbClr val="FF0000"/>
                </a:solidFill>
                <a:latin typeface="NEU-BZ-S92"/>
                <a:ea typeface="方正书宋_GBK"/>
                <a:cs typeface="Times New Roman" panose="02020603050405020304" pitchFamily="18" charset="0"/>
              </a:rPr>
              <a:t>如冲击载荷使活塞杆压缩</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定位件须设置在活塞杆端</a:t>
            </a:r>
            <a:r>
              <a:rPr lang="en-US" altLang="zh-CN" sz="800" dirty="0">
                <a:solidFill>
                  <a:srgbClr val="FF0000"/>
                </a:solidFill>
                <a:latin typeface="方正书宋_GBK"/>
                <a:cs typeface="Times New Roman" panose="02020603050405020304" pitchFamily="18" charset="0"/>
              </a:rPr>
              <a:t>,</a:t>
            </a:r>
            <a:r>
              <a:rPr lang="zh-CN" altLang="zh-CN" sz="800" dirty="0">
                <a:solidFill>
                  <a:srgbClr val="FF0000"/>
                </a:solidFill>
                <a:latin typeface="NEU-BZ-S92"/>
                <a:ea typeface="方正书宋_GBK"/>
                <a:cs typeface="Times New Roman" panose="02020603050405020304" pitchFamily="18" charset="0"/>
              </a:rPr>
              <a:t>如为拉伸则设置在缸盖端。</a:t>
            </a:r>
            <a:endParaRPr lang="zh-CN" altLang="en-US" dirty="0">
              <a:solidFill>
                <a:srgbClr val="FF0000"/>
              </a:solidFill>
            </a:endParaRPr>
          </a:p>
        </p:txBody>
      </p:sp>
      <p:sp>
        <p:nvSpPr>
          <p:cNvPr id="21" name="矩形 20">
            <a:extLst>
              <a:ext uri="{FF2B5EF4-FFF2-40B4-BE49-F238E27FC236}">
                <a16:creationId xmlns:a16="http://schemas.microsoft.com/office/drawing/2014/main" id="{D7BF0BD7-F5FE-4152-A3A7-D39143C3BA0D}"/>
              </a:ext>
            </a:extLst>
          </p:cNvPr>
          <p:cNvSpPr/>
          <p:nvPr/>
        </p:nvSpPr>
        <p:spPr>
          <a:xfrm>
            <a:off x="5546182" y="3379299"/>
            <a:ext cx="3260193" cy="738664"/>
          </a:xfrm>
          <a:prstGeom prst="rect">
            <a:avLst/>
          </a:prstGeom>
        </p:spPr>
        <p:txBody>
          <a:bodyPr wrap="square">
            <a:spAutoFit/>
          </a:bodyPr>
          <a:lstStyle/>
          <a:p>
            <a:pPr algn="just"/>
            <a:r>
              <a:rPr lang="zh-CN" altLang="en-US" sz="1400" dirty="0">
                <a:solidFill>
                  <a:srgbClr val="F5F5EB"/>
                </a:solidFill>
              </a:rPr>
              <a:t>液压缸各部分的结构需根据推荐的结构形式和设计标准进行设计</a:t>
            </a:r>
            <a:r>
              <a:rPr lang="en-US" altLang="zh-CN" sz="1400" dirty="0">
                <a:solidFill>
                  <a:srgbClr val="F5F5EB"/>
                </a:solidFill>
              </a:rPr>
              <a:t>,</a:t>
            </a:r>
            <a:r>
              <a:rPr lang="zh-CN" altLang="en-US" sz="1400" dirty="0">
                <a:solidFill>
                  <a:srgbClr val="F5F5EB"/>
                </a:solidFill>
              </a:rPr>
              <a:t>尽可能做到结构简单、紧凑</a:t>
            </a:r>
            <a:r>
              <a:rPr lang="en-US" altLang="zh-CN" sz="1400" dirty="0">
                <a:solidFill>
                  <a:srgbClr val="F5F5EB"/>
                </a:solidFill>
              </a:rPr>
              <a:t>,</a:t>
            </a:r>
            <a:r>
              <a:rPr lang="zh-CN" altLang="en-US" sz="1400" dirty="0">
                <a:solidFill>
                  <a:srgbClr val="F5F5EB"/>
                </a:solidFill>
              </a:rPr>
              <a:t>加工、装配和维修方便。</a:t>
            </a:r>
          </a:p>
        </p:txBody>
      </p:sp>
      <p:sp>
        <p:nvSpPr>
          <p:cNvPr id="22" name="直角三角形 21">
            <a:extLst>
              <a:ext uri="{FF2B5EF4-FFF2-40B4-BE49-F238E27FC236}">
                <a16:creationId xmlns:a16="http://schemas.microsoft.com/office/drawing/2014/main" id="{96988AB0-F6FA-463A-A32A-CD306FECE76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7245DC18-37FD-4E60-AC49-66DDE7FAFA7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090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7" grpId="0"/>
      <p:bldP spid="18" grpId="0"/>
      <p:bldP spid="20"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5">
            <a:extLst>
              <a:ext uri="{FF2B5EF4-FFF2-40B4-BE49-F238E27FC236}">
                <a16:creationId xmlns:a16="http://schemas.microsoft.com/office/drawing/2014/main" id="{D765722F-0F75-4057-A5E5-AAE350A5E6B4}"/>
              </a:ext>
            </a:extLst>
          </p:cNvPr>
          <p:cNvSpPr/>
          <p:nvPr/>
        </p:nvSpPr>
        <p:spPr>
          <a:xfrm>
            <a:off x="4319143" y="964622"/>
            <a:ext cx="4426649" cy="108170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圆角矩形 5">
            <a:extLst>
              <a:ext uri="{FF2B5EF4-FFF2-40B4-BE49-F238E27FC236}">
                <a16:creationId xmlns:a16="http://schemas.microsoft.com/office/drawing/2014/main" id="{067282DF-152D-4103-B016-4077DCA6A68D}"/>
              </a:ext>
            </a:extLst>
          </p:cNvPr>
          <p:cNvSpPr/>
          <p:nvPr/>
        </p:nvSpPr>
        <p:spPr>
          <a:xfrm>
            <a:off x="4319144" y="2343590"/>
            <a:ext cx="4426648" cy="109234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圆角矩形 5">
            <a:extLst>
              <a:ext uri="{FF2B5EF4-FFF2-40B4-BE49-F238E27FC236}">
                <a16:creationId xmlns:a16="http://schemas.microsoft.com/office/drawing/2014/main" id="{7732668B-DD3A-42CE-B0EB-5BE14C964D25}"/>
              </a:ext>
            </a:extLst>
          </p:cNvPr>
          <p:cNvSpPr/>
          <p:nvPr/>
        </p:nvSpPr>
        <p:spPr>
          <a:xfrm>
            <a:off x="4319144" y="3754182"/>
            <a:ext cx="4426648" cy="109491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B1B92855-EEE9-4724-BD0C-9B40D40D1D5E}"/>
              </a:ext>
            </a:extLst>
          </p:cNvPr>
          <p:cNvSpPr/>
          <p:nvPr/>
        </p:nvSpPr>
        <p:spPr>
          <a:xfrm>
            <a:off x="4529404" y="960197"/>
            <a:ext cx="4127974" cy="1020985"/>
          </a:xfrm>
          <a:prstGeom prst="rect">
            <a:avLst/>
          </a:prstGeom>
        </p:spPr>
        <p:txBody>
          <a:bodyPr wrap="square">
            <a:spAutoFit/>
          </a:bodyPr>
          <a:lstStyle/>
          <a:p>
            <a:pPr algn="just">
              <a:lnSpc>
                <a:spcPct val="150000"/>
              </a:lnSpc>
            </a:pPr>
            <a:r>
              <a:rPr lang="zh-CN" altLang="en-US" sz="1400" dirty="0">
                <a:solidFill>
                  <a:schemeClr val="bg1"/>
                </a:solidFill>
              </a:rPr>
              <a:t>缸筒内径</a:t>
            </a:r>
            <a:r>
              <a:rPr lang="en-US" altLang="zh-CN" sz="1400" dirty="0">
                <a:solidFill>
                  <a:schemeClr val="bg1"/>
                </a:solidFill>
              </a:rPr>
              <a:t>D</a:t>
            </a:r>
            <a:r>
              <a:rPr lang="zh-CN" altLang="en-US" sz="1400" dirty="0">
                <a:solidFill>
                  <a:schemeClr val="bg1"/>
                </a:solidFill>
              </a:rPr>
              <a:t>　根据负载大小和选定的工作压力</a:t>
            </a:r>
            <a:r>
              <a:rPr lang="en-US" altLang="zh-CN" sz="1400" dirty="0">
                <a:solidFill>
                  <a:schemeClr val="bg1"/>
                </a:solidFill>
              </a:rPr>
              <a:t>,</a:t>
            </a:r>
            <a:r>
              <a:rPr lang="zh-CN" altLang="en-US" sz="1400" dirty="0">
                <a:solidFill>
                  <a:schemeClr val="bg1"/>
                </a:solidFill>
              </a:rPr>
              <a:t>或运动速度和输入流量</a:t>
            </a:r>
            <a:r>
              <a:rPr lang="en-US" altLang="zh-CN" sz="1400" dirty="0">
                <a:solidFill>
                  <a:schemeClr val="bg1"/>
                </a:solidFill>
              </a:rPr>
              <a:t>,</a:t>
            </a:r>
            <a:r>
              <a:rPr lang="zh-CN" altLang="en-US" sz="1400" dirty="0">
                <a:solidFill>
                  <a:schemeClr val="bg1"/>
                </a:solidFill>
              </a:rPr>
              <a:t>按本章有关算式确定后</a:t>
            </a:r>
            <a:r>
              <a:rPr lang="en-US" altLang="zh-CN" sz="1400" dirty="0">
                <a:solidFill>
                  <a:schemeClr val="bg1"/>
                </a:solidFill>
              </a:rPr>
              <a:t>,</a:t>
            </a:r>
            <a:r>
              <a:rPr lang="zh-CN" altLang="en-US" sz="1400" dirty="0">
                <a:solidFill>
                  <a:schemeClr val="bg1"/>
                </a:solidFill>
              </a:rPr>
              <a:t>再从</a:t>
            </a:r>
            <a:r>
              <a:rPr lang="en-US" altLang="zh-CN" sz="1400" dirty="0">
                <a:solidFill>
                  <a:schemeClr val="bg1"/>
                </a:solidFill>
              </a:rPr>
              <a:t>GB/T 2348—2001</a:t>
            </a:r>
            <a:r>
              <a:rPr lang="zh-CN" altLang="en-US" sz="1400" dirty="0">
                <a:solidFill>
                  <a:schemeClr val="bg1"/>
                </a:solidFill>
              </a:rPr>
              <a:t>标准中选取相近尺寸加以圆整。</a:t>
            </a:r>
            <a:endParaRPr lang="zh-CN" altLang="en-US"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矩形 25">
            <a:extLst>
              <a:ext uri="{FF2B5EF4-FFF2-40B4-BE49-F238E27FC236}">
                <a16:creationId xmlns:a16="http://schemas.microsoft.com/office/drawing/2014/main" id="{46219A88-709D-446D-8549-F758E44CDA20}"/>
              </a:ext>
            </a:extLst>
          </p:cNvPr>
          <p:cNvSpPr/>
          <p:nvPr/>
        </p:nvSpPr>
        <p:spPr>
          <a:xfrm>
            <a:off x="4391979" y="2423203"/>
            <a:ext cx="4321808" cy="954107"/>
          </a:xfrm>
          <a:prstGeom prst="rect">
            <a:avLst/>
          </a:prstGeom>
        </p:spPr>
        <p:txBody>
          <a:bodyPr wrap="square">
            <a:spAutoFit/>
          </a:bodyPr>
          <a:lstStyle/>
          <a:p>
            <a:pPr indent="252000" algn="just"/>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活塞杆直径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按工作时受力情况来决定</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5-2</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所示。对单杆活塞缸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值也可由</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λv</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来决定</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按</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GB/T 2348—2001</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标准进行圆整。行业标准</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JB/T 7939—1999</a:t>
            </a:r>
            <a:r>
              <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规定了单杆活塞液压缸两腔面积比的标准系列。</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圆角矩形 3">
            <a:extLst>
              <a:ext uri="{FF2B5EF4-FFF2-40B4-BE49-F238E27FC236}">
                <a16:creationId xmlns:a16="http://schemas.microsoft.com/office/drawing/2014/main" id="{52CC6D4F-67AD-44F4-AE0D-AEA75F433C7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39546BE6-8FE9-4609-B4C7-FBD5B5F55B4F}"/>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D23BBFB6-3F8C-49D4-B316-6088780004ED}"/>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5" name="文本框 19">
            <a:extLst>
              <a:ext uri="{FF2B5EF4-FFF2-40B4-BE49-F238E27FC236}">
                <a16:creationId xmlns:a16="http://schemas.microsoft.com/office/drawing/2014/main" id="{4F9E8675-339F-47D9-BDAB-0CDEF3845103}"/>
              </a:ext>
            </a:extLst>
          </p:cNvPr>
          <p:cNvSpPr txBox="1">
            <a:spLocks noChangeArrowheads="1"/>
          </p:cNvSpPr>
          <p:nvPr/>
        </p:nvSpPr>
        <p:spPr bwMode="auto">
          <a:xfrm>
            <a:off x="341405" y="1022852"/>
            <a:ext cx="33654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6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二、液压缸主要尺寸的确定</a:t>
            </a:r>
          </a:p>
        </p:txBody>
      </p:sp>
      <p:sp>
        <p:nvSpPr>
          <p:cNvPr id="27" name="直角三角形 26">
            <a:extLst>
              <a:ext uri="{FF2B5EF4-FFF2-40B4-BE49-F238E27FC236}">
                <a16:creationId xmlns:a16="http://schemas.microsoft.com/office/drawing/2014/main" id="{BF088EEB-E931-4BDF-985F-95A5F3C4DC68}"/>
              </a:ext>
            </a:extLst>
          </p:cNvPr>
          <p:cNvSpPr/>
          <p:nvPr/>
        </p:nvSpPr>
        <p:spPr>
          <a:xfrm rot="18962245" flipV="1">
            <a:off x="315372" y="101212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直角三角形 29">
            <a:extLst>
              <a:ext uri="{FF2B5EF4-FFF2-40B4-BE49-F238E27FC236}">
                <a16:creationId xmlns:a16="http://schemas.microsoft.com/office/drawing/2014/main" id="{1B6AEA0A-9BB5-40E4-B92A-EAA2B10E4127}"/>
              </a:ext>
            </a:extLst>
          </p:cNvPr>
          <p:cNvSpPr/>
          <p:nvPr/>
        </p:nvSpPr>
        <p:spPr>
          <a:xfrm rot="18962245" flipV="1">
            <a:off x="465619" y="101212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直角三角形 30">
            <a:extLst>
              <a:ext uri="{FF2B5EF4-FFF2-40B4-BE49-F238E27FC236}">
                <a16:creationId xmlns:a16="http://schemas.microsoft.com/office/drawing/2014/main" id="{D688B980-3DE6-4D7D-AD8B-43CD2A6C293E}"/>
              </a:ext>
            </a:extLst>
          </p:cNvPr>
          <p:cNvSpPr/>
          <p:nvPr/>
        </p:nvSpPr>
        <p:spPr>
          <a:xfrm rot="2637755" flipH="1" flipV="1">
            <a:off x="3314286" y="10121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直角三角形 31">
            <a:extLst>
              <a:ext uri="{FF2B5EF4-FFF2-40B4-BE49-F238E27FC236}">
                <a16:creationId xmlns:a16="http://schemas.microsoft.com/office/drawing/2014/main" id="{365CD5FE-5B51-4C59-B93D-69C2F6776BAE}"/>
              </a:ext>
            </a:extLst>
          </p:cNvPr>
          <p:cNvSpPr/>
          <p:nvPr/>
        </p:nvSpPr>
        <p:spPr>
          <a:xfrm rot="2637755" flipH="1" flipV="1">
            <a:off x="3464533" y="10121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矩形 37">
            <a:extLst>
              <a:ext uri="{FF2B5EF4-FFF2-40B4-BE49-F238E27FC236}">
                <a16:creationId xmlns:a16="http://schemas.microsoft.com/office/drawing/2014/main" id="{F350B33B-CF74-4EB2-8A0C-5E7EAD53E973}"/>
              </a:ext>
            </a:extLst>
          </p:cNvPr>
          <p:cNvSpPr/>
          <p:nvPr/>
        </p:nvSpPr>
        <p:spPr>
          <a:xfrm>
            <a:off x="4512977" y="4054364"/>
            <a:ext cx="4127974" cy="374654"/>
          </a:xfrm>
          <a:prstGeom prst="rect">
            <a:avLst/>
          </a:prstGeom>
        </p:spPr>
        <p:txBody>
          <a:bodyPr wrap="square">
            <a:spAutoFit/>
          </a:bodyPr>
          <a:lstStyle/>
          <a:p>
            <a:pPr algn="ctr">
              <a:lnSpc>
                <a:spcPct val="150000"/>
              </a:lnSpc>
            </a:pPr>
            <a:r>
              <a:rPr lang="zh-CN" altLang="en-US" sz="1400" dirty="0">
                <a:solidFill>
                  <a:schemeClr val="bg1"/>
                </a:solidFill>
              </a:rPr>
              <a:t>缸筒长度</a:t>
            </a:r>
            <a:r>
              <a:rPr lang="en-US" altLang="zh-CN" sz="1400" dirty="0">
                <a:solidFill>
                  <a:schemeClr val="bg1"/>
                </a:solidFill>
              </a:rPr>
              <a:t>L</a:t>
            </a:r>
            <a:r>
              <a:rPr lang="zh-CN" altLang="en-US" sz="1400" dirty="0">
                <a:solidFill>
                  <a:schemeClr val="bg1"/>
                </a:solidFill>
              </a:rPr>
              <a:t>　由最大工作行程决定。</a:t>
            </a:r>
            <a:endParaRPr lang="zh-CN" altLang="en-US"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文本框 27">
            <a:extLst>
              <a:ext uri="{FF2B5EF4-FFF2-40B4-BE49-F238E27FC236}">
                <a16:creationId xmlns:a16="http://schemas.microsoft.com/office/drawing/2014/main" id="{3DD71EDB-EFC2-4704-8C5E-E14EC8B36BDD}"/>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graphicFrame>
        <p:nvGraphicFramePr>
          <p:cNvPr id="2" name="表格 1">
            <a:extLst>
              <a:ext uri="{FF2B5EF4-FFF2-40B4-BE49-F238E27FC236}">
                <a16:creationId xmlns:a16="http://schemas.microsoft.com/office/drawing/2014/main" id="{9F07BB96-BDA0-4A53-BFEB-F0CB304E5B89}"/>
              </a:ext>
            </a:extLst>
          </p:cNvPr>
          <p:cNvGraphicFramePr>
            <a:graphicFrameLocks noGrp="1"/>
          </p:cNvGraphicFramePr>
          <p:nvPr>
            <p:extLst>
              <p:ext uri="{D42A27DB-BD31-4B8C-83A1-F6EECF244321}">
                <p14:modId xmlns:p14="http://schemas.microsoft.com/office/powerpoint/2010/main" val="66878517"/>
              </p:ext>
            </p:extLst>
          </p:nvPr>
        </p:nvGraphicFramePr>
        <p:xfrm>
          <a:off x="313397" y="1813524"/>
          <a:ext cx="3585653" cy="2607226"/>
        </p:xfrm>
        <a:graphic>
          <a:graphicData uri="http://schemas.openxmlformats.org/drawingml/2006/table">
            <a:tbl>
              <a:tblPr firstRow="1" firstCol="1" bandRow="1">
                <a:tableStyleId>{5C22544A-7EE6-4342-B048-85BDC9FD1C3A}</a:tableStyleId>
              </a:tblPr>
              <a:tblGrid>
                <a:gridCol w="729749">
                  <a:extLst>
                    <a:ext uri="{9D8B030D-6E8A-4147-A177-3AD203B41FA5}">
                      <a16:colId xmlns:a16="http://schemas.microsoft.com/office/drawing/2014/main" val="4008854986"/>
                    </a:ext>
                  </a:extLst>
                </a:gridCol>
                <a:gridCol w="764177">
                  <a:extLst>
                    <a:ext uri="{9D8B030D-6E8A-4147-A177-3AD203B41FA5}">
                      <a16:colId xmlns:a16="http://schemas.microsoft.com/office/drawing/2014/main" val="331990000"/>
                    </a:ext>
                  </a:extLst>
                </a:gridCol>
                <a:gridCol w="672738">
                  <a:extLst>
                    <a:ext uri="{9D8B030D-6E8A-4147-A177-3AD203B41FA5}">
                      <a16:colId xmlns:a16="http://schemas.microsoft.com/office/drawing/2014/main" val="1415413212"/>
                    </a:ext>
                  </a:extLst>
                </a:gridCol>
                <a:gridCol w="770708">
                  <a:extLst>
                    <a:ext uri="{9D8B030D-6E8A-4147-A177-3AD203B41FA5}">
                      <a16:colId xmlns:a16="http://schemas.microsoft.com/office/drawing/2014/main" val="1309303170"/>
                    </a:ext>
                  </a:extLst>
                </a:gridCol>
                <a:gridCol w="648281">
                  <a:extLst>
                    <a:ext uri="{9D8B030D-6E8A-4147-A177-3AD203B41FA5}">
                      <a16:colId xmlns:a16="http://schemas.microsoft.com/office/drawing/2014/main" val="1871276476"/>
                    </a:ext>
                  </a:extLst>
                </a:gridCol>
              </a:tblGrid>
              <a:tr h="863558">
                <a:tc rowSpan="2">
                  <a:txBody>
                    <a:bodyPr/>
                    <a:lstStyle/>
                    <a:p>
                      <a:pPr algn="ctr">
                        <a:lnSpc>
                          <a:spcPct val="150000"/>
                        </a:lnSpc>
                        <a:spcAft>
                          <a:spcPts val="0"/>
                        </a:spcAft>
                      </a:pPr>
                      <a:r>
                        <a:rPr lang="zh-CN" sz="1200" b="1" dirty="0">
                          <a:solidFill>
                            <a:srgbClr val="365D7E"/>
                          </a:solidFill>
                          <a:effectLst/>
                        </a:rPr>
                        <a:t>活塞杆</a:t>
                      </a:r>
                      <a:endParaRPr lang="en-US" altLang="zh-CN" sz="1200" b="1" dirty="0">
                        <a:solidFill>
                          <a:srgbClr val="365D7E"/>
                        </a:solidFill>
                        <a:effectLst/>
                      </a:endParaRPr>
                    </a:p>
                    <a:p>
                      <a:pPr algn="ctr">
                        <a:lnSpc>
                          <a:spcPct val="150000"/>
                        </a:lnSpc>
                        <a:spcAft>
                          <a:spcPts val="0"/>
                        </a:spcAft>
                      </a:pPr>
                      <a:r>
                        <a:rPr lang="zh-CN" sz="1200" b="1" dirty="0">
                          <a:solidFill>
                            <a:srgbClr val="365D7E"/>
                          </a:solidFill>
                          <a:effectLst/>
                        </a:rPr>
                        <a:t>受力情况</a:t>
                      </a:r>
                      <a:endParaRPr lang="zh-CN" sz="1800" b="1" dirty="0">
                        <a:solidFill>
                          <a:srgbClr val="365D7E"/>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lnSpc>
                          <a:spcPct val="150000"/>
                        </a:lnSpc>
                        <a:spcAft>
                          <a:spcPts val="0"/>
                        </a:spcAft>
                      </a:pPr>
                      <a:r>
                        <a:rPr lang="zh-CN" sz="1200" b="1" spc="-300" dirty="0">
                          <a:solidFill>
                            <a:srgbClr val="365D7E"/>
                          </a:solidFill>
                          <a:effectLst/>
                        </a:rPr>
                        <a:t>受　拉　伸</a:t>
                      </a:r>
                      <a:endParaRPr lang="zh-CN" sz="1800" b="1" spc="-300" dirty="0">
                        <a:solidFill>
                          <a:srgbClr val="365D7E"/>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3">
                  <a:txBody>
                    <a:bodyPr/>
                    <a:lstStyle/>
                    <a:p>
                      <a:pPr algn="ctr">
                        <a:lnSpc>
                          <a:spcPts val="1200"/>
                        </a:lnSpc>
                        <a:spcAft>
                          <a:spcPts val="0"/>
                        </a:spcAft>
                      </a:pPr>
                      <a:r>
                        <a:rPr lang="zh-CN" sz="1200" b="1" dirty="0">
                          <a:solidFill>
                            <a:srgbClr val="365D7E"/>
                          </a:solidFill>
                          <a:effectLst/>
                        </a:rPr>
                        <a:t>受压缩</a:t>
                      </a:r>
                      <a:r>
                        <a:rPr lang="en-US" sz="1200" b="1" dirty="0">
                          <a:solidFill>
                            <a:srgbClr val="365D7E"/>
                          </a:solidFill>
                          <a:effectLst/>
                        </a:rPr>
                        <a:t>,</a:t>
                      </a:r>
                      <a:r>
                        <a:rPr lang="zh-CN" sz="1200" b="1" dirty="0">
                          <a:solidFill>
                            <a:srgbClr val="365D7E"/>
                          </a:solidFill>
                          <a:effectLst/>
                        </a:rPr>
                        <a:t>工作压力</a:t>
                      </a:r>
                      <a:r>
                        <a:rPr lang="en-US" sz="1200" b="1" dirty="0">
                          <a:solidFill>
                            <a:srgbClr val="365D7E"/>
                          </a:solidFill>
                          <a:effectLst/>
                        </a:rPr>
                        <a:t>p</a:t>
                      </a:r>
                      <a:r>
                        <a:rPr lang="en-US" sz="1200" b="1" baseline="-25000" dirty="0">
                          <a:solidFill>
                            <a:srgbClr val="365D7E"/>
                          </a:solidFill>
                          <a:effectLst/>
                        </a:rPr>
                        <a:t>1</a:t>
                      </a:r>
                      <a:r>
                        <a:rPr lang="en-US" sz="1200" b="1" dirty="0">
                          <a:solidFill>
                            <a:srgbClr val="365D7E"/>
                          </a:solidFill>
                          <a:effectLst/>
                        </a:rPr>
                        <a:t>/</a:t>
                      </a:r>
                      <a:r>
                        <a:rPr lang="en-US" sz="1200" b="1" dirty="0" err="1">
                          <a:solidFill>
                            <a:srgbClr val="365D7E"/>
                          </a:solidFill>
                          <a:effectLst/>
                        </a:rPr>
                        <a:t>MPa</a:t>
                      </a:r>
                      <a:endParaRPr lang="zh-CN" sz="1800" b="1" dirty="0">
                        <a:solidFill>
                          <a:srgbClr val="365D7E"/>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7752690"/>
                  </a:ext>
                </a:extLst>
              </a:tr>
              <a:tr h="871834">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b="1" dirty="0">
                          <a:effectLst/>
                        </a:rPr>
                        <a:t>p</a:t>
                      </a:r>
                      <a:r>
                        <a:rPr lang="en-US" sz="800" b="1" baseline="-25000" dirty="0">
                          <a:effectLst/>
                        </a:rPr>
                        <a:t>1</a:t>
                      </a:r>
                      <a:r>
                        <a:rPr lang="en-US" sz="800" b="1" dirty="0">
                          <a:effectLst/>
                        </a:rPr>
                        <a:t>≤5</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lnSpc>
                          <a:spcPts val="1200"/>
                        </a:lnSpc>
                        <a:spcAft>
                          <a:spcPts val="0"/>
                        </a:spcAft>
                      </a:pPr>
                      <a:r>
                        <a:rPr lang="en-US" sz="800" b="1" dirty="0">
                          <a:effectLst/>
                        </a:rPr>
                        <a:t>5&lt;p</a:t>
                      </a:r>
                      <a:r>
                        <a:rPr lang="en-US" sz="800" b="1" baseline="-25000" dirty="0">
                          <a:effectLst/>
                        </a:rPr>
                        <a:t>1</a:t>
                      </a:r>
                      <a:r>
                        <a:rPr lang="en-US" sz="800" b="1" dirty="0">
                          <a:effectLst/>
                        </a:rPr>
                        <a:t>≤7</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lnSpc>
                          <a:spcPts val="1200"/>
                        </a:lnSpc>
                        <a:spcAft>
                          <a:spcPts val="0"/>
                        </a:spcAft>
                      </a:pPr>
                      <a:r>
                        <a:rPr lang="en-US" sz="800" b="1" dirty="0">
                          <a:effectLst/>
                        </a:rPr>
                        <a:t>p</a:t>
                      </a:r>
                      <a:r>
                        <a:rPr lang="en-US" sz="800" b="1" baseline="-25000" dirty="0">
                          <a:effectLst/>
                        </a:rPr>
                        <a:t>1</a:t>
                      </a:r>
                      <a:r>
                        <a:rPr lang="en-US" sz="800" b="1" dirty="0">
                          <a:effectLst/>
                        </a:rPr>
                        <a:t>&gt;7</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11198255"/>
                  </a:ext>
                </a:extLst>
              </a:tr>
              <a:tr h="871834">
                <a:tc>
                  <a:txBody>
                    <a:bodyPr/>
                    <a:lstStyle/>
                    <a:p>
                      <a:pPr algn="ctr">
                        <a:lnSpc>
                          <a:spcPts val="1200"/>
                        </a:lnSpc>
                        <a:spcAft>
                          <a:spcPts val="0"/>
                        </a:spcAft>
                      </a:pPr>
                      <a:r>
                        <a:rPr lang="zh-CN" sz="800" b="1" dirty="0">
                          <a:solidFill>
                            <a:schemeClr val="tx1"/>
                          </a:solidFill>
                          <a:effectLst/>
                        </a:rPr>
                        <a:t>活塞杆直径</a:t>
                      </a:r>
                      <a:r>
                        <a:rPr lang="en-US" sz="800" b="1" dirty="0">
                          <a:solidFill>
                            <a:schemeClr val="tx1"/>
                          </a:solidFill>
                          <a:effectLst/>
                        </a:rPr>
                        <a:t>d</a:t>
                      </a:r>
                      <a:endParaRPr lang="zh-CN" sz="1050" b="1"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b="1">
                          <a:effectLst/>
                        </a:rPr>
                        <a:t>(0.3~0.5)D</a:t>
                      </a:r>
                      <a:endParaRPr lang="zh-CN" sz="1050" b="1">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b="1" dirty="0">
                          <a:effectLst/>
                        </a:rPr>
                        <a:t>(0.5~0.55)D</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b="1" dirty="0">
                          <a:effectLst/>
                        </a:rPr>
                        <a:t>(0.6~0.7)D</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b="1" dirty="0">
                          <a:effectLst/>
                        </a:rPr>
                        <a:t>0.7D</a:t>
                      </a:r>
                      <a:endParaRPr lang="zh-CN" sz="1050" b="1"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87434"/>
                  </a:ext>
                </a:extLst>
              </a:tr>
            </a:tbl>
          </a:graphicData>
        </a:graphic>
      </p:graphicFrame>
      <p:sp>
        <p:nvSpPr>
          <p:cNvPr id="5" name="矩形 4">
            <a:extLst>
              <a:ext uri="{FF2B5EF4-FFF2-40B4-BE49-F238E27FC236}">
                <a16:creationId xmlns:a16="http://schemas.microsoft.com/office/drawing/2014/main" id="{293CC76A-3E85-487B-BE2B-6089960CD052}"/>
              </a:ext>
            </a:extLst>
          </p:cNvPr>
          <p:cNvSpPr/>
          <p:nvPr/>
        </p:nvSpPr>
        <p:spPr>
          <a:xfrm>
            <a:off x="724315" y="4515758"/>
            <a:ext cx="2528256"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a:t>
            </a:r>
            <a:r>
              <a:rPr lang="en-US" altLang="zh-CN" sz="900" dirty="0">
                <a:solidFill>
                  <a:srgbClr val="000000"/>
                </a:solidFill>
                <a:latin typeface="NEU-BZ-S92"/>
                <a:ea typeface="方正书宋_GBK"/>
                <a:cs typeface="Times New Roman" panose="02020603050405020304" pitchFamily="18" charset="0"/>
              </a:rPr>
              <a:t>-</a:t>
            </a:r>
            <a:r>
              <a:rPr lang="en-US" altLang="zh-CN" sz="900" dirty="0">
                <a:solidFill>
                  <a:srgbClr val="000000"/>
                </a:solidFill>
                <a:latin typeface="NEU-HZ-S92"/>
                <a:ea typeface="方正书宋_GBK"/>
                <a:cs typeface="Times New Roman" panose="02020603050405020304" pitchFamily="18" charset="0"/>
              </a:rPr>
              <a:t>2</a:t>
            </a:r>
            <a:r>
              <a:rPr lang="zh-CN" altLang="zh-CN" sz="900" dirty="0">
                <a:solidFill>
                  <a:srgbClr val="000000"/>
                </a:solidFill>
                <a:latin typeface="NEU-BZ-S92"/>
                <a:ea typeface="方正书宋_GBK"/>
                <a:cs typeface="Times New Roman" panose="02020603050405020304" pitchFamily="18" charset="0"/>
              </a:rPr>
              <a:t>　</a:t>
            </a:r>
            <a:r>
              <a:rPr lang="zh-CN" altLang="zh-CN" sz="900" dirty="0">
                <a:solidFill>
                  <a:srgbClr val="000000"/>
                </a:solidFill>
                <a:latin typeface="NEU-BZ-S92"/>
                <a:ea typeface="方正黑体_GBK"/>
                <a:cs typeface="Times New Roman" panose="02020603050405020304" pitchFamily="18" charset="0"/>
              </a:rPr>
              <a:t>中、低压液压缸活塞杆直径推荐值</a:t>
            </a:r>
            <a:endParaRPr lang="zh-CN" altLang="zh-CN" sz="105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10108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38"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三、强度校核</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176777" y="2297918"/>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27945" y="2297525"/>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601338" y="2282126"/>
            <a:ext cx="2350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（一）缸筒壁厚</a:t>
            </a:r>
            <a:r>
              <a:rPr lang="el-GR" altLang="zh-CN" sz="1800" dirty="0">
                <a:solidFill>
                  <a:srgbClr val="184972"/>
                </a:solidFill>
                <a:latin typeface="Times New Roman" panose="02020603050405020304" pitchFamily="18" charset="0"/>
                <a:ea typeface="黑体" panose="02010609060101010101" pitchFamily="49" charset="-122"/>
              </a:rPr>
              <a:t>δ</a:t>
            </a:r>
            <a:endParaRPr lang="zh-CN" altLang="en-US" sz="1800" dirty="0">
              <a:solidFill>
                <a:srgbClr val="184972"/>
              </a:solidFill>
              <a:latin typeface="Times New Roman" panose="02020603050405020304" pitchFamily="18" charset="0"/>
              <a:ea typeface="黑体" panose="02010609060101010101" pitchFamily="49" charset="-122"/>
            </a:endParaRPr>
          </a:p>
        </p:txBody>
      </p:sp>
      <p:sp>
        <p:nvSpPr>
          <p:cNvPr id="23" name="文本框 22">
            <a:extLst>
              <a:ext uri="{FF2B5EF4-FFF2-40B4-BE49-F238E27FC236}">
                <a16:creationId xmlns:a16="http://schemas.microsoft.com/office/drawing/2014/main" id="{4DC48FC3-2A48-4263-819E-BFAD07997EE2}"/>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24" name="矩形 23">
            <a:extLst>
              <a:ext uri="{FF2B5EF4-FFF2-40B4-BE49-F238E27FC236}">
                <a16:creationId xmlns:a16="http://schemas.microsoft.com/office/drawing/2014/main" id="{F652462C-A3A9-4BCC-ADD2-784AEB55E34B}"/>
              </a:ext>
            </a:extLst>
          </p:cNvPr>
          <p:cNvSpPr/>
          <p:nvPr/>
        </p:nvSpPr>
        <p:spPr>
          <a:xfrm>
            <a:off x="993523" y="1448687"/>
            <a:ext cx="6825980" cy="824585"/>
          </a:xfrm>
          <a:prstGeom prst="rect">
            <a:avLst/>
          </a:prstGeom>
        </p:spPr>
        <p:txBody>
          <a:bodyPr wrap="square">
            <a:spAutoFit/>
          </a:bodyPr>
          <a:lstStyle/>
          <a:p>
            <a:pPr algn="ctr">
              <a:lnSpc>
                <a:spcPct val="150000"/>
              </a:lnSpc>
            </a:pPr>
            <a:r>
              <a:rPr lang="zh-CN" altLang="en-US" sz="1600" dirty="0"/>
              <a:t>对于液压缸的缸筒壁厚</a:t>
            </a:r>
            <a:r>
              <a:rPr lang="en-US" altLang="zh-CN" sz="1600" dirty="0"/>
              <a:t>δ</a:t>
            </a:r>
            <a:r>
              <a:rPr lang="zh-CN" altLang="en-US" sz="1600" dirty="0"/>
              <a:t>、活塞杆直径</a:t>
            </a:r>
            <a:r>
              <a:rPr lang="en-US" altLang="zh-CN" sz="1600" dirty="0"/>
              <a:t>d</a:t>
            </a:r>
            <a:r>
              <a:rPr lang="zh-CN" altLang="en-US" sz="1600" dirty="0"/>
              <a:t>和缸盖处固定螺钉的直径</a:t>
            </a:r>
            <a:r>
              <a:rPr lang="en-US" altLang="zh-CN" sz="1600" dirty="0"/>
              <a:t>,</a:t>
            </a:r>
          </a:p>
          <a:p>
            <a:pPr algn="ctr">
              <a:lnSpc>
                <a:spcPct val="150000"/>
              </a:lnSpc>
            </a:pPr>
            <a:r>
              <a:rPr lang="zh-CN" altLang="en-US" sz="1600" dirty="0"/>
              <a:t>在高压系统中</a:t>
            </a:r>
            <a:r>
              <a:rPr lang="en-US" altLang="zh-CN" sz="1600" dirty="0"/>
              <a:t>,</a:t>
            </a:r>
            <a:r>
              <a:rPr lang="zh-CN" altLang="en-US" sz="1600" b="1" dirty="0">
                <a:solidFill>
                  <a:srgbClr val="FF0000"/>
                </a:solidFill>
              </a:rPr>
              <a:t>必须进行强度校核</a:t>
            </a:r>
            <a:r>
              <a:rPr lang="zh-CN" altLang="en-US" sz="1600" dirty="0"/>
              <a:t>。</a:t>
            </a:r>
          </a:p>
        </p:txBody>
      </p:sp>
      <p:sp>
        <p:nvSpPr>
          <p:cNvPr id="18" name="矩形 17">
            <a:extLst>
              <a:ext uri="{FF2B5EF4-FFF2-40B4-BE49-F238E27FC236}">
                <a16:creationId xmlns:a16="http://schemas.microsoft.com/office/drawing/2014/main" id="{1BF60942-B300-47B7-8B27-76A3673247C9}"/>
              </a:ext>
            </a:extLst>
          </p:cNvPr>
          <p:cNvSpPr/>
          <p:nvPr/>
        </p:nvSpPr>
        <p:spPr>
          <a:xfrm>
            <a:off x="627878" y="2682004"/>
            <a:ext cx="8085909" cy="276999"/>
          </a:xfrm>
          <a:prstGeom prst="rect">
            <a:avLst/>
          </a:prstGeom>
        </p:spPr>
        <p:txBody>
          <a:bodyPr wrap="square">
            <a:spAutoFit/>
          </a:bodyPr>
          <a:lstStyle/>
          <a:p>
            <a:r>
              <a:rPr lang="zh-CN" altLang="zh-CN" sz="1200" dirty="0">
                <a:solidFill>
                  <a:srgbClr val="000000"/>
                </a:solidFill>
                <a:latin typeface="NEU-BZ-S92"/>
                <a:ea typeface="方正书宋_GBK"/>
                <a:cs typeface="Times New Roman" panose="02020603050405020304" pitchFamily="18" charset="0"/>
              </a:rPr>
              <a:t>在</a:t>
            </a:r>
            <a:r>
              <a:rPr lang="zh-CN" altLang="zh-CN" sz="1200" dirty="0">
                <a:solidFill>
                  <a:srgbClr val="FF0000"/>
                </a:solidFill>
                <a:latin typeface="NEU-BZ-S92"/>
                <a:ea typeface="方正书宋_GBK"/>
                <a:cs typeface="Times New Roman" panose="02020603050405020304" pitchFamily="18" charset="0"/>
              </a:rPr>
              <a:t>中、低压液压系统中</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缸筒壁厚往往由结构工艺要求决定</a:t>
            </a:r>
            <a:r>
              <a:rPr lang="en-US" altLang="zh-CN" sz="1200" dirty="0">
                <a:solidFill>
                  <a:srgbClr val="000000"/>
                </a:solidFill>
                <a:latin typeface="方正书宋_GBK"/>
                <a:cs typeface="Times New Roman" panose="02020603050405020304" pitchFamily="18" charset="0"/>
              </a:rPr>
              <a:t>,</a:t>
            </a:r>
            <a:r>
              <a:rPr lang="zh-CN" altLang="zh-CN" sz="1200" dirty="0">
                <a:solidFill>
                  <a:srgbClr val="FF0000"/>
                </a:solidFill>
                <a:latin typeface="NEU-BZ-S92"/>
                <a:ea typeface="方正书宋_GBK"/>
                <a:cs typeface="Times New Roman" panose="02020603050405020304" pitchFamily="18" charset="0"/>
              </a:rPr>
              <a:t>一般不要校核</a:t>
            </a:r>
            <a:r>
              <a:rPr lang="zh-CN" altLang="zh-CN" sz="1200" dirty="0">
                <a:solidFill>
                  <a:srgbClr val="000000"/>
                </a:solidFill>
                <a:latin typeface="NEU-BZ-S92"/>
                <a:ea typeface="方正书宋_GBK"/>
                <a:cs typeface="Times New Roman" panose="02020603050405020304" pitchFamily="18" charset="0"/>
              </a:rPr>
              <a:t>。在</a:t>
            </a:r>
            <a:r>
              <a:rPr lang="zh-CN" altLang="zh-CN" sz="1200" b="1" dirty="0">
                <a:solidFill>
                  <a:srgbClr val="FF0000"/>
                </a:solidFill>
                <a:latin typeface="NEU-BZ-S92"/>
                <a:ea typeface="方正书宋_GBK"/>
                <a:cs typeface="Times New Roman" panose="02020603050405020304" pitchFamily="18" charset="0"/>
              </a:rPr>
              <a:t>高压系统</a:t>
            </a:r>
            <a:r>
              <a:rPr lang="zh-CN" altLang="zh-CN" sz="1200" dirty="0">
                <a:solidFill>
                  <a:srgbClr val="000000"/>
                </a:solidFill>
                <a:latin typeface="NEU-BZ-S92"/>
                <a:ea typeface="方正书宋_GBK"/>
                <a:cs typeface="Times New Roman" panose="02020603050405020304" pitchFamily="18" charset="0"/>
              </a:rPr>
              <a:t>中</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须按下列情况进行校核。</a:t>
            </a:r>
            <a:endParaRPr lang="zh-CN" altLang="en-US" sz="3600" dirty="0"/>
          </a:p>
        </p:txBody>
      </p:sp>
      <p:sp>
        <p:nvSpPr>
          <p:cNvPr id="26" name="矩形 25">
            <a:extLst>
              <a:ext uri="{FF2B5EF4-FFF2-40B4-BE49-F238E27FC236}">
                <a16:creationId xmlns:a16="http://schemas.microsoft.com/office/drawing/2014/main" id="{5A45D1E2-FF5E-48D0-B53E-6DCD6735E1AD}"/>
              </a:ext>
            </a:extLst>
          </p:cNvPr>
          <p:cNvSpPr/>
          <p:nvPr/>
        </p:nvSpPr>
        <p:spPr>
          <a:xfrm>
            <a:off x="640082" y="3079278"/>
            <a:ext cx="2273379" cy="261610"/>
          </a:xfrm>
          <a:prstGeom prst="rect">
            <a:avLst/>
          </a:prstGeom>
        </p:spPr>
        <p:txBody>
          <a:bodyPr wrap="none">
            <a:spAutoFit/>
          </a:bodyPr>
          <a:lstStyle/>
          <a:p>
            <a:r>
              <a:rPr lang="zh-CN" altLang="zh-CN" sz="1100" dirty="0">
                <a:solidFill>
                  <a:srgbClr val="000000"/>
                </a:solidFill>
                <a:latin typeface="NEU-BZ-S92"/>
                <a:ea typeface="方正书宋_GBK"/>
                <a:cs typeface="Times New Roman" panose="02020603050405020304" pitchFamily="18" charset="0"/>
              </a:rPr>
              <a:t>当</a:t>
            </a:r>
            <a:r>
              <a:rPr lang="en-US" altLang="zh-CN" sz="1100" i="1" dirty="0">
                <a:solidFill>
                  <a:srgbClr val="000000"/>
                </a:solidFill>
                <a:latin typeface="NEU-BZ-S92"/>
                <a:ea typeface="方正书宋_GBK"/>
                <a:cs typeface="Times New Roman" panose="02020603050405020304" pitchFamily="18" charset="0"/>
              </a:rPr>
              <a:t>D/δ</a:t>
            </a:r>
            <a:r>
              <a:rPr lang="en-US" altLang="zh-CN" sz="1100" dirty="0">
                <a:solidFill>
                  <a:srgbClr val="000000"/>
                </a:solidFill>
                <a:latin typeface="NEU-BZ-S92"/>
                <a:ea typeface="方正书宋_GBK"/>
                <a:cs typeface="Times New Roman" panose="02020603050405020304" pitchFamily="18" charset="0"/>
              </a:rPr>
              <a:t>&gt;10</a:t>
            </a:r>
            <a:r>
              <a:rPr lang="zh-CN" altLang="zh-CN" sz="1100" dirty="0">
                <a:solidFill>
                  <a:srgbClr val="000000"/>
                </a:solidFill>
                <a:latin typeface="NEU-BZ-S92"/>
                <a:ea typeface="方正书宋_GBK"/>
                <a:cs typeface="Times New Roman" panose="02020603050405020304" pitchFamily="18" charset="0"/>
              </a:rPr>
              <a:t>时为薄壁</a:t>
            </a:r>
            <a:r>
              <a:rPr lang="en-US" altLang="zh-CN" sz="1100" dirty="0">
                <a:solidFill>
                  <a:srgbClr val="000000"/>
                </a:solidFill>
                <a:latin typeface="方正书宋_GBK"/>
                <a:cs typeface="Times New Roman" panose="02020603050405020304" pitchFamily="18" charset="0"/>
              </a:rPr>
              <a:t>,</a:t>
            </a:r>
            <a:r>
              <a:rPr lang="en-US" altLang="zh-CN" sz="1100" i="1" dirty="0">
                <a:solidFill>
                  <a:srgbClr val="000000"/>
                </a:solidFill>
                <a:latin typeface="NEU-BZ-S92"/>
                <a:ea typeface="方正书宋_GBK"/>
                <a:cs typeface="Times New Roman" panose="02020603050405020304" pitchFamily="18" charset="0"/>
              </a:rPr>
              <a:t>δ</a:t>
            </a:r>
            <a:r>
              <a:rPr lang="zh-CN" altLang="zh-CN" sz="1100" dirty="0">
                <a:solidFill>
                  <a:srgbClr val="000000"/>
                </a:solidFill>
                <a:latin typeface="NEU-BZ-S92"/>
                <a:ea typeface="方正书宋_GBK"/>
                <a:cs typeface="Times New Roman" panose="02020603050405020304" pitchFamily="18" charset="0"/>
              </a:rPr>
              <a:t>可按下式校核</a:t>
            </a:r>
            <a:endParaRPr lang="zh-CN" altLang="en-US" sz="3200" dirty="0"/>
          </a:p>
        </p:txBody>
      </p:sp>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E058D19C-FD2F-4FBE-99B5-5D8D1905570C}"/>
                  </a:ext>
                </a:extLst>
              </p:cNvPr>
              <p:cNvSpPr/>
              <p:nvPr/>
            </p:nvSpPr>
            <p:spPr>
              <a:xfrm>
                <a:off x="993523" y="3522146"/>
                <a:ext cx="1745093" cy="6075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𝛿</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y</m:t>
                              </m:r>
                            </m:sub>
                          </m:sSub>
                          <m:r>
                            <a:rPr lang="zh-CN" altLang="en-US" sz="1600" i="1">
                              <a:latin typeface="Cambria Math" panose="02040503050406030204" pitchFamily="18" charset="0"/>
                            </a:rPr>
                            <m:t>𝐷</m:t>
                          </m:r>
                        </m:num>
                        <m:den>
                          <m:r>
                            <a:rPr lang="zh-CN" altLang="en-US" sz="1600" i="0">
                              <a:latin typeface="Cambria Math" panose="02040503050406030204" pitchFamily="18" charset="0"/>
                            </a:rPr>
                            <m:t>2</m:t>
                          </m:r>
                          <m:r>
                            <m:rPr>
                              <m:nor/>
                            </m:rPr>
                            <a:rPr lang="zh-CN" altLang="en-US" sz="1600" i="1">
                              <a:latin typeface="Cambria Math" panose="02040503050406030204" pitchFamily="18" charset="0"/>
                            </a:rPr>
                            <m:t>[</m:t>
                          </m:r>
                          <m:r>
                            <a:rPr lang="zh-CN" altLang="en-US" sz="1600" i="1">
                              <a:latin typeface="Cambria Math" panose="02040503050406030204" pitchFamily="18" charset="0"/>
                            </a:rPr>
                            <m:t>𝜎</m:t>
                          </m:r>
                          <m:r>
                            <m:rPr>
                              <m:nor/>
                            </m:rPr>
                            <a:rPr lang="zh-CN" altLang="en-US" sz="1600" i="1">
                              <a:latin typeface="Cambria Math" panose="02040503050406030204" pitchFamily="18" charset="0"/>
                            </a:rPr>
                            <m:t>]</m:t>
                          </m:r>
                        </m:den>
                      </m:f>
                      <m:r>
                        <m:rPr>
                          <m:nor/>
                        </m:rPr>
                        <a:rPr lang="zh-CN" altLang="en-US" sz="1600" i="1">
                          <a:latin typeface="Cambria Math" panose="02040503050406030204" pitchFamily="18" charset="0"/>
                        </a:rPr>
                        <m:t>(</m:t>
                      </m:r>
                      <m:r>
                        <a:rPr lang="en-US" altLang="zh-CN" sz="1600" b="0" i="0" smtClean="0">
                          <a:latin typeface="Cambria Math" panose="02040503050406030204" pitchFamily="18" charset="0"/>
                        </a:rPr>
                        <m:t> </m:t>
                      </m:r>
                      <m:r>
                        <a:rPr lang="zh-CN" altLang="en-US" sz="1600" i="0">
                          <a:latin typeface="Cambria Math" panose="02040503050406030204" pitchFamily="18" charset="0"/>
                        </a:rPr>
                        <m:t>5</m:t>
                      </m:r>
                      <m:r>
                        <m:rPr>
                          <m:nor/>
                        </m:rPr>
                        <a:rPr lang="zh-CN" altLang="en-US" sz="1600" i="1">
                          <a:latin typeface="Cambria Math" panose="02040503050406030204" pitchFamily="18" charset="0"/>
                        </a:rPr>
                        <m:t>−</m:t>
                      </m:r>
                      <m:r>
                        <a:rPr lang="zh-CN" altLang="en-US" sz="1600" i="0">
                          <a:latin typeface="Cambria Math" panose="02040503050406030204" pitchFamily="18" charset="0"/>
                        </a:rPr>
                        <m:t>24</m:t>
                      </m:r>
                      <m:r>
                        <m:rPr>
                          <m:nor/>
                        </m:rPr>
                        <a:rPr lang="zh-CN" altLang="en-US" sz="1600" i="1">
                          <a:latin typeface="Cambria Math" panose="02040503050406030204" pitchFamily="18" charset="0"/>
                        </a:rPr>
                        <m:t>)</m:t>
                      </m:r>
                    </m:oMath>
                  </m:oMathPara>
                </a14:m>
                <a:endParaRPr lang="zh-CN" altLang="en-US" sz="1600" dirty="0"/>
              </a:p>
            </p:txBody>
          </p:sp>
        </mc:Choice>
        <mc:Fallback>
          <p:sp>
            <p:nvSpPr>
              <p:cNvPr id="29" name="矩形 28">
                <a:extLst>
                  <a:ext uri="{FF2B5EF4-FFF2-40B4-BE49-F238E27FC236}">
                    <a16:creationId xmlns:a16="http://schemas.microsoft.com/office/drawing/2014/main" id="{E058D19C-FD2F-4FBE-99B5-5D8D1905570C}"/>
                  </a:ext>
                </a:extLst>
              </p:cNvPr>
              <p:cNvSpPr>
                <a:spLocks noRot="1" noChangeAspect="1" noMove="1" noResize="1" noEditPoints="1" noAdjustHandles="1" noChangeArrowheads="1" noChangeShapeType="1" noTextEdit="1"/>
              </p:cNvSpPr>
              <p:nvPr/>
            </p:nvSpPr>
            <p:spPr>
              <a:xfrm>
                <a:off x="993523" y="3522146"/>
                <a:ext cx="1745093" cy="607539"/>
              </a:xfrm>
              <a:prstGeom prst="rect">
                <a:avLst/>
              </a:prstGeom>
              <a:blipFill>
                <a:blip r:embed="rId3"/>
                <a:stretch>
                  <a:fillRect/>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30A0A7BF-F594-4310-84FC-4913B2B6A717}"/>
              </a:ext>
            </a:extLst>
          </p:cNvPr>
          <p:cNvSpPr/>
          <p:nvPr/>
        </p:nvSpPr>
        <p:spPr>
          <a:xfrm>
            <a:off x="2952206" y="3250608"/>
            <a:ext cx="5537034" cy="854080"/>
          </a:xfrm>
          <a:prstGeom prst="rect">
            <a:avLst/>
          </a:prstGeom>
        </p:spPr>
        <p:txBody>
          <a:bodyPr wrap="square">
            <a:spAutoFit/>
          </a:bodyPr>
          <a:lstStyle/>
          <a:p>
            <a:pPr indent="203200">
              <a:lnSpc>
                <a:spcPct val="150000"/>
              </a:lnSpc>
              <a:spcAft>
                <a:spcPts val="0"/>
              </a:spcAft>
            </a:pPr>
            <a:r>
              <a:rPr lang="zh-CN" altLang="zh-CN" sz="1100" dirty="0">
                <a:solidFill>
                  <a:srgbClr val="FF0000"/>
                </a:solidFill>
                <a:latin typeface="NEU-BZ-S92"/>
                <a:ea typeface="方正书宋_GBK"/>
                <a:cs typeface="Times New Roman" panose="02020603050405020304" pitchFamily="18" charset="0"/>
              </a:rPr>
              <a:t>式中　</a:t>
            </a:r>
            <a:r>
              <a:rPr lang="en-US" altLang="zh-CN" sz="1100" i="1" dirty="0">
                <a:solidFill>
                  <a:srgbClr val="FF0000"/>
                </a:solidFill>
                <a:latin typeface="NEU-BZ-S92"/>
                <a:ea typeface="方正书宋_GBK"/>
                <a:cs typeface="Times New Roman" panose="02020603050405020304" pitchFamily="18" charset="0"/>
              </a:rPr>
              <a:t>D</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缸筒内径</a:t>
            </a:r>
            <a:r>
              <a:rPr lang="en-US" altLang="zh-CN" sz="1100" dirty="0">
                <a:solidFill>
                  <a:srgbClr val="FF0000"/>
                </a:solidFill>
                <a:latin typeface="方正书宋_GBK"/>
                <a:ea typeface="方正书宋_GBK"/>
                <a:cs typeface="Times New Roman" panose="02020603050405020304" pitchFamily="18" charset="0"/>
              </a:rPr>
              <a:t>;</a:t>
            </a:r>
            <a:endParaRPr lang="zh-CN" altLang="zh-CN" sz="16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100" dirty="0">
                <a:solidFill>
                  <a:srgbClr val="FF0000"/>
                </a:solidFill>
                <a:latin typeface="NEU-BZ-S92"/>
                <a:ea typeface="方正书宋_GBK"/>
                <a:cs typeface="Times New Roman" panose="02020603050405020304" pitchFamily="18" charset="0"/>
              </a:rPr>
              <a:t>	</a:t>
            </a:r>
            <a:r>
              <a:rPr lang="en-US" altLang="zh-CN" sz="1100" i="1" dirty="0" err="1">
                <a:solidFill>
                  <a:srgbClr val="FF0000"/>
                </a:solidFill>
                <a:latin typeface="NEU-BZ-S92"/>
                <a:ea typeface="方正书宋_GBK"/>
                <a:cs typeface="Times New Roman" panose="02020603050405020304" pitchFamily="18" charset="0"/>
              </a:rPr>
              <a:t>p</a:t>
            </a:r>
            <a:r>
              <a:rPr lang="en-US" altLang="zh-CN" sz="1100" baseline="-25000" dirty="0" err="1">
                <a:solidFill>
                  <a:srgbClr val="FF0000"/>
                </a:solidFill>
                <a:latin typeface="NEU-BZ-S92"/>
                <a:ea typeface="方正书宋_GBK"/>
                <a:cs typeface="Times New Roman" panose="02020603050405020304" pitchFamily="18" charset="0"/>
              </a:rPr>
              <a:t>y</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试验压力</a:t>
            </a:r>
            <a:r>
              <a:rPr lang="en-US" altLang="zh-CN" sz="1100" dirty="0">
                <a:solidFill>
                  <a:srgbClr val="FF0000"/>
                </a:solidFill>
                <a:latin typeface="方正书宋_GBK"/>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当缸的额定压力</a:t>
            </a:r>
            <a:r>
              <a:rPr lang="en-US" altLang="zh-CN" sz="1100" i="1" dirty="0">
                <a:solidFill>
                  <a:srgbClr val="FF0000"/>
                </a:solidFill>
                <a:latin typeface="NEU-BZ-S92"/>
                <a:ea typeface="方正书宋_GBK"/>
                <a:cs typeface="Times New Roman" panose="02020603050405020304" pitchFamily="18" charset="0"/>
              </a:rPr>
              <a:t>p</a:t>
            </a:r>
            <a:r>
              <a:rPr lang="en-US" altLang="zh-CN" sz="1100" baseline="-25000" dirty="0">
                <a:solidFill>
                  <a:srgbClr val="FF0000"/>
                </a:solidFill>
                <a:latin typeface="NEU-BZ-S92"/>
                <a:ea typeface="方正书宋_GBK"/>
                <a:cs typeface="Times New Roman" panose="02020603050405020304" pitchFamily="18" charset="0"/>
              </a:rPr>
              <a:t>n</a:t>
            </a:r>
            <a:r>
              <a:rPr lang="en-US" altLang="zh-CN" sz="1100" dirty="0">
                <a:solidFill>
                  <a:srgbClr val="FF0000"/>
                </a:solidFill>
                <a:latin typeface="NEU-BZ-S92"/>
                <a:ea typeface="NEU-BZ-S92"/>
                <a:cs typeface="Times New Roman" panose="02020603050405020304" pitchFamily="18" charset="0"/>
              </a:rPr>
              <a:t>≤</a:t>
            </a:r>
            <a:r>
              <a:rPr lang="en-US" altLang="zh-CN" sz="1100" dirty="0">
                <a:solidFill>
                  <a:srgbClr val="FF0000"/>
                </a:solidFill>
                <a:latin typeface="NEU-BZ-S92"/>
                <a:ea typeface="方正书宋_GBK"/>
                <a:cs typeface="Times New Roman" panose="02020603050405020304" pitchFamily="18" charset="0"/>
              </a:rPr>
              <a:t>16MPa</a:t>
            </a:r>
            <a:r>
              <a:rPr lang="zh-CN" altLang="zh-CN" sz="1100" dirty="0">
                <a:solidFill>
                  <a:srgbClr val="FF0000"/>
                </a:solidFill>
                <a:latin typeface="NEU-BZ-S92"/>
                <a:ea typeface="方正书宋_GBK"/>
                <a:cs typeface="Times New Roman" panose="02020603050405020304" pitchFamily="18" charset="0"/>
              </a:rPr>
              <a:t>时</a:t>
            </a:r>
            <a:r>
              <a:rPr lang="en-US" altLang="zh-CN" sz="1100" dirty="0">
                <a:solidFill>
                  <a:srgbClr val="FF0000"/>
                </a:solidFill>
                <a:latin typeface="方正书宋_GBK"/>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取</a:t>
            </a:r>
            <a:r>
              <a:rPr lang="en-US" altLang="zh-CN" sz="1100" i="1" dirty="0" err="1">
                <a:solidFill>
                  <a:srgbClr val="FF0000"/>
                </a:solidFill>
                <a:latin typeface="NEU-BZ-S92"/>
                <a:ea typeface="方正书宋_GBK"/>
                <a:cs typeface="Times New Roman" panose="02020603050405020304" pitchFamily="18" charset="0"/>
              </a:rPr>
              <a:t>p</a:t>
            </a:r>
            <a:r>
              <a:rPr lang="en-US" altLang="zh-CN" sz="1100" baseline="-25000" dirty="0" err="1">
                <a:solidFill>
                  <a:srgbClr val="FF0000"/>
                </a:solidFill>
                <a:latin typeface="NEU-BZ-S92"/>
                <a:ea typeface="方正书宋_GBK"/>
                <a:cs typeface="Times New Roman" panose="02020603050405020304" pitchFamily="18" charset="0"/>
              </a:rPr>
              <a:t>y</a:t>
            </a:r>
            <a:r>
              <a:rPr lang="en-US" altLang="zh-CN" sz="1100" dirty="0">
                <a:solidFill>
                  <a:srgbClr val="FF0000"/>
                </a:solidFill>
                <a:latin typeface="NEU-BZ-S92"/>
                <a:ea typeface="方正书宋_GBK"/>
                <a:cs typeface="Times New Roman" panose="02020603050405020304" pitchFamily="18" charset="0"/>
              </a:rPr>
              <a:t>=1.5</a:t>
            </a:r>
            <a:r>
              <a:rPr lang="en-US" altLang="zh-CN" sz="1100" i="1" dirty="0">
                <a:solidFill>
                  <a:srgbClr val="FF0000"/>
                </a:solidFill>
                <a:latin typeface="NEU-BZ-S92"/>
                <a:ea typeface="方正书宋_GBK"/>
                <a:cs typeface="Times New Roman" panose="02020603050405020304" pitchFamily="18" charset="0"/>
              </a:rPr>
              <a:t>p</a:t>
            </a:r>
            <a:r>
              <a:rPr lang="en-US" altLang="zh-CN" sz="1100" baseline="-25000" dirty="0">
                <a:solidFill>
                  <a:srgbClr val="FF0000"/>
                </a:solidFill>
                <a:latin typeface="NEU-BZ-S92"/>
                <a:ea typeface="方正书宋_GBK"/>
                <a:cs typeface="Times New Roman" panose="02020603050405020304" pitchFamily="18" charset="0"/>
              </a:rPr>
              <a:t>n</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p</a:t>
            </a:r>
            <a:r>
              <a:rPr lang="en-US" altLang="zh-CN" sz="1100" baseline="-25000" dirty="0">
                <a:solidFill>
                  <a:srgbClr val="FF0000"/>
                </a:solidFill>
                <a:latin typeface="NEU-BZ-S92"/>
                <a:ea typeface="方正书宋_GBK"/>
                <a:cs typeface="Times New Roman" panose="02020603050405020304" pitchFamily="18" charset="0"/>
              </a:rPr>
              <a:t>n</a:t>
            </a:r>
            <a:r>
              <a:rPr lang="en-US" altLang="zh-CN" sz="1100" dirty="0">
                <a:solidFill>
                  <a:srgbClr val="FF0000"/>
                </a:solidFill>
                <a:latin typeface="NEU-BZ-S92"/>
                <a:ea typeface="方正书宋_GBK"/>
                <a:cs typeface="Times New Roman" panose="02020603050405020304" pitchFamily="18" charset="0"/>
              </a:rPr>
              <a:t>&gt;16MPa</a:t>
            </a:r>
            <a:r>
              <a:rPr lang="zh-CN" altLang="zh-CN" sz="1100" dirty="0">
                <a:solidFill>
                  <a:srgbClr val="FF0000"/>
                </a:solidFill>
                <a:latin typeface="NEU-BZ-S92"/>
                <a:ea typeface="方正书宋_GBK"/>
                <a:cs typeface="Times New Roman" panose="02020603050405020304" pitchFamily="18" charset="0"/>
              </a:rPr>
              <a:t>时</a:t>
            </a:r>
            <a:r>
              <a:rPr lang="en-US" altLang="zh-CN" sz="1100" dirty="0">
                <a:solidFill>
                  <a:srgbClr val="FF0000"/>
                </a:solidFill>
                <a:latin typeface="方正书宋_GBK"/>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取</a:t>
            </a:r>
            <a:r>
              <a:rPr lang="en-US" altLang="zh-CN" sz="1100" i="1" dirty="0" err="1">
                <a:solidFill>
                  <a:srgbClr val="FF0000"/>
                </a:solidFill>
                <a:latin typeface="NEU-BZ-S92"/>
                <a:ea typeface="方正书宋_GBK"/>
                <a:cs typeface="Times New Roman" panose="02020603050405020304" pitchFamily="18" charset="0"/>
              </a:rPr>
              <a:t>p</a:t>
            </a:r>
            <a:r>
              <a:rPr lang="en-US" altLang="zh-CN" sz="1100" baseline="-25000" dirty="0" err="1">
                <a:solidFill>
                  <a:srgbClr val="FF0000"/>
                </a:solidFill>
                <a:latin typeface="NEU-BZ-S92"/>
                <a:ea typeface="方正书宋_GBK"/>
                <a:cs typeface="Times New Roman" panose="02020603050405020304" pitchFamily="18" charset="0"/>
              </a:rPr>
              <a:t>y</a:t>
            </a:r>
            <a:r>
              <a:rPr lang="en-US" altLang="zh-CN" sz="1100" dirty="0">
                <a:solidFill>
                  <a:srgbClr val="FF0000"/>
                </a:solidFill>
                <a:latin typeface="NEU-BZ-S92"/>
                <a:ea typeface="方正书宋_GBK"/>
                <a:cs typeface="Times New Roman" panose="02020603050405020304" pitchFamily="18" charset="0"/>
              </a:rPr>
              <a:t>=1.25</a:t>
            </a:r>
            <a:r>
              <a:rPr lang="en-US" altLang="zh-CN" sz="1100" i="1" dirty="0">
                <a:solidFill>
                  <a:srgbClr val="FF0000"/>
                </a:solidFill>
                <a:latin typeface="NEU-BZ-S92"/>
                <a:ea typeface="方正书宋_GBK"/>
                <a:cs typeface="Times New Roman" panose="02020603050405020304" pitchFamily="18" charset="0"/>
              </a:rPr>
              <a:t>p</a:t>
            </a:r>
            <a:r>
              <a:rPr lang="en-US" altLang="zh-CN" sz="1100" baseline="-25000" dirty="0">
                <a:solidFill>
                  <a:srgbClr val="FF0000"/>
                </a:solidFill>
                <a:latin typeface="NEU-BZ-S92"/>
                <a:ea typeface="方正书宋_GBK"/>
                <a:cs typeface="Times New Roman" panose="02020603050405020304" pitchFamily="18" charset="0"/>
              </a:rPr>
              <a:t>n</a:t>
            </a:r>
            <a:r>
              <a:rPr lang="en-US" altLang="zh-CN" sz="1100" dirty="0">
                <a:solidFill>
                  <a:srgbClr val="FF0000"/>
                </a:solidFill>
                <a:latin typeface="方正书宋_GBK"/>
                <a:ea typeface="方正书宋_GBK"/>
                <a:cs typeface="Times New Roman" panose="02020603050405020304" pitchFamily="18" charset="0"/>
              </a:rPr>
              <a:t>;</a:t>
            </a:r>
            <a:endParaRPr lang="zh-CN" altLang="zh-CN" sz="16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100" dirty="0">
                <a:solidFill>
                  <a:srgbClr val="FF0000"/>
                </a:solidFill>
                <a:latin typeface="NEU-BZ-S92"/>
                <a:ea typeface="方正书宋_GBK"/>
                <a:cs typeface="Times New Roman" panose="02020603050405020304" pitchFamily="18" charset="0"/>
              </a:rPr>
              <a:t>	</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σ</a:t>
            </a:r>
            <a:r>
              <a:rPr lang="en-US" altLang="zh-CN" sz="1100" dirty="0">
                <a:solidFill>
                  <a:srgbClr val="FF0000"/>
                </a:solidFill>
                <a:latin typeface="方正书宋_GBK"/>
                <a:ea typeface="方正书宋_GBK"/>
                <a:cs typeface="Times New Roman" panose="02020603050405020304" pitchFamily="18" charset="0"/>
              </a:rPr>
              <a:t>]</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缸筒材料的许用应力</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σ</a:t>
            </a:r>
            <a:r>
              <a:rPr lang="en-US" altLang="zh-CN" sz="1100" dirty="0">
                <a:solidFill>
                  <a:srgbClr val="FF0000"/>
                </a:solidFill>
                <a:latin typeface="方正书宋_GBK"/>
                <a:ea typeface="方正书宋_GBK"/>
                <a:cs typeface="Times New Roman" panose="02020603050405020304" pitchFamily="18" charset="0"/>
              </a:rPr>
              <a:t>]</a:t>
            </a:r>
            <a:r>
              <a:rPr lang="en-US" altLang="zh-CN" sz="1100" dirty="0">
                <a:solidFill>
                  <a:srgbClr val="FF0000"/>
                </a:solidFill>
                <a:latin typeface="NEU-BZ-S92"/>
                <a:ea typeface="方正书宋_GBK"/>
                <a:cs typeface="Times New Roman" panose="02020603050405020304" pitchFamily="18" charset="0"/>
              </a:rPr>
              <a:t>=</a:t>
            </a:r>
            <a:r>
              <a:rPr lang="en-US" altLang="zh-CN" sz="1100" i="1" dirty="0" err="1">
                <a:solidFill>
                  <a:srgbClr val="FF0000"/>
                </a:solidFill>
                <a:latin typeface="NEU-BZ-S92"/>
                <a:ea typeface="方正书宋_GBK"/>
                <a:cs typeface="Times New Roman" panose="02020603050405020304" pitchFamily="18" charset="0"/>
              </a:rPr>
              <a:t>σ</a:t>
            </a:r>
            <a:r>
              <a:rPr lang="en-US" altLang="zh-CN" sz="1100" baseline="-25000" dirty="0" err="1">
                <a:solidFill>
                  <a:srgbClr val="FF0000"/>
                </a:solidFill>
                <a:latin typeface="NEU-BZ-S92"/>
                <a:ea typeface="方正书宋_GBK"/>
                <a:cs typeface="Times New Roman" panose="02020603050405020304" pitchFamily="18" charset="0"/>
              </a:rPr>
              <a:t>b</a:t>
            </a:r>
            <a:r>
              <a:rPr lang="en-US" altLang="zh-CN" sz="1100" dirty="0">
                <a:solidFill>
                  <a:srgbClr val="FF0000"/>
                </a:solidFill>
                <a:latin typeface="NEU-BZ-S92"/>
                <a:ea typeface="方正书宋_GBK"/>
                <a:cs typeface="Times New Roman" panose="02020603050405020304" pitchFamily="18" charset="0"/>
              </a:rPr>
              <a:t>/</a:t>
            </a:r>
            <a:r>
              <a:rPr lang="en-US" altLang="zh-CN" sz="1100" i="1" dirty="0" err="1">
                <a:solidFill>
                  <a:srgbClr val="FF0000"/>
                </a:solidFill>
                <a:latin typeface="NEU-BZ-S92"/>
                <a:ea typeface="方正书宋_GBK"/>
                <a:cs typeface="Times New Roman" panose="02020603050405020304" pitchFamily="18" charset="0"/>
              </a:rPr>
              <a:t>n</a:t>
            </a:r>
            <a:r>
              <a:rPr lang="en-US" altLang="zh-CN" sz="1100" dirty="0" err="1">
                <a:solidFill>
                  <a:srgbClr val="FF0000"/>
                </a:solidFill>
                <a:latin typeface="方正书宋_GBK"/>
                <a:ea typeface="方正书宋_GBK"/>
                <a:cs typeface="Times New Roman" panose="02020603050405020304" pitchFamily="18" charset="0"/>
              </a:rPr>
              <a:t>,</a:t>
            </a:r>
            <a:r>
              <a:rPr lang="en-US" altLang="zh-CN" sz="1100" i="1" dirty="0" err="1">
                <a:solidFill>
                  <a:srgbClr val="FF0000"/>
                </a:solidFill>
                <a:latin typeface="NEU-BZ-S92"/>
                <a:ea typeface="方正书宋_GBK"/>
                <a:cs typeface="Times New Roman" panose="02020603050405020304" pitchFamily="18" charset="0"/>
              </a:rPr>
              <a:t>σ</a:t>
            </a:r>
            <a:r>
              <a:rPr lang="en-US" altLang="zh-CN" sz="1100" baseline="-25000" dirty="0" err="1">
                <a:solidFill>
                  <a:srgbClr val="FF0000"/>
                </a:solidFill>
                <a:latin typeface="NEU-BZ-S92"/>
                <a:ea typeface="方正书宋_GBK"/>
                <a:cs typeface="Times New Roman" panose="02020603050405020304" pitchFamily="18" charset="0"/>
              </a:rPr>
              <a:t>b</a:t>
            </a:r>
            <a:r>
              <a:rPr lang="zh-CN" altLang="zh-CN" sz="1100" dirty="0">
                <a:solidFill>
                  <a:srgbClr val="FF0000"/>
                </a:solidFill>
                <a:latin typeface="NEU-BZ-S92"/>
                <a:ea typeface="方正书宋_GBK"/>
                <a:cs typeface="Times New Roman" panose="02020603050405020304" pitchFamily="18" charset="0"/>
              </a:rPr>
              <a:t>为材料抗拉强度</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n</a:t>
            </a:r>
            <a:r>
              <a:rPr lang="zh-CN" altLang="zh-CN" sz="1100" dirty="0">
                <a:solidFill>
                  <a:srgbClr val="FF0000"/>
                </a:solidFill>
                <a:latin typeface="NEU-BZ-S92"/>
                <a:ea typeface="方正书宋_GBK"/>
                <a:cs typeface="Times New Roman" panose="02020603050405020304" pitchFamily="18" charset="0"/>
              </a:rPr>
              <a:t>为安全系数</a:t>
            </a:r>
            <a:r>
              <a:rPr lang="en-US" altLang="zh-CN" sz="1100" dirty="0">
                <a:solidFill>
                  <a:srgbClr val="FF0000"/>
                </a:solidFill>
                <a:latin typeface="方正书宋_GBK"/>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一般取</a:t>
            </a:r>
            <a:r>
              <a:rPr lang="en-US" altLang="zh-CN" sz="1100" i="1" dirty="0">
                <a:solidFill>
                  <a:srgbClr val="FF0000"/>
                </a:solidFill>
                <a:latin typeface="NEU-BZ-S92"/>
                <a:ea typeface="方正书宋_GBK"/>
                <a:cs typeface="Times New Roman" panose="02020603050405020304" pitchFamily="18" charset="0"/>
              </a:rPr>
              <a:t>n=</a:t>
            </a:r>
            <a:r>
              <a:rPr lang="en-US" altLang="zh-CN" sz="1100" dirty="0">
                <a:solidFill>
                  <a:srgbClr val="FF0000"/>
                </a:solidFill>
                <a:latin typeface="NEU-BZ-S92"/>
                <a:ea typeface="方正书宋_GBK"/>
                <a:cs typeface="Times New Roman" panose="02020603050405020304" pitchFamily="18" charset="0"/>
              </a:rPr>
              <a:t>5</a:t>
            </a:r>
            <a:r>
              <a:rPr lang="zh-CN" altLang="zh-CN" sz="1100" dirty="0">
                <a:solidFill>
                  <a:srgbClr val="FF0000"/>
                </a:solidFill>
                <a:latin typeface="NEU-BZ-S92"/>
                <a:ea typeface="方正书宋_GBK"/>
                <a:cs typeface="Times New Roman" panose="02020603050405020304" pitchFamily="18" charset="0"/>
              </a:rPr>
              <a:t>。</a:t>
            </a:r>
            <a:endParaRPr lang="zh-CN" altLang="zh-CN" sz="1600" dirty="0">
              <a:solidFill>
                <a:srgbClr val="FF0000"/>
              </a:solidFill>
              <a:effectLst/>
              <a:latin typeface="NEU-BZ-S92"/>
              <a:ea typeface="方正书宋_GBK"/>
              <a:cs typeface="Times New Roman" panose="02020603050405020304" pitchFamily="18" charset="0"/>
            </a:endParaRPr>
          </a:p>
        </p:txBody>
      </p:sp>
      <p:sp>
        <p:nvSpPr>
          <p:cNvPr id="33" name="矩形 32">
            <a:extLst>
              <a:ext uri="{FF2B5EF4-FFF2-40B4-BE49-F238E27FC236}">
                <a16:creationId xmlns:a16="http://schemas.microsoft.com/office/drawing/2014/main" id="{B232C635-E362-4345-A3F3-DBFDD6B8B901}"/>
              </a:ext>
            </a:extLst>
          </p:cNvPr>
          <p:cNvSpPr/>
          <p:nvPr/>
        </p:nvSpPr>
        <p:spPr>
          <a:xfrm>
            <a:off x="430962" y="4455978"/>
            <a:ext cx="2760692" cy="246221"/>
          </a:xfrm>
          <a:prstGeom prst="rect">
            <a:avLst/>
          </a:prstGeom>
        </p:spPr>
        <p:txBody>
          <a:bodyPr wrap="none">
            <a:spAutoFit/>
          </a:bodyPr>
          <a:lstStyle/>
          <a:p>
            <a:pPr indent="203200">
              <a:lnSpc>
                <a:spcPts val="1200"/>
              </a:lnSpc>
              <a:spcAft>
                <a:spcPts val="0"/>
              </a:spcAft>
            </a:pPr>
            <a:r>
              <a:rPr lang="zh-CN" altLang="zh-CN" sz="1100" dirty="0">
                <a:solidFill>
                  <a:srgbClr val="000000"/>
                </a:solidFill>
                <a:latin typeface="NEU-BZ-S92"/>
                <a:ea typeface="方正书宋_GBK"/>
                <a:cs typeface="Times New Roman" panose="02020603050405020304" pitchFamily="18" charset="0"/>
              </a:rPr>
              <a:t>当</a:t>
            </a:r>
            <a:r>
              <a:rPr lang="en-US" altLang="zh-CN" sz="1100" i="1" dirty="0">
                <a:solidFill>
                  <a:srgbClr val="000000"/>
                </a:solidFill>
                <a:latin typeface="NEU-BZ-S92"/>
                <a:ea typeface="方正书宋_GBK"/>
                <a:cs typeface="Times New Roman" panose="02020603050405020304" pitchFamily="18" charset="0"/>
              </a:rPr>
              <a:t>D/δ</a:t>
            </a:r>
            <a:r>
              <a:rPr lang="en-US" altLang="zh-CN" sz="1100" dirty="0">
                <a:solidFill>
                  <a:srgbClr val="000000"/>
                </a:solidFill>
                <a:latin typeface="NEU-BZ-S92"/>
                <a:ea typeface="方正书宋_GBK"/>
                <a:cs typeface="Times New Roman" panose="02020603050405020304" pitchFamily="18" charset="0"/>
              </a:rPr>
              <a:t>&lt;10</a:t>
            </a:r>
            <a:r>
              <a:rPr lang="zh-CN" altLang="zh-CN" sz="1100" dirty="0">
                <a:solidFill>
                  <a:srgbClr val="000000"/>
                </a:solidFill>
                <a:latin typeface="NEU-BZ-S92"/>
                <a:ea typeface="方正书宋_GBK"/>
                <a:cs typeface="Times New Roman" panose="02020603050405020304" pitchFamily="18" charset="0"/>
              </a:rPr>
              <a:t>时为厚壁</a:t>
            </a:r>
            <a:r>
              <a:rPr lang="en-US" altLang="zh-CN" sz="1100" dirty="0">
                <a:solidFill>
                  <a:srgbClr val="000000"/>
                </a:solidFill>
                <a:latin typeface="方正书宋_GBK"/>
                <a:ea typeface="方正书宋_GBK"/>
                <a:cs typeface="Times New Roman" panose="02020603050405020304" pitchFamily="18" charset="0"/>
              </a:rPr>
              <a:t>,</a:t>
            </a:r>
            <a:r>
              <a:rPr lang="en-US" altLang="zh-CN" sz="1100" i="1" dirty="0">
                <a:solidFill>
                  <a:srgbClr val="000000"/>
                </a:solidFill>
                <a:latin typeface="NEU-BZ-S92"/>
                <a:ea typeface="方正书宋_GBK"/>
                <a:cs typeface="Times New Roman" panose="02020603050405020304" pitchFamily="18" charset="0"/>
              </a:rPr>
              <a:t>δ</a:t>
            </a:r>
            <a:r>
              <a:rPr lang="zh-CN" altLang="zh-CN" sz="1100" dirty="0">
                <a:solidFill>
                  <a:srgbClr val="000000"/>
                </a:solidFill>
                <a:latin typeface="NEU-BZ-S92"/>
                <a:ea typeface="方正书宋_GBK"/>
                <a:cs typeface="Times New Roman" panose="02020603050405020304" pitchFamily="18" charset="0"/>
              </a:rPr>
              <a:t>应按下式进行校核</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B1AE51A6-9A1E-499D-9B3F-82F6AE61D1DF}"/>
                  </a:ext>
                </a:extLst>
              </p:cNvPr>
              <p:cNvSpPr/>
              <p:nvPr/>
            </p:nvSpPr>
            <p:spPr>
              <a:xfrm>
                <a:off x="3464668" y="4207313"/>
                <a:ext cx="2839752" cy="7859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𝛿</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𝐷</m:t>
                          </m:r>
                        </m:num>
                        <m:den>
                          <m:r>
                            <a:rPr lang="zh-CN" altLang="en-US" sz="1400" i="0">
                              <a:latin typeface="Cambria Math" panose="02040503050406030204" pitchFamily="18" charset="0"/>
                            </a:rPr>
                            <m:t>2</m:t>
                          </m:r>
                        </m:den>
                      </m:f>
                      <m:d>
                        <m:dPr>
                          <m:ctrlPr>
                            <a:rPr lang="zh-CN" altLang="en-US" sz="1400" i="1">
                              <a:latin typeface="Cambria Math" panose="02040503050406030204" pitchFamily="18" charset="0"/>
                            </a:rPr>
                          </m:ctrlPr>
                        </m:dPr>
                        <m:e>
                          <m:rad>
                            <m:radPr>
                              <m:degHide m:val="on"/>
                              <m:ctrlPr>
                                <a:rPr lang="zh-CN" altLang="en-US" sz="1400" i="1">
                                  <a:latin typeface="Cambria Math" panose="02040503050406030204" pitchFamily="18" charset="0"/>
                                </a:rPr>
                              </m:ctrlPr>
                            </m:radPr>
                            <m:deg/>
                            <m:e>
                              <m:f>
                                <m:fPr>
                                  <m:ctrlPr>
                                    <a:rPr lang="zh-CN" altLang="en-US" sz="1400" i="1">
                                      <a:latin typeface="Cambria Math" panose="02040503050406030204" pitchFamily="18" charset="0"/>
                                    </a:rPr>
                                  </m:ctrlPr>
                                </m:fPr>
                                <m:num>
                                  <m:r>
                                    <m:rPr>
                                      <m:nor/>
                                    </m:rPr>
                                    <a:rPr lang="zh-CN" altLang="en-US" sz="1400" i="1">
                                      <a:latin typeface="Cambria Math" panose="02040503050406030204" pitchFamily="18" charset="0"/>
                                    </a:rPr>
                                    <m:t>[</m:t>
                                  </m:r>
                                  <m:r>
                                    <a:rPr lang="zh-CN" altLang="en-US" sz="1400" i="1">
                                      <a:latin typeface="Cambria Math" panose="02040503050406030204" pitchFamily="18" charset="0"/>
                                    </a:rPr>
                                    <m:t>𝜎</m:t>
                                  </m:r>
                                  <m:r>
                                    <m:rPr>
                                      <m:nor/>
                                    </m:rPr>
                                    <a:rPr lang="zh-CN" altLang="en-US" sz="1400" i="1">
                                      <a:latin typeface="Cambria Math" panose="02040503050406030204" pitchFamily="18" charset="0"/>
                                    </a:rPr>
                                    <m:t>]</m:t>
                                  </m:r>
                                  <m:r>
                                    <a:rPr lang="zh-CN" altLang="en-US" sz="1400" i="0">
                                      <a:latin typeface="Cambria Math" panose="02040503050406030204" pitchFamily="18" charset="0"/>
                                    </a:rPr>
                                    <m:t>+0</m:t>
                                  </m:r>
                                  <m:r>
                                    <m:rPr>
                                      <m:nor/>
                                    </m:rPr>
                                    <a:rPr lang="zh-CN" altLang="en-US" sz="1400" i="1">
                                      <a:latin typeface="Cambria Math" panose="02040503050406030204" pitchFamily="18" charset="0"/>
                                    </a:rPr>
                                    <m:t>.</m:t>
                                  </m:r>
                                  <m:r>
                                    <a:rPr lang="zh-CN" altLang="en-US" sz="1400" i="0">
                                      <a:latin typeface="Cambria Math" panose="02040503050406030204" pitchFamily="18" charset="0"/>
                                    </a:rPr>
                                    <m:t>4</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y</m:t>
                                      </m:r>
                                    </m:sub>
                                  </m:sSub>
                                </m:num>
                                <m:den>
                                  <m:r>
                                    <m:rPr>
                                      <m:nor/>
                                    </m:rPr>
                                    <a:rPr lang="zh-CN" altLang="en-US" sz="1400" i="1">
                                      <a:latin typeface="Cambria Math" panose="02040503050406030204" pitchFamily="18" charset="0"/>
                                    </a:rPr>
                                    <m:t>[</m:t>
                                  </m:r>
                                  <m:r>
                                    <a:rPr lang="zh-CN" altLang="en-US" sz="1400" i="1">
                                      <a:latin typeface="Cambria Math" panose="02040503050406030204" pitchFamily="18" charset="0"/>
                                    </a:rPr>
                                    <m:t>𝜎</m:t>
                                  </m:r>
                                  <m:r>
                                    <m:rPr>
                                      <m:nor/>
                                    </m:rPr>
                                    <a:rPr lang="zh-CN" altLang="en-US" sz="1400" i="1">
                                      <a:latin typeface="Cambria Math" panose="02040503050406030204" pitchFamily="18" charset="0"/>
                                    </a:rPr>
                                    <m:t>]−</m:t>
                                  </m:r>
                                  <m:r>
                                    <a:rPr lang="zh-CN" altLang="en-US" sz="1400" i="0">
                                      <a:latin typeface="Cambria Math" panose="02040503050406030204" pitchFamily="18" charset="0"/>
                                    </a:rPr>
                                    <m:t>1</m:t>
                                  </m:r>
                                  <m:r>
                                    <m:rPr>
                                      <m:nor/>
                                    </m:rPr>
                                    <a:rPr lang="zh-CN" altLang="en-US" sz="1400" i="1">
                                      <a:latin typeface="Cambria Math" panose="02040503050406030204" pitchFamily="18" charset="0"/>
                                    </a:rPr>
                                    <m:t>.</m:t>
                                  </m:r>
                                  <m:r>
                                    <a:rPr lang="zh-CN" altLang="en-US" sz="1400" i="0">
                                      <a:latin typeface="Cambria Math" panose="02040503050406030204" pitchFamily="18" charset="0"/>
                                    </a:rPr>
                                    <m:t>3</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y</m:t>
                                      </m:r>
                                    </m:sub>
                                  </m:sSub>
                                </m:den>
                              </m:f>
                            </m:e>
                          </m:rad>
                          <m:r>
                            <m:rPr>
                              <m:nor/>
                            </m:rPr>
                            <a:rPr lang="zh-CN" altLang="en-US" sz="1400" i="1">
                              <a:latin typeface="Cambria Math" panose="02040503050406030204" pitchFamily="18" charset="0"/>
                            </a:rPr>
                            <m:t>−</m:t>
                          </m:r>
                          <m:r>
                            <a:rPr lang="zh-CN" altLang="en-US" sz="1400" i="0">
                              <a:latin typeface="Cambria Math" panose="02040503050406030204" pitchFamily="18" charset="0"/>
                            </a:rPr>
                            <m:t>1</m:t>
                          </m:r>
                        </m:e>
                      </m:d>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25</m:t>
                      </m:r>
                      <m:r>
                        <m:rPr>
                          <m:nor/>
                        </m:rPr>
                        <a:rPr lang="zh-CN" altLang="en-US" sz="1400" i="1">
                          <a:latin typeface="Cambria Math" panose="02040503050406030204" pitchFamily="18" charset="0"/>
                        </a:rPr>
                        <m:t>)</m:t>
                      </m:r>
                    </m:oMath>
                  </m:oMathPara>
                </a14:m>
                <a:endParaRPr lang="zh-CN" altLang="en-US" sz="1400" dirty="0"/>
              </a:p>
            </p:txBody>
          </p:sp>
        </mc:Choice>
        <mc:Fallback>
          <p:sp>
            <p:nvSpPr>
              <p:cNvPr id="35" name="矩形 34">
                <a:extLst>
                  <a:ext uri="{FF2B5EF4-FFF2-40B4-BE49-F238E27FC236}">
                    <a16:creationId xmlns:a16="http://schemas.microsoft.com/office/drawing/2014/main" id="{B1AE51A6-9A1E-499D-9B3F-82F6AE61D1DF}"/>
                  </a:ext>
                </a:extLst>
              </p:cNvPr>
              <p:cNvSpPr>
                <a:spLocks noRot="1" noChangeAspect="1" noMove="1" noResize="1" noEditPoints="1" noAdjustHandles="1" noChangeArrowheads="1" noChangeShapeType="1" noTextEdit="1"/>
              </p:cNvSpPr>
              <p:nvPr/>
            </p:nvSpPr>
            <p:spPr>
              <a:xfrm>
                <a:off x="3464668" y="4207313"/>
                <a:ext cx="2839752" cy="78592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71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wipe(left)">
                                      <p:cBhvr>
                                        <p:cTn id="48" dur="500"/>
                                        <p:tgtEl>
                                          <p:spTgt spid="2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wipe(left)">
                                      <p:cBhvr>
                                        <p:cTn id="65" dur="10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24" grpId="0"/>
      <p:bldP spid="18" grpId="0"/>
      <p:bldP spid="26" grpId="0"/>
      <p:bldP spid="31"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三、强度校核</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CC0886FC-EBA3-4A60-AB7F-980435EBB509}"/>
              </a:ext>
            </a:extLst>
          </p:cNvPr>
          <p:cNvSpPr>
            <a:spLocks noChangeAspect="1"/>
          </p:cNvSpPr>
          <p:nvPr/>
        </p:nvSpPr>
        <p:spPr>
          <a:xfrm rot="2637755" flipH="1" flipV="1">
            <a:off x="201838" y="1708074"/>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A627EB00-CEF9-4674-B68F-0433E8946A03}"/>
              </a:ext>
            </a:extLst>
          </p:cNvPr>
          <p:cNvSpPr>
            <a:spLocks noChangeAspect="1"/>
          </p:cNvSpPr>
          <p:nvPr/>
        </p:nvSpPr>
        <p:spPr>
          <a:xfrm rot="2637755" flipH="1" flipV="1">
            <a:off x="353006" y="1707681"/>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4A017F07-AEB8-4968-A4CF-169289A57556}"/>
              </a:ext>
            </a:extLst>
          </p:cNvPr>
          <p:cNvSpPr txBox="1">
            <a:spLocks noChangeArrowheads="1"/>
          </p:cNvSpPr>
          <p:nvPr/>
        </p:nvSpPr>
        <p:spPr bwMode="auto">
          <a:xfrm>
            <a:off x="626398" y="1692282"/>
            <a:ext cx="3049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（二）活塞杆直径</a:t>
            </a:r>
            <a:r>
              <a:rPr lang="en-US" altLang="zh-CN" sz="1800" dirty="0">
                <a:solidFill>
                  <a:srgbClr val="184972"/>
                </a:solidFill>
                <a:latin typeface="Times New Roman" panose="02020603050405020304" pitchFamily="18" charset="0"/>
                <a:ea typeface="黑体" panose="02010609060101010101" pitchFamily="49" charset="-122"/>
              </a:rPr>
              <a:t>d</a:t>
            </a:r>
            <a:r>
              <a:rPr lang="zh-CN" altLang="en-US" sz="1800" dirty="0">
                <a:solidFill>
                  <a:srgbClr val="184972"/>
                </a:solidFill>
                <a:latin typeface="Times New Roman" panose="02020603050405020304" pitchFamily="18" charset="0"/>
                <a:ea typeface="黑体" panose="02010609060101010101" pitchFamily="49" charset="-122"/>
              </a:rPr>
              <a:t>的校核</a:t>
            </a:r>
          </a:p>
        </p:txBody>
      </p:sp>
      <p:sp>
        <p:nvSpPr>
          <p:cNvPr id="23" name="文本框 22">
            <a:extLst>
              <a:ext uri="{FF2B5EF4-FFF2-40B4-BE49-F238E27FC236}">
                <a16:creationId xmlns:a16="http://schemas.microsoft.com/office/drawing/2014/main" id="{4DC48FC3-2A48-4263-819E-BFAD07997EE2}"/>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E38811E9-1175-4851-B1F7-AF3D553E9DD8}"/>
                  </a:ext>
                </a:extLst>
              </p:cNvPr>
              <p:cNvSpPr/>
              <p:nvPr/>
            </p:nvSpPr>
            <p:spPr>
              <a:xfrm>
                <a:off x="566909" y="2201286"/>
                <a:ext cx="3349877" cy="81984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𝑑</m:t>
                      </m:r>
                      <m:r>
                        <a:rPr lang="zh-CN" altLang="en-US" sz="1600" i="0">
                          <a:latin typeface="Cambria Math" panose="02040503050406030204" pitchFamily="18" charset="0"/>
                        </a:rPr>
                        <m:t>≥</m:t>
                      </m:r>
                      <m:rad>
                        <m:radPr>
                          <m:degHide m:val="on"/>
                          <m:ctrlPr>
                            <a:rPr lang="zh-CN" altLang="en-US" sz="1600" i="1">
                              <a:latin typeface="Cambria Math" panose="02040503050406030204" pitchFamily="18" charset="0"/>
                            </a:rPr>
                          </m:ctrlPr>
                        </m:radPr>
                        <m:deg/>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4</m:t>
                              </m:r>
                              <m:r>
                                <a:rPr lang="zh-CN" altLang="en-US" sz="1600" i="1">
                                  <a:latin typeface="Cambria Math" panose="02040503050406030204" pitchFamily="18" charset="0"/>
                                </a:rPr>
                                <m:t>𝐹</m:t>
                              </m:r>
                            </m:num>
                            <m:den>
                              <m:r>
                                <m:rPr>
                                  <m:sty m:val="p"/>
                                </m:rPr>
                                <a:rPr lang="zh-CN" altLang="en-US" sz="1600" i="0">
                                  <a:latin typeface="Cambria Math" panose="02040503050406030204" pitchFamily="18" charset="0"/>
                                </a:rPr>
                                <m:t>π</m:t>
                              </m:r>
                              <m:r>
                                <m:rPr>
                                  <m:nor/>
                                </m:rPr>
                                <a:rPr lang="zh-CN" altLang="en-US" sz="1600" i="1">
                                  <a:latin typeface="Cambria Math" panose="02040503050406030204" pitchFamily="18" charset="0"/>
                                </a:rPr>
                                <m:t>[</m:t>
                              </m:r>
                              <m:r>
                                <a:rPr lang="zh-CN" altLang="en-US" sz="1600" i="1">
                                  <a:latin typeface="Cambria Math" panose="02040503050406030204" pitchFamily="18" charset="0"/>
                                </a:rPr>
                                <m:t>𝜎</m:t>
                              </m:r>
                              <m:r>
                                <m:rPr>
                                  <m:nor/>
                                </m:rPr>
                                <a:rPr lang="zh-CN" altLang="en-US" sz="1600" i="1">
                                  <a:latin typeface="Cambria Math" panose="02040503050406030204" pitchFamily="18" charset="0"/>
                                </a:rPr>
                                <m:t>]</m:t>
                              </m:r>
                            </m:den>
                          </m:f>
                        </m:e>
                      </m:rad>
                      <m:r>
                        <m:rPr>
                          <m:nor/>
                        </m:rPr>
                        <a:rPr lang="zh-CN" altLang="en-US" sz="1600" i="1">
                          <a:latin typeface="Cambria Math" panose="02040503050406030204" pitchFamily="18" charset="0"/>
                        </a:rPr>
                        <m:t>(</m:t>
                      </m:r>
                      <m:r>
                        <a:rPr lang="zh-CN" altLang="en-US" sz="1600" i="0">
                          <a:latin typeface="Cambria Math" panose="02040503050406030204" pitchFamily="18" charset="0"/>
                        </a:rPr>
                        <m:t>5</m:t>
                      </m:r>
                      <m:r>
                        <m:rPr>
                          <m:nor/>
                        </m:rPr>
                        <a:rPr lang="zh-CN" altLang="en-US" sz="1600" i="1">
                          <a:latin typeface="Cambria Math" panose="02040503050406030204" pitchFamily="18" charset="0"/>
                        </a:rPr>
                        <m:t>−</m:t>
                      </m:r>
                      <m:r>
                        <a:rPr lang="zh-CN" altLang="en-US" sz="1600" i="0">
                          <a:latin typeface="Cambria Math" panose="02040503050406030204" pitchFamily="18" charset="0"/>
                        </a:rPr>
                        <m:t>26</m:t>
                      </m:r>
                      <m:r>
                        <m:rPr>
                          <m:nor/>
                        </m:rPr>
                        <a:rPr lang="zh-CN" altLang="en-US" sz="1600" i="1">
                          <a:latin typeface="Cambria Math" panose="02040503050406030204" pitchFamily="18" charset="0"/>
                        </a:rPr>
                        <m:t>)</m:t>
                      </m:r>
                    </m:oMath>
                  </m:oMathPara>
                </a14:m>
                <a:endParaRPr lang="zh-CN" altLang="en-US" sz="1600" dirty="0"/>
              </a:p>
            </p:txBody>
          </p:sp>
        </mc:Choice>
        <mc:Fallback>
          <p:sp>
            <p:nvSpPr>
              <p:cNvPr id="2" name="矩形 1">
                <a:extLst>
                  <a:ext uri="{FF2B5EF4-FFF2-40B4-BE49-F238E27FC236}">
                    <a16:creationId xmlns:a16="http://schemas.microsoft.com/office/drawing/2014/main" id="{E38811E9-1175-4851-B1F7-AF3D553E9DD8}"/>
                  </a:ext>
                </a:extLst>
              </p:cNvPr>
              <p:cNvSpPr>
                <a:spLocks noRot="1" noChangeAspect="1" noMove="1" noResize="1" noEditPoints="1" noAdjustHandles="1" noChangeArrowheads="1" noChangeShapeType="1" noTextEdit="1"/>
              </p:cNvSpPr>
              <p:nvPr/>
            </p:nvSpPr>
            <p:spPr>
              <a:xfrm>
                <a:off x="566909" y="2201286"/>
                <a:ext cx="3349877" cy="819840"/>
              </a:xfrm>
              <a:prstGeom prst="rect">
                <a:avLst/>
              </a:prstGeom>
              <a:blipFill>
                <a:blip r:embed="rId3"/>
                <a:stretch>
                  <a:fillRect/>
                </a:stretch>
              </a:blipFill>
            </p:spPr>
            <p:txBody>
              <a:bodyPr/>
              <a:lstStyle/>
              <a:p>
                <a:r>
                  <a:rPr lang="zh-CN" altLang="en-US">
                    <a:noFill/>
                  </a:rPr>
                  <a:t> </a:t>
                </a:r>
              </a:p>
            </p:txBody>
          </p:sp>
        </mc:Fallback>
      </mc:AlternateContent>
      <p:sp>
        <p:nvSpPr>
          <p:cNvPr id="15" name="直角三角形 14">
            <a:extLst>
              <a:ext uri="{FF2B5EF4-FFF2-40B4-BE49-F238E27FC236}">
                <a16:creationId xmlns:a16="http://schemas.microsoft.com/office/drawing/2014/main" id="{4ACDF541-624C-423F-80BC-406CF24E43B5}"/>
              </a:ext>
            </a:extLst>
          </p:cNvPr>
          <p:cNvSpPr>
            <a:spLocks noChangeAspect="1"/>
          </p:cNvSpPr>
          <p:nvPr/>
        </p:nvSpPr>
        <p:spPr>
          <a:xfrm rot="2637755" flipH="1" flipV="1">
            <a:off x="206761" y="3245529"/>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28DB5F0B-7454-4F98-ADDF-136E2A00C5BE}"/>
              </a:ext>
            </a:extLst>
          </p:cNvPr>
          <p:cNvSpPr>
            <a:spLocks noChangeAspect="1"/>
          </p:cNvSpPr>
          <p:nvPr/>
        </p:nvSpPr>
        <p:spPr>
          <a:xfrm rot="2637755" flipH="1" flipV="1">
            <a:off x="357929" y="3245136"/>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文本框 16">
            <a:extLst>
              <a:ext uri="{FF2B5EF4-FFF2-40B4-BE49-F238E27FC236}">
                <a16:creationId xmlns:a16="http://schemas.microsoft.com/office/drawing/2014/main" id="{42B7160D-242B-4BF3-87E1-610FA3D66AA7}"/>
              </a:ext>
            </a:extLst>
          </p:cNvPr>
          <p:cNvSpPr txBox="1">
            <a:spLocks noChangeArrowheads="1"/>
          </p:cNvSpPr>
          <p:nvPr/>
        </p:nvSpPr>
        <p:spPr bwMode="auto">
          <a:xfrm>
            <a:off x="631321" y="3229737"/>
            <a:ext cx="3186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（三）缸盖固定螺栓</a:t>
            </a:r>
            <a:r>
              <a:rPr lang="en-US" altLang="zh-CN" sz="1800" i="1" dirty="0">
                <a:solidFill>
                  <a:schemeClr val="tx2"/>
                </a:solidFill>
                <a:latin typeface="NEU-BZ-S92"/>
                <a:ea typeface="方正书宋_GBK"/>
                <a:cs typeface="Times New Roman" panose="02020603050405020304" pitchFamily="18" charset="0"/>
              </a:rPr>
              <a:t>d</a:t>
            </a:r>
            <a:r>
              <a:rPr lang="en-US" altLang="zh-CN" sz="1800" baseline="-25000" dirty="0">
                <a:solidFill>
                  <a:schemeClr val="tx2"/>
                </a:solidFill>
                <a:latin typeface="NEU-BZ-S92"/>
                <a:ea typeface="方正书宋_GBK"/>
                <a:cs typeface="Times New Roman" panose="02020603050405020304" pitchFamily="18" charset="0"/>
              </a:rPr>
              <a:t>s</a:t>
            </a:r>
            <a:r>
              <a:rPr lang="zh-CN" altLang="en-US" sz="1800" dirty="0">
                <a:solidFill>
                  <a:srgbClr val="184972"/>
                </a:solidFill>
                <a:latin typeface="Times New Roman" panose="02020603050405020304" pitchFamily="18" charset="0"/>
                <a:ea typeface="黑体" panose="02010609060101010101" pitchFamily="49" charset="-122"/>
              </a:rPr>
              <a:t>的校核</a:t>
            </a:r>
          </a:p>
        </p:txBody>
      </p:sp>
      <p:sp>
        <p:nvSpPr>
          <p:cNvPr id="18" name="矩形 17">
            <a:extLst>
              <a:ext uri="{FF2B5EF4-FFF2-40B4-BE49-F238E27FC236}">
                <a16:creationId xmlns:a16="http://schemas.microsoft.com/office/drawing/2014/main" id="{09CDDB81-6F3E-4221-ACAA-38A6261BADCD}"/>
              </a:ext>
            </a:extLst>
          </p:cNvPr>
          <p:cNvSpPr/>
          <p:nvPr/>
        </p:nvSpPr>
        <p:spPr>
          <a:xfrm>
            <a:off x="3916786" y="2322665"/>
            <a:ext cx="5087983" cy="600164"/>
          </a:xfrm>
          <a:prstGeom prst="rect">
            <a:avLst/>
          </a:prstGeom>
        </p:spPr>
        <p:txBody>
          <a:bodyPr wrap="square">
            <a:spAutoFit/>
          </a:bodyPr>
          <a:lstStyle/>
          <a:p>
            <a:pPr indent="203200">
              <a:lnSpc>
                <a:spcPct val="150000"/>
              </a:lnSpc>
              <a:spcAft>
                <a:spcPts val="0"/>
              </a:spcAft>
            </a:pPr>
            <a:r>
              <a:rPr lang="zh-CN" altLang="zh-CN" sz="1100" dirty="0">
                <a:solidFill>
                  <a:srgbClr val="FF0000"/>
                </a:solidFill>
                <a:latin typeface="NEU-BZ-S92"/>
                <a:ea typeface="方正书宋_GBK"/>
                <a:cs typeface="Times New Roman" panose="02020603050405020304" pitchFamily="18" charset="0"/>
              </a:rPr>
              <a:t>式中　</a:t>
            </a:r>
            <a:r>
              <a:rPr lang="en-US" altLang="zh-CN" sz="1100" i="1" dirty="0">
                <a:solidFill>
                  <a:srgbClr val="FF0000"/>
                </a:solidFill>
                <a:latin typeface="NEU-BZ-S92"/>
                <a:ea typeface="方正书宋_GBK"/>
                <a:cs typeface="Times New Roman" panose="02020603050405020304" pitchFamily="18" charset="0"/>
              </a:rPr>
              <a:t>F</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活塞杆上的作用力。</a:t>
            </a:r>
            <a:endParaRPr lang="zh-CN" altLang="zh-CN" sz="16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100" dirty="0">
                <a:solidFill>
                  <a:srgbClr val="FF0000"/>
                </a:solidFill>
                <a:latin typeface="NEU-BZ-S92"/>
                <a:ea typeface="方正书宋_GBK"/>
                <a:cs typeface="Times New Roman" panose="02020603050405020304" pitchFamily="18" charset="0"/>
              </a:rPr>
              <a:t>	</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σ</a:t>
            </a:r>
            <a:r>
              <a:rPr lang="en-US" altLang="zh-CN" sz="1100" dirty="0">
                <a:solidFill>
                  <a:srgbClr val="FF0000"/>
                </a:solidFill>
                <a:latin typeface="方正书宋_GBK"/>
                <a:ea typeface="方正书宋_GBK"/>
                <a:cs typeface="Times New Roman" panose="02020603050405020304" pitchFamily="18" charset="0"/>
              </a:rPr>
              <a:t>]</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活塞杆材料的许用应力</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σ</a:t>
            </a:r>
            <a:r>
              <a:rPr lang="en-US" altLang="zh-CN" sz="1100" dirty="0">
                <a:solidFill>
                  <a:srgbClr val="FF0000"/>
                </a:solidFill>
                <a:latin typeface="方正书宋_GBK"/>
                <a:ea typeface="方正书宋_GBK"/>
                <a:cs typeface="Times New Roman" panose="02020603050405020304" pitchFamily="18" charset="0"/>
              </a:rPr>
              <a:t>]</a:t>
            </a:r>
            <a:r>
              <a:rPr lang="en-US" altLang="zh-CN" sz="1100" i="1" dirty="0">
                <a:solidFill>
                  <a:srgbClr val="FF0000"/>
                </a:solidFill>
                <a:latin typeface="NEU-BZ-S92"/>
                <a:ea typeface="方正书宋_GBK"/>
                <a:cs typeface="Times New Roman" panose="02020603050405020304" pitchFamily="18" charset="0"/>
              </a:rPr>
              <a:t>=</a:t>
            </a:r>
            <a:r>
              <a:rPr lang="en-US" altLang="zh-CN" sz="1100" i="1" dirty="0" err="1">
                <a:solidFill>
                  <a:srgbClr val="FF0000"/>
                </a:solidFill>
                <a:latin typeface="NEU-BZ-S92"/>
                <a:ea typeface="方正书宋_GBK"/>
                <a:cs typeface="Times New Roman" panose="02020603050405020304" pitchFamily="18" charset="0"/>
              </a:rPr>
              <a:t>σ</a:t>
            </a:r>
            <a:r>
              <a:rPr lang="en-US" altLang="zh-CN" sz="1100" baseline="-25000" dirty="0" err="1">
                <a:solidFill>
                  <a:srgbClr val="FF0000"/>
                </a:solidFill>
                <a:latin typeface="NEU-BZ-S92"/>
                <a:ea typeface="方正书宋_GBK"/>
                <a:cs typeface="Times New Roman" panose="02020603050405020304" pitchFamily="18" charset="0"/>
              </a:rPr>
              <a:t>b</a:t>
            </a:r>
            <a:r>
              <a:rPr lang="en-US" altLang="zh-CN" sz="1100" dirty="0">
                <a:solidFill>
                  <a:srgbClr val="FF0000"/>
                </a:solidFill>
                <a:latin typeface="NEU-BZ-S92"/>
                <a:ea typeface="方正书宋_GBK"/>
                <a:cs typeface="Times New Roman" panose="02020603050405020304" pitchFamily="18" charset="0"/>
              </a:rPr>
              <a:t>/1.4</a:t>
            </a:r>
            <a:r>
              <a:rPr lang="zh-CN" altLang="zh-CN" sz="1100" dirty="0">
                <a:solidFill>
                  <a:srgbClr val="FF0000"/>
                </a:solidFill>
                <a:latin typeface="NEU-BZ-S92"/>
                <a:ea typeface="方正书宋_GBK"/>
                <a:cs typeface="Times New Roman" panose="02020603050405020304" pitchFamily="18" charset="0"/>
              </a:rPr>
              <a:t>。</a:t>
            </a:r>
            <a:endParaRPr lang="zh-CN" altLang="zh-CN" sz="1600" dirty="0">
              <a:solidFill>
                <a:srgbClr val="FF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ADE3E008-986B-41DD-A1CB-A2C9855D7DA9}"/>
                  </a:ext>
                </a:extLst>
              </p:cNvPr>
              <p:cNvSpPr/>
              <p:nvPr/>
            </p:nvSpPr>
            <p:spPr>
              <a:xfrm>
                <a:off x="1186149" y="3801391"/>
                <a:ext cx="2077235" cy="8198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600">
                              <a:latin typeface="Cambria Math" panose="02040503050406030204" pitchFamily="18" charset="0"/>
                            </a:rPr>
                          </m:ctrlPr>
                        </m:sSubPr>
                        <m:e>
                          <m:r>
                            <a:rPr lang="zh-CN" altLang="en-US" sz="1600" i="1">
                              <a:latin typeface="Cambria Math" panose="02040503050406030204" pitchFamily="18" charset="0"/>
                            </a:rPr>
                            <m:t>𝑑</m:t>
                          </m:r>
                        </m:e>
                        <m:sub>
                          <m:r>
                            <m:rPr>
                              <m:sty m:val="p"/>
                            </m:rPr>
                            <a:rPr lang="zh-CN" altLang="en-US" sz="1600" i="0">
                              <a:latin typeface="Cambria Math" panose="02040503050406030204" pitchFamily="18" charset="0"/>
                            </a:rPr>
                            <m:t>s</m:t>
                          </m:r>
                        </m:sub>
                      </m:sSub>
                      <m:r>
                        <a:rPr lang="zh-CN" altLang="en-US" sz="1600" i="0">
                          <a:latin typeface="Cambria Math" panose="02040503050406030204" pitchFamily="18" charset="0"/>
                        </a:rPr>
                        <m:t>≥</m:t>
                      </m:r>
                      <m:rad>
                        <m:radPr>
                          <m:degHide m:val="on"/>
                          <m:ctrlPr>
                            <a:rPr lang="zh-CN" altLang="en-US" sz="1600" i="1">
                              <a:latin typeface="Cambria Math" panose="02040503050406030204" pitchFamily="18" charset="0"/>
                            </a:rPr>
                          </m:ctrlPr>
                        </m:radPr>
                        <m:deg/>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5</m:t>
                              </m:r>
                              <m:r>
                                <m:rPr>
                                  <m:nor/>
                                </m:rPr>
                                <a:rPr lang="zh-CN" altLang="en-US" sz="1600" i="1">
                                  <a:latin typeface="Cambria Math" panose="02040503050406030204" pitchFamily="18" charset="0"/>
                                </a:rPr>
                                <m:t>.</m:t>
                              </m:r>
                              <m:r>
                                <a:rPr lang="zh-CN" altLang="en-US" sz="1600" i="0">
                                  <a:latin typeface="Cambria Math" panose="02040503050406030204" pitchFamily="18" charset="0"/>
                                </a:rPr>
                                <m:t>2</m:t>
                              </m:r>
                              <m:r>
                                <a:rPr lang="zh-CN" altLang="en-US" sz="1600" i="1">
                                  <a:latin typeface="Cambria Math" panose="02040503050406030204" pitchFamily="18" charset="0"/>
                                </a:rPr>
                                <m:t>𝑘𝐹</m:t>
                              </m:r>
                            </m:num>
                            <m:den>
                              <m:r>
                                <m:rPr>
                                  <m:sty m:val="p"/>
                                </m:rPr>
                                <a:rPr lang="zh-CN" altLang="en-US" sz="1600" i="0">
                                  <a:latin typeface="Cambria Math" panose="02040503050406030204" pitchFamily="18" charset="0"/>
                                </a:rPr>
                                <m:t>π</m:t>
                              </m:r>
                              <m:r>
                                <a:rPr lang="zh-CN" altLang="en-US" sz="1600" i="1">
                                  <a:latin typeface="Cambria Math" panose="02040503050406030204" pitchFamily="18" charset="0"/>
                                </a:rPr>
                                <m:t>𝑧</m:t>
                              </m:r>
                              <m:r>
                                <m:rPr>
                                  <m:nor/>
                                </m:rPr>
                                <a:rPr lang="zh-CN" altLang="en-US" sz="1600" i="1">
                                  <a:latin typeface="Cambria Math" panose="02040503050406030204" pitchFamily="18" charset="0"/>
                                </a:rPr>
                                <m:t>[</m:t>
                              </m:r>
                              <m:r>
                                <a:rPr lang="zh-CN" altLang="en-US" sz="1600" i="1">
                                  <a:latin typeface="Cambria Math" panose="02040503050406030204" pitchFamily="18" charset="0"/>
                                </a:rPr>
                                <m:t>𝜎</m:t>
                              </m:r>
                              <m:r>
                                <m:rPr>
                                  <m:nor/>
                                </m:rPr>
                                <a:rPr lang="zh-CN" altLang="en-US" sz="1600" i="1">
                                  <a:latin typeface="Cambria Math" panose="02040503050406030204" pitchFamily="18" charset="0"/>
                                </a:rPr>
                                <m:t>]</m:t>
                              </m:r>
                            </m:den>
                          </m:f>
                        </m:e>
                      </m:rad>
                      <m:r>
                        <m:rPr>
                          <m:nor/>
                        </m:rPr>
                        <a:rPr lang="zh-CN" altLang="en-US" sz="1600" i="1">
                          <a:latin typeface="Cambria Math" panose="02040503050406030204" pitchFamily="18" charset="0"/>
                        </a:rPr>
                        <m:t>(</m:t>
                      </m:r>
                      <m:r>
                        <a:rPr lang="zh-CN" altLang="en-US" sz="1600" i="0">
                          <a:latin typeface="Cambria Math" panose="02040503050406030204" pitchFamily="18" charset="0"/>
                        </a:rPr>
                        <m:t>5</m:t>
                      </m:r>
                      <m:r>
                        <m:rPr>
                          <m:nor/>
                        </m:rPr>
                        <a:rPr lang="zh-CN" altLang="en-US" sz="1600" i="1">
                          <a:latin typeface="Cambria Math" panose="02040503050406030204" pitchFamily="18" charset="0"/>
                        </a:rPr>
                        <m:t>−</m:t>
                      </m:r>
                      <m:r>
                        <a:rPr lang="zh-CN" altLang="en-US" sz="1600" i="0">
                          <a:latin typeface="Cambria Math" panose="02040503050406030204" pitchFamily="18" charset="0"/>
                        </a:rPr>
                        <m:t>27</m:t>
                      </m:r>
                      <m:r>
                        <m:rPr>
                          <m:nor/>
                        </m:rPr>
                        <a:rPr lang="zh-CN" altLang="en-US" sz="1600" i="1">
                          <a:latin typeface="Cambria Math" panose="02040503050406030204" pitchFamily="18" charset="0"/>
                        </a:rPr>
                        <m:t>)</m:t>
                      </m:r>
                    </m:oMath>
                  </m:oMathPara>
                </a14:m>
                <a:endParaRPr lang="zh-CN" altLang="en-US" sz="1600" dirty="0"/>
              </a:p>
            </p:txBody>
          </p:sp>
        </mc:Choice>
        <mc:Fallback>
          <p:sp>
            <p:nvSpPr>
              <p:cNvPr id="19" name="矩形 18">
                <a:extLst>
                  <a:ext uri="{FF2B5EF4-FFF2-40B4-BE49-F238E27FC236}">
                    <a16:creationId xmlns:a16="http://schemas.microsoft.com/office/drawing/2014/main" id="{ADE3E008-986B-41DD-A1CB-A2C9855D7DA9}"/>
                  </a:ext>
                </a:extLst>
              </p:cNvPr>
              <p:cNvSpPr>
                <a:spLocks noRot="1" noChangeAspect="1" noMove="1" noResize="1" noEditPoints="1" noAdjustHandles="1" noChangeArrowheads="1" noChangeShapeType="1" noTextEdit="1"/>
              </p:cNvSpPr>
              <p:nvPr/>
            </p:nvSpPr>
            <p:spPr>
              <a:xfrm>
                <a:off x="1186149" y="3801391"/>
                <a:ext cx="2077235" cy="819840"/>
              </a:xfrm>
              <a:prstGeom prst="rect">
                <a:avLst/>
              </a:prstGeom>
              <a:blipFill>
                <a:blip r:embed="rId4"/>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B0D78C37-42EA-4C03-82D0-5B93152544B7}"/>
              </a:ext>
            </a:extLst>
          </p:cNvPr>
          <p:cNvSpPr/>
          <p:nvPr/>
        </p:nvSpPr>
        <p:spPr>
          <a:xfrm>
            <a:off x="3916786" y="3667334"/>
            <a:ext cx="4572000" cy="1061829"/>
          </a:xfrm>
          <a:prstGeom prst="rect">
            <a:avLst/>
          </a:prstGeom>
        </p:spPr>
        <p:txBody>
          <a:bodyPr>
            <a:spAutoFit/>
          </a:bodyPr>
          <a:lstStyle/>
          <a:p>
            <a:pPr indent="203200">
              <a:lnSpc>
                <a:spcPct val="150000"/>
              </a:lnSpc>
              <a:spcAft>
                <a:spcPts val="0"/>
              </a:spcAft>
            </a:pPr>
            <a:r>
              <a:rPr lang="zh-CN" altLang="zh-CN" sz="1050" dirty="0">
                <a:solidFill>
                  <a:srgbClr val="FF0000"/>
                </a:solidFill>
                <a:latin typeface="NEU-BZ-S92"/>
                <a:ea typeface="方正书宋_GBK"/>
                <a:cs typeface="Times New Roman" panose="02020603050405020304" pitchFamily="18" charset="0"/>
              </a:rPr>
              <a:t>式中　</a:t>
            </a:r>
            <a:r>
              <a:rPr lang="en-US" altLang="zh-CN" sz="1050" i="1" dirty="0">
                <a:solidFill>
                  <a:srgbClr val="FF0000"/>
                </a:solidFill>
                <a:latin typeface="NEU-BZ-S92"/>
                <a:ea typeface="方正书宋_GBK"/>
                <a:cs typeface="Times New Roman" panose="02020603050405020304" pitchFamily="18" charset="0"/>
              </a:rPr>
              <a:t>F</a:t>
            </a:r>
            <a:r>
              <a:rPr lang="en-US" altLang="zh-CN" sz="1050" dirty="0">
                <a:solidFill>
                  <a:srgbClr val="FF0000"/>
                </a:solidFill>
                <a:latin typeface="NEU-BZ-S92"/>
                <a:ea typeface="方正书宋_GBK"/>
                <a:cs typeface="Times New Roman" panose="02020603050405020304" pitchFamily="18" charset="0"/>
              </a:rPr>
              <a:t>——</a:t>
            </a:r>
            <a:r>
              <a:rPr lang="zh-CN" altLang="zh-CN" sz="1050" dirty="0">
                <a:solidFill>
                  <a:srgbClr val="FF0000"/>
                </a:solidFill>
                <a:latin typeface="NEU-BZ-S92"/>
                <a:ea typeface="方正书宋_GBK"/>
                <a:cs typeface="Times New Roman" panose="02020603050405020304" pitchFamily="18" charset="0"/>
              </a:rPr>
              <a:t>液压缸负载</a:t>
            </a:r>
            <a:r>
              <a:rPr lang="en-US" altLang="zh-CN" sz="1050" dirty="0">
                <a:solidFill>
                  <a:srgbClr val="FF0000"/>
                </a:solidFill>
                <a:latin typeface="方正书宋_GBK"/>
                <a:ea typeface="方正书宋_GBK"/>
                <a:cs typeface="Times New Roman" panose="02020603050405020304" pitchFamily="18" charset="0"/>
              </a:rPr>
              <a:t>;</a:t>
            </a:r>
            <a:endParaRPr lang="zh-CN" altLang="zh-CN" sz="14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050" dirty="0">
                <a:solidFill>
                  <a:srgbClr val="FF0000"/>
                </a:solidFill>
                <a:latin typeface="NEU-BZ-S92"/>
                <a:ea typeface="方正书宋_GBK"/>
                <a:cs typeface="Times New Roman" panose="02020603050405020304" pitchFamily="18" charset="0"/>
              </a:rPr>
              <a:t>	</a:t>
            </a:r>
            <a:r>
              <a:rPr lang="en-US" altLang="zh-CN" sz="1050" i="1" dirty="0">
                <a:solidFill>
                  <a:srgbClr val="FF0000"/>
                </a:solidFill>
                <a:latin typeface="NEU-BZ-S92"/>
                <a:ea typeface="方正书宋_GBK"/>
                <a:cs typeface="Times New Roman" panose="02020603050405020304" pitchFamily="18" charset="0"/>
              </a:rPr>
              <a:t>k</a:t>
            </a:r>
            <a:r>
              <a:rPr lang="en-US" altLang="zh-CN" sz="1050" dirty="0">
                <a:solidFill>
                  <a:srgbClr val="FF0000"/>
                </a:solidFill>
                <a:latin typeface="NEU-BZ-S92"/>
                <a:ea typeface="方正书宋_GBK"/>
                <a:cs typeface="Times New Roman" panose="02020603050405020304" pitchFamily="18" charset="0"/>
              </a:rPr>
              <a:t>——</a:t>
            </a:r>
            <a:r>
              <a:rPr lang="zh-CN" altLang="zh-CN" sz="1050" dirty="0">
                <a:solidFill>
                  <a:srgbClr val="FF0000"/>
                </a:solidFill>
                <a:latin typeface="NEU-BZ-S92"/>
                <a:ea typeface="方正书宋_GBK"/>
                <a:cs typeface="Times New Roman" panose="02020603050405020304" pitchFamily="18" charset="0"/>
              </a:rPr>
              <a:t>螺纹拧紧系数</a:t>
            </a:r>
            <a:r>
              <a:rPr lang="en-US" altLang="zh-CN" sz="1050" dirty="0">
                <a:solidFill>
                  <a:srgbClr val="FF0000"/>
                </a:solidFill>
                <a:latin typeface="方正书宋_GBK"/>
                <a:ea typeface="方正书宋_GBK"/>
                <a:cs typeface="Times New Roman" panose="02020603050405020304" pitchFamily="18" charset="0"/>
              </a:rPr>
              <a:t>,</a:t>
            </a:r>
            <a:r>
              <a:rPr lang="en-US" altLang="zh-CN" sz="1050" i="1" dirty="0">
                <a:solidFill>
                  <a:srgbClr val="FF0000"/>
                </a:solidFill>
                <a:latin typeface="NEU-BZ-S92"/>
                <a:ea typeface="方正书宋_GBK"/>
                <a:cs typeface="Times New Roman" panose="02020603050405020304" pitchFamily="18" charset="0"/>
              </a:rPr>
              <a:t>k</a:t>
            </a:r>
            <a:r>
              <a:rPr lang="en-US" altLang="zh-CN" sz="1050" dirty="0">
                <a:solidFill>
                  <a:srgbClr val="FF0000"/>
                </a:solidFill>
                <a:latin typeface="NEU-BZ-S92"/>
                <a:ea typeface="方正书宋_GBK"/>
                <a:cs typeface="Times New Roman" panose="02020603050405020304" pitchFamily="18" charset="0"/>
              </a:rPr>
              <a:t>=1.12~1.5</a:t>
            </a:r>
            <a:r>
              <a:rPr lang="en-US" altLang="zh-CN" sz="1050" dirty="0">
                <a:solidFill>
                  <a:srgbClr val="FF0000"/>
                </a:solidFill>
                <a:latin typeface="方正书宋_GBK"/>
                <a:ea typeface="方正书宋_GBK"/>
                <a:cs typeface="Times New Roman" panose="02020603050405020304" pitchFamily="18" charset="0"/>
              </a:rPr>
              <a:t>;</a:t>
            </a:r>
            <a:endParaRPr lang="zh-CN" altLang="zh-CN" sz="14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050" dirty="0">
                <a:solidFill>
                  <a:srgbClr val="FF0000"/>
                </a:solidFill>
                <a:latin typeface="NEU-BZ-S92"/>
                <a:ea typeface="方正书宋_GBK"/>
                <a:cs typeface="Times New Roman" panose="02020603050405020304" pitchFamily="18" charset="0"/>
              </a:rPr>
              <a:t>	</a:t>
            </a:r>
            <a:r>
              <a:rPr lang="en-US" altLang="zh-CN" sz="1050" i="1" dirty="0">
                <a:solidFill>
                  <a:srgbClr val="FF0000"/>
                </a:solidFill>
                <a:latin typeface="NEU-BZ-S92"/>
                <a:ea typeface="方正书宋_GBK"/>
                <a:cs typeface="Times New Roman" panose="02020603050405020304" pitchFamily="18" charset="0"/>
              </a:rPr>
              <a:t>z</a:t>
            </a:r>
            <a:r>
              <a:rPr lang="en-US" altLang="zh-CN" sz="1050" dirty="0">
                <a:solidFill>
                  <a:srgbClr val="FF0000"/>
                </a:solidFill>
                <a:latin typeface="NEU-BZ-S92"/>
                <a:ea typeface="方正书宋_GBK"/>
                <a:cs typeface="Times New Roman" panose="02020603050405020304" pitchFamily="18" charset="0"/>
              </a:rPr>
              <a:t>——</a:t>
            </a:r>
            <a:r>
              <a:rPr lang="zh-CN" altLang="zh-CN" sz="1050" dirty="0">
                <a:solidFill>
                  <a:srgbClr val="FF0000"/>
                </a:solidFill>
                <a:latin typeface="NEU-BZ-S92"/>
                <a:ea typeface="方正书宋_GBK"/>
                <a:cs typeface="Times New Roman" panose="02020603050405020304" pitchFamily="18" charset="0"/>
              </a:rPr>
              <a:t>固定螺栓个数</a:t>
            </a:r>
            <a:r>
              <a:rPr lang="en-US" altLang="zh-CN" sz="1050" dirty="0">
                <a:solidFill>
                  <a:srgbClr val="FF0000"/>
                </a:solidFill>
                <a:latin typeface="方正书宋_GBK"/>
                <a:ea typeface="方正书宋_GBK"/>
                <a:cs typeface="Times New Roman" panose="02020603050405020304" pitchFamily="18" charset="0"/>
              </a:rPr>
              <a:t>;</a:t>
            </a:r>
            <a:endParaRPr lang="zh-CN" altLang="zh-CN" sz="1400" dirty="0">
              <a:solidFill>
                <a:srgbClr val="FF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050" dirty="0">
                <a:solidFill>
                  <a:srgbClr val="FF0000"/>
                </a:solidFill>
                <a:latin typeface="NEU-BZ-S92"/>
                <a:ea typeface="方正书宋_GBK"/>
                <a:cs typeface="Times New Roman" panose="02020603050405020304" pitchFamily="18" charset="0"/>
              </a:rPr>
              <a:t>	</a:t>
            </a:r>
            <a:r>
              <a:rPr lang="en-US" altLang="zh-CN" sz="1050" dirty="0">
                <a:solidFill>
                  <a:srgbClr val="FF0000"/>
                </a:solidFill>
                <a:latin typeface="方正书宋_GBK"/>
                <a:ea typeface="方正书宋_GBK"/>
                <a:cs typeface="Times New Roman" panose="02020603050405020304" pitchFamily="18" charset="0"/>
              </a:rPr>
              <a:t>[</a:t>
            </a:r>
            <a:r>
              <a:rPr lang="en-US" altLang="zh-CN" sz="1050" i="1" dirty="0">
                <a:solidFill>
                  <a:srgbClr val="FF0000"/>
                </a:solidFill>
                <a:latin typeface="NEU-BZ-S92"/>
                <a:ea typeface="方正书宋_GBK"/>
                <a:cs typeface="Times New Roman" panose="02020603050405020304" pitchFamily="18" charset="0"/>
              </a:rPr>
              <a:t>σ</a:t>
            </a:r>
            <a:r>
              <a:rPr lang="en-US" altLang="zh-CN" sz="1050" dirty="0">
                <a:solidFill>
                  <a:srgbClr val="FF0000"/>
                </a:solidFill>
                <a:latin typeface="方正书宋_GBK"/>
                <a:ea typeface="方正书宋_GBK"/>
                <a:cs typeface="Times New Roman" panose="02020603050405020304" pitchFamily="18" charset="0"/>
              </a:rPr>
              <a:t>]</a:t>
            </a:r>
            <a:r>
              <a:rPr lang="en-US" altLang="zh-CN" sz="1050" dirty="0">
                <a:solidFill>
                  <a:srgbClr val="FF0000"/>
                </a:solidFill>
                <a:latin typeface="NEU-BZ-S92"/>
                <a:ea typeface="方正书宋_GBK"/>
                <a:cs typeface="Times New Roman" panose="02020603050405020304" pitchFamily="18" charset="0"/>
              </a:rPr>
              <a:t>——</a:t>
            </a:r>
            <a:r>
              <a:rPr lang="zh-CN" altLang="zh-CN" sz="1050" dirty="0">
                <a:solidFill>
                  <a:srgbClr val="FF0000"/>
                </a:solidFill>
                <a:latin typeface="NEU-BZ-S92"/>
                <a:ea typeface="方正书宋_GBK"/>
                <a:cs typeface="Times New Roman" panose="02020603050405020304" pitchFamily="18" charset="0"/>
              </a:rPr>
              <a:t>螺栓材料许用应力</a:t>
            </a:r>
            <a:r>
              <a:rPr lang="en-US" altLang="zh-CN" sz="1050" dirty="0">
                <a:solidFill>
                  <a:srgbClr val="FF0000"/>
                </a:solidFill>
                <a:latin typeface="方正书宋_GBK"/>
                <a:ea typeface="方正书宋_GBK"/>
                <a:cs typeface="Times New Roman" panose="02020603050405020304" pitchFamily="18" charset="0"/>
              </a:rPr>
              <a:t>,[</a:t>
            </a:r>
            <a:r>
              <a:rPr lang="en-US" altLang="zh-CN" sz="1050" i="1" dirty="0">
                <a:solidFill>
                  <a:srgbClr val="FF0000"/>
                </a:solidFill>
                <a:latin typeface="NEU-BZ-S92"/>
                <a:ea typeface="方正书宋_GBK"/>
                <a:cs typeface="Times New Roman" panose="02020603050405020304" pitchFamily="18" charset="0"/>
              </a:rPr>
              <a:t>σ</a:t>
            </a:r>
            <a:r>
              <a:rPr lang="en-US" altLang="zh-CN" sz="1050" dirty="0">
                <a:solidFill>
                  <a:srgbClr val="FF0000"/>
                </a:solidFill>
                <a:latin typeface="方正书宋_GBK"/>
                <a:ea typeface="方正书宋_GBK"/>
                <a:cs typeface="Times New Roman" panose="02020603050405020304" pitchFamily="18" charset="0"/>
              </a:rPr>
              <a:t>]</a:t>
            </a:r>
            <a:r>
              <a:rPr lang="en-US" altLang="zh-CN" sz="1050" i="1" dirty="0">
                <a:solidFill>
                  <a:srgbClr val="FF0000"/>
                </a:solidFill>
                <a:latin typeface="NEU-BZ-S92"/>
                <a:ea typeface="方正书宋_GBK"/>
                <a:cs typeface="Times New Roman" panose="02020603050405020304" pitchFamily="18" charset="0"/>
              </a:rPr>
              <a:t>=</a:t>
            </a:r>
            <a:r>
              <a:rPr lang="en-US" altLang="zh-CN" sz="1050" i="1" dirty="0" err="1">
                <a:solidFill>
                  <a:srgbClr val="FF0000"/>
                </a:solidFill>
                <a:latin typeface="NEU-BZ-S92"/>
                <a:ea typeface="方正书宋_GBK"/>
                <a:cs typeface="Times New Roman" panose="02020603050405020304" pitchFamily="18" charset="0"/>
              </a:rPr>
              <a:t>σ</a:t>
            </a:r>
            <a:r>
              <a:rPr lang="en-US" altLang="zh-CN" sz="1050" baseline="-25000" dirty="0" err="1">
                <a:solidFill>
                  <a:srgbClr val="FF0000"/>
                </a:solidFill>
                <a:latin typeface="NEU-BZ-S92"/>
                <a:ea typeface="方正书宋_GBK"/>
                <a:cs typeface="Times New Roman" panose="02020603050405020304" pitchFamily="18" charset="0"/>
              </a:rPr>
              <a:t>s</a:t>
            </a:r>
            <a:r>
              <a:rPr lang="en-US" altLang="zh-CN" sz="1050" dirty="0">
                <a:solidFill>
                  <a:srgbClr val="FF0000"/>
                </a:solidFill>
                <a:latin typeface="NEU-BZ-S92"/>
                <a:ea typeface="方正书宋_GBK"/>
                <a:cs typeface="Times New Roman" panose="02020603050405020304" pitchFamily="18" charset="0"/>
              </a:rPr>
              <a:t>/</a:t>
            </a:r>
            <a:r>
              <a:rPr lang="en-US" altLang="zh-CN" sz="1050" dirty="0">
                <a:solidFill>
                  <a:srgbClr val="FF0000"/>
                </a:solidFill>
                <a:latin typeface="方正书宋_GBK"/>
                <a:ea typeface="方正书宋_GBK"/>
                <a:cs typeface="Times New Roman" panose="02020603050405020304" pitchFamily="18" charset="0"/>
              </a:rPr>
              <a:t>(</a:t>
            </a:r>
            <a:r>
              <a:rPr lang="en-US" altLang="zh-CN" sz="1050" dirty="0">
                <a:solidFill>
                  <a:srgbClr val="FF0000"/>
                </a:solidFill>
                <a:latin typeface="NEU-BZ-S92"/>
                <a:ea typeface="方正书宋_GBK"/>
                <a:cs typeface="Times New Roman" panose="02020603050405020304" pitchFamily="18" charset="0"/>
              </a:rPr>
              <a:t>1.22~2.5</a:t>
            </a:r>
            <a:r>
              <a:rPr lang="en-US" altLang="zh-CN" sz="1050" dirty="0">
                <a:solidFill>
                  <a:srgbClr val="FF0000"/>
                </a:solidFill>
                <a:latin typeface="方正书宋_GBK"/>
                <a:ea typeface="方正书宋_GBK"/>
                <a:cs typeface="Times New Roman" panose="02020603050405020304" pitchFamily="18" charset="0"/>
              </a:rPr>
              <a:t>),</a:t>
            </a:r>
            <a:r>
              <a:rPr lang="en-US" altLang="zh-CN" sz="1050" i="1" dirty="0" err="1">
                <a:solidFill>
                  <a:srgbClr val="FF0000"/>
                </a:solidFill>
                <a:latin typeface="NEU-BZ-S92"/>
                <a:ea typeface="方正书宋_GBK"/>
                <a:cs typeface="Times New Roman" panose="02020603050405020304" pitchFamily="18" charset="0"/>
              </a:rPr>
              <a:t>σ</a:t>
            </a:r>
            <a:r>
              <a:rPr lang="en-US" altLang="zh-CN" sz="1050" baseline="-25000" dirty="0" err="1">
                <a:solidFill>
                  <a:srgbClr val="FF0000"/>
                </a:solidFill>
                <a:latin typeface="NEU-BZ-S92"/>
                <a:ea typeface="方正书宋_GBK"/>
                <a:cs typeface="Times New Roman" panose="02020603050405020304" pitchFamily="18" charset="0"/>
              </a:rPr>
              <a:t>s</a:t>
            </a:r>
            <a:r>
              <a:rPr lang="zh-CN" altLang="zh-CN" sz="1050" dirty="0">
                <a:solidFill>
                  <a:srgbClr val="FF0000"/>
                </a:solidFill>
                <a:latin typeface="NEU-BZ-S92"/>
                <a:ea typeface="方正书宋_GBK"/>
                <a:cs typeface="Times New Roman" panose="02020603050405020304" pitchFamily="18" charset="0"/>
              </a:rPr>
              <a:t>为材料屈服点。</a:t>
            </a:r>
            <a:endParaRPr lang="zh-CN" altLang="zh-CN" sz="1400" dirty="0">
              <a:solidFill>
                <a:srgbClr val="FF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40929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wipe(left)">
                                      <p:cBhvr>
                                        <p:cTn id="41" dur="1000"/>
                                        <p:tgtEl>
                                          <p:spTgt spid="1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2" grpId="0"/>
      <p:bldP spid="15" grpId="0" animBg="1"/>
      <p:bldP spid="16" grpId="0" animBg="1"/>
      <p:bldP spid="17" grpId="0"/>
      <p:bldP spid="18" grpId="0"/>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文本框 19">
            <a:extLst>
              <a:ext uri="{FF2B5EF4-FFF2-40B4-BE49-F238E27FC236}">
                <a16:creationId xmlns:a16="http://schemas.microsoft.com/office/drawing/2014/main" id="{EE9BD066-ADD7-4035-92F8-6C33AC8EF6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8" name="直角三角形 7">
            <a:extLst>
              <a:ext uri="{FF2B5EF4-FFF2-40B4-BE49-F238E27FC236}">
                <a16:creationId xmlns:a16="http://schemas.microsoft.com/office/drawing/2014/main" id="{1052691A-394E-4E9A-B27C-9BAC88DBA9EF}"/>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7E778EB-5D20-49A5-95EF-3B0AEEC52C51}"/>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A5A4A5D1-E22C-4C77-A116-C6C8C0BF0355}"/>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7F5F85A-352C-4C84-AE4F-A44FAEB19D77}"/>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4DC48FC3-2A48-4263-819E-BFAD07997EE2}"/>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2" name="矩形 11">
            <a:extLst>
              <a:ext uri="{FF2B5EF4-FFF2-40B4-BE49-F238E27FC236}">
                <a16:creationId xmlns:a16="http://schemas.microsoft.com/office/drawing/2014/main" id="{149F34AC-2301-4B27-931A-08C7E14A8523}"/>
              </a:ext>
            </a:extLst>
          </p:cNvPr>
          <p:cNvSpPr/>
          <p:nvPr/>
        </p:nvSpPr>
        <p:spPr>
          <a:xfrm>
            <a:off x="554999" y="1609978"/>
            <a:ext cx="8064744" cy="246221"/>
          </a:xfrm>
          <a:prstGeom prst="rect">
            <a:avLst/>
          </a:prstGeom>
        </p:spPr>
        <p:txBody>
          <a:bodyPr wrap="square">
            <a:spAutoFit/>
          </a:bodyPr>
          <a:lstStyle/>
          <a:p>
            <a:pPr indent="203200">
              <a:lnSpc>
                <a:spcPts val="1200"/>
              </a:lnSpc>
              <a:spcAft>
                <a:spcPts val="0"/>
              </a:spcAft>
            </a:pPr>
            <a:r>
              <a:rPr lang="zh-CN" altLang="zh-CN" sz="1200" dirty="0">
                <a:solidFill>
                  <a:srgbClr val="000000"/>
                </a:solidFill>
                <a:latin typeface="NEU-BZ-S92"/>
                <a:ea typeface="方正书宋_GBK"/>
                <a:cs typeface="Times New Roman" panose="02020603050405020304" pitchFamily="18" charset="0"/>
              </a:rPr>
              <a:t>活塞杆受轴向压缩负载时</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其值</a:t>
            </a:r>
            <a:r>
              <a:rPr lang="en-US" altLang="zh-CN" sz="1200" i="1" dirty="0">
                <a:solidFill>
                  <a:srgbClr val="000000"/>
                </a:solidFill>
                <a:latin typeface="NEU-BZ-S92"/>
                <a:ea typeface="方正书宋_GBK"/>
                <a:cs typeface="Times New Roman" panose="02020603050405020304" pitchFamily="18" charset="0"/>
              </a:rPr>
              <a:t>F</a:t>
            </a:r>
            <a:r>
              <a:rPr lang="zh-CN" altLang="zh-CN" sz="1200" dirty="0">
                <a:solidFill>
                  <a:srgbClr val="000000"/>
                </a:solidFill>
                <a:latin typeface="NEU-BZ-S92"/>
                <a:ea typeface="方正书宋_GBK"/>
                <a:cs typeface="Times New Roman" panose="02020603050405020304" pitchFamily="18" charset="0"/>
              </a:rPr>
              <a:t>超过某一临界值</a:t>
            </a:r>
            <a:r>
              <a:rPr lang="en-US" altLang="zh-CN" sz="1200" i="1" dirty="0" err="1">
                <a:solidFill>
                  <a:srgbClr val="000000"/>
                </a:solidFill>
                <a:latin typeface="NEU-BZ-S92"/>
                <a:ea typeface="方正书宋_GBK"/>
                <a:cs typeface="Times New Roman" panose="02020603050405020304" pitchFamily="18" charset="0"/>
              </a:rPr>
              <a:t>F</a:t>
            </a:r>
            <a:r>
              <a:rPr lang="en-US" altLang="zh-CN" sz="1200" baseline="-25000" dirty="0" err="1">
                <a:solidFill>
                  <a:srgbClr val="000000"/>
                </a:solidFill>
                <a:latin typeface="NEU-BZ-S92"/>
                <a:ea typeface="方正书宋_GBK"/>
                <a:cs typeface="Times New Roman" panose="02020603050405020304" pitchFamily="18" charset="0"/>
              </a:rPr>
              <a:t>k</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就会失去稳定。活塞杆稳定性按下式进行校核。</a:t>
            </a:r>
            <a:endParaRPr lang="zh-CN" altLang="zh-CN"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8FE3E023-4A2A-4A90-A82A-DD44CEC04B1E}"/>
                  </a:ext>
                </a:extLst>
              </p:cNvPr>
              <p:cNvSpPr/>
              <p:nvPr/>
            </p:nvSpPr>
            <p:spPr>
              <a:xfrm>
                <a:off x="1757327" y="1885606"/>
                <a:ext cx="1377172" cy="5308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𝐹</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k</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𝑛</m:t>
                              </m:r>
                            </m:e>
                            <m:sub>
                              <m:r>
                                <m:rPr>
                                  <m:sty m:val="p"/>
                                </m:rPr>
                                <a:rPr lang="zh-CN" altLang="en-US" sz="1400" i="0">
                                  <a:latin typeface="Cambria Math" panose="02040503050406030204" pitchFamily="18" charset="0"/>
                                </a:rPr>
                                <m:t>k</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28</m:t>
                      </m:r>
                      <m:r>
                        <m:rPr>
                          <m:nor/>
                        </m:rPr>
                        <a:rPr lang="zh-CN" altLang="en-US" sz="1400" i="1">
                          <a:latin typeface="Cambria Math" panose="02040503050406030204" pitchFamily="18" charset="0"/>
                        </a:rPr>
                        <m:t>)</m:t>
                      </m:r>
                    </m:oMath>
                  </m:oMathPara>
                </a14:m>
                <a:endParaRPr lang="zh-CN" altLang="en-US" sz="1400" dirty="0"/>
              </a:p>
            </p:txBody>
          </p:sp>
        </mc:Choice>
        <mc:Fallback>
          <p:sp>
            <p:nvSpPr>
              <p:cNvPr id="13" name="矩形 12">
                <a:extLst>
                  <a:ext uri="{FF2B5EF4-FFF2-40B4-BE49-F238E27FC236}">
                    <a16:creationId xmlns:a16="http://schemas.microsoft.com/office/drawing/2014/main" id="{8FE3E023-4A2A-4A90-A82A-DD44CEC04B1E}"/>
                  </a:ext>
                </a:extLst>
              </p:cNvPr>
              <p:cNvSpPr>
                <a:spLocks noRot="1" noChangeAspect="1" noMove="1" noResize="1" noEditPoints="1" noAdjustHandles="1" noChangeArrowheads="1" noChangeShapeType="1" noTextEdit="1"/>
              </p:cNvSpPr>
              <p:nvPr/>
            </p:nvSpPr>
            <p:spPr>
              <a:xfrm>
                <a:off x="1757327" y="1885606"/>
                <a:ext cx="1377172" cy="530851"/>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D804800B-D683-450F-B10D-3886FBFEB9A0}"/>
              </a:ext>
            </a:extLst>
          </p:cNvPr>
          <p:cNvSpPr/>
          <p:nvPr/>
        </p:nvSpPr>
        <p:spPr>
          <a:xfrm>
            <a:off x="4089224" y="1986155"/>
            <a:ext cx="2542684" cy="261610"/>
          </a:xfrm>
          <a:prstGeom prst="rect">
            <a:avLst/>
          </a:prstGeom>
        </p:spPr>
        <p:txBody>
          <a:bodyPr wrap="none">
            <a:spAutoFit/>
          </a:bodyPr>
          <a:lstStyle/>
          <a:p>
            <a:r>
              <a:rPr lang="zh-CN" altLang="zh-CN" sz="1100" dirty="0">
                <a:solidFill>
                  <a:srgbClr val="FF0000"/>
                </a:solidFill>
                <a:latin typeface="NEU-BZ-S92"/>
                <a:ea typeface="方正书宋_GBK"/>
                <a:cs typeface="Times New Roman" panose="02020603050405020304" pitchFamily="18" charset="0"/>
              </a:rPr>
              <a:t>式中　</a:t>
            </a:r>
            <a:r>
              <a:rPr lang="en-US" altLang="zh-CN" sz="1100" i="1" dirty="0" err="1">
                <a:solidFill>
                  <a:srgbClr val="FF0000"/>
                </a:solidFill>
                <a:latin typeface="NEU-BZ-S92"/>
                <a:ea typeface="方正书宋_GBK"/>
                <a:cs typeface="Times New Roman" panose="02020603050405020304" pitchFamily="18" charset="0"/>
              </a:rPr>
              <a:t>n</a:t>
            </a:r>
            <a:r>
              <a:rPr lang="en-US" altLang="zh-CN" sz="1100" baseline="-25000" dirty="0" err="1">
                <a:solidFill>
                  <a:srgbClr val="FF0000"/>
                </a:solidFill>
                <a:latin typeface="NEU-BZ-S92"/>
                <a:ea typeface="方正书宋_GBK"/>
                <a:cs typeface="Times New Roman" panose="02020603050405020304" pitchFamily="18" charset="0"/>
              </a:rPr>
              <a:t>k</a:t>
            </a:r>
            <a:r>
              <a:rPr lang="en-US" altLang="zh-CN" sz="1100" dirty="0">
                <a:solidFill>
                  <a:srgbClr val="FF0000"/>
                </a:solidFill>
                <a:latin typeface="NEU-BZ-S92"/>
                <a:ea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安全系数</a:t>
            </a:r>
            <a:r>
              <a:rPr lang="en-US" altLang="zh-CN" sz="1100" dirty="0">
                <a:solidFill>
                  <a:srgbClr val="FF0000"/>
                </a:solidFill>
                <a:latin typeface="方正书宋_GBK"/>
                <a:cs typeface="Times New Roman" panose="02020603050405020304" pitchFamily="18" charset="0"/>
              </a:rPr>
              <a:t>,</a:t>
            </a:r>
            <a:r>
              <a:rPr lang="zh-CN" altLang="zh-CN" sz="1100" dirty="0">
                <a:solidFill>
                  <a:srgbClr val="FF0000"/>
                </a:solidFill>
                <a:latin typeface="NEU-BZ-S92"/>
                <a:ea typeface="方正书宋_GBK"/>
                <a:cs typeface="Times New Roman" panose="02020603050405020304" pitchFamily="18" charset="0"/>
              </a:rPr>
              <a:t>一般取</a:t>
            </a:r>
            <a:r>
              <a:rPr lang="en-US" altLang="zh-CN" sz="1100" i="1" dirty="0" err="1">
                <a:solidFill>
                  <a:srgbClr val="FF0000"/>
                </a:solidFill>
                <a:latin typeface="NEU-BZ-S92"/>
                <a:ea typeface="方正书宋_GBK"/>
                <a:cs typeface="Times New Roman" panose="02020603050405020304" pitchFamily="18" charset="0"/>
              </a:rPr>
              <a:t>n</a:t>
            </a:r>
            <a:r>
              <a:rPr lang="en-US" altLang="zh-CN" sz="1100" baseline="-25000" dirty="0" err="1">
                <a:solidFill>
                  <a:srgbClr val="FF0000"/>
                </a:solidFill>
                <a:latin typeface="NEU-BZ-S92"/>
                <a:ea typeface="方正书宋_GBK"/>
                <a:cs typeface="Times New Roman" panose="02020603050405020304" pitchFamily="18" charset="0"/>
              </a:rPr>
              <a:t>k</a:t>
            </a:r>
            <a:r>
              <a:rPr lang="en-US" altLang="zh-CN" sz="1100" dirty="0">
                <a:solidFill>
                  <a:srgbClr val="FF0000"/>
                </a:solidFill>
                <a:latin typeface="NEU-BZ-S92"/>
                <a:ea typeface="方正书宋_GBK"/>
                <a:cs typeface="Times New Roman" panose="02020603050405020304" pitchFamily="18" charset="0"/>
              </a:rPr>
              <a:t>=2~4</a:t>
            </a:r>
            <a:r>
              <a:rPr lang="zh-CN" altLang="zh-CN" sz="1100" dirty="0">
                <a:solidFill>
                  <a:srgbClr val="FF0000"/>
                </a:solidFill>
                <a:latin typeface="NEU-BZ-S92"/>
                <a:ea typeface="方正书宋_GBK"/>
                <a:cs typeface="Times New Roman" panose="02020603050405020304" pitchFamily="18" charset="0"/>
              </a:rPr>
              <a:t>。</a:t>
            </a:r>
            <a:endParaRPr lang="zh-CN" altLang="en-US" sz="3200" dirty="0">
              <a:solidFill>
                <a:srgbClr val="FF0000"/>
              </a:solidFill>
            </a:endParaRPr>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5F29C7B0-030D-4D25-832D-D510F3407745}"/>
                  </a:ext>
                </a:extLst>
              </p:cNvPr>
              <p:cNvSpPr/>
              <p:nvPr/>
            </p:nvSpPr>
            <p:spPr>
              <a:xfrm>
                <a:off x="926491" y="2540101"/>
                <a:ext cx="2646750" cy="281295"/>
              </a:xfrm>
              <a:prstGeom prst="rect">
                <a:avLst/>
              </a:prstGeom>
            </p:spPr>
            <p:txBody>
              <a:bodyPr wrap="none">
                <a:spAutoFit/>
              </a:bodyPr>
              <a:lstStyle/>
              <a:p>
                <a:pPr indent="203200">
                  <a:lnSpc>
                    <a:spcPts val="1200"/>
                  </a:lnSpc>
                  <a:spcAft>
                    <a:spcPts val="0"/>
                  </a:spcAft>
                </a:pPr>
                <a:r>
                  <a:rPr lang="zh-CN" altLang="zh-CN" sz="1200" dirty="0">
                    <a:solidFill>
                      <a:srgbClr val="000000"/>
                    </a:solidFill>
                    <a:latin typeface="NEU-BZ-S92"/>
                    <a:ea typeface="方正书宋_GBK"/>
                    <a:cs typeface="Times New Roman" panose="02020603050405020304" pitchFamily="18" charset="0"/>
                  </a:rPr>
                  <a:t>当活塞杆的细长比</a:t>
                </a:r>
                <a:r>
                  <a:rPr lang="en-US" altLang="zh-CN" sz="1200" i="1" dirty="0">
                    <a:solidFill>
                      <a:srgbClr val="000000"/>
                    </a:solidFill>
                    <a:effectLst/>
                    <a:latin typeface="NEU-BZ-S92"/>
                    <a:ea typeface="方正书宋_GBK"/>
                    <a:cs typeface="Times New Roman" panose="02020603050405020304" pitchFamily="18" charset="0"/>
                  </a:rPr>
                  <a:t>l/</a:t>
                </a:r>
                <a:r>
                  <a:rPr lang="en-US" altLang="zh-CN" sz="1200" i="1" dirty="0" err="1">
                    <a:solidFill>
                      <a:srgbClr val="000000"/>
                    </a:solidFill>
                    <a:effectLst/>
                    <a:latin typeface="NEU-BZ-S92"/>
                    <a:ea typeface="方正书宋_GBK"/>
                    <a:cs typeface="Times New Roman" panose="02020603050405020304" pitchFamily="18" charset="0"/>
                  </a:rPr>
                  <a:t>r</a:t>
                </a:r>
                <a:r>
                  <a:rPr lang="en-US" altLang="zh-CN" sz="1200" baseline="-25000" dirty="0" err="1">
                    <a:solidFill>
                      <a:srgbClr val="000000"/>
                    </a:solidFill>
                    <a:effectLst/>
                    <a:latin typeface="NEU-BZ-S92"/>
                    <a:ea typeface="方正书宋_GBK"/>
                    <a:cs typeface="Times New Roman" panose="02020603050405020304" pitchFamily="18" charset="0"/>
                  </a:rPr>
                  <a:t>k</a:t>
                </a:r>
                <a:r>
                  <a:rPr lang="en-US" altLang="zh-CN" sz="1200" dirty="0">
                    <a:solidFill>
                      <a:srgbClr val="000000"/>
                    </a:solidFill>
                    <a:effectLst/>
                    <a:latin typeface="NEU-BZ-S92"/>
                    <a:ea typeface="方正书宋_GBK"/>
                    <a:cs typeface="Times New Roman" panose="02020603050405020304" pitchFamily="18" charset="0"/>
                  </a:rPr>
                  <a:t>&gt;</a:t>
                </a:r>
                <a:r>
                  <a:rPr lang="en-US" altLang="zh-CN" sz="1200" i="1" dirty="0">
                    <a:solidFill>
                      <a:srgbClr val="000000"/>
                    </a:solidFill>
                    <a:effectLst/>
                    <a:latin typeface="NEU-BZ-S92"/>
                    <a:ea typeface="方正书宋_GBK"/>
                    <a:cs typeface="Times New Roman" panose="02020603050405020304" pitchFamily="18" charset="0"/>
                  </a:rPr>
                  <a:t>ψ</a:t>
                </a:r>
                <a:r>
                  <a:rPr lang="en-US" altLang="zh-CN" sz="1200" baseline="-25000" dirty="0">
                    <a:solidFill>
                      <a:srgbClr val="000000"/>
                    </a:solidFill>
                    <a:effectLst/>
                    <a:latin typeface="NEU-BZ-S92"/>
                    <a:ea typeface="方正书宋_GBK"/>
                    <a:cs typeface="Times New Roman" panose="02020603050405020304" pitchFamily="18" charset="0"/>
                  </a:rPr>
                  <a:t>1</a:t>
                </a:r>
                <a14:m>
                  <m:oMath xmlns:m="http://schemas.openxmlformats.org/officeDocument/2006/math">
                    <m:rad>
                      <m:radPr>
                        <m:degHide m:val="on"/>
                        <m:ctrlPr>
                          <a:rPr lang="zh-CN" alt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effectLst/>
                                <a:latin typeface="Cambria Math" panose="02040503050406030204" pitchFamily="18" charset="0"/>
                                <a:ea typeface="方正书宋_GBK"/>
                                <a:cs typeface="Times New Roman" panose="02020603050405020304" pitchFamily="18" charset="0"/>
                              </a:rPr>
                              <m:t>𝜓</m:t>
                            </m:r>
                          </m:e>
                          <m:sub>
                            <m:r>
                              <a:rPr lang="en-US" altLang="zh-CN">
                                <a:solidFill>
                                  <a:srgbClr val="000000"/>
                                </a:solidFill>
                                <a:effectLst/>
                                <a:latin typeface="Cambria Math" panose="02040503050406030204" pitchFamily="18" charset="0"/>
                                <a:ea typeface="方正书宋_GBK"/>
                                <a:cs typeface="Times New Roman" panose="02020603050405020304" pitchFamily="18" charset="0"/>
                              </a:rPr>
                              <m:t>2</m:t>
                            </m:r>
                          </m:sub>
                        </m:sSub>
                      </m:e>
                    </m:rad>
                  </m:oMath>
                </a14:m>
                <a:r>
                  <a:rPr lang="zh-CN" altLang="zh-CN" sz="1200" dirty="0">
                    <a:solidFill>
                      <a:srgbClr val="000000"/>
                    </a:solidFill>
                    <a:effectLst/>
                    <a:latin typeface="NEU-BZ-S92"/>
                    <a:ea typeface="方正书宋_GBK"/>
                    <a:cs typeface="Times New Roman" panose="02020603050405020304" pitchFamily="18" charset="0"/>
                  </a:rPr>
                  <a:t>时</a:t>
                </a:r>
                <a:endParaRPr lang="zh-CN" altLang="zh-CN" dirty="0">
                  <a:solidFill>
                    <a:srgbClr val="000000"/>
                  </a:solidFill>
                  <a:effectLst/>
                  <a:latin typeface="NEU-BZ-S92"/>
                  <a:ea typeface="方正书宋_GBK"/>
                  <a:cs typeface="Times New Roman" panose="02020603050405020304" pitchFamily="18" charset="0"/>
                </a:endParaRPr>
              </a:p>
            </p:txBody>
          </p:sp>
        </mc:Choice>
        <mc:Fallback>
          <p:sp>
            <p:nvSpPr>
              <p:cNvPr id="17" name="矩形 16">
                <a:extLst>
                  <a:ext uri="{FF2B5EF4-FFF2-40B4-BE49-F238E27FC236}">
                    <a16:creationId xmlns:a16="http://schemas.microsoft.com/office/drawing/2014/main" id="{5F29C7B0-030D-4D25-832D-D510F3407745}"/>
                  </a:ext>
                </a:extLst>
              </p:cNvPr>
              <p:cNvSpPr>
                <a:spLocks noRot="1" noChangeAspect="1" noMove="1" noResize="1" noEditPoints="1" noAdjustHandles="1" noChangeArrowheads="1" noChangeShapeType="1" noTextEdit="1"/>
              </p:cNvSpPr>
              <p:nvPr/>
            </p:nvSpPr>
            <p:spPr>
              <a:xfrm>
                <a:off x="926491" y="2540101"/>
                <a:ext cx="2646750" cy="281295"/>
              </a:xfrm>
              <a:prstGeom prst="rect">
                <a:avLst/>
              </a:prstGeom>
              <a:blipFill>
                <a:blip r:embed="rId4"/>
                <a:stretch>
                  <a:fillRect t="-21739"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F59BF273-F35D-48B7-ABC3-54F486393658}"/>
                  </a:ext>
                </a:extLst>
              </p:cNvPr>
              <p:cNvSpPr/>
              <p:nvPr/>
            </p:nvSpPr>
            <p:spPr>
              <a:xfrm>
                <a:off x="1461628" y="2888543"/>
                <a:ext cx="1832232" cy="5245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k</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𝜓</m:t>
                              </m:r>
                            </m:e>
                            <m:sub>
                              <m:r>
                                <a:rPr lang="zh-CN" altLang="en-US" sz="1400" i="0">
                                  <a:latin typeface="Cambria Math" panose="02040503050406030204" pitchFamily="18" charset="0"/>
                                </a:rPr>
                                <m:t>2</m:t>
                              </m:r>
                            </m:sub>
                          </m:sSub>
                          <m:sSup>
                            <m:sSupPr>
                              <m:ctrlPr>
                                <a:rPr lang="zh-CN" altLang="en-US" sz="1400" i="1">
                                  <a:latin typeface="Cambria Math" panose="02040503050406030204" pitchFamily="18" charset="0"/>
                                </a:rPr>
                              </m:ctrlPr>
                            </m:sSupPr>
                            <m:e>
                              <m:r>
                                <m:rPr>
                                  <m:sty m:val="p"/>
                                </m:rPr>
                                <a:rPr lang="zh-CN" altLang="en-US" sz="1400" i="0">
                                  <a:latin typeface="Cambria Math" panose="02040503050406030204" pitchFamily="18" charset="0"/>
                                </a:rPr>
                                <m:t>π</m:t>
                              </m:r>
                            </m:e>
                            <m:sup>
                              <m:r>
                                <a:rPr lang="zh-CN" altLang="en-US" sz="1400" i="0">
                                  <a:latin typeface="Cambria Math" panose="02040503050406030204" pitchFamily="18" charset="0"/>
                                </a:rPr>
                                <m:t>2</m:t>
                              </m:r>
                            </m:sup>
                          </m:sSup>
                          <m:r>
                            <a:rPr lang="zh-CN" altLang="en-US" sz="1400" i="1">
                              <a:latin typeface="Cambria Math" panose="02040503050406030204" pitchFamily="18" charset="0"/>
                            </a:rPr>
                            <m:t>𝐸𝐽</m:t>
                          </m:r>
                        </m:num>
                        <m:den>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𝑙</m:t>
                              </m:r>
                            </m:e>
                            <m:sup>
                              <m:r>
                                <a:rPr lang="zh-CN" altLang="en-US" sz="1400" i="0">
                                  <a:latin typeface="Cambria Math" panose="02040503050406030204" pitchFamily="18" charset="0"/>
                                </a:rPr>
                                <m:t>2</m:t>
                              </m:r>
                            </m:sup>
                          </m:sSup>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29</m:t>
                      </m:r>
                      <m:r>
                        <m:rPr>
                          <m:nor/>
                        </m:rPr>
                        <a:rPr lang="zh-CN" altLang="en-US" sz="1400" i="1">
                          <a:latin typeface="Cambria Math" panose="02040503050406030204" pitchFamily="18" charset="0"/>
                        </a:rPr>
                        <m:t>)</m:t>
                      </m:r>
                    </m:oMath>
                  </m:oMathPara>
                </a14:m>
                <a:endParaRPr lang="zh-CN" altLang="en-US" sz="1400" dirty="0"/>
              </a:p>
            </p:txBody>
          </p:sp>
        </mc:Choice>
        <mc:Fallback>
          <p:sp>
            <p:nvSpPr>
              <p:cNvPr id="18" name="矩形 17">
                <a:extLst>
                  <a:ext uri="{FF2B5EF4-FFF2-40B4-BE49-F238E27FC236}">
                    <a16:creationId xmlns:a16="http://schemas.microsoft.com/office/drawing/2014/main" id="{F59BF273-F35D-48B7-ABC3-54F486393658}"/>
                  </a:ext>
                </a:extLst>
              </p:cNvPr>
              <p:cNvSpPr>
                <a:spLocks noRot="1" noChangeAspect="1" noMove="1" noResize="1" noEditPoints="1" noAdjustHandles="1" noChangeArrowheads="1" noChangeShapeType="1" noTextEdit="1"/>
              </p:cNvSpPr>
              <p:nvPr/>
            </p:nvSpPr>
            <p:spPr>
              <a:xfrm>
                <a:off x="1461628" y="2888543"/>
                <a:ext cx="1832232" cy="5245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B578B6A7-D940-400F-BEBE-3E0C1F16013D}"/>
                  </a:ext>
                </a:extLst>
              </p:cNvPr>
              <p:cNvSpPr/>
              <p:nvPr/>
            </p:nvSpPr>
            <p:spPr>
              <a:xfrm>
                <a:off x="468224" y="3343919"/>
                <a:ext cx="3955378" cy="558166"/>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当活塞杆的细长比</a:t>
                </a:r>
                <a:r>
                  <a:rPr lang="en-US" altLang="zh-CN" sz="1200" i="1" dirty="0">
                    <a:solidFill>
                      <a:srgbClr val="000000"/>
                    </a:solidFill>
                    <a:effectLst/>
                    <a:latin typeface="NEU-BZ-S92"/>
                    <a:ea typeface="方正书宋_GBK"/>
                    <a:cs typeface="Times New Roman" panose="02020603050405020304" pitchFamily="18" charset="0"/>
                  </a:rPr>
                  <a:t>l/r</a:t>
                </a:r>
                <a:r>
                  <a:rPr lang="en-US" altLang="zh-CN" sz="1200" baseline="-25000" dirty="0">
                    <a:solidFill>
                      <a:srgbClr val="000000"/>
                    </a:solidFill>
                    <a:effectLst/>
                    <a:latin typeface="NEU-BZ-S92"/>
                    <a:ea typeface="方正书宋_GBK"/>
                    <a:cs typeface="Times New Roman" panose="02020603050405020304" pitchFamily="18" charset="0"/>
                  </a:rPr>
                  <a:t>k</a:t>
                </a:r>
                <a:r>
                  <a:rPr lang="en-US" altLang="zh-CN" sz="1200" dirty="0">
                    <a:solidFill>
                      <a:srgbClr val="000000"/>
                    </a:solidFill>
                    <a:effectLst/>
                    <a:latin typeface="NEU-BZ-S92"/>
                    <a:cs typeface="Times New Roman" panose="02020603050405020304" pitchFamily="18" charset="0"/>
                  </a:rPr>
                  <a:t>≤</a:t>
                </a:r>
                <a:r>
                  <a:rPr lang="en-US" altLang="zh-CN" sz="1200" i="1" dirty="0">
                    <a:solidFill>
                      <a:srgbClr val="000000"/>
                    </a:solidFill>
                    <a:effectLst/>
                    <a:latin typeface="NEU-BZ-S92"/>
                    <a:ea typeface="方正书宋_GBK"/>
                    <a:cs typeface="Times New Roman" panose="02020603050405020304" pitchFamily="18" charset="0"/>
                  </a:rPr>
                  <a:t>ψ</a:t>
                </a:r>
                <a:r>
                  <a:rPr lang="en-US" altLang="zh-CN" sz="1200" baseline="-25000" dirty="0">
                    <a:solidFill>
                      <a:srgbClr val="000000"/>
                    </a:solidFill>
                    <a:effectLst/>
                    <a:latin typeface="NEU-BZ-S92"/>
                    <a:ea typeface="方正书宋_GBK"/>
                    <a:cs typeface="Times New Roman" panose="02020603050405020304" pitchFamily="18" charset="0"/>
                  </a:rPr>
                  <a:t>1</a:t>
                </a:r>
                <a14:m>
                  <m:oMath xmlns:m="http://schemas.openxmlformats.org/officeDocument/2006/math">
                    <m:rad>
                      <m:radPr>
                        <m:degHide m:val="on"/>
                        <m:ctrlPr>
                          <a:rPr lang="zh-CN" altLang="zh-CN" sz="2800" i="1">
                            <a:effectLst/>
                            <a:latin typeface="Cambria Math" panose="02040503050406030204" pitchFamily="18" charset="0"/>
                            <a:ea typeface="Cambria Math" panose="02040503050406030204" pitchFamily="18" charset="0"/>
                          </a:rPr>
                        </m:ctrlPr>
                      </m:radPr>
                      <m:deg/>
                      <m:e>
                        <m:sSub>
                          <m:sSubPr>
                            <m:ctrlPr>
                              <a:rPr lang="zh-CN" altLang="zh-CN" sz="28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𝜓</m:t>
                            </m:r>
                          </m:e>
                          <m:sub>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sub>
                        </m:sSub>
                      </m:e>
                    </m:rad>
                  </m:oMath>
                </a14:m>
                <a:r>
                  <a:rPr lang="en-US" altLang="zh-CN" sz="105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且</a:t>
                </a:r>
                <a:r>
                  <a:rPr lang="en-US" altLang="zh-CN" sz="1200" i="1" dirty="0">
                    <a:solidFill>
                      <a:srgbClr val="000000"/>
                    </a:solidFill>
                    <a:effectLst/>
                    <a:latin typeface="NEU-BZ-S92"/>
                    <a:ea typeface="方正书宋_GBK"/>
                    <a:cs typeface="Times New Roman" panose="02020603050405020304" pitchFamily="18" charset="0"/>
                  </a:rPr>
                  <a:t>ψ</a:t>
                </a:r>
                <a:r>
                  <a:rPr lang="en-US" altLang="zh-CN" sz="1200" baseline="-25000" dirty="0">
                    <a:solidFill>
                      <a:srgbClr val="000000"/>
                    </a:solidFill>
                    <a:effectLst/>
                    <a:latin typeface="NEU-BZ-S92"/>
                    <a:ea typeface="方正书宋_GBK"/>
                    <a:cs typeface="Times New Roman" panose="02020603050405020304" pitchFamily="18" charset="0"/>
                  </a:rPr>
                  <a:t>1</a:t>
                </a:r>
                <a14:m>
                  <m:oMath xmlns:m="http://schemas.openxmlformats.org/officeDocument/2006/math">
                    <m:rad>
                      <m:radPr>
                        <m:degHide m:val="on"/>
                        <m:ctrlPr>
                          <a:rPr lang="zh-CN" altLang="zh-CN" sz="2800" i="1">
                            <a:effectLst/>
                            <a:latin typeface="Cambria Math" panose="02040503050406030204" pitchFamily="18" charset="0"/>
                            <a:ea typeface="Cambria Math" panose="02040503050406030204" pitchFamily="18" charset="0"/>
                          </a:rPr>
                        </m:ctrlPr>
                      </m:radPr>
                      <m:deg/>
                      <m:e>
                        <m:sSub>
                          <m:sSubPr>
                            <m:ctrlPr>
                              <a:rPr lang="zh-CN" altLang="zh-CN" sz="2800" i="1">
                                <a:effectLst/>
                                <a:latin typeface="Cambria Math" panose="02040503050406030204" pitchFamily="18" charset="0"/>
                                <a:ea typeface="Cambria Math" panose="02040503050406030204" pitchFamily="18" charset="0"/>
                              </a:rPr>
                            </m:ctrlPr>
                          </m:sSubPr>
                          <m:e>
                            <m:r>
                              <a:rPr lang="en-US" altLang="zh-CN" sz="1400" i="1">
                                <a:solidFill>
                                  <a:srgbClr val="000000"/>
                                </a:solidFill>
                                <a:effectLst/>
                                <a:latin typeface="Cambria Math" panose="02040503050406030204" pitchFamily="18" charset="0"/>
                                <a:ea typeface="方正书宋_GBK"/>
                                <a:cs typeface="Times New Roman" panose="02020603050405020304" pitchFamily="18" charset="0"/>
                              </a:rPr>
                              <m:t>𝜓</m:t>
                            </m:r>
                          </m:e>
                          <m:sub>
                            <m:r>
                              <a:rPr lang="en-US" altLang="zh-CN" sz="1400">
                                <a:solidFill>
                                  <a:srgbClr val="000000"/>
                                </a:solidFill>
                                <a:effectLst/>
                                <a:latin typeface="Cambria Math" panose="02040503050406030204" pitchFamily="18" charset="0"/>
                                <a:ea typeface="方正书宋_GBK"/>
                                <a:cs typeface="Times New Roman" panose="02020603050405020304" pitchFamily="18" charset="0"/>
                              </a:rPr>
                              <m:t>2</m:t>
                            </m:r>
                          </m:sub>
                        </m:sSub>
                      </m:e>
                    </m:rad>
                  </m:oMath>
                </a14:m>
                <a:r>
                  <a:rPr lang="en-US" altLang="zh-CN" sz="1100" dirty="0">
                    <a:solidFill>
                      <a:srgbClr val="000000"/>
                    </a:solidFill>
                    <a:effectLst/>
                    <a:latin typeface="NEU-BZ-S92"/>
                    <a:ea typeface="方正书宋_GBK"/>
                    <a:cs typeface="Times New Roman" panose="02020603050405020304" pitchFamily="18" charset="0"/>
                  </a:rPr>
                  <a:t>=</a:t>
                </a:r>
                <a:r>
                  <a:rPr lang="en-US" altLang="zh-CN" sz="1200" dirty="0">
                    <a:solidFill>
                      <a:srgbClr val="000000"/>
                    </a:solidFill>
                    <a:effectLst/>
                    <a:latin typeface="NEU-BZ-S92"/>
                    <a:ea typeface="方正书宋_GBK"/>
                    <a:cs typeface="Times New Roman" panose="02020603050405020304" pitchFamily="18" charset="0"/>
                  </a:rPr>
                  <a:t>20~120</a:t>
                </a:r>
                <a:r>
                  <a:rPr lang="zh-CN" altLang="zh-CN" sz="1200" dirty="0">
                    <a:solidFill>
                      <a:srgbClr val="000000"/>
                    </a:solidFill>
                    <a:effectLst/>
                    <a:latin typeface="NEU-BZ-S92"/>
                    <a:ea typeface="方正书宋_GBK"/>
                    <a:cs typeface="Times New Roman" panose="02020603050405020304" pitchFamily="18" charset="0"/>
                  </a:rPr>
                  <a:t>时</a:t>
                </a:r>
                <a:r>
                  <a:rPr lang="en-US" altLang="zh-CN" sz="1200" dirty="0">
                    <a:solidFill>
                      <a:srgbClr val="000000"/>
                    </a:solidFill>
                    <a:effectLst/>
                    <a:latin typeface="方正书宋_GBK"/>
                    <a:cs typeface="Times New Roman" panose="02020603050405020304" pitchFamily="18" charset="0"/>
                  </a:rPr>
                  <a:t>,</a:t>
                </a:r>
                <a:r>
                  <a:rPr lang="zh-CN" altLang="zh-CN" sz="1200" dirty="0">
                    <a:solidFill>
                      <a:srgbClr val="000000"/>
                    </a:solidFill>
                    <a:effectLst/>
                    <a:latin typeface="NEU-BZ-S92"/>
                    <a:ea typeface="方正书宋_GBK"/>
                    <a:cs typeface="Times New Roman" panose="02020603050405020304" pitchFamily="18" charset="0"/>
                  </a:rPr>
                  <a:t>则</a:t>
                </a:r>
                <a:endParaRPr lang="zh-CN" altLang="en-US" sz="3200" dirty="0"/>
              </a:p>
            </p:txBody>
          </p:sp>
        </mc:Choice>
        <mc:Fallback>
          <p:sp>
            <p:nvSpPr>
              <p:cNvPr id="20" name="矩形 19">
                <a:extLst>
                  <a:ext uri="{FF2B5EF4-FFF2-40B4-BE49-F238E27FC236}">
                    <a16:creationId xmlns:a16="http://schemas.microsoft.com/office/drawing/2014/main" id="{B578B6A7-D940-400F-BEBE-3E0C1F16013D}"/>
                  </a:ext>
                </a:extLst>
              </p:cNvPr>
              <p:cNvSpPr>
                <a:spLocks noRot="1" noChangeAspect="1" noMove="1" noResize="1" noEditPoints="1" noAdjustHandles="1" noChangeArrowheads="1" noChangeShapeType="1" noTextEdit="1"/>
              </p:cNvSpPr>
              <p:nvPr/>
            </p:nvSpPr>
            <p:spPr>
              <a:xfrm>
                <a:off x="468224" y="3343919"/>
                <a:ext cx="3955378" cy="558166"/>
              </a:xfrm>
              <a:prstGeom prst="rect">
                <a:avLst/>
              </a:prstGeom>
              <a:blipFill>
                <a:blip r:embed="rId6"/>
                <a:stretch>
                  <a:fillRect l="-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7111BC31-E605-4D53-8630-412FF5EC8A96}"/>
                  </a:ext>
                </a:extLst>
              </p:cNvPr>
              <p:cNvSpPr/>
              <p:nvPr/>
            </p:nvSpPr>
            <p:spPr>
              <a:xfrm>
                <a:off x="1340418" y="4027941"/>
                <a:ext cx="2210990" cy="75873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k</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𝑓𝐴</m:t>
                          </m:r>
                        </m:num>
                        <m:den>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𝛼</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𝜓</m:t>
                                  </m:r>
                                </m:e>
                                <m:sub>
                                  <m:r>
                                    <a:rPr lang="zh-CN" altLang="en-US" sz="1400" i="0">
                                      <a:latin typeface="Cambria Math" panose="02040503050406030204" pitchFamily="18" charset="0"/>
                                    </a:rPr>
                                    <m:t>2</m:t>
                                  </m:r>
                                </m:sub>
                              </m:sSub>
                            </m:den>
                          </m:f>
                          <m:sSup>
                            <m:sSupPr>
                              <m:ctrlPr>
                                <a:rPr lang="zh-CN" altLang="en-US" sz="1400" i="1">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𝑙</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𝑟</m:t>
                                          </m:r>
                                        </m:e>
                                        <m:sub>
                                          <m:r>
                                            <m:rPr>
                                              <m:sty m:val="p"/>
                                            </m:rPr>
                                            <a:rPr lang="zh-CN" altLang="en-US" sz="1400" i="0">
                                              <a:latin typeface="Cambria Math" panose="02040503050406030204" pitchFamily="18" charset="0"/>
                                            </a:rPr>
                                            <m:t>k</m:t>
                                          </m:r>
                                        </m:sub>
                                      </m:sSub>
                                    </m:den>
                                  </m:f>
                                </m:e>
                              </m:d>
                            </m:e>
                            <m:sup>
                              <m:r>
                                <a:rPr lang="zh-CN" altLang="en-US" sz="1400" i="0">
                                  <a:latin typeface="Cambria Math" panose="02040503050406030204" pitchFamily="18" charset="0"/>
                                </a:rPr>
                                <m:t>2</m:t>
                              </m:r>
                            </m:sup>
                          </m:sSup>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30</m:t>
                      </m:r>
                      <m:r>
                        <m:rPr>
                          <m:nor/>
                        </m:rPr>
                        <a:rPr lang="zh-CN" altLang="en-US" sz="1400" i="1">
                          <a:latin typeface="Cambria Math" panose="02040503050406030204" pitchFamily="18" charset="0"/>
                        </a:rPr>
                        <m:t>)</m:t>
                      </m:r>
                    </m:oMath>
                  </m:oMathPara>
                </a14:m>
                <a:endParaRPr lang="zh-CN" altLang="en-US" sz="1400" dirty="0"/>
              </a:p>
            </p:txBody>
          </p:sp>
        </mc:Choice>
        <mc:Fallback>
          <p:sp>
            <p:nvSpPr>
              <p:cNvPr id="21" name="矩形 20">
                <a:extLst>
                  <a:ext uri="{FF2B5EF4-FFF2-40B4-BE49-F238E27FC236}">
                    <a16:creationId xmlns:a16="http://schemas.microsoft.com/office/drawing/2014/main" id="{7111BC31-E605-4D53-8630-412FF5EC8A96}"/>
                  </a:ext>
                </a:extLst>
              </p:cNvPr>
              <p:cNvSpPr>
                <a:spLocks noRot="1" noChangeAspect="1" noMove="1" noResize="1" noEditPoints="1" noAdjustHandles="1" noChangeArrowheads="1" noChangeShapeType="1" noTextEdit="1"/>
              </p:cNvSpPr>
              <p:nvPr/>
            </p:nvSpPr>
            <p:spPr>
              <a:xfrm>
                <a:off x="1340418" y="4027941"/>
                <a:ext cx="2210990" cy="758734"/>
              </a:xfrm>
              <a:prstGeom prst="rect">
                <a:avLst/>
              </a:prstGeom>
              <a:blipFill>
                <a:blip r:embed="rId7"/>
                <a:stretch>
                  <a:fillRect b="-48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D4705CBA-7A0D-4B01-BE16-4150BBC82CCC}"/>
                  </a:ext>
                </a:extLst>
              </p:cNvPr>
              <p:cNvSpPr/>
              <p:nvPr/>
            </p:nvSpPr>
            <p:spPr>
              <a:xfrm>
                <a:off x="4835426" y="2668825"/>
                <a:ext cx="4572000" cy="2274469"/>
              </a:xfrm>
              <a:prstGeom prst="rect">
                <a:avLst/>
              </a:prstGeom>
            </p:spPr>
            <p:txBody>
              <a:bodyPr>
                <a:spAutoFit/>
              </a:bodyPr>
              <a:lstStyle/>
              <a:p>
                <a:pPr indent="203200">
                  <a:lnSpc>
                    <a:spcPct val="150000"/>
                  </a:lnSpc>
                  <a:spcAft>
                    <a:spcPts val="0"/>
                  </a:spcAft>
                </a:pPr>
                <a:r>
                  <a:rPr lang="zh-CN" altLang="zh-CN" sz="1000" dirty="0">
                    <a:solidFill>
                      <a:srgbClr val="FF0000"/>
                    </a:solidFill>
                    <a:latin typeface="NEU-BZ-S92"/>
                    <a:ea typeface="方正书宋_GBK"/>
                    <a:cs typeface="Times New Roman" panose="02020603050405020304" pitchFamily="18" charset="0"/>
                  </a:rPr>
                  <a:t>式中　</a:t>
                </a:r>
                <a:r>
                  <a:rPr lang="en-US" altLang="zh-CN" sz="1000" i="1" dirty="0">
                    <a:solidFill>
                      <a:srgbClr val="FF0000"/>
                    </a:solidFill>
                    <a:effectLst/>
                    <a:latin typeface="NEU-BZ-S92"/>
                    <a:ea typeface="方正书宋_GBK"/>
                    <a:cs typeface="Times New Roman" panose="02020603050405020304" pitchFamily="18" charset="0"/>
                  </a:rPr>
                  <a:t>l</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安装长度</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其值与安装方式有关</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见表</a:t>
                </a:r>
                <a:r>
                  <a:rPr lang="en-US" altLang="zh-CN" sz="1000" dirty="0">
                    <a:solidFill>
                      <a:srgbClr val="FF0000"/>
                    </a:solidFill>
                    <a:effectLst/>
                    <a:latin typeface="NEU-BZ-S92"/>
                    <a:ea typeface="方正书宋_GBK"/>
                    <a:cs typeface="Times New Roman" panose="02020603050405020304" pitchFamily="18" charset="0"/>
                  </a:rPr>
                  <a:t>5-3</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err="1">
                    <a:solidFill>
                      <a:srgbClr val="FF0000"/>
                    </a:solidFill>
                    <a:effectLst/>
                    <a:latin typeface="NEU-BZ-S92"/>
                    <a:ea typeface="方正书宋_GBK"/>
                    <a:cs typeface="Times New Roman" panose="02020603050405020304" pitchFamily="18" charset="0"/>
                  </a:rPr>
                  <a:t>r</a:t>
                </a:r>
                <a:r>
                  <a:rPr lang="en-US" altLang="zh-CN" sz="1000" baseline="-25000" dirty="0" err="1">
                    <a:solidFill>
                      <a:srgbClr val="FF0000"/>
                    </a:solidFill>
                    <a:effectLst/>
                    <a:latin typeface="NEU-BZ-S92"/>
                    <a:ea typeface="方正书宋_GBK"/>
                    <a:cs typeface="Times New Roman" panose="02020603050405020304" pitchFamily="18" charset="0"/>
                  </a:rPr>
                  <a:t>k</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活塞杆横截面最小回转半径</a:t>
                </a:r>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err="1">
                    <a:solidFill>
                      <a:srgbClr val="FF0000"/>
                    </a:solidFill>
                    <a:effectLst/>
                    <a:latin typeface="NEU-BZ-S92"/>
                    <a:ea typeface="方正书宋_GBK"/>
                    <a:cs typeface="Times New Roman" panose="02020603050405020304" pitchFamily="18" charset="0"/>
                  </a:rPr>
                  <a:t>r</a:t>
                </a:r>
                <a:r>
                  <a:rPr lang="en-US" altLang="zh-CN" sz="1000" baseline="-25000" dirty="0" err="1">
                    <a:solidFill>
                      <a:srgbClr val="FF0000"/>
                    </a:solidFill>
                    <a:effectLst/>
                    <a:latin typeface="NEU-BZ-S92"/>
                    <a:ea typeface="方正书宋_GBK"/>
                    <a:cs typeface="Times New Roman" panose="02020603050405020304" pitchFamily="18" charset="0"/>
                  </a:rPr>
                  <a:t>k</a:t>
                </a:r>
                <a:r>
                  <a:rPr lang="en-US" altLang="zh-CN" sz="1000" dirty="0">
                    <a:solidFill>
                      <a:srgbClr val="FF0000"/>
                    </a:solidFill>
                    <a:effectLst/>
                    <a:latin typeface="NEU-BZ-S92"/>
                    <a:ea typeface="方正书宋_GBK"/>
                    <a:cs typeface="Times New Roman" panose="02020603050405020304" pitchFamily="18" charset="0"/>
                  </a:rPr>
                  <a:t>=</a:t>
                </a:r>
                <a14:m>
                  <m:oMath xmlns:m="http://schemas.openxmlformats.org/officeDocument/2006/math">
                    <m:rad>
                      <m:radPr>
                        <m:degHide m:val="on"/>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200" i="1">
                            <a:solidFill>
                              <a:srgbClr val="FF0000"/>
                            </a:solidFill>
                            <a:effectLst/>
                            <a:latin typeface="Cambria Math" panose="02040503050406030204" pitchFamily="18" charset="0"/>
                            <a:ea typeface="方正书宋_GBK"/>
                            <a:cs typeface="Times New Roman" panose="02020603050405020304" pitchFamily="18" charset="0"/>
                          </a:rPr>
                          <m:t>𝐽</m:t>
                        </m:r>
                        <m:r>
                          <m:rPr>
                            <m:nor/>
                          </m:rPr>
                          <a:rPr lang="en-US" altLang="zh-CN" sz="1200">
                            <a:solidFill>
                              <a:srgbClr val="FF0000"/>
                            </a:solidFill>
                            <a:effectLst/>
                            <a:latin typeface="Cambria Math" panose="02040503050406030204" pitchFamily="18" charset="0"/>
                            <a:ea typeface="方正书宋_GBK"/>
                            <a:cs typeface="Times New Roman" panose="02020603050405020304" pitchFamily="18" charset="0"/>
                          </a:rPr>
                          <m:t>/</m:t>
                        </m:r>
                        <m:r>
                          <a:rPr lang="en-US" altLang="zh-CN" sz="1200" i="1">
                            <a:solidFill>
                              <a:srgbClr val="FF0000"/>
                            </a:solidFill>
                            <a:effectLst/>
                            <a:latin typeface="Cambria Math" panose="02040503050406030204" pitchFamily="18" charset="0"/>
                            <a:ea typeface="方正书宋_GBK"/>
                            <a:cs typeface="Times New Roman" panose="02020603050405020304" pitchFamily="18" charset="0"/>
                          </a:rPr>
                          <m:t>𝐴</m:t>
                        </m:r>
                      </m:e>
                    </m:rad>
                  </m:oMath>
                </a14:m>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ψ</a:t>
                </a:r>
                <a:r>
                  <a:rPr lang="en-US" altLang="zh-CN" sz="1000" baseline="-25000" dirty="0">
                    <a:solidFill>
                      <a:srgbClr val="FF0000"/>
                    </a:solidFill>
                    <a:effectLst/>
                    <a:latin typeface="NEU-BZ-S92"/>
                    <a:ea typeface="方正书宋_GBK"/>
                    <a:cs typeface="Times New Roman" panose="02020603050405020304" pitchFamily="18" charset="0"/>
                  </a:rPr>
                  <a:t>1</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柔性系数</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其值见表</a:t>
                </a:r>
                <a:r>
                  <a:rPr lang="en-US" altLang="zh-CN" sz="1000" dirty="0">
                    <a:solidFill>
                      <a:srgbClr val="FF0000"/>
                    </a:solidFill>
                    <a:effectLst/>
                    <a:latin typeface="NEU-BZ-S92"/>
                    <a:ea typeface="方正书宋_GBK"/>
                    <a:cs typeface="Times New Roman" panose="02020603050405020304" pitchFamily="18" charset="0"/>
                  </a:rPr>
                  <a:t>5-4</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ψ</a:t>
                </a:r>
                <a:r>
                  <a:rPr lang="en-US" altLang="zh-CN" sz="1000" baseline="-25000" dirty="0">
                    <a:solidFill>
                      <a:srgbClr val="FF0000"/>
                    </a:solidFill>
                    <a:effectLst/>
                    <a:latin typeface="NEU-BZ-S92"/>
                    <a:ea typeface="方正书宋_GBK"/>
                    <a:cs typeface="Times New Roman" panose="02020603050405020304" pitchFamily="18" charset="0"/>
                  </a:rPr>
                  <a:t>2</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由液压缸支承方式决定的末端系数</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见表</a:t>
                </a:r>
                <a:r>
                  <a:rPr lang="en-US" altLang="zh-CN" sz="1000" dirty="0">
                    <a:solidFill>
                      <a:srgbClr val="FF0000"/>
                    </a:solidFill>
                    <a:effectLst/>
                    <a:latin typeface="NEU-BZ-S92"/>
                    <a:ea typeface="方正书宋_GBK"/>
                    <a:cs typeface="Times New Roman" panose="02020603050405020304" pitchFamily="18" charset="0"/>
                  </a:rPr>
                  <a:t>5-3</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E</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活塞杆材料的弹性模量</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对钢</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可取</a:t>
                </a:r>
                <a:r>
                  <a:rPr lang="en-US" altLang="zh-CN" sz="1000" i="1" dirty="0">
                    <a:solidFill>
                      <a:srgbClr val="FF0000"/>
                    </a:solidFill>
                    <a:effectLst/>
                    <a:latin typeface="NEU-BZ-S92"/>
                    <a:ea typeface="方正书宋_GBK"/>
                    <a:cs typeface="Times New Roman" panose="02020603050405020304" pitchFamily="18" charset="0"/>
                  </a:rPr>
                  <a:t>E=</a:t>
                </a:r>
                <a:r>
                  <a:rPr lang="en-US" altLang="zh-CN" sz="1000" dirty="0">
                    <a:solidFill>
                      <a:srgbClr val="FF0000"/>
                    </a:solidFill>
                    <a:effectLst/>
                    <a:latin typeface="NEU-BZ-S92"/>
                    <a:ea typeface="方正书宋_GBK"/>
                    <a:cs typeface="Times New Roman" panose="02020603050405020304" pitchFamily="18" charset="0"/>
                  </a:rPr>
                  <a:t>2</a:t>
                </a:r>
                <a:r>
                  <a:rPr lang="en-US" altLang="zh-CN" sz="1000" i="1" dirty="0">
                    <a:solidFill>
                      <a:srgbClr val="FF0000"/>
                    </a:solidFill>
                    <a:effectLst/>
                    <a:latin typeface="NEU-BZ-S92"/>
                    <a:ea typeface="方正书宋_GBK"/>
                    <a:cs typeface="Times New Roman" panose="02020603050405020304" pitchFamily="18" charset="0"/>
                  </a:rPr>
                  <a:t>.</a:t>
                </a:r>
                <a:r>
                  <a:rPr lang="en-US" altLang="zh-CN" sz="1000" dirty="0">
                    <a:solidFill>
                      <a:srgbClr val="FF0000"/>
                    </a:solidFill>
                    <a:effectLst/>
                    <a:latin typeface="NEU-BZ-S92"/>
                    <a:ea typeface="方正书宋_GBK"/>
                    <a:cs typeface="Times New Roman" panose="02020603050405020304" pitchFamily="18" charset="0"/>
                  </a:rPr>
                  <a:t>06</a:t>
                </a:r>
                <a:r>
                  <a:rPr lang="en-US" altLang="zh-CN" sz="1000" i="1" dirty="0">
                    <a:solidFill>
                      <a:srgbClr val="FF0000"/>
                    </a:solidFill>
                    <a:effectLst/>
                    <a:latin typeface="NEU-BZ-S92"/>
                    <a:ea typeface="方正书宋_GBK"/>
                    <a:cs typeface="Times New Roman" panose="02020603050405020304" pitchFamily="18" charset="0"/>
                  </a:rPr>
                  <a:t>×</a:t>
                </a:r>
                <a:r>
                  <a:rPr lang="en-US" altLang="zh-CN" sz="1000" dirty="0">
                    <a:solidFill>
                      <a:srgbClr val="FF0000"/>
                    </a:solidFill>
                    <a:effectLst/>
                    <a:latin typeface="NEU-BZ-S92"/>
                    <a:ea typeface="方正书宋_GBK"/>
                    <a:cs typeface="Times New Roman" panose="02020603050405020304" pitchFamily="18" charset="0"/>
                  </a:rPr>
                  <a:t>10</a:t>
                </a:r>
                <a:r>
                  <a:rPr lang="en-US" altLang="zh-CN" sz="1000" baseline="30000" dirty="0">
                    <a:solidFill>
                      <a:srgbClr val="FF0000"/>
                    </a:solidFill>
                    <a:effectLst/>
                    <a:latin typeface="NEU-BZ-S92"/>
                    <a:ea typeface="方正书宋_GBK"/>
                    <a:cs typeface="Times New Roman" panose="02020603050405020304" pitchFamily="18" charset="0"/>
                  </a:rPr>
                  <a:t>11</a:t>
                </a:r>
                <a:r>
                  <a:rPr lang="en-US" altLang="zh-CN" sz="1000" dirty="0">
                    <a:solidFill>
                      <a:srgbClr val="FF0000"/>
                    </a:solidFill>
                    <a:effectLst/>
                    <a:latin typeface="NEU-BZ-S92"/>
                    <a:ea typeface="方正书宋_GBK"/>
                    <a:cs typeface="Times New Roman" panose="02020603050405020304" pitchFamily="18" charset="0"/>
                  </a:rPr>
                  <a:t>Pa</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J</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活塞杆横截面惯性矩</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A</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活塞杆横截面积</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f</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由材料强度决定的实验值</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见表</a:t>
                </a:r>
                <a:r>
                  <a:rPr lang="en-US" altLang="zh-CN" sz="1000" dirty="0">
                    <a:solidFill>
                      <a:srgbClr val="FF0000"/>
                    </a:solidFill>
                    <a:effectLst/>
                    <a:latin typeface="NEU-BZ-S92"/>
                    <a:ea typeface="方正书宋_GBK"/>
                    <a:cs typeface="Times New Roman" panose="02020603050405020304" pitchFamily="18" charset="0"/>
                  </a:rPr>
                  <a:t>5-4</a:t>
                </a:r>
                <a:r>
                  <a:rPr lang="en-US" altLang="zh-CN" sz="1000" dirty="0">
                    <a:solidFill>
                      <a:srgbClr val="FF0000"/>
                    </a:solidFill>
                    <a:effectLst/>
                    <a:latin typeface="方正书宋_GBK"/>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000" dirty="0">
                    <a:solidFill>
                      <a:srgbClr val="FF0000"/>
                    </a:solidFill>
                    <a:effectLst/>
                    <a:latin typeface="NEU-BZ-S92"/>
                    <a:ea typeface="方正书宋_GBK"/>
                    <a:cs typeface="Times New Roman" panose="02020603050405020304" pitchFamily="18" charset="0"/>
                  </a:rPr>
                  <a:t>	</a:t>
                </a:r>
                <a:r>
                  <a:rPr lang="en-US" altLang="zh-CN" sz="1000" i="1" dirty="0">
                    <a:solidFill>
                      <a:srgbClr val="FF0000"/>
                    </a:solidFill>
                    <a:effectLst/>
                    <a:latin typeface="NEU-BZ-S92"/>
                    <a:ea typeface="方正书宋_GBK"/>
                    <a:cs typeface="Times New Roman" panose="02020603050405020304" pitchFamily="18" charset="0"/>
                  </a:rPr>
                  <a:t>α</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系数</a:t>
                </a:r>
                <a:r>
                  <a:rPr lang="en-US" altLang="zh-CN" sz="1000" dirty="0">
                    <a:solidFill>
                      <a:srgbClr val="FF0000"/>
                    </a:solidFill>
                    <a:effectLst/>
                    <a:latin typeface="方正书宋_GBK"/>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具体数值见表</a:t>
                </a:r>
                <a:r>
                  <a:rPr lang="en-US" altLang="zh-CN" sz="1000" dirty="0">
                    <a:solidFill>
                      <a:srgbClr val="FF0000"/>
                    </a:solidFill>
                    <a:effectLst/>
                    <a:latin typeface="NEU-BZ-S92"/>
                    <a:ea typeface="方正书宋_GBK"/>
                    <a:cs typeface="Times New Roman" panose="02020603050405020304" pitchFamily="18" charset="0"/>
                  </a:rPr>
                  <a:t>5-4</a:t>
                </a:r>
                <a:r>
                  <a:rPr lang="zh-CN" altLang="zh-CN" sz="1000" dirty="0">
                    <a:solidFill>
                      <a:srgbClr val="FF0000"/>
                    </a:solidFill>
                    <a:effectLst/>
                    <a:latin typeface="NEU-BZ-S92"/>
                    <a:ea typeface="方正书宋_GBK"/>
                    <a:cs typeface="Times New Roman" panose="02020603050405020304" pitchFamily="18" charset="0"/>
                  </a:rPr>
                  <a:t>。</a:t>
                </a:r>
                <a:endParaRPr lang="zh-CN" altLang="zh-CN" sz="1200" dirty="0">
                  <a:solidFill>
                    <a:srgbClr val="FF0000"/>
                  </a:solidFill>
                  <a:effectLst/>
                  <a:latin typeface="NEU-BZ-S92"/>
                  <a:ea typeface="方正书宋_GBK"/>
                  <a:cs typeface="Times New Roman" panose="02020603050405020304" pitchFamily="18" charset="0"/>
                </a:endParaRPr>
              </a:p>
            </p:txBody>
          </p:sp>
        </mc:Choice>
        <mc:Fallback>
          <p:sp>
            <p:nvSpPr>
              <p:cNvPr id="24" name="矩形 23">
                <a:extLst>
                  <a:ext uri="{FF2B5EF4-FFF2-40B4-BE49-F238E27FC236}">
                    <a16:creationId xmlns:a16="http://schemas.microsoft.com/office/drawing/2014/main" id="{D4705CBA-7A0D-4B01-BE16-4150BBC82CCC}"/>
                  </a:ext>
                </a:extLst>
              </p:cNvPr>
              <p:cNvSpPr>
                <a:spLocks noRot="1" noChangeAspect="1" noMove="1" noResize="1" noEditPoints="1" noAdjustHandles="1" noChangeArrowheads="1" noChangeShapeType="1" noTextEdit="1"/>
              </p:cNvSpPr>
              <p:nvPr/>
            </p:nvSpPr>
            <p:spPr>
              <a:xfrm>
                <a:off x="4835426" y="2668825"/>
                <a:ext cx="4572000" cy="2274469"/>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79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25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left)">
                                      <p:cBhvr>
                                        <p:cTn id="31" dur="1000"/>
                                        <p:tgtEl>
                                          <p:spTgt spid="1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wipe(left)">
                                      <p:cBhvr>
                                        <p:cTn id="41" dur="1000"/>
                                        <p:tgtEl>
                                          <p:spTgt spid="2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7" grpId="0"/>
      <p:bldP spid="20"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A340B67A-3F78-4EE5-A303-D58F311454A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3" name="矩形 2">
            <a:extLst>
              <a:ext uri="{FF2B5EF4-FFF2-40B4-BE49-F238E27FC236}">
                <a16:creationId xmlns:a16="http://schemas.microsoft.com/office/drawing/2014/main" id="{43E91ACE-B369-4C94-BB76-35DD6E74A511}"/>
              </a:ext>
            </a:extLst>
          </p:cNvPr>
          <p:cNvSpPr/>
          <p:nvPr/>
        </p:nvSpPr>
        <p:spPr>
          <a:xfrm>
            <a:off x="1321212" y="1077273"/>
            <a:ext cx="6634334" cy="3403752"/>
          </a:xfrm>
          <a:prstGeom prst="rect">
            <a:avLst/>
          </a:prstGeom>
        </p:spPr>
        <p:txBody>
          <a:bodyPr wrap="square">
            <a:spAutoFit/>
          </a:bodyPr>
          <a:lstStyle/>
          <a:p>
            <a:pPr algn="ctr">
              <a:lnSpc>
                <a:spcPct val="200000"/>
              </a:lnSpc>
            </a:pPr>
            <a:r>
              <a:rPr lang="zh-CN" altLang="en-US" sz="2800" dirty="0"/>
              <a:t>液压缸按其结构形式</a:t>
            </a:r>
            <a:r>
              <a:rPr lang="en-US" altLang="zh-CN" sz="2800" dirty="0"/>
              <a:t>,</a:t>
            </a:r>
          </a:p>
          <a:p>
            <a:pPr algn="ctr">
              <a:lnSpc>
                <a:spcPct val="200000"/>
              </a:lnSpc>
            </a:pPr>
            <a:r>
              <a:rPr lang="zh-CN" altLang="en-US" sz="2800" dirty="0"/>
              <a:t>可以分为活塞缸、柱塞缸两类。</a:t>
            </a:r>
            <a:endParaRPr lang="en-US" altLang="zh-CN" sz="2800" dirty="0"/>
          </a:p>
          <a:p>
            <a:pPr algn="ctr">
              <a:lnSpc>
                <a:spcPct val="200000"/>
              </a:lnSpc>
            </a:pPr>
            <a:r>
              <a:rPr lang="zh-CN" altLang="en-US" sz="2800" dirty="0"/>
              <a:t>活塞缸和柱塞缸的输入为压力和流量</a:t>
            </a:r>
            <a:r>
              <a:rPr lang="en-US" altLang="zh-CN" sz="2800" dirty="0"/>
              <a:t>,</a:t>
            </a:r>
          </a:p>
          <a:p>
            <a:pPr algn="ctr">
              <a:lnSpc>
                <a:spcPct val="200000"/>
              </a:lnSpc>
            </a:pPr>
            <a:r>
              <a:rPr lang="zh-CN" altLang="en-US" sz="2800" dirty="0"/>
              <a:t>输出为推力和速度。</a:t>
            </a:r>
          </a:p>
        </p:txBody>
      </p:sp>
    </p:spTree>
    <p:extLst>
      <p:ext uri="{BB962C8B-B14F-4D97-AF65-F5344CB8AC3E}">
        <p14:creationId xmlns:p14="http://schemas.microsoft.com/office/powerpoint/2010/main" val="4475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aphicFrame>
        <p:nvGraphicFramePr>
          <p:cNvPr id="2" name="表格 1">
            <a:extLst>
              <a:ext uri="{FF2B5EF4-FFF2-40B4-BE49-F238E27FC236}">
                <a16:creationId xmlns:a16="http://schemas.microsoft.com/office/drawing/2014/main" id="{A9E499DA-A3D6-4200-8EBA-4477F5F3C531}"/>
              </a:ext>
            </a:extLst>
          </p:cNvPr>
          <p:cNvGraphicFramePr>
            <a:graphicFrameLocks noGrp="1"/>
          </p:cNvGraphicFramePr>
          <p:nvPr>
            <p:extLst>
              <p:ext uri="{D42A27DB-BD31-4B8C-83A1-F6EECF244321}">
                <p14:modId xmlns:p14="http://schemas.microsoft.com/office/powerpoint/2010/main" val="1203028518"/>
              </p:ext>
            </p:extLst>
          </p:nvPr>
        </p:nvGraphicFramePr>
        <p:xfrm>
          <a:off x="617893" y="1489013"/>
          <a:ext cx="8049313" cy="422031"/>
        </p:xfrm>
        <a:graphic>
          <a:graphicData uri="http://schemas.openxmlformats.org/drawingml/2006/table">
            <a:tbl>
              <a:tblPr firstRow="1" firstCol="1" bandRow="1">
                <a:tableStyleId>{5C22544A-7EE6-4342-B048-85BDC9FD1C3A}</a:tableStyleId>
              </a:tblPr>
              <a:tblGrid>
                <a:gridCol w="3705913">
                  <a:extLst>
                    <a:ext uri="{9D8B030D-6E8A-4147-A177-3AD203B41FA5}">
                      <a16:colId xmlns:a16="http://schemas.microsoft.com/office/drawing/2014/main" val="1947913856"/>
                    </a:ext>
                  </a:extLst>
                </a:gridCol>
                <a:gridCol w="2488474">
                  <a:extLst>
                    <a:ext uri="{9D8B030D-6E8A-4147-A177-3AD203B41FA5}">
                      <a16:colId xmlns:a16="http://schemas.microsoft.com/office/drawing/2014/main" val="1556435542"/>
                    </a:ext>
                  </a:extLst>
                </a:gridCol>
                <a:gridCol w="1854926">
                  <a:extLst>
                    <a:ext uri="{9D8B030D-6E8A-4147-A177-3AD203B41FA5}">
                      <a16:colId xmlns:a16="http://schemas.microsoft.com/office/drawing/2014/main" val="515696879"/>
                    </a:ext>
                  </a:extLst>
                </a:gridCol>
              </a:tblGrid>
              <a:tr h="422031">
                <a:tc>
                  <a:txBody>
                    <a:bodyPr/>
                    <a:lstStyle/>
                    <a:p>
                      <a:pPr algn="ctr">
                        <a:lnSpc>
                          <a:spcPts val="1200"/>
                        </a:lnSpc>
                        <a:spcAft>
                          <a:spcPts val="0"/>
                        </a:spcAft>
                      </a:pPr>
                      <a:r>
                        <a:rPr lang="zh-CN" altLang="en-US" sz="1600" dirty="0">
                          <a:solidFill>
                            <a:srgbClr val="184972"/>
                          </a:solidFill>
                          <a:effectLst/>
                          <a:latin typeface="+mn-ea"/>
                          <a:ea typeface="+mn-ea"/>
                        </a:rPr>
                        <a:t>支承</a:t>
                      </a:r>
                      <a:r>
                        <a:rPr lang="zh-CN" sz="1600" dirty="0">
                          <a:solidFill>
                            <a:srgbClr val="184972"/>
                          </a:solidFill>
                          <a:effectLst/>
                          <a:latin typeface="+mn-ea"/>
                          <a:ea typeface="+mn-ea"/>
                        </a:rPr>
                        <a:t>方式</a:t>
                      </a:r>
                      <a:endParaRPr lang="zh-CN" sz="20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支承说明</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zh-CN" sz="1600" b="1" dirty="0">
                          <a:solidFill>
                            <a:schemeClr val="tx2"/>
                          </a:solidFill>
                          <a:effectLst/>
                          <a:latin typeface="+mn-ea"/>
                          <a:ea typeface="+mn-ea"/>
                          <a:cs typeface="Times New Roman" panose="02020603050405020304" pitchFamily="18" charset="0"/>
                        </a:rPr>
                        <a:t>末端系数</a:t>
                      </a:r>
                      <a:r>
                        <a:rPr lang="en-US" altLang="zh-CN" sz="1600" b="0" i="1" dirty="0">
                          <a:solidFill>
                            <a:schemeClr val="tx2"/>
                          </a:solidFill>
                          <a:effectLst/>
                          <a:latin typeface="NEU-BZ-S92"/>
                          <a:ea typeface="方正书宋_GBK"/>
                          <a:cs typeface="Times New Roman" panose="02020603050405020304" pitchFamily="18" charset="0"/>
                        </a:rPr>
                        <a:t>ψ</a:t>
                      </a:r>
                      <a:r>
                        <a:rPr lang="en-US" altLang="zh-CN" sz="1600" b="0" baseline="-25000" dirty="0">
                          <a:solidFill>
                            <a:schemeClr val="tx2"/>
                          </a:solidFill>
                          <a:effectLst/>
                          <a:latin typeface="NEU-BZ-S92"/>
                          <a:ea typeface="方正书宋_GBK"/>
                          <a:cs typeface="Times New Roman" panose="02020603050405020304" pitchFamily="18" charset="0"/>
                        </a:rPr>
                        <a:t>2</a:t>
                      </a:r>
                      <a:endParaRPr lang="zh-CN" sz="2000" b="0" dirty="0">
                        <a:solidFill>
                          <a:schemeClr val="tx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bl>
          </a:graphicData>
        </a:graphic>
      </p:graphicFrame>
      <p:cxnSp>
        <p:nvCxnSpPr>
          <p:cNvPr id="19" name="直接连接符 18">
            <a:extLst>
              <a:ext uri="{FF2B5EF4-FFF2-40B4-BE49-F238E27FC236}">
                <a16:creationId xmlns:a16="http://schemas.microsoft.com/office/drawing/2014/main" id="{66104351-071C-4E43-A144-8570435DCF6A}"/>
              </a:ext>
            </a:extLst>
          </p:cNvPr>
          <p:cNvCxnSpPr>
            <a:cxnSpLocks/>
          </p:cNvCxnSpPr>
          <p:nvPr/>
        </p:nvCxnSpPr>
        <p:spPr>
          <a:xfrm>
            <a:off x="4319326" y="1489013"/>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7888E48-40BA-455F-B8C0-B1D3F1E22CDC}"/>
              </a:ext>
            </a:extLst>
          </p:cNvPr>
          <p:cNvCxnSpPr>
            <a:cxnSpLocks/>
          </p:cNvCxnSpPr>
          <p:nvPr/>
        </p:nvCxnSpPr>
        <p:spPr>
          <a:xfrm>
            <a:off x="6809783"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DA80D43-0951-445A-9C29-F16D64333C31}"/>
              </a:ext>
            </a:extLst>
          </p:cNvPr>
          <p:cNvCxnSpPr>
            <a:cxnSpLocks/>
          </p:cNvCxnSpPr>
          <p:nvPr/>
        </p:nvCxnSpPr>
        <p:spPr>
          <a:xfrm>
            <a:off x="8669931" y="1495681"/>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1E231D-2BAC-4476-8FAB-7BFBFAEE2A97}"/>
              </a:ext>
            </a:extLst>
          </p:cNvPr>
          <p:cNvCxnSpPr>
            <a:cxnSpLocks/>
          </p:cNvCxnSpPr>
          <p:nvPr/>
        </p:nvCxnSpPr>
        <p:spPr>
          <a:xfrm flipH="1">
            <a:off x="611499" y="4453141"/>
            <a:ext cx="8047366"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0686C6-E363-4A6A-80EC-FE5373A08F55}"/>
              </a:ext>
            </a:extLst>
          </p:cNvPr>
          <p:cNvCxnSpPr>
            <a:cxnSpLocks/>
          </p:cNvCxnSpPr>
          <p:nvPr/>
        </p:nvCxnSpPr>
        <p:spPr>
          <a:xfrm>
            <a:off x="611499"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sp>
        <p:nvSpPr>
          <p:cNvPr id="29" name="文本框 19">
            <a:extLst>
              <a:ext uri="{FF2B5EF4-FFF2-40B4-BE49-F238E27FC236}">
                <a16:creationId xmlns:a16="http://schemas.microsoft.com/office/drawing/2014/main" id="{366A0D37-2CF5-4708-B65D-180D1A0A470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31" name="直角三角形 30">
            <a:extLst>
              <a:ext uri="{FF2B5EF4-FFF2-40B4-BE49-F238E27FC236}">
                <a16:creationId xmlns:a16="http://schemas.microsoft.com/office/drawing/2014/main" id="{27B27325-E732-4471-9332-2C57554182E0}"/>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直角三角形 31">
            <a:extLst>
              <a:ext uri="{FF2B5EF4-FFF2-40B4-BE49-F238E27FC236}">
                <a16:creationId xmlns:a16="http://schemas.microsoft.com/office/drawing/2014/main" id="{F6BD8B93-B0D3-4907-869E-1E2A3929C35B}"/>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直角三角形 32">
            <a:extLst>
              <a:ext uri="{FF2B5EF4-FFF2-40B4-BE49-F238E27FC236}">
                <a16:creationId xmlns:a16="http://schemas.microsoft.com/office/drawing/2014/main" id="{CEB50D09-A19C-4E92-B5A9-A9BCFE343971}"/>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直角三角形 33">
            <a:extLst>
              <a:ext uri="{FF2B5EF4-FFF2-40B4-BE49-F238E27FC236}">
                <a16:creationId xmlns:a16="http://schemas.microsoft.com/office/drawing/2014/main" id="{A753F5C7-37D7-424F-B34D-488CF76140F6}"/>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CDC2FA3-76DF-4F42-9491-58B868E8C661}"/>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7" name="矩形 6">
            <a:extLst>
              <a:ext uri="{FF2B5EF4-FFF2-40B4-BE49-F238E27FC236}">
                <a16:creationId xmlns:a16="http://schemas.microsoft.com/office/drawing/2014/main" id="{A8F7F257-078D-4387-9846-9C48D4DB286B}"/>
              </a:ext>
            </a:extLst>
          </p:cNvPr>
          <p:cNvSpPr/>
          <p:nvPr/>
        </p:nvSpPr>
        <p:spPr>
          <a:xfrm>
            <a:off x="3071235" y="4577352"/>
            <a:ext cx="2533065"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5-3</a:t>
            </a:r>
            <a:r>
              <a:rPr lang="zh-CN" altLang="zh-CN" sz="900" dirty="0">
                <a:solidFill>
                  <a:srgbClr val="000000"/>
                </a:solidFill>
                <a:latin typeface="NEU-HZ-S92"/>
                <a:ea typeface="方正书宋_GBK"/>
                <a:cs typeface="Times New Roman" panose="02020603050405020304" pitchFamily="18" charset="0"/>
              </a:rPr>
              <a:t>　</a:t>
            </a:r>
            <a:r>
              <a:rPr lang="zh-CN" altLang="zh-CN" sz="900" dirty="0">
                <a:solidFill>
                  <a:srgbClr val="000000"/>
                </a:solidFill>
                <a:latin typeface="NEU-BZ-S92"/>
                <a:ea typeface="方正黑体_GBK"/>
                <a:cs typeface="Times New Roman" panose="02020603050405020304" pitchFamily="18" charset="0"/>
              </a:rPr>
              <a:t>液压缸支承方式和末端系数</a:t>
            </a:r>
            <a:r>
              <a:rPr lang="en-US" altLang="zh-CN" sz="900" i="1" dirty="0">
                <a:solidFill>
                  <a:srgbClr val="000000"/>
                </a:solidFill>
                <a:latin typeface="NEU-HZ-S92"/>
                <a:ea typeface="方正书宋_GBK"/>
                <a:cs typeface="Times New Roman" panose="02020603050405020304" pitchFamily="18" charset="0"/>
              </a:rPr>
              <a:t>ψ</a:t>
            </a:r>
            <a:r>
              <a:rPr lang="en-US" altLang="zh-CN" sz="900" baseline="-25000" dirty="0">
                <a:solidFill>
                  <a:srgbClr val="000000"/>
                </a:solidFill>
                <a:latin typeface="NEU-HZ-S92"/>
                <a:ea typeface="方正书宋_GBK"/>
                <a:cs typeface="Times New Roman" panose="02020603050405020304" pitchFamily="18" charset="0"/>
              </a:rPr>
              <a:t>2</a:t>
            </a:r>
            <a:r>
              <a:rPr lang="zh-CN" altLang="zh-CN" sz="900" dirty="0">
                <a:solidFill>
                  <a:srgbClr val="000000"/>
                </a:solidFill>
                <a:latin typeface="NEU-BZ-S92"/>
                <a:ea typeface="方正黑体_GBK"/>
                <a:cs typeface="Times New Roman" panose="02020603050405020304" pitchFamily="18" charset="0"/>
              </a:rPr>
              <a:t>的值</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36" name="B5T31.EPS">
            <a:extLst>
              <a:ext uri="{FF2B5EF4-FFF2-40B4-BE49-F238E27FC236}">
                <a16:creationId xmlns:a16="http://schemas.microsoft.com/office/drawing/2014/main" id="{DED8BD7D-9EDF-4357-A293-B334E72E2178}"/>
              </a:ext>
            </a:extLst>
          </p:cNvPr>
          <p:cNvPicPr/>
          <p:nvPr/>
        </p:nvPicPr>
        <p:blipFill>
          <a:blip r:embed="rId2"/>
          <a:stretch>
            <a:fillRect/>
          </a:stretch>
        </p:blipFill>
        <p:spPr>
          <a:xfrm>
            <a:off x="814747" y="2426215"/>
            <a:ext cx="3361069" cy="1443268"/>
          </a:xfrm>
          <a:prstGeom prst="rect">
            <a:avLst/>
          </a:prstGeom>
        </p:spPr>
      </p:pic>
      <p:sp>
        <p:nvSpPr>
          <p:cNvPr id="8" name="矩形 7">
            <a:extLst>
              <a:ext uri="{FF2B5EF4-FFF2-40B4-BE49-F238E27FC236}">
                <a16:creationId xmlns:a16="http://schemas.microsoft.com/office/drawing/2014/main" id="{0EDB35E5-4C29-41F3-85DD-346E1E9ECB36}"/>
              </a:ext>
            </a:extLst>
          </p:cNvPr>
          <p:cNvSpPr/>
          <p:nvPr/>
        </p:nvSpPr>
        <p:spPr>
          <a:xfrm>
            <a:off x="4527612" y="2881620"/>
            <a:ext cx="2031325" cy="369332"/>
          </a:xfrm>
          <a:prstGeom prst="rect">
            <a:avLst/>
          </a:prstGeom>
        </p:spPr>
        <p:txBody>
          <a:bodyPr wrap="none">
            <a:spAutoFit/>
          </a:bodyPr>
          <a:lstStyle/>
          <a:p>
            <a:r>
              <a:rPr lang="zh-CN" altLang="zh-CN" dirty="0">
                <a:solidFill>
                  <a:srgbClr val="000000"/>
                </a:solidFill>
                <a:latin typeface="NEU-BZ-S92"/>
                <a:ea typeface="方正书宋_GBK"/>
                <a:cs typeface="Times New Roman" panose="02020603050405020304" pitchFamily="18" charset="0"/>
              </a:rPr>
              <a:t>一端自由一端固定</a:t>
            </a:r>
            <a:endParaRPr lang="zh-CN" altLang="en-US" dirty="0"/>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DE3AAC7-D5C0-4406-9EEE-B270F635D9F5}"/>
                  </a:ext>
                </a:extLst>
              </p:cNvPr>
              <p:cNvSpPr/>
              <p:nvPr/>
            </p:nvSpPr>
            <p:spPr>
              <a:xfrm>
                <a:off x="7562464" y="2657892"/>
                <a:ext cx="431528"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zh-CN" altLang="en-US" sz="2400">
                              <a:latin typeface="Cambria Math" panose="02040503050406030204" pitchFamily="18" charset="0"/>
                            </a:rPr>
                          </m:ctrlPr>
                        </m:fPr>
                        <m:num>
                          <m:r>
                            <a:rPr lang="zh-CN" altLang="en-US" sz="2400">
                              <a:latin typeface="Cambria Math" panose="02040503050406030204" pitchFamily="18" charset="0"/>
                            </a:rPr>
                            <m:t>1</m:t>
                          </m:r>
                        </m:num>
                        <m:den>
                          <m:r>
                            <a:rPr lang="zh-CN" altLang="en-US" sz="2400" i="0">
                              <a:latin typeface="Cambria Math" panose="02040503050406030204" pitchFamily="18" charset="0"/>
                            </a:rPr>
                            <m:t>4</m:t>
                          </m:r>
                        </m:den>
                      </m:f>
                    </m:oMath>
                  </m:oMathPara>
                </a14:m>
                <a:endParaRPr lang="zh-CN" altLang="en-US" sz="2400" dirty="0"/>
              </a:p>
            </p:txBody>
          </p:sp>
        </mc:Choice>
        <mc:Fallback>
          <p:sp>
            <p:nvSpPr>
              <p:cNvPr id="9" name="矩形 8">
                <a:extLst>
                  <a:ext uri="{FF2B5EF4-FFF2-40B4-BE49-F238E27FC236}">
                    <a16:creationId xmlns:a16="http://schemas.microsoft.com/office/drawing/2014/main" id="{5DE3AAC7-D5C0-4406-9EEE-B270F635D9F5}"/>
                  </a:ext>
                </a:extLst>
              </p:cNvPr>
              <p:cNvSpPr>
                <a:spLocks noRot="1" noChangeAspect="1" noMove="1" noResize="1" noEditPoints="1" noAdjustHandles="1" noChangeArrowheads="1" noChangeShapeType="1" noTextEdit="1"/>
              </p:cNvSpPr>
              <p:nvPr/>
            </p:nvSpPr>
            <p:spPr>
              <a:xfrm>
                <a:off x="7562464" y="2657892"/>
                <a:ext cx="431528" cy="7838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3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aphicFrame>
        <p:nvGraphicFramePr>
          <p:cNvPr id="2" name="表格 1">
            <a:extLst>
              <a:ext uri="{FF2B5EF4-FFF2-40B4-BE49-F238E27FC236}">
                <a16:creationId xmlns:a16="http://schemas.microsoft.com/office/drawing/2014/main" id="{A9E499DA-A3D6-4200-8EBA-4477F5F3C531}"/>
              </a:ext>
            </a:extLst>
          </p:cNvPr>
          <p:cNvGraphicFramePr>
            <a:graphicFrameLocks noGrp="1"/>
          </p:cNvGraphicFramePr>
          <p:nvPr>
            <p:extLst/>
          </p:nvPr>
        </p:nvGraphicFramePr>
        <p:xfrm>
          <a:off x="617893" y="1489013"/>
          <a:ext cx="8049313" cy="422031"/>
        </p:xfrm>
        <a:graphic>
          <a:graphicData uri="http://schemas.openxmlformats.org/drawingml/2006/table">
            <a:tbl>
              <a:tblPr firstRow="1" firstCol="1" bandRow="1">
                <a:tableStyleId>{5C22544A-7EE6-4342-B048-85BDC9FD1C3A}</a:tableStyleId>
              </a:tblPr>
              <a:tblGrid>
                <a:gridCol w="3705913">
                  <a:extLst>
                    <a:ext uri="{9D8B030D-6E8A-4147-A177-3AD203B41FA5}">
                      <a16:colId xmlns:a16="http://schemas.microsoft.com/office/drawing/2014/main" val="1947913856"/>
                    </a:ext>
                  </a:extLst>
                </a:gridCol>
                <a:gridCol w="2488474">
                  <a:extLst>
                    <a:ext uri="{9D8B030D-6E8A-4147-A177-3AD203B41FA5}">
                      <a16:colId xmlns:a16="http://schemas.microsoft.com/office/drawing/2014/main" val="1556435542"/>
                    </a:ext>
                  </a:extLst>
                </a:gridCol>
                <a:gridCol w="1854926">
                  <a:extLst>
                    <a:ext uri="{9D8B030D-6E8A-4147-A177-3AD203B41FA5}">
                      <a16:colId xmlns:a16="http://schemas.microsoft.com/office/drawing/2014/main" val="515696879"/>
                    </a:ext>
                  </a:extLst>
                </a:gridCol>
              </a:tblGrid>
              <a:tr h="422031">
                <a:tc>
                  <a:txBody>
                    <a:bodyPr/>
                    <a:lstStyle/>
                    <a:p>
                      <a:pPr algn="ctr">
                        <a:lnSpc>
                          <a:spcPts val="1200"/>
                        </a:lnSpc>
                        <a:spcAft>
                          <a:spcPts val="0"/>
                        </a:spcAft>
                      </a:pPr>
                      <a:r>
                        <a:rPr lang="zh-CN" altLang="en-US" sz="1600" dirty="0">
                          <a:solidFill>
                            <a:srgbClr val="184972"/>
                          </a:solidFill>
                          <a:effectLst/>
                          <a:latin typeface="+mn-ea"/>
                          <a:ea typeface="+mn-ea"/>
                        </a:rPr>
                        <a:t>支承</a:t>
                      </a:r>
                      <a:r>
                        <a:rPr lang="zh-CN" sz="1600" dirty="0">
                          <a:solidFill>
                            <a:srgbClr val="184972"/>
                          </a:solidFill>
                          <a:effectLst/>
                          <a:latin typeface="+mn-ea"/>
                          <a:ea typeface="+mn-ea"/>
                        </a:rPr>
                        <a:t>方式</a:t>
                      </a:r>
                      <a:endParaRPr lang="zh-CN" sz="20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支承说明</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zh-CN" sz="1600" b="1" dirty="0">
                          <a:solidFill>
                            <a:schemeClr val="tx2"/>
                          </a:solidFill>
                          <a:effectLst/>
                          <a:latin typeface="+mn-ea"/>
                          <a:ea typeface="+mn-ea"/>
                          <a:cs typeface="Times New Roman" panose="02020603050405020304" pitchFamily="18" charset="0"/>
                        </a:rPr>
                        <a:t>末端系数</a:t>
                      </a:r>
                      <a:r>
                        <a:rPr lang="en-US" altLang="zh-CN" sz="1600" b="0" i="1" dirty="0">
                          <a:solidFill>
                            <a:schemeClr val="tx2"/>
                          </a:solidFill>
                          <a:effectLst/>
                          <a:latin typeface="NEU-BZ-S92"/>
                          <a:ea typeface="方正书宋_GBK"/>
                          <a:cs typeface="Times New Roman" panose="02020603050405020304" pitchFamily="18" charset="0"/>
                        </a:rPr>
                        <a:t>ψ</a:t>
                      </a:r>
                      <a:r>
                        <a:rPr lang="en-US" altLang="zh-CN" sz="1600" b="0" baseline="-25000" dirty="0">
                          <a:solidFill>
                            <a:schemeClr val="tx2"/>
                          </a:solidFill>
                          <a:effectLst/>
                          <a:latin typeface="NEU-BZ-S92"/>
                          <a:ea typeface="方正书宋_GBK"/>
                          <a:cs typeface="Times New Roman" panose="02020603050405020304" pitchFamily="18" charset="0"/>
                        </a:rPr>
                        <a:t>2</a:t>
                      </a:r>
                      <a:endParaRPr lang="zh-CN" sz="2000" b="0" dirty="0">
                        <a:solidFill>
                          <a:schemeClr val="tx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bl>
          </a:graphicData>
        </a:graphic>
      </p:graphicFrame>
      <p:cxnSp>
        <p:nvCxnSpPr>
          <p:cNvPr id="19" name="直接连接符 18">
            <a:extLst>
              <a:ext uri="{FF2B5EF4-FFF2-40B4-BE49-F238E27FC236}">
                <a16:creationId xmlns:a16="http://schemas.microsoft.com/office/drawing/2014/main" id="{66104351-071C-4E43-A144-8570435DCF6A}"/>
              </a:ext>
            </a:extLst>
          </p:cNvPr>
          <p:cNvCxnSpPr>
            <a:cxnSpLocks/>
          </p:cNvCxnSpPr>
          <p:nvPr/>
        </p:nvCxnSpPr>
        <p:spPr>
          <a:xfrm>
            <a:off x="4319326" y="1489013"/>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7888E48-40BA-455F-B8C0-B1D3F1E22CDC}"/>
              </a:ext>
            </a:extLst>
          </p:cNvPr>
          <p:cNvCxnSpPr>
            <a:cxnSpLocks/>
          </p:cNvCxnSpPr>
          <p:nvPr/>
        </p:nvCxnSpPr>
        <p:spPr>
          <a:xfrm>
            <a:off x="6809783"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DA80D43-0951-445A-9C29-F16D64333C31}"/>
              </a:ext>
            </a:extLst>
          </p:cNvPr>
          <p:cNvCxnSpPr>
            <a:cxnSpLocks/>
          </p:cNvCxnSpPr>
          <p:nvPr/>
        </p:nvCxnSpPr>
        <p:spPr>
          <a:xfrm>
            <a:off x="8669931" y="1495681"/>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1E231D-2BAC-4476-8FAB-7BFBFAEE2A97}"/>
              </a:ext>
            </a:extLst>
          </p:cNvPr>
          <p:cNvCxnSpPr>
            <a:cxnSpLocks/>
          </p:cNvCxnSpPr>
          <p:nvPr/>
        </p:nvCxnSpPr>
        <p:spPr>
          <a:xfrm flipH="1">
            <a:off x="611499" y="4453141"/>
            <a:ext cx="8047366"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0686C6-E363-4A6A-80EC-FE5373A08F55}"/>
              </a:ext>
            </a:extLst>
          </p:cNvPr>
          <p:cNvCxnSpPr>
            <a:cxnSpLocks/>
          </p:cNvCxnSpPr>
          <p:nvPr/>
        </p:nvCxnSpPr>
        <p:spPr>
          <a:xfrm>
            <a:off x="611499"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sp>
        <p:nvSpPr>
          <p:cNvPr id="29" name="文本框 19">
            <a:extLst>
              <a:ext uri="{FF2B5EF4-FFF2-40B4-BE49-F238E27FC236}">
                <a16:creationId xmlns:a16="http://schemas.microsoft.com/office/drawing/2014/main" id="{366A0D37-2CF5-4708-B65D-180D1A0A470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31" name="直角三角形 30">
            <a:extLst>
              <a:ext uri="{FF2B5EF4-FFF2-40B4-BE49-F238E27FC236}">
                <a16:creationId xmlns:a16="http://schemas.microsoft.com/office/drawing/2014/main" id="{27B27325-E732-4471-9332-2C57554182E0}"/>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直角三角形 31">
            <a:extLst>
              <a:ext uri="{FF2B5EF4-FFF2-40B4-BE49-F238E27FC236}">
                <a16:creationId xmlns:a16="http://schemas.microsoft.com/office/drawing/2014/main" id="{F6BD8B93-B0D3-4907-869E-1E2A3929C35B}"/>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直角三角形 32">
            <a:extLst>
              <a:ext uri="{FF2B5EF4-FFF2-40B4-BE49-F238E27FC236}">
                <a16:creationId xmlns:a16="http://schemas.microsoft.com/office/drawing/2014/main" id="{CEB50D09-A19C-4E92-B5A9-A9BCFE343971}"/>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直角三角形 33">
            <a:extLst>
              <a:ext uri="{FF2B5EF4-FFF2-40B4-BE49-F238E27FC236}">
                <a16:creationId xmlns:a16="http://schemas.microsoft.com/office/drawing/2014/main" id="{A753F5C7-37D7-424F-B34D-488CF76140F6}"/>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CDC2FA3-76DF-4F42-9491-58B868E8C661}"/>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7" name="矩形 16">
            <a:extLst>
              <a:ext uri="{FF2B5EF4-FFF2-40B4-BE49-F238E27FC236}">
                <a16:creationId xmlns:a16="http://schemas.microsoft.com/office/drawing/2014/main" id="{8B112005-8358-4527-933E-13FC4EF1A18A}"/>
              </a:ext>
            </a:extLst>
          </p:cNvPr>
          <p:cNvSpPr/>
          <p:nvPr/>
        </p:nvSpPr>
        <p:spPr>
          <a:xfrm>
            <a:off x="3071235" y="4577352"/>
            <a:ext cx="2533065"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5-3</a:t>
            </a:r>
            <a:r>
              <a:rPr lang="zh-CN" altLang="zh-CN" sz="900" dirty="0">
                <a:solidFill>
                  <a:srgbClr val="000000"/>
                </a:solidFill>
                <a:latin typeface="NEU-HZ-S92"/>
                <a:ea typeface="方正书宋_GBK"/>
                <a:cs typeface="Times New Roman" panose="02020603050405020304" pitchFamily="18" charset="0"/>
              </a:rPr>
              <a:t>　</a:t>
            </a:r>
            <a:r>
              <a:rPr lang="zh-CN" altLang="zh-CN" sz="900" dirty="0">
                <a:solidFill>
                  <a:srgbClr val="000000"/>
                </a:solidFill>
                <a:latin typeface="NEU-BZ-S92"/>
                <a:ea typeface="方正黑体_GBK"/>
                <a:cs typeface="Times New Roman" panose="02020603050405020304" pitchFamily="18" charset="0"/>
              </a:rPr>
              <a:t>液压缸支承方式和末端系数</a:t>
            </a:r>
            <a:r>
              <a:rPr lang="en-US" altLang="zh-CN" sz="900" i="1" dirty="0">
                <a:solidFill>
                  <a:srgbClr val="000000"/>
                </a:solidFill>
                <a:latin typeface="NEU-HZ-S92"/>
                <a:ea typeface="方正书宋_GBK"/>
                <a:cs typeface="Times New Roman" panose="02020603050405020304" pitchFamily="18" charset="0"/>
              </a:rPr>
              <a:t>ψ</a:t>
            </a:r>
            <a:r>
              <a:rPr lang="en-US" altLang="zh-CN" sz="900" baseline="-25000" dirty="0">
                <a:solidFill>
                  <a:srgbClr val="000000"/>
                </a:solidFill>
                <a:latin typeface="NEU-HZ-S92"/>
                <a:ea typeface="方正书宋_GBK"/>
                <a:cs typeface="Times New Roman" panose="02020603050405020304" pitchFamily="18" charset="0"/>
              </a:rPr>
              <a:t>2</a:t>
            </a:r>
            <a:r>
              <a:rPr lang="zh-CN" altLang="zh-CN" sz="900" dirty="0">
                <a:solidFill>
                  <a:srgbClr val="000000"/>
                </a:solidFill>
                <a:latin typeface="NEU-BZ-S92"/>
                <a:ea typeface="方正黑体_GBK"/>
                <a:cs typeface="Times New Roman" panose="02020603050405020304" pitchFamily="18" charset="0"/>
              </a:rPr>
              <a:t>的值</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8" name="B5T32.EPS">
            <a:extLst>
              <a:ext uri="{FF2B5EF4-FFF2-40B4-BE49-F238E27FC236}">
                <a16:creationId xmlns:a16="http://schemas.microsoft.com/office/drawing/2014/main" id="{DCBB0573-102D-40B8-AEC7-FB01F82302AB}"/>
              </a:ext>
            </a:extLst>
          </p:cNvPr>
          <p:cNvPicPr/>
          <p:nvPr/>
        </p:nvPicPr>
        <p:blipFill>
          <a:blip r:embed="rId2"/>
          <a:stretch>
            <a:fillRect/>
          </a:stretch>
        </p:blipFill>
        <p:spPr>
          <a:xfrm>
            <a:off x="860425" y="2375269"/>
            <a:ext cx="3149283" cy="1613646"/>
          </a:xfrm>
          <a:prstGeom prst="rect">
            <a:avLst/>
          </a:prstGeom>
        </p:spPr>
      </p:pic>
      <p:sp>
        <p:nvSpPr>
          <p:cNvPr id="4" name="矩形 3">
            <a:extLst>
              <a:ext uri="{FF2B5EF4-FFF2-40B4-BE49-F238E27FC236}">
                <a16:creationId xmlns:a16="http://schemas.microsoft.com/office/drawing/2014/main" id="{5035D53B-BD9F-4B1C-B141-C6FE5C63E972}"/>
              </a:ext>
            </a:extLst>
          </p:cNvPr>
          <p:cNvSpPr/>
          <p:nvPr/>
        </p:nvSpPr>
        <p:spPr>
          <a:xfrm>
            <a:off x="5010557" y="2920728"/>
            <a:ext cx="1107996" cy="369332"/>
          </a:xfrm>
          <a:prstGeom prst="rect">
            <a:avLst/>
          </a:prstGeom>
        </p:spPr>
        <p:txBody>
          <a:bodyPr wrap="none">
            <a:spAutoFit/>
          </a:bodyPr>
          <a:lstStyle/>
          <a:p>
            <a:r>
              <a:rPr lang="zh-CN" altLang="zh-CN">
                <a:solidFill>
                  <a:srgbClr val="000000"/>
                </a:solidFill>
                <a:latin typeface="NEU-BZ-S92"/>
                <a:ea typeface="方正书宋_GBK"/>
                <a:cs typeface="Times New Roman" panose="02020603050405020304" pitchFamily="18" charset="0"/>
              </a:rPr>
              <a:t>两端铰接</a:t>
            </a:r>
            <a:endParaRPr lang="zh-CN" altLang="en-US" dirty="0"/>
          </a:p>
        </p:txBody>
      </p:sp>
      <p:sp>
        <p:nvSpPr>
          <p:cNvPr id="7" name="矩形 6">
            <a:extLst>
              <a:ext uri="{FF2B5EF4-FFF2-40B4-BE49-F238E27FC236}">
                <a16:creationId xmlns:a16="http://schemas.microsoft.com/office/drawing/2014/main" id="{957B0C45-7DA6-4E23-9BA5-6EE9CA96DD0B}"/>
              </a:ext>
            </a:extLst>
          </p:cNvPr>
          <p:cNvSpPr/>
          <p:nvPr/>
        </p:nvSpPr>
        <p:spPr>
          <a:xfrm>
            <a:off x="7608149" y="2866226"/>
            <a:ext cx="340158" cy="461665"/>
          </a:xfrm>
          <a:prstGeom prst="rect">
            <a:avLst/>
          </a:prstGeom>
        </p:spPr>
        <p:txBody>
          <a:bodyPr wrap="none">
            <a:spAutoFit/>
          </a:bodyPr>
          <a:lstStyle/>
          <a:p>
            <a:r>
              <a:rPr lang="en-US" altLang="zh-CN" sz="2400" dirty="0">
                <a:solidFill>
                  <a:srgbClr val="000000"/>
                </a:solidFill>
                <a:latin typeface="NEU-BZ-S92"/>
                <a:ea typeface="方正书宋_GBK"/>
                <a:cs typeface="Times New Roman" panose="02020603050405020304" pitchFamily="18" charset="0"/>
              </a:rPr>
              <a:t>1</a:t>
            </a:r>
            <a:endParaRPr lang="zh-CN" altLang="en-US" sz="2400" dirty="0"/>
          </a:p>
        </p:txBody>
      </p:sp>
    </p:spTree>
    <p:extLst>
      <p:ext uri="{BB962C8B-B14F-4D97-AF65-F5344CB8AC3E}">
        <p14:creationId xmlns:p14="http://schemas.microsoft.com/office/powerpoint/2010/main" val="2407379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aphicFrame>
        <p:nvGraphicFramePr>
          <p:cNvPr id="2" name="表格 1">
            <a:extLst>
              <a:ext uri="{FF2B5EF4-FFF2-40B4-BE49-F238E27FC236}">
                <a16:creationId xmlns:a16="http://schemas.microsoft.com/office/drawing/2014/main" id="{A9E499DA-A3D6-4200-8EBA-4477F5F3C531}"/>
              </a:ext>
            </a:extLst>
          </p:cNvPr>
          <p:cNvGraphicFramePr>
            <a:graphicFrameLocks noGrp="1"/>
          </p:cNvGraphicFramePr>
          <p:nvPr>
            <p:extLst/>
          </p:nvPr>
        </p:nvGraphicFramePr>
        <p:xfrm>
          <a:off x="617893" y="1489013"/>
          <a:ext cx="8049313" cy="422031"/>
        </p:xfrm>
        <a:graphic>
          <a:graphicData uri="http://schemas.openxmlformats.org/drawingml/2006/table">
            <a:tbl>
              <a:tblPr firstRow="1" firstCol="1" bandRow="1">
                <a:tableStyleId>{5C22544A-7EE6-4342-B048-85BDC9FD1C3A}</a:tableStyleId>
              </a:tblPr>
              <a:tblGrid>
                <a:gridCol w="3705913">
                  <a:extLst>
                    <a:ext uri="{9D8B030D-6E8A-4147-A177-3AD203B41FA5}">
                      <a16:colId xmlns:a16="http://schemas.microsoft.com/office/drawing/2014/main" val="1947913856"/>
                    </a:ext>
                  </a:extLst>
                </a:gridCol>
                <a:gridCol w="2488474">
                  <a:extLst>
                    <a:ext uri="{9D8B030D-6E8A-4147-A177-3AD203B41FA5}">
                      <a16:colId xmlns:a16="http://schemas.microsoft.com/office/drawing/2014/main" val="1556435542"/>
                    </a:ext>
                  </a:extLst>
                </a:gridCol>
                <a:gridCol w="1854926">
                  <a:extLst>
                    <a:ext uri="{9D8B030D-6E8A-4147-A177-3AD203B41FA5}">
                      <a16:colId xmlns:a16="http://schemas.microsoft.com/office/drawing/2014/main" val="515696879"/>
                    </a:ext>
                  </a:extLst>
                </a:gridCol>
              </a:tblGrid>
              <a:tr h="422031">
                <a:tc>
                  <a:txBody>
                    <a:bodyPr/>
                    <a:lstStyle/>
                    <a:p>
                      <a:pPr algn="ctr">
                        <a:lnSpc>
                          <a:spcPts val="1200"/>
                        </a:lnSpc>
                        <a:spcAft>
                          <a:spcPts val="0"/>
                        </a:spcAft>
                      </a:pPr>
                      <a:r>
                        <a:rPr lang="zh-CN" altLang="en-US" sz="1600" dirty="0">
                          <a:solidFill>
                            <a:srgbClr val="184972"/>
                          </a:solidFill>
                          <a:effectLst/>
                          <a:latin typeface="+mn-ea"/>
                          <a:ea typeface="+mn-ea"/>
                        </a:rPr>
                        <a:t>支承</a:t>
                      </a:r>
                      <a:r>
                        <a:rPr lang="zh-CN" sz="1600" dirty="0">
                          <a:solidFill>
                            <a:srgbClr val="184972"/>
                          </a:solidFill>
                          <a:effectLst/>
                          <a:latin typeface="+mn-ea"/>
                          <a:ea typeface="+mn-ea"/>
                        </a:rPr>
                        <a:t>方式</a:t>
                      </a:r>
                      <a:endParaRPr lang="zh-CN" sz="20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支承说明</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zh-CN" sz="1600" b="1" dirty="0">
                          <a:solidFill>
                            <a:schemeClr val="tx2"/>
                          </a:solidFill>
                          <a:effectLst/>
                          <a:latin typeface="+mn-ea"/>
                          <a:ea typeface="+mn-ea"/>
                          <a:cs typeface="Times New Roman" panose="02020603050405020304" pitchFamily="18" charset="0"/>
                        </a:rPr>
                        <a:t>末端系数</a:t>
                      </a:r>
                      <a:r>
                        <a:rPr lang="en-US" altLang="zh-CN" sz="1600" b="0" i="1" dirty="0">
                          <a:solidFill>
                            <a:schemeClr val="tx2"/>
                          </a:solidFill>
                          <a:effectLst/>
                          <a:latin typeface="NEU-BZ-S92"/>
                          <a:ea typeface="方正书宋_GBK"/>
                          <a:cs typeface="Times New Roman" panose="02020603050405020304" pitchFamily="18" charset="0"/>
                        </a:rPr>
                        <a:t>ψ</a:t>
                      </a:r>
                      <a:r>
                        <a:rPr lang="en-US" altLang="zh-CN" sz="1600" b="0" baseline="-25000" dirty="0">
                          <a:solidFill>
                            <a:schemeClr val="tx2"/>
                          </a:solidFill>
                          <a:effectLst/>
                          <a:latin typeface="NEU-BZ-S92"/>
                          <a:ea typeface="方正书宋_GBK"/>
                          <a:cs typeface="Times New Roman" panose="02020603050405020304" pitchFamily="18" charset="0"/>
                        </a:rPr>
                        <a:t>2</a:t>
                      </a:r>
                      <a:endParaRPr lang="zh-CN" sz="2000" b="0" dirty="0">
                        <a:solidFill>
                          <a:schemeClr val="tx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bl>
          </a:graphicData>
        </a:graphic>
      </p:graphicFrame>
      <p:cxnSp>
        <p:nvCxnSpPr>
          <p:cNvPr id="19" name="直接连接符 18">
            <a:extLst>
              <a:ext uri="{FF2B5EF4-FFF2-40B4-BE49-F238E27FC236}">
                <a16:creationId xmlns:a16="http://schemas.microsoft.com/office/drawing/2014/main" id="{66104351-071C-4E43-A144-8570435DCF6A}"/>
              </a:ext>
            </a:extLst>
          </p:cNvPr>
          <p:cNvCxnSpPr>
            <a:cxnSpLocks/>
          </p:cNvCxnSpPr>
          <p:nvPr/>
        </p:nvCxnSpPr>
        <p:spPr>
          <a:xfrm>
            <a:off x="4319326" y="1489013"/>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7888E48-40BA-455F-B8C0-B1D3F1E22CDC}"/>
              </a:ext>
            </a:extLst>
          </p:cNvPr>
          <p:cNvCxnSpPr>
            <a:cxnSpLocks/>
          </p:cNvCxnSpPr>
          <p:nvPr/>
        </p:nvCxnSpPr>
        <p:spPr>
          <a:xfrm>
            <a:off x="6809783"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DA80D43-0951-445A-9C29-F16D64333C31}"/>
              </a:ext>
            </a:extLst>
          </p:cNvPr>
          <p:cNvCxnSpPr>
            <a:cxnSpLocks/>
          </p:cNvCxnSpPr>
          <p:nvPr/>
        </p:nvCxnSpPr>
        <p:spPr>
          <a:xfrm>
            <a:off x="8669931" y="1495681"/>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1E231D-2BAC-4476-8FAB-7BFBFAEE2A97}"/>
              </a:ext>
            </a:extLst>
          </p:cNvPr>
          <p:cNvCxnSpPr>
            <a:cxnSpLocks/>
          </p:cNvCxnSpPr>
          <p:nvPr/>
        </p:nvCxnSpPr>
        <p:spPr>
          <a:xfrm flipH="1">
            <a:off x="611499" y="4453141"/>
            <a:ext cx="8047366"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0686C6-E363-4A6A-80EC-FE5373A08F55}"/>
              </a:ext>
            </a:extLst>
          </p:cNvPr>
          <p:cNvCxnSpPr>
            <a:cxnSpLocks/>
          </p:cNvCxnSpPr>
          <p:nvPr/>
        </p:nvCxnSpPr>
        <p:spPr>
          <a:xfrm>
            <a:off x="611499"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sp>
        <p:nvSpPr>
          <p:cNvPr id="29" name="文本框 19">
            <a:extLst>
              <a:ext uri="{FF2B5EF4-FFF2-40B4-BE49-F238E27FC236}">
                <a16:creationId xmlns:a16="http://schemas.microsoft.com/office/drawing/2014/main" id="{366A0D37-2CF5-4708-B65D-180D1A0A470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31" name="直角三角形 30">
            <a:extLst>
              <a:ext uri="{FF2B5EF4-FFF2-40B4-BE49-F238E27FC236}">
                <a16:creationId xmlns:a16="http://schemas.microsoft.com/office/drawing/2014/main" id="{27B27325-E732-4471-9332-2C57554182E0}"/>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直角三角形 31">
            <a:extLst>
              <a:ext uri="{FF2B5EF4-FFF2-40B4-BE49-F238E27FC236}">
                <a16:creationId xmlns:a16="http://schemas.microsoft.com/office/drawing/2014/main" id="{F6BD8B93-B0D3-4907-869E-1E2A3929C35B}"/>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直角三角形 32">
            <a:extLst>
              <a:ext uri="{FF2B5EF4-FFF2-40B4-BE49-F238E27FC236}">
                <a16:creationId xmlns:a16="http://schemas.microsoft.com/office/drawing/2014/main" id="{CEB50D09-A19C-4E92-B5A9-A9BCFE343971}"/>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直角三角形 33">
            <a:extLst>
              <a:ext uri="{FF2B5EF4-FFF2-40B4-BE49-F238E27FC236}">
                <a16:creationId xmlns:a16="http://schemas.microsoft.com/office/drawing/2014/main" id="{A753F5C7-37D7-424F-B34D-488CF76140F6}"/>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CDC2FA3-76DF-4F42-9491-58B868E8C661}"/>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7" name="矩形 16">
            <a:extLst>
              <a:ext uri="{FF2B5EF4-FFF2-40B4-BE49-F238E27FC236}">
                <a16:creationId xmlns:a16="http://schemas.microsoft.com/office/drawing/2014/main" id="{236A9D4D-767A-4770-827B-57644095F1CA}"/>
              </a:ext>
            </a:extLst>
          </p:cNvPr>
          <p:cNvSpPr/>
          <p:nvPr/>
        </p:nvSpPr>
        <p:spPr>
          <a:xfrm>
            <a:off x="3071235" y="4577352"/>
            <a:ext cx="2533065"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5-3</a:t>
            </a:r>
            <a:r>
              <a:rPr lang="zh-CN" altLang="zh-CN" sz="900" dirty="0">
                <a:solidFill>
                  <a:srgbClr val="000000"/>
                </a:solidFill>
                <a:latin typeface="NEU-HZ-S92"/>
                <a:ea typeface="方正书宋_GBK"/>
                <a:cs typeface="Times New Roman" panose="02020603050405020304" pitchFamily="18" charset="0"/>
              </a:rPr>
              <a:t>　</a:t>
            </a:r>
            <a:r>
              <a:rPr lang="zh-CN" altLang="zh-CN" sz="900" dirty="0">
                <a:solidFill>
                  <a:srgbClr val="000000"/>
                </a:solidFill>
                <a:latin typeface="NEU-BZ-S92"/>
                <a:ea typeface="方正黑体_GBK"/>
                <a:cs typeface="Times New Roman" panose="02020603050405020304" pitchFamily="18" charset="0"/>
              </a:rPr>
              <a:t>液压缸支承方式和末端系数</a:t>
            </a:r>
            <a:r>
              <a:rPr lang="en-US" altLang="zh-CN" sz="900" i="1" dirty="0">
                <a:solidFill>
                  <a:srgbClr val="000000"/>
                </a:solidFill>
                <a:latin typeface="NEU-HZ-S92"/>
                <a:ea typeface="方正书宋_GBK"/>
                <a:cs typeface="Times New Roman" panose="02020603050405020304" pitchFamily="18" charset="0"/>
              </a:rPr>
              <a:t>ψ</a:t>
            </a:r>
            <a:r>
              <a:rPr lang="en-US" altLang="zh-CN" sz="900" baseline="-25000" dirty="0">
                <a:solidFill>
                  <a:srgbClr val="000000"/>
                </a:solidFill>
                <a:latin typeface="NEU-HZ-S92"/>
                <a:ea typeface="方正书宋_GBK"/>
                <a:cs typeface="Times New Roman" panose="02020603050405020304" pitchFamily="18" charset="0"/>
              </a:rPr>
              <a:t>2</a:t>
            </a:r>
            <a:r>
              <a:rPr lang="zh-CN" altLang="zh-CN" sz="900" dirty="0">
                <a:solidFill>
                  <a:srgbClr val="000000"/>
                </a:solidFill>
                <a:latin typeface="NEU-BZ-S92"/>
                <a:ea typeface="方正黑体_GBK"/>
                <a:cs typeface="Times New Roman" panose="02020603050405020304" pitchFamily="18" charset="0"/>
              </a:rPr>
              <a:t>的值</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8" name="B5T33.EPS">
            <a:extLst>
              <a:ext uri="{FF2B5EF4-FFF2-40B4-BE49-F238E27FC236}">
                <a16:creationId xmlns:a16="http://schemas.microsoft.com/office/drawing/2014/main" id="{36B8C9B8-EDF5-4AB0-BCF0-B7258D042F89}"/>
              </a:ext>
            </a:extLst>
          </p:cNvPr>
          <p:cNvPicPr/>
          <p:nvPr/>
        </p:nvPicPr>
        <p:blipFill>
          <a:blip r:embed="rId2"/>
          <a:stretch>
            <a:fillRect/>
          </a:stretch>
        </p:blipFill>
        <p:spPr>
          <a:xfrm>
            <a:off x="900635" y="2426317"/>
            <a:ext cx="3142023" cy="1341483"/>
          </a:xfrm>
          <a:prstGeom prst="rect">
            <a:avLst/>
          </a:prstGeom>
        </p:spPr>
      </p:pic>
      <p:sp>
        <p:nvSpPr>
          <p:cNvPr id="4" name="矩形 3">
            <a:extLst>
              <a:ext uri="{FF2B5EF4-FFF2-40B4-BE49-F238E27FC236}">
                <a16:creationId xmlns:a16="http://schemas.microsoft.com/office/drawing/2014/main" id="{BD277461-7C4D-4437-A1BA-2D3FF0492D04}"/>
              </a:ext>
            </a:extLst>
          </p:cNvPr>
          <p:cNvSpPr/>
          <p:nvPr/>
        </p:nvSpPr>
        <p:spPr>
          <a:xfrm>
            <a:off x="4527612" y="2920728"/>
            <a:ext cx="2031325" cy="369332"/>
          </a:xfrm>
          <a:prstGeom prst="rect">
            <a:avLst/>
          </a:prstGeom>
        </p:spPr>
        <p:txBody>
          <a:bodyPr wrap="none">
            <a:spAutoFit/>
          </a:bodyPr>
          <a:lstStyle/>
          <a:p>
            <a:r>
              <a:rPr lang="zh-CN" altLang="zh-CN" dirty="0">
                <a:solidFill>
                  <a:srgbClr val="000000"/>
                </a:solidFill>
                <a:latin typeface="NEU-BZ-S92"/>
                <a:ea typeface="方正书宋_GBK"/>
                <a:cs typeface="Times New Roman" panose="02020603050405020304" pitchFamily="18" charset="0"/>
              </a:rPr>
              <a:t>一端铰接一端固定</a:t>
            </a:r>
            <a:endParaRPr lang="zh-CN" altLang="en-US" dirty="0"/>
          </a:p>
        </p:txBody>
      </p:sp>
      <p:sp>
        <p:nvSpPr>
          <p:cNvPr id="7" name="矩形 6">
            <a:extLst>
              <a:ext uri="{FF2B5EF4-FFF2-40B4-BE49-F238E27FC236}">
                <a16:creationId xmlns:a16="http://schemas.microsoft.com/office/drawing/2014/main" id="{D999ADDF-6026-4BF0-8337-A987BE625D96}"/>
              </a:ext>
            </a:extLst>
          </p:cNvPr>
          <p:cNvSpPr/>
          <p:nvPr/>
        </p:nvSpPr>
        <p:spPr>
          <a:xfrm>
            <a:off x="7599641" y="2874561"/>
            <a:ext cx="301686" cy="461665"/>
          </a:xfrm>
          <a:prstGeom prst="rect">
            <a:avLst/>
          </a:prstGeom>
        </p:spPr>
        <p:txBody>
          <a:bodyPr wrap="square">
            <a:spAutoFit/>
          </a:bodyPr>
          <a:lstStyle/>
          <a:p>
            <a:r>
              <a:rPr lang="en-US" altLang="zh-CN" sz="2400" dirty="0">
                <a:solidFill>
                  <a:srgbClr val="000000"/>
                </a:solidFill>
                <a:latin typeface="NEU-BZ-S92"/>
                <a:ea typeface="方正书宋_GBK"/>
                <a:cs typeface="Times New Roman" panose="02020603050405020304" pitchFamily="18" charset="0"/>
              </a:rPr>
              <a:t>2</a:t>
            </a:r>
            <a:endParaRPr lang="zh-CN" altLang="en-US" sz="2400" dirty="0"/>
          </a:p>
        </p:txBody>
      </p:sp>
    </p:spTree>
    <p:extLst>
      <p:ext uri="{BB962C8B-B14F-4D97-AF65-F5344CB8AC3E}">
        <p14:creationId xmlns:p14="http://schemas.microsoft.com/office/powerpoint/2010/main" val="2152930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aphicFrame>
        <p:nvGraphicFramePr>
          <p:cNvPr id="2" name="表格 1">
            <a:extLst>
              <a:ext uri="{FF2B5EF4-FFF2-40B4-BE49-F238E27FC236}">
                <a16:creationId xmlns:a16="http://schemas.microsoft.com/office/drawing/2014/main" id="{A9E499DA-A3D6-4200-8EBA-4477F5F3C531}"/>
              </a:ext>
            </a:extLst>
          </p:cNvPr>
          <p:cNvGraphicFramePr>
            <a:graphicFrameLocks noGrp="1"/>
          </p:cNvGraphicFramePr>
          <p:nvPr>
            <p:extLst/>
          </p:nvPr>
        </p:nvGraphicFramePr>
        <p:xfrm>
          <a:off x="617893" y="1489013"/>
          <a:ext cx="8049313" cy="422031"/>
        </p:xfrm>
        <a:graphic>
          <a:graphicData uri="http://schemas.openxmlformats.org/drawingml/2006/table">
            <a:tbl>
              <a:tblPr firstRow="1" firstCol="1" bandRow="1">
                <a:tableStyleId>{5C22544A-7EE6-4342-B048-85BDC9FD1C3A}</a:tableStyleId>
              </a:tblPr>
              <a:tblGrid>
                <a:gridCol w="3705913">
                  <a:extLst>
                    <a:ext uri="{9D8B030D-6E8A-4147-A177-3AD203B41FA5}">
                      <a16:colId xmlns:a16="http://schemas.microsoft.com/office/drawing/2014/main" val="1947913856"/>
                    </a:ext>
                  </a:extLst>
                </a:gridCol>
                <a:gridCol w="2488474">
                  <a:extLst>
                    <a:ext uri="{9D8B030D-6E8A-4147-A177-3AD203B41FA5}">
                      <a16:colId xmlns:a16="http://schemas.microsoft.com/office/drawing/2014/main" val="1556435542"/>
                    </a:ext>
                  </a:extLst>
                </a:gridCol>
                <a:gridCol w="1854926">
                  <a:extLst>
                    <a:ext uri="{9D8B030D-6E8A-4147-A177-3AD203B41FA5}">
                      <a16:colId xmlns:a16="http://schemas.microsoft.com/office/drawing/2014/main" val="515696879"/>
                    </a:ext>
                  </a:extLst>
                </a:gridCol>
              </a:tblGrid>
              <a:tr h="422031">
                <a:tc>
                  <a:txBody>
                    <a:bodyPr/>
                    <a:lstStyle/>
                    <a:p>
                      <a:pPr algn="ctr">
                        <a:lnSpc>
                          <a:spcPts val="1200"/>
                        </a:lnSpc>
                        <a:spcAft>
                          <a:spcPts val="0"/>
                        </a:spcAft>
                      </a:pPr>
                      <a:r>
                        <a:rPr lang="zh-CN" altLang="en-US" sz="1600" dirty="0">
                          <a:solidFill>
                            <a:srgbClr val="184972"/>
                          </a:solidFill>
                          <a:effectLst/>
                          <a:latin typeface="+mn-ea"/>
                          <a:ea typeface="+mn-ea"/>
                        </a:rPr>
                        <a:t>支承</a:t>
                      </a:r>
                      <a:r>
                        <a:rPr lang="zh-CN" sz="1600" dirty="0">
                          <a:solidFill>
                            <a:srgbClr val="184972"/>
                          </a:solidFill>
                          <a:effectLst/>
                          <a:latin typeface="+mn-ea"/>
                          <a:ea typeface="+mn-ea"/>
                        </a:rPr>
                        <a:t>方式</a:t>
                      </a:r>
                      <a:endParaRPr lang="zh-CN" sz="20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en-US" sz="1600" dirty="0">
                          <a:solidFill>
                            <a:srgbClr val="184972"/>
                          </a:solidFill>
                          <a:effectLst/>
                          <a:latin typeface="+mn-ea"/>
                          <a:ea typeface="+mn-ea"/>
                          <a:cs typeface="Times New Roman" panose="02020603050405020304" pitchFamily="18" charset="0"/>
                        </a:rPr>
                        <a:t>支承说明</a:t>
                      </a:r>
                      <a:endParaRPr lang="zh-CN" sz="1600" dirty="0">
                        <a:solidFill>
                          <a:srgbClr val="18497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altLang="zh-CN" sz="1600" b="1" dirty="0">
                          <a:solidFill>
                            <a:schemeClr val="tx2"/>
                          </a:solidFill>
                          <a:effectLst/>
                          <a:latin typeface="+mn-ea"/>
                          <a:ea typeface="+mn-ea"/>
                          <a:cs typeface="Times New Roman" panose="02020603050405020304" pitchFamily="18" charset="0"/>
                        </a:rPr>
                        <a:t>末端系数</a:t>
                      </a:r>
                      <a:r>
                        <a:rPr lang="en-US" altLang="zh-CN" sz="1600" b="0" i="1" dirty="0">
                          <a:solidFill>
                            <a:schemeClr val="tx2"/>
                          </a:solidFill>
                          <a:effectLst/>
                          <a:latin typeface="NEU-BZ-S92"/>
                          <a:ea typeface="方正书宋_GBK"/>
                          <a:cs typeface="Times New Roman" panose="02020603050405020304" pitchFamily="18" charset="0"/>
                        </a:rPr>
                        <a:t>ψ</a:t>
                      </a:r>
                      <a:r>
                        <a:rPr lang="en-US" altLang="zh-CN" sz="1600" b="0" baseline="-25000" dirty="0">
                          <a:solidFill>
                            <a:schemeClr val="tx2"/>
                          </a:solidFill>
                          <a:effectLst/>
                          <a:latin typeface="NEU-BZ-S92"/>
                          <a:ea typeface="方正书宋_GBK"/>
                          <a:cs typeface="Times New Roman" panose="02020603050405020304" pitchFamily="18" charset="0"/>
                        </a:rPr>
                        <a:t>2</a:t>
                      </a:r>
                      <a:endParaRPr lang="zh-CN" sz="2000" b="0" dirty="0">
                        <a:solidFill>
                          <a:schemeClr val="tx2"/>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006486"/>
                  </a:ext>
                </a:extLst>
              </a:tr>
            </a:tbl>
          </a:graphicData>
        </a:graphic>
      </p:graphicFrame>
      <p:cxnSp>
        <p:nvCxnSpPr>
          <p:cNvPr id="19" name="直接连接符 18">
            <a:extLst>
              <a:ext uri="{FF2B5EF4-FFF2-40B4-BE49-F238E27FC236}">
                <a16:creationId xmlns:a16="http://schemas.microsoft.com/office/drawing/2014/main" id="{66104351-071C-4E43-A144-8570435DCF6A}"/>
              </a:ext>
            </a:extLst>
          </p:cNvPr>
          <p:cNvCxnSpPr>
            <a:cxnSpLocks/>
          </p:cNvCxnSpPr>
          <p:nvPr/>
        </p:nvCxnSpPr>
        <p:spPr>
          <a:xfrm>
            <a:off x="4319326" y="1489013"/>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7888E48-40BA-455F-B8C0-B1D3F1E22CDC}"/>
              </a:ext>
            </a:extLst>
          </p:cNvPr>
          <p:cNvCxnSpPr>
            <a:cxnSpLocks/>
          </p:cNvCxnSpPr>
          <p:nvPr/>
        </p:nvCxnSpPr>
        <p:spPr>
          <a:xfrm>
            <a:off x="6809783"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DA80D43-0951-445A-9C29-F16D64333C31}"/>
              </a:ext>
            </a:extLst>
          </p:cNvPr>
          <p:cNvCxnSpPr>
            <a:cxnSpLocks/>
          </p:cNvCxnSpPr>
          <p:nvPr/>
        </p:nvCxnSpPr>
        <p:spPr>
          <a:xfrm>
            <a:off x="8669931" y="1495681"/>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1E231D-2BAC-4476-8FAB-7BFBFAEE2A97}"/>
              </a:ext>
            </a:extLst>
          </p:cNvPr>
          <p:cNvCxnSpPr>
            <a:cxnSpLocks/>
          </p:cNvCxnSpPr>
          <p:nvPr/>
        </p:nvCxnSpPr>
        <p:spPr>
          <a:xfrm flipH="1">
            <a:off x="611499" y="4453141"/>
            <a:ext cx="8047366"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0686C6-E363-4A6A-80EC-FE5373A08F55}"/>
              </a:ext>
            </a:extLst>
          </p:cNvPr>
          <p:cNvCxnSpPr>
            <a:cxnSpLocks/>
          </p:cNvCxnSpPr>
          <p:nvPr/>
        </p:nvCxnSpPr>
        <p:spPr>
          <a:xfrm>
            <a:off x="611499" y="1482619"/>
            <a:ext cx="0" cy="2970522"/>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sp>
        <p:nvSpPr>
          <p:cNvPr id="29" name="文本框 19">
            <a:extLst>
              <a:ext uri="{FF2B5EF4-FFF2-40B4-BE49-F238E27FC236}">
                <a16:creationId xmlns:a16="http://schemas.microsoft.com/office/drawing/2014/main" id="{366A0D37-2CF5-4708-B65D-180D1A0A470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31" name="直角三角形 30">
            <a:extLst>
              <a:ext uri="{FF2B5EF4-FFF2-40B4-BE49-F238E27FC236}">
                <a16:creationId xmlns:a16="http://schemas.microsoft.com/office/drawing/2014/main" id="{27B27325-E732-4471-9332-2C57554182E0}"/>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直角三角形 31">
            <a:extLst>
              <a:ext uri="{FF2B5EF4-FFF2-40B4-BE49-F238E27FC236}">
                <a16:creationId xmlns:a16="http://schemas.microsoft.com/office/drawing/2014/main" id="{F6BD8B93-B0D3-4907-869E-1E2A3929C35B}"/>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直角三角形 32">
            <a:extLst>
              <a:ext uri="{FF2B5EF4-FFF2-40B4-BE49-F238E27FC236}">
                <a16:creationId xmlns:a16="http://schemas.microsoft.com/office/drawing/2014/main" id="{CEB50D09-A19C-4E92-B5A9-A9BCFE343971}"/>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直角三角形 33">
            <a:extLst>
              <a:ext uri="{FF2B5EF4-FFF2-40B4-BE49-F238E27FC236}">
                <a16:creationId xmlns:a16="http://schemas.microsoft.com/office/drawing/2014/main" id="{A753F5C7-37D7-424F-B34D-488CF76140F6}"/>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CDC2FA3-76DF-4F42-9491-58B868E8C661}"/>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7" name="矩形 16">
            <a:extLst>
              <a:ext uri="{FF2B5EF4-FFF2-40B4-BE49-F238E27FC236}">
                <a16:creationId xmlns:a16="http://schemas.microsoft.com/office/drawing/2014/main" id="{2C282731-0E44-47F8-B28B-DE67DA3742DB}"/>
              </a:ext>
            </a:extLst>
          </p:cNvPr>
          <p:cNvSpPr/>
          <p:nvPr/>
        </p:nvSpPr>
        <p:spPr>
          <a:xfrm>
            <a:off x="3071235" y="4577352"/>
            <a:ext cx="2533065"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5-3</a:t>
            </a:r>
            <a:r>
              <a:rPr lang="zh-CN" altLang="zh-CN" sz="900" dirty="0">
                <a:solidFill>
                  <a:srgbClr val="000000"/>
                </a:solidFill>
                <a:latin typeface="NEU-HZ-S92"/>
                <a:ea typeface="方正书宋_GBK"/>
                <a:cs typeface="Times New Roman" panose="02020603050405020304" pitchFamily="18" charset="0"/>
              </a:rPr>
              <a:t>　</a:t>
            </a:r>
            <a:r>
              <a:rPr lang="zh-CN" altLang="zh-CN" sz="900" dirty="0">
                <a:solidFill>
                  <a:srgbClr val="000000"/>
                </a:solidFill>
                <a:latin typeface="NEU-BZ-S92"/>
                <a:ea typeface="方正黑体_GBK"/>
                <a:cs typeface="Times New Roman" panose="02020603050405020304" pitchFamily="18" charset="0"/>
              </a:rPr>
              <a:t>液压缸支承方式和末端系数</a:t>
            </a:r>
            <a:r>
              <a:rPr lang="en-US" altLang="zh-CN" sz="900" i="1" dirty="0">
                <a:solidFill>
                  <a:srgbClr val="000000"/>
                </a:solidFill>
                <a:latin typeface="NEU-HZ-S92"/>
                <a:ea typeface="方正书宋_GBK"/>
                <a:cs typeface="Times New Roman" panose="02020603050405020304" pitchFamily="18" charset="0"/>
              </a:rPr>
              <a:t>ψ</a:t>
            </a:r>
            <a:r>
              <a:rPr lang="en-US" altLang="zh-CN" sz="900" baseline="-25000" dirty="0">
                <a:solidFill>
                  <a:srgbClr val="000000"/>
                </a:solidFill>
                <a:latin typeface="NEU-HZ-S92"/>
                <a:ea typeface="方正书宋_GBK"/>
                <a:cs typeface="Times New Roman" panose="02020603050405020304" pitchFamily="18" charset="0"/>
              </a:rPr>
              <a:t>2</a:t>
            </a:r>
            <a:r>
              <a:rPr lang="zh-CN" altLang="zh-CN" sz="900" dirty="0">
                <a:solidFill>
                  <a:srgbClr val="000000"/>
                </a:solidFill>
                <a:latin typeface="NEU-BZ-S92"/>
                <a:ea typeface="方正黑体_GBK"/>
                <a:cs typeface="Times New Roman" panose="02020603050405020304" pitchFamily="18" charset="0"/>
              </a:rPr>
              <a:t>的值</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8" name="B5T34.EPS">
            <a:extLst>
              <a:ext uri="{FF2B5EF4-FFF2-40B4-BE49-F238E27FC236}">
                <a16:creationId xmlns:a16="http://schemas.microsoft.com/office/drawing/2014/main" id="{77F95BB5-4277-4D86-992F-8829EBB3568A}"/>
              </a:ext>
            </a:extLst>
          </p:cNvPr>
          <p:cNvPicPr/>
          <p:nvPr/>
        </p:nvPicPr>
        <p:blipFill>
          <a:blip r:embed="rId2"/>
          <a:stretch>
            <a:fillRect/>
          </a:stretch>
        </p:blipFill>
        <p:spPr>
          <a:xfrm>
            <a:off x="941529" y="2306339"/>
            <a:ext cx="3035300" cy="1563144"/>
          </a:xfrm>
          <a:prstGeom prst="rect">
            <a:avLst/>
          </a:prstGeom>
        </p:spPr>
      </p:pic>
      <p:sp>
        <p:nvSpPr>
          <p:cNvPr id="4" name="矩形 3">
            <a:extLst>
              <a:ext uri="{FF2B5EF4-FFF2-40B4-BE49-F238E27FC236}">
                <a16:creationId xmlns:a16="http://schemas.microsoft.com/office/drawing/2014/main" id="{7072A42A-0305-45F6-9644-CE353B01190B}"/>
              </a:ext>
            </a:extLst>
          </p:cNvPr>
          <p:cNvSpPr/>
          <p:nvPr/>
        </p:nvSpPr>
        <p:spPr>
          <a:xfrm>
            <a:off x="5006784" y="2881620"/>
            <a:ext cx="1107996" cy="369332"/>
          </a:xfrm>
          <a:prstGeom prst="rect">
            <a:avLst/>
          </a:prstGeom>
        </p:spPr>
        <p:txBody>
          <a:bodyPr wrap="none">
            <a:spAutoFit/>
          </a:bodyPr>
          <a:lstStyle/>
          <a:p>
            <a:r>
              <a:rPr lang="zh-CN" altLang="zh-CN" dirty="0">
                <a:solidFill>
                  <a:srgbClr val="000000"/>
                </a:solidFill>
                <a:latin typeface="NEU-BZ-S92"/>
                <a:ea typeface="方正书宋_GBK"/>
                <a:cs typeface="Times New Roman" panose="02020603050405020304" pitchFamily="18" charset="0"/>
              </a:rPr>
              <a:t>两端固定</a:t>
            </a:r>
            <a:endParaRPr lang="zh-CN" altLang="en-US" dirty="0"/>
          </a:p>
        </p:txBody>
      </p:sp>
      <p:sp>
        <p:nvSpPr>
          <p:cNvPr id="7" name="矩形 6">
            <a:extLst>
              <a:ext uri="{FF2B5EF4-FFF2-40B4-BE49-F238E27FC236}">
                <a16:creationId xmlns:a16="http://schemas.microsoft.com/office/drawing/2014/main" id="{FE68E047-150E-4A93-91D5-FA48CC01305C}"/>
              </a:ext>
            </a:extLst>
          </p:cNvPr>
          <p:cNvSpPr/>
          <p:nvPr/>
        </p:nvSpPr>
        <p:spPr>
          <a:xfrm>
            <a:off x="7568416" y="2866226"/>
            <a:ext cx="340158" cy="461665"/>
          </a:xfrm>
          <a:prstGeom prst="rect">
            <a:avLst/>
          </a:prstGeom>
        </p:spPr>
        <p:txBody>
          <a:bodyPr wrap="none">
            <a:spAutoFit/>
          </a:bodyPr>
          <a:lstStyle/>
          <a:p>
            <a:r>
              <a:rPr lang="en-US" altLang="zh-CN" sz="2400" dirty="0">
                <a:solidFill>
                  <a:srgbClr val="000000"/>
                </a:solidFill>
                <a:latin typeface="NEU-BZ-S92"/>
                <a:ea typeface="方正书宋_GBK"/>
                <a:cs typeface="Times New Roman" panose="02020603050405020304" pitchFamily="18" charset="0"/>
              </a:rPr>
              <a:t>4</a:t>
            </a:r>
            <a:endParaRPr lang="zh-CN" altLang="en-US" sz="2400" dirty="0"/>
          </a:p>
        </p:txBody>
      </p:sp>
    </p:spTree>
    <p:extLst>
      <p:ext uri="{BB962C8B-B14F-4D97-AF65-F5344CB8AC3E}">
        <p14:creationId xmlns:p14="http://schemas.microsoft.com/office/powerpoint/2010/main" val="1296715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14E29D8-C568-4FAB-84BE-614842C1D3E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19">
            <a:extLst>
              <a:ext uri="{FF2B5EF4-FFF2-40B4-BE49-F238E27FC236}">
                <a16:creationId xmlns:a16="http://schemas.microsoft.com/office/drawing/2014/main" id="{26A7DEC0-6496-4228-9EB7-A99AC46C3839}"/>
              </a:ext>
            </a:extLst>
          </p:cNvPr>
          <p:cNvSpPr txBox="1">
            <a:spLocks noChangeArrowheads="1"/>
          </p:cNvSpPr>
          <p:nvPr/>
        </p:nvSpPr>
        <p:spPr bwMode="auto">
          <a:xfrm>
            <a:off x="1531915" y="977206"/>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四、稳定性校核</a:t>
            </a:r>
          </a:p>
        </p:txBody>
      </p:sp>
      <p:sp>
        <p:nvSpPr>
          <p:cNvPr id="4" name="直角三角形 3">
            <a:extLst>
              <a:ext uri="{FF2B5EF4-FFF2-40B4-BE49-F238E27FC236}">
                <a16:creationId xmlns:a16="http://schemas.microsoft.com/office/drawing/2014/main" id="{E935FAE4-D468-4057-86E1-CBA3A81EAD83}"/>
              </a:ext>
            </a:extLst>
          </p:cNvPr>
          <p:cNvSpPr/>
          <p:nvPr/>
        </p:nvSpPr>
        <p:spPr>
          <a:xfrm rot="18962245" flipV="1">
            <a:off x="1988947" y="103829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直角三角形 4">
            <a:extLst>
              <a:ext uri="{FF2B5EF4-FFF2-40B4-BE49-F238E27FC236}">
                <a16:creationId xmlns:a16="http://schemas.microsoft.com/office/drawing/2014/main" id="{DFE2240F-46A8-43C8-A1A3-C5077D11B88C}"/>
              </a:ext>
            </a:extLst>
          </p:cNvPr>
          <p:cNvSpPr/>
          <p:nvPr/>
        </p:nvSpPr>
        <p:spPr>
          <a:xfrm rot="18962245" flipV="1">
            <a:off x="2139194" y="103829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A833CB64-784B-47AE-AD43-E6D8ABB8F71B}"/>
              </a:ext>
            </a:extLst>
          </p:cNvPr>
          <p:cNvSpPr/>
          <p:nvPr/>
        </p:nvSpPr>
        <p:spPr>
          <a:xfrm rot="2637755" flipH="1" flipV="1">
            <a:off x="6274410" y="103829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08485223-72FA-4676-BE15-26A93CC93A0A}"/>
              </a:ext>
            </a:extLst>
          </p:cNvPr>
          <p:cNvSpPr/>
          <p:nvPr/>
        </p:nvSpPr>
        <p:spPr>
          <a:xfrm rot="2637755" flipH="1" flipV="1">
            <a:off x="6424657" y="103829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5AC8FEA9-785C-416B-ACC6-3590574BAABE}"/>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pic>
        <p:nvPicPr>
          <p:cNvPr id="10" name="图片 9">
            <a:extLst>
              <a:ext uri="{FF2B5EF4-FFF2-40B4-BE49-F238E27FC236}">
                <a16:creationId xmlns:a16="http://schemas.microsoft.com/office/drawing/2014/main" id="{88196E06-66CA-4239-AC19-B33B2A78BFA2}"/>
              </a:ext>
            </a:extLst>
          </p:cNvPr>
          <p:cNvPicPr>
            <a:picLocks noChangeAspect="1"/>
          </p:cNvPicPr>
          <p:nvPr/>
        </p:nvPicPr>
        <p:blipFill>
          <a:blip r:embed="rId2"/>
          <a:stretch>
            <a:fillRect/>
          </a:stretch>
        </p:blipFill>
        <p:spPr>
          <a:xfrm>
            <a:off x="657015" y="1869880"/>
            <a:ext cx="7839453" cy="2852342"/>
          </a:xfrm>
          <a:prstGeom prst="rect">
            <a:avLst/>
          </a:prstGeom>
        </p:spPr>
      </p:pic>
      <p:cxnSp>
        <p:nvCxnSpPr>
          <p:cNvPr id="11" name="直接连接符 10">
            <a:extLst>
              <a:ext uri="{FF2B5EF4-FFF2-40B4-BE49-F238E27FC236}">
                <a16:creationId xmlns:a16="http://schemas.microsoft.com/office/drawing/2014/main" id="{1D6C5408-8FCC-44D8-A504-348E7AADD3DC}"/>
              </a:ext>
            </a:extLst>
          </p:cNvPr>
          <p:cNvCxnSpPr>
            <a:cxnSpLocks/>
          </p:cNvCxnSpPr>
          <p:nvPr/>
        </p:nvCxnSpPr>
        <p:spPr>
          <a:xfrm>
            <a:off x="4773468" y="1751307"/>
            <a:ext cx="0" cy="2760617"/>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4BC5751-78D6-4044-9CE2-6EA863D358F6}"/>
              </a:ext>
            </a:extLst>
          </p:cNvPr>
          <p:cNvCxnSpPr>
            <a:cxnSpLocks/>
          </p:cNvCxnSpPr>
          <p:nvPr/>
        </p:nvCxnSpPr>
        <p:spPr>
          <a:xfrm flipH="1">
            <a:off x="657015" y="4511924"/>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7EBB27E-79B5-4BB4-8733-C7899660CF84}"/>
              </a:ext>
            </a:extLst>
          </p:cNvPr>
          <p:cNvCxnSpPr>
            <a:cxnSpLocks/>
          </p:cNvCxnSpPr>
          <p:nvPr/>
        </p:nvCxnSpPr>
        <p:spPr>
          <a:xfrm flipH="1">
            <a:off x="657015" y="1751307"/>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5181B6F-E792-4F9F-908C-FB9DD503EFF6}"/>
              </a:ext>
            </a:extLst>
          </p:cNvPr>
          <p:cNvCxnSpPr>
            <a:cxnSpLocks/>
          </p:cNvCxnSpPr>
          <p:nvPr/>
        </p:nvCxnSpPr>
        <p:spPr>
          <a:xfrm>
            <a:off x="6904891" y="1751307"/>
            <a:ext cx="0" cy="2760617"/>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FD4B7E-DAEF-4DC7-9DA4-022B9EFE6AF0}"/>
              </a:ext>
            </a:extLst>
          </p:cNvPr>
          <p:cNvCxnSpPr>
            <a:cxnSpLocks/>
          </p:cNvCxnSpPr>
          <p:nvPr/>
        </p:nvCxnSpPr>
        <p:spPr>
          <a:xfrm>
            <a:off x="2890240" y="1751307"/>
            <a:ext cx="0" cy="2760617"/>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104FD1D-328A-4F18-A425-5459AC0AA2A8}"/>
              </a:ext>
            </a:extLst>
          </p:cNvPr>
          <p:cNvCxnSpPr>
            <a:cxnSpLocks/>
          </p:cNvCxnSpPr>
          <p:nvPr/>
        </p:nvCxnSpPr>
        <p:spPr>
          <a:xfrm>
            <a:off x="658863" y="1751307"/>
            <a:ext cx="0" cy="2760617"/>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8714AA5-4E9A-4F32-867E-3C20598C2EFD}"/>
              </a:ext>
            </a:extLst>
          </p:cNvPr>
          <p:cNvCxnSpPr>
            <a:cxnSpLocks/>
          </p:cNvCxnSpPr>
          <p:nvPr/>
        </p:nvCxnSpPr>
        <p:spPr>
          <a:xfrm>
            <a:off x="8496468" y="1751307"/>
            <a:ext cx="0" cy="2760617"/>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497638C-78B3-40E5-9949-6AE2EDA6969C}"/>
              </a:ext>
            </a:extLst>
          </p:cNvPr>
          <p:cNvCxnSpPr>
            <a:cxnSpLocks/>
          </p:cNvCxnSpPr>
          <p:nvPr/>
        </p:nvCxnSpPr>
        <p:spPr>
          <a:xfrm flipH="1">
            <a:off x="657015" y="2086587"/>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2D4B2A8-A3A3-4173-985A-DAD80A5A5171}"/>
              </a:ext>
            </a:extLst>
          </p:cNvPr>
          <p:cNvCxnSpPr>
            <a:cxnSpLocks/>
          </p:cNvCxnSpPr>
          <p:nvPr/>
        </p:nvCxnSpPr>
        <p:spPr>
          <a:xfrm flipH="1">
            <a:off x="657015" y="2676593"/>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219735A-DC45-491D-B4BE-562B03CB7E16}"/>
              </a:ext>
            </a:extLst>
          </p:cNvPr>
          <p:cNvCxnSpPr>
            <a:cxnSpLocks/>
          </p:cNvCxnSpPr>
          <p:nvPr/>
        </p:nvCxnSpPr>
        <p:spPr>
          <a:xfrm flipH="1">
            <a:off x="657015" y="3299256"/>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9301BEB-32ED-425C-8077-47B85163557D}"/>
              </a:ext>
            </a:extLst>
          </p:cNvPr>
          <p:cNvCxnSpPr>
            <a:cxnSpLocks/>
          </p:cNvCxnSpPr>
          <p:nvPr/>
        </p:nvCxnSpPr>
        <p:spPr>
          <a:xfrm flipH="1">
            <a:off x="657015" y="3876199"/>
            <a:ext cx="7839453" cy="0"/>
          </a:xfrm>
          <a:prstGeom prst="line">
            <a:avLst/>
          </a:prstGeom>
          <a:ln w="19050">
            <a:solidFill>
              <a:srgbClr val="184972"/>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4C64C15-6293-4969-94C7-2B59BA9AC3D7}"/>
              </a:ext>
            </a:extLst>
          </p:cNvPr>
          <p:cNvSpPr/>
          <p:nvPr/>
        </p:nvSpPr>
        <p:spPr>
          <a:xfrm>
            <a:off x="4013849" y="4592696"/>
            <a:ext cx="1249060" cy="271869"/>
          </a:xfrm>
          <a:prstGeom prst="rect">
            <a:avLst/>
          </a:prstGeom>
        </p:spPr>
        <p:txBody>
          <a:bodyPr wrap="none">
            <a:spAutoFit/>
          </a:bodyPr>
          <a:lstStyle/>
          <a:p>
            <a:pPr algn="ctr">
              <a:lnSpc>
                <a:spcPts val="1350"/>
              </a:lnSpc>
              <a:spcAft>
                <a:spcPts val="0"/>
              </a:spcAft>
            </a:pPr>
            <a:r>
              <a:rPr lang="zh-CN" altLang="zh-CN" sz="900" dirty="0">
                <a:solidFill>
                  <a:srgbClr val="000000"/>
                </a:solidFill>
                <a:latin typeface="NEU-BZ-S92"/>
                <a:ea typeface="方正黑体_GBK"/>
                <a:cs typeface="Times New Roman" panose="02020603050405020304" pitchFamily="18" charset="0"/>
              </a:rPr>
              <a:t>表</a:t>
            </a:r>
            <a:r>
              <a:rPr lang="en-US" altLang="zh-CN" sz="900" dirty="0">
                <a:solidFill>
                  <a:srgbClr val="000000"/>
                </a:solidFill>
                <a:latin typeface="NEU-HZ-S92"/>
                <a:ea typeface="方正书宋_GBK"/>
                <a:cs typeface="Times New Roman" panose="02020603050405020304" pitchFamily="18" charset="0"/>
              </a:rPr>
              <a:t>5-4</a:t>
            </a:r>
            <a:r>
              <a:rPr lang="zh-CN" altLang="zh-CN" sz="900" dirty="0">
                <a:solidFill>
                  <a:srgbClr val="000000"/>
                </a:solidFill>
                <a:latin typeface="NEU-HZ-S92"/>
                <a:ea typeface="方正书宋_GBK"/>
                <a:cs typeface="Times New Roman" panose="02020603050405020304" pitchFamily="18" charset="0"/>
              </a:rPr>
              <a:t>　</a:t>
            </a:r>
            <a:r>
              <a:rPr lang="en-US" altLang="zh-CN" sz="900" i="1" dirty="0">
                <a:solidFill>
                  <a:srgbClr val="000000"/>
                </a:solidFill>
                <a:latin typeface="NEU-HZ-S92"/>
                <a:ea typeface="方正书宋_GBK"/>
                <a:cs typeface="Times New Roman" panose="02020603050405020304" pitchFamily="18" charset="0"/>
              </a:rPr>
              <a:t>f</a:t>
            </a:r>
            <a:r>
              <a:rPr lang="zh-CN" altLang="zh-CN" sz="900" dirty="0">
                <a:solidFill>
                  <a:srgbClr val="000000"/>
                </a:solidFill>
                <a:latin typeface="NEU-BZ-S92"/>
                <a:ea typeface="方正黑体_GBK"/>
                <a:cs typeface="Times New Roman" panose="02020603050405020304" pitchFamily="18" charset="0"/>
              </a:rPr>
              <a:t>、</a:t>
            </a:r>
            <a:r>
              <a:rPr lang="en-US" altLang="zh-CN" sz="900" i="1" dirty="0">
                <a:solidFill>
                  <a:srgbClr val="000000"/>
                </a:solidFill>
                <a:latin typeface="NEU-HZ-S92"/>
                <a:ea typeface="方正书宋_GBK"/>
                <a:cs typeface="Times New Roman" panose="02020603050405020304" pitchFamily="18" charset="0"/>
              </a:rPr>
              <a:t>α</a:t>
            </a:r>
            <a:r>
              <a:rPr lang="zh-CN" altLang="zh-CN" sz="900" dirty="0">
                <a:solidFill>
                  <a:srgbClr val="000000"/>
                </a:solidFill>
                <a:latin typeface="NEU-BZ-S92"/>
                <a:ea typeface="方正黑体_GBK"/>
                <a:cs typeface="Times New Roman" panose="02020603050405020304" pitchFamily="18" charset="0"/>
              </a:rPr>
              <a:t>、</a:t>
            </a:r>
            <a:r>
              <a:rPr lang="en-US" altLang="zh-CN" sz="900" i="1" dirty="0">
                <a:solidFill>
                  <a:srgbClr val="000000"/>
                </a:solidFill>
                <a:latin typeface="NEU-HZ-S92"/>
                <a:ea typeface="方正书宋_GBK"/>
                <a:cs typeface="Times New Roman" panose="02020603050405020304" pitchFamily="18" charset="0"/>
              </a:rPr>
              <a:t>ψ</a:t>
            </a:r>
            <a:r>
              <a:rPr lang="en-US" altLang="zh-CN" sz="900" baseline="-25000" dirty="0">
                <a:solidFill>
                  <a:srgbClr val="000000"/>
                </a:solidFill>
                <a:latin typeface="NEU-HZ-S92"/>
                <a:ea typeface="方正书宋_GBK"/>
                <a:cs typeface="Times New Roman" panose="02020603050405020304" pitchFamily="18" charset="0"/>
              </a:rPr>
              <a:t>1</a:t>
            </a:r>
            <a:r>
              <a:rPr lang="zh-CN" altLang="zh-CN" sz="900" dirty="0">
                <a:solidFill>
                  <a:srgbClr val="000000"/>
                </a:solidFill>
                <a:latin typeface="NEU-BZ-S92"/>
                <a:ea typeface="方正黑体_GBK"/>
                <a:cs typeface="Times New Roman" panose="02020603050405020304" pitchFamily="18" charset="0"/>
              </a:rPr>
              <a:t>的值</a:t>
            </a:r>
            <a:endParaRPr lang="zh-CN" altLang="zh-CN" sz="105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705660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14E29D8-C568-4FAB-84BE-614842C1D3E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19">
            <a:extLst>
              <a:ext uri="{FF2B5EF4-FFF2-40B4-BE49-F238E27FC236}">
                <a16:creationId xmlns:a16="http://schemas.microsoft.com/office/drawing/2014/main" id="{26A7DEC0-6496-4228-9EB7-A99AC46C3839}"/>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五、缓冲计算</a:t>
            </a:r>
          </a:p>
        </p:txBody>
      </p:sp>
      <p:sp>
        <p:nvSpPr>
          <p:cNvPr id="4" name="直角三角形 3">
            <a:extLst>
              <a:ext uri="{FF2B5EF4-FFF2-40B4-BE49-F238E27FC236}">
                <a16:creationId xmlns:a16="http://schemas.microsoft.com/office/drawing/2014/main" id="{E935FAE4-D468-4057-86E1-CBA3A81EAD83}"/>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直角三角形 4">
            <a:extLst>
              <a:ext uri="{FF2B5EF4-FFF2-40B4-BE49-F238E27FC236}">
                <a16:creationId xmlns:a16="http://schemas.microsoft.com/office/drawing/2014/main" id="{DFE2240F-46A8-43C8-A1A3-C5077D11B88C}"/>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A833CB64-784B-47AE-AD43-E6D8ABB8F71B}"/>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08485223-72FA-4676-BE15-26A93CC93A0A}"/>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5AC8FEA9-785C-416B-ACC6-3590574BAABE}"/>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pic>
        <p:nvPicPr>
          <p:cNvPr id="9" name="5T11.EPS" descr="id:2147505059;FounderCES">
            <a:extLst>
              <a:ext uri="{FF2B5EF4-FFF2-40B4-BE49-F238E27FC236}">
                <a16:creationId xmlns:a16="http://schemas.microsoft.com/office/drawing/2014/main" id="{6D60351F-AC89-4170-B72D-8B6F16712462}"/>
              </a:ext>
            </a:extLst>
          </p:cNvPr>
          <p:cNvPicPr/>
          <p:nvPr/>
        </p:nvPicPr>
        <p:blipFill>
          <a:blip r:embed="rId2"/>
          <a:stretch>
            <a:fillRect/>
          </a:stretch>
        </p:blipFill>
        <p:spPr>
          <a:xfrm>
            <a:off x="4941999" y="1992754"/>
            <a:ext cx="3983007" cy="2122924"/>
          </a:xfrm>
          <a:prstGeom prst="rect">
            <a:avLst/>
          </a:prstGeom>
        </p:spPr>
      </p:pic>
      <p:sp>
        <p:nvSpPr>
          <p:cNvPr id="10" name="圆角矩形 6">
            <a:extLst>
              <a:ext uri="{FF2B5EF4-FFF2-40B4-BE49-F238E27FC236}">
                <a16:creationId xmlns:a16="http://schemas.microsoft.com/office/drawing/2014/main" id="{87425635-5757-4C50-8C05-CDCD119829C5}"/>
              </a:ext>
            </a:extLst>
          </p:cNvPr>
          <p:cNvSpPr/>
          <p:nvPr/>
        </p:nvSpPr>
        <p:spPr>
          <a:xfrm>
            <a:off x="4941999" y="1983764"/>
            <a:ext cx="4052310"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C95C8789-4ACA-47D4-BCC3-64B7B8FEA5CF}"/>
              </a:ext>
            </a:extLst>
          </p:cNvPr>
          <p:cNvSpPr/>
          <p:nvPr/>
        </p:nvSpPr>
        <p:spPr>
          <a:xfrm>
            <a:off x="4638379" y="4101244"/>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6" name="矩形 15">
            <a:extLst>
              <a:ext uri="{FF2B5EF4-FFF2-40B4-BE49-F238E27FC236}">
                <a16:creationId xmlns:a16="http://schemas.microsoft.com/office/drawing/2014/main" id="{D347BC2F-041B-4227-A5E8-B59E30CECACF}"/>
              </a:ext>
            </a:extLst>
          </p:cNvPr>
          <p:cNvSpPr/>
          <p:nvPr/>
        </p:nvSpPr>
        <p:spPr>
          <a:xfrm>
            <a:off x="292103" y="1594856"/>
            <a:ext cx="4183076" cy="1200329"/>
          </a:xfrm>
          <a:prstGeom prst="rect">
            <a:avLst/>
          </a:prstGeom>
        </p:spPr>
        <p:txBody>
          <a:bodyPr wrap="square">
            <a:spAutoFit/>
          </a:bodyPr>
          <a:lstStyle/>
          <a:p>
            <a:pPr algn="just">
              <a:lnSpc>
                <a:spcPct val="150000"/>
              </a:lnSpc>
            </a:pPr>
            <a:r>
              <a:rPr lang="zh-CN" altLang="en-US" sz="1200" dirty="0"/>
              <a:t>液压缸的缓冲计算主要是估计缓冲时缸内出现的最大冲击压力</a:t>
            </a:r>
            <a:r>
              <a:rPr lang="en-US" altLang="zh-CN" sz="1200" dirty="0"/>
              <a:t>,</a:t>
            </a:r>
            <a:r>
              <a:rPr lang="zh-CN" altLang="en-US" sz="1200" dirty="0"/>
              <a:t>以便用来校核缸筒强度、制动距离是否符合要求。缓冲计算中如发现工作腔中的液压能和工作部件的动能不能全部被缓冲腔所吸收时</a:t>
            </a:r>
            <a:r>
              <a:rPr lang="en-US" altLang="zh-CN" sz="1200" dirty="0"/>
              <a:t>,</a:t>
            </a:r>
            <a:r>
              <a:rPr lang="zh-CN" altLang="en-US" sz="1200" dirty="0"/>
              <a:t>制动中就可能产生活塞和缸盖相碰现象。</a:t>
            </a:r>
          </a:p>
        </p:txBody>
      </p:sp>
      <p:sp>
        <p:nvSpPr>
          <p:cNvPr id="18" name="矩形 17">
            <a:extLst>
              <a:ext uri="{FF2B5EF4-FFF2-40B4-BE49-F238E27FC236}">
                <a16:creationId xmlns:a16="http://schemas.microsoft.com/office/drawing/2014/main" id="{C588428B-557B-41AB-9C0F-C4835FB30222}"/>
              </a:ext>
            </a:extLst>
          </p:cNvPr>
          <p:cNvSpPr/>
          <p:nvPr/>
        </p:nvSpPr>
        <p:spPr>
          <a:xfrm>
            <a:off x="197740" y="2847490"/>
            <a:ext cx="4440639"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液压缸缓冲时</a:t>
            </a:r>
            <a:r>
              <a:rPr lang="en-US" altLang="zh-CN" sz="900" dirty="0">
                <a:solidFill>
                  <a:srgbClr val="000000"/>
                </a:solidFill>
                <a:latin typeface="方正书宋_GBK"/>
                <a:cs typeface="Times New Roman" panose="02020603050405020304" pitchFamily="18" charset="0"/>
              </a:rPr>
              <a:t>,</a:t>
            </a:r>
            <a:r>
              <a:rPr lang="zh-CN" altLang="zh-CN" sz="900" dirty="0">
                <a:solidFill>
                  <a:srgbClr val="000000"/>
                </a:solidFill>
                <a:latin typeface="NEU-BZ-S92"/>
                <a:ea typeface="方正书宋_GBK"/>
                <a:cs typeface="Times New Roman" panose="02020603050405020304" pitchFamily="18" charset="0"/>
              </a:rPr>
              <a:t>背压腔内产生的液压能</a:t>
            </a:r>
            <a:r>
              <a:rPr lang="en-US" altLang="zh-CN" sz="900" i="1" dirty="0">
                <a:solidFill>
                  <a:srgbClr val="000000"/>
                </a:solidFill>
                <a:latin typeface="NEU-BZ-S92"/>
                <a:ea typeface="方正书宋_GBK"/>
                <a:cs typeface="Times New Roman" panose="02020603050405020304" pitchFamily="18" charset="0"/>
              </a:rPr>
              <a:t>E</a:t>
            </a:r>
            <a:r>
              <a:rPr lang="en-US" altLang="zh-CN" sz="900" baseline="-25000" dirty="0">
                <a:solidFill>
                  <a:srgbClr val="000000"/>
                </a:solidFill>
                <a:latin typeface="NEU-BZ-S92"/>
                <a:ea typeface="方正书宋_GBK"/>
                <a:cs typeface="Times New Roman" panose="02020603050405020304" pitchFamily="18" charset="0"/>
              </a:rPr>
              <a:t>1</a:t>
            </a:r>
            <a:r>
              <a:rPr lang="zh-CN" altLang="zh-CN" sz="900" dirty="0">
                <a:solidFill>
                  <a:srgbClr val="000000"/>
                </a:solidFill>
                <a:latin typeface="NEU-BZ-S92"/>
                <a:ea typeface="方正书宋_GBK"/>
                <a:cs typeface="Times New Roman" panose="02020603050405020304" pitchFamily="18" charset="0"/>
              </a:rPr>
              <a:t>和工作部件产生的机械能</a:t>
            </a:r>
            <a:r>
              <a:rPr lang="en-US" altLang="zh-CN" sz="900" i="1" dirty="0">
                <a:solidFill>
                  <a:srgbClr val="000000"/>
                </a:solidFill>
                <a:latin typeface="NEU-BZ-S92"/>
                <a:ea typeface="方正书宋_GBK"/>
                <a:cs typeface="Times New Roman" panose="02020603050405020304" pitchFamily="18" charset="0"/>
              </a:rPr>
              <a:t>E</a:t>
            </a:r>
            <a:r>
              <a:rPr lang="en-US" altLang="zh-CN" sz="900" baseline="-25000" dirty="0">
                <a:solidFill>
                  <a:srgbClr val="000000"/>
                </a:solidFill>
                <a:latin typeface="NEU-BZ-S92"/>
                <a:ea typeface="方正书宋_GBK"/>
                <a:cs typeface="Times New Roman" panose="02020603050405020304" pitchFamily="18" charset="0"/>
              </a:rPr>
              <a:t>2</a:t>
            </a:r>
            <a:r>
              <a:rPr lang="zh-CN" altLang="zh-CN" sz="900" dirty="0">
                <a:solidFill>
                  <a:srgbClr val="000000"/>
                </a:solidFill>
                <a:latin typeface="NEU-BZ-S92"/>
                <a:ea typeface="方正书宋_GBK"/>
                <a:cs typeface="Times New Roman" panose="02020603050405020304" pitchFamily="18" charset="0"/>
              </a:rPr>
              <a:t>分别为</a:t>
            </a:r>
            <a:r>
              <a:rPr lang="en-US" altLang="zh-CN" sz="900" dirty="0">
                <a:solidFill>
                  <a:srgbClr val="000000"/>
                </a:solidFill>
                <a:latin typeface="方正书宋_GBK"/>
                <a:cs typeface="Times New Roman" panose="02020603050405020304" pitchFamily="18" charset="0"/>
              </a:rPr>
              <a:t>(</a:t>
            </a:r>
            <a:r>
              <a:rPr lang="zh-CN" altLang="zh-CN" sz="900" dirty="0">
                <a:solidFill>
                  <a:srgbClr val="000000"/>
                </a:solidFill>
                <a:latin typeface="NEU-BZ-S92"/>
                <a:ea typeface="方正书宋_GBK"/>
                <a:cs typeface="Times New Roman" panose="02020603050405020304" pitchFamily="18" charset="0"/>
              </a:rPr>
              <a:t>见图</a:t>
            </a:r>
            <a:r>
              <a:rPr lang="en-US" altLang="zh-CN" sz="900" dirty="0">
                <a:solidFill>
                  <a:srgbClr val="000000"/>
                </a:solidFill>
                <a:latin typeface="NEU-BZ-S92"/>
                <a:ea typeface="方正书宋_GBK"/>
                <a:cs typeface="Times New Roman" panose="02020603050405020304" pitchFamily="18" charset="0"/>
              </a:rPr>
              <a:t>5-11d</a:t>
            </a:r>
            <a:r>
              <a:rPr lang="en-US" altLang="zh-CN" sz="900" dirty="0">
                <a:solidFill>
                  <a:srgbClr val="000000"/>
                </a:solidFill>
                <a:latin typeface="方正书宋_GBK"/>
                <a:cs typeface="Times New Roman" panose="02020603050405020304" pitchFamily="18" charset="0"/>
              </a:rPr>
              <a:t>)</a:t>
            </a:r>
            <a:endParaRPr lang="zh-CN" altLang="en-US" sz="2000" dirty="0"/>
          </a:p>
        </p:txBody>
      </p:sp>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2E7F8F0E-180D-41A6-BC15-680A8493CAC0}"/>
                  </a:ext>
                </a:extLst>
              </p:cNvPr>
              <p:cNvSpPr/>
              <p:nvPr/>
            </p:nvSpPr>
            <p:spPr>
              <a:xfrm>
                <a:off x="242533" y="3241518"/>
                <a:ext cx="170726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𝐸</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𝑙</m:t>
                          </m:r>
                        </m:e>
                        <m:sub>
                          <m:r>
                            <m:rPr>
                              <m:sty m:val="p"/>
                            </m:rPr>
                            <a:rPr lang="zh-CN" altLang="en-US" sz="1400" i="0">
                              <a:latin typeface="Cambria Math" panose="02040503050406030204" pitchFamily="18" charset="0"/>
                            </a:rPr>
                            <m:t>c</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31</m:t>
                      </m:r>
                      <m:r>
                        <m:rPr>
                          <m:nor/>
                        </m:rPr>
                        <a:rPr lang="zh-CN" altLang="en-US" sz="1400" i="1">
                          <a:latin typeface="Cambria Math" panose="02040503050406030204" pitchFamily="18" charset="0"/>
                        </a:rPr>
                        <m:t>)</m:t>
                      </m:r>
                    </m:oMath>
                  </m:oMathPara>
                </a14:m>
                <a:endParaRPr lang="zh-CN" altLang="en-US" sz="1400" dirty="0"/>
              </a:p>
            </p:txBody>
          </p:sp>
        </mc:Choice>
        <mc:Fallback>
          <p:sp>
            <p:nvSpPr>
              <p:cNvPr id="19" name="矩形 18">
                <a:extLst>
                  <a:ext uri="{FF2B5EF4-FFF2-40B4-BE49-F238E27FC236}">
                    <a16:creationId xmlns:a16="http://schemas.microsoft.com/office/drawing/2014/main" id="{2E7F8F0E-180D-41A6-BC15-680A8493CAC0}"/>
                  </a:ext>
                </a:extLst>
              </p:cNvPr>
              <p:cNvSpPr>
                <a:spLocks noRot="1" noChangeAspect="1" noMove="1" noResize="1" noEditPoints="1" noAdjustHandles="1" noChangeArrowheads="1" noChangeShapeType="1" noTextEdit="1"/>
              </p:cNvSpPr>
              <p:nvPr/>
            </p:nvSpPr>
            <p:spPr>
              <a:xfrm>
                <a:off x="242533" y="3241518"/>
                <a:ext cx="1707262" cy="307777"/>
              </a:xfrm>
              <a:prstGeom prst="rect">
                <a:avLst/>
              </a:prstGeom>
              <a:blipFill>
                <a:blip r:embed="rId3"/>
                <a:stretch>
                  <a:fillRect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02197F75-AB03-4E37-A87C-717A0C73D920}"/>
                  </a:ext>
                </a:extLst>
              </p:cNvPr>
              <p:cNvSpPr/>
              <p:nvPr/>
            </p:nvSpPr>
            <p:spPr>
              <a:xfrm>
                <a:off x="242533" y="3681186"/>
                <a:ext cx="2839302" cy="4956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𝐸</m:t>
                          </m:r>
                        </m:e>
                        <m:sub>
                          <m:r>
                            <a:rPr lang="zh-CN" altLang="en-US" sz="1400" i="0">
                              <a:latin typeface="Cambria Math" panose="02040503050406030204" pitchFamily="18" charset="0"/>
                            </a:rPr>
                            <m:t>2</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p</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𝑙</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0">
                              <a:latin typeface="Cambria Math" panose="02040503050406030204" pitchFamily="18" charset="0"/>
                            </a:rPr>
                            <m:t>2</m:t>
                          </m:r>
                        </m:den>
                      </m:f>
                      <m:r>
                        <a:rPr lang="zh-CN" altLang="en-US" sz="1400" i="1">
                          <a:latin typeface="Cambria Math" panose="02040503050406030204" pitchFamily="18" charset="0"/>
                        </a:rPr>
                        <m:t>𝑚</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𝑣</m:t>
                          </m:r>
                        </m:e>
                        <m:sup>
                          <m:r>
                            <a:rPr lang="zh-CN" altLang="en-US" sz="1400" i="0">
                              <a:latin typeface="Cambria Math" panose="02040503050406030204" pitchFamily="18" charset="0"/>
                            </a:rPr>
                            <m:t>2</m:t>
                          </m:r>
                        </m:sup>
                      </m:sSup>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f</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𝑙</m:t>
                          </m:r>
                        </m:e>
                        <m:sub>
                          <m:r>
                            <m:rPr>
                              <m:sty m:val="p"/>
                            </m:rPr>
                            <a:rPr lang="zh-CN" altLang="en-US" sz="1400" i="0">
                              <a:latin typeface="Cambria Math" panose="02040503050406030204" pitchFamily="18" charset="0"/>
                            </a:rPr>
                            <m:t>c</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32</m:t>
                      </m:r>
                      <m:r>
                        <m:rPr>
                          <m:nor/>
                        </m:rPr>
                        <a:rPr lang="zh-CN" altLang="en-US" sz="1400" i="1">
                          <a:latin typeface="Cambria Math" panose="02040503050406030204" pitchFamily="18" charset="0"/>
                        </a:rPr>
                        <m:t>)</m:t>
                      </m:r>
                    </m:oMath>
                  </m:oMathPara>
                </a14:m>
                <a:endParaRPr lang="zh-CN" altLang="en-US" sz="1400" dirty="0"/>
              </a:p>
            </p:txBody>
          </p:sp>
        </mc:Choice>
        <mc:Fallback>
          <p:sp>
            <p:nvSpPr>
              <p:cNvPr id="20" name="矩形 19">
                <a:extLst>
                  <a:ext uri="{FF2B5EF4-FFF2-40B4-BE49-F238E27FC236}">
                    <a16:creationId xmlns:a16="http://schemas.microsoft.com/office/drawing/2014/main" id="{02197F75-AB03-4E37-A87C-717A0C73D920}"/>
                  </a:ext>
                </a:extLst>
              </p:cNvPr>
              <p:cNvSpPr>
                <a:spLocks noRot="1" noChangeAspect="1" noMove="1" noResize="1" noEditPoints="1" noAdjustHandles="1" noChangeArrowheads="1" noChangeShapeType="1" noTextEdit="1"/>
              </p:cNvSpPr>
              <p:nvPr/>
            </p:nvSpPr>
            <p:spPr>
              <a:xfrm>
                <a:off x="242533" y="3681186"/>
                <a:ext cx="2839302" cy="495649"/>
              </a:xfrm>
              <a:prstGeom prst="rect">
                <a:avLst/>
              </a:prstGeom>
              <a:blipFill>
                <a:blip r:embed="rId4"/>
                <a:stretch>
                  <a:fillRect b="-1235"/>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DB9C49B7-86F6-4423-B70E-92A0FE31790A}"/>
              </a:ext>
            </a:extLst>
          </p:cNvPr>
          <p:cNvSpPr/>
          <p:nvPr/>
        </p:nvSpPr>
        <p:spPr>
          <a:xfrm>
            <a:off x="2617341" y="3172206"/>
            <a:ext cx="4572000" cy="1169551"/>
          </a:xfrm>
          <a:prstGeom prst="rect">
            <a:avLst/>
          </a:prstGeom>
        </p:spPr>
        <p:txBody>
          <a:bodyPr>
            <a:spAutoFit/>
          </a:bodyPr>
          <a:lstStyle/>
          <a:p>
            <a:pPr indent="203200">
              <a:lnSpc>
                <a:spcPts val="1200"/>
              </a:lnSpc>
              <a:spcAft>
                <a:spcPts val="0"/>
              </a:spcAft>
            </a:pPr>
            <a:r>
              <a:rPr lang="zh-CN" altLang="zh-CN" sz="700" dirty="0">
                <a:solidFill>
                  <a:srgbClr val="FF0000"/>
                </a:solidFill>
                <a:latin typeface="NEU-BZ-S92"/>
                <a:ea typeface="方正书宋_GBK"/>
                <a:cs typeface="Times New Roman" panose="02020603050405020304" pitchFamily="18" charset="0"/>
              </a:rPr>
              <a:t>式中　</a:t>
            </a:r>
            <a:r>
              <a:rPr lang="en-US" altLang="zh-CN" sz="700" i="1" dirty="0">
                <a:solidFill>
                  <a:srgbClr val="FF0000"/>
                </a:solidFill>
                <a:latin typeface="NEU-BZ-S92"/>
                <a:ea typeface="方正书宋_GBK"/>
                <a:cs typeface="Times New Roman" panose="02020603050405020304" pitchFamily="18" charset="0"/>
              </a:rPr>
              <a:t>p</a:t>
            </a:r>
            <a:r>
              <a:rPr lang="en-US" altLang="zh-CN" sz="700" baseline="-25000" dirty="0">
                <a:solidFill>
                  <a:srgbClr val="FF0000"/>
                </a:solidFill>
                <a:latin typeface="NEU-BZ-S92"/>
                <a:ea typeface="方正书宋_GBK"/>
                <a:cs typeface="Times New Roman" panose="02020603050405020304" pitchFamily="18" charset="0"/>
              </a:rPr>
              <a:t>c</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缓冲腔中的平均缓冲压力</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a:solidFill>
                  <a:srgbClr val="FF0000"/>
                </a:solidFill>
                <a:latin typeface="NEU-BZ-S92"/>
                <a:ea typeface="方正书宋_GBK"/>
                <a:cs typeface="Times New Roman" panose="02020603050405020304" pitchFamily="18" charset="0"/>
              </a:rPr>
              <a:t>p</a:t>
            </a:r>
            <a:r>
              <a:rPr lang="en-US" altLang="zh-CN" sz="700" baseline="-25000" dirty="0">
                <a:solidFill>
                  <a:srgbClr val="FF0000"/>
                </a:solidFill>
                <a:latin typeface="NEU-BZ-S92"/>
                <a:ea typeface="方正书宋_GBK"/>
                <a:cs typeface="Times New Roman" panose="02020603050405020304" pitchFamily="18" charset="0"/>
              </a:rPr>
              <a:t>p</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高压腔中的油液压力</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a:solidFill>
                  <a:srgbClr val="FF0000"/>
                </a:solidFill>
                <a:latin typeface="NEU-BZ-S92"/>
                <a:ea typeface="方正书宋_GBK"/>
                <a:cs typeface="Times New Roman" panose="02020603050405020304" pitchFamily="18" charset="0"/>
              </a:rPr>
              <a:t>A</a:t>
            </a:r>
            <a:r>
              <a:rPr lang="en-US" altLang="zh-CN" sz="700" baseline="-25000" dirty="0">
                <a:solidFill>
                  <a:srgbClr val="FF0000"/>
                </a:solidFill>
                <a:latin typeface="NEU-BZ-S92"/>
                <a:ea typeface="方正书宋_GBK"/>
                <a:cs typeface="Times New Roman" panose="02020603050405020304" pitchFamily="18" charset="0"/>
              </a:rPr>
              <a:t>c</a:t>
            </a:r>
            <a:r>
              <a:rPr lang="zh-CN" altLang="zh-CN" sz="700" dirty="0">
                <a:solidFill>
                  <a:srgbClr val="FF0000"/>
                </a:solidFill>
                <a:latin typeface="NEU-BZ-S92"/>
                <a:ea typeface="方正书宋_GBK"/>
                <a:cs typeface="Times New Roman" panose="02020603050405020304" pitchFamily="18" charset="0"/>
              </a:rPr>
              <a:t>、</a:t>
            </a:r>
            <a:r>
              <a:rPr lang="en-US" altLang="zh-CN" sz="700" i="1" dirty="0" err="1">
                <a:solidFill>
                  <a:srgbClr val="FF0000"/>
                </a:solidFill>
                <a:latin typeface="NEU-BZ-S92"/>
                <a:ea typeface="方正书宋_GBK"/>
                <a:cs typeface="Times New Roman" panose="02020603050405020304" pitchFamily="18" charset="0"/>
              </a:rPr>
              <a:t>A</a:t>
            </a:r>
            <a:r>
              <a:rPr lang="en-US" altLang="zh-CN" sz="700" baseline="-25000" dirty="0" err="1">
                <a:solidFill>
                  <a:srgbClr val="FF0000"/>
                </a:solidFill>
                <a:latin typeface="NEU-BZ-S92"/>
                <a:ea typeface="方正书宋_GBK"/>
                <a:cs typeface="Times New Roman" panose="02020603050405020304" pitchFamily="18" charset="0"/>
              </a:rPr>
              <a:t>p</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缓冲腔、高压腔的有效工作面积</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err="1">
                <a:solidFill>
                  <a:srgbClr val="FF0000"/>
                </a:solidFill>
                <a:latin typeface="NEU-BZ-S92"/>
                <a:ea typeface="方正书宋_GBK"/>
                <a:cs typeface="Times New Roman" panose="02020603050405020304" pitchFamily="18" charset="0"/>
              </a:rPr>
              <a:t>l</a:t>
            </a:r>
            <a:r>
              <a:rPr lang="en-US" altLang="zh-CN" sz="700" baseline="-25000" dirty="0" err="1">
                <a:solidFill>
                  <a:srgbClr val="FF0000"/>
                </a:solidFill>
                <a:latin typeface="NEU-BZ-S92"/>
                <a:ea typeface="方正书宋_GBK"/>
                <a:cs typeface="Times New Roman" panose="02020603050405020304" pitchFamily="18" charset="0"/>
              </a:rPr>
              <a:t>c</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缓冲行程长度</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a:solidFill>
                  <a:srgbClr val="FF0000"/>
                </a:solidFill>
                <a:latin typeface="NEU-BZ-S92"/>
                <a:ea typeface="方正书宋_GBK"/>
                <a:cs typeface="Times New Roman" panose="02020603050405020304" pitchFamily="18" charset="0"/>
              </a:rPr>
              <a:t>m</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工作部件质量</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a:solidFill>
                  <a:srgbClr val="FF0000"/>
                </a:solidFill>
                <a:latin typeface="NEU-BZ-S92"/>
                <a:ea typeface="方正书宋_GBK"/>
                <a:cs typeface="Times New Roman" panose="02020603050405020304" pitchFamily="18" charset="0"/>
              </a:rPr>
              <a:t>v</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工作部件运动速度</a:t>
            </a:r>
            <a:r>
              <a:rPr lang="en-US" altLang="zh-CN" sz="700" dirty="0">
                <a:solidFill>
                  <a:srgbClr val="FF0000"/>
                </a:solidFill>
                <a:latin typeface="方正书宋_GBK"/>
                <a:ea typeface="方正书宋_GBK"/>
                <a:cs typeface="Times New Roman" panose="02020603050405020304" pitchFamily="18" charset="0"/>
              </a:rPr>
              <a:t>;</a:t>
            </a:r>
            <a:endParaRPr lang="zh-CN" altLang="zh-CN" sz="1000" dirty="0">
              <a:solidFill>
                <a:srgbClr val="FF0000"/>
              </a:solidFill>
              <a:latin typeface="NEU-BZ-S92"/>
              <a:ea typeface="方正书宋_GBK"/>
              <a:cs typeface="Times New Roman" panose="02020603050405020304" pitchFamily="18" charset="0"/>
            </a:endParaRPr>
          </a:p>
          <a:p>
            <a:pPr indent="203200">
              <a:lnSpc>
                <a:spcPts val="1200"/>
              </a:lnSpc>
              <a:spcAft>
                <a:spcPts val="0"/>
              </a:spcAft>
            </a:pPr>
            <a:r>
              <a:rPr lang="en-US" altLang="zh-CN" sz="700" dirty="0">
                <a:solidFill>
                  <a:srgbClr val="FF0000"/>
                </a:solidFill>
                <a:latin typeface="NEU-BZ-S92"/>
                <a:ea typeface="方正书宋_GBK"/>
                <a:cs typeface="Times New Roman" panose="02020603050405020304" pitchFamily="18" charset="0"/>
              </a:rPr>
              <a:t>	</a:t>
            </a:r>
            <a:r>
              <a:rPr lang="en-US" altLang="zh-CN" sz="700" i="1" dirty="0" err="1">
                <a:solidFill>
                  <a:srgbClr val="FF0000"/>
                </a:solidFill>
                <a:latin typeface="NEU-BZ-S92"/>
                <a:ea typeface="方正书宋_GBK"/>
                <a:cs typeface="Times New Roman" panose="02020603050405020304" pitchFamily="18" charset="0"/>
              </a:rPr>
              <a:t>F</a:t>
            </a:r>
            <a:r>
              <a:rPr lang="en-US" altLang="zh-CN" sz="700" baseline="-25000" dirty="0" err="1">
                <a:solidFill>
                  <a:srgbClr val="FF0000"/>
                </a:solidFill>
                <a:latin typeface="NEU-BZ-S92"/>
                <a:ea typeface="方正书宋_GBK"/>
                <a:cs typeface="Times New Roman" panose="02020603050405020304" pitchFamily="18" charset="0"/>
              </a:rPr>
              <a:t>f</a:t>
            </a:r>
            <a:r>
              <a:rPr lang="en-US" altLang="zh-CN" sz="700" dirty="0">
                <a:solidFill>
                  <a:srgbClr val="FF0000"/>
                </a:solidFill>
                <a:latin typeface="NEU-BZ-S92"/>
                <a:ea typeface="方正书宋_GBK"/>
                <a:cs typeface="Times New Roman" panose="02020603050405020304" pitchFamily="18" charset="0"/>
              </a:rPr>
              <a:t>——</a:t>
            </a:r>
            <a:r>
              <a:rPr lang="zh-CN" altLang="zh-CN" sz="700" dirty="0">
                <a:solidFill>
                  <a:srgbClr val="FF0000"/>
                </a:solidFill>
                <a:latin typeface="NEU-BZ-S92"/>
                <a:ea typeface="方正书宋_GBK"/>
                <a:cs typeface="Times New Roman" panose="02020603050405020304" pitchFamily="18" charset="0"/>
              </a:rPr>
              <a:t>摩擦力。</a:t>
            </a:r>
            <a:endParaRPr lang="zh-CN" altLang="zh-CN" sz="1000" dirty="0">
              <a:solidFill>
                <a:srgbClr val="FF0000"/>
              </a:solidFill>
              <a:effectLst/>
              <a:latin typeface="NEU-BZ-S92"/>
              <a:ea typeface="方正书宋_GBK"/>
              <a:cs typeface="Times New Roman" panose="02020603050405020304" pitchFamily="18" charset="0"/>
            </a:endParaRPr>
          </a:p>
        </p:txBody>
      </p:sp>
      <p:sp>
        <p:nvSpPr>
          <p:cNvPr id="24" name="矩形 23">
            <a:extLst>
              <a:ext uri="{FF2B5EF4-FFF2-40B4-BE49-F238E27FC236}">
                <a16:creationId xmlns:a16="http://schemas.microsoft.com/office/drawing/2014/main" id="{9E6216A3-994B-40F2-8A73-E8EFBAEBB775}"/>
              </a:ext>
            </a:extLst>
          </p:cNvPr>
          <p:cNvSpPr/>
          <p:nvPr/>
        </p:nvSpPr>
        <p:spPr>
          <a:xfrm>
            <a:off x="218189" y="4398057"/>
            <a:ext cx="4572000" cy="553998"/>
          </a:xfrm>
          <a:prstGeom prst="rect">
            <a:avLst/>
          </a:prstGeom>
        </p:spPr>
        <p:txBody>
          <a:bodyPr>
            <a:spAutoFit/>
          </a:bodyPr>
          <a:lstStyle/>
          <a:p>
            <a:pPr algn="ctr">
              <a:lnSpc>
                <a:spcPct val="150000"/>
              </a:lnSpc>
            </a:pPr>
            <a:r>
              <a:rPr lang="zh-CN" altLang="zh-CN" sz="1000" dirty="0">
                <a:solidFill>
                  <a:srgbClr val="000000"/>
                </a:solidFill>
                <a:latin typeface="NEU-BZ-S92"/>
                <a:ea typeface="方正书宋_GBK"/>
                <a:cs typeface="Times New Roman" panose="02020603050405020304" pitchFamily="18" charset="0"/>
              </a:rPr>
              <a:t>式</a:t>
            </a:r>
            <a:r>
              <a:rPr lang="en-US" altLang="zh-CN" sz="1000" dirty="0">
                <a:solidFill>
                  <a:srgbClr val="000000"/>
                </a:solidFill>
                <a:latin typeface="方正书宋_GBK"/>
                <a:cs typeface="Times New Roman" panose="02020603050405020304" pitchFamily="18" charset="0"/>
              </a:rPr>
              <a:t>(</a:t>
            </a:r>
            <a:r>
              <a:rPr lang="en-US" altLang="zh-CN" sz="1000" dirty="0">
                <a:solidFill>
                  <a:srgbClr val="000000"/>
                </a:solidFill>
                <a:latin typeface="NEU-BZ-S92"/>
                <a:ea typeface="方正书宋_GBK"/>
                <a:cs typeface="Times New Roman" panose="02020603050405020304" pitchFamily="18" charset="0"/>
              </a:rPr>
              <a:t>5-32</a:t>
            </a:r>
            <a:r>
              <a:rPr lang="en-US" altLang="zh-CN" sz="1000" dirty="0">
                <a:solidFill>
                  <a:srgbClr val="000000"/>
                </a:solidFill>
                <a:latin typeface="方正书宋_GBK"/>
                <a:cs typeface="Times New Roman" panose="02020603050405020304" pitchFamily="18" charset="0"/>
              </a:rPr>
              <a:t>)</a:t>
            </a:r>
            <a:r>
              <a:rPr lang="zh-CN" altLang="zh-CN" sz="1000" dirty="0">
                <a:solidFill>
                  <a:srgbClr val="000000"/>
                </a:solidFill>
                <a:latin typeface="NEU-BZ-S92"/>
                <a:ea typeface="方正书宋_GBK"/>
                <a:cs typeface="Times New Roman" panose="02020603050405020304" pitchFamily="18" charset="0"/>
              </a:rPr>
              <a:t>表示了</a:t>
            </a:r>
            <a:r>
              <a:rPr lang="en-US" altLang="zh-CN" sz="1000" dirty="0">
                <a:solidFill>
                  <a:srgbClr val="000000"/>
                </a:solidFill>
                <a:latin typeface="方正书宋_GBK"/>
                <a:cs typeface="Times New Roman" panose="02020603050405020304" pitchFamily="18" charset="0"/>
              </a:rPr>
              <a:t>:</a:t>
            </a:r>
            <a:r>
              <a:rPr lang="zh-CN" altLang="zh-CN" sz="1000" dirty="0">
                <a:solidFill>
                  <a:srgbClr val="000000"/>
                </a:solidFill>
                <a:latin typeface="NEU-BZ-S92"/>
                <a:ea typeface="方正书宋_GBK"/>
                <a:cs typeface="Times New Roman" panose="02020603050405020304" pitchFamily="18" charset="0"/>
              </a:rPr>
              <a:t>工作部件产生的机械能</a:t>
            </a:r>
            <a:r>
              <a:rPr lang="en-US" altLang="zh-CN" sz="1000" i="1" dirty="0">
                <a:solidFill>
                  <a:srgbClr val="000000"/>
                </a:solidFill>
                <a:latin typeface="NEU-BZ-S92"/>
                <a:ea typeface="方正书宋_GBK"/>
                <a:cs typeface="Times New Roman" panose="02020603050405020304" pitchFamily="18" charset="0"/>
              </a:rPr>
              <a:t>E</a:t>
            </a:r>
            <a:r>
              <a:rPr lang="en-US" altLang="zh-CN" sz="1000" baseline="-25000" dirty="0">
                <a:solidFill>
                  <a:srgbClr val="000000"/>
                </a:solidFill>
                <a:latin typeface="NEU-BZ-S92"/>
                <a:ea typeface="方正书宋_GBK"/>
                <a:cs typeface="Times New Roman" panose="02020603050405020304" pitchFamily="18" charset="0"/>
              </a:rPr>
              <a:t>2</a:t>
            </a:r>
            <a:r>
              <a:rPr lang="zh-CN" altLang="zh-CN" sz="1000" dirty="0">
                <a:solidFill>
                  <a:srgbClr val="000000"/>
                </a:solidFill>
                <a:latin typeface="NEU-BZ-S92"/>
                <a:ea typeface="方正书宋_GBK"/>
                <a:cs typeface="Times New Roman" panose="02020603050405020304" pitchFamily="18" charset="0"/>
              </a:rPr>
              <a:t>是高压腔中的</a:t>
            </a:r>
            <a:endParaRPr lang="en-US" altLang="zh-CN" sz="1000" dirty="0">
              <a:solidFill>
                <a:srgbClr val="000000"/>
              </a:solidFill>
              <a:latin typeface="NEU-BZ-S92"/>
              <a:ea typeface="方正书宋_GBK"/>
              <a:cs typeface="Times New Roman" panose="02020603050405020304" pitchFamily="18" charset="0"/>
            </a:endParaRPr>
          </a:p>
          <a:p>
            <a:pPr algn="ctr">
              <a:lnSpc>
                <a:spcPct val="150000"/>
              </a:lnSpc>
            </a:pPr>
            <a:r>
              <a:rPr lang="zh-CN" altLang="zh-CN" sz="1000" dirty="0">
                <a:solidFill>
                  <a:srgbClr val="000000"/>
                </a:solidFill>
                <a:latin typeface="NEU-BZ-S92"/>
                <a:ea typeface="方正书宋_GBK"/>
                <a:cs typeface="Times New Roman" panose="02020603050405020304" pitchFamily="18" charset="0"/>
              </a:rPr>
              <a:t>液压能与工作部件的动能之和</a:t>
            </a:r>
            <a:r>
              <a:rPr lang="en-US" altLang="zh-CN" sz="1000" dirty="0">
                <a:solidFill>
                  <a:srgbClr val="000000"/>
                </a:solidFill>
                <a:latin typeface="方正书宋_GBK"/>
                <a:cs typeface="Times New Roman" panose="02020603050405020304" pitchFamily="18" charset="0"/>
              </a:rPr>
              <a:t>,</a:t>
            </a:r>
            <a:r>
              <a:rPr lang="zh-CN" altLang="zh-CN" sz="1000" dirty="0">
                <a:solidFill>
                  <a:srgbClr val="000000"/>
                </a:solidFill>
                <a:latin typeface="NEU-BZ-S92"/>
                <a:ea typeface="方正书宋_GBK"/>
                <a:cs typeface="Times New Roman" panose="02020603050405020304" pitchFamily="18" charset="0"/>
              </a:rPr>
              <a:t>再减去因摩擦消耗的能量。</a:t>
            </a:r>
            <a:endParaRPr lang="zh-CN" altLang="en-US" sz="2400" dirty="0"/>
          </a:p>
        </p:txBody>
      </p:sp>
    </p:spTree>
    <p:extLst>
      <p:ext uri="{BB962C8B-B14F-4D97-AF65-F5344CB8AC3E}">
        <p14:creationId xmlns:p14="http://schemas.microsoft.com/office/powerpoint/2010/main" val="357171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10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80">
                                          <p:stCondLst>
                                            <p:cond delay="0"/>
                                          </p:stCondLst>
                                        </p:cTn>
                                        <p:tgtEl>
                                          <p:spTgt spid="24"/>
                                        </p:tgtEl>
                                      </p:cBhvr>
                                    </p:animEffect>
                                    <p:anim calcmode="lin" valueType="num">
                                      <p:cBhvr>
                                        <p:cTn id="5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58" dur="26">
                                          <p:stCondLst>
                                            <p:cond delay="650"/>
                                          </p:stCondLst>
                                        </p:cTn>
                                        <p:tgtEl>
                                          <p:spTgt spid="24"/>
                                        </p:tgtEl>
                                      </p:cBhvr>
                                      <p:to x="100000" y="60000"/>
                                    </p:animScale>
                                    <p:animScale>
                                      <p:cBhvr>
                                        <p:cTn id="59" dur="166" decel="50000">
                                          <p:stCondLst>
                                            <p:cond delay="676"/>
                                          </p:stCondLst>
                                        </p:cTn>
                                        <p:tgtEl>
                                          <p:spTgt spid="24"/>
                                        </p:tgtEl>
                                      </p:cBhvr>
                                      <p:to x="100000" y="100000"/>
                                    </p:animScale>
                                    <p:animScale>
                                      <p:cBhvr>
                                        <p:cTn id="60" dur="26">
                                          <p:stCondLst>
                                            <p:cond delay="1312"/>
                                          </p:stCondLst>
                                        </p:cTn>
                                        <p:tgtEl>
                                          <p:spTgt spid="24"/>
                                        </p:tgtEl>
                                      </p:cBhvr>
                                      <p:to x="100000" y="80000"/>
                                    </p:animScale>
                                    <p:animScale>
                                      <p:cBhvr>
                                        <p:cTn id="61" dur="166" decel="50000">
                                          <p:stCondLst>
                                            <p:cond delay="1338"/>
                                          </p:stCondLst>
                                        </p:cTn>
                                        <p:tgtEl>
                                          <p:spTgt spid="24"/>
                                        </p:tgtEl>
                                      </p:cBhvr>
                                      <p:to x="100000" y="100000"/>
                                    </p:animScale>
                                    <p:animScale>
                                      <p:cBhvr>
                                        <p:cTn id="62" dur="26">
                                          <p:stCondLst>
                                            <p:cond delay="1642"/>
                                          </p:stCondLst>
                                        </p:cTn>
                                        <p:tgtEl>
                                          <p:spTgt spid="24"/>
                                        </p:tgtEl>
                                      </p:cBhvr>
                                      <p:to x="100000" y="90000"/>
                                    </p:animScale>
                                    <p:animScale>
                                      <p:cBhvr>
                                        <p:cTn id="63" dur="166" decel="50000">
                                          <p:stCondLst>
                                            <p:cond delay="1668"/>
                                          </p:stCondLst>
                                        </p:cTn>
                                        <p:tgtEl>
                                          <p:spTgt spid="24"/>
                                        </p:tgtEl>
                                      </p:cBhvr>
                                      <p:to x="100000" y="100000"/>
                                    </p:animScale>
                                    <p:animScale>
                                      <p:cBhvr>
                                        <p:cTn id="64" dur="26">
                                          <p:stCondLst>
                                            <p:cond delay="1808"/>
                                          </p:stCondLst>
                                        </p:cTn>
                                        <p:tgtEl>
                                          <p:spTgt spid="24"/>
                                        </p:tgtEl>
                                      </p:cBhvr>
                                      <p:to x="100000" y="95000"/>
                                    </p:animScale>
                                    <p:animScale>
                                      <p:cBhvr>
                                        <p:cTn id="65"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p:bldP spid="18" grpId="0"/>
      <p:bldP spid="19" grpId="0"/>
      <p:bldP spid="20" grpId="0"/>
      <p:bldP spid="22" grpId="0"/>
      <p:bldP spid="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T11.EPS" descr="id:2147505059;FounderCES">
            <a:extLst>
              <a:ext uri="{FF2B5EF4-FFF2-40B4-BE49-F238E27FC236}">
                <a16:creationId xmlns:a16="http://schemas.microsoft.com/office/drawing/2014/main" id="{69B9C296-DA81-4C3F-922F-E68831EA8574}"/>
              </a:ext>
            </a:extLst>
          </p:cNvPr>
          <p:cNvPicPr/>
          <p:nvPr/>
        </p:nvPicPr>
        <p:blipFill>
          <a:blip r:embed="rId2"/>
          <a:stretch>
            <a:fillRect/>
          </a:stretch>
        </p:blipFill>
        <p:spPr>
          <a:xfrm>
            <a:off x="353764" y="1855593"/>
            <a:ext cx="3983007" cy="2122924"/>
          </a:xfrm>
          <a:prstGeom prst="rect">
            <a:avLst/>
          </a:prstGeom>
        </p:spPr>
      </p:pic>
      <p:sp>
        <p:nvSpPr>
          <p:cNvPr id="3" name="圆角矩形 6">
            <a:extLst>
              <a:ext uri="{FF2B5EF4-FFF2-40B4-BE49-F238E27FC236}">
                <a16:creationId xmlns:a16="http://schemas.microsoft.com/office/drawing/2014/main" id="{2AEE9B88-27E7-4703-A61A-506CE77D7BA9}"/>
              </a:ext>
            </a:extLst>
          </p:cNvPr>
          <p:cNvSpPr/>
          <p:nvPr/>
        </p:nvSpPr>
        <p:spPr>
          <a:xfrm>
            <a:off x="353764" y="1846603"/>
            <a:ext cx="4052310" cy="25598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E1363304-D1E5-4B90-BD54-A40F1A7E28F8}"/>
              </a:ext>
            </a:extLst>
          </p:cNvPr>
          <p:cNvSpPr/>
          <p:nvPr/>
        </p:nvSpPr>
        <p:spPr>
          <a:xfrm>
            <a:off x="50144" y="3964083"/>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5-11</a:t>
            </a:r>
            <a:r>
              <a:rPr lang="zh-CN" altLang="zh-CN" sz="800" dirty="0">
                <a:solidFill>
                  <a:srgbClr val="000000"/>
                </a:solidFill>
                <a:latin typeface="NEU-BZ-S92"/>
                <a:ea typeface="方正书宋_GBK"/>
                <a:cs typeface="Times New Roman" panose="02020603050405020304" pitchFamily="18" charset="0"/>
              </a:rPr>
              <a:t>　液压缸缓冲装置的工作原理</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缓冲柱塞的形式</a:t>
            </a:r>
            <a:r>
              <a:rPr lang="en-US" altLang="zh-CN" sz="800" dirty="0">
                <a:solidFill>
                  <a:srgbClr val="000000"/>
                </a:solidFill>
                <a:latin typeface="方正书宋_GBK"/>
                <a:ea typeface="方正书宋_GBK"/>
                <a:cs typeface="Times New Roman" panose="02020603050405020304" pitchFamily="18" charset="0"/>
              </a:rPr>
              <a:t>)</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反抛物线式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阶梯圆柱式　</a:t>
            </a:r>
            <a:r>
              <a:rPr lang="en-US" altLang="zh-CN" sz="700" dirty="0">
                <a:solidFill>
                  <a:srgbClr val="000000"/>
                </a:solidFill>
                <a:latin typeface="NEU-BZ-S92"/>
                <a:ea typeface="方正书宋_GBK"/>
                <a:cs typeface="Times New Roman" panose="02020603050405020304" pitchFamily="18" charset="0"/>
              </a:rPr>
              <a:t>c</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节流口变化式　</a:t>
            </a:r>
            <a:r>
              <a:rPr lang="en-US" altLang="zh-CN" sz="700" dirty="0">
                <a:solidFill>
                  <a:srgbClr val="000000"/>
                </a:solidFill>
                <a:latin typeface="NEU-BZ-S92"/>
                <a:ea typeface="方正书宋_GBK"/>
                <a:cs typeface="Times New Roman" panose="02020603050405020304" pitchFamily="18" charset="0"/>
              </a:rPr>
              <a:t>d</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单圆柱式　</a:t>
            </a:r>
            <a:r>
              <a:rPr lang="en-US" altLang="zh-CN" sz="700" dirty="0">
                <a:solidFill>
                  <a:srgbClr val="000000"/>
                </a:solidFill>
                <a:latin typeface="NEU-BZ-S92"/>
                <a:ea typeface="方正书宋_GBK"/>
                <a:cs typeface="Times New Roman" panose="02020603050405020304" pitchFamily="18" charset="0"/>
              </a:rPr>
              <a:t>e</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环形缝隙式　</a:t>
            </a:r>
            <a:r>
              <a:rPr lang="en-US" altLang="zh-CN" sz="700" dirty="0">
                <a:solidFill>
                  <a:srgbClr val="000000"/>
                </a:solidFill>
                <a:latin typeface="NEU-BZ-S92"/>
                <a:ea typeface="方正书宋_GBK"/>
                <a:cs typeface="Times New Roman" panose="02020603050405020304" pitchFamily="18" charset="0"/>
              </a:rPr>
              <a:t>f</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圆锥台式</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5" name="圆角矩形 3">
            <a:extLst>
              <a:ext uri="{FF2B5EF4-FFF2-40B4-BE49-F238E27FC236}">
                <a16:creationId xmlns:a16="http://schemas.microsoft.com/office/drawing/2014/main" id="{46457E24-C7C4-469C-9E9C-DC261725D5E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文本框 19">
            <a:extLst>
              <a:ext uri="{FF2B5EF4-FFF2-40B4-BE49-F238E27FC236}">
                <a16:creationId xmlns:a16="http://schemas.microsoft.com/office/drawing/2014/main" id="{458B0772-B8B9-426A-A486-1785E483098B}"/>
              </a:ext>
            </a:extLst>
          </p:cNvPr>
          <p:cNvSpPr txBox="1">
            <a:spLocks noChangeArrowheads="1"/>
          </p:cNvSpPr>
          <p:nvPr/>
        </p:nvSpPr>
        <p:spPr bwMode="auto">
          <a:xfrm>
            <a:off x="1488370" y="963692"/>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五、缓冲计算</a:t>
            </a:r>
          </a:p>
        </p:txBody>
      </p:sp>
      <p:sp>
        <p:nvSpPr>
          <p:cNvPr id="7" name="直角三角形 6">
            <a:extLst>
              <a:ext uri="{FF2B5EF4-FFF2-40B4-BE49-F238E27FC236}">
                <a16:creationId xmlns:a16="http://schemas.microsoft.com/office/drawing/2014/main" id="{16D418FD-B297-4B68-90A6-8C2E1CEF473F}"/>
              </a:ext>
            </a:extLst>
          </p:cNvPr>
          <p:cNvSpPr/>
          <p:nvPr/>
        </p:nvSpPr>
        <p:spPr>
          <a:xfrm rot="18962245" flipV="1">
            <a:off x="1945402" y="10247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直角三角形 7">
            <a:extLst>
              <a:ext uri="{FF2B5EF4-FFF2-40B4-BE49-F238E27FC236}">
                <a16:creationId xmlns:a16="http://schemas.microsoft.com/office/drawing/2014/main" id="{1CF31A2B-74E3-4406-8976-0D65BD027AE8}"/>
              </a:ext>
            </a:extLst>
          </p:cNvPr>
          <p:cNvSpPr/>
          <p:nvPr/>
        </p:nvSpPr>
        <p:spPr>
          <a:xfrm rot="18962245" flipV="1">
            <a:off x="2095649" y="10247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05B7B55-A313-4BD1-AFF7-D27433AA3C36}"/>
              </a:ext>
            </a:extLst>
          </p:cNvPr>
          <p:cNvSpPr/>
          <p:nvPr/>
        </p:nvSpPr>
        <p:spPr>
          <a:xfrm rot="2637755" flipH="1" flipV="1">
            <a:off x="6230865" y="10247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5F6B7C16-E3A9-4C0D-B962-A8903C138ECC}"/>
              </a:ext>
            </a:extLst>
          </p:cNvPr>
          <p:cNvSpPr/>
          <p:nvPr/>
        </p:nvSpPr>
        <p:spPr>
          <a:xfrm rot="2637755" flipH="1" flipV="1">
            <a:off x="6381112" y="10247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5CDC58EF-92E5-498A-8A1F-65148D045CC4}"/>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3" name="矩形 12">
            <a:extLst>
              <a:ext uri="{FF2B5EF4-FFF2-40B4-BE49-F238E27FC236}">
                <a16:creationId xmlns:a16="http://schemas.microsoft.com/office/drawing/2014/main" id="{FA4A8F97-67DD-4BAA-9F96-F14CA89F20FD}"/>
              </a:ext>
            </a:extLst>
          </p:cNvPr>
          <p:cNvSpPr/>
          <p:nvPr/>
        </p:nvSpPr>
        <p:spPr>
          <a:xfrm>
            <a:off x="4764861" y="1886521"/>
            <a:ext cx="3801041" cy="261610"/>
          </a:xfrm>
          <a:prstGeom prst="rect">
            <a:avLst/>
          </a:prstGeom>
        </p:spPr>
        <p:txBody>
          <a:bodyPr wrap="none">
            <a:spAutoFit/>
          </a:bodyPr>
          <a:lstStyle/>
          <a:p>
            <a:r>
              <a:rPr lang="zh-CN" altLang="zh-CN" sz="1100" dirty="0">
                <a:solidFill>
                  <a:srgbClr val="000000"/>
                </a:solidFill>
                <a:latin typeface="NEU-BZ-S92"/>
                <a:ea typeface="方正书宋_GBK"/>
                <a:cs typeface="Times New Roman" panose="02020603050405020304" pitchFamily="18" charset="0"/>
              </a:rPr>
              <a:t>当</a:t>
            </a:r>
            <a:r>
              <a:rPr lang="en-US" altLang="zh-CN" sz="1100" i="1" dirty="0">
                <a:solidFill>
                  <a:srgbClr val="000000"/>
                </a:solidFill>
                <a:latin typeface="NEU-BZ-S92"/>
                <a:ea typeface="方正书宋_GBK"/>
                <a:cs typeface="Times New Roman" panose="02020603050405020304" pitchFamily="18" charset="0"/>
              </a:rPr>
              <a:t>E</a:t>
            </a:r>
            <a:r>
              <a:rPr lang="en-US" altLang="zh-CN" sz="1100" baseline="-25000" dirty="0">
                <a:solidFill>
                  <a:srgbClr val="000000"/>
                </a:solidFill>
                <a:latin typeface="NEU-BZ-S92"/>
                <a:ea typeface="方正书宋_GBK"/>
                <a:cs typeface="Times New Roman" panose="02020603050405020304" pitchFamily="18" charset="0"/>
              </a:rPr>
              <a:t>1</a:t>
            </a:r>
            <a:r>
              <a:rPr lang="en-US" altLang="zh-CN" sz="1100" i="1" dirty="0">
                <a:solidFill>
                  <a:srgbClr val="000000"/>
                </a:solidFill>
                <a:latin typeface="NEU-BZ-S92"/>
                <a:ea typeface="方正书宋_GBK"/>
                <a:cs typeface="Times New Roman" panose="02020603050405020304" pitchFamily="18" charset="0"/>
              </a:rPr>
              <a:t>=E</a:t>
            </a:r>
            <a:r>
              <a:rPr lang="en-US" altLang="zh-CN" sz="1100" baseline="-25000" dirty="0">
                <a:solidFill>
                  <a:srgbClr val="000000"/>
                </a:solidFill>
                <a:latin typeface="NEU-BZ-S92"/>
                <a:ea typeface="方正书宋_GBK"/>
                <a:cs typeface="Times New Roman" panose="02020603050405020304" pitchFamily="18" charset="0"/>
              </a:rPr>
              <a:t>2</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即工作部件的机械能全部被缓冲腔液体吸收时</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则得</a:t>
            </a:r>
            <a:endParaRPr lang="zh-CN" altLang="en-US" sz="3200" dirty="0"/>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7F5F1AA5-9ACB-43BC-ACBD-EA7337AED569}"/>
                  </a:ext>
                </a:extLst>
              </p:cNvPr>
              <p:cNvSpPr/>
              <p:nvPr/>
            </p:nvSpPr>
            <p:spPr>
              <a:xfrm>
                <a:off x="5953581" y="2196652"/>
                <a:ext cx="1556002" cy="5320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a:rPr lang="zh-CN" altLang="en-US" sz="1400" i="0">
                                  <a:latin typeface="Cambria Math" panose="02040503050406030204" pitchFamily="18" charset="0"/>
                                </a:rPr>
                                <m:t>2</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𝑙</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33</m:t>
                      </m:r>
                      <m:r>
                        <m:rPr>
                          <m:nor/>
                        </m:rPr>
                        <a:rPr lang="zh-CN" altLang="en-US" sz="1400" i="1">
                          <a:latin typeface="Cambria Math" panose="02040503050406030204" pitchFamily="18" charset="0"/>
                        </a:rPr>
                        <m:t>)</m:t>
                      </m:r>
                    </m:oMath>
                  </m:oMathPara>
                </a14:m>
                <a:endParaRPr lang="zh-CN" altLang="en-US" sz="1400" dirty="0"/>
              </a:p>
            </p:txBody>
          </p:sp>
        </mc:Choice>
        <mc:Fallback>
          <p:sp>
            <p:nvSpPr>
              <p:cNvPr id="14" name="矩形 13">
                <a:extLst>
                  <a:ext uri="{FF2B5EF4-FFF2-40B4-BE49-F238E27FC236}">
                    <a16:creationId xmlns:a16="http://schemas.microsoft.com/office/drawing/2014/main" id="{7F5F1AA5-9ACB-43BC-ACBD-EA7337AED569}"/>
                  </a:ext>
                </a:extLst>
              </p:cNvPr>
              <p:cNvSpPr>
                <a:spLocks noRot="1" noChangeAspect="1" noMove="1" noResize="1" noEditPoints="1" noAdjustHandles="1" noChangeArrowheads="1" noChangeShapeType="1" noTextEdit="1"/>
              </p:cNvSpPr>
              <p:nvPr/>
            </p:nvSpPr>
            <p:spPr>
              <a:xfrm>
                <a:off x="5953581" y="2196652"/>
                <a:ext cx="1556002" cy="532005"/>
              </a:xfrm>
              <a:prstGeom prst="rect">
                <a:avLst/>
              </a:prstGeom>
              <a:blipFill>
                <a:blip r:embed="rId3"/>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5C0A226E-519E-421A-94C5-BA03946F9C20}"/>
              </a:ext>
            </a:extLst>
          </p:cNvPr>
          <p:cNvSpPr/>
          <p:nvPr/>
        </p:nvSpPr>
        <p:spPr>
          <a:xfrm>
            <a:off x="4709694" y="2736509"/>
            <a:ext cx="3806758" cy="854080"/>
          </a:xfrm>
          <a:prstGeom prst="rect">
            <a:avLst/>
          </a:prstGeom>
        </p:spPr>
        <p:txBody>
          <a:bodyPr wrap="square">
            <a:spAutoFit/>
          </a:bodyPr>
          <a:lstStyle/>
          <a:p>
            <a:pPr>
              <a:lnSpc>
                <a:spcPct val="150000"/>
              </a:lnSpc>
            </a:pPr>
            <a:r>
              <a:rPr lang="zh-CN" altLang="zh-CN" sz="1100" dirty="0">
                <a:solidFill>
                  <a:srgbClr val="000000"/>
                </a:solidFill>
                <a:latin typeface="NEU-BZ-S92"/>
                <a:ea typeface="方正书宋_GBK"/>
                <a:cs typeface="Times New Roman" panose="02020603050405020304" pitchFamily="18" charset="0"/>
              </a:rPr>
              <a:t>如缓冲装置为节流口可调式缓冲装置</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在缓冲过程中的缓冲压力逐渐降低</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假定缓冲压力线性地降低</a:t>
            </a:r>
            <a:r>
              <a:rPr lang="en-US" altLang="zh-CN" sz="1100" dirty="0">
                <a:solidFill>
                  <a:srgbClr val="000000"/>
                </a:solidFill>
                <a:latin typeface="方正书宋_GBK"/>
                <a:cs typeface="Times New Roman" panose="02020603050405020304" pitchFamily="18" charset="0"/>
              </a:rPr>
              <a:t>,</a:t>
            </a:r>
            <a:r>
              <a:rPr lang="zh-CN" altLang="zh-CN" sz="1100" dirty="0">
                <a:solidFill>
                  <a:srgbClr val="000000"/>
                </a:solidFill>
                <a:latin typeface="NEU-BZ-S92"/>
                <a:ea typeface="方正书宋_GBK"/>
                <a:cs typeface="Times New Roman" panose="02020603050405020304" pitchFamily="18" charset="0"/>
              </a:rPr>
              <a:t>则最大缓冲压力即冲击压力等于</a:t>
            </a:r>
            <a:endParaRPr lang="zh-CN" altLang="en-US" sz="3200" dirty="0"/>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73185239-42B2-4627-AAF3-4A5C639C91B0}"/>
                  </a:ext>
                </a:extLst>
              </p:cNvPr>
              <p:cNvSpPr/>
              <p:nvPr/>
            </p:nvSpPr>
            <p:spPr>
              <a:xfrm>
                <a:off x="5005616" y="3459283"/>
                <a:ext cx="2301463" cy="5609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cmax</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𝑚</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𝑣</m:t>
                              </m:r>
                            </m:e>
                            <m:sup>
                              <m:r>
                                <a:rPr lang="zh-CN" altLang="en-US" sz="1400" i="0">
                                  <a:latin typeface="Cambria Math" panose="02040503050406030204" pitchFamily="18" charset="0"/>
                                </a:rPr>
                                <m:t>2</m:t>
                              </m:r>
                            </m:sup>
                          </m:sSup>
                        </m:num>
                        <m:den>
                          <m:r>
                            <a:rPr lang="zh-CN" altLang="en-US" sz="1400" i="0">
                              <a:latin typeface="Cambria Math" panose="02040503050406030204" pitchFamily="18" charset="0"/>
                            </a:rPr>
                            <m:t>2</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𝑙</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34</m:t>
                      </m:r>
                      <m:r>
                        <m:rPr>
                          <m:nor/>
                        </m:rPr>
                        <a:rPr lang="zh-CN" altLang="en-US" sz="1400" i="1">
                          <a:latin typeface="Cambria Math" panose="02040503050406030204" pitchFamily="18" charset="0"/>
                        </a:rPr>
                        <m:t>)</m:t>
                      </m:r>
                    </m:oMath>
                  </m:oMathPara>
                </a14:m>
                <a:endParaRPr lang="zh-CN" altLang="en-US" sz="1400" dirty="0"/>
              </a:p>
            </p:txBody>
          </p:sp>
        </mc:Choice>
        <mc:Fallback>
          <p:sp>
            <p:nvSpPr>
              <p:cNvPr id="17" name="矩形 16">
                <a:extLst>
                  <a:ext uri="{FF2B5EF4-FFF2-40B4-BE49-F238E27FC236}">
                    <a16:creationId xmlns:a16="http://schemas.microsoft.com/office/drawing/2014/main" id="{73185239-42B2-4627-AAF3-4A5C639C91B0}"/>
                  </a:ext>
                </a:extLst>
              </p:cNvPr>
              <p:cNvSpPr>
                <a:spLocks noRot="1" noChangeAspect="1" noMove="1" noResize="1" noEditPoints="1" noAdjustHandles="1" noChangeArrowheads="1" noChangeShapeType="1" noTextEdit="1"/>
              </p:cNvSpPr>
              <p:nvPr/>
            </p:nvSpPr>
            <p:spPr>
              <a:xfrm>
                <a:off x="5005616" y="3459283"/>
                <a:ext cx="2301463" cy="560923"/>
              </a:xfrm>
              <a:prstGeom prst="rect">
                <a:avLst/>
              </a:prstGeom>
              <a:blipFill>
                <a:blip r:embed="rId4"/>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34FC29C7-403F-4A97-89A5-5203FC27BCF8}"/>
              </a:ext>
            </a:extLst>
          </p:cNvPr>
          <p:cNvSpPr/>
          <p:nvPr/>
        </p:nvSpPr>
        <p:spPr>
          <a:xfrm>
            <a:off x="7307079" y="3632022"/>
            <a:ext cx="1348446" cy="215444"/>
          </a:xfrm>
          <a:prstGeom prst="rect">
            <a:avLst/>
          </a:prstGeom>
        </p:spPr>
        <p:txBody>
          <a:bodyPr wrap="none">
            <a:spAutoFit/>
          </a:bodyPr>
          <a:lstStyle/>
          <a:p>
            <a:r>
              <a:rPr lang="zh-CN" altLang="zh-CN" sz="800" dirty="0">
                <a:solidFill>
                  <a:srgbClr val="FF0000"/>
                </a:solidFill>
                <a:latin typeface="NEU-BZ-S92"/>
                <a:ea typeface="方正书宋_GBK"/>
                <a:cs typeface="Times New Roman" panose="02020603050405020304" pitchFamily="18" charset="0"/>
              </a:rPr>
              <a:t>式中符号意义见图</a:t>
            </a:r>
            <a:r>
              <a:rPr lang="en-US" altLang="zh-CN" sz="800" dirty="0">
                <a:solidFill>
                  <a:srgbClr val="FF0000"/>
                </a:solidFill>
                <a:latin typeface="NEU-BZ-S92"/>
                <a:ea typeface="方正书宋_GBK"/>
                <a:cs typeface="Times New Roman" panose="02020603050405020304" pitchFamily="18" charset="0"/>
              </a:rPr>
              <a:t>5-11d</a:t>
            </a:r>
            <a:r>
              <a:rPr lang="zh-CN" altLang="zh-CN" sz="800" dirty="0">
                <a:solidFill>
                  <a:srgbClr val="FF0000"/>
                </a:solidFill>
                <a:latin typeface="NEU-BZ-S92"/>
                <a:ea typeface="方正书宋_GBK"/>
                <a:cs typeface="Times New Roman" panose="02020603050405020304" pitchFamily="18" charset="0"/>
              </a:rPr>
              <a:t>。</a:t>
            </a:r>
            <a:endParaRPr lang="zh-CN" altLang="en-US" dirty="0">
              <a:solidFill>
                <a:srgbClr val="FF0000"/>
              </a:solidFill>
            </a:endParaRPr>
          </a:p>
        </p:txBody>
      </p:sp>
      <p:sp>
        <p:nvSpPr>
          <p:cNvPr id="21" name="矩形 20">
            <a:extLst>
              <a:ext uri="{FF2B5EF4-FFF2-40B4-BE49-F238E27FC236}">
                <a16:creationId xmlns:a16="http://schemas.microsoft.com/office/drawing/2014/main" id="{331EAA59-29CC-4F63-918E-51604A6A2731}"/>
              </a:ext>
            </a:extLst>
          </p:cNvPr>
          <p:cNvSpPr/>
          <p:nvPr/>
        </p:nvSpPr>
        <p:spPr>
          <a:xfrm>
            <a:off x="4911513" y="4098103"/>
            <a:ext cx="3640138" cy="616772"/>
          </a:xfrm>
          <a:prstGeom prst="rect">
            <a:avLst/>
          </a:prstGeom>
        </p:spPr>
        <p:txBody>
          <a:bodyPr wrap="square">
            <a:spAutoFit/>
          </a:bodyPr>
          <a:lstStyle/>
          <a:p>
            <a:pPr algn="ctr">
              <a:lnSpc>
                <a:spcPct val="150000"/>
              </a:lnSpc>
            </a:pPr>
            <a:r>
              <a:rPr lang="zh-CN" altLang="zh-CN" sz="1200" dirty="0">
                <a:solidFill>
                  <a:srgbClr val="000000"/>
                </a:solidFill>
                <a:latin typeface="NEU-BZ-S92"/>
                <a:ea typeface="方正书宋_GBK"/>
                <a:cs typeface="Times New Roman" panose="02020603050405020304" pitchFamily="18" charset="0"/>
              </a:rPr>
              <a:t>如缓冲装置为节流口变化式缓冲装置</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则由于缓冲</a:t>
            </a:r>
            <a:endParaRPr lang="en-US" altLang="zh-CN" sz="1200" dirty="0">
              <a:solidFill>
                <a:srgbClr val="000000"/>
              </a:solidFill>
              <a:latin typeface="NEU-BZ-S92"/>
              <a:ea typeface="方正书宋_GBK"/>
              <a:cs typeface="Times New Roman" panose="02020603050405020304" pitchFamily="18" charset="0"/>
            </a:endParaRPr>
          </a:p>
          <a:p>
            <a:pPr algn="ctr">
              <a:lnSpc>
                <a:spcPct val="150000"/>
              </a:lnSpc>
            </a:pPr>
            <a:r>
              <a:rPr lang="zh-CN" altLang="zh-CN" sz="1200" dirty="0">
                <a:solidFill>
                  <a:srgbClr val="000000"/>
                </a:solidFill>
                <a:latin typeface="NEU-BZ-S92"/>
                <a:ea typeface="方正书宋_GBK"/>
                <a:cs typeface="Times New Roman" panose="02020603050405020304" pitchFamily="18" charset="0"/>
              </a:rPr>
              <a:t>压力</a:t>
            </a:r>
            <a:r>
              <a:rPr lang="en-US" altLang="zh-CN" sz="1200" i="1" dirty="0">
                <a:solidFill>
                  <a:srgbClr val="000000"/>
                </a:solidFill>
                <a:latin typeface="NEU-BZ-S92"/>
                <a:ea typeface="方正书宋_GBK"/>
                <a:cs typeface="Times New Roman" panose="02020603050405020304" pitchFamily="18" charset="0"/>
              </a:rPr>
              <a:t>p</a:t>
            </a:r>
            <a:r>
              <a:rPr lang="en-US" altLang="zh-CN" sz="1200" baseline="-25000" dirty="0">
                <a:solidFill>
                  <a:srgbClr val="000000"/>
                </a:solidFill>
                <a:latin typeface="NEU-BZ-S92"/>
                <a:ea typeface="方正书宋_GBK"/>
                <a:cs typeface="Times New Roman" panose="02020603050405020304" pitchFamily="18" charset="0"/>
              </a:rPr>
              <a:t>c</a:t>
            </a:r>
            <a:r>
              <a:rPr lang="zh-CN" altLang="zh-CN" sz="1200" dirty="0">
                <a:solidFill>
                  <a:srgbClr val="000000"/>
                </a:solidFill>
                <a:latin typeface="NEU-BZ-S92"/>
                <a:ea typeface="方正书宋_GBK"/>
                <a:cs typeface="Times New Roman" panose="02020603050405020304" pitchFamily="18" charset="0"/>
              </a:rPr>
              <a:t>始终不变</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最大缓冲压力的值即如式</a:t>
            </a:r>
            <a:r>
              <a:rPr lang="en-US" altLang="zh-CN" sz="1200" dirty="0">
                <a:solidFill>
                  <a:srgbClr val="000000"/>
                </a:solidFill>
                <a:latin typeface="方正书宋_GBK"/>
                <a:cs typeface="Times New Roman" panose="02020603050405020304" pitchFamily="18" charset="0"/>
              </a:rPr>
              <a:t>(</a:t>
            </a:r>
            <a:r>
              <a:rPr lang="en-US" altLang="zh-CN" sz="1200" dirty="0">
                <a:solidFill>
                  <a:srgbClr val="000000"/>
                </a:solidFill>
                <a:latin typeface="NEU-BZ-S92"/>
                <a:ea typeface="方正书宋_GBK"/>
                <a:cs typeface="Times New Roman" panose="02020603050405020304" pitchFamily="18" charset="0"/>
              </a:rPr>
              <a:t>5-33</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所示。</a:t>
            </a:r>
            <a:endParaRPr lang="zh-CN" altLang="en-US" sz="3600" dirty="0"/>
          </a:p>
        </p:txBody>
      </p:sp>
    </p:spTree>
    <p:extLst>
      <p:ext uri="{BB962C8B-B14F-4D97-AF65-F5344CB8AC3E}">
        <p14:creationId xmlns:p14="http://schemas.microsoft.com/office/powerpoint/2010/main" val="395458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9"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14E29D8-C568-4FAB-84BE-614842C1D3E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19">
            <a:extLst>
              <a:ext uri="{FF2B5EF4-FFF2-40B4-BE49-F238E27FC236}">
                <a16:creationId xmlns:a16="http://schemas.microsoft.com/office/drawing/2014/main" id="{26A7DEC0-6496-4228-9EB7-A99AC46C3839}"/>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六、拉杆计算</a:t>
            </a:r>
          </a:p>
        </p:txBody>
      </p:sp>
      <p:sp>
        <p:nvSpPr>
          <p:cNvPr id="4" name="直角三角形 3">
            <a:extLst>
              <a:ext uri="{FF2B5EF4-FFF2-40B4-BE49-F238E27FC236}">
                <a16:creationId xmlns:a16="http://schemas.microsoft.com/office/drawing/2014/main" id="{E935FAE4-D468-4057-86E1-CBA3A81EAD83}"/>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直角三角形 4">
            <a:extLst>
              <a:ext uri="{FF2B5EF4-FFF2-40B4-BE49-F238E27FC236}">
                <a16:creationId xmlns:a16="http://schemas.microsoft.com/office/drawing/2014/main" id="{DFE2240F-46A8-43C8-A1A3-C5077D11B88C}"/>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A833CB64-784B-47AE-AD43-E6D8ABB8F71B}"/>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08485223-72FA-4676-BE15-26A93CC93A0A}"/>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5AC8FEA9-785C-416B-ACC6-3590574BAABE}"/>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1" name="矩形 10">
            <a:extLst>
              <a:ext uri="{FF2B5EF4-FFF2-40B4-BE49-F238E27FC236}">
                <a16:creationId xmlns:a16="http://schemas.microsoft.com/office/drawing/2014/main" id="{20309608-EC03-49DE-9922-EC15B4A5A327}"/>
              </a:ext>
            </a:extLst>
          </p:cNvPr>
          <p:cNvSpPr/>
          <p:nvPr/>
        </p:nvSpPr>
        <p:spPr>
          <a:xfrm>
            <a:off x="712989" y="1445144"/>
            <a:ext cx="7694023" cy="3416320"/>
          </a:xfrm>
          <a:prstGeom prst="rect">
            <a:avLst/>
          </a:prstGeom>
        </p:spPr>
        <p:txBody>
          <a:bodyPr wrap="square">
            <a:spAutoFit/>
          </a:bodyPr>
          <a:lstStyle/>
          <a:p>
            <a:pPr algn="ctr">
              <a:lnSpc>
                <a:spcPct val="150000"/>
              </a:lnSpc>
            </a:pPr>
            <a:r>
              <a:rPr lang="zh-CN" altLang="en-US" sz="2000" dirty="0"/>
              <a:t>有些液压缸的缸筒和两端缸盖</a:t>
            </a:r>
            <a:endParaRPr lang="en-US" altLang="zh-CN" sz="2000" dirty="0"/>
          </a:p>
          <a:p>
            <a:pPr algn="ctr">
              <a:lnSpc>
                <a:spcPct val="150000"/>
              </a:lnSpc>
            </a:pPr>
            <a:r>
              <a:rPr lang="zh-CN" altLang="en-US" sz="2000" dirty="0"/>
              <a:t>是用四根或更多根拉杆组装成一体的。</a:t>
            </a:r>
            <a:endParaRPr lang="en-US" altLang="zh-CN" sz="2000" dirty="0"/>
          </a:p>
          <a:p>
            <a:pPr algn="ctr">
              <a:lnSpc>
                <a:spcPct val="150000"/>
              </a:lnSpc>
            </a:pPr>
            <a:r>
              <a:rPr lang="zh-CN" altLang="en-US" sz="2000" dirty="0"/>
              <a:t>拉杆端部有螺纹</a:t>
            </a:r>
            <a:r>
              <a:rPr lang="en-US" altLang="zh-CN" sz="2000" dirty="0"/>
              <a:t>,</a:t>
            </a:r>
          </a:p>
          <a:p>
            <a:pPr algn="ctr">
              <a:lnSpc>
                <a:spcPct val="150000"/>
              </a:lnSpc>
            </a:pPr>
            <a:r>
              <a:rPr lang="zh-CN" altLang="en-US" sz="2000" dirty="0"/>
              <a:t>用螺帽固紧到给拉杆造成一定的应力</a:t>
            </a:r>
            <a:r>
              <a:rPr lang="en-US" altLang="zh-CN" sz="2000" dirty="0"/>
              <a:t>,</a:t>
            </a:r>
          </a:p>
          <a:p>
            <a:pPr algn="ctr">
              <a:lnSpc>
                <a:spcPct val="150000"/>
              </a:lnSpc>
            </a:pPr>
            <a:r>
              <a:rPr lang="zh-CN" altLang="en-US" sz="2000" dirty="0"/>
              <a:t>以使缸盖和缸筒不会在工作压力下松开</a:t>
            </a:r>
            <a:r>
              <a:rPr lang="en-US" altLang="zh-CN" sz="2000" dirty="0"/>
              <a:t>,</a:t>
            </a:r>
            <a:r>
              <a:rPr lang="zh-CN" altLang="en-US" sz="2000" dirty="0"/>
              <a:t>产生泄漏。</a:t>
            </a:r>
            <a:endParaRPr lang="en-US" altLang="zh-CN" sz="2000" dirty="0"/>
          </a:p>
          <a:p>
            <a:pPr algn="ctr">
              <a:lnSpc>
                <a:spcPct val="150000"/>
              </a:lnSpc>
            </a:pPr>
            <a:r>
              <a:rPr lang="zh-CN" altLang="en-US" sz="2400" b="1" dirty="0">
                <a:solidFill>
                  <a:srgbClr val="FF0000"/>
                </a:solidFill>
              </a:rPr>
              <a:t>拉杆计算的目的</a:t>
            </a:r>
            <a:r>
              <a:rPr lang="zh-CN" altLang="en-US" sz="2000" dirty="0"/>
              <a:t>就是要针对某一</a:t>
            </a:r>
            <a:endParaRPr lang="en-US" altLang="zh-CN" sz="2000" dirty="0"/>
          </a:p>
          <a:p>
            <a:pPr algn="ctr">
              <a:lnSpc>
                <a:spcPct val="150000"/>
              </a:lnSpc>
            </a:pPr>
            <a:r>
              <a:rPr lang="zh-CN" altLang="en-US" sz="2000" dirty="0"/>
              <a:t>规定的分离压力值估出拉杆的预加载荷量。</a:t>
            </a:r>
          </a:p>
        </p:txBody>
      </p:sp>
    </p:spTree>
    <p:extLst>
      <p:ext uri="{BB962C8B-B14F-4D97-AF65-F5344CB8AC3E}">
        <p14:creationId xmlns:p14="http://schemas.microsoft.com/office/powerpoint/2010/main" val="92861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fade">
                                      <p:cBhvr>
                                        <p:cTn id="47" dur="1000"/>
                                        <p:tgtEl>
                                          <p:spTgt spid="11">
                                            <p:txEl>
                                              <p:pRg st="6" end="6"/>
                                            </p:txEl>
                                          </p:spTgt>
                                        </p:tgtEl>
                                      </p:cBhvr>
                                    </p:animEffect>
                                    <p:anim calcmode="lin" valueType="num">
                                      <p:cBhvr>
                                        <p:cTn id="4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14E29D8-C568-4FAB-84BE-614842C1D3E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19">
            <a:extLst>
              <a:ext uri="{FF2B5EF4-FFF2-40B4-BE49-F238E27FC236}">
                <a16:creationId xmlns:a16="http://schemas.microsoft.com/office/drawing/2014/main" id="{26A7DEC0-6496-4228-9EB7-A99AC46C3839}"/>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六、拉杆计算</a:t>
            </a:r>
          </a:p>
        </p:txBody>
      </p:sp>
      <p:sp>
        <p:nvSpPr>
          <p:cNvPr id="4" name="直角三角形 3">
            <a:extLst>
              <a:ext uri="{FF2B5EF4-FFF2-40B4-BE49-F238E27FC236}">
                <a16:creationId xmlns:a16="http://schemas.microsoft.com/office/drawing/2014/main" id="{E935FAE4-D468-4057-86E1-CBA3A81EAD83}"/>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直角三角形 4">
            <a:extLst>
              <a:ext uri="{FF2B5EF4-FFF2-40B4-BE49-F238E27FC236}">
                <a16:creationId xmlns:a16="http://schemas.microsoft.com/office/drawing/2014/main" id="{DFE2240F-46A8-43C8-A1A3-C5077D11B88C}"/>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A833CB64-784B-47AE-AD43-E6D8ABB8F71B}"/>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08485223-72FA-4676-BE15-26A93CC93A0A}"/>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5AC8FEA9-785C-416B-ACC6-3590574BAABE}"/>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10" name="矩形 9">
            <a:extLst>
              <a:ext uri="{FF2B5EF4-FFF2-40B4-BE49-F238E27FC236}">
                <a16:creationId xmlns:a16="http://schemas.microsoft.com/office/drawing/2014/main" id="{114A83D8-4AEC-4E64-99C9-AD84B3BE25C6}"/>
              </a:ext>
            </a:extLst>
          </p:cNvPr>
          <p:cNvSpPr/>
          <p:nvPr/>
        </p:nvSpPr>
        <p:spPr>
          <a:xfrm>
            <a:off x="964032" y="1690452"/>
            <a:ext cx="4848142" cy="254109"/>
          </a:xfrm>
          <a:prstGeom prst="rect">
            <a:avLst/>
          </a:prstGeom>
        </p:spPr>
        <p:txBody>
          <a:bodyPr wrap="square">
            <a:spAutoFit/>
          </a:bodyPr>
          <a:lstStyle/>
          <a:p>
            <a:pPr indent="203200">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令</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I</a:t>
            </a:r>
            <a:r>
              <a:rPr lang="zh-CN" altLang="zh-CN" sz="1400" dirty="0">
                <a:solidFill>
                  <a:srgbClr val="000000"/>
                </a:solidFill>
                <a:latin typeface="NEU-BZ-S92"/>
                <a:ea typeface="方正书宋_GBK"/>
                <a:cs typeface="Times New Roman" panose="02020603050405020304" pitchFamily="18" charset="0"/>
              </a:rPr>
              <a:t>为预加在拉杆上的拉力</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则拉杆的变形量</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伸长量</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δ</a:t>
            </a:r>
            <a:r>
              <a:rPr lang="en-US" altLang="zh-CN" sz="1400" baseline="-25000" dirty="0" err="1">
                <a:solidFill>
                  <a:srgbClr val="000000"/>
                </a:solidFill>
                <a:latin typeface="NEU-BZ-S92"/>
                <a:ea typeface="方正书宋_GBK"/>
                <a:cs typeface="Times New Roman" panose="02020603050405020304" pitchFamily="18" charset="0"/>
              </a:rPr>
              <a:t>T</a:t>
            </a:r>
            <a:r>
              <a:rPr lang="zh-CN" altLang="zh-CN" sz="1400" dirty="0">
                <a:solidFill>
                  <a:srgbClr val="000000"/>
                </a:solidFill>
                <a:latin typeface="NEU-BZ-S92"/>
                <a:ea typeface="方正书宋_GBK"/>
                <a:cs typeface="Times New Roman" panose="02020603050405020304" pitchFamily="18" charset="0"/>
              </a:rPr>
              <a:t>为</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41922C28-1E01-4AF2-85D1-BB9F6DBD3B9E}"/>
                  </a:ext>
                </a:extLst>
              </p:cNvPr>
              <p:cNvSpPr/>
              <p:nvPr/>
            </p:nvSpPr>
            <p:spPr>
              <a:xfrm>
                <a:off x="5839840" y="1479082"/>
                <a:ext cx="1646733" cy="5936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600">
                              <a:latin typeface="Cambria Math" panose="02040503050406030204" pitchFamily="18" charset="0"/>
                            </a:rPr>
                          </m:ctrlPr>
                        </m:sSubPr>
                        <m:e>
                          <m:r>
                            <a:rPr lang="zh-CN" altLang="en-US" sz="1600" i="1">
                              <a:latin typeface="Cambria Math" panose="02040503050406030204" pitchFamily="18" charset="0"/>
                            </a:rPr>
                            <m:t>𝛿</m:t>
                          </m:r>
                        </m:e>
                        <m:sub>
                          <m:r>
                            <m:rPr>
                              <m:sty m:val="p"/>
                            </m:rPr>
                            <a:rPr lang="zh-CN" altLang="en-US" sz="1600" i="0">
                              <a:latin typeface="Cambria Math" panose="02040503050406030204" pitchFamily="18" charset="0"/>
                            </a:rPr>
                            <m:t>T</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𝐹</m:t>
                              </m:r>
                            </m:e>
                            <m:sub>
                              <m:r>
                                <m:rPr>
                                  <m:sty m:val="p"/>
                                </m:rPr>
                                <a:rPr lang="zh-CN" altLang="en-US" sz="1600" i="0">
                                  <a:latin typeface="Cambria Math" panose="02040503050406030204" pitchFamily="18" charset="0"/>
                                </a:rPr>
                                <m:t>I</m:t>
                              </m:r>
                            </m:sub>
                          </m:sSub>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𝐾</m:t>
                              </m:r>
                            </m:e>
                            <m:sub>
                              <m:r>
                                <m:rPr>
                                  <m:sty m:val="p"/>
                                </m:rPr>
                                <a:rPr lang="zh-CN" altLang="en-US" sz="1600" i="0">
                                  <a:latin typeface="Cambria Math" panose="02040503050406030204" pitchFamily="18" charset="0"/>
                                </a:rPr>
                                <m:t>T</m:t>
                              </m:r>
                            </m:sub>
                          </m:sSub>
                        </m:den>
                      </m:f>
                      <m:r>
                        <m:rPr>
                          <m:nor/>
                        </m:rPr>
                        <a:rPr lang="zh-CN" altLang="en-US" sz="1600" i="1">
                          <a:latin typeface="Cambria Math" panose="02040503050406030204" pitchFamily="18" charset="0"/>
                        </a:rPr>
                        <m:t>(</m:t>
                      </m:r>
                      <m:r>
                        <a:rPr lang="zh-CN" altLang="en-US" sz="1600" i="0">
                          <a:latin typeface="Cambria Math" panose="02040503050406030204" pitchFamily="18" charset="0"/>
                        </a:rPr>
                        <m:t>5</m:t>
                      </m:r>
                      <m:r>
                        <m:rPr>
                          <m:nor/>
                        </m:rPr>
                        <a:rPr lang="zh-CN" altLang="en-US" sz="1600" i="1">
                          <a:latin typeface="Cambria Math" panose="02040503050406030204" pitchFamily="18" charset="0"/>
                        </a:rPr>
                        <m:t>−</m:t>
                      </m:r>
                      <m:r>
                        <a:rPr lang="zh-CN" altLang="en-US" sz="1600" i="0">
                          <a:latin typeface="Cambria Math" panose="02040503050406030204" pitchFamily="18" charset="0"/>
                        </a:rPr>
                        <m:t>35</m:t>
                      </m:r>
                      <m:r>
                        <m:rPr>
                          <m:nor/>
                        </m:rPr>
                        <a:rPr lang="zh-CN" altLang="en-US" sz="1600" i="1">
                          <a:latin typeface="Cambria Math" panose="02040503050406030204" pitchFamily="18" charset="0"/>
                        </a:rPr>
                        <m:t>)</m:t>
                      </m:r>
                    </m:oMath>
                  </m:oMathPara>
                </a14:m>
                <a:endParaRPr lang="zh-CN" altLang="en-US" sz="1600" dirty="0"/>
              </a:p>
            </p:txBody>
          </p:sp>
        </mc:Choice>
        <mc:Fallback>
          <p:sp>
            <p:nvSpPr>
              <p:cNvPr id="11" name="矩形 10">
                <a:extLst>
                  <a:ext uri="{FF2B5EF4-FFF2-40B4-BE49-F238E27FC236}">
                    <a16:creationId xmlns:a16="http://schemas.microsoft.com/office/drawing/2014/main" id="{41922C28-1E01-4AF2-85D1-BB9F6DBD3B9E}"/>
                  </a:ext>
                </a:extLst>
              </p:cNvPr>
              <p:cNvSpPr>
                <a:spLocks noRot="1" noChangeAspect="1" noMove="1" noResize="1" noEditPoints="1" noAdjustHandles="1" noChangeArrowheads="1" noChangeShapeType="1" noTextEdit="1"/>
              </p:cNvSpPr>
              <p:nvPr/>
            </p:nvSpPr>
            <p:spPr>
              <a:xfrm>
                <a:off x="5839840" y="1479082"/>
                <a:ext cx="1646733" cy="59362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DEB1CFD0-CF61-4A05-9A66-B8A28A4EB3EC}"/>
                  </a:ext>
                </a:extLst>
              </p:cNvPr>
              <p:cNvSpPr/>
              <p:nvPr/>
            </p:nvSpPr>
            <p:spPr>
              <a:xfrm>
                <a:off x="1149991" y="1933652"/>
                <a:ext cx="7675620" cy="548933"/>
              </a:xfrm>
              <a:prstGeom prst="rect">
                <a:avLst/>
              </a:prstGeom>
            </p:spPr>
            <p:txBody>
              <a:bodyPr wrap="square">
                <a:spAutoFit/>
              </a:bodyPr>
              <a:lstStyle/>
              <a:p>
                <a:pPr indent="203200">
                  <a:lnSpc>
                    <a:spcPct val="150000"/>
                  </a:lnSpc>
                  <a:spcAft>
                    <a:spcPts val="0"/>
                  </a:spcAft>
                </a:pPr>
                <a:r>
                  <a:rPr lang="zh-CN" altLang="zh-CN" sz="1000" dirty="0">
                    <a:solidFill>
                      <a:srgbClr val="FF0000"/>
                    </a:solidFill>
                    <a:latin typeface="NEU-BZ-S92"/>
                    <a:ea typeface="方正书宋_GBK"/>
                    <a:cs typeface="Times New Roman" panose="02020603050405020304" pitchFamily="18" charset="0"/>
                  </a:rPr>
                  <a:t>式中　</a:t>
                </a:r>
                <a:r>
                  <a:rPr lang="en-US" altLang="zh-CN" sz="1000" i="1" dirty="0">
                    <a:solidFill>
                      <a:srgbClr val="FF0000"/>
                    </a:solidFill>
                    <a:effectLst/>
                    <a:latin typeface="NEU-BZ-S92"/>
                    <a:ea typeface="方正书宋_GBK"/>
                    <a:cs typeface="Times New Roman" panose="02020603050405020304" pitchFamily="18" charset="0"/>
                  </a:rPr>
                  <a:t>K</a:t>
                </a:r>
                <a:r>
                  <a:rPr lang="en-US" altLang="zh-CN" sz="1000" baseline="-25000" dirty="0">
                    <a:solidFill>
                      <a:srgbClr val="FF0000"/>
                    </a:solidFill>
                    <a:effectLst/>
                    <a:latin typeface="NEU-BZ-S92"/>
                    <a:ea typeface="方正书宋_GBK"/>
                    <a:cs typeface="Times New Roman" panose="02020603050405020304" pitchFamily="18" charset="0"/>
                  </a:rPr>
                  <a:t>T</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拉杆的刚度</a:t>
                </a:r>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K</a:t>
                </a:r>
                <a:r>
                  <a:rPr lang="en-US" altLang="zh-CN" sz="1000" baseline="-25000" dirty="0">
                    <a:solidFill>
                      <a:srgbClr val="FF0000"/>
                    </a:solidFill>
                    <a:effectLst/>
                    <a:latin typeface="NEU-BZ-S92"/>
                    <a:ea typeface="方正书宋_GBK"/>
                    <a:cs typeface="Times New Roman" panose="02020603050405020304" pitchFamily="18" charset="0"/>
                  </a:rPr>
                  <a:t>T</a:t>
                </a:r>
                <a:r>
                  <a:rPr lang="en-US" altLang="zh-CN" sz="1000" dirty="0">
                    <a:solidFill>
                      <a:srgbClr val="FF0000"/>
                    </a:solidFill>
                    <a:effectLst/>
                    <a:latin typeface="NEU-BZ-S92"/>
                    <a:ea typeface="方正书宋_GBK"/>
                    <a:cs typeface="Times New Roman" panose="02020603050405020304" pitchFamily="18" charset="0"/>
                  </a:rPr>
                  <a:t>=</a:t>
                </a:r>
                <a14:m>
                  <m:oMath xmlns:m="http://schemas.openxmlformats.org/officeDocument/2006/math">
                    <m:f>
                      <m:f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𝐴</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T</m:t>
                            </m:r>
                          </m:sub>
                        </m:sSub>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𝐸</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T</m:t>
                            </m:r>
                          </m:sub>
                        </m:sSub>
                      </m:num>
                      <m:den>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𝐿</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T</m:t>
                            </m:r>
                          </m:sub>
                        </m:sSub>
                      </m:den>
                    </m:f>
                  </m:oMath>
                </a14:m>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A</a:t>
                </a:r>
                <a:r>
                  <a:rPr lang="en-US" altLang="zh-CN" sz="1000" baseline="-25000" dirty="0">
                    <a:solidFill>
                      <a:srgbClr val="FF0000"/>
                    </a:solidFill>
                    <a:effectLst/>
                    <a:latin typeface="NEU-BZ-S92"/>
                    <a:ea typeface="方正书宋_GBK"/>
                    <a:cs typeface="Times New Roman" panose="02020603050405020304" pitchFamily="18" charset="0"/>
                  </a:rPr>
                  <a:t>T</a:t>
                </a:r>
                <a:r>
                  <a:rPr lang="zh-CN" altLang="zh-CN" sz="1000" dirty="0">
                    <a:solidFill>
                      <a:srgbClr val="FF0000"/>
                    </a:solidFill>
                    <a:effectLst/>
                    <a:latin typeface="NEU-BZ-S92"/>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L</a:t>
                </a:r>
                <a:r>
                  <a:rPr lang="en-US" altLang="zh-CN" sz="1000" baseline="-25000" dirty="0">
                    <a:solidFill>
                      <a:srgbClr val="FF0000"/>
                    </a:solidFill>
                    <a:effectLst/>
                    <a:latin typeface="NEU-BZ-S92"/>
                    <a:ea typeface="方正书宋_GBK"/>
                    <a:cs typeface="Times New Roman" panose="02020603050405020304" pitchFamily="18" charset="0"/>
                  </a:rPr>
                  <a:t>T</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拉杆的受力总截面积和长度</a:t>
                </a:r>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E</a:t>
                </a:r>
                <a:r>
                  <a:rPr lang="en-US" altLang="zh-CN" sz="1000" baseline="-25000" dirty="0">
                    <a:solidFill>
                      <a:srgbClr val="FF0000"/>
                    </a:solidFill>
                    <a:effectLst/>
                    <a:latin typeface="NEU-BZ-S92"/>
                    <a:ea typeface="方正书宋_GBK"/>
                    <a:cs typeface="Times New Roman" panose="02020603050405020304" pitchFamily="18" charset="0"/>
                  </a:rPr>
                  <a:t>T</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拉杆材料的弹性模量。</a:t>
                </a:r>
                <a:endParaRPr lang="zh-CN" altLang="zh-CN" sz="1200" dirty="0">
                  <a:solidFill>
                    <a:srgbClr val="FF0000"/>
                  </a:solidFill>
                  <a:effectLst/>
                  <a:latin typeface="NEU-BZ-S92"/>
                  <a:ea typeface="方正书宋_GBK"/>
                  <a:cs typeface="Times New Roman" panose="02020603050405020304" pitchFamily="18" charset="0"/>
                </a:endParaRPr>
              </a:p>
            </p:txBody>
          </p:sp>
        </mc:Choice>
        <mc:Fallback>
          <p:sp>
            <p:nvSpPr>
              <p:cNvPr id="13" name="矩形 12">
                <a:extLst>
                  <a:ext uri="{FF2B5EF4-FFF2-40B4-BE49-F238E27FC236}">
                    <a16:creationId xmlns:a16="http://schemas.microsoft.com/office/drawing/2014/main" id="{DEB1CFD0-CF61-4A05-9A66-B8A28A4EB3EC}"/>
                  </a:ext>
                </a:extLst>
              </p:cNvPr>
              <p:cNvSpPr>
                <a:spLocks noRot="1" noChangeAspect="1" noMove="1" noResize="1" noEditPoints="1" noAdjustHandles="1" noChangeArrowheads="1" noChangeShapeType="1" noTextEdit="1"/>
              </p:cNvSpPr>
              <p:nvPr/>
            </p:nvSpPr>
            <p:spPr>
              <a:xfrm>
                <a:off x="1149991" y="1933652"/>
                <a:ext cx="7675620" cy="548933"/>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326C6B9C-EFB8-439E-B3C8-A2DD1119D514}"/>
              </a:ext>
            </a:extLst>
          </p:cNvPr>
          <p:cNvSpPr/>
          <p:nvPr/>
        </p:nvSpPr>
        <p:spPr>
          <a:xfrm>
            <a:off x="887355" y="2539522"/>
            <a:ext cx="6229595" cy="307777"/>
          </a:xfrm>
          <a:prstGeom prst="rect">
            <a:avLst/>
          </a:prstGeom>
        </p:spPr>
        <p:txBody>
          <a:bodyPr wrap="square">
            <a:spAutoFit/>
          </a:bodyPr>
          <a:lstStyle/>
          <a:p>
            <a:r>
              <a:rPr lang="zh-CN" altLang="zh-CN" sz="1400" dirty="0">
                <a:solidFill>
                  <a:srgbClr val="000000"/>
                </a:solidFill>
                <a:latin typeface="NEU-BZ-S92"/>
                <a:ea typeface="方正书宋_GBK"/>
                <a:cs typeface="Times New Roman" panose="02020603050405020304" pitchFamily="18" charset="0"/>
              </a:rPr>
              <a:t>在拉杆预加力</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I</a:t>
            </a:r>
            <a:r>
              <a:rPr lang="zh-CN" altLang="zh-CN" sz="1400" dirty="0">
                <a:solidFill>
                  <a:srgbClr val="000000"/>
                </a:solidFill>
                <a:latin typeface="NEU-BZ-S92"/>
                <a:ea typeface="方正书宋_GBK"/>
                <a:cs typeface="Times New Roman" panose="02020603050405020304" pitchFamily="18" charset="0"/>
              </a:rPr>
              <a:t>的作用下</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缸筒亦要压缩变形</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其变形量</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压缩量</a:t>
            </a:r>
            <a:r>
              <a:rPr lang="en-US" altLang="zh-CN" sz="1400" dirty="0">
                <a:solidFill>
                  <a:srgbClr val="000000"/>
                </a:solidFill>
                <a:latin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δ</a:t>
            </a:r>
            <a:r>
              <a:rPr lang="en-US" altLang="zh-CN" sz="1400" baseline="-25000" dirty="0" err="1">
                <a:solidFill>
                  <a:srgbClr val="000000"/>
                </a:solidFill>
                <a:latin typeface="NEU-BZ-S92"/>
                <a:ea typeface="方正书宋_GBK"/>
                <a:cs typeface="Times New Roman" panose="02020603050405020304" pitchFamily="18" charset="0"/>
              </a:rPr>
              <a:t>c</a:t>
            </a:r>
            <a:r>
              <a:rPr lang="zh-CN" altLang="zh-CN" sz="1400" dirty="0">
                <a:solidFill>
                  <a:srgbClr val="000000"/>
                </a:solidFill>
                <a:latin typeface="NEU-BZ-S92"/>
                <a:ea typeface="方正书宋_GBK"/>
                <a:cs typeface="Times New Roman" panose="02020603050405020304" pitchFamily="18" charset="0"/>
              </a:rPr>
              <a:t>为</a:t>
            </a:r>
            <a:endParaRPr lang="zh-CN" altLang="en-US" sz="4000" dirty="0"/>
          </a:p>
        </p:txBody>
      </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7B158FB1-7EA3-4C09-9046-D21112072E30}"/>
                  </a:ext>
                </a:extLst>
              </p:cNvPr>
              <p:cNvSpPr/>
              <p:nvPr/>
            </p:nvSpPr>
            <p:spPr>
              <a:xfrm>
                <a:off x="6256064" y="2397137"/>
                <a:ext cx="1422120" cy="5320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𝛿</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I</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36</m:t>
                      </m:r>
                      <m:r>
                        <m:rPr>
                          <m:nor/>
                        </m:rPr>
                        <a:rPr lang="zh-CN" altLang="en-US" sz="1400" i="1">
                          <a:latin typeface="Cambria Math" panose="02040503050406030204" pitchFamily="18" charset="0"/>
                        </a:rPr>
                        <m:t>)</m:t>
                      </m:r>
                    </m:oMath>
                  </m:oMathPara>
                </a14:m>
                <a:endParaRPr lang="zh-CN" altLang="en-US" sz="1400" dirty="0"/>
              </a:p>
            </p:txBody>
          </p:sp>
        </mc:Choice>
        <mc:Fallback>
          <p:sp>
            <p:nvSpPr>
              <p:cNvPr id="16" name="矩形 15">
                <a:extLst>
                  <a:ext uri="{FF2B5EF4-FFF2-40B4-BE49-F238E27FC236}">
                    <a16:creationId xmlns:a16="http://schemas.microsoft.com/office/drawing/2014/main" id="{7B158FB1-7EA3-4C09-9046-D21112072E30}"/>
                  </a:ext>
                </a:extLst>
              </p:cNvPr>
              <p:cNvSpPr>
                <a:spLocks noRot="1" noChangeAspect="1" noMove="1" noResize="1" noEditPoints="1" noAdjustHandles="1" noChangeArrowheads="1" noChangeShapeType="1" noTextEdit="1"/>
              </p:cNvSpPr>
              <p:nvPr/>
            </p:nvSpPr>
            <p:spPr>
              <a:xfrm>
                <a:off x="6256064" y="2397137"/>
                <a:ext cx="1422120" cy="5320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9F46FC48-3D43-4C8D-BC2F-EDBA90B406B9}"/>
                  </a:ext>
                </a:extLst>
              </p:cNvPr>
              <p:cNvSpPr/>
              <p:nvPr/>
            </p:nvSpPr>
            <p:spPr>
              <a:xfrm>
                <a:off x="1215589" y="3011461"/>
                <a:ext cx="6563195" cy="246221"/>
              </a:xfrm>
              <a:prstGeom prst="rect">
                <a:avLst/>
              </a:prstGeom>
            </p:spPr>
            <p:txBody>
              <a:bodyPr wrap="square">
                <a:spAutoFit/>
              </a:bodyPr>
              <a:lstStyle/>
              <a:p>
                <a:pPr indent="203200">
                  <a:lnSpc>
                    <a:spcPts val="1200"/>
                  </a:lnSpc>
                  <a:spcAft>
                    <a:spcPts val="0"/>
                  </a:spcAft>
                </a:pPr>
                <a:r>
                  <a:rPr lang="zh-CN" altLang="zh-CN" sz="1000" dirty="0">
                    <a:solidFill>
                      <a:srgbClr val="FF0000"/>
                    </a:solidFill>
                    <a:latin typeface="NEU-BZ-S92"/>
                    <a:ea typeface="方正书宋_GBK"/>
                    <a:cs typeface="Times New Roman" panose="02020603050405020304" pitchFamily="18" charset="0"/>
                  </a:rPr>
                  <a:t>式中　</a:t>
                </a:r>
                <a:r>
                  <a:rPr lang="en-US" altLang="zh-CN" sz="1000" i="1" dirty="0">
                    <a:solidFill>
                      <a:srgbClr val="FF0000"/>
                    </a:solidFill>
                    <a:effectLst/>
                    <a:latin typeface="NEU-BZ-S92"/>
                    <a:ea typeface="方正书宋_GBK"/>
                    <a:cs typeface="Times New Roman" panose="02020603050405020304" pitchFamily="18" charset="0"/>
                  </a:rPr>
                  <a:t>K</a:t>
                </a:r>
                <a:r>
                  <a:rPr lang="en-US" altLang="zh-CN" sz="1000" baseline="-25000" dirty="0">
                    <a:solidFill>
                      <a:srgbClr val="FF0000"/>
                    </a:solidFill>
                    <a:effectLst/>
                    <a:latin typeface="NEU-BZ-S92"/>
                    <a:ea typeface="方正书宋_GBK"/>
                    <a:cs typeface="Times New Roman" panose="02020603050405020304" pitchFamily="18" charset="0"/>
                  </a:rPr>
                  <a:t>c</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缸筒的刚度</a:t>
                </a:r>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K</a:t>
                </a:r>
                <a:r>
                  <a:rPr lang="en-US" altLang="zh-CN" sz="1000" baseline="-25000" dirty="0">
                    <a:solidFill>
                      <a:srgbClr val="FF0000"/>
                    </a:solidFill>
                    <a:effectLst/>
                    <a:latin typeface="NEU-BZ-S92"/>
                    <a:ea typeface="方正书宋_GBK"/>
                    <a:cs typeface="Times New Roman" panose="02020603050405020304" pitchFamily="18" charset="0"/>
                  </a:rPr>
                  <a:t>c</a:t>
                </a:r>
                <a:r>
                  <a:rPr lang="en-US" altLang="zh-CN" sz="1000" dirty="0">
                    <a:solidFill>
                      <a:srgbClr val="FF0000"/>
                    </a:solidFill>
                    <a:effectLst/>
                    <a:latin typeface="NEU-BZ-S92"/>
                    <a:ea typeface="方正书宋_GBK"/>
                    <a:cs typeface="Times New Roman" panose="02020603050405020304" pitchFamily="18" charset="0"/>
                  </a:rPr>
                  <a:t>=</a:t>
                </a:r>
                <a14:m>
                  <m:oMath xmlns:m="http://schemas.openxmlformats.org/officeDocument/2006/math">
                    <m:f>
                      <m:f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𝐴</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c</m:t>
                            </m:r>
                          </m:sub>
                        </m:sSub>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𝐸</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c</m:t>
                            </m:r>
                          </m:sub>
                        </m:sSub>
                      </m:num>
                      <m:den>
                        <m:sSub>
                          <m:sSubPr>
                            <m:ctrlPr>
                              <a:rPr lang="zh-CN" altLang="zh-CN" sz="12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rgbClr val="FF0000"/>
                                </a:solidFill>
                                <a:effectLst/>
                                <a:latin typeface="Cambria Math" panose="02040503050406030204" pitchFamily="18" charset="0"/>
                                <a:ea typeface="方正书宋_GBK"/>
                                <a:cs typeface="Times New Roman" panose="02020603050405020304" pitchFamily="18" charset="0"/>
                              </a:rPr>
                              <m:t>𝐿</m:t>
                            </m:r>
                          </m:e>
                          <m:sub>
                            <m:r>
                              <m:rPr>
                                <m:sty m:val="p"/>
                              </m:rPr>
                              <a:rPr lang="en-US" altLang="zh-CN" sz="1400">
                                <a:solidFill>
                                  <a:srgbClr val="FF0000"/>
                                </a:solidFill>
                                <a:effectLst/>
                                <a:latin typeface="Cambria Math" panose="02040503050406030204" pitchFamily="18" charset="0"/>
                                <a:ea typeface="方正书宋_GBK"/>
                                <a:cs typeface="Times New Roman" panose="02020603050405020304" pitchFamily="18" charset="0"/>
                              </a:rPr>
                              <m:t>c</m:t>
                            </m:r>
                          </m:sub>
                        </m:sSub>
                      </m:den>
                    </m:f>
                  </m:oMath>
                </a14:m>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a:solidFill>
                      <a:srgbClr val="FF0000"/>
                    </a:solidFill>
                    <a:effectLst/>
                    <a:latin typeface="NEU-BZ-S92"/>
                    <a:ea typeface="方正书宋_GBK"/>
                    <a:cs typeface="Times New Roman" panose="02020603050405020304" pitchFamily="18" charset="0"/>
                  </a:rPr>
                  <a:t>A</a:t>
                </a:r>
                <a:r>
                  <a:rPr lang="en-US" altLang="zh-CN" sz="1000" baseline="-25000" dirty="0">
                    <a:solidFill>
                      <a:srgbClr val="FF0000"/>
                    </a:solidFill>
                    <a:effectLst/>
                    <a:latin typeface="NEU-BZ-S92"/>
                    <a:ea typeface="方正书宋_GBK"/>
                    <a:cs typeface="Times New Roman" panose="02020603050405020304" pitchFamily="18" charset="0"/>
                  </a:rPr>
                  <a:t>c</a:t>
                </a:r>
                <a:r>
                  <a:rPr lang="zh-CN" altLang="zh-CN" sz="1000" dirty="0">
                    <a:solidFill>
                      <a:srgbClr val="FF0000"/>
                    </a:solidFill>
                    <a:effectLst/>
                    <a:latin typeface="NEU-BZ-S92"/>
                    <a:ea typeface="方正书宋_GBK"/>
                    <a:cs typeface="Times New Roman" panose="02020603050405020304" pitchFamily="18" charset="0"/>
                  </a:rPr>
                  <a:t>、</a:t>
                </a:r>
                <a:r>
                  <a:rPr lang="en-US" altLang="zh-CN" sz="1000" i="1" dirty="0" err="1">
                    <a:solidFill>
                      <a:srgbClr val="FF0000"/>
                    </a:solidFill>
                    <a:effectLst/>
                    <a:latin typeface="NEU-BZ-S92"/>
                    <a:ea typeface="方正书宋_GBK"/>
                    <a:cs typeface="Times New Roman" panose="02020603050405020304" pitchFamily="18" charset="0"/>
                  </a:rPr>
                  <a:t>L</a:t>
                </a:r>
                <a:r>
                  <a:rPr lang="en-US" altLang="zh-CN" sz="1000" baseline="-25000" dirty="0" err="1">
                    <a:solidFill>
                      <a:srgbClr val="FF0000"/>
                    </a:solidFill>
                    <a:effectLst/>
                    <a:latin typeface="NEU-BZ-S92"/>
                    <a:ea typeface="方正书宋_GBK"/>
                    <a:cs typeface="Times New Roman" panose="02020603050405020304" pitchFamily="18" charset="0"/>
                  </a:rPr>
                  <a:t>c</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缸筒筒壁的截面积和长度</a:t>
                </a:r>
                <a:r>
                  <a:rPr lang="en-US" altLang="zh-CN" sz="1000" dirty="0">
                    <a:solidFill>
                      <a:srgbClr val="FF0000"/>
                    </a:solidFill>
                    <a:effectLst/>
                    <a:latin typeface="方正书宋_GBK"/>
                    <a:ea typeface="方正书宋_GBK"/>
                    <a:cs typeface="Times New Roman" panose="02020603050405020304" pitchFamily="18" charset="0"/>
                  </a:rPr>
                  <a:t>;</a:t>
                </a:r>
                <a:r>
                  <a:rPr lang="en-US" altLang="zh-CN" sz="1000" i="1" dirty="0" err="1">
                    <a:solidFill>
                      <a:srgbClr val="FF0000"/>
                    </a:solidFill>
                    <a:effectLst/>
                    <a:latin typeface="NEU-BZ-S92"/>
                    <a:ea typeface="方正书宋_GBK"/>
                    <a:cs typeface="Times New Roman" panose="02020603050405020304" pitchFamily="18" charset="0"/>
                  </a:rPr>
                  <a:t>E</a:t>
                </a:r>
                <a:r>
                  <a:rPr lang="en-US" altLang="zh-CN" sz="1000" baseline="-25000" dirty="0" err="1">
                    <a:solidFill>
                      <a:srgbClr val="FF0000"/>
                    </a:solidFill>
                    <a:effectLst/>
                    <a:latin typeface="NEU-BZ-S92"/>
                    <a:ea typeface="方正书宋_GBK"/>
                    <a:cs typeface="Times New Roman" panose="02020603050405020304" pitchFamily="18" charset="0"/>
                  </a:rPr>
                  <a:t>c</a:t>
                </a:r>
                <a:r>
                  <a:rPr lang="en-US" altLang="zh-CN" sz="1000" dirty="0">
                    <a:solidFill>
                      <a:srgbClr val="FF0000"/>
                    </a:solidFill>
                    <a:effectLst/>
                    <a:latin typeface="NEU-BZ-S92"/>
                    <a:ea typeface="方正书宋_GBK"/>
                    <a:cs typeface="Times New Roman" panose="02020603050405020304" pitchFamily="18" charset="0"/>
                  </a:rPr>
                  <a:t>——</a:t>
                </a:r>
                <a:r>
                  <a:rPr lang="zh-CN" altLang="zh-CN" sz="1000" dirty="0">
                    <a:solidFill>
                      <a:srgbClr val="FF0000"/>
                    </a:solidFill>
                    <a:effectLst/>
                    <a:latin typeface="NEU-BZ-S92"/>
                    <a:ea typeface="方正书宋_GBK"/>
                    <a:cs typeface="Times New Roman" panose="02020603050405020304" pitchFamily="18" charset="0"/>
                  </a:rPr>
                  <a:t>缸筒材料的弹性模量。</a:t>
                </a:r>
                <a:endParaRPr lang="zh-CN" altLang="en-US" sz="2400" dirty="0">
                  <a:solidFill>
                    <a:srgbClr val="FF0000"/>
                  </a:solidFill>
                </a:endParaRPr>
              </a:p>
            </p:txBody>
          </p:sp>
        </mc:Choice>
        <mc:Fallback>
          <p:sp>
            <p:nvSpPr>
              <p:cNvPr id="18" name="矩形 17">
                <a:extLst>
                  <a:ext uri="{FF2B5EF4-FFF2-40B4-BE49-F238E27FC236}">
                    <a16:creationId xmlns:a16="http://schemas.microsoft.com/office/drawing/2014/main" id="{9F46FC48-3D43-4C8D-BC2F-EDBA90B406B9}"/>
                  </a:ext>
                </a:extLst>
              </p:cNvPr>
              <p:cNvSpPr>
                <a:spLocks noRot="1" noChangeAspect="1" noMove="1" noResize="1" noEditPoints="1" noAdjustHandles="1" noChangeArrowheads="1" noChangeShapeType="1" noTextEdit="1"/>
              </p:cNvSpPr>
              <p:nvPr/>
            </p:nvSpPr>
            <p:spPr>
              <a:xfrm>
                <a:off x="1215589" y="3011461"/>
                <a:ext cx="6563195" cy="246221"/>
              </a:xfrm>
              <a:prstGeom prst="rect">
                <a:avLst/>
              </a:prstGeom>
              <a:blipFill>
                <a:blip r:embed="rId5"/>
                <a:stretch>
                  <a:fillRect t="-27500" b="-10000"/>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606CF6A-8055-4F86-A4F3-51FC4D56A9E2}"/>
              </a:ext>
            </a:extLst>
          </p:cNvPr>
          <p:cNvSpPr/>
          <p:nvPr/>
        </p:nvSpPr>
        <p:spPr>
          <a:xfrm>
            <a:off x="278609" y="3399237"/>
            <a:ext cx="8763556" cy="246221"/>
          </a:xfrm>
          <a:prstGeom prst="rect">
            <a:avLst/>
          </a:prstGeom>
        </p:spPr>
        <p:txBody>
          <a:bodyPr wrap="square">
            <a:spAutoFit/>
          </a:bodyPr>
          <a:lstStyle/>
          <a:p>
            <a:pPr indent="203200">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当液压缸在压力</a:t>
            </a:r>
            <a:r>
              <a:rPr lang="en-US" altLang="zh-CN" sz="1400" i="1" dirty="0">
                <a:solidFill>
                  <a:srgbClr val="000000"/>
                </a:solidFill>
                <a:latin typeface="NEU-BZ-S92"/>
                <a:ea typeface="方正书宋_GBK"/>
                <a:cs typeface="Times New Roman" panose="02020603050405020304" pitchFamily="18" charset="0"/>
              </a:rPr>
              <a:t>p</a:t>
            </a:r>
            <a:r>
              <a:rPr lang="zh-CN" altLang="zh-CN" sz="1400" dirty="0">
                <a:solidFill>
                  <a:srgbClr val="000000"/>
                </a:solidFill>
                <a:latin typeface="NEU-BZ-S92"/>
                <a:ea typeface="方正书宋_GBK"/>
                <a:cs typeface="Times New Roman" panose="02020603050405020304" pitchFamily="18" charset="0"/>
              </a:rPr>
              <a:t>下工作时</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拉杆中的拉力将增大至</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T</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缸盖和缸筒间的接触力变为</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c</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它们之间的关系是</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EC78BE63-0D0D-441C-BF24-268FAE323B3D}"/>
                  </a:ext>
                </a:extLst>
              </p:cNvPr>
              <p:cNvSpPr/>
              <p:nvPr/>
            </p:nvSpPr>
            <p:spPr>
              <a:xfrm>
                <a:off x="2040965" y="3743101"/>
                <a:ext cx="1892121" cy="3269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T</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r>
                        <a:rPr lang="zh-CN" altLang="en-US" sz="1400" i="1">
                          <a:latin typeface="Cambria Math" panose="02040503050406030204" pitchFamily="18" charset="0"/>
                        </a:rPr>
                        <m:t>𝑝</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37</m:t>
                      </m:r>
                      <m:r>
                        <m:rPr>
                          <m:nor/>
                        </m:rPr>
                        <a:rPr lang="zh-CN" altLang="en-US" sz="1400" i="1">
                          <a:latin typeface="Cambria Math" panose="02040503050406030204" pitchFamily="18" charset="0"/>
                        </a:rPr>
                        <m:t>)</m:t>
                      </m:r>
                    </m:oMath>
                  </m:oMathPara>
                </a14:m>
                <a:endParaRPr lang="zh-CN" altLang="en-US" sz="1400" dirty="0"/>
              </a:p>
            </p:txBody>
          </p:sp>
        </mc:Choice>
        <mc:Fallback>
          <p:sp>
            <p:nvSpPr>
              <p:cNvPr id="21" name="矩形 20">
                <a:extLst>
                  <a:ext uri="{FF2B5EF4-FFF2-40B4-BE49-F238E27FC236}">
                    <a16:creationId xmlns:a16="http://schemas.microsoft.com/office/drawing/2014/main" id="{EC78BE63-0D0D-441C-BF24-268FAE323B3D}"/>
                  </a:ext>
                </a:extLst>
              </p:cNvPr>
              <p:cNvSpPr>
                <a:spLocks noRot="1" noChangeAspect="1" noMove="1" noResize="1" noEditPoints="1" noAdjustHandles="1" noChangeArrowheads="1" noChangeShapeType="1" noTextEdit="1"/>
              </p:cNvSpPr>
              <p:nvPr/>
            </p:nvSpPr>
            <p:spPr>
              <a:xfrm>
                <a:off x="2040965" y="3743101"/>
                <a:ext cx="1892121" cy="326949"/>
              </a:xfrm>
              <a:prstGeom prst="rect">
                <a:avLst/>
              </a:prstGeom>
              <a:blipFill>
                <a:blip r:embed="rId6"/>
                <a:stretch>
                  <a:fillRect b="-1852"/>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C3013A88-F05D-4EF9-B7A6-C7324B74697E}"/>
              </a:ext>
            </a:extLst>
          </p:cNvPr>
          <p:cNvSpPr/>
          <p:nvPr/>
        </p:nvSpPr>
        <p:spPr>
          <a:xfrm>
            <a:off x="4256778" y="3762658"/>
            <a:ext cx="2406428" cy="246221"/>
          </a:xfrm>
          <a:prstGeom prst="rect">
            <a:avLst/>
          </a:prstGeom>
        </p:spPr>
        <p:txBody>
          <a:bodyPr wrap="none">
            <a:spAutoFit/>
          </a:bodyPr>
          <a:lstStyle/>
          <a:p>
            <a:pPr indent="203200">
              <a:lnSpc>
                <a:spcPts val="1200"/>
              </a:lnSpc>
              <a:spcAft>
                <a:spcPts val="0"/>
              </a:spcAft>
            </a:pPr>
            <a:r>
              <a:rPr lang="zh-CN" altLang="zh-CN" sz="1000" dirty="0">
                <a:solidFill>
                  <a:srgbClr val="FF0000"/>
                </a:solidFill>
                <a:latin typeface="NEU-BZ-S92"/>
                <a:ea typeface="方正书宋_GBK"/>
                <a:cs typeface="Times New Roman" panose="02020603050405020304" pitchFamily="18" charset="0"/>
              </a:rPr>
              <a:t>式中　</a:t>
            </a:r>
            <a:r>
              <a:rPr lang="en-US" altLang="zh-CN" sz="1000" i="1" dirty="0" err="1">
                <a:solidFill>
                  <a:srgbClr val="FF0000"/>
                </a:solidFill>
                <a:latin typeface="NEU-BZ-S92"/>
                <a:ea typeface="方正书宋_GBK"/>
                <a:cs typeface="Times New Roman" panose="02020603050405020304" pitchFamily="18" charset="0"/>
              </a:rPr>
              <a:t>A</a:t>
            </a:r>
            <a:r>
              <a:rPr lang="en-US" altLang="zh-CN" sz="1000" baseline="-25000" dirty="0" err="1">
                <a:solidFill>
                  <a:srgbClr val="FF0000"/>
                </a:solidFill>
                <a:latin typeface="NEU-BZ-S92"/>
                <a:ea typeface="方正书宋_GBK"/>
                <a:cs typeface="Times New Roman" panose="02020603050405020304" pitchFamily="18" charset="0"/>
              </a:rPr>
              <a:t>p</a:t>
            </a:r>
            <a:r>
              <a:rPr lang="en-US" altLang="zh-CN" sz="1000" dirty="0">
                <a:solidFill>
                  <a:srgbClr val="FF0000"/>
                </a:solidFill>
                <a:latin typeface="NEU-BZ-S92"/>
                <a:ea typeface="方正书宋_GBK"/>
                <a:cs typeface="Times New Roman" panose="02020603050405020304" pitchFamily="18" charset="0"/>
              </a:rPr>
              <a:t>——</a:t>
            </a:r>
            <a:r>
              <a:rPr lang="zh-CN" altLang="zh-CN" sz="1000" dirty="0">
                <a:solidFill>
                  <a:srgbClr val="FF0000"/>
                </a:solidFill>
                <a:latin typeface="NEU-BZ-S92"/>
                <a:ea typeface="方正书宋_GBK"/>
                <a:cs typeface="Times New Roman" panose="02020603050405020304" pitchFamily="18" charset="0"/>
              </a:rPr>
              <a:t>活塞的有效工作面积。</a:t>
            </a:r>
            <a:endParaRPr lang="zh-CN" altLang="zh-CN" sz="1200" dirty="0">
              <a:solidFill>
                <a:srgbClr val="FF0000"/>
              </a:solidFill>
              <a:effectLst/>
              <a:latin typeface="NEU-BZ-S92"/>
              <a:ea typeface="方正书宋_GBK"/>
              <a:cs typeface="Times New Roman" panose="02020603050405020304" pitchFamily="18" charset="0"/>
            </a:endParaRPr>
          </a:p>
        </p:txBody>
      </p:sp>
      <p:sp>
        <p:nvSpPr>
          <p:cNvPr id="25" name="矩形 24">
            <a:extLst>
              <a:ext uri="{FF2B5EF4-FFF2-40B4-BE49-F238E27FC236}">
                <a16:creationId xmlns:a16="http://schemas.microsoft.com/office/drawing/2014/main" id="{0F4804F4-0ACC-4252-BD55-F1DD2AE49B92}"/>
              </a:ext>
            </a:extLst>
          </p:cNvPr>
          <p:cNvSpPr/>
          <p:nvPr/>
        </p:nvSpPr>
        <p:spPr>
          <a:xfrm>
            <a:off x="1580698" y="4274144"/>
            <a:ext cx="3079689" cy="254109"/>
          </a:xfrm>
          <a:prstGeom prst="rect">
            <a:avLst/>
          </a:prstGeom>
        </p:spPr>
        <p:txBody>
          <a:bodyPr wrap="none">
            <a:spAutoFit/>
          </a:bodyPr>
          <a:lstStyle/>
          <a:p>
            <a:pPr>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这时拉杆的变形量增大了一个</a:t>
            </a:r>
            <a:r>
              <a:rPr lang="en-US" altLang="zh-CN" sz="1400" i="1" dirty="0">
                <a:solidFill>
                  <a:srgbClr val="000000"/>
                </a:solidFill>
                <a:latin typeface="NEU-BZ-S92"/>
                <a:ea typeface="方正书宋_GBK"/>
                <a:cs typeface="Times New Roman" panose="02020603050405020304" pitchFamily="18" charset="0"/>
              </a:rPr>
              <a:t>Δ</a:t>
            </a:r>
            <a:r>
              <a:rPr lang="en-US" altLang="zh-CN" sz="1400" baseline="-25000" dirty="0">
                <a:solidFill>
                  <a:srgbClr val="000000"/>
                </a:solidFill>
                <a:latin typeface="NEU-BZ-S92"/>
                <a:ea typeface="方正书宋_GBK"/>
                <a:cs typeface="Times New Roman" panose="02020603050405020304" pitchFamily="18" charset="0"/>
              </a:rPr>
              <a:t>T</a:t>
            </a:r>
            <a:r>
              <a:rPr lang="zh-CN" altLang="zh-CN" sz="1400" dirty="0">
                <a:solidFill>
                  <a:srgbClr val="000000"/>
                </a:solidFill>
                <a:latin typeface="NEU-BZ-S92"/>
                <a:ea typeface="方正书宋_GBK"/>
                <a:cs typeface="Times New Roman" panose="02020603050405020304" pitchFamily="18" charset="0"/>
              </a:rPr>
              <a:t>的量</a:t>
            </a:r>
            <a:r>
              <a:rPr lang="en-US" altLang="zh-CN" sz="1400" dirty="0">
                <a:solidFill>
                  <a:srgbClr val="000000"/>
                </a:solidFill>
                <a:latin typeface="方正书宋_GBK"/>
                <a:ea typeface="方正书宋_GBK"/>
                <a:cs typeface="Times New Roman" panose="02020603050405020304" pitchFamily="18" charset="0"/>
              </a:rPr>
              <a:t>:</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7DE91D03-A401-4DCC-BF4D-B249E23C5DFC}"/>
                  </a:ext>
                </a:extLst>
              </p:cNvPr>
              <p:cNvSpPr/>
              <p:nvPr/>
            </p:nvSpPr>
            <p:spPr>
              <a:xfrm>
                <a:off x="4728932" y="4085720"/>
                <a:ext cx="1738553" cy="5308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𝛥</m:t>
                          </m:r>
                        </m:e>
                        <m:sub>
                          <m:r>
                            <m:rPr>
                              <m:sty m:val="p"/>
                            </m:rPr>
                            <a:rPr lang="zh-CN" altLang="en-US" sz="1400" i="0">
                              <a:latin typeface="Cambria Math" panose="02040503050406030204" pitchFamily="18" charset="0"/>
                            </a:rPr>
                            <m:t>T</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T</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I</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T</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38</m:t>
                      </m:r>
                      <m:r>
                        <m:rPr>
                          <m:nor/>
                        </m:rPr>
                        <a:rPr lang="zh-CN" altLang="en-US" sz="1400" i="1">
                          <a:latin typeface="Cambria Math" panose="02040503050406030204" pitchFamily="18" charset="0"/>
                        </a:rPr>
                        <m:t>)</m:t>
                      </m:r>
                    </m:oMath>
                  </m:oMathPara>
                </a14:m>
                <a:endParaRPr lang="zh-CN" altLang="en-US" sz="1400" dirty="0"/>
              </a:p>
            </p:txBody>
          </p:sp>
        </mc:Choice>
        <mc:Fallback>
          <p:sp>
            <p:nvSpPr>
              <p:cNvPr id="26" name="矩形 25">
                <a:extLst>
                  <a:ext uri="{FF2B5EF4-FFF2-40B4-BE49-F238E27FC236}">
                    <a16:creationId xmlns:a16="http://schemas.microsoft.com/office/drawing/2014/main" id="{7DE91D03-A401-4DCC-BF4D-B249E23C5DFC}"/>
                  </a:ext>
                </a:extLst>
              </p:cNvPr>
              <p:cNvSpPr>
                <a:spLocks noRot="1" noChangeAspect="1" noMove="1" noResize="1" noEditPoints="1" noAdjustHandles="1" noChangeArrowheads="1" noChangeShapeType="1" noTextEdit="1"/>
              </p:cNvSpPr>
              <p:nvPr/>
            </p:nvSpPr>
            <p:spPr>
              <a:xfrm>
                <a:off x="4728932" y="4085720"/>
                <a:ext cx="1738553" cy="530851"/>
              </a:xfrm>
              <a:prstGeom prst="rect">
                <a:avLst/>
              </a:prstGeom>
              <a:blipFill>
                <a:blip r:embed="rId7"/>
                <a:stretch>
                  <a:fillRect/>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A6194B7A-9217-41D7-BCBE-1F0EDC515A07}"/>
              </a:ext>
            </a:extLst>
          </p:cNvPr>
          <p:cNvSpPr/>
          <p:nvPr/>
        </p:nvSpPr>
        <p:spPr>
          <a:xfrm>
            <a:off x="750201" y="4698066"/>
            <a:ext cx="5275803" cy="254109"/>
          </a:xfrm>
          <a:prstGeom prst="rect">
            <a:avLst/>
          </a:prstGeom>
        </p:spPr>
        <p:txBody>
          <a:bodyPr wrap="none">
            <a:spAutoFit/>
          </a:bodyPr>
          <a:lstStyle/>
          <a:p>
            <a:pPr>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而缸筒的变形量减小了一个</a:t>
            </a:r>
            <a:r>
              <a:rPr lang="en-US" altLang="zh-CN" sz="1400" i="1" dirty="0" err="1">
                <a:solidFill>
                  <a:srgbClr val="000000"/>
                </a:solidFill>
                <a:latin typeface="NEU-BZ-S92"/>
                <a:ea typeface="方正书宋_GBK"/>
                <a:cs typeface="Times New Roman" panose="02020603050405020304" pitchFamily="18" charset="0"/>
              </a:rPr>
              <a:t>Δ</a:t>
            </a:r>
            <a:r>
              <a:rPr lang="en-US" altLang="zh-CN" sz="1400" baseline="-25000" dirty="0" err="1">
                <a:solidFill>
                  <a:srgbClr val="000000"/>
                </a:solidFill>
                <a:latin typeface="NEU-BZ-S92"/>
                <a:ea typeface="方正书宋_GBK"/>
                <a:cs typeface="Times New Roman" panose="02020603050405020304" pitchFamily="18" charset="0"/>
              </a:rPr>
              <a:t>c</a:t>
            </a:r>
            <a:r>
              <a:rPr lang="zh-CN" altLang="zh-CN" sz="1400" dirty="0">
                <a:solidFill>
                  <a:srgbClr val="000000"/>
                </a:solidFill>
                <a:latin typeface="NEU-BZ-S92"/>
                <a:ea typeface="方正书宋_GBK"/>
                <a:cs typeface="Times New Roman" panose="02020603050405020304" pitchFamily="18" charset="0"/>
              </a:rPr>
              <a:t>的压缩量</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或增加了一个</a:t>
            </a:r>
            <a:r>
              <a:rPr lang="en-US" altLang="zh-CN" sz="1400" i="1" dirty="0" err="1">
                <a:solidFill>
                  <a:srgbClr val="000000"/>
                </a:solidFill>
                <a:latin typeface="NEU-BZ-S92"/>
                <a:ea typeface="方正书宋_GBK"/>
                <a:cs typeface="Times New Roman" panose="02020603050405020304" pitchFamily="18" charset="0"/>
              </a:rPr>
              <a:t>Δ</a:t>
            </a:r>
            <a:r>
              <a:rPr lang="en-US" altLang="zh-CN" sz="1400" baseline="-25000" dirty="0" err="1">
                <a:solidFill>
                  <a:srgbClr val="000000"/>
                </a:solidFill>
                <a:latin typeface="NEU-BZ-S92"/>
                <a:ea typeface="方正书宋_GBK"/>
                <a:cs typeface="Times New Roman" panose="02020603050405020304" pitchFamily="18" charset="0"/>
              </a:rPr>
              <a:t>c</a:t>
            </a:r>
            <a:r>
              <a:rPr lang="zh-CN" altLang="zh-CN" sz="1400" dirty="0">
                <a:solidFill>
                  <a:srgbClr val="000000"/>
                </a:solidFill>
                <a:latin typeface="NEU-BZ-S92"/>
                <a:ea typeface="方正书宋_GBK"/>
                <a:cs typeface="Times New Roman" panose="02020603050405020304" pitchFamily="18" charset="0"/>
              </a:rPr>
              <a:t>的伸长量</a:t>
            </a:r>
            <a:r>
              <a:rPr lang="en-US" altLang="zh-CN" sz="1400" dirty="0">
                <a:solidFill>
                  <a:srgbClr val="000000"/>
                </a:solidFill>
                <a:latin typeface="方正书宋_GBK"/>
                <a:ea typeface="方正书宋_GBK"/>
                <a:cs typeface="Times New Roman" panose="02020603050405020304" pitchFamily="18" charset="0"/>
              </a:rPr>
              <a:t>)</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643E2DCE-E84F-4219-9AD7-9872A6D196C6}"/>
                  </a:ext>
                </a:extLst>
              </p:cNvPr>
              <p:cNvSpPr/>
              <p:nvPr/>
            </p:nvSpPr>
            <p:spPr>
              <a:xfrm>
                <a:off x="6026004" y="4616571"/>
                <a:ext cx="1847878"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𝛿</m:t>
                          </m:r>
                        </m:e>
                        <m:sub>
                          <m:r>
                            <m:rPr>
                              <m:sty m:val="p"/>
                            </m:rPr>
                            <a:rPr lang="zh-CN" altLang="en-US" sz="1400" i="0">
                              <a:latin typeface="Cambria Math" panose="02040503050406030204" pitchFamily="18" charset="0"/>
                            </a:rPr>
                            <m:t>c</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𝛥</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𝜀</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m:rPr>
                              <m:sty m:val="p"/>
                            </m:rPr>
                            <a:rPr lang="zh-CN" altLang="en-US" sz="1400" i="0">
                              <a:latin typeface="Cambria Math" panose="02040503050406030204" pitchFamily="18" charset="0"/>
                            </a:rPr>
                            <m:t>c</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39</m:t>
                      </m:r>
                      <m:r>
                        <m:rPr>
                          <m:nor/>
                        </m:rPr>
                        <a:rPr lang="zh-CN" altLang="en-US" sz="1400" i="1">
                          <a:latin typeface="Cambria Math" panose="02040503050406030204" pitchFamily="18" charset="0"/>
                        </a:rPr>
                        <m:t>)</m:t>
                      </m:r>
                    </m:oMath>
                  </m:oMathPara>
                </a14:m>
                <a:endParaRPr lang="zh-CN" altLang="en-US" sz="1400" dirty="0"/>
              </a:p>
            </p:txBody>
          </p:sp>
        </mc:Choice>
        <mc:Fallback>
          <p:sp>
            <p:nvSpPr>
              <p:cNvPr id="29" name="矩形 28">
                <a:extLst>
                  <a:ext uri="{FF2B5EF4-FFF2-40B4-BE49-F238E27FC236}">
                    <a16:creationId xmlns:a16="http://schemas.microsoft.com/office/drawing/2014/main" id="{643E2DCE-E84F-4219-9AD7-9872A6D196C6}"/>
                  </a:ext>
                </a:extLst>
              </p:cNvPr>
              <p:cNvSpPr>
                <a:spLocks noRot="1" noChangeAspect="1" noMove="1" noResize="1" noEditPoints="1" noAdjustHandles="1" noChangeArrowheads="1" noChangeShapeType="1" noTextEdit="1"/>
              </p:cNvSpPr>
              <p:nvPr/>
            </p:nvSpPr>
            <p:spPr>
              <a:xfrm>
                <a:off x="6026004" y="4616571"/>
                <a:ext cx="1847878" cy="307777"/>
              </a:xfrm>
              <a:prstGeom prst="rect">
                <a:avLst/>
              </a:prstGeom>
              <a:blipFill>
                <a:blip r:embed="rId8"/>
                <a:stretch>
                  <a:fillRect b="-7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01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1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P spid="16" grpId="0"/>
      <p:bldP spid="18" grpId="0"/>
      <p:bldP spid="20" grpId="0"/>
      <p:bldP spid="21" grpId="0"/>
      <p:bldP spid="24" grpId="0"/>
      <p:bldP spid="25" grpId="0"/>
      <p:bldP spid="26" grpId="0"/>
      <p:bldP spid="28" grpId="0"/>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14E29D8-C568-4FAB-84BE-614842C1D3E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19">
            <a:extLst>
              <a:ext uri="{FF2B5EF4-FFF2-40B4-BE49-F238E27FC236}">
                <a16:creationId xmlns:a16="http://schemas.microsoft.com/office/drawing/2014/main" id="{26A7DEC0-6496-4228-9EB7-A99AC46C3839}"/>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六、拉杆计算</a:t>
            </a:r>
          </a:p>
        </p:txBody>
      </p:sp>
      <p:sp>
        <p:nvSpPr>
          <p:cNvPr id="4" name="直角三角形 3">
            <a:extLst>
              <a:ext uri="{FF2B5EF4-FFF2-40B4-BE49-F238E27FC236}">
                <a16:creationId xmlns:a16="http://schemas.microsoft.com/office/drawing/2014/main" id="{E935FAE4-D468-4057-86E1-CBA3A81EAD83}"/>
              </a:ext>
            </a:extLst>
          </p:cNvPr>
          <p:cNvSpPr/>
          <p:nvPr/>
        </p:nvSpPr>
        <p:spPr>
          <a:xfrm rot="18962245" flipV="1">
            <a:off x="19432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直角三角形 4">
            <a:extLst>
              <a:ext uri="{FF2B5EF4-FFF2-40B4-BE49-F238E27FC236}">
                <a16:creationId xmlns:a16="http://schemas.microsoft.com/office/drawing/2014/main" id="{DFE2240F-46A8-43C8-A1A3-C5077D11B88C}"/>
              </a:ext>
            </a:extLst>
          </p:cNvPr>
          <p:cNvSpPr/>
          <p:nvPr/>
        </p:nvSpPr>
        <p:spPr>
          <a:xfrm rot="18962245" flipV="1">
            <a:off x="20934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A833CB64-784B-47AE-AD43-E6D8ABB8F71B}"/>
              </a:ext>
            </a:extLst>
          </p:cNvPr>
          <p:cNvSpPr/>
          <p:nvPr/>
        </p:nvSpPr>
        <p:spPr>
          <a:xfrm rot="2637755" flipH="1" flipV="1">
            <a:off x="62286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08485223-72FA-4676-BE15-26A93CC93A0A}"/>
              </a:ext>
            </a:extLst>
          </p:cNvPr>
          <p:cNvSpPr/>
          <p:nvPr/>
        </p:nvSpPr>
        <p:spPr>
          <a:xfrm rot="2637755" flipH="1" flipV="1">
            <a:off x="63789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5AC8FEA9-785C-416B-ACC6-3590574BAABE}"/>
              </a:ext>
            </a:extLst>
          </p:cNvPr>
          <p:cNvSpPr txBox="1"/>
          <p:nvPr/>
        </p:nvSpPr>
        <p:spPr>
          <a:xfrm>
            <a:off x="65701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液压缸的设计和计算</a:t>
            </a:r>
          </a:p>
        </p:txBody>
      </p:sp>
      <p:sp>
        <p:nvSpPr>
          <p:cNvPr id="9" name="矩形 8">
            <a:extLst>
              <a:ext uri="{FF2B5EF4-FFF2-40B4-BE49-F238E27FC236}">
                <a16:creationId xmlns:a16="http://schemas.microsoft.com/office/drawing/2014/main" id="{3B748A03-8EB2-476E-B2F0-2C769A99EF5C}"/>
              </a:ext>
            </a:extLst>
          </p:cNvPr>
          <p:cNvSpPr/>
          <p:nvPr/>
        </p:nvSpPr>
        <p:spPr>
          <a:xfrm>
            <a:off x="1001730" y="1793536"/>
            <a:ext cx="3097323" cy="254109"/>
          </a:xfrm>
          <a:prstGeom prst="rect">
            <a:avLst/>
          </a:prstGeom>
        </p:spPr>
        <p:txBody>
          <a:bodyPr wrap="none">
            <a:spAutoFit/>
          </a:bodyPr>
          <a:lstStyle/>
          <a:p>
            <a:pPr>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式中</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ε</a:t>
            </a:r>
            <a:r>
              <a:rPr lang="en-US" altLang="zh-CN" sz="1400" baseline="-25000" dirty="0" err="1">
                <a:solidFill>
                  <a:srgbClr val="000000"/>
                </a:solidFill>
                <a:latin typeface="NEU-BZ-S92"/>
                <a:ea typeface="方正书宋_GBK"/>
                <a:cs typeface="Times New Roman" panose="02020603050405020304" pitchFamily="18" charset="0"/>
              </a:rPr>
              <a:t>c</a:t>
            </a:r>
            <a:r>
              <a:rPr lang="zh-CN" altLang="zh-CN" sz="1400" dirty="0">
                <a:solidFill>
                  <a:srgbClr val="000000"/>
                </a:solidFill>
                <a:latin typeface="NEU-BZ-S92"/>
                <a:ea typeface="方正书宋_GBK"/>
                <a:cs typeface="Times New Roman" panose="02020603050405020304" pitchFamily="18" charset="0"/>
              </a:rPr>
              <a:t>为缸筒的轴向应变</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其表达式为</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2EB4EEAD-8F97-44BE-9A4F-903A93D0110D}"/>
                  </a:ext>
                </a:extLst>
              </p:cNvPr>
              <p:cNvSpPr/>
              <p:nvPr/>
            </p:nvSpPr>
            <p:spPr>
              <a:xfrm>
                <a:off x="2700639" y="1601546"/>
                <a:ext cx="7018187" cy="54143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𝜀</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c</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𝜇</m:t>
                          </m:r>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𝜎</m:t>
                              </m:r>
                            </m:e>
                            <m:sub>
                              <m:r>
                                <m:rPr>
                                  <m:sty m:val="p"/>
                                </m:rPr>
                                <a:rPr lang="zh-CN" altLang="en-US" sz="1400" i="0">
                                  <a:latin typeface="Cambria Math" panose="02040503050406030204" pitchFamily="18" charset="0"/>
                                </a:rPr>
                                <m:t>h</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𝜎</m:t>
                              </m:r>
                            </m:e>
                            <m:sub>
                              <m:r>
                                <m:rPr>
                                  <m:sty m:val="p"/>
                                </m:rPr>
                                <a:rPr lang="zh-CN" altLang="en-US" sz="1400" i="0">
                                  <a:latin typeface="Cambria Math" panose="02040503050406030204" pitchFamily="18" charset="0"/>
                                </a:rPr>
                                <m:t>r</m:t>
                              </m:r>
                            </m:sub>
                          </m:sSub>
                          <m:r>
                            <m:rPr>
                              <m:nor/>
                            </m:rPr>
                            <a:rPr lang="zh-CN" altLang="en-US" sz="1400" i="1">
                              <a:latin typeface="Cambria Math" panose="02040503050406030204" pitchFamily="18" charset="0"/>
                            </a:rPr>
                            <m:t>)</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c</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r>
                            <a:rPr lang="zh-CN" altLang="en-US" sz="1400" i="1">
                              <a:latin typeface="Cambria Math" panose="02040503050406030204" pitchFamily="18" charset="0"/>
                            </a:rPr>
                            <m:t>𝜇</m:t>
                          </m:r>
                          <m:r>
                            <a:rPr lang="zh-CN" altLang="en-US" sz="1400" i="1">
                              <a:latin typeface="Cambria Math" panose="02040503050406030204" pitchFamily="18" charset="0"/>
                            </a:rPr>
                            <m:t>𝑝</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40</m:t>
                      </m:r>
                      <m:r>
                        <m:rPr>
                          <m:nor/>
                        </m:rPr>
                        <a:rPr lang="zh-CN" altLang="en-US" sz="1400" i="1">
                          <a:latin typeface="Cambria Math" panose="02040503050406030204" pitchFamily="18" charset="0"/>
                        </a:rPr>
                        <m:t>)</m:t>
                      </m:r>
                    </m:oMath>
                  </m:oMathPara>
                </a14:m>
                <a:endParaRPr lang="zh-CN" altLang="en-US" sz="1400" dirty="0"/>
              </a:p>
            </p:txBody>
          </p:sp>
        </mc:Choice>
        <mc:Fallback>
          <p:sp>
            <p:nvSpPr>
              <p:cNvPr id="11" name="矩形 10">
                <a:extLst>
                  <a:ext uri="{FF2B5EF4-FFF2-40B4-BE49-F238E27FC236}">
                    <a16:creationId xmlns:a16="http://schemas.microsoft.com/office/drawing/2014/main" id="{2EB4EEAD-8F97-44BE-9A4F-903A93D0110D}"/>
                  </a:ext>
                </a:extLst>
              </p:cNvPr>
              <p:cNvSpPr>
                <a:spLocks noRot="1" noChangeAspect="1" noMove="1" noResize="1" noEditPoints="1" noAdjustHandles="1" noChangeArrowheads="1" noChangeShapeType="1" noTextEdit="1"/>
              </p:cNvSpPr>
              <p:nvPr/>
            </p:nvSpPr>
            <p:spPr>
              <a:xfrm>
                <a:off x="2700639" y="1601546"/>
                <a:ext cx="7018187" cy="541430"/>
              </a:xfrm>
              <a:prstGeom prst="rect">
                <a:avLst/>
              </a:prstGeom>
              <a:blipFill>
                <a:blip r:embed="rId2"/>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BC64760A-5DAE-4743-A450-0144FBE278AA}"/>
              </a:ext>
            </a:extLst>
          </p:cNvPr>
          <p:cNvSpPr/>
          <p:nvPr/>
        </p:nvSpPr>
        <p:spPr>
          <a:xfrm>
            <a:off x="1503323" y="2224565"/>
            <a:ext cx="6050054" cy="307777"/>
          </a:xfrm>
          <a:prstGeom prst="rect">
            <a:avLst/>
          </a:prstGeom>
        </p:spPr>
        <p:txBody>
          <a:bodyPr wrap="none">
            <a:spAutoFit/>
          </a:bodyPr>
          <a:lstStyle/>
          <a:p>
            <a:r>
              <a:rPr lang="zh-CN" altLang="zh-CN" sz="1400" dirty="0">
                <a:solidFill>
                  <a:srgbClr val="000000"/>
                </a:solidFill>
                <a:latin typeface="NEU-BZ-S92"/>
                <a:ea typeface="方正书宋_GBK"/>
                <a:cs typeface="Times New Roman" panose="02020603050405020304" pitchFamily="18" charset="0"/>
              </a:rPr>
              <a:t>在这里</a:t>
            </a:r>
            <a:r>
              <a:rPr lang="en-US" altLang="zh-CN" sz="1400" dirty="0">
                <a:solidFill>
                  <a:srgbClr val="000000"/>
                </a:solidFill>
                <a:latin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σ</a:t>
            </a:r>
            <a:r>
              <a:rPr lang="en-US" altLang="zh-CN" sz="1400" baseline="-25000" dirty="0" err="1">
                <a:solidFill>
                  <a:srgbClr val="000000"/>
                </a:solidFill>
                <a:latin typeface="NEU-BZ-S92"/>
                <a:ea typeface="方正书宋_GBK"/>
                <a:cs typeface="Times New Roman" panose="02020603050405020304" pitchFamily="18" charset="0"/>
              </a:rPr>
              <a:t>h</a:t>
            </a:r>
            <a:r>
              <a:rPr lang="zh-CN" altLang="zh-CN" sz="1400" dirty="0">
                <a:solidFill>
                  <a:srgbClr val="000000"/>
                </a:solidFill>
                <a:latin typeface="NEU-BZ-S92"/>
                <a:ea typeface="方正书宋_GBK"/>
                <a:cs typeface="Times New Roman" panose="02020603050405020304" pitchFamily="18" charset="0"/>
              </a:rPr>
              <a:t>和</a:t>
            </a:r>
            <a:r>
              <a:rPr lang="en-US" altLang="zh-CN" sz="1400" i="1" dirty="0" err="1">
                <a:solidFill>
                  <a:srgbClr val="000000"/>
                </a:solidFill>
                <a:latin typeface="NEU-BZ-S92"/>
                <a:ea typeface="方正书宋_GBK"/>
                <a:cs typeface="Times New Roman" panose="02020603050405020304" pitchFamily="18" charset="0"/>
              </a:rPr>
              <a:t>σ</a:t>
            </a:r>
            <a:r>
              <a:rPr lang="en-US" altLang="zh-CN" sz="1400" baseline="-25000" dirty="0" err="1">
                <a:solidFill>
                  <a:srgbClr val="000000"/>
                </a:solidFill>
                <a:latin typeface="NEU-BZ-S92"/>
                <a:ea typeface="方正书宋_GBK"/>
                <a:cs typeface="Times New Roman" panose="02020603050405020304" pitchFamily="18" charset="0"/>
              </a:rPr>
              <a:t>r</a:t>
            </a:r>
            <a:r>
              <a:rPr lang="zh-CN" altLang="zh-CN" sz="1400" dirty="0">
                <a:solidFill>
                  <a:srgbClr val="000000"/>
                </a:solidFill>
                <a:latin typeface="NEU-BZ-S92"/>
                <a:ea typeface="方正书宋_GBK"/>
                <a:cs typeface="Times New Roman" panose="02020603050405020304" pitchFamily="18" charset="0"/>
              </a:rPr>
              <a:t>分别为缸筒筒壁中的切向和径向应力</a:t>
            </a:r>
            <a:r>
              <a:rPr lang="en-US" altLang="zh-CN" sz="1400" dirty="0">
                <a:solidFill>
                  <a:srgbClr val="000000"/>
                </a:solidFill>
                <a:latin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μ</a:t>
            </a:r>
            <a:r>
              <a:rPr lang="zh-CN" altLang="zh-CN" sz="1400" dirty="0">
                <a:solidFill>
                  <a:srgbClr val="000000"/>
                </a:solidFill>
                <a:latin typeface="NEU-BZ-S92"/>
                <a:ea typeface="方正书宋_GBK"/>
                <a:cs typeface="Times New Roman" panose="02020603050405020304" pitchFamily="18" charset="0"/>
              </a:rPr>
              <a:t>为缸筒材料的泊松比。</a:t>
            </a:r>
            <a:endParaRPr lang="zh-CN" altLang="en-US" sz="4000" dirty="0"/>
          </a:p>
        </p:txBody>
      </p:sp>
      <p:sp>
        <p:nvSpPr>
          <p:cNvPr id="14" name="矩形 13">
            <a:extLst>
              <a:ext uri="{FF2B5EF4-FFF2-40B4-BE49-F238E27FC236}">
                <a16:creationId xmlns:a16="http://schemas.microsoft.com/office/drawing/2014/main" id="{172EF7B8-1625-40A8-9099-2B12378857B8}"/>
              </a:ext>
            </a:extLst>
          </p:cNvPr>
          <p:cNvSpPr/>
          <p:nvPr/>
        </p:nvSpPr>
        <p:spPr>
          <a:xfrm>
            <a:off x="1826040" y="2722456"/>
            <a:ext cx="1749197" cy="307777"/>
          </a:xfrm>
          <a:prstGeom prst="rect">
            <a:avLst/>
          </a:prstGeom>
        </p:spPr>
        <p:txBody>
          <a:bodyPr wrap="none">
            <a:spAutoFit/>
          </a:bodyPr>
          <a:lstStyle/>
          <a:p>
            <a:r>
              <a:rPr lang="zh-CN" altLang="zh-CN" sz="1400" dirty="0">
                <a:solidFill>
                  <a:srgbClr val="000000"/>
                </a:solidFill>
                <a:latin typeface="NEU-BZ-S92"/>
                <a:ea typeface="方正书宋_GBK"/>
                <a:cs typeface="Times New Roman" panose="02020603050405020304" pitchFamily="18" charset="0"/>
              </a:rPr>
              <a:t>很明显</a:t>
            </a:r>
            <a:r>
              <a:rPr lang="en-US" altLang="zh-CN" sz="1400" dirty="0">
                <a:solidFill>
                  <a:srgbClr val="000000"/>
                </a:solidFill>
                <a:latin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Δ</a:t>
            </a:r>
            <a:r>
              <a:rPr lang="en-US" altLang="zh-CN" sz="1400" baseline="-25000" dirty="0" err="1">
                <a:solidFill>
                  <a:srgbClr val="000000"/>
                </a:solidFill>
                <a:latin typeface="NEU-BZ-S92"/>
                <a:ea typeface="方正书宋_GBK"/>
                <a:cs typeface="Times New Roman" panose="02020603050405020304" pitchFamily="18" charset="0"/>
              </a:rPr>
              <a:t>c</a:t>
            </a:r>
            <a:r>
              <a:rPr lang="en-US" altLang="zh-CN" sz="1400" dirty="0">
                <a:solidFill>
                  <a:srgbClr val="000000"/>
                </a:solidFill>
                <a:latin typeface="NEU-BZ-S92"/>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Δ</a:t>
            </a:r>
            <a:r>
              <a:rPr lang="en-US" altLang="zh-CN" sz="1400" baseline="-25000" dirty="0">
                <a:solidFill>
                  <a:srgbClr val="000000"/>
                </a:solidFill>
                <a:latin typeface="NEU-BZ-S92"/>
                <a:ea typeface="方正书宋_GBK"/>
                <a:cs typeface="Times New Roman" panose="02020603050405020304" pitchFamily="18" charset="0"/>
              </a:rPr>
              <a:t>T</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为此有</a:t>
            </a:r>
            <a:endParaRPr lang="zh-CN" altLang="en-US" sz="1400" dirty="0"/>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5BEA038C-4D14-4DA1-B95F-18842EE0C369}"/>
                  </a:ext>
                </a:extLst>
              </p:cNvPr>
              <p:cNvSpPr/>
              <p:nvPr/>
            </p:nvSpPr>
            <p:spPr>
              <a:xfrm>
                <a:off x="3835172" y="2598740"/>
                <a:ext cx="3482748" cy="7196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T</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nor/>
                            </m:rPr>
                            <a:rPr lang="zh-CN" altLang="en-US" sz="1400">
                              <a:latin typeface="Cambria Math" panose="02040503050406030204" pitchFamily="18" charset="0"/>
                            </a:rPr>
                            <m:t>I</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m:rPr>
                              <m:nor/>
                            </m:rPr>
                            <a:rPr lang="zh-CN" altLang="en-US" sz="1400" i="1">
                              <a:latin typeface="Cambria Math" panose="02040503050406030204" pitchFamily="18" charset="0"/>
                            </a:rPr>
                            <m:t>(</m:t>
                          </m:r>
                          <m:r>
                            <a:rPr lang="zh-CN" altLang="en-US" sz="1400" i="0">
                              <a:latin typeface="Cambria Math" panose="02040503050406030204" pitchFamily="18" charset="0"/>
                            </a:rPr>
                            <m:t>1</m:t>
                          </m:r>
                          <m:r>
                            <m:rPr>
                              <m:nor/>
                            </m:rPr>
                            <a:rPr lang="zh-CN" altLang="en-US" sz="1400" i="1">
                              <a:latin typeface="Cambria Math" panose="02040503050406030204" pitchFamily="18" charset="0"/>
                            </a:rPr>
                            <m:t>−</m:t>
                          </m:r>
                          <m:r>
                            <a:rPr lang="zh-CN" altLang="en-US" sz="1400" i="0">
                              <a:latin typeface="Cambria Math" panose="02040503050406030204" pitchFamily="18" charset="0"/>
                            </a:rPr>
                            <m:t>2</m:t>
                          </m:r>
                          <m:r>
                            <a:rPr lang="zh-CN" altLang="en-US" sz="1400" i="1">
                              <a:latin typeface="Cambria Math" panose="02040503050406030204" pitchFamily="18" charset="0"/>
                            </a:rPr>
                            <m:t>𝜇</m:t>
                          </m:r>
                          <m:r>
                            <m:rPr>
                              <m:nor/>
                            </m:rPr>
                            <a:rPr lang="zh-CN" altLang="en-US" sz="1400" i="1">
                              <a:latin typeface="Cambria Math" panose="02040503050406030204" pitchFamily="18" charset="0"/>
                            </a:rPr>
                            <m:t>)</m:t>
                          </m:r>
                          <m:r>
                            <a:rPr lang="zh-CN" altLang="en-US" sz="1400" i="1">
                              <a:latin typeface="Cambria Math" panose="02040503050406030204" pitchFamily="18" charset="0"/>
                            </a:rPr>
                            <m:t>𝑝</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num>
                        <m:den>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c</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𝐾</m:t>
                                  </m:r>
                                </m:e>
                                <m:sub>
                                  <m:r>
                                    <m:rPr>
                                      <m:sty m:val="p"/>
                                    </m:rPr>
                                    <a:rPr lang="zh-CN" altLang="en-US" sz="1400" i="0">
                                      <a:latin typeface="Cambria Math" panose="02040503050406030204" pitchFamily="18" charset="0"/>
                                    </a:rPr>
                                    <m:t>T</m:t>
                                  </m:r>
                                </m:sub>
                              </m:sSub>
                            </m:den>
                          </m:f>
                        </m:den>
                      </m:f>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I</m:t>
                          </m:r>
                        </m:sub>
                      </m:sSub>
                      <m:r>
                        <a:rPr lang="zh-CN" altLang="en-US" sz="1400" i="0">
                          <a:latin typeface="Cambria Math" panose="02040503050406030204" pitchFamily="18" charset="0"/>
                        </a:rPr>
                        <m:t>+</m:t>
                      </m:r>
                      <m:r>
                        <a:rPr lang="zh-CN" altLang="en-US" sz="1400" i="1">
                          <a:latin typeface="Cambria Math" panose="02040503050406030204" pitchFamily="18" charset="0"/>
                        </a:rPr>
                        <m:t>𝜉</m:t>
                      </m:r>
                      <m:r>
                        <a:rPr lang="zh-CN" altLang="en-US" sz="1400" i="1">
                          <a:latin typeface="Cambria Math" panose="02040503050406030204" pitchFamily="18" charset="0"/>
                        </a:rPr>
                        <m:t>𝑝</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41</m:t>
                      </m:r>
                      <m:r>
                        <m:rPr>
                          <m:nor/>
                        </m:rPr>
                        <a:rPr lang="zh-CN" altLang="en-US" sz="1400" i="1">
                          <a:latin typeface="Cambria Math" panose="02040503050406030204" pitchFamily="18" charset="0"/>
                        </a:rPr>
                        <m:t>)</m:t>
                      </m:r>
                    </m:oMath>
                  </m:oMathPara>
                </a14:m>
                <a:endParaRPr lang="zh-CN" altLang="en-US" sz="1400" dirty="0"/>
              </a:p>
            </p:txBody>
          </p:sp>
        </mc:Choice>
        <mc:Fallback>
          <p:sp>
            <p:nvSpPr>
              <p:cNvPr id="15" name="矩形 14">
                <a:extLst>
                  <a:ext uri="{FF2B5EF4-FFF2-40B4-BE49-F238E27FC236}">
                    <a16:creationId xmlns:a16="http://schemas.microsoft.com/office/drawing/2014/main" id="{5BEA038C-4D14-4DA1-B95F-18842EE0C369}"/>
                  </a:ext>
                </a:extLst>
              </p:cNvPr>
              <p:cNvSpPr>
                <a:spLocks noRot="1" noChangeAspect="1" noMove="1" noResize="1" noEditPoints="1" noAdjustHandles="1" noChangeArrowheads="1" noChangeShapeType="1" noTextEdit="1"/>
              </p:cNvSpPr>
              <p:nvPr/>
            </p:nvSpPr>
            <p:spPr>
              <a:xfrm>
                <a:off x="3835172" y="2598740"/>
                <a:ext cx="3482748" cy="719621"/>
              </a:xfrm>
              <a:prstGeom prst="rect">
                <a:avLst/>
              </a:prstGeom>
              <a:blipFill>
                <a:blip r:embed="rId3"/>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E41ECDDA-00DF-4A55-9FD0-CDA58FB73C01}"/>
              </a:ext>
            </a:extLst>
          </p:cNvPr>
          <p:cNvSpPr/>
          <p:nvPr/>
        </p:nvSpPr>
        <p:spPr>
          <a:xfrm>
            <a:off x="714797" y="3270129"/>
            <a:ext cx="5904180" cy="307777"/>
          </a:xfrm>
          <a:prstGeom prst="rect">
            <a:avLst/>
          </a:prstGeom>
        </p:spPr>
        <p:txBody>
          <a:bodyPr wrap="none">
            <a:spAutoFit/>
          </a:bodyPr>
          <a:lstStyle/>
          <a:p>
            <a:r>
              <a:rPr lang="zh-CN" altLang="zh-CN" sz="1400" dirty="0">
                <a:solidFill>
                  <a:srgbClr val="000000"/>
                </a:solidFill>
                <a:latin typeface="NEU-BZ-S92"/>
                <a:ea typeface="方正书宋_GBK"/>
                <a:cs typeface="Times New Roman" panose="02020603050405020304" pitchFamily="18" charset="0"/>
              </a:rPr>
              <a:t>式中的</a:t>
            </a:r>
            <a:r>
              <a:rPr lang="en-US" altLang="zh-CN" sz="1400" i="1" dirty="0">
                <a:solidFill>
                  <a:srgbClr val="000000"/>
                </a:solidFill>
                <a:latin typeface="NEU-BZ-S92"/>
                <a:ea typeface="方正书宋_GBK"/>
                <a:cs typeface="Times New Roman" panose="02020603050405020304" pitchFamily="18" charset="0"/>
              </a:rPr>
              <a:t>ξ</a:t>
            </a:r>
            <a:r>
              <a:rPr lang="zh-CN" altLang="zh-CN" sz="1400" dirty="0">
                <a:solidFill>
                  <a:srgbClr val="000000"/>
                </a:solidFill>
                <a:latin typeface="NEU-BZ-S92"/>
                <a:ea typeface="方正书宋_GBK"/>
                <a:cs typeface="Times New Roman" panose="02020603050405020304" pitchFamily="18" charset="0"/>
              </a:rPr>
              <a:t>称为压力负载系数</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它与拉杆和缸筒的材料性质及结构尺寸有关</a:t>
            </a:r>
            <a:r>
              <a:rPr lang="en-US" altLang="zh-CN" sz="1400" dirty="0">
                <a:solidFill>
                  <a:srgbClr val="000000"/>
                </a:solidFill>
                <a:latin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即</a:t>
            </a:r>
            <a:endParaRPr lang="zh-CN" altLang="en-US" sz="4000" dirty="0"/>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7BCDB4D9-73B1-4873-BF64-C2DF734DE0BC}"/>
                  </a:ext>
                </a:extLst>
              </p:cNvPr>
              <p:cNvSpPr/>
              <p:nvPr/>
            </p:nvSpPr>
            <p:spPr>
              <a:xfrm>
                <a:off x="6567643" y="3167231"/>
                <a:ext cx="2052100" cy="7085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𝜉</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r>
                            <m:rPr>
                              <m:nor/>
                            </m:rPr>
                            <a:rPr lang="zh-CN" altLang="en-US" sz="1400" i="1">
                              <a:latin typeface="Cambria Math" panose="02040503050406030204" pitchFamily="18" charset="0"/>
                            </a:rPr>
                            <m:t>−</m:t>
                          </m:r>
                          <m:r>
                            <a:rPr lang="zh-CN" altLang="en-US" sz="1400" i="0">
                              <a:latin typeface="Cambria Math" panose="02040503050406030204" pitchFamily="18" charset="0"/>
                            </a:rPr>
                            <m:t>2</m:t>
                          </m:r>
                          <m:r>
                            <a:rPr lang="zh-CN" altLang="en-US" sz="1400" i="1">
                              <a:latin typeface="Cambria Math" panose="02040503050406030204" pitchFamily="18" charset="0"/>
                            </a:rPr>
                            <m:t>𝜇</m:t>
                          </m:r>
                        </m:num>
                        <m:den>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m:rPr>
                                      <m:sty m:val="p"/>
                                    </m:rPr>
                                    <a:rPr lang="zh-CN" altLang="en-US" sz="1400" i="0">
                                      <a:latin typeface="Cambria Math" panose="02040503050406030204" pitchFamily="18" charset="0"/>
                                    </a:rPr>
                                    <m:t>T</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T</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T</m:t>
                                  </m:r>
                                </m:sub>
                              </m:s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m:rPr>
                                      <m:sty m:val="p"/>
                                    </m:rPr>
                                    <a:rPr lang="zh-CN" altLang="en-US" sz="1400" i="0">
                                      <a:latin typeface="Cambria Math" panose="02040503050406030204" pitchFamily="18" charset="0"/>
                                    </a:rPr>
                                    <m:t>c</m:t>
                                  </m:r>
                                </m:sub>
                              </m:sSub>
                            </m:den>
                          </m:f>
                        </m:den>
                      </m:f>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42</m:t>
                      </m:r>
                      <m:r>
                        <m:rPr>
                          <m:nor/>
                        </m:rPr>
                        <a:rPr lang="zh-CN" altLang="en-US" sz="1400" i="1">
                          <a:latin typeface="Cambria Math" panose="02040503050406030204" pitchFamily="18" charset="0"/>
                        </a:rPr>
                        <m:t>)</m:t>
                      </m:r>
                    </m:oMath>
                  </m:oMathPara>
                </a14:m>
                <a:endParaRPr lang="zh-CN" altLang="en-US" sz="1400" dirty="0"/>
              </a:p>
            </p:txBody>
          </p:sp>
        </mc:Choice>
        <mc:Fallback>
          <p:sp>
            <p:nvSpPr>
              <p:cNvPr id="18" name="矩形 17">
                <a:extLst>
                  <a:ext uri="{FF2B5EF4-FFF2-40B4-BE49-F238E27FC236}">
                    <a16:creationId xmlns:a16="http://schemas.microsoft.com/office/drawing/2014/main" id="{7BCDB4D9-73B1-4873-BF64-C2DF734DE0BC}"/>
                  </a:ext>
                </a:extLst>
              </p:cNvPr>
              <p:cNvSpPr>
                <a:spLocks noRot="1" noChangeAspect="1" noMove="1" noResize="1" noEditPoints="1" noAdjustHandles="1" noChangeArrowheads="1" noChangeShapeType="1" noTextEdit="1"/>
              </p:cNvSpPr>
              <p:nvPr/>
            </p:nvSpPr>
            <p:spPr>
              <a:xfrm>
                <a:off x="6567643" y="3167231"/>
                <a:ext cx="2052100" cy="708527"/>
              </a:xfrm>
              <a:prstGeom prst="rect">
                <a:avLst/>
              </a:prstGeom>
              <a:blipFill>
                <a:blip r:embed="rId4"/>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659191D1-DBCE-4AFE-A4B6-4F737E9A2714}"/>
              </a:ext>
            </a:extLst>
          </p:cNvPr>
          <p:cNvSpPr/>
          <p:nvPr/>
        </p:nvSpPr>
        <p:spPr>
          <a:xfrm>
            <a:off x="1143292" y="3816926"/>
            <a:ext cx="8252960" cy="615553"/>
          </a:xfrm>
          <a:prstGeom prst="rect">
            <a:avLst/>
          </a:prstGeom>
        </p:spPr>
        <p:txBody>
          <a:bodyPr wrap="square">
            <a:spAutoFit/>
          </a:bodyPr>
          <a:lstStyle/>
          <a:p>
            <a:pPr>
              <a:lnSpc>
                <a:spcPts val="1200"/>
              </a:lnSpc>
              <a:spcAft>
                <a:spcPts val="0"/>
              </a:spcAft>
            </a:pPr>
            <a:r>
              <a:rPr lang="zh-CN" altLang="zh-CN" sz="1400" dirty="0">
                <a:solidFill>
                  <a:srgbClr val="000000"/>
                </a:solidFill>
                <a:latin typeface="NEU-BZ-S92"/>
                <a:ea typeface="方正书宋_GBK"/>
                <a:cs typeface="Times New Roman" panose="02020603050405020304" pitchFamily="18" charset="0"/>
              </a:rPr>
              <a:t>当液压缸中压力到达规定的分离压力</a:t>
            </a:r>
            <a:r>
              <a:rPr lang="en-US" altLang="zh-CN" sz="1400" i="1" dirty="0" err="1">
                <a:solidFill>
                  <a:srgbClr val="000000"/>
                </a:solidFill>
                <a:latin typeface="NEU-BZ-S92"/>
                <a:ea typeface="方正书宋_GBK"/>
                <a:cs typeface="Times New Roman" panose="02020603050405020304" pitchFamily="18" charset="0"/>
              </a:rPr>
              <a:t>p</a:t>
            </a:r>
            <a:r>
              <a:rPr lang="en-US" altLang="zh-CN" sz="1400" baseline="-25000" dirty="0" err="1">
                <a:solidFill>
                  <a:srgbClr val="000000"/>
                </a:solidFill>
                <a:latin typeface="NEU-BZ-S92"/>
                <a:ea typeface="方正书宋_GBK"/>
                <a:cs typeface="Times New Roman" panose="02020603050405020304" pitchFamily="18" charset="0"/>
              </a:rPr>
              <a:t>s</a:t>
            </a:r>
            <a:r>
              <a:rPr lang="zh-CN" altLang="zh-CN" sz="1400" dirty="0">
                <a:solidFill>
                  <a:srgbClr val="000000"/>
                </a:solidFill>
                <a:latin typeface="NEU-BZ-S92"/>
                <a:ea typeface="方正书宋_GBK"/>
                <a:cs typeface="Times New Roman" panose="02020603050405020304" pitchFamily="18" charset="0"/>
              </a:rPr>
              <a:t>时</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缸盖和缸筒分离</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c</a:t>
            </a:r>
            <a:r>
              <a:rPr lang="en-US" altLang="zh-CN" sz="1400" dirty="0">
                <a:solidFill>
                  <a:srgbClr val="000000"/>
                </a:solidFill>
                <a:latin typeface="NEU-BZ-S92"/>
                <a:ea typeface="方正书宋_GBK"/>
                <a:cs typeface="Times New Roman" panose="02020603050405020304" pitchFamily="18" charset="0"/>
              </a:rPr>
              <a:t>=0</a:t>
            </a:r>
            <a:r>
              <a:rPr lang="en-US" altLang="zh-CN" sz="1400" dirty="0">
                <a:solidFill>
                  <a:srgbClr val="000000"/>
                </a:solidFill>
                <a:latin typeface="方正书宋_GBK"/>
                <a:ea typeface="方正书宋_GBK"/>
                <a:cs typeface="Times New Roman" panose="02020603050405020304" pitchFamily="18" charset="0"/>
              </a:rPr>
              <a:t>,</a:t>
            </a:r>
          </a:p>
          <a:p>
            <a:pPr>
              <a:lnSpc>
                <a:spcPct val="200000"/>
              </a:lnSpc>
              <a:spcAft>
                <a:spcPts val="0"/>
              </a:spcAft>
            </a:pPr>
            <a:r>
              <a:rPr lang="zh-CN" altLang="zh-CN" sz="1400" dirty="0">
                <a:solidFill>
                  <a:srgbClr val="000000"/>
                </a:solidFill>
                <a:latin typeface="NEU-BZ-S92"/>
                <a:ea typeface="方正书宋_GBK"/>
                <a:cs typeface="Times New Roman" panose="02020603050405020304" pitchFamily="18" charset="0"/>
              </a:rPr>
              <a:t>此时</a:t>
            </a:r>
            <a:r>
              <a:rPr lang="en-US" altLang="zh-CN" sz="1400" i="1" dirty="0">
                <a:solidFill>
                  <a:srgbClr val="000000"/>
                </a:solidFill>
                <a:latin typeface="NEU-BZ-S92"/>
                <a:ea typeface="方正书宋_GBK"/>
                <a:cs typeface="Times New Roman" panose="02020603050405020304" pitchFamily="18" charset="0"/>
              </a:rPr>
              <a:t>F</a:t>
            </a:r>
            <a:r>
              <a:rPr lang="en-US" altLang="zh-CN" sz="1400" baseline="-25000" dirty="0">
                <a:solidFill>
                  <a:srgbClr val="000000"/>
                </a:solidFill>
                <a:latin typeface="NEU-BZ-S92"/>
                <a:ea typeface="方正书宋_GBK"/>
                <a:cs typeface="Times New Roman" panose="02020603050405020304" pitchFamily="18" charset="0"/>
              </a:rPr>
              <a:t>T</a:t>
            </a:r>
            <a:r>
              <a:rPr lang="en-US" altLang="zh-CN" sz="1400" dirty="0">
                <a:solidFill>
                  <a:srgbClr val="000000"/>
                </a:solidFill>
                <a:latin typeface="NEU-BZ-S92"/>
                <a:ea typeface="方正书宋_GBK"/>
                <a:cs typeface="Times New Roman" panose="02020603050405020304" pitchFamily="18" charset="0"/>
              </a:rPr>
              <a:t>=</a:t>
            </a:r>
            <a:r>
              <a:rPr lang="en-US" altLang="zh-CN" sz="1400" i="1" dirty="0" err="1">
                <a:solidFill>
                  <a:srgbClr val="000000"/>
                </a:solidFill>
                <a:latin typeface="NEU-BZ-S92"/>
                <a:ea typeface="方正书宋_GBK"/>
                <a:cs typeface="Times New Roman" panose="02020603050405020304" pitchFamily="18" charset="0"/>
              </a:rPr>
              <a:t>p</a:t>
            </a:r>
            <a:r>
              <a:rPr lang="en-US" altLang="zh-CN" sz="1400" baseline="-25000" dirty="0" err="1">
                <a:solidFill>
                  <a:srgbClr val="000000"/>
                </a:solidFill>
                <a:latin typeface="NEU-BZ-S92"/>
                <a:ea typeface="方正书宋_GBK"/>
                <a:cs typeface="Times New Roman" panose="02020603050405020304" pitchFamily="18" charset="0"/>
              </a:rPr>
              <a:t>s</a:t>
            </a:r>
            <a:r>
              <a:rPr lang="en-US" altLang="zh-CN" sz="1400" i="1" dirty="0" err="1">
                <a:solidFill>
                  <a:srgbClr val="000000"/>
                </a:solidFill>
                <a:latin typeface="NEU-BZ-S92"/>
                <a:ea typeface="方正书宋_GBK"/>
                <a:cs typeface="Times New Roman" panose="02020603050405020304" pitchFamily="18" charset="0"/>
              </a:rPr>
              <a:t>A</a:t>
            </a:r>
            <a:r>
              <a:rPr lang="en-US" altLang="zh-CN" sz="1400" baseline="-25000" dirty="0" err="1">
                <a:solidFill>
                  <a:srgbClr val="000000"/>
                </a:solidFill>
                <a:latin typeface="NEU-BZ-S92"/>
                <a:ea typeface="方正书宋_GBK"/>
                <a:cs typeface="Times New Roman" panose="02020603050405020304" pitchFamily="18" charset="0"/>
              </a:rPr>
              <a:t>p</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由此可求得拉杆上应施加的预加载荷为</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71DB29C1-7E31-4ABC-B41D-C9ED159D1DC6}"/>
                  </a:ext>
                </a:extLst>
              </p:cNvPr>
              <p:cNvSpPr/>
              <p:nvPr/>
            </p:nvSpPr>
            <p:spPr>
              <a:xfrm>
                <a:off x="5396586" y="4114778"/>
                <a:ext cx="2024208" cy="3269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400">
                              <a:latin typeface="Cambria Math" panose="02040503050406030204" pitchFamily="18" charset="0"/>
                            </a:rPr>
                          </m:ctrlPr>
                        </m:sSubPr>
                        <m:e>
                          <m:r>
                            <a:rPr lang="zh-CN" altLang="en-US" sz="1400" i="1">
                              <a:latin typeface="Cambria Math" panose="02040503050406030204" pitchFamily="18" charset="0"/>
                            </a:rPr>
                            <m:t>𝐹</m:t>
                          </m:r>
                        </m:e>
                        <m:sub>
                          <m:r>
                            <m:rPr>
                              <m:sty m:val="p"/>
                            </m:rPr>
                            <a:rPr lang="zh-CN" altLang="en-US" sz="1400" i="0">
                              <a:latin typeface="Cambria Math" panose="02040503050406030204" pitchFamily="18" charset="0"/>
                            </a:rPr>
                            <m:t>I</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𝐴</m:t>
                          </m:r>
                        </m:e>
                        <m:sub>
                          <m:r>
                            <m:rPr>
                              <m:sty m:val="p"/>
                            </m:rPr>
                            <a:rPr lang="zh-CN" altLang="en-US" sz="1400" i="0">
                              <a:latin typeface="Cambria Math" panose="02040503050406030204" pitchFamily="18" charset="0"/>
                            </a:rPr>
                            <m:t>p</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1</m:t>
                      </m:r>
                      <m:r>
                        <m:rPr>
                          <m:nor/>
                        </m:rPr>
                        <a:rPr lang="zh-CN" altLang="en-US" sz="1400" i="1">
                          <a:latin typeface="Cambria Math" panose="02040503050406030204" pitchFamily="18" charset="0"/>
                        </a:rPr>
                        <m:t>−</m:t>
                      </m:r>
                      <m:r>
                        <a:rPr lang="zh-CN" altLang="en-US" sz="1400" i="1">
                          <a:latin typeface="Cambria Math" panose="02040503050406030204" pitchFamily="18" charset="0"/>
                        </a:rPr>
                        <m:t>𝜉</m:t>
                      </m:r>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m:rPr>
                              <m:sty m:val="p"/>
                            </m:rPr>
                            <a:rPr lang="zh-CN" altLang="en-US" sz="1400" i="0">
                              <a:latin typeface="Cambria Math" panose="02040503050406030204" pitchFamily="18" charset="0"/>
                            </a:rPr>
                            <m:t>s</m:t>
                          </m:r>
                        </m:sub>
                      </m:sSub>
                      <m:r>
                        <m:rPr>
                          <m:nor/>
                        </m:rPr>
                        <a:rPr lang="zh-CN" altLang="en-US" sz="1400" i="1">
                          <a:latin typeface="Cambria Math" panose="02040503050406030204" pitchFamily="18" charset="0"/>
                        </a:rPr>
                        <m:t>(</m:t>
                      </m:r>
                      <m:r>
                        <a:rPr lang="zh-CN" altLang="en-US" sz="1400" i="0">
                          <a:latin typeface="Cambria Math" panose="02040503050406030204" pitchFamily="18" charset="0"/>
                        </a:rPr>
                        <m:t>5</m:t>
                      </m:r>
                      <m:r>
                        <m:rPr>
                          <m:nor/>
                        </m:rPr>
                        <a:rPr lang="zh-CN" altLang="en-US" sz="1400" i="1">
                          <a:latin typeface="Cambria Math" panose="02040503050406030204" pitchFamily="18" charset="0"/>
                        </a:rPr>
                        <m:t>−</m:t>
                      </m:r>
                      <m:r>
                        <a:rPr lang="zh-CN" altLang="en-US" sz="1400" i="0">
                          <a:latin typeface="Cambria Math" panose="02040503050406030204" pitchFamily="18" charset="0"/>
                        </a:rPr>
                        <m:t>43</m:t>
                      </m:r>
                      <m:r>
                        <m:rPr>
                          <m:nor/>
                        </m:rPr>
                        <a:rPr lang="zh-CN" altLang="en-US" sz="1400" i="1">
                          <a:latin typeface="Cambria Math" panose="02040503050406030204" pitchFamily="18" charset="0"/>
                        </a:rPr>
                        <m:t>)</m:t>
                      </m:r>
                    </m:oMath>
                  </m:oMathPara>
                </a14:m>
                <a:endParaRPr lang="zh-CN" altLang="en-US" sz="1400" dirty="0"/>
              </a:p>
            </p:txBody>
          </p:sp>
        </mc:Choice>
        <mc:Fallback>
          <p:sp>
            <p:nvSpPr>
              <p:cNvPr id="21" name="矩形 20">
                <a:extLst>
                  <a:ext uri="{FF2B5EF4-FFF2-40B4-BE49-F238E27FC236}">
                    <a16:creationId xmlns:a16="http://schemas.microsoft.com/office/drawing/2014/main" id="{71DB29C1-7E31-4ABC-B41D-C9ED159D1DC6}"/>
                  </a:ext>
                </a:extLst>
              </p:cNvPr>
              <p:cNvSpPr>
                <a:spLocks noRot="1" noChangeAspect="1" noMove="1" noResize="1" noEditPoints="1" noAdjustHandles="1" noChangeArrowheads="1" noChangeShapeType="1" noTextEdit="1"/>
              </p:cNvSpPr>
              <p:nvPr/>
            </p:nvSpPr>
            <p:spPr>
              <a:xfrm>
                <a:off x="5396586" y="4114778"/>
                <a:ext cx="2024208" cy="326949"/>
              </a:xfrm>
              <a:prstGeom prst="rect">
                <a:avLst/>
              </a:prstGeom>
              <a:blipFill>
                <a:blip r:embed="rId5"/>
                <a:stretch>
                  <a:fillRect b="-1852"/>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E822A003-51C6-4E2A-BCA1-0AACDD977AF4}"/>
              </a:ext>
            </a:extLst>
          </p:cNvPr>
          <p:cNvSpPr/>
          <p:nvPr/>
        </p:nvSpPr>
        <p:spPr>
          <a:xfrm>
            <a:off x="730487" y="4500510"/>
            <a:ext cx="7815783" cy="553998"/>
          </a:xfrm>
          <a:prstGeom prst="rect">
            <a:avLst/>
          </a:prstGeom>
        </p:spPr>
        <p:txBody>
          <a:bodyPr wrap="square">
            <a:spAutoFit/>
          </a:bodyPr>
          <a:lstStyle/>
          <a:p>
            <a:pPr algn="ctr">
              <a:lnSpc>
                <a:spcPct val="150000"/>
              </a:lnSpc>
            </a:pPr>
            <a:r>
              <a:rPr lang="zh-CN" altLang="zh-CN" sz="1000" b="1" dirty="0">
                <a:solidFill>
                  <a:srgbClr val="FF0000"/>
                </a:solidFill>
                <a:latin typeface="NEU-BZ-S92"/>
                <a:ea typeface="方正书宋_GBK"/>
                <a:cs typeface="Times New Roman" panose="02020603050405020304" pitchFamily="18" charset="0"/>
              </a:rPr>
              <a:t>上式适用于活塞到达全行程的终端</a:t>
            </a:r>
            <a:r>
              <a:rPr lang="en-US" altLang="zh-CN" sz="1000" b="1" dirty="0">
                <a:solidFill>
                  <a:srgbClr val="FF0000"/>
                </a:solidFill>
                <a:latin typeface="方正书宋_GBK"/>
                <a:cs typeface="Times New Roman" panose="02020603050405020304" pitchFamily="18" charset="0"/>
              </a:rPr>
              <a:t>,</a:t>
            </a:r>
            <a:r>
              <a:rPr lang="zh-CN" altLang="zh-CN" sz="1000" b="1" dirty="0">
                <a:solidFill>
                  <a:srgbClr val="FF0000"/>
                </a:solidFill>
                <a:latin typeface="NEU-BZ-S92"/>
                <a:ea typeface="方正书宋_GBK"/>
                <a:cs typeface="Times New Roman" panose="02020603050405020304" pitchFamily="18" charset="0"/>
              </a:rPr>
              <a:t>且活塞力全由缸盖来承受的场合。实践证明</a:t>
            </a:r>
            <a:r>
              <a:rPr lang="en-US" altLang="zh-CN" sz="1000" b="1" dirty="0">
                <a:solidFill>
                  <a:srgbClr val="FF0000"/>
                </a:solidFill>
                <a:latin typeface="方正书宋_GBK"/>
                <a:cs typeface="Times New Roman" panose="02020603050405020304" pitchFamily="18" charset="0"/>
              </a:rPr>
              <a:t>,</a:t>
            </a:r>
            <a:r>
              <a:rPr lang="zh-CN" altLang="zh-CN" sz="1000" b="1" dirty="0">
                <a:solidFill>
                  <a:srgbClr val="FF0000"/>
                </a:solidFill>
                <a:latin typeface="NEU-BZ-S92"/>
                <a:ea typeface="方正书宋_GBK"/>
                <a:cs typeface="Times New Roman" panose="02020603050405020304" pitchFamily="18" charset="0"/>
              </a:rPr>
              <a:t>活塞在零行程处的</a:t>
            </a:r>
            <a:r>
              <a:rPr lang="en-US" altLang="zh-CN" sz="1000" b="1" i="1" dirty="0">
                <a:solidFill>
                  <a:srgbClr val="FF0000"/>
                </a:solidFill>
                <a:latin typeface="NEU-BZ-S92"/>
                <a:ea typeface="方正书宋_GBK"/>
                <a:cs typeface="Times New Roman" panose="02020603050405020304" pitchFamily="18" charset="0"/>
              </a:rPr>
              <a:t>ξ</a:t>
            </a:r>
            <a:r>
              <a:rPr lang="zh-CN" altLang="zh-CN" sz="1000" b="1" dirty="0">
                <a:solidFill>
                  <a:srgbClr val="FF0000"/>
                </a:solidFill>
                <a:latin typeface="NEU-BZ-S92"/>
                <a:ea typeface="方正书宋_GBK"/>
                <a:cs typeface="Times New Roman" panose="02020603050405020304" pitchFamily="18" charset="0"/>
              </a:rPr>
              <a:t>值是其在全行程中的一倍。</a:t>
            </a:r>
            <a:endParaRPr lang="en-US" altLang="zh-CN" sz="1000" b="1" dirty="0">
              <a:solidFill>
                <a:srgbClr val="FF0000"/>
              </a:solidFill>
              <a:latin typeface="NEU-BZ-S92"/>
              <a:ea typeface="方正书宋_GBK"/>
              <a:cs typeface="Times New Roman" panose="02020603050405020304" pitchFamily="18" charset="0"/>
            </a:endParaRPr>
          </a:p>
          <a:p>
            <a:pPr algn="ctr">
              <a:lnSpc>
                <a:spcPct val="150000"/>
              </a:lnSpc>
            </a:pPr>
            <a:r>
              <a:rPr lang="zh-CN" altLang="zh-CN" sz="1000" b="1" dirty="0">
                <a:solidFill>
                  <a:srgbClr val="FF0000"/>
                </a:solidFill>
                <a:latin typeface="NEU-BZ-S92"/>
                <a:ea typeface="方正书宋_GBK"/>
                <a:cs typeface="Times New Roman" panose="02020603050405020304" pitchFamily="18" charset="0"/>
              </a:rPr>
              <a:t>这表明活塞在零行程处使缸盖和缸筒分离所需的压力</a:t>
            </a:r>
            <a:r>
              <a:rPr lang="en-US" altLang="zh-CN" sz="1000" b="1" dirty="0">
                <a:solidFill>
                  <a:srgbClr val="FF0000"/>
                </a:solidFill>
                <a:latin typeface="方正书宋_GBK"/>
                <a:cs typeface="Times New Roman" panose="02020603050405020304" pitchFamily="18" charset="0"/>
              </a:rPr>
              <a:t>,</a:t>
            </a:r>
            <a:r>
              <a:rPr lang="zh-CN" altLang="zh-CN" sz="1000" b="1" dirty="0">
                <a:solidFill>
                  <a:srgbClr val="FF0000"/>
                </a:solidFill>
                <a:latin typeface="NEU-BZ-S92"/>
                <a:ea typeface="方正书宋_GBK"/>
                <a:cs typeface="Times New Roman" panose="02020603050405020304" pitchFamily="18" charset="0"/>
              </a:rPr>
              <a:t>比规定的分离压力</a:t>
            </a:r>
            <a:r>
              <a:rPr lang="en-US" altLang="zh-CN" sz="1000" b="1" i="1" dirty="0" err="1">
                <a:solidFill>
                  <a:srgbClr val="FF0000"/>
                </a:solidFill>
                <a:latin typeface="NEU-BZ-S92"/>
                <a:ea typeface="方正书宋_GBK"/>
                <a:cs typeface="Times New Roman" panose="02020603050405020304" pitchFamily="18" charset="0"/>
              </a:rPr>
              <a:t>p</a:t>
            </a:r>
            <a:r>
              <a:rPr lang="en-US" altLang="zh-CN" sz="1000" b="1" baseline="-25000" dirty="0" err="1">
                <a:solidFill>
                  <a:srgbClr val="FF0000"/>
                </a:solidFill>
                <a:latin typeface="NEU-BZ-S92"/>
                <a:ea typeface="方正书宋_GBK"/>
                <a:cs typeface="Times New Roman" panose="02020603050405020304" pitchFamily="18" charset="0"/>
              </a:rPr>
              <a:t>s</a:t>
            </a:r>
            <a:r>
              <a:rPr lang="zh-CN" altLang="zh-CN" sz="1000" b="1" dirty="0">
                <a:solidFill>
                  <a:srgbClr val="FF0000"/>
                </a:solidFill>
                <a:latin typeface="NEU-BZ-S92"/>
                <a:ea typeface="方正书宋_GBK"/>
                <a:cs typeface="Times New Roman" panose="02020603050405020304" pitchFamily="18" charset="0"/>
              </a:rPr>
              <a:t>还要高些。</a:t>
            </a:r>
            <a:endParaRPr lang="zh-CN" altLang="en-US" sz="2400" b="1" dirty="0">
              <a:solidFill>
                <a:srgbClr val="FF0000"/>
              </a:solidFill>
            </a:endParaRPr>
          </a:p>
        </p:txBody>
      </p:sp>
    </p:spTree>
    <p:extLst>
      <p:ext uri="{BB962C8B-B14F-4D97-AF65-F5344CB8AC3E}">
        <p14:creationId xmlns:p14="http://schemas.microsoft.com/office/powerpoint/2010/main" val="209228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1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P spid="17" grpId="0"/>
      <p:bldP spid="18"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19">
            <a:extLst>
              <a:ext uri="{FF2B5EF4-FFF2-40B4-BE49-F238E27FC236}">
                <a16:creationId xmlns:a16="http://schemas.microsoft.com/office/drawing/2014/main" id="{E901DF42-53F3-4035-B36C-449ACB51324A}"/>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一、活塞缸</a:t>
            </a:r>
          </a:p>
        </p:txBody>
      </p:sp>
      <p:sp>
        <p:nvSpPr>
          <p:cNvPr id="9" name="直角三角形 8">
            <a:extLst>
              <a:ext uri="{FF2B5EF4-FFF2-40B4-BE49-F238E27FC236}">
                <a16:creationId xmlns:a16="http://schemas.microsoft.com/office/drawing/2014/main" id="{C7526D5F-AB05-447A-BEC4-7F230DAFD543}"/>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直角三角形 9">
            <a:extLst>
              <a:ext uri="{FF2B5EF4-FFF2-40B4-BE49-F238E27FC236}">
                <a16:creationId xmlns:a16="http://schemas.microsoft.com/office/drawing/2014/main" id="{E66E544D-B880-445D-BA22-867F6750906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直角三角形 10">
            <a:extLst>
              <a:ext uri="{FF2B5EF4-FFF2-40B4-BE49-F238E27FC236}">
                <a16:creationId xmlns:a16="http://schemas.microsoft.com/office/drawing/2014/main" id="{2B21B3F8-4591-4430-8EAA-BD0897510CA5}"/>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直角三角形 11">
            <a:extLst>
              <a:ext uri="{FF2B5EF4-FFF2-40B4-BE49-F238E27FC236}">
                <a16:creationId xmlns:a16="http://schemas.microsoft.com/office/drawing/2014/main" id="{64F4F01E-0FA8-4DB4-A52A-7F1790A3612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A340B67A-3F78-4EE5-A303-D58F311454A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3" name="直角三角形 12">
            <a:extLst>
              <a:ext uri="{FF2B5EF4-FFF2-40B4-BE49-F238E27FC236}">
                <a16:creationId xmlns:a16="http://schemas.microsoft.com/office/drawing/2014/main" id="{5CD4B40B-18D9-4A69-B3FB-8743EC7CF360}"/>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7CA133E5-2C9E-42FC-A429-1668DEDBA594}"/>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3E00C0A4-C820-4609-87B3-303CBB4D3AB1}"/>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（一）双杆活塞缸</a:t>
            </a:r>
          </a:p>
        </p:txBody>
      </p:sp>
      <p:sp>
        <p:nvSpPr>
          <p:cNvPr id="3" name="矩形 2">
            <a:extLst>
              <a:ext uri="{FF2B5EF4-FFF2-40B4-BE49-F238E27FC236}">
                <a16:creationId xmlns:a16="http://schemas.microsoft.com/office/drawing/2014/main" id="{25E95D8E-AE64-4034-B3DA-4D6F936394C3}"/>
              </a:ext>
            </a:extLst>
          </p:cNvPr>
          <p:cNvSpPr/>
          <p:nvPr/>
        </p:nvSpPr>
        <p:spPr>
          <a:xfrm>
            <a:off x="5058084" y="1436469"/>
            <a:ext cx="3345631" cy="369332"/>
          </a:xfrm>
          <a:prstGeom prst="rect">
            <a:avLst/>
          </a:prstGeom>
        </p:spPr>
        <p:txBody>
          <a:bodyPr wrap="square">
            <a:spAutoFit/>
          </a:bodyPr>
          <a:lstStyle/>
          <a:p>
            <a:pPr>
              <a:lnSpc>
                <a:spcPct val="150000"/>
              </a:lnSpc>
            </a:pPr>
            <a:r>
              <a:rPr lang="zh-CN" altLang="zh-CN" sz="1200" dirty="0">
                <a:solidFill>
                  <a:srgbClr val="000000"/>
                </a:solidFill>
                <a:latin typeface="NEU-BZ-S92"/>
                <a:ea typeface="方正书宋_GBK"/>
                <a:cs typeface="Times New Roman" panose="02020603050405020304" pitchFamily="18" charset="0"/>
              </a:rPr>
              <a:t>图</a:t>
            </a:r>
            <a:r>
              <a:rPr lang="en-US" altLang="zh-CN" sz="1200" dirty="0">
                <a:solidFill>
                  <a:srgbClr val="000000"/>
                </a:solidFill>
                <a:latin typeface="NEU-BZ-S92"/>
                <a:ea typeface="方正书宋_GBK"/>
                <a:cs typeface="Times New Roman" panose="02020603050405020304" pitchFamily="18" charset="0"/>
              </a:rPr>
              <a:t>5-1a</a:t>
            </a:r>
            <a:r>
              <a:rPr lang="zh-CN" altLang="zh-CN" sz="1200" dirty="0">
                <a:solidFill>
                  <a:srgbClr val="000000"/>
                </a:solidFill>
                <a:latin typeface="NEU-BZ-S92"/>
                <a:ea typeface="方正书宋_GBK"/>
                <a:cs typeface="Times New Roman" panose="02020603050405020304" pitchFamily="18" charset="0"/>
              </a:rPr>
              <a:t>所示为缸筒固定的双杆活塞缸</a:t>
            </a:r>
            <a:r>
              <a:rPr lang="zh-CN" altLang="en-US" sz="1200" dirty="0">
                <a:solidFill>
                  <a:srgbClr val="000000"/>
                </a:solidFill>
                <a:latin typeface="NEU-BZ-S92"/>
                <a:ea typeface="方正书宋_GBK"/>
                <a:cs typeface="Times New Roman" panose="02020603050405020304" pitchFamily="18" charset="0"/>
              </a:rPr>
              <a:t>。</a:t>
            </a:r>
            <a:endParaRPr lang="en-US" altLang="zh-CN" sz="1200" dirty="0">
              <a:solidFill>
                <a:srgbClr val="000000"/>
              </a:solidFill>
              <a:latin typeface="NEU-BZ-S92"/>
              <a:ea typeface="方正书宋_GBK"/>
              <a:cs typeface="Times New Roman" panose="02020603050405020304" pitchFamily="18" charset="0"/>
            </a:endParaRPr>
          </a:p>
        </p:txBody>
      </p:sp>
      <p:sp>
        <p:nvSpPr>
          <p:cNvPr id="17" name="矩形 16">
            <a:extLst>
              <a:ext uri="{FF2B5EF4-FFF2-40B4-BE49-F238E27FC236}">
                <a16:creationId xmlns:a16="http://schemas.microsoft.com/office/drawing/2014/main" id="{21511687-7119-4DCA-BB86-0AA6AF067296}"/>
              </a:ext>
            </a:extLst>
          </p:cNvPr>
          <p:cNvSpPr/>
          <p:nvPr/>
        </p:nvSpPr>
        <p:spPr>
          <a:xfrm>
            <a:off x="252666" y="1919004"/>
            <a:ext cx="3541494" cy="1200329"/>
          </a:xfrm>
          <a:prstGeom prst="rect">
            <a:avLst/>
          </a:prstGeom>
        </p:spPr>
        <p:txBody>
          <a:bodyPr wrap="square">
            <a:spAutoFit/>
          </a:bodyPr>
          <a:lstStyle/>
          <a:p>
            <a:pPr lvl="0" algn="just">
              <a:lnSpc>
                <a:spcPct val="200000"/>
              </a:lnSpc>
            </a:pPr>
            <a:r>
              <a:rPr lang="en-US" altLang="zh-CN" sz="1200" dirty="0">
                <a:solidFill>
                  <a:srgbClr val="000000"/>
                </a:solidFill>
                <a:latin typeface="NEU-BZ-S92"/>
                <a:ea typeface="方正书宋_GBK"/>
                <a:cs typeface="Times New Roman" panose="02020603050405020304" pitchFamily="18" charset="0"/>
              </a:rPr>
              <a:t>         </a:t>
            </a:r>
            <a:r>
              <a:rPr lang="zh-CN" altLang="zh-CN" sz="1200" dirty="0">
                <a:solidFill>
                  <a:srgbClr val="000000"/>
                </a:solidFill>
                <a:latin typeface="NEU-BZ-S92"/>
                <a:ea typeface="方正书宋_GBK"/>
                <a:cs typeface="Times New Roman" panose="02020603050405020304" pitchFamily="18" charset="0"/>
              </a:rPr>
              <a:t>它的进、出油口布置在缸筒两端</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两活塞杆的直径是相等的</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因此</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当工作压力和输入流量不变时</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两个方向上输出的推力</a:t>
            </a:r>
            <a:r>
              <a:rPr lang="en-US" altLang="zh-CN" sz="1200" i="1" dirty="0">
                <a:solidFill>
                  <a:srgbClr val="000000"/>
                </a:solidFill>
                <a:latin typeface="NEU-BZ-S92"/>
                <a:ea typeface="方正书宋_GBK"/>
                <a:cs typeface="Times New Roman" panose="02020603050405020304" pitchFamily="18" charset="0"/>
              </a:rPr>
              <a:t>F</a:t>
            </a:r>
            <a:r>
              <a:rPr lang="zh-CN" altLang="zh-CN" sz="1200" dirty="0">
                <a:solidFill>
                  <a:srgbClr val="000000"/>
                </a:solidFill>
                <a:latin typeface="NEU-BZ-S92"/>
                <a:ea typeface="方正书宋_GBK"/>
                <a:cs typeface="Times New Roman" panose="02020603050405020304" pitchFamily="18" charset="0"/>
              </a:rPr>
              <a:t>和速度</a:t>
            </a:r>
            <a:r>
              <a:rPr lang="en-US" altLang="zh-CN" sz="1200" i="1" dirty="0">
                <a:solidFill>
                  <a:srgbClr val="000000"/>
                </a:solidFill>
                <a:latin typeface="NEU-BZ-S92"/>
                <a:ea typeface="方正书宋_GBK"/>
                <a:cs typeface="Times New Roman" panose="02020603050405020304" pitchFamily="18" charset="0"/>
              </a:rPr>
              <a:t>v</a:t>
            </a:r>
            <a:r>
              <a:rPr lang="zh-CN" altLang="zh-CN" sz="1200" dirty="0">
                <a:solidFill>
                  <a:srgbClr val="000000"/>
                </a:solidFill>
                <a:latin typeface="NEU-BZ-S92"/>
                <a:ea typeface="方正书宋_GBK"/>
                <a:cs typeface="Times New Roman" panose="02020603050405020304" pitchFamily="18" charset="0"/>
              </a:rPr>
              <a:t>是相等的</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其值为</a:t>
            </a:r>
            <a:endParaRPr lang="zh-CN" altLang="en-US" dirty="0"/>
          </a:p>
        </p:txBody>
      </p:sp>
      <p:pic>
        <p:nvPicPr>
          <p:cNvPr id="18" name="5T1.EPS" descr="id:2147504910;FounderCES">
            <a:extLst>
              <a:ext uri="{FF2B5EF4-FFF2-40B4-BE49-F238E27FC236}">
                <a16:creationId xmlns:a16="http://schemas.microsoft.com/office/drawing/2014/main" id="{C0510FDA-C4C9-40AA-B3CC-BA1E46B01CC8}"/>
              </a:ext>
            </a:extLst>
          </p:cNvPr>
          <p:cNvPicPr/>
          <p:nvPr/>
        </p:nvPicPr>
        <p:blipFill>
          <a:blip r:embed="rId2"/>
          <a:stretch>
            <a:fillRect/>
          </a:stretch>
        </p:blipFill>
        <p:spPr>
          <a:xfrm>
            <a:off x="4001525" y="1841426"/>
            <a:ext cx="5023530" cy="1466582"/>
          </a:xfrm>
          <a:prstGeom prst="rect">
            <a:avLst/>
          </a:prstGeom>
        </p:spPr>
      </p:pic>
      <p:sp>
        <p:nvSpPr>
          <p:cNvPr id="20" name="矩形 19">
            <a:extLst>
              <a:ext uri="{FF2B5EF4-FFF2-40B4-BE49-F238E27FC236}">
                <a16:creationId xmlns:a16="http://schemas.microsoft.com/office/drawing/2014/main" id="{B0675F08-C348-4C7C-8A12-4754A2F524E8}"/>
              </a:ext>
            </a:extLst>
          </p:cNvPr>
          <p:cNvSpPr/>
          <p:nvPr/>
        </p:nvSpPr>
        <p:spPr>
          <a:xfrm>
            <a:off x="4321970" y="3308008"/>
            <a:ext cx="4572000" cy="425758"/>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a:t>
            </a:r>
            <a:r>
              <a:rPr lang="zh-CN" altLang="zh-CN" sz="900" dirty="0">
                <a:solidFill>
                  <a:srgbClr val="000000"/>
                </a:solidFill>
                <a:latin typeface="NEU-BZ-S92"/>
                <a:ea typeface="方正书宋_GBK"/>
                <a:cs typeface="Times New Roman" panose="02020603050405020304" pitchFamily="18" charset="0"/>
              </a:rPr>
              <a:t>　双杆活塞缸</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NEU-BZ-S92"/>
                <a:ea typeface="方正书宋_GBK"/>
                <a:cs typeface="Times New Roman" panose="02020603050405020304" pitchFamily="18" charset="0"/>
              </a:rPr>
              <a:t>a</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缸固定</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活塞移动　</a:t>
            </a:r>
            <a:r>
              <a:rPr lang="en-US" altLang="zh-CN" sz="800" dirty="0">
                <a:solidFill>
                  <a:srgbClr val="000000"/>
                </a:solidFill>
                <a:latin typeface="NEU-BZ-S92"/>
                <a:ea typeface="方正书宋_GBK"/>
                <a:cs typeface="Times New Roman" panose="02020603050405020304" pitchFamily="18" charset="0"/>
              </a:rPr>
              <a:t>b</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活塞固定</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缸移动</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21" name="圆角矩形 6">
            <a:extLst>
              <a:ext uri="{FF2B5EF4-FFF2-40B4-BE49-F238E27FC236}">
                <a16:creationId xmlns:a16="http://schemas.microsoft.com/office/drawing/2014/main" id="{C7868E5A-72BB-4324-9DB2-8AE1800F773E}"/>
              </a:ext>
            </a:extLst>
          </p:cNvPr>
          <p:cNvSpPr/>
          <p:nvPr/>
        </p:nvSpPr>
        <p:spPr>
          <a:xfrm>
            <a:off x="4023317" y="1813805"/>
            <a:ext cx="4870653" cy="206199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490A6B64-8D0D-4C1E-9DC5-87895C50D856}"/>
                  </a:ext>
                </a:extLst>
              </p:cNvPr>
              <p:cNvSpPr/>
              <p:nvPr/>
            </p:nvSpPr>
            <p:spPr>
              <a:xfrm>
                <a:off x="-261161" y="3033231"/>
                <a:ext cx="4569147" cy="3799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𝑭</m:t>
                          </m:r>
                        </m:e>
                        <m:sub>
                          <m:r>
                            <a:rPr lang="zh-CN" altLang="en-US" sz="1050" b="1" i="0">
                              <a:latin typeface="Cambria Math" panose="02040503050406030204" pitchFamily="18" charset="0"/>
                            </a:rPr>
                            <m:t>𝟏</m:t>
                          </m:r>
                        </m:sub>
                      </m:sSub>
                      <m:r>
                        <a:rPr lang="zh-CN" altLang="en-US" sz="1050" b="1" i="0">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𝑭</m:t>
                          </m:r>
                        </m:e>
                        <m:sub>
                          <m:r>
                            <a:rPr lang="zh-CN" altLang="en-US" sz="1050" b="1" i="0">
                              <a:latin typeface="Cambria Math" panose="02040503050406030204" pitchFamily="18" charset="0"/>
                            </a:rPr>
                            <m:t>𝟐</m:t>
                          </m:r>
                        </m:sub>
                      </m:sSub>
                      <m:r>
                        <a:rPr lang="zh-CN" altLang="en-US" sz="1050" b="1" i="0">
                          <a:latin typeface="Cambria Math" panose="02040503050406030204" pitchFamily="18" charset="0"/>
                        </a:rPr>
                        <m:t>=</m:t>
                      </m:r>
                      <m:r>
                        <m:rPr>
                          <m:nor/>
                        </m:rPr>
                        <a:rPr lang="zh-CN" altLang="en-US" sz="1050" b="1" i="1">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𝒑</m:t>
                          </m:r>
                        </m:e>
                        <m:sub>
                          <m:r>
                            <a:rPr lang="zh-CN" altLang="en-US" sz="1050" b="1" i="0">
                              <a:latin typeface="Cambria Math" panose="02040503050406030204" pitchFamily="18" charset="0"/>
                            </a:rPr>
                            <m:t>𝟏</m:t>
                          </m:r>
                        </m:sub>
                      </m:sSub>
                      <m:r>
                        <m:rPr>
                          <m:nor/>
                        </m:rPr>
                        <a:rPr lang="zh-CN" altLang="en-US" sz="1050" b="1" i="1">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𝒑</m:t>
                          </m:r>
                        </m:e>
                        <m:sub>
                          <m:r>
                            <a:rPr lang="zh-CN" altLang="en-US" sz="1050" b="1" i="0">
                              <a:latin typeface="Cambria Math" panose="02040503050406030204" pitchFamily="18" charset="0"/>
                            </a:rPr>
                            <m:t>𝟐</m:t>
                          </m:r>
                        </m:sub>
                      </m:sSub>
                      <m:r>
                        <m:rPr>
                          <m:nor/>
                        </m:rPr>
                        <a:rPr lang="zh-CN" altLang="en-US" sz="1050" b="1" i="1">
                          <a:latin typeface="Cambria Math" panose="02040503050406030204" pitchFamily="18" charset="0"/>
                        </a:rPr>
                        <m:t>)</m:t>
                      </m:r>
                      <m:r>
                        <a:rPr lang="zh-CN" altLang="en-US" sz="1050" b="1" i="1">
                          <a:latin typeface="Cambria Math" panose="02040503050406030204" pitchFamily="18" charset="0"/>
                        </a:rPr>
                        <m:t>𝑨</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𝜼</m:t>
                          </m:r>
                        </m:e>
                        <m:sub>
                          <m:r>
                            <a:rPr lang="zh-CN" altLang="en-US" sz="1050" b="1" i="0">
                              <a:latin typeface="Cambria Math" panose="02040503050406030204" pitchFamily="18" charset="0"/>
                            </a:rPr>
                            <m:t>𝐦</m:t>
                          </m:r>
                        </m:sub>
                      </m:sSub>
                      <m:r>
                        <a:rPr lang="zh-CN" altLang="en-US" sz="1050" b="1" i="0">
                          <a:latin typeface="Cambria Math" panose="02040503050406030204" pitchFamily="18" charset="0"/>
                        </a:rPr>
                        <m:t>=</m:t>
                      </m:r>
                      <m:r>
                        <m:rPr>
                          <m:nor/>
                        </m:rPr>
                        <a:rPr lang="zh-CN" altLang="en-US" sz="1050" b="1" i="1">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𝒑</m:t>
                          </m:r>
                        </m:e>
                        <m:sub>
                          <m:r>
                            <a:rPr lang="zh-CN" altLang="en-US" sz="1050" b="1" i="0">
                              <a:latin typeface="Cambria Math" panose="02040503050406030204" pitchFamily="18" charset="0"/>
                            </a:rPr>
                            <m:t>𝟏</m:t>
                          </m:r>
                        </m:sub>
                      </m:sSub>
                      <m:r>
                        <m:rPr>
                          <m:nor/>
                        </m:rPr>
                        <a:rPr lang="zh-CN" altLang="en-US" sz="1050" b="1" i="1">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𝒑</m:t>
                          </m:r>
                        </m:e>
                        <m:sub>
                          <m:r>
                            <a:rPr lang="zh-CN" altLang="en-US" sz="1050" b="1" i="0">
                              <a:latin typeface="Cambria Math" panose="02040503050406030204" pitchFamily="18" charset="0"/>
                            </a:rPr>
                            <m:t>𝟐</m:t>
                          </m:r>
                        </m:sub>
                      </m:sSub>
                      <m:r>
                        <m:rPr>
                          <m:nor/>
                        </m:rPr>
                        <a:rPr lang="zh-CN" altLang="en-US" sz="1050" b="1" i="1">
                          <a:latin typeface="Cambria Math" panose="02040503050406030204" pitchFamily="18" charset="0"/>
                        </a:rPr>
                        <m:t>)</m:t>
                      </m:r>
                      <m:f>
                        <m:fPr>
                          <m:ctrlPr>
                            <a:rPr lang="zh-CN" altLang="en-US" sz="1050" b="1" i="1">
                              <a:latin typeface="Cambria Math" panose="02040503050406030204" pitchFamily="18" charset="0"/>
                            </a:rPr>
                          </m:ctrlPr>
                        </m:fPr>
                        <m:num>
                          <m:r>
                            <a:rPr lang="zh-CN" altLang="en-US" sz="1050" b="1" i="0">
                              <a:latin typeface="Cambria Math" panose="02040503050406030204" pitchFamily="18" charset="0"/>
                            </a:rPr>
                            <m:t>𝛑</m:t>
                          </m:r>
                        </m:num>
                        <m:den>
                          <m:r>
                            <a:rPr lang="zh-CN" altLang="en-US" sz="1050" b="1" i="0">
                              <a:latin typeface="Cambria Math" panose="02040503050406030204" pitchFamily="18" charset="0"/>
                            </a:rPr>
                            <m:t>𝟒</m:t>
                          </m:r>
                        </m:den>
                      </m:f>
                      <m:r>
                        <m:rPr>
                          <m:nor/>
                        </m:rPr>
                        <a:rPr lang="zh-CN" altLang="en-US" sz="1050" b="1" i="1">
                          <a:latin typeface="Cambria Math" panose="02040503050406030204" pitchFamily="18" charset="0"/>
                        </a:rPr>
                        <m:t>(</m:t>
                      </m:r>
                      <m:sSup>
                        <m:sSupPr>
                          <m:ctrlPr>
                            <a:rPr lang="zh-CN" altLang="en-US" sz="1050" b="1" i="1">
                              <a:latin typeface="Cambria Math" panose="02040503050406030204" pitchFamily="18" charset="0"/>
                            </a:rPr>
                          </m:ctrlPr>
                        </m:sSupPr>
                        <m:e>
                          <m:r>
                            <a:rPr lang="zh-CN" altLang="en-US" sz="1050" b="1" i="1">
                              <a:latin typeface="Cambria Math" panose="02040503050406030204" pitchFamily="18" charset="0"/>
                            </a:rPr>
                            <m:t>𝑫</m:t>
                          </m:r>
                        </m:e>
                        <m:sup>
                          <m:r>
                            <a:rPr lang="zh-CN" altLang="en-US" sz="1050" b="1" i="0">
                              <a:latin typeface="Cambria Math" panose="02040503050406030204" pitchFamily="18" charset="0"/>
                            </a:rPr>
                            <m:t>𝟐</m:t>
                          </m:r>
                        </m:sup>
                      </m:sSup>
                      <m:r>
                        <m:rPr>
                          <m:nor/>
                        </m:rPr>
                        <a:rPr lang="zh-CN" altLang="en-US" sz="1050" b="1" i="1">
                          <a:latin typeface="Cambria Math" panose="02040503050406030204" pitchFamily="18" charset="0"/>
                        </a:rPr>
                        <m:t>−</m:t>
                      </m:r>
                      <m:sSup>
                        <m:sSupPr>
                          <m:ctrlPr>
                            <a:rPr lang="zh-CN" altLang="en-US" sz="1050" b="1" i="1">
                              <a:latin typeface="Cambria Math" panose="02040503050406030204" pitchFamily="18" charset="0"/>
                            </a:rPr>
                          </m:ctrlPr>
                        </m:sSupPr>
                        <m:e>
                          <m:r>
                            <a:rPr lang="zh-CN" altLang="en-US" sz="1050" b="1" i="1">
                              <a:latin typeface="Cambria Math" panose="02040503050406030204" pitchFamily="18" charset="0"/>
                            </a:rPr>
                            <m:t>𝒅</m:t>
                          </m:r>
                        </m:e>
                        <m:sup>
                          <m:r>
                            <a:rPr lang="zh-CN" altLang="en-US" sz="1050" b="1" i="0">
                              <a:latin typeface="Cambria Math" panose="02040503050406030204" pitchFamily="18" charset="0"/>
                            </a:rPr>
                            <m:t>𝟐</m:t>
                          </m:r>
                        </m:sup>
                      </m:sSup>
                      <m:r>
                        <m:rPr>
                          <m:nor/>
                        </m:rPr>
                        <a:rPr lang="zh-CN" altLang="en-US" sz="1050" b="1" i="1">
                          <a:latin typeface="Cambria Math" panose="02040503050406030204" pitchFamily="18" charset="0"/>
                        </a:rPr>
                        <m:t>)</m:t>
                      </m:r>
                      <m:sSub>
                        <m:sSubPr>
                          <m:ctrlPr>
                            <a:rPr lang="zh-CN" altLang="en-US" sz="1050" b="1" i="1">
                              <a:latin typeface="Cambria Math" panose="02040503050406030204" pitchFamily="18" charset="0"/>
                            </a:rPr>
                          </m:ctrlPr>
                        </m:sSubPr>
                        <m:e>
                          <m:r>
                            <a:rPr lang="zh-CN" altLang="en-US" sz="1050" b="1" i="1">
                              <a:latin typeface="Cambria Math" panose="02040503050406030204" pitchFamily="18" charset="0"/>
                            </a:rPr>
                            <m:t>𝜼</m:t>
                          </m:r>
                        </m:e>
                        <m:sub>
                          <m:r>
                            <a:rPr lang="zh-CN" altLang="en-US" sz="1050" b="1" i="0">
                              <a:latin typeface="Cambria Math" panose="02040503050406030204" pitchFamily="18" charset="0"/>
                            </a:rPr>
                            <m:t>𝐦</m:t>
                          </m:r>
                        </m:sub>
                      </m:sSub>
                      <m:r>
                        <m:rPr>
                          <m:nor/>
                        </m:rPr>
                        <a:rPr lang="zh-CN" altLang="en-US" sz="1050" b="1" i="1">
                          <a:latin typeface="Cambria Math" panose="02040503050406030204" pitchFamily="18" charset="0"/>
                        </a:rPr>
                        <m:t>(</m:t>
                      </m:r>
                      <m:r>
                        <a:rPr lang="zh-CN" altLang="en-US" sz="1050" b="1" i="0">
                          <a:latin typeface="Cambria Math" panose="02040503050406030204" pitchFamily="18" charset="0"/>
                        </a:rPr>
                        <m:t>𝟓</m:t>
                      </m:r>
                      <m:r>
                        <m:rPr>
                          <m:nor/>
                        </m:rPr>
                        <a:rPr lang="zh-CN" altLang="en-US" sz="1050" b="1" i="1">
                          <a:latin typeface="Cambria Math" panose="02040503050406030204" pitchFamily="18" charset="0"/>
                        </a:rPr>
                        <m:t>−</m:t>
                      </m:r>
                      <m:r>
                        <a:rPr lang="zh-CN" altLang="en-US" sz="1050" b="1" i="0">
                          <a:latin typeface="Cambria Math" panose="02040503050406030204" pitchFamily="18" charset="0"/>
                        </a:rPr>
                        <m:t>𝟏</m:t>
                      </m:r>
                      <m:r>
                        <m:rPr>
                          <m:nor/>
                        </m:rPr>
                        <a:rPr lang="zh-CN" altLang="en-US" sz="1050" b="1" i="1">
                          <a:latin typeface="Cambria Math" panose="02040503050406030204" pitchFamily="18" charset="0"/>
                        </a:rPr>
                        <m:t>)</m:t>
                      </m:r>
                    </m:oMath>
                  </m:oMathPara>
                </a14:m>
                <a:endParaRPr lang="zh-CN" altLang="en-US" sz="1050" b="1" dirty="0"/>
              </a:p>
            </p:txBody>
          </p:sp>
        </mc:Choice>
        <mc:Fallback xmlns="">
          <p:sp>
            <p:nvSpPr>
              <p:cNvPr id="23" name="矩形 22">
                <a:extLst>
                  <a:ext uri="{FF2B5EF4-FFF2-40B4-BE49-F238E27FC236}">
                    <a16:creationId xmlns:a16="http://schemas.microsoft.com/office/drawing/2014/main" id="{490A6B64-8D0D-4C1E-9DC5-87895C50D856}"/>
                  </a:ext>
                </a:extLst>
              </p:cNvPr>
              <p:cNvSpPr>
                <a:spLocks noRot="1" noChangeAspect="1" noMove="1" noResize="1" noEditPoints="1" noAdjustHandles="1" noChangeArrowheads="1" noChangeShapeType="1" noTextEdit="1"/>
              </p:cNvSpPr>
              <p:nvPr/>
            </p:nvSpPr>
            <p:spPr>
              <a:xfrm>
                <a:off x="-261161" y="3033231"/>
                <a:ext cx="4569147" cy="3799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4994CECC-B702-456C-B236-B3CC39EFB704}"/>
                  </a:ext>
                </a:extLst>
              </p:cNvPr>
              <p:cNvSpPr/>
              <p:nvPr/>
            </p:nvSpPr>
            <p:spPr>
              <a:xfrm>
                <a:off x="653147" y="3408981"/>
                <a:ext cx="2403542" cy="439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100" b="1" i="1">
                              <a:latin typeface="Cambria Math" panose="02040503050406030204" pitchFamily="18" charset="0"/>
                            </a:rPr>
                          </m:ctrlPr>
                        </m:sSubPr>
                        <m:e>
                          <m:r>
                            <a:rPr lang="zh-CN" altLang="en-US" sz="1100" b="1" i="1">
                              <a:latin typeface="Cambria Math" panose="02040503050406030204" pitchFamily="18" charset="0"/>
                            </a:rPr>
                            <m:t>𝒗</m:t>
                          </m:r>
                        </m:e>
                        <m:sub>
                          <m:r>
                            <a:rPr lang="zh-CN" altLang="en-US" sz="1100" b="1" i="0">
                              <a:latin typeface="Cambria Math" panose="02040503050406030204" pitchFamily="18" charset="0"/>
                            </a:rPr>
                            <m:t>𝟏</m:t>
                          </m:r>
                        </m:sub>
                      </m:sSub>
                      <m:r>
                        <a:rPr lang="zh-CN" altLang="en-US" sz="1100" b="1" i="0">
                          <a:latin typeface="Cambria Math" panose="02040503050406030204" pitchFamily="18" charset="0"/>
                        </a:rPr>
                        <m:t>=</m:t>
                      </m:r>
                      <m:sSub>
                        <m:sSubPr>
                          <m:ctrlPr>
                            <a:rPr lang="zh-CN" altLang="en-US" sz="1100" b="1" i="1">
                              <a:latin typeface="Cambria Math" panose="02040503050406030204" pitchFamily="18" charset="0"/>
                            </a:rPr>
                          </m:ctrlPr>
                        </m:sSubPr>
                        <m:e>
                          <m:r>
                            <a:rPr lang="zh-CN" altLang="en-US" sz="1100" b="1" i="1">
                              <a:latin typeface="Cambria Math" panose="02040503050406030204" pitchFamily="18" charset="0"/>
                            </a:rPr>
                            <m:t>𝒗</m:t>
                          </m:r>
                        </m:e>
                        <m:sub>
                          <m:r>
                            <a:rPr lang="zh-CN" altLang="en-US" sz="1100" b="1" i="0">
                              <a:latin typeface="Cambria Math" panose="02040503050406030204" pitchFamily="18" charset="0"/>
                            </a:rPr>
                            <m:t>𝟐</m:t>
                          </m:r>
                        </m:sub>
                      </m:sSub>
                      <m:r>
                        <a:rPr lang="zh-CN" altLang="en-US" sz="1100" b="1" i="0">
                          <a:latin typeface="Cambria Math" panose="02040503050406030204" pitchFamily="18" charset="0"/>
                        </a:rPr>
                        <m:t>=</m:t>
                      </m:r>
                      <m:f>
                        <m:fPr>
                          <m:ctrlPr>
                            <a:rPr lang="zh-CN" altLang="en-US" sz="1100" b="1" i="1">
                              <a:latin typeface="Cambria Math" panose="02040503050406030204" pitchFamily="18" charset="0"/>
                            </a:rPr>
                          </m:ctrlPr>
                        </m:fPr>
                        <m:num>
                          <m:r>
                            <a:rPr lang="zh-CN" altLang="en-US" sz="1100" b="1" i="1">
                              <a:latin typeface="Cambria Math" panose="02040503050406030204" pitchFamily="18" charset="0"/>
                            </a:rPr>
                            <m:t>𝒒</m:t>
                          </m:r>
                        </m:num>
                        <m:den>
                          <m:r>
                            <a:rPr lang="zh-CN" altLang="en-US" sz="1100" b="1" i="1">
                              <a:latin typeface="Cambria Math" panose="02040503050406030204" pitchFamily="18" charset="0"/>
                            </a:rPr>
                            <m:t>𝑨</m:t>
                          </m:r>
                        </m:den>
                      </m:f>
                      <m:sSub>
                        <m:sSubPr>
                          <m:ctrlPr>
                            <a:rPr lang="zh-CN" altLang="en-US" sz="1100" b="1" i="1">
                              <a:latin typeface="Cambria Math" panose="02040503050406030204" pitchFamily="18" charset="0"/>
                            </a:rPr>
                          </m:ctrlPr>
                        </m:sSubPr>
                        <m:e>
                          <m:r>
                            <a:rPr lang="zh-CN" altLang="en-US" sz="1100" b="1" i="1">
                              <a:latin typeface="Cambria Math" panose="02040503050406030204" pitchFamily="18" charset="0"/>
                            </a:rPr>
                            <m:t>𝜼</m:t>
                          </m:r>
                        </m:e>
                        <m:sub>
                          <m:r>
                            <a:rPr lang="zh-CN" altLang="en-US" sz="1100" b="1" i="1">
                              <a:latin typeface="Cambria Math" panose="02040503050406030204" pitchFamily="18" charset="0"/>
                            </a:rPr>
                            <m:t>𝑽</m:t>
                          </m:r>
                        </m:sub>
                      </m:sSub>
                      <m:r>
                        <a:rPr lang="zh-CN" altLang="en-US" sz="1100" b="1" i="0">
                          <a:latin typeface="Cambria Math" panose="02040503050406030204" pitchFamily="18" charset="0"/>
                        </a:rPr>
                        <m:t>=</m:t>
                      </m:r>
                      <m:f>
                        <m:fPr>
                          <m:ctrlPr>
                            <a:rPr lang="zh-CN" altLang="en-US" sz="1100" b="1" i="1">
                              <a:latin typeface="Cambria Math" panose="02040503050406030204" pitchFamily="18" charset="0"/>
                            </a:rPr>
                          </m:ctrlPr>
                        </m:fPr>
                        <m:num>
                          <m:r>
                            <a:rPr lang="zh-CN" altLang="en-US" sz="1100" b="1" i="0">
                              <a:latin typeface="Cambria Math" panose="02040503050406030204" pitchFamily="18" charset="0"/>
                            </a:rPr>
                            <m:t>𝟒</m:t>
                          </m:r>
                          <m:r>
                            <a:rPr lang="zh-CN" altLang="en-US" sz="1100" b="1" i="1">
                              <a:latin typeface="Cambria Math" panose="02040503050406030204" pitchFamily="18" charset="0"/>
                            </a:rPr>
                            <m:t>𝒒</m:t>
                          </m:r>
                          <m:sSub>
                            <m:sSubPr>
                              <m:ctrlPr>
                                <a:rPr lang="zh-CN" altLang="en-US" sz="1100" b="1" i="1">
                                  <a:latin typeface="Cambria Math" panose="02040503050406030204" pitchFamily="18" charset="0"/>
                                </a:rPr>
                              </m:ctrlPr>
                            </m:sSubPr>
                            <m:e>
                              <m:r>
                                <a:rPr lang="zh-CN" altLang="en-US" sz="1100" b="1" i="1">
                                  <a:latin typeface="Cambria Math" panose="02040503050406030204" pitchFamily="18" charset="0"/>
                                </a:rPr>
                                <m:t>𝜼</m:t>
                              </m:r>
                            </m:e>
                            <m:sub>
                              <m:r>
                                <a:rPr lang="zh-CN" altLang="en-US" sz="1100" b="1" i="1">
                                  <a:latin typeface="Cambria Math" panose="02040503050406030204" pitchFamily="18" charset="0"/>
                                </a:rPr>
                                <m:t>𝑽</m:t>
                              </m:r>
                            </m:sub>
                          </m:sSub>
                        </m:num>
                        <m:den>
                          <m:r>
                            <a:rPr lang="zh-CN" altLang="en-US" sz="1100" b="1" i="0">
                              <a:latin typeface="Cambria Math" panose="02040503050406030204" pitchFamily="18" charset="0"/>
                            </a:rPr>
                            <m:t>𝛑</m:t>
                          </m:r>
                          <m:r>
                            <m:rPr>
                              <m:nor/>
                            </m:rPr>
                            <a:rPr lang="zh-CN" altLang="en-US" sz="1100" b="1" i="1">
                              <a:latin typeface="Cambria Math" panose="02040503050406030204" pitchFamily="18" charset="0"/>
                            </a:rPr>
                            <m:t>(</m:t>
                          </m:r>
                          <m:sSup>
                            <m:sSupPr>
                              <m:ctrlPr>
                                <a:rPr lang="zh-CN" altLang="en-US" sz="1100" b="1" i="1">
                                  <a:latin typeface="Cambria Math" panose="02040503050406030204" pitchFamily="18" charset="0"/>
                                </a:rPr>
                              </m:ctrlPr>
                            </m:sSupPr>
                            <m:e>
                              <m:r>
                                <a:rPr lang="zh-CN" altLang="en-US" sz="1100" b="1" i="1">
                                  <a:latin typeface="Cambria Math" panose="02040503050406030204" pitchFamily="18" charset="0"/>
                                </a:rPr>
                                <m:t>𝑫</m:t>
                              </m:r>
                            </m:e>
                            <m:sup>
                              <m:r>
                                <a:rPr lang="zh-CN" altLang="en-US" sz="1100" b="1" i="0">
                                  <a:latin typeface="Cambria Math" panose="02040503050406030204" pitchFamily="18" charset="0"/>
                                </a:rPr>
                                <m:t>𝟐</m:t>
                              </m:r>
                            </m:sup>
                          </m:sSup>
                          <m:r>
                            <m:rPr>
                              <m:nor/>
                            </m:rPr>
                            <a:rPr lang="zh-CN" altLang="en-US" sz="1100" b="1" i="1">
                              <a:latin typeface="Cambria Math" panose="02040503050406030204" pitchFamily="18" charset="0"/>
                            </a:rPr>
                            <m:t>−</m:t>
                          </m:r>
                          <m:sSup>
                            <m:sSupPr>
                              <m:ctrlPr>
                                <a:rPr lang="zh-CN" altLang="en-US" sz="1100" b="1" i="1">
                                  <a:latin typeface="Cambria Math" panose="02040503050406030204" pitchFamily="18" charset="0"/>
                                </a:rPr>
                              </m:ctrlPr>
                            </m:sSupPr>
                            <m:e>
                              <m:r>
                                <a:rPr lang="zh-CN" altLang="en-US" sz="1100" b="1" i="1">
                                  <a:latin typeface="Cambria Math" panose="02040503050406030204" pitchFamily="18" charset="0"/>
                                </a:rPr>
                                <m:t>𝒅</m:t>
                              </m:r>
                            </m:e>
                            <m:sup>
                              <m:r>
                                <a:rPr lang="zh-CN" altLang="en-US" sz="1100" b="1" i="0">
                                  <a:latin typeface="Cambria Math" panose="02040503050406030204" pitchFamily="18" charset="0"/>
                                </a:rPr>
                                <m:t>𝟐</m:t>
                              </m:r>
                            </m:sup>
                          </m:sSup>
                          <m:r>
                            <m:rPr>
                              <m:nor/>
                            </m:rPr>
                            <a:rPr lang="zh-CN" altLang="en-US" sz="1100" b="1" i="1">
                              <a:latin typeface="Cambria Math" panose="02040503050406030204" pitchFamily="18" charset="0"/>
                            </a:rPr>
                            <m:t>)</m:t>
                          </m:r>
                        </m:den>
                      </m:f>
                      <m:r>
                        <m:rPr>
                          <m:nor/>
                        </m:rPr>
                        <a:rPr lang="zh-CN" altLang="en-US" sz="1100" b="1" i="1">
                          <a:latin typeface="Cambria Math" panose="02040503050406030204" pitchFamily="18" charset="0"/>
                        </a:rPr>
                        <m:t>(</m:t>
                      </m:r>
                      <m:r>
                        <a:rPr lang="zh-CN" altLang="en-US" sz="1100" b="1" i="0">
                          <a:latin typeface="Cambria Math" panose="02040503050406030204" pitchFamily="18" charset="0"/>
                        </a:rPr>
                        <m:t>𝟓</m:t>
                      </m:r>
                      <m:r>
                        <m:rPr>
                          <m:nor/>
                        </m:rPr>
                        <a:rPr lang="zh-CN" altLang="en-US" sz="1100" b="1" i="1">
                          <a:latin typeface="Cambria Math" panose="02040503050406030204" pitchFamily="18" charset="0"/>
                        </a:rPr>
                        <m:t>−</m:t>
                      </m:r>
                      <m:r>
                        <a:rPr lang="zh-CN" altLang="en-US" sz="1100" b="1" i="0">
                          <a:latin typeface="Cambria Math" panose="02040503050406030204" pitchFamily="18" charset="0"/>
                        </a:rPr>
                        <m:t>𝟐</m:t>
                      </m:r>
                      <m:r>
                        <m:rPr>
                          <m:nor/>
                        </m:rPr>
                        <a:rPr lang="zh-CN" altLang="en-US" sz="1100" b="1" i="1">
                          <a:latin typeface="Cambria Math" panose="02040503050406030204" pitchFamily="18" charset="0"/>
                        </a:rPr>
                        <m:t>)</m:t>
                      </m:r>
                    </m:oMath>
                  </m:oMathPara>
                </a14:m>
                <a:endParaRPr lang="zh-CN" altLang="en-US" sz="1100" b="1" dirty="0"/>
              </a:p>
            </p:txBody>
          </p:sp>
        </mc:Choice>
        <mc:Fallback xmlns="">
          <p:sp>
            <p:nvSpPr>
              <p:cNvPr id="25" name="矩形 24">
                <a:extLst>
                  <a:ext uri="{FF2B5EF4-FFF2-40B4-BE49-F238E27FC236}">
                    <a16:creationId xmlns:a16="http://schemas.microsoft.com/office/drawing/2014/main" id="{4994CECC-B702-456C-B236-B3CC39EFB704}"/>
                  </a:ext>
                </a:extLst>
              </p:cNvPr>
              <p:cNvSpPr>
                <a:spLocks noRot="1" noChangeAspect="1" noMove="1" noResize="1" noEditPoints="1" noAdjustHandles="1" noChangeArrowheads="1" noChangeShapeType="1" noTextEdit="1"/>
              </p:cNvSpPr>
              <p:nvPr/>
            </p:nvSpPr>
            <p:spPr>
              <a:xfrm>
                <a:off x="653147" y="3408981"/>
                <a:ext cx="2403542" cy="439159"/>
              </a:xfrm>
              <a:prstGeom prst="rect">
                <a:avLst/>
              </a:prstGeom>
              <a:blipFill>
                <a:blip r:embed="rId4"/>
                <a:stretch>
                  <a:fillRect b="-4167"/>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8B0D0732-C3D9-4CC0-A74E-3625D38F7837}"/>
              </a:ext>
            </a:extLst>
          </p:cNvPr>
          <p:cNvSpPr/>
          <p:nvPr/>
        </p:nvSpPr>
        <p:spPr>
          <a:xfrm>
            <a:off x="0" y="3848140"/>
            <a:ext cx="5901867" cy="502702"/>
          </a:xfrm>
          <a:prstGeom prst="rect">
            <a:avLst/>
          </a:prstGeom>
        </p:spPr>
        <p:txBody>
          <a:bodyPr wrap="square">
            <a:spAutoFit/>
          </a:bodyPr>
          <a:lstStyle/>
          <a:p>
            <a:pPr indent="266700">
              <a:lnSpc>
                <a:spcPts val="1575"/>
              </a:lnSpc>
              <a:spcAft>
                <a:spcPts val="0"/>
              </a:spcAft>
            </a:pPr>
            <a:r>
              <a:rPr lang="zh-CN" altLang="zh-CN" sz="900" dirty="0">
                <a:solidFill>
                  <a:srgbClr val="FF0000"/>
                </a:solidFill>
                <a:latin typeface="NEU-BZ-S92"/>
                <a:ea typeface="方正书宋_GBK"/>
                <a:cs typeface="Times New Roman" panose="02020603050405020304" pitchFamily="18" charset="0"/>
              </a:rPr>
              <a:t>式中　</a:t>
            </a:r>
            <a:r>
              <a:rPr lang="en-US" altLang="zh-CN" sz="900" i="1" dirty="0">
                <a:solidFill>
                  <a:srgbClr val="FF0000"/>
                </a:solidFill>
                <a:latin typeface="NEU-BZ-S92"/>
                <a:ea typeface="方正书宋_GBK"/>
                <a:cs typeface="Times New Roman" panose="02020603050405020304" pitchFamily="18" charset="0"/>
              </a:rPr>
              <a:t>A</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活塞的有效面积</a:t>
            </a:r>
            <a:r>
              <a:rPr lang="en-US" altLang="zh-CN" sz="900" dirty="0">
                <a:solidFill>
                  <a:srgbClr val="FF0000"/>
                </a:solidFill>
                <a:latin typeface="方正书宋_GBK"/>
                <a:ea typeface="方正书宋_GBK"/>
                <a:cs typeface="Times New Roman" panose="02020603050405020304" pitchFamily="18" charset="0"/>
              </a:rPr>
              <a:t>;</a:t>
            </a: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D</a:t>
            </a:r>
            <a:r>
              <a:rPr lang="zh-CN" altLang="zh-CN" sz="900" dirty="0">
                <a:solidFill>
                  <a:srgbClr val="FF0000"/>
                </a:solidFill>
                <a:latin typeface="NEU-BZ-S92"/>
                <a:ea typeface="方正书宋_GBK"/>
                <a:cs typeface="Times New Roman" panose="02020603050405020304" pitchFamily="18" charset="0"/>
              </a:rPr>
              <a:t>、</a:t>
            </a:r>
            <a:r>
              <a:rPr lang="en-US" altLang="zh-CN" sz="900" i="1" dirty="0">
                <a:solidFill>
                  <a:srgbClr val="FF0000"/>
                </a:solidFill>
                <a:latin typeface="NEU-BZ-S92"/>
                <a:ea typeface="方正书宋_GBK"/>
                <a:cs typeface="Times New Roman" panose="02020603050405020304" pitchFamily="18" charset="0"/>
              </a:rPr>
              <a:t>d</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活塞和活塞杆的直径</a:t>
            </a:r>
            <a:r>
              <a:rPr lang="en-US" altLang="zh-CN" sz="900" dirty="0">
                <a:solidFill>
                  <a:srgbClr val="FF0000"/>
                </a:solidFill>
                <a:latin typeface="方正书宋_GBK"/>
                <a:ea typeface="方正书宋_GBK"/>
                <a:cs typeface="Times New Roman" panose="02020603050405020304" pitchFamily="18" charset="0"/>
              </a:rPr>
              <a:t>;</a:t>
            </a:r>
            <a:endParaRPr lang="zh-CN" altLang="zh-CN" sz="900" dirty="0">
              <a:solidFill>
                <a:srgbClr val="FF0000"/>
              </a:solidFill>
              <a:latin typeface="NEU-BZ-S92"/>
              <a:ea typeface="方正书宋_GBK"/>
              <a:cs typeface="Times New Roman" panose="02020603050405020304" pitchFamily="18" charset="0"/>
            </a:endParaRPr>
          </a:p>
          <a:p>
            <a:pPr indent="266700">
              <a:lnSpc>
                <a:spcPts val="1575"/>
              </a:lnSpc>
              <a:spcAft>
                <a:spcPts val="0"/>
              </a:spcAft>
            </a:pP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q</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输入流量</a:t>
            </a:r>
            <a:r>
              <a:rPr lang="en-US" altLang="zh-CN" sz="900" dirty="0">
                <a:solidFill>
                  <a:srgbClr val="FF0000"/>
                </a:solidFill>
                <a:latin typeface="方正书宋_GBK"/>
                <a:ea typeface="方正书宋_GBK"/>
                <a:cs typeface="Times New Roman" panose="02020603050405020304" pitchFamily="18" charset="0"/>
              </a:rPr>
              <a:t>;</a:t>
            </a:r>
            <a:r>
              <a:rPr lang="en-US" altLang="zh-CN" sz="900" dirty="0">
                <a:solidFill>
                  <a:srgbClr val="FF0000"/>
                </a:solidFill>
                <a:latin typeface="NEU-BZ-S92"/>
                <a:ea typeface="方正书宋_GBK"/>
                <a:cs typeface="Times New Roman" panose="02020603050405020304" pitchFamily="18" charset="0"/>
              </a:rPr>
              <a:t>    </a:t>
            </a:r>
            <a:r>
              <a:rPr lang="en-US" altLang="zh-CN" sz="900" i="1" dirty="0">
                <a:solidFill>
                  <a:srgbClr val="FF0000"/>
                </a:solidFill>
                <a:latin typeface="NEU-BZ-S92"/>
                <a:ea typeface="方正书宋_GBK"/>
                <a:cs typeface="Times New Roman" panose="02020603050405020304" pitchFamily="18" charset="0"/>
              </a:rPr>
              <a:t>p</a:t>
            </a:r>
            <a:r>
              <a:rPr lang="en-US" altLang="zh-CN" sz="900" baseline="-25000" dirty="0">
                <a:solidFill>
                  <a:srgbClr val="FF0000"/>
                </a:solidFill>
                <a:latin typeface="NEU-BZ-S92"/>
                <a:ea typeface="方正书宋_GBK"/>
                <a:cs typeface="Times New Roman" panose="02020603050405020304" pitchFamily="18" charset="0"/>
              </a:rPr>
              <a:t>1</a:t>
            </a:r>
            <a:r>
              <a:rPr lang="zh-CN" altLang="zh-CN" sz="900" dirty="0">
                <a:solidFill>
                  <a:srgbClr val="FF0000"/>
                </a:solidFill>
                <a:latin typeface="NEU-BZ-S92"/>
                <a:ea typeface="方正书宋_GBK"/>
                <a:cs typeface="Times New Roman" panose="02020603050405020304" pitchFamily="18" charset="0"/>
              </a:rPr>
              <a:t>、</a:t>
            </a:r>
            <a:r>
              <a:rPr lang="en-US" altLang="zh-CN" sz="900" i="1" dirty="0">
                <a:solidFill>
                  <a:srgbClr val="FF0000"/>
                </a:solidFill>
                <a:latin typeface="NEU-BZ-S92"/>
                <a:ea typeface="方正书宋_GBK"/>
                <a:cs typeface="Times New Roman" panose="02020603050405020304" pitchFamily="18" charset="0"/>
              </a:rPr>
              <a:t>p</a:t>
            </a:r>
            <a:r>
              <a:rPr lang="en-US" altLang="zh-CN" sz="900" baseline="-25000" dirty="0">
                <a:solidFill>
                  <a:srgbClr val="FF0000"/>
                </a:solidFill>
                <a:latin typeface="NEU-BZ-S92"/>
                <a:ea typeface="方正书宋_GBK"/>
                <a:cs typeface="Times New Roman" panose="02020603050405020304" pitchFamily="18" charset="0"/>
              </a:rPr>
              <a:t>2</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缸的进、出口压力</a:t>
            </a:r>
            <a:r>
              <a:rPr lang="en-US" altLang="zh-CN" sz="900" dirty="0">
                <a:solidFill>
                  <a:srgbClr val="FF0000"/>
                </a:solidFill>
                <a:latin typeface="方正书宋_GBK"/>
                <a:ea typeface="方正书宋_GBK"/>
                <a:cs typeface="Times New Roman" panose="02020603050405020304" pitchFamily="18" charset="0"/>
              </a:rPr>
              <a:t>;</a:t>
            </a:r>
            <a:r>
              <a:rPr lang="en-US" altLang="zh-CN" sz="900" dirty="0">
                <a:solidFill>
                  <a:srgbClr val="FF0000"/>
                </a:solidFill>
                <a:latin typeface="NEU-BZ-S92"/>
                <a:ea typeface="方正书宋_GBK"/>
                <a:cs typeface="Times New Roman" panose="02020603050405020304" pitchFamily="18" charset="0"/>
              </a:rPr>
              <a:t> </a:t>
            </a:r>
            <a:r>
              <a:rPr lang="en-US" altLang="zh-CN" sz="900" i="1" dirty="0" err="1">
                <a:solidFill>
                  <a:srgbClr val="FF0000"/>
                </a:solidFill>
                <a:latin typeface="NEU-BZ-S92"/>
                <a:ea typeface="方正书宋_GBK"/>
                <a:cs typeface="Times New Roman" panose="02020603050405020304" pitchFamily="18" charset="0"/>
              </a:rPr>
              <a:t>η</a:t>
            </a:r>
            <a:r>
              <a:rPr lang="en-US" altLang="zh-CN" sz="900" baseline="-25000" dirty="0" err="1">
                <a:solidFill>
                  <a:srgbClr val="FF0000"/>
                </a:solidFill>
                <a:latin typeface="NEU-BZ-S92"/>
                <a:ea typeface="方正书宋_GBK"/>
                <a:cs typeface="Times New Roman" panose="02020603050405020304" pitchFamily="18" charset="0"/>
              </a:rPr>
              <a:t>m</a:t>
            </a:r>
            <a:r>
              <a:rPr lang="zh-CN" altLang="zh-CN" sz="900" dirty="0">
                <a:solidFill>
                  <a:srgbClr val="FF0000"/>
                </a:solidFill>
                <a:latin typeface="NEU-BZ-S92"/>
                <a:ea typeface="方正书宋_GBK"/>
                <a:cs typeface="Times New Roman" panose="02020603050405020304" pitchFamily="18" charset="0"/>
              </a:rPr>
              <a:t>、</a:t>
            </a:r>
            <a:r>
              <a:rPr lang="en-US" altLang="zh-CN" sz="900" i="1" dirty="0" err="1">
                <a:solidFill>
                  <a:srgbClr val="FF0000"/>
                </a:solidFill>
                <a:latin typeface="NEU-BZ-S92"/>
                <a:ea typeface="方正书宋_GBK"/>
                <a:cs typeface="Times New Roman" panose="02020603050405020304" pitchFamily="18" charset="0"/>
              </a:rPr>
              <a:t>η</a:t>
            </a:r>
            <a:r>
              <a:rPr lang="en-US" altLang="zh-CN" sz="900" i="1" baseline="-25000" dirty="0" err="1">
                <a:solidFill>
                  <a:srgbClr val="FF0000"/>
                </a:solidFill>
                <a:latin typeface="NEU-BZ-S92"/>
                <a:ea typeface="方正书宋_GBK"/>
                <a:cs typeface="Times New Roman" panose="02020603050405020304" pitchFamily="18" charset="0"/>
              </a:rPr>
              <a:t>V</a:t>
            </a:r>
            <a:r>
              <a:rPr lang="en-US" altLang="zh-CN" sz="900" dirty="0">
                <a:solidFill>
                  <a:srgbClr val="FF0000"/>
                </a:solidFill>
                <a:latin typeface="NEU-BZ-S92"/>
                <a:ea typeface="方正书宋_GBK"/>
                <a:cs typeface="Times New Roman" panose="02020603050405020304" pitchFamily="18" charset="0"/>
              </a:rPr>
              <a:t>——</a:t>
            </a:r>
            <a:r>
              <a:rPr lang="zh-CN" altLang="zh-CN" sz="900" dirty="0">
                <a:solidFill>
                  <a:srgbClr val="FF0000"/>
                </a:solidFill>
                <a:latin typeface="NEU-BZ-S92"/>
                <a:ea typeface="方正书宋_GBK"/>
                <a:cs typeface="Times New Roman" panose="02020603050405020304" pitchFamily="18" charset="0"/>
              </a:rPr>
              <a:t>缸的机械效率、容积效率。</a:t>
            </a:r>
            <a:endParaRPr lang="zh-CN" altLang="zh-CN" sz="900" dirty="0">
              <a:solidFill>
                <a:srgbClr val="FF0000"/>
              </a:solidFill>
              <a:effectLst/>
              <a:latin typeface="NEU-BZ-S92"/>
              <a:ea typeface="方正书宋_GBK"/>
              <a:cs typeface="Times New Roman" panose="02020603050405020304" pitchFamily="18" charset="0"/>
            </a:endParaRPr>
          </a:p>
        </p:txBody>
      </p:sp>
      <p:sp>
        <p:nvSpPr>
          <p:cNvPr id="29" name="矩形 28">
            <a:extLst>
              <a:ext uri="{FF2B5EF4-FFF2-40B4-BE49-F238E27FC236}">
                <a16:creationId xmlns:a16="http://schemas.microsoft.com/office/drawing/2014/main" id="{E87A6345-0763-4A59-989D-F36434425242}"/>
              </a:ext>
            </a:extLst>
          </p:cNvPr>
          <p:cNvSpPr/>
          <p:nvPr/>
        </p:nvSpPr>
        <p:spPr>
          <a:xfrm>
            <a:off x="653147" y="4515903"/>
            <a:ext cx="8690138" cy="338554"/>
          </a:xfrm>
          <a:prstGeom prst="rect">
            <a:avLst/>
          </a:prstGeom>
        </p:spPr>
        <p:txBody>
          <a:bodyPr wrap="square">
            <a:spAutoFit/>
          </a:bodyPr>
          <a:lstStyle/>
          <a:p>
            <a:r>
              <a:rPr lang="zh-CN" altLang="en-US" sz="1600" dirty="0"/>
              <a:t>这种安装形式</a:t>
            </a:r>
            <a:r>
              <a:rPr lang="en-US" altLang="zh-CN" sz="1600" dirty="0"/>
              <a:t>,</a:t>
            </a:r>
            <a:r>
              <a:rPr lang="zh-CN" altLang="en-US" sz="1600" dirty="0"/>
              <a:t>工作台移动范围约为活塞有效行程的三倍</a:t>
            </a:r>
            <a:r>
              <a:rPr lang="en-US" altLang="zh-CN" sz="1600" dirty="0"/>
              <a:t>,</a:t>
            </a:r>
            <a:r>
              <a:rPr lang="zh-CN" altLang="en-US" sz="1600" dirty="0"/>
              <a:t>占地面积大</a:t>
            </a:r>
            <a:r>
              <a:rPr lang="en-US" altLang="zh-CN" sz="1600" dirty="0"/>
              <a:t>,</a:t>
            </a:r>
            <a:r>
              <a:rPr lang="zh-CN" altLang="en-US" sz="1600" dirty="0"/>
              <a:t>适用于小型机械。</a:t>
            </a:r>
          </a:p>
        </p:txBody>
      </p:sp>
    </p:spTree>
    <p:extLst>
      <p:ext uri="{BB962C8B-B14F-4D97-AF65-F5344CB8AC3E}">
        <p14:creationId xmlns:p14="http://schemas.microsoft.com/office/powerpoint/2010/main" val="327562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20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wipe(left)">
                                      <p:cBhvr>
                                        <p:cTn id="39" dur="1000"/>
                                        <p:tgtEl>
                                          <p:spTgt spid="2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1" grpId="0" animBg="1"/>
      <p:bldP spid="23" grpId="0"/>
      <p:bldP spid="27" grpId="0"/>
      <p:bldP spid="2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Times New Roman" panose="02020603050405020304" pitchFamily="18" charset="0"/>
                <a:ea typeface="黑体" panose="02010609060101010101" pitchFamily="49" charset="-122"/>
              </a:rPr>
              <a:t>习题</a:t>
            </a:r>
            <a:endParaRPr lang="zh-CN" altLang="en-US" sz="115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5D6B29F-14AF-49D1-BC0D-40948B7C2916}"/>
              </a:ext>
            </a:extLst>
          </p:cNvPr>
          <p:cNvSpPr/>
          <p:nvPr/>
        </p:nvSpPr>
        <p:spPr>
          <a:xfrm>
            <a:off x="3771057" y="4441418"/>
            <a:ext cx="1236236"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5-25</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5-1</a:t>
            </a:r>
            <a:r>
              <a:rPr lang="zh-CN" altLang="zh-CN" sz="900" dirty="0">
                <a:solidFill>
                  <a:srgbClr val="000000"/>
                </a:solidFill>
                <a:latin typeface="NEU-BZ-S92"/>
                <a:ea typeface="方正书宋_GBK"/>
                <a:cs typeface="Times New Roman" panose="02020603050405020304" pitchFamily="18" charset="0"/>
              </a:rPr>
              <a:t>图</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5" name="矩形 4">
            <a:extLst>
              <a:ext uri="{FF2B5EF4-FFF2-40B4-BE49-F238E27FC236}">
                <a16:creationId xmlns:a16="http://schemas.microsoft.com/office/drawing/2014/main" id="{697B648F-4FE8-44C8-A513-E2790E2DBDFF}"/>
              </a:ext>
            </a:extLst>
          </p:cNvPr>
          <p:cNvSpPr/>
          <p:nvPr/>
        </p:nvSpPr>
        <p:spPr>
          <a:xfrm>
            <a:off x="1155527" y="885148"/>
            <a:ext cx="6601442" cy="1745734"/>
          </a:xfrm>
          <a:prstGeom prst="rect">
            <a:avLst/>
          </a:prstGeom>
        </p:spPr>
        <p:txBody>
          <a:bodyPr wrap="square">
            <a:spAutoFit/>
          </a:bodyPr>
          <a:lstStyle/>
          <a:p>
            <a:pPr indent="228600" algn="just">
              <a:lnSpc>
                <a:spcPct val="200000"/>
              </a:lnSpc>
              <a:spcAft>
                <a:spcPts val="0"/>
              </a:spcAft>
            </a:pPr>
            <a:r>
              <a:rPr lang="en-US" altLang="zh-CN" sz="2400" dirty="0">
                <a:solidFill>
                  <a:srgbClr val="000000"/>
                </a:solidFill>
                <a:latin typeface="NEU-BZ-S92"/>
                <a:ea typeface="方正书宋_GBK"/>
                <a:cs typeface="Times New Roman" panose="02020603050405020304" pitchFamily="18" charset="0"/>
              </a:rPr>
              <a:t>5-1</a:t>
            </a:r>
            <a:r>
              <a:rPr lang="zh-CN" altLang="zh-CN" sz="1600" dirty="0">
                <a:solidFill>
                  <a:srgbClr val="000000"/>
                </a:solidFill>
                <a:latin typeface="NEU-BZ-S92"/>
                <a:ea typeface="方正书宋_GBK"/>
                <a:cs typeface="Times New Roman" panose="02020603050405020304" pitchFamily="18" charset="0"/>
              </a:rPr>
              <a:t>　</a:t>
            </a:r>
            <a:r>
              <a:rPr lang="zh-CN" altLang="en-US" sz="1600" dirty="0">
                <a:solidFill>
                  <a:srgbClr val="000000"/>
                </a:solidFill>
                <a:latin typeface="NEU-BZ-S92"/>
                <a:ea typeface="方正书宋_GBK"/>
                <a:cs typeface="Times New Roman" panose="02020603050405020304" pitchFamily="18" charset="0"/>
              </a:rPr>
              <a:t>如图</a:t>
            </a:r>
            <a:r>
              <a:rPr lang="en-US" altLang="zh-CN" sz="1600" dirty="0">
                <a:solidFill>
                  <a:srgbClr val="000000"/>
                </a:solidFill>
                <a:latin typeface="NEU-BZ-S92"/>
                <a:ea typeface="方正书宋_GBK"/>
                <a:cs typeface="Times New Roman" panose="02020603050405020304" pitchFamily="18" charset="0"/>
              </a:rPr>
              <a:t>5-23</a:t>
            </a:r>
            <a:r>
              <a:rPr lang="zh-CN" altLang="en-US" sz="1600" dirty="0">
                <a:solidFill>
                  <a:srgbClr val="000000"/>
                </a:solidFill>
                <a:latin typeface="NEU-BZ-S92"/>
                <a:ea typeface="方正书宋_GBK"/>
                <a:cs typeface="Times New Roman" panose="02020603050405020304" pitchFamily="18" charset="0"/>
              </a:rPr>
              <a:t>所示三种结构形式的液压缸</a:t>
            </a:r>
            <a:r>
              <a:rPr lang="en-US" altLang="zh-CN" sz="1600" dirty="0">
                <a:solidFill>
                  <a:srgbClr val="000000"/>
                </a:solidFill>
                <a:latin typeface="NEU-BZ-S92"/>
                <a:ea typeface="方正书宋_GBK"/>
                <a:cs typeface="Times New Roman" panose="02020603050405020304" pitchFamily="18" charset="0"/>
              </a:rPr>
              <a:t>,</a:t>
            </a:r>
            <a:r>
              <a:rPr lang="zh-CN" altLang="en-US" sz="1600" dirty="0">
                <a:solidFill>
                  <a:srgbClr val="000000"/>
                </a:solidFill>
                <a:latin typeface="NEU-BZ-S92"/>
                <a:ea typeface="方正书宋_GBK"/>
                <a:cs typeface="Times New Roman" panose="02020603050405020304" pitchFamily="18" charset="0"/>
              </a:rPr>
              <a:t>活塞和活塞杆直径分别为</a:t>
            </a:r>
            <a:r>
              <a:rPr lang="en-US" altLang="zh-CN" sz="1600" dirty="0">
                <a:solidFill>
                  <a:srgbClr val="000000"/>
                </a:solidFill>
                <a:latin typeface="NEU-BZ-S92"/>
                <a:ea typeface="方正书宋_GBK"/>
                <a:cs typeface="Times New Roman" panose="02020603050405020304" pitchFamily="18" charset="0"/>
              </a:rPr>
              <a:t>D</a:t>
            </a:r>
            <a:r>
              <a:rPr lang="zh-CN" altLang="en-US" sz="1600" dirty="0">
                <a:solidFill>
                  <a:srgbClr val="000000"/>
                </a:solidFill>
                <a:latin typeface="NEU-BZ-S92"/>
                <a:ea typeface="方正书宋_GBK"/>
                <a:cs typeface="Times New Roman" panose="02020603050405020304" pitchFamily="18" charset="0"/>
              </a:rPr>
              <a:t>、</a:t>
            </a:r>
            <a:r>
              <a:rPr lang="en-US" altLang="zh-CN" sz="1600" dirty="0">
                <a:solidFill>
                  <a:srgbClr val="000000"/>
                </a:solidFill>
                <a:latin typeface="NEU-BZ-S92"/>
                <a:ea typeface="方正书宋_GBK"/>
                <a:cs typeface="Times New Roman" panose="02020603050405020304" pitchFamily="18" charset="0"/>
              </a:rPr>
              <a:t>d,</a:t>
            </a:r>
            <a:r>
              <a:rPr lang="zh-CN" altLang="en-US" sz="1600" dirty="0">
                <a:solidFill>
                  <a:srgbClr val="000000"/>
                </a:solidFill>
                <a:latin typeface="NEU-BZ-S92"/>
                <a:ea typeface="方正书宋_GBK"/>
                <a:cs typeface="Times New Roman" panose="02020603050405020304" pitchFamily="18" charset="0"/>
              </a:rPr>
              <a:t>如进入液压缸的流量为</a:t>
            </a:r>
            <a:r>
              <a:rPr lang="en-US" altLang="zh-CN" sz="1600" dirty="0">
                <a:solidFill>
                  <a:srgbClr val="000000"/>
                </a:solidFill>
                <a:latin typeface="NEU-BZ-S92"/>
                <a:ea typeface="方正书宋_GBK"/>
                <a:cs typeface="Times New Roman" panose="02020603050405020304" pitchFamily="18" charset="0"/>
              </a:rPr>
              <a:t>q,</a:t>
            </a:r>
            <a:r>
              <a:rPr lang="zh-CN" altLang="en-US" sz="1600" dirty="0">
                <a:solidFill>
                  <a:srgbClr val="000000"/>
                </a:solidFill>
                <a:latin typeface="NEU-BZ-S92"/>
                <a:ea typeface="方正书宋_GBK"/>
                <a:cs typeface="Times New Roman" panose="02020603050405020304" pitchFamily="18" charset="0"/>
              </a:rPr>
              <a:t>压力为</a:t>
            </a:r>
            <a:r>
              <a:rPr lang="en-US" altLang="zh-CN" sz="1600" dirty="0">
                <a:solidFill>
                  <a:srgbClr val="000000"/>
                </a:solidFill>
                <a:latin typeface="NEU-BZ-S92"/>
                <a:ea typeface="方正书宋_GBK"/>
                <a:cs typeface="Times New Roman" panose="02020603050405020304" pitchFamily="18" charset="0"/>
              </a:rPr>
              <a:t>p,</a:t>
            </a:r>
            <a:r>
              <a:rPr lang="zh-CN" altLang="en-US" sz="1600" dirty="0">
                <a:solidFill>
                  <a:srgbClr val="000000"/>
                </a:solidFill>
                <a:latin typeface="NEU-BZ-S92"/>
                <a:ea typeface="方正书宋_GBK"/>
                <a:cs typeface="Times New Roman" panose="02020603050405020304" pitchFamily="18" charset="0"/>
              </a:rPr>
              <a:t>试分析各缸产生的推力、速度大小以及运动方向。</a:t>
            </a:r>
            <a:r>
              <a:rPr lang="en-US" altLang="zh-CN" sz="1600" dirty="0">
                <a:solidFill>
                  <a:srgbClr val="000000"/>
                </a:solidFill>
                <a:latin typeface="NEU-BZ-S92"/>
                <a:ea typeface="方正书宋_GBK"/>
                <a:cs typeface="Times New Roman" panose="02020603050405020304" pitchFamily="18" charset="0"/>
              </a:rPr>
              <a:t>(</a:t>
            </a:r>
            <a:r>
              <a:rPr lang="zh-CN" altLang="en-US" sz="1600" dirty="0">
                <a:solidFill>
                  <a:srgbClr val="000000"/>
                </a:solidFill>
                <a:latin typeface="NEU-BZ-S92"/>
                <a:ea typeface="方正书宋_GBK"/>
                <a:cs typeface="Times New Roman" panose="02020603050405020304" pitchFamily="18" charset="0"/>
              </a:rPr>
              <a:t>提示</a:t>
            </a:r>
            <a:r>
              <a:rPr lang="en-US" altLang="zh-CN" sz="1600" dirty="0">
                <a:solidFill>
                  <a:srgbClr val="000000"/>
                </a:solidFill>
                <a:latin typeface="NEU-BZ-S92"/>
                <a:ea typeface="方正书宋_GBK"/>
                <a:cs typeface="Times New Roman" panose="02020603050405020304" pitchFamily="18" charset="0"/>
              </a:rPr>
              <a:t>:</a:t>
            </a:r>
            <a:r>
              <a:rPr lang="zh-CN" altLang="en-US" sz="1600" dirty="0">
                <a:solidFill>
                  <a:srgbClr val="000000"/>
                </a:solidFill>
                <a:latin typeface="NEU-BZ-S92"/>
                <a:ea typeface="方正书宋_GBK"/>
                <a:cs typeface="Times New Roman" panose="02020603050405020304" pitchFamily="18" charset="0"/>
              </a:rPr>
              <a:t>注意运动件及其运动方向</a:t>
            </a:r>
            <a:r>
              <a:rPr lang="en-US" altLang="zh-CN" sz="1600" dirty="0">
                <a:solidFill>
                  <a:srgbClr val="000000"/>
                </a:solidFill>
                <a:latin typeface="NEU-BZ-S92"/>
                <a:ea typeface="方正书宋_GBK"/>
                <a:cs typeface="Times New Roman" panose="02020603050405020304" pitchFamily="18" charset="0"/>
              </a:rPr>
              <a:t>)</a:t>
            </a:r>
            <a:endParaRPr lang="zh-CN" altLang="zh-CN" sz="2000" dirty="0">
              <a:solidFill>
                <a:srgbClr val="000000"/>
              </a:solidFill>
              <a:effectLst/>
              <a:latin typeface="NEU-BZ-S92"/>
              <a:ea typeface="方正书宋_GBK"/>
              <a:cs typeface="Times New Roman" panose="02020603050405020304" pitchFamily="18" charset="0"/>
            </a:endParaRPr>
          </a:p>
        </p:txBody>
      </p:sp>
      <p:pic>
        <p:nvPicPr>
          <p:cNvPr id="10" name="5T23.EPS" descr="id:2147505335;FounderCES">
            <a:extLst>
              <a:ext uri="{FF2B5EF4-FFF2-40B4-BE49-F238E27FC236}">
                <a16:creationId xmlns:a16="http://schemas.microsoft.com/office/drawing/2014/main" id="{30D38DCC-E5C9-4DED-89FF-C26FEB22A89E}"/>
              </a:ext>
            </a:extLst>
          </p:cNvPr>
          <p:cNvPicPr/>
          <p:nvPr/>
        </p:nvPicPr>
        <p:blipFill>
          <a:blip r:embed="rId2"/>
          <a:stretch>
            <a:fillRect/>
          </a:stretch>
        </p:blipFill>
        <p:spPr>
          <a:xfrm>
            <a:off x="1387031" y="2743703"/>
            <a:ext cx="6369938" cy="1697715"/>
          </a:xfrm>
          <a:prstGeom prst="rect">
            <a:avLst/>
          </a:prstGeom>
        </p:spPr>
      </p:pic>
    </p:spTree>
    <p:extLst>
      <p:ext uri="{BB962C8B-B14F-4D97-AF65-F5344CB8AC3E}">
        <p14:creationId xmlns:p14="http://schemas.microsoft.com/office/powerpoint/2010/main" val="1090968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58AD3F82-EA97-485C-911B-90C87656B4F1}"/>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pic>
        <p:nvPicPr>
          <p:cNvPr id="7" name="5T24.EPS">
            <a:extLst>
              <a:ext uri="{FF2B5EF4-FFF2-40B4-BE49-F238E27FC236}">
                <a16:creationId xmlns:a16="http://schemas.microsoft.com/office/drawing/2014/main" id="{C531E224-F043-46A4-B6AB-59AA980C7EF3}"/>
              </a:ext>
            </a:extLst>
          </p:cNvPr>
          <p:cNvPicPr/>
          <p:nvPr/>
        </p:nvPicPr>
        <p:blipFill>
          <a:blip r:embed="rId2"/>
          <a:stretch>
            <a:fillRect/>
          </a:stretch>
        </p:blipFill>
        <p:spPr>
          <a:xfrm>
            <a:off x="5628331" y="1863468"/>
            <a:ext cx="2344738" cy="2039439"/>
          </a:xfrm>
          <a:prstGeom prst="rect">
            <a:avLst/>
          </a:prstGeom>
        </p:spPr>
      </p:pic>
      <p:sp>
        <p:nvSpPr>
          <p:cNvPr id="9" name="矩形 8">
            <a:extLst>
              <a:ext uri="{FF2B5EF4-FFF2-40B4-BE49-F238E27FC236}">
                <a16:creationId xmlns:a16="http://schemas.microsoft.com/office/drawing/2014/main" id="{BAC96A48-C8DB-49F5-9D66-A14C3D2D029C}"/>
              </a:ext>
            </a:extLst>
          </p:cNvPr>
          <p:cNvSpPr/>
          <p:nvPr/>
        </p:nvSpPr>
        <p:spPr>
          <a:xfrm>
            <a:off x="6297998" y="4052242"/>
            <a:ext cx="1005403"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5-24</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5-2</a:t>
            </a:r>
            <a:r>
              <a:rPr lang="zh-CN" altLang="zh-CN" sz="900" dirty="0">
                <a:solidFill>
                  <a:srgbClr val="000000"/>
                </a:solidFill>
                <a:latin typeface="NEU-BZ-S92"/>
                <a:ea typeface="方正书宋_GBK"/>
                <a:cs typeface="Times New Roman" panose="02020603050405020304" pitchFamily="18" charset="0"/>
              </a:rPr>
              <a:t>图</a:t>
            </a:r>
            <a:endParaRPr lang="zh-CN" altLang="en-US" dirty="0"/>
          </a:p>
        </p:txBody>
      </p:sp>
      <p:sp>
        <p:nvSpPr>
          <p:cNvPr id="11" name="矩形 10">
            <a:extLst>
              <a:ext uri="{FF2B5EF4-FFF2-40B4-BE49-F238E27FC236}">
                <a16:creationId xmlns:a16="http://schemas.microsoft.com/office/drawing/2014/main" id="{0159365F-702B-4B8D-81A1-8687F9D45AAE}"/>
              </a:ext>
            </a:extLst>
          </p:cNvPr>
          <p:cNvSpPr/>
          <p:nvPr/>
        </p:nvSpPr>
        <p:spPr>
          <a:xfrm>
            <a:off x="1037376" y="1718256"/>
            <a:ext cx="4325529" cy="2431435"/>
          </a:xfrm>
          <a:prstGeom prst="rect">
            <a:avLst/>
          </a:prstGeom>
        </p:spPr>
        <p:txBody>
          <a:bodyPr wrap="square">
            <a:spAutoFit/>
          </a:bodyPr>
          <a:lstStyle/>
          <a:p>
            <a:pPr indent="228600" algn="just">
              <a:lnSpc>
                <a:spcPct val="200000"/>
              </a:lnSpc>
              <a:spcAft>
                <a:spcPts val="0"/>
              </a:spcAft>
            </a:pPr>
            <a:r>
              <a:rPr lang="en-US" altLang="zh-CN" sz="2000" b="1" dirty="0">
                <a:solidFill>
                  <a:srgbClr val="000000"/>
                </a:solidFill>
                <a:latin typeface="NEU-BZ-S92"/>
                <a:ea typeface="方正书宋_GBK"/>
                <a:cs typeface="Times New Roman" panose="02020603050405020304" pitchFamily="18" charset="0"/>
              </a:rPr>
              <a:t>5-2</a:t>
            </a:r>
            <a:r>
              <a:rPr lang="zh-CN" altLang="zh-CN" sz="1400" dirty="0">
                <a:solidFill>
                  <a:srgbClr val="000000"/>
                </a:solidFill>
                <a:latin typeface="NEU-BZ-S92"/>
                <a:ea typeface="方正书宋_GBK"/>
                <a:cs typeface="Times New Roman" panose="02020603050405020304" pitchFamily="18" charset="0"/>
              </a:rPr>
              <a:t>　如图</a:t>
            </a:r>
            <a:r>
              <a:rPr lang="en-US" altLang="zh-CN" sz="1400" dirty="0">
                <a:solidFill>
                  <a:srgbClr val="000000"/>
                </a:solidFill>
                <a:latin typeface="NEU-BZ-S92"/>
                <a:ea typeface="方正书宋_GBK"/>
                <a:cs typeface="Times New Roman" panose="02020603050405020304" pitchFamily="18" charset="0"/>
              </a:rPr>
              <a:t>5-24</a:t>
            </a:r>
            <a:r>
              <a:rPr lang="zh-CN" altLang="zh-CN" sz="1400" dirty="0">
                <a:solidFill>
                  <a:srgbClr val="000000"/>
                </a:solidFill>
                <a:latin typeface="NEU-BZ-S92"/>
                <a:ea typeface="方正书宋_GBK"/>
                <a:cs typeface="Times New Roman" panose="02020603050405020304" pitchFamily="18" charset="0"/>
              </a:rPr>
              <a:t>所示一与工作台相连的柱塞液压缸</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工作台质量为</a:t>
            </a:r>
            <a:r>
              <a:rPr lang="en-US" altLang="zh-CN" sz="1400" dirty="0">
                <a:solidFill>
                  <a:srgbClr val="000000"/>
                </a:solidFill>
                <a:latin typeface="NEU-BZ-S92"/>
                <a:ea typeface="方正书宋_GBK"/>
                <a:cs typeface="Times New Roman" panose="02020603050405020304" pitchFamily="18" charset="0"/>
              </a:rPr>
              <a:t>980kg</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缸筒与柱塞间摩擦阻力</a:t>
            </a:r>
            <a:r>
              <a:rPr lang="en-US" altLang="zh-CN" sz="1400" i="1" dirty="0" err="1">
                <a:solidFill>
                  <a:srgbClr val="000000"/>
                </a:solidFill>
                <a:latin typeface="NEU-BZ-S92"/>
                <a:ea typeface="方正书宋_GBK"/>
                <a:cs typeface="Times New Roman" panose="02020603050405020304" pitchFamily="18" charset="0"/>
              </a:rPr>
              <a:t>F</a:t>
            </a:r>
            <a:r>
              <a:rPr lang="en-US" altLang="zh-CN" sz="1400" baseline="-25000" dirty="0" err="1">
                <a:solidFill>
                  <a:srgbClr val="000000"/>
                </a:solidFill>
                <a:latin typeface="NEU-BZ-S92"/>
                <a:ea typeface="方正书宋_GBK"/>
                <a:cs typeface="Times New Roman" panose="02020603050405020304" pitchFamily="18" charset="0"/>
              </a:rPr>
              <a:t>f</a:t>
            </a:r>
            <a:r>
              <a:rPr lang="en-US" altLang="zh-CN" sz="1400" dirty="0">
                <a:solidFill>
                  <a:srgbClr val="000000"/>
                </a:solidFill>
                <a:latin typeface="NEU-BZ-S92"/>
                <a:ea typeface="方正书宋_GBK"/>
                <a:cs typeface="Times New Roman" panose="02020603050405020304" pitchFamily="18" charset="0"/>
              </a:rPr>
              <a:t>=1960N</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NEU-BZ-S92"/>
                <a:ea typeface="方正书宋_GBK"/>
                <a:cs typeface="Times New Roman" panose="02020603050405020304" pitchFamily="18" charset="0"/>
              </a:rPr>
              <a:t>=100mm</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NEU-BZ-S92"/>
                <a:ea typeface="方正书宋_GBK"/>
                <a:cs typeface="Times New Roman" panose="02020603050405020304" pitchFamily="18" charset="0"/>
              </a:rPr>
              <a:t>=70mm</a:t>
            </a:r>
            <a:r>
              <a:rPr lang="en-US" altLang="zh-CN" sz="1400" dirty="0">
                <a:solidFill>
                  <a:srgbClr val="000000"/>
                </a:solidFill>
                <a:latin typeface="方正书宋_GBK"/>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d</a:t>
            </a:r>
            <a:r>
              <a:rPr lang="en-US" altLang="zh-CN" sz="1400" baseline="-25000" dirty="0">
                <a:solidFill>
                  <a:srgbClr val="000000"/>
                </a:solidFill>
                <a:latin typeface="NEU-BZ-S92"/>
                <a:ea typeface="方正书宋_GBK"/>
                <a:cs typeface="Times New Roman" panose="02020603050405020304" pitchFamily="18" charset="0"/>
              </a:rPr>
              <a:t>0</a:t>
            </a:r>
            <a:r>
              <a:rPr lang="en-US" altLang="zh-CN" sz="1400" dirty="0">
                <a:solidFill>
                  <a:srgbClr val="000000"/>
                </a:solidFill>
                <a:latin typeface="NEU-BZ-S92"/>
                <a:ea typeface="方正书宋_GBK"/>
                <a:cs typeface="Times New Roman" panose="02020603050405020304" pitchFamily="18" charset="0"/>
              </a:rPr>
              <a:t>=30mm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试求</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工作台在</a:t>
            </a:r>
            <a:r>
              <a:rPr lang="en-US" altLang="zh-CN" sz="1400" dirty="0">
                <a:solidFill>
                  <a:srgbClr val="000000"/>
                </a:solidFill>
                <a:latin typeface="NEU-BZ-S92"/>
                <a:ea typeface="方正书宋_GBK"/>
                <a:cs typeface="Times New Roman" panose="02020603050405020304" pitchFamily="18" charset="0"/>
              </a:rPr>
              <a:t>0.2s</a:t>
            </a:r>
            <a:r>
              <a:rPr lang="zh-CN" altLang="zh-CN" sz="1400" dirty="0">
                <a:solidFill>
                  <a:srgbClr val="000000"/>
                </a:solidFill>
                <a:latin typeface="NEU-BZ-S92"/>
                <a:ea typeface="方正书宋_GBK"/>
                <a:cs typeface="Times New Roman" panose="02020603050405020304" pitchFamily="18" charset="0"/>
              </a:rPr>
              <a:t>时间内从静止加速到最大稳定速度</a:t>
            </a:r>
            <a:r>
              <a:rPr lang="en-US" altLang="zh-CN" sz="1400" i="1" dirty="0">
                <a:solidFill>
                  <a:srgbClr val="000000"/>
                </a:solidFill>
                <a:latin typeface="NEU-BZ-S92"/>
                <a:ea typeface="方正书宋_GBK"/>
                <a:cs typeface="Times New Roman" panose="02020603050405020304" pitchFamily="18" charset="0"/>
              </a:rPr>
              <a:t>v</a:t>
            </a:r>
            <a:r>
              <a:rPr lang="en-US" altLang="zh-CN" sz="1400" dirty="0">
                <a:solidFill>
                  <a:srgbClr val="000000"/>
                </a:solidFill>
                <a:latin typeface="NEU-BZ-S92"/>
                <a:ea typeface="方正书宋_GBK"/>
                <a:cs typeface="Times New Roman" panose="02020603050405020304" pitchFamily="18" charset="0"/>
              </a:rPr>
              <a:t>=7m/min</a:t>
            </a:r>
            <a:r>
              <a:rPr lang="zh-CN" altLang="zh-CN" sz="1400" dirty="0">
                <a:solidFill>
                  <a:srgbClr val="000000"/>
                </a:solidFill>
                <a:latin typeface="NEU-BZ-S92"/>
                <a:ea typeface="方正书宋_GBK"/>
                <a:cs typeface="Times New Roman" panose="02020603050405020304" pitchFamily="18" charset="0"/>
              </a:rPr>
              <a:t>时</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液压泵的供油压力和流量各为多少</a:t>
            </a:r>
            <a:r>
              <a:rPr lang="en-US" altLang="zh-CN" sz="1400" dirty="0">
                <a:solidFill>
                  <a:srgbClr val="000000"/>
                </a:solidFill>
                <a:latin typeface="方正书宋_GBK"/>
                <a:ea typeface="方正书宋_GBK"/>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250500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pic>
        <p:nvPicPr>
          <p:cNvPr id="6" name="5T25.EPS">
            <a:extLst>
              <a:ext uri="{FF2B5EF4-FFF2-40B4-BE49-F238E27FC236}">
                <a16:creationId xmlns:a16="http://schemas.microsoft.com/office/drawing/2014/main" id="{257363DD-295A-48DE-A35C-380AEF4DB6C6}"/>
              </a:ext>
            </a:extLst>
          </p:cNvPr>
          <p:cNvPicPr/>
          <p:nvPr/>
        </p:nvPicPr>
        <p:blipFill>
          <a:blip r:embed="rId2"/>
          <a:stretch>
            <a:fillRect/>
          </a:stretch>
        </p:blipFill>
        <p:spPr>
          <a:xfrm>
            <a:off x="1099139" y="1845036"/>
            <a:ext cx="2114324" cy="1981563"/>
          </a:xfrm>
          <a:prstGeom prst="rect">
            <a:avLst/>
          </a:prstGeom>
        </p:spPr>
      </p:pic>
      <p:sp>
        <p:nvSpPr>
          <p:cNvPr id="7" name="圆角矩形 6">
            <a:extLst>
              <a:ext uri="{FF2B5EF4-FFF2-40B4-BE49-F238E27FC236}">
                <a16:creationId xmlns:a16="http://schemas.microsoft.com/office/drawing/2014/main" id="{569F3FF4-152A-4821-AA34-36642E3B7035}"/>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915B6157-94C0-47C3-88DA-28DE95FD4438}"/>
              </a:ext>
            </a:extLst>
          </p:cNvPr>
          <p:cNvSpPr/>
          <p:nvPr/>
        </p:nvSpPr>
        <p:spPr>
          <a:xfrm>
            <a:off x="1653599" y="3986928"/>
            <a:ext cx="1005403"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5-25</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5-3</a:t>
            </a:r>
            <a:r>
              <a:rPr lang="zh-CN" altLang="zh-CN" sz="900" dirty="0">
                <a:solidFill>
                  <a:srgbClr val="000000"/>
                </a:solidFill>
                <a:latin typeface="NEU-BZ-S92"/>
                <a:ea typeface="方正书宋_GBK"/>
                <a:cs typeface="Times New Roman" panose="02020603050405020304" pitchFamily="18" charset="0"/>
              </a:rPr>
              <a:t>图</a:t>
            </a:r>
            <a:endParaRPr lang="zh-CN" altLang="en-US" dirty="0"/>
          </a:p>
        </p:txBody>
      </p:sp>
      <p:sp>
        <p:nvSpPr>
          <p:cNvPr id="10" name="矩形 9">
            <a:extLst>
              <a:ext uri="{FF2B5EF4-FFF2-40B4-BE49-F238E27FC236}">
                <a16:creationId xmlns:a16="http://schemas.microsoft.com/office/drawing/2014/main" id="{2DD6797C-9DB1-4655-B772-79A628325AC9}"/>
              </a:ext>
            </a:extLst>
          </p:cNvPr>
          <p:cNvSpPr/>
          <p:nvPr/>
        </p:nvSpPr>
        <p:spPr>
          <a:xfrm>
            <a:off x="3613831" y="1718256"/>
            <a:ext cx="4413294" cy="2431435"/>
          </a:xfrm>
          <a:prstGeom prst="rect">
            <a:avLst/>
          </a:prstGeom>
        </p:spPr>
        <p:txBody>
          <a:bodyPr wrap="square">
            <a:spAutoFit/>
          </a:bodyPr>
          <a:lstStyle/>
          <a:p>
            <a:pPr indent="228600" algn="just">
              <a:lnSpc>
                <a:spcPct val="200000"/>
              </a:lnSpc>
              <a:spcAft>
                <a:spcPts val="0"/>
              </a:spcAft>
            </a:pPr>
            <a:r>
              <a:rPr lang="en-US" altLang="zh-CN" sz="2000" b="1" dirty="0">
                <a:solidFill>
                  <a:srgbClr val="000000"/>
                </a:solidFill>
                <a:latin typeface="NEU-BZ-S92"/>
                <a:ea typeface="方正书宋_GBK"/>
                <a:cs typeface="Times New Roman" panose="02020603050405020304" pitchFamily="18" charset="0"/>
              </a:rPr>
              <a:t>5-3</a:t>
            </a:r>
            <a:r>
              <a:rPr lang="zh-CN" altLang="zh-CN" sz="1400" dirty="0">
                <a:solidFill>
                  <a:srgbClr val="000000"/>
                </a:solidFill>
                <a:latin typeface="NEU-BZ-S92"/>
                <a:ea typeface="方正书宋_GBK"/>
                <a:cs typeface="Times New Roman" panose="02020603050405020304" pitchFamily="18" charset="0"/>
              </a:rPr>
              <a:t>　如图</a:t>
            </a:r>
            <a:r>
              <a:rPr lang="en-US" altLang="zh-CN" sz="1400" dirty="0">
                <a:solidFill>
                  <a:srgbClr val="000000"/>
                </a:solidFill>
                <a:latin typeface="NEU-BZ-S92"/>
                <a:ea typeface="方正书宋_GBK"/>
                <a:cs typeface="Times New Roman" panose="02020603050405020304" pitchFamily="18" charset="0"/>
              </a:rPr>
              <a:t>5-25</a:t>
            </a:r>
            <a:r>
              <a:rPr lang="zh-CN" altLang="zh-CN" sz="1400" dirty="0">
                <a:solidFill>
                  <a:srgbClr val="000000"/>
                </a:solidFill>
                <a:latin typeface="NEU-BZ-S92"/>
                <a:ea typeface="方正书宋_GBK"/>
                <a:cs typeface="Times New Roman" panose="02020603050405020304" pitchFamily="18" charset="0"/>
              </a:rPr>
              <a:t>所示两个单柱塞缸</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缸内径为</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柱塞直径为</a:t>
            </a:r>
            <a:r>
              <a:rPr lang="en-US" altLang="zh-CN" sz="1400" i="1" dirty="0">
                <a:solidFill>
                  <a:srgbClr val="000000"/>
                </a:solidFill>
                <a:latin typeface="NEU-BZ-S92"/>
                <a:ea typeface="方正书宋_GBK"/>
                <a:cs typeface="Times New Roman" panose="02020603050405020304" pitchFamily="18" charset="0"/>
              </a:rPr>
              <a:t>d</a:t>
            </a:r>
            <a:r>
              <a:rPr lang="zh-CN" altLang="zh-CN" sz="1400" dirty="0">
                <a:solidFill>
                  <a:srgbClr val="000000"/>
                </a:solidFill>
                <a:latin typeface="NEU-BZ-S92"/>
                <a:ea typeface="方正书宋_GBK"/>
                <a:cs typeface="Times New Roman" panose="02020603050405020304" pitchFamily="18" charset="0"/>
              </a:rPr>
              <a:t>。其中一个柱塞缸的缸固定</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柱塞克服负载而移动</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另一个柱塞固定</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缸筒克服负载而运动。如果在这两个柱塞缸中输入同样流量和压力的油液</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试问它们产生的速度和推力是否相等</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为什么</a:t>
            </a:r>
            <a:r>
              <a:rPr lang="en-US" altLang="zh-CN" sz="1400" dirty="0">
                <a:solidFill>
                  <a:srgbClr val="000000"/>
                </a:solidFill>
                <a:latin typeface="方正书宋_GBK"/>
                <a:ea typeface="方正书宋_GBK"/>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50144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E4C352C1-5D36-4FB6-8C41-F00416CC8D1A}"/>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BEE6E822-99FF-4870-B271-21527BD42B43}"/>
              </a:ext>
            </a:extLst>
          </p:cNvPr>
          <p:cNvSpPr/>
          <p:nvPr/>
        </p:nvSpPr>
        <p:spPr>
          <a:xfrm>
            <a:off x="1367291" y="973606"/>
            <a:ext cx="6320942" cy="1938992"/>
          </a:xfrm>
          <a:prstGeom prst="rect">
            <a:avLst/>
          </a:prstGeom>
        </p:spPr>
        <p:txBody>
          <a:bodyPr wrap="square">
            <a:spAutoFit/>
          </a:bodyPr>
          <a:lstStyle/>
          <a:p>
            <a:pPr indent="228600" algn="just">
              <a:lnSpc>
                <a:spcPct val="150000"/>
              </a:lnSpc>
              <a:spcAft>
                <a:spcPts val="0"/>
              </a:spcAft>
            </a:pPr>
            <a:r>
              <a:rPr lang="en-US" altLang="zh-CN" sz="2000" b="1" dirty="0">
                <a:solidFill>
                  <a:srgbClr val="000000"/>
                </a:solidFill>
                <a:latin typeface="NEU-BZ-S92"/>
                <a:ea typeface="方正书宋_GBK"/>
                <a:cs typeface="Times New Roman" panose="02020603050405020304" pitchFamily="18" charset="0"/>
              </a:rPr>
              <a:t>5-4</a:t>
            </a:r>
            <a:r>
              <a:rPr lang="zh-CN" altLang="zh-CN" sz="1200" dirty="0">
                <a:solidFill>
                  <a:srgbClr val="000000"/>
                </a:solidFill>
                <a:latin typeface="NEU-BZ-S92"/>
                <a:ea typeface="方正书宋_GBK"/>
                <a:cs typeface="Times New Roman" panose="02020603050405020304" pitchFamily="18" charset="0"/>
              </a:rPr>
              <a:t>　如图</a:t>
            </a:r>
            <a:r>
              <a:rPr lang="en-US" altLang="zh-CN" sz="1200" dirty="0">
                <a:solidFill>
                  <a:srgbClr val="000000"/>
                </a:solidFill>
                <a:latin typeface="NEU-BZ-S92"/>
                <a:ea typeface="方正书宋_GBK"/>
                <a:cs typeface="Times New Roman" panose="02020603050405020304" pitchFamily="18" charset="0"/>
              </a:rPr>
              <a:t>5-26</a:t>
            </a:r>
            <a:r>
              <a:rPr lang="zh-CN" altLang="zh-CN" sz="1200" dirty="0">
                <a:solidFill>
                  <a:srgbClr val="000000"/>
                </a:solidFill>
                <a:latin typeface="NEU-BZ-S92"/>
                <a:ea typeface="方正书宋_GBK"/>
                <a:cs typeface="Times New Roman" panose="02020603050405020304" pitchFamily="18" charset="0"/>
              </a:rPr>
              <a:t>所示两个结构和尺寸均相同相互串联的液压缸</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无杆腔面积</a:t>
            </a:r>
            <a:r>
              <a:rPr lang="en-US" altLang="zh-CN" sz="1200" i="1" dirty="0">
                <a:solidFill>
                  <a:srgbClr val="000000"/>
                </a:solidFill>
                <a:latin typeface="NEU-BZ-S92"/>
                <a:ea typeface="方正书宋_GBK"/>
                <a:cs typeface="Times New Roman" panose="02020603050405020304" pitchFamily="18" charset="0"/>
              </a:rPr>
              <a:t>A</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NEU-BZ-S92"/>
                <a:ea typeface="方正书宋_GBK"/>
                <a:cs typeface="Times New Roman" panose="02020603050405020304" pitchFamily="18" charset="0"/>
              </a:rPr>
              <a:t>=1×10</a:t>
            </a:r>
            <a:r>
              <a:rPr lang="en-US" altLang="zh-CN" sz="1200" baseline="30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NEU-BZ-S92"/>
                <a:ea typeface="方正书宋_GBK"/>
                <a:cs typeface="Times New Roman" panose="02020603050405020304" pitchFamily="18" charset="0"/>
              </a:rPr>
              <a:t>m</a:t>
            </a:r>
            <a:r>
              <a:rPr lang="en-US" altLang="zh-CN" sz="1200" baseline="30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有杆腔面积</a:t>
            </a:r>
            <a:r>
              <a:rPr lang="en-US" altLang="zh-CN" sz="1200" i="1" dirty="0">
                <a:solidFill>
                  <a:srgbClr val="000000"/>
                </a:solidFill>
                <a:latin typeface="NEU-BZ-S92"/>
                <a:ea typeface="方正书宋_GBK"/>
                <a:cs typeface="Times New Roman" panose="02020603050405020304" pitchFamily="18" charset="0"/>
              </a:rPr>
              <a:t>A</a:t>
            </a:r>
            <a:r>
              <a:rPr lang="en-US" altLang="zh-CN" sz="1200" baseline="-25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NEU-BZ-S92"/>
                <a:ea typeface="方正书宋_GBK"/>
                <a:cs typeface="Times New Roman" panose="02020603050405020304" pitchFamily="18" charset="0"/>
              </a:rPr>
              <a:t>=0.8×10</a:t>
            </a:r>
            <a:r>
              <a:rPr lang="en-US" altLang="zh-CN" sz="1200" baseline="30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NEU-BZ-S92"/>
                <a:ea typeface="方正书宋_GBK"/>
                <a:cs typeface="Times New Roman" panose="02020603050405020304" pitchFamily="18" charset="0"/>
              </a:rPr>
              <a:t>m</a:t>
            </a:r>
            <a:r>
              <a:rPr lang="en-US" altLang="zh-CN" sz="1200" baseline="30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输入油压力</a:t>
            </a:r>
            <a:r>
              <a:rPr lang="en-US" altLang="zh-CN" sz="1200" i="1" dirty="0">
                <a:solidFill>
                  <a:srgbClr val="000000"/>
                </a:solidFill>
                <a:latin typeface="NEU-BZ-S92"/>
                <a:ea typeface="方正书宋_GBK"/>
                <a:cs typeface="Times New Roman" panose="02020603050405020304" pitchFamily="18" charset="0"/>
              </a:rPr>
              <a:t>p</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NEU-BZ-S92"/>
                <a:ea typeface="方正书宋_GBK"/>
                <a:cs typeface="Times New Roman" panose="02020603050405020304" pitchFamily="18" charset="0"/>
              </a:rPr>
              <a:t>=0.9MPa</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输入流量</a:t>
            </a:r>
            <a:r>
              <a:rPr lang="en-US" altLang="zh-CN" sz="1200" i="1" dirty="0">
                <a:solidFill>
                  <a:srgbClr val="000000"/>
                </a:solidFill>
                <a:latin typeface="NEU-BZ-S92"/>
                <a:ea typeface="方正书宋_GBK"/>
                <a:cs typeface="Times New Roman" panose="02020603050405020304" pitchFamily="18" charset="0"/>
              </a:rPr>
              <a:t>q</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NEU-BZ-S92"/>
                <a:ea typeface="方正书宋_GBK"/>
                <a:cs typeface="Times New Roman" panose="02020603050405020304" pitchFamily="18" charset="0"/>
              </a:rPr>
              <a:t>=12L/min</a:t>
            </a:r>
            <a:r>
              <a:rPr lang="zh-CN" altLang="zh-CN" sz="1200" dirty="0">
                <a:solidFill>
                  <a:srgbClr val="000000"/>
                </a:solidFill>
                <a:latin typeface="NEU-BZ-S92"/>
                <a:ea typeface="方正书宋_GBK"/>
                <a:cs typeface="Times New Roman" panose="02020603050405020304" pitchFamily="18" charset="0"/>
              </a:rPr>
              <a:t>。不计损失和泄漏</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试求</a:t>
            </a:r>
            <a:r>
              <a:rPr lang="en-US" altLang="zh-CN" sz="1200" dirty="0">
                <a:solidFill>
                  <a:srgbClr val="000000"/>
                </a:solidFill>
                <a:latin typeface="方正书宋_GBK"/>
                <a:ea typeface="方正书宋_GBK"/>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2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两缸承受相同负载时</a:t>
            </a:r>
            <a:r>
              <a:rPr lang="en-US" altLang="zh-CN" sz="1200" dirty="0">
                <a:solidFill>
                  <a:srgbClr val="000000"/>
                </a:solidFill>
                <a:latin typeface="方正书宋_GBK"/>
                <a:ea typeface="方正书宋_GBK"/>
                <a:cs typeface="Times New Roman" panose="02020603050405020304" pitchFamily="18" charset="0"/>
              </a:rPr>
              <a:t>(</a:t>
            </a:r>
            <a:r>
              <a:rPr lang="en-US" altLang="zh-CN" sz="1200" i="1" dirty="0">
                <a:solidFill>
                  <a:srgbClr val="000000"/>
                </a:solidFill>
                <a:latin typeface="NEU-BZ-S92"/>
                <a:ea typeface="方正书宋_GBK"/>
                <a:cs typeface="Times New Roman" panose="02020603050405020304" pitchFamily="18" charset="0"/>
              </a:rPr>
              <a:t>F</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i="1" dirty="0">
                <a:solidFill>
                  <a:srgbClr val="000000"/>
                </a:solidFill>
                <a:latin typeface="NEU-BZ-S92"/>
                <a:ea typeface="方正书宋_GBK"/>
                <a:cs typeface="Times New Roman" panose="02020603050405020304" pitchFamily="18" charset="0"/>
              </a:rPr>
              <a:t>=F</a:t>
            </a:r>
            <a:r>
              <a:rPr lang="en-US" altLang="zh-CN" sz="1200" baseline="-25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负载和速度各为多少</a:t>
            </a:r>
            <a:r>
              <a:rPr lang="en-US" altLang="zh-CN" sz="1200" dirty="0">
                <a:solidFill>
                  <a:srgbClr val="000000"/>
                </a:solidFill>
                <a:latin typeface="方正书宋_GBK"/>
                <a:ea typeface="方正书宋_GBK"/>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2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缸</a:t>
            </a:r>
            <a:r>
              <a:rPr lang="en-US" altLang="zh-CN" sz="1200" dirty="0">
                <a:solidFill>
                  <a:srgbClr val="000000"/>
                </a:solidFill>
                <a:latin typeface="NEU-BZ-S92"/>
                <a:ea typeface="方正书宋_GBK"/>
                <a:cs typeface="Times New Roman" panose="02020603050405020304" pitchFamily="18" charset="0"/>
              </a:rPr>
              <a:t>1</a:t>
            </a:r>
            <a:r>
              <a:rPr lang="zh-CN" altLang="zh-CN" sz="1200" dirty="0">
                <a:solidFill>
                  <a:srgbClr val="000000"/>
                </a:solidFill>
                <a:latin typeface="NEU-BZ-S92"/>
                <a:ea typeface="方正书宋_GBK"/>
                <a:cs typeface="Times New Roman" panose="02020603050405020304" pitchFamily="18" charset="0"/>
              </a:rPr>
              <a:t>不受负载时</a:t>
            </a:r>
            <a:r>
              <a:rPr lang="en-US" altLang="zh-CN" sz="1200" dirty="0">
                <a:solidFill>
                  <a:srgbClr val="000000"/>
                </a:solidFill>
                <a:latin typeface="方正书宋_GBK"/>
                <a:ea typeface="方正书宋_GBK"/>
                <a:cs typeface="Times New Roman" panose="02020603050405020304" pitchFamily="18" charset="0"/>
              </a:rPr>
              <a:t>(</a:t>
            </a:r>
            <a:r>
              <a:rPr lang="en-US" altLang="zh-CN" sz="1200" i="1" dirty="0">
                <a:solidFill>
                  <a:srgbClr val="000000"/>
                </a:solidFill>
                <a:latin typeface="NEU-BZ-S92"/>
                <a:ea typeface="方正书宋_GBK"/>
                <a:cs typeface="Times New Roman" panose="02020603050405020304" pitchFamily="18" charset="0"/>
              </a:rPr>
              <a:t>F</a:t>
            </a:r>
            <a:r>
              <a:rPr lang="en-US" altLang="zh-CN" sz="1200" baseline="-25000" dirty="0">
                <a:solidFill>
                  <a:srgbClr val="000000"/>
                </a:solidFill>
                <a:latin typeface="NEU-BZ-S92"/>
                <a:ea typeface="方正书宋_GBK"/>
                <a:cs typeface="Times New Roman" panose="02020603050405020304" pitchFamily="18" charset="0"/>
              </a:rPr>
              <a:t>1</a:t>
            </a:r>
            <a:r>
              <a:rPr lang="en-US" altLang="zh-CN" sz="1200" dirty="0">
                <a:solidFill>
                  <a:srgbClr val="000000"/>
                </a:solidFill>
                <a:latin typeface="NEU-BZ-S92"/>
                <a:ea typeface="方正书宋_GBK"/>
                <a:cs typeface="Times New Roman" panose="02020603050405020304" pitchFamily="18" charset="0"/>
              </a:rPr>
              <a:t>=0</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缸</a:t>
            </a:r>
            <a:r>
              <a:rPr lang="en-US" altLang="zh-CN" sz="1200" dirty="0">
                <a:solidFill>
                  <a:srgbClr val="000000"/>
                </a:solidFill>
                <a:latin typeface="NEU-BZ-S92"/>
                <a:ea typeface="方正书宋_GBK"/>
                <a:cs typeface="Times New Roman" panose="02020603050405020304" pitchFamily="18" charset="0"/>
              </a:rPr>
              <a:t>2</a:t>
            </a:r>
            <a:r>
              <a:rPr lang="zh-CN" altLang="zh-CN" sz="1200" dirty="0">
                <a:solidFill>
                  <a:srgbClr val="000000"/>
                </a:solidFill>
                <a:latin typeface="NEU-BZ-S92"/>
                <a:ea typeface="方正书宋_GBK"/>
                <a:cs typeface="Times New Roman" panose="02020603050405020304" pitchFamily="18" charset="0"/>
              </a:rPr>
              <a:t>能承受多少负载</a:t>
            </a:r>
            <a:r>
              <a:rPr lang="en-US" altLang="zh-CN" sz="1200" dirty="0">
                <a:solidFill>
                  <a:srgbClr val="000000"/>
                </a:solidFill>
                <a:latin typeface="方正书宋_GBK"/>
                <a:ea typeface="方正书宋_GBK"/>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200" dirty="0">
                <a:solidFill>
                  <a:srgbClr val="000000"/>
                </a:solidFill>
                <a:latin typeface="NEU-BZ-S92"/>
                <a:ea typeface="方正书宋_GBK"/>
                <a:cs typeface="Times New Roman" panose="02020603050405020304" pitchFamily="18" charset="0"/>
              </a:rPr>
              <a:t>3</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缸</a:t>
            </a:r>
            <a:r>
              <a:rPr lang="en-US" altLang="zh-CN" sz="1200" dirty="0">
                <a:solidFill>
                  <a:srgbClr val="000000"/>
                </a:solidFill>
                <a:latin typeface="NEU-BZ-S92"/>
                <a:ea typeface="方正书宋_GBK"/>
                <a:cs typeface="Times New Roman" panose="02020603050405020304" pitchFamily="18" charset="0"/>
              </a:rPr>
              <a:t>2</a:t>
            </a:r>
            <a:r>
              <a:rPr lang="zh-CN" altLang="zh-CN" sz="1200" dirty="0">
                <a:solidFill>
                  <a:srgbClr val="000000"/>
                </a:solidFill>
                <a:latin typeface="NEU-BZ-S92"/>
                <a:ea typeface="方正书宋_GBK"/>
                <a:cs typeface="Times New Roman" panose="02020603050405020304" pitchFamily="18" charset="0"/>
              </a:rPr>
              <a:t>不受负载时</a:t>
            </a:r>
            <a:r>
              <a:rPr lang="en-US" altLang="zh-CN" sz="1200" dirty="0">
                <a:solidFill>
                  <a:srgbClr val="000000"/>
                </a:solidFill>
                <a:latin typeface="方正书宋_GBK"/>
                <a:ea typeface="方正书宋_GBK"/>
                <a:cs typeface="Times New Roman" panose="02020603050405020304" pitchFamily="18" charset="0"/>
              </a:rPr>
              <a:t>(</a:t>
            </a:r>
            <a:r>
              <a:rPr lang="en-US" altLang="zh-CN" sz="1200" i="1" dirty="0">
                <a:solidFill>
                  <a:srgbClr val="000000"/>
                </a:solidFill>
                <a:latin typeface="NEU-BZ-S92"/>
                <a:ea typeface="方正书宋_GBK"/>
                <a:cs typeface="Times New Roman" panose="02020603050405020304" pitchFamily="18" charset="0"/>
              </a:rPr>
              <a:t>F</a:t>
            </a:r>
            <a:r>
              <a:rPr lang="en-US" altLang="zh-CN" sz="1200" baseline="-25000" dirty="0">
                <a:solidFill>
                  <a:srgbClr val="000000"/>
                </a:solidFill>
                <a:latin typeface="NEU-BZ-S92"/>
                <a:ea typeface="方正书宋_GBK"/>
                <a:cs typeface="Times New Roman" panose="02020603050405020304" pitchFamily="18" charset="0"/>
              </a:rPr>
              <a:t>2</a:t>
            </a:r>
            <a:r>
              <a:rPr lang="en-US" altLang="zh-CN" sz="1200" dirty="0">
                <a:solidFill>
                  <a:srgbClr val="000000"/>
                </a:solidFill>
                <a:latin typeface="NEU-BZ-S92"/>
                <a:ea typeface="方正书宋_GBK"/>
                <a:cs typeface="Times New Roman" panose="02020603050405020304" pitchFamily="18" charset="0"/>
              </a:rPr>
              <a:t>=0</a:t>
            </a:r>
            <a:r>
              <a:rPr lang="en-US" altLang="zh-CN" sz="1200" dirty="0">
                <a:solidFill>
                  <a:srgbClr val="000000"/>
                </a:solidFill>
                <a:latin typeface="方正书宋_GBK"/>
                <a:ea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缸</a:t>
            </a:r>
            <a:r>
              <a:rPr lang="en-US" altLang="zh-CN" sz="1200" dirty="0">
                <a:solidFill>
                  <a:srgbClr val="000000"/>
                </a:solidFill>
                <a:latin typeface="NEU-BZ-S92"/>
                <a:ea typeface="方正书宋_GBK"/>
                <a:cs typeface="Times New Roman" panose="02020603050405020304" pitchFamily="18" charset="0"/>
              </a:rPr>
              <a:t>1</a:t>
            </a:r>
            <a:r>
              <a:rPr lang="zh-CN" altLang="zh-CN" sz="1200" dirty="0">
                <a:solidFill>
                  <a:srgbClr val="000000"/>
                </a:solidFill>
                <a:latin typeface="NEU-BZ-S92"/>
                <a:ea typeface="方正书宋_GBK"/>
                <a:cs typeface="Times New Roman" panose="02020603050405020304" pitchFamily="18" charset="0"/>
              </a:rPr>
              <a:t>能承受多少负载</a:t>
            </a:r>
            <a:r>
              <a:rPr lang="en-US" altLang="zh-CN" sz="1200" dirty="0">
                <a:solidFill>
                  <a:srgbClr val="000000"/>
                </a:solidFill>
                <a:latin typeface="方正书宋_GBK"/>
                <a:ea typeface="方正书宋_GBK"/>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pic>
        <p:nvPicPr>
          <p:cNvPr id="9" name="5T26.EPS">
            <a:extLst>
              <a:ext uri="{FF2B5EF4-FFF2-40B4-BE49-F238E27FC236}">
                <a16:creationId xmlns:a16="http://schemas.microsoft.com/office/drawing/2014/main" id="{D6CD52AF-E146-406C-8F22-812A79F4E739}"/>
              </a:ext>
            </a:extLst>
          </p:cNvPr>
          <p:cNvPicPr/>
          <p:nvPr/>
        </p:nvPicPr>
        <p:blipFill>
          <a:blip r:embed="rId2"/>
          <a:stretch>
            <a:fillRect/>
          </a:stretch>
        </p:blipFill>
        <p:spPr>
          <a:xfrm>
            <a:off x="2690359" y="2956282"/>
            <a:ext cx="3763282" cy="1375093"/>
          </a:xfrm>
          <a:prstGeom prst="rect">
            <a:avLst/>
          </a:prstGeom>
        </p:spPr>
      </p:pic>
      <p:sp>
        <p:nvSpPr>
          <p:cNvPr id="11" name="矩形 10">
            <a:extLst>
              <a:ext uri="{FF2B5EF4-FFF2-40B4-BE49-F238E27FC236}">
                <a16:creationId xmlns:a16="http://schemas.microsoft.com/office/drawing/2014/main" id="{88E2FB2B-C54F-4542-B14E-23F8E097D983}"/>
              </a:ext>
            </a:extLst>
          </p:cNvPr>
          <p:cNvSpPr/>
          <p:nvPr/>
        </p:nvSpPr>
        <p:spPr>
          <a:xfrm>
            <a:off x="3879886" y="4475600"/>
            <a:ext cx="1005403"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5-26</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5-4</a:t>
            </a:r>
            <a:r>
              <a:rPr lang="zh-CN" altLang="zh-CN" sz="900" dirty="0">
                <a:solidFill>
                  <a:srgbClr val="000000"/>
                </a:solidFill>
                <a:latin typeface="NEU-BZ-S92"/>
                <a:ea typeface="方正书宋_GBK"/>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3807628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C2101844-FBF3-4D1F-89FB-C27DB1EBC5D4}"/>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pic>
        <p:nvPicPr>
          <p:cNvPr id="7" name="5T27.EPS">
            <a:extLst>
              <a:ext uri="{FF2B5EF4-FFF2-40B4-BE49-F238E27FC236}">
                <a16:creationId xmlns:a16="http://schemas.microsoft.com/office/drawing/2014/main" id="{232D51AF-CAD4-499A-ACF9-DB63A3B195F4}"/>
              </a:ext>
            </a:extLst>
          </p:cNvPr>
          <p:cNvPicPr/>
          <p:nvPr/>
        </p:nvPicPr>
        <p:blipFill>
          <a:blip r:embed="rId2"/>
          <a:stretch>
            <a:fillRect/>
          </a:stretch>
        </p:blipFill>
        <p:spPr>
          <a:xfrm>
            <a:off x="2736140" y="2443484"/>
            <a:ext cx="3884897" cy="1650746"/>
          </a:xfrm>
          <a:prstGeom prst="rect">
            <a:avLst/>
          </a:prstGeom>
        </p:spPr>
      </p:pic>
      <p:sp>
        <p:nvSpPr>
          <p:cNvPr id="8" name="矩形 7">
            <a:extLst>
              <a:ext uri="{FF2B5EF4-FFF2-40B4-BE49-F238E27FC236}">
                <a16:creationId xmlns:a16="http://schemas.microsoft.com/office/drawing/2014/main" id="{50128D7F-FA8F-47EC-AE76-9812D09F91A2}"/>
              </a:ext>
            </a:extLst>
          </p:cNvPr>
          <p:cNvSpPr/>
          <p:nvPr/>
        </p:nvSpPr>
        <p:spPr>
          <a:xfrm>
            <a:off x="4025059" y="4326418"/>
            <a:ext cx="1005403"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5-27</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5-5</a:t>
            </a:r>
            <a:r>
              <a:rPr lang="zh-CN" altLang="zh-CN" sz="900" dirty="0">
                <a:solidFill>
                  <a:srgbClr val="000000"/>
                </a:solidFill>
                <a:latin typeface="NEU-BZ-S92"/>
                <a:ea typeface="方正书宋_GBK"/>
                <a:cs typeface="Times New Roman" panose="02020603050405020304" pitchFamily="18" charset="0"/>
              </a:rPr>
              <a:t>图</a:t>
            </a:r>
            <a:endParaRPr lang="zh-CN" altLang="en-US" dirty="0"/>
          </a:p>
        </p:txBody>
      </p:sp>
      <p:sp>
        <p:nvSpPr>
          <p:cNvPr id="10" name="矩形 9">
            <a:extLst>
              <a:ext uri="{FF2B5EF4-FFF2-40B4-BE49-F238E27FC236}">
                <a16:creationId xmlns:a16="http://schemas.microsoft.com/office/drawing/2014/main" id="{0672D714-A46A-4046-A3D7-299BED385E79}"/>
              </a:ext>
            </a:extLst>
          </p:cNvPr>
          <p:cNvSpPr/>
          <p:nvPr/>
        </p:nvSpPr>
        <p:spPr>
          <a:xfrm>
            <a:off x="1438396" y="1454486"/>
            <a:ext cx="6178731" cy="641394"/>
          </a:xfrm>
          <a:prstGeom prst="rect">
            <a:avLst/>
          </a:prstGeom>
        </p:spPr>
        <p:txBody>
          <a:bodyPr wrap="square">
            <a:spAutoFit/>
          </a:bodyPr>
          <a:lstStyle/>
          <a:p>
            <a:pPr indent="228600">
              <a:lnSpc>
                <a:spcPts val="1350"/>
              </a:lnSpc>
              <a:spcAft>
                <a:spcPts val="0"/>
              </a:spcAft>
            </a:pPr>
            <a:r>
              <a:rPr lang="en-US" altLang="zh-CN" sz="2400" b="1" dirty="0">
                <a:solidFill>
                  <a:srgbClr val="000000"/>
                </a:solidFill>
                <a:latin typeface="NEU-BZ-S92"/>
                <a:ea typeface="方正书宋_GBK"/>
                <a:cs typeface="Times New Roman" panose="02020603050405020304" pitchFamily="18" charset="0"/>
              </a:rPr>
              <a:t>5-5</a:t>
            </a:r>
            <a:r>
              <a:rPr lang="zh-CN" altLang="zh-CN" sz="1400" dirty="0">
                <a:solidFill>
                  <a:srgbClr val="000000"/>
                </a:solidFill>
                <a:latin typeface="NEU-BZ-S92"/>
                <a:ea typeface="方正书宋_GBK"/>
                <a:cs typeface="Times New Roman" panose="02020603050405020304" pitchFamily="18" charset="0"/>
              </a:rPr>
              <a:t>　液压缸如图</a:t>
            </a:r>
            <a:r>
              <a:rPr lang="en-US" altLang="zh-CN" sz="1400" dirty="0">
                <a:solidFill>
                  <a:srgbClr val="000000"/>
                </a:solidFill>
                <a:latin typeface="NEU-BZ-S92"/>
                <a:ea typeface="方正书宋_GBK"/>
                <a:cs typeface="Times New Roman" panose="02020603050405020304" pitchFamily="18" charset="0"/>
              </a:rPr>
              <a:t>5-27</a:t>
            </a:r>
            <a:r>
              <a:rPr lang="zh-CN" altLang="zh-CN" sz="1400" dirty="0">
                <a:solidFill>
                  <a:srgbClr val="000000"/>
                </a:solidFill>
                <a:latin typeface="NEU-BZ-S92"/>
                <a:ea typeface="方正书宋_GBK"/>
                <a:cs typeface="Times New Roman" panose="02020603050405020304" pitchFamily="18" charset="0"/>
              </a:rPr>
              <a:t>所示</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输入压力为</a:t>
            </a:r>
            <a:r>
              <a:rPr lang="en-US" altLang="zh-CN" sz="1400" i="1" dirty="0">
                <a:solidFill>
                  <a:srgbClr val="000000"/>
                </a:solidFill>
                <a:latin typeface="NEU-BZ-S92"/>
                <a:ea typeface="方正书宋_GBK"/>
                <a:cs typeface="Times New Roman" panose="02020603050405020304" pitchFamily="18" charset="0"/>
              </a:rPr>
              <a:t>p</a:t>
            </a:r>
            <a:r>
              <a:rPr lang="en-US" altLang="zh-CN" sz="1400" baseline="-25000" dirty="0">
                <a:solidFill>
                  <a:srgbClr val="000000"/>
                </a:solidFill>
                <a:latin typeface="NEU-BZ-S92"/>
                <a:ea typeface="方正书宋_GBK"/>
                <a:cs typeface="Times New Roman" panose="02020603050405020304" pitchFamily="18" charset="0"/>
              </a:rPr>
              <a:t>1</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活塞直径为</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柱塞直径为</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方正书宋_GBK"/>
                <a:ea typeface="方正书宋_GBK"/>
                <a:cs typeface="Times New Roman" panose="02020603050405020304" pitchFamily="18" charset="0"/>
              </a:rPr>
              <a:t>,</a:t>
            </a:r>
          </a:p>
          <a:p>
            <a:pPr indent="228600">
              <a:lnSpc>
                <a:spcPct val="200000"/>
              </a:lnSpc>
              <a:spcAft>
                <a:spcPts val="0"/>
              </a:spcAft>
            </a:pPr>
            <a:r>
              <a:rPr lang="zh-CN" altLang="zh-CN" sz="1400" dirty="0">
                <a:solidFill>
                  <a:srgbClr val="000000"/>
                </a:solidFill>
                <a:latin typeface="NEU-BZ-S92"/>
                <a:ea typeface="方正书宋_GBK"/>
                <a:cs typeface="Times New Roman" panose="02020603050405020304" pitchFamily="18" charset="0"/>
              </a:rPr>
              <a:t>试求输出压力</a:t>
            </a:r>
            <a:r>
              <a:rPr lang="en-US" altLang="zh-CN" sz="1400" i="1" dirty="0">
                <a:solidFill>
                  <a:srgbClr val="000000"/>
                </a:solidFill>
                <a:latin typeface="NEU-BZ-S92"/>
                <a:ea typeface="方正书宋_GBK"/>
                <a:cs typeface="Times New Roman" panose="02020603050405020304" pitchFamily="18" charset="0"/>
              </a:rPr>
              <a:t>p</a:t>
            </a:r>
            <a:r>
              <a:rPr lang="en-US" altLang="zh-CN" sz="1400" baseline="-25000" dirty="0">
                <a:solidFill>
                  <a:srgbClr val="000000"/>
                </a:solidFill>
                <a:latin typeface="NEU-BZ-S92"/>
                <a:ea typeface="方正书宋_GBK"/>
                <a:cs typeface="Times New Roman" panose="02020603050405020304" pitchFamily="18" charset="0"/>
              </a:rPr>
              <a:t>2</a:t>
            </a:r>
            <a:r>
              <a:rPr lang="zh-CN" altLang="zh-CN" sz="1400" dirty="0">
                <a:solidFill>
                  <a:srgbClr val="000000"/>
                </a:solidFill>
                <a:latin typeface="NEU-BZ-S92"/>
                <a:ea typeface="方正书宋_GBK"/>
                <a:cs typeface="Times New Roman" panose="02020603050405020304" pitchFamily="18" charset="0"/>
              </a:rPr>
              <a:t>为多大</a:t>
            </a:r>
            <a:r>
              <a:rPr lang="en-US" altLang="zh-CN" sz="1400" dirty="0">
                <a:solidFill>
                  <a:srgbClr val="000000"/>
                </a:solidFill>
                <a:latin typeface="方正书宋_GBK"/>
                <a:ea typeface="方正书宋_GBK"/>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90006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76820D21-BFFE-43A0-9103-6741BEE08F20}"/>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EA7BC2D1-E60E-4B6E-B47F-6250E8D57F9B}"/>
              </a:ext>
            </a:extLst>
          </p:cNvPr>
          <p:cNvSpPr/>
          <p:nvPr/>
        </p:nvSpPr>
        <p:spPr>
          <a:xfrm>
            <a:off x="1528974" y="1572093"/>
            <a:ext cx="5997575" cy="2585323"/>
          </a:xfrm>
          <a:prstGeom prst="rect">
            <a:avLst/>
          </a:prstGeom>
        </p:spPr>
        <p:txBody>
          <a:bodyPr wrap="square">
            <a:spAutoFit/>
          </a:bodyPr>
          <a:lstStyle/>
          <a:p>
            <a:pPr indent="228600" algn="just">
              <a:lnSpc>
                <a:spcPct val="150000"/>
              </a:lnSpc>
              <a:spcAft>
                <a:spcPts val="0"/>
              </a:spcAft>
            </a:pPr>
            <a:r>
              <a:rPr lang="en-US" altLang="zh-CN" sz="2400" b="1" dirty="0">
                <a:solidFill>
                  <a:srgbClr val="000000"/>
                </a:solidFill>
                <a:latin typeface="NEU-BZ-S92"/>
                <a:ea typeface="方正书宋_GBK"/>
                <a:cs typeface="Times New Roman" panose="02020603050405020304" pitchFamily="18" charset="0"/>
              </a:rPr>
              <a:t>5-6</a:t>
            </a:r>
            <a:r>
              <a:rPr lang="zh-CN" altLang="zh-CN" sz="1400" dirty="0">
                <a:solidFill>
                  <a:srgbClr val="000000"/>
                </a:solidFill>
                <a:latin typeface="NEU-BZ-S92"/>
                <a:ea typeface="方正书宋_GBK"/>
                <a:cs typeface="Times New Roman" panose="02020603050405020304" pitchFamily="18" charset="0"/>
              </a:rPr>
              <a:t>　一单杆活塞缸快进时采用差动连接</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快退时油液输入缸的有杆腔</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设缸快进、快退的速度均为</a:t>
            </a:r>
            <a:r>
              <a:rPr lang="en-US" altLang="zh-CN" sz="1400" dirty="0">
                <a:solidFill>
                  <a:srgbClr val="000000"/>
                </a:solidFill>
                <a:latin typeface="NEU-BZ-S92"/>
                <a:ea typeface="方正书宋_GBK"/>
                <a:cs typeface="Times New Roman" panose="02020603050405020304" pitchFamily="18" charset="0"/>
              </a:rPr>
              <a:t>0.1m/s</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工进时杆受压</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推力为</a:t>
            </a:r>
            <a:r>
              <a:rPr lang="en-US" altLang="zh-CN" sz="1400" dirty="0">
                <a:solidFill>
                  <a:srgbClr val="000000"/>
                </a:solidFill>
                <a:latin typeface="NEU-BZ-S92"/>
                <a:ea typeface="方正书宋_GBK"/>
                <a:cs typeface="Times New Roman" panose="02020603050405020304" pitchFamily="18" charset="0"/>
              </a:rPr>
              <a:t>25000N</a:t>
            </a:r>
            <a:r>
              <a:rPr lang="zh-CN" altLang="zh-CN" sz="1400" dirty="0">
                <a:solidFill>
                  <a:srgbClr val="000000"/>
                </a:solidFill>
                <a:latin typeface="NEU-BZ-S92"/>
                <a:ea typeface="方正书宋_GBK"/>
                <a:cs typeface="Times New Roman" panose="02020603050405020304" pitchFamily="18" charset="0"/>
              </a:rPr>
              <a:t>。已知输入流量</a:t>
            </a:r>
            <a:r>
              <a:rPr lang="en-US" altLang="zh-CN" sz="1400" i="1" dirty="0">
                <a:solidFill>
                  <a:srgbClr val="000000"/>
                </a:solidFill>
                <a:latin typeface="NEU-BZ-S92"/>
                <a:ea typeface="方正书宋_GBK"/>
                <a:cs typeface="Times New Roman" panose="02020603050405020304" pitchFamily="18" charset="0"/>
              </a:rPr>
              <a:t>q=</a:t>
            </a:r>
            <a:r>
              <a:rPr lang="en-US" altLang="zh-CN" sz="1400" dirty="0">
                <a:solidFill>
                  <a:srgbClr val="000000"/>
                </a:solidFill>
                <a:latin typeface="NEU-BZ-S92"/>
                <a:ea typeface="方正书宋_GBK"/>
                <a:cs typeface="Times New Roman" panose="02020603050405020304" pitchFamily="18" charset="0"/>
              </a:rPr>
              <a:t>25L/min</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背压</a:t>
            </a:r>
            <a:r>
              <a:rPr lang="en-US" altLang="zh-CN" sz="1400" i="1" dirty="0">
                <a:solidFill>
                  <a:srgbClr val="000000"/>
                </a:solidFill>
                <a:latin typeface="NEU-BZ-S92"/>
                <a:ea typeface="方正书宋_GBK"/>
                <a:cs typeface="Times New Roman" panose="02020603050405020304" pitchFamily="18" charset="0"/>
              </a:rPr>
              <a:t>p</a:t>
            </a:r>
            <a:r>
              <a:rPr lang="en-US" altLang="zh-CN" sz="1400" baseline="-25000" dirty="0">
                <a:solidFill>
                  <a:srgbClr val="000000"/>
                </a:solidFill>
                <a:latin typeface="NEU-BZ-S92"/>
                <a:ea typeface="方正书宋_GBK"/>
                <a:cs typeface="Times New Roman" panose="02020603050405020304" pitchFamily="18" charset="0"/>
              </a:rPr>
              <a:t>2</a:t>
            </a:r>
            <a:r>
              <a:rPr lang="en-US" altLang="zh-CN" sz="1400" dirty="0">
                <a:solidFill>
                  <a:srgbClr val="000000"/>
                </a:solidFill>
                <a:latin typeface="NEU-BZ-S92"/>
                <a:ea typeface="方正书宋_GBK"/>
                <a:cs typeface="Times New Roman" panose="02020603050405020304" pitchFamily="18" charset="0"/>
              </a:rPr>
              <a:t>=0.2MPa</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试求</a:t>
            </a:r>
            <a:r>
              <a:rPr lang="en-US" altLang="zh-CN" sz="1400" dirty="0">
                <a:solidFill>
                  <a:srgbClr val="000000"/>
                </a:solidFill>
                <a:latin typeface="方正书宋_GBK"/>
                <a:ea typeface="方正书宋_GBK"/>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400" dirty="0">
                <a:solidFill>
                  <a:srgbClr val="000000"/>
                </a:solidFill>
                <a:latin typeface="NEU-BZ-S92"/>
                <a:ea typeface="方正书宋_GBK"/>
                <a:cs typeface="Times New Roman" panose="02020603050405020304" pitchFamily="18" charset="0"/>
              </a:rPr>
              <a:t>1</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缸和活塞杆直径</a:t>
            </a:r>
            <a:r>
              <a:rPr lang="en-US" altLang="zh-CN" sz="1400" i="1" dirty="0">
                <a:solidFill>
                  <a:srgbClr val="000000"/>
                </a:solidFill>
                <a:latin typeface="NEU-BZ-S92"/>
                <a:ea typeface="方正书宋_GBK"/>
                <a:cs typeface="Times New Roman" panose="02020603050405020304" pitchFamily="18" charset="0"/>
              </a:rPr>
              <a:t>D</a:t>
            </a:r>
            <a:r>
              <a:rPr lang="zh-CN" altLang="zh-CN" sz="1400" dirty="0">
                <a:solidFill>
                  <a:srgbClr val="000000"/>
                </a:solidFill>
                <a:latin typeface="NEU-BZ-S92"/>
                <a:ea typeface="方正书宋_GBK"/>
                <a:cs typeface="Times New Roman" panose="02020603050405020304" pitchFamily="18" charset="0"/>
              </a:rPr>
              <a:t>、</a:t>
            </a:r>
            <a:r>
              <a:rPr lang="en-US" altLang="zh-CN" sz="1400" i="1" dirty="0">
                <a:solidFill>
                  <a:srgbClr val="000000"/>
                </a:solidFill>
                <a:latin typeface="NEU-BZ-S92"/>
                <a:ea typeface="方正书宋_GBK"/>
                <a:cs typeface="Times New Roman" panose="02020603050405020304" pitchFamily="18" charset="0"/>
              </a:rPr>
              <a:t>d</a:t>
            </a:r>
            <a:r>
              <a:rPr lang="zh-CN" altLang="zh-CN" sz="1400" dirty="0">
                <a:solidFill>
                  <a:srgbClr val="000000"/>
                </a:solidFill>
                <a:latin typeface="NEU-BZ-S92"/>
                <a:ea typeface="方正书宋_GBK"/>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400" dirty="0">
                <a:solidFill>
                  <a:srgbClr val="000000"/>
                </a:solidFill>
                <a:latin typeface="NEU-BZ-S92"/>
                <a:ea typeface="方正书宋_GBK"/>
                <a:cs typeface="Times New Roman" panose="02020603050405020304" pitchFamily="18" charset="0"/>
              </a:rPr>
              <a:t>2</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缸筒壁厚</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缸筒材料为</a:t>
            </a:r>
            <a:r>
              <a:rPr lang="en-US" altLang="zh-CN" sz="1400" dirty="0">
                <a:solidFill>
                  <a:srgbClr val="000000"/>
                </a:solidFill>
                <a:latin typeface="NEU-BZ-S92"/>
                <a:ea typeface="方正书宋_GBK"/>
                <a:cs typeface="Times New Roman" panose="02020603050405020304" pitchFamily="18" charset="0"/>
              </a:rPr>
              <a:t>45</a:t>
            </a:r>
            <a:r>
              <a:rPr lang="zh-CN" altLang="zh-CN" sz="1400" dirty="0">
                <a:solidFill>
                  <a:srgbClr val="000000"/>
                </a:solidFill>
                <a:latin typeface="NEU-BZ-S92"/>
                <a:ea typeface="方正书宋_GBK"/>
                <a:cs typeface="Times New Roman" panose="02020603050405020304" pitchFamily="18" charset="0"/>
              </a:rPr>
              <a:t>钢。</a:t>
            </a:r>
            <a:endParaRPr lang="zh-CN" altLang="zh-CN" dirty="0">
              <a:solidFill>
                <a:srgbClr val="000000"/>
              </a:solidFill>
              <a:latin typeface="NEU-BZ-S92"/>
              <a:ea typeface="方正书宋_GBK"/>
              <a:cs typeface="Times New Roman" panose="02020603050405020304" pitchFamily="18" charset="0"/>
            </a:endParaRPr>
          </a:p>
          <a:p>
            <a:pPr indent="228600" algn="just">
              <a:lnSpc>
                <a:spcPct val="200000"/>
              </a:lnSpc>
              <a:spcAft>
                <a:spcPts val="0"/>
              </a:spcAft>
            </a:pPr>
            <a:r>
              <a:rPr lang="en-US" altLang="zh-CN" sz="1400" dirty="0">
                <a:solidFill>
                  <a:srgbClr val="000000"/>
                </a:solidFill>
                <a:latin typeface="NEU-BZ-S92"/>
                <a:ea typeface="方正书宋_GBK"/>
                <a:cs typeface="Times New Roman" panose="02020603050405020304" pitchFamily="18" charset="0"/>
              </a:rPr>
              <a:t>3</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如活塞杆铰接</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缸筒固定</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安装长度为</a:t>
            </a:r>
            <a:r>
              <a:rPr lang="en-US" altLang="zh-CN" sz="1400" dirty="0">
                <a:solidFill>
                  <a:srgbClr val="000000"/>
                </a:solidFill>
                <a:latin typeface="NEU-BZ-S92"/>
                <a:ea typeface="方正书宋_GBK"/>
                <a:cs typeface="Times New Roman" panose="02020603050405020304" pitchFamily="18" charset="0"/>
              </a:rPr>
              <a:t>1.5m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校核活塞杆的纵向稳定性。</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131371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4059B1C-6950-4FDC-9074-59828FCB0635}"/>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直角三角形 2">
            <a:extLst>
              <a:ext uri="{FF2B5EF4-FFF2-40B4-BE49-F238E27FC236}">
                <a16:creationId xmlns:a16="http://schemas.microsoft.com/office/drawing/2014/main" id="{7D4636EC-C4D4-4225-8958-542EC8A8C9B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325C5980-2D32-4464-9FAD-B6D5FA018C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5" name="圆角矩形 3">
            <a:extLst>
              <a:ext uri="{FF2B5EF4-FFF2-40B4-BE49-F238E27FC236}">
                <a16:creationId xmlns:a16="http://schemas.microsoft.com/office/drawing/2014/main" id="{ACDB8F40-23F7-428A-9B4C-AF201EFA007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0475B2E4-BBAD-4B50-B935-57143A444B2F}"/>
              </a:ext>
            </a:extLst>
          </p:cNvPr>
          <p:cNvSpPr/>
          <p:nvPr/>
        </p:nvSpPr>
        <p:spPr>
          <a:xfrm>
            <a:off x="771950" y="973606"/>
            <a:ext cx="7511625" cy="39207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B338B99-CCA3-49CB-BA6F-DF3D0547283E}"/>
              </a:ext>
            </a:extLst>
          </p:cNvPr>
          <p:cNvSpPr/>
          <p:nvPr/>
        </p:nvSpPr>
        <p:spPr>
          <a:xfrm>
            <a:off x="1183671" y="1479729"/>
            <a:ext cx="3024051" cy="2908489"/>
          </a:xfrm>
          <a:prstGeom prst="rect">
            <a:avLst/>
          </a:prstGeom>
        </p:spPr>
        <p:txBody>
          <a:bodyPr wrap="square">
            <a:spAutoFit/>
          </a:bodyPr>
          <a:lstStyle/>
          <a:p>
            <a:pPr indent="228600" algn="just">
              <a:lnSpc>
                <a:spcPct val="150000"/>
              </a:lnSpc>
              <a:spcAft>
                <a:spcPts val="0"/>
              </a:spcAft>
            </a:pPr>
            <a:r>
              <a:rPr lang="en-US" altLang="zh-CN" sz="2400" b="1" dirty="0">
                <a:solidFill>
                  <a:srgbClr val="000000"/>
                </a:solidFill>
                <a:latin typeface="NEU-BZ-S92"/>
                <a:ea typeface="方正书宋_GBK"/>
                <a:cs typeface="Times New Roman" panose="02020603050405020304" pitchFamily="18" charset="0"/>
              </a:rPr>
              <a:t>5-7</a:t>
            </a:r>
            <a:r>
              <a:rPr lang="zh-CN" altLang="zh-CN" sz="1400" dirty="0">
                <a:solidFill>
                  <a:srgbClr val="000000"/>
                </a:solidFill>
                <a:latin typeface="NEU-BZ-S92"/>
                <a:ea typeface="方正书宋_GBK"/>
                <a:cs typeface="Times New Roman" panose="02020603050405020304" pitchFamily="18" charset="0"/>
              </a:rPr>
              <a:t>　液压缸如图</a:t>
            </a:r>
            <a:r>
              <a:rPr lang="en-US" altLang="zh-CN" sz="1400" dirty="0">
                <a:solidFill>
                  <a:srgbClr val="000000"/>
                </a:solidFill>
                <a:latin typeface="NEU-BZ-S92"/>
                <a:ea typeface="方正书宋_GBK"/>
                <a:cs typeface="Times New Roman" panose="02020603050405020304" pitchFamily="18" charset="0"/>
              </a:rPr>
              <a:t>5-28</a:t>
            </a:r>
            <a:r>
              <a:rPr lang="zh-CN" altLang="zh-CN" sz="1400" dirty="0">
                <a:solidFill>
                  <a:srgbClr val="000000"/>
                </a:solidFill>
                <a:latin typeface="NEU-BZ-S92"/>
                <a:ea typeface="方正书宋_GBK"/>
                <a:cs typeface="Times New Roman" panose="02020603050405020304" pitchFamily="18" charset="0"/>
              </a:rPr>
              <a:t>所示</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缸径</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NEU-BZ-S92"/>
                <a:ea typeface="方正书宋_GBK"/>
                <a:cs typeface="Times New Roman" panose="02020603050405020304" pitchFamily="18" charset="0"/>
              </a:rPr>
              <a:t>=63mm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活塞杆径</a:t>
            </a:r>
            <a:r>
              <a:rPr lang="en-US" altLang="zh-CN" sz="1400" i="1" dirty="0">
                <a:solidFill>
                  <a:srgbClr val="000000"/>
                </a:solidFill>
                <a:latin typeface="NEU-BZ-S92"/>
                <a:ea typeface="方正书宋_GBK"/>
                <a:cs typeface="Times New Roman" panose="02020603050405020304" pitchFamily="18" charset="0"/>
              </a:rPr>
              <a:t>d</a:t>
            </a:r>
            <a:r>
              <a:rPr lang="en-US" altLang="zh-CN" sz="1400" dirty="0">
                <a:solidFill>
                  <a:srgbClr val="000000"/>
                </a:solidFill>
                <a:latin typeface="NEU-BZ-S92"/>
                <a:ea typeface="方正书宋_GBK"/>
                <a:cs typeface="Times New Roman" panose="02020603050405020304" pitchFamily="18" charset="0"/>
              </a:rPr>
              <a:t>=28mm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采用节流口可调式缓冲装置</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环形缓冲腔小径</a:t>
            </a:r>
            <a:r>
              <a:rPr lang="en-US" altLang="zh-CN" sz="1400" i="1" dirty="0">
                <a:solidFill>
                  <a:srgbClr val="000000"/>
                </a:solidFill>
                <a:latin typeface="NEU-BZ-S92"/>
                <a:ea typeface="方正书宋_GBK"/>
                <a:cs typeface="Times New Roman" panose="02020603050405020304" pitchFamily="18" charset="0"/>
              </a:rPr>
              <a:t>d</a:t>
            </a:r>
            <a:r>
              <a:rPr lang="en-US" altLang="zh-CN" sz="1400" baseline="-25000" dirty="0">
                <a:solidFill>
                  <a:srgbClr val="000000"/>
                </a:solidFill>
                <a:latin typeface="NEU-BZ-S92"/>
                <a:ea typeface="方正书宋_GBK"/>
                <a:cs typeface="Times New Roman" panose="02020603050405020304" pitchFamily="18" charset="0"/>
              </a:rPr>
              <a:t>c</a:t>
            </a:r>
            <a:r>
              <a:rPr lang="en-US" altLang="zh-CN" sz="1400" dirty="0">
                <a:solidFill>
                  <a:srgbClr val="000000"/>
                </a:solidFill>
                <a:latin typeface="NEU-BZ-S92"/>
                <a:ea typeface="方正书宋_GBK"/>
                <a:cs typeface="Times New Roman" panose="02020603050405020304" pitchFamily="18" charset="0"/>
              </a:rPr>
              <a:t>=35mm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试求缓冲行程</a:t>
            </a:r>
            <a:r>
              <a:rPr lang="en-US" altLang="zh-CN" sz="1400" i="1" dirty="0" err="1">
                <a:solidFill>
                  <a:srgbClr val="000000"/>
                </a:solidFill>
                <a:latin typeface="NEU-BZ-S92"/>
                <a:ea typeface="方正书宋_GBK"/>
                <a:cs typeface="Times New Roman" panose="02020603050405020304" pitchFamily="18" charset="0"/>
              </a:rPr>
              <a:t>l</a:t>
            </a:r>
            <a:r>
              <a:rPr lang="en-US" altLang="zh-CN" sz="1400" baseline="-25000" dirty="0" err="1">
                <a:solidFill>
                  <a:srgbClr val="000000"/>
                </a:solidFill>
                <a:latin typeface="NEU-BZ-S92"/>
                <a:ea typeface="方正书宋_GBK"/>
                <a:cs typeface="Times New Roman" panose="02020603050405020304" pitchFamily="18" charset="0"/>
              </a:rPr>
              <a:t>c</a:t>
            </a:r>
            <a:r>
              <a:rPr lang="en-US" altLang="zh-CN" sz="1400" dirty="0">
                <a:solidFill>
                  <a:srgbClr val="000000"/>
                </a:solidFill>
                <a:latin typeface="NEU-BZ-S92"/>
                <a:ea typeface="方正书宋_GBK"/>
                <a:cs typeface="Times New Roman" panose="02020603050405020304" pitchFamily="18" charset="0"/>
              </a:rPr>
              <a:t>=25mm</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运动部件质量</a:t>
            </a:r>
            <a:r>
              <a:rPr lang="en-US" altLang="zh-CN" sz="1400" i="1" dirty="0">
                <a:solidFill>
                  <a:srgbClr val="000000"/>
                </a:solidFill>
                <a:latin typeface="NEU-BZ-S92"/>
                <a:ea typeface="方正书宋_GBK"/>
                <a:cs typeface="Times New Roman" panose="02020603050405020304" pitchFamily="18" charset="0"/>
              </a:rPr>
              <a:t>m=</a:t>
            </a:r>
            <a:r>
              <a:rPr lang="en-US" altLang="zh-CN" sz="1400" dirty="0">
                <a:solidFill>
                  <a:srgbClr val="000000"/>
                </a:solidFill>
                <a:latin typeface="NEU-BZ-S92"/>
                <a:ea typeface="方正书宋_GBK"/>
                <a:cs typeface="Times New Roman" panose="02020603050405020304" pitchFamily="18" charset="0"/>
              </a:rPr>
              <a:t>2000kg</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运动速度</a:t>
            </a:r>
            <a:r>
              <a:rPr lang="en-US" altLang="zh-CN" sz="1400" i="1" dirty="0">
                <a:solidFill>
                  <a:srgbClr val="000000"/>
                </a:solidFill>
                <a:latin typeface="NEU-BZ-S92"/>
                <a:ea typeface="方正书宋_GBK"/>
                <a:cs typeface="Times New Roman" panose="02020603050405020304" pitchFamily="18" charset="0"/>
              </a:rPr>
              <a:t>v</a:t>
            </a:r>
            <a:r>
              <a:rPr lang="en-US" altLang="zh-CN" sz="1400" baseline="-25000" dirty="0">
                <a:solidFill>
                  <a:srgbClr val="000000"/>
                </a:solidFill>
                <a:latin typeface="NEU-BZ-S92"/>
                <a:ea typeface="方正书宋_GBK"/>
                <a:cs typeface="Times New Roman" panose="02020603050405020304" pitchFamily="18" charset="0"/>
              </a:rPr>
              <a:t>0</a:t>
            </a:r>
            <a:r>
              <a:rPr lang="en-US" altLang="zh-CN" sz="1400" dirty="0">
                <a:solidFill>
                  <a:srgbClr val="000000"/>
                </a:solidFill>
                <a:latin typeface="NEU-BZ-S92"/>
                <a:ea typeface="方正书宋_GBK"/>
                <a:cs typeface="Times New Roman" panose="02020603050405020304" pitchFamily="18" charset="0"/>
              </a:rPr>
              <a:t>=0.3m/s</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摩擦力</a:t>
            </a:r>
            <a:r>
              <a:rPr lang="en-US" altLang="zh-CN" sz="1400" i="1" dirty="0" err="1">
                <a:solidFill>
                  <a:srgbClr val="000000"/>
                </a:solidFill>
                <a:latin typeface="NEU-BZ-S92"/>
                <a:ea typeface="方正书宋_GBK"/>
                <a:cs typeface="Times New Roman" panose="02020603050405020304" pitchFamily="18" charset="0"/>
              </a:rPr>
              <a:t>F</a:t>
            </a:r>
            <a:r>
              <a:rPr lang="en-US" altLang="zh-CN" sz="1400" baseline="-25000" dirty="0" err="1">
                <a:solidFill>
                  <a:srgbClr val="000000"/>
                </a:solidFill>
                <a:latin typeface="NEU-BZ-S92"/>
                <a:ea typeface="方正书宋_GBK"/>
                <a:cs typeface="Times New Roman" panose="02020603050405020304" pitchFamily="18" charset="0"/>
              </a:rPr>
              <a:t>f</a:t>
            </a:r>
            <a:r>
              <a:rPr lang="en-US" altLang="zh-CN" sz="1400" dirty="0">
                <a:solidFill>
                  <a:srgbClr val="000000"/>
                </a:solidFill>
                <a:latin typeface="NEU-BZ-S92"/>
                <a:ea typeface="方正书宋_GBK"/>
                <a:cs typeface="Times New Roman" panose="02020603050405020304" pitchFamily="18" charset="0"/>
              </a:rPr>
              <a:t>=950N</a:t>
            </a:r>
            <a:r>
              <a:rPr lang="en-US" altLang="zh-CN" sz="1400" dirty="0">
                <a:solidFill>
                  <a:srgbClr val="000000"/>
                </a:solidFill>
                <a:latin typeface="方正书宋_GBK"/>
                <a:ea typeface="方正书宋_GBK"/>
                <a:cs typeface="Times New Roman" panose="02020603050405020304" pitchFamily="18" charset="0"/>
              </a:rPr>
              <a:t>,</a:t>
            </a:r>
            <a:r>
              <a:rPr lang="zh-CN" altLang="zh-CN" sz="1400" dirty="0">
                <a:solidFill>
                  <a:srgbClr val="000000"/>
                </a:solidFill>
                <a:latin typeface="NEU-BZ-S92"/>
                <a:ea typeface="方正书宋_GBK"/>
                <a:cs typeface="Times New Roman" panose="02020603050405020304" pitchFamily="18" charset="0"/>
              </a:rPr>
              <a:t>工作腔压力</a:t>
            </a:r>
            <a:r>
              <a:rPr lang="en-US" altLang="zh-CN" sz="1400" i="1" dirty="0" err="1">
                <a:solidFill>
                  <a:srgbClr val="000000"/>
                </a:solidFill>
                <a:latin typeface="NEU-BZ-S92"/>
                <a:ea typeface="方正书宋_GBK"/>
                <a:cs typeface="Times New Roman" panose="02020603050405020304" pitchFamily="18" charset="0"/>
              </a:rPr>
              <a:t>p</a:t>
            </a:r>
            <a:r>
              <a:rPr lang="en-US" altLang="zh-CN" sz="1400" baseline="-25000" dirty="0" err="1">
                <a:solidFill>
                  <a:srgbClr val="000000"/>
                </a:solidFill>
                <a:latin typeface="NEU-BZ-S92"/>
                <a:ea typeface="方正书宋_GBK"/>
                <a:cs typeface="Times New Roman" panose="02020603050405020304" pitchFamily="18" charset="0"/>
              </a:rPr>
              <a:t>P</a:t>
            </a:r>
            <a:r>
              <a:rPr lang="en-US" altLang="zh-CN" sz="1400" dirty="0">
                <a:solidFill>
                  <a:srgbClr val="000000"/>
                </a:solidFill>
                <a:latin typeface="NEU-BZ-S92"/>
                <a:ea typeface="方正书宋_GBK"/>
                <a:cs typeface="Times New Roman" panose="02020603050405020304" pitchFamily="18" charset="0"/>
              </a:rPr>
              <a:t>=7MPa</a:t>
            </a:r>
            <a:r>
              <a:rPr lang="zh-CN" altLang="zh-CN" sz="1400" dirty="0">
                <a:solidFill>
                  <a:srgbClr val="000000"/>
                </a:solidFill>
                <a:latin typeface="NEU-BZ-S92"/>
                <a:ea typeface="方正书宋_GBK"/>
                <a:cs typeface="Times New Roman" panose="02020603050405020304" pitchFamily="18" charset="0"/>
              </a:rPr>
              <a:t>时的最大缓冲压力。如缸筒强度不够时该怎么办</a:t>
            </a:r>
            <a:r>
              <a:rPr lang="en-US" altLang="zh-CN" sz="1400" dirty="0">
                <a:solidFill>
                  <a:srgbClr val="000000"/>
                </a:solidFill>
                <a:latin typeface="方正书宋_GBK"/>
                <a:ea typeface="方正书宋_GBK"/>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pic>
        <p:nvPicPr>
          <p:cNvPr id="9" name="5T28.EPS" descr="id:2147505358;FounderCES">
            <a:extLst>
              <a:ext uri="{FF2B5EF4-FFF2-40B4-BE49-F238E27FC236}">
                <a16:creationId xmlns:a16="http://schemas.microsoft.com/office/drawing/2014/main" id="{791A59E7-EF77-4D21-A675-FFF59B15FA12}"/>
              </a:ext>
            </a:extLst>
          </p:cNvPr>
          <p:cNvPicPr/>
          <p:nvPr/>
        </p:nvPicPr>
        <p:blipFill>
          <a:blip r:embed="rId2"/>
          <a:stretch>
            <a:fillRect/>
          </a:stretch>
        </p:blipFill>
        <p:spPr>
          <a:xfrm>
            <a:off x="4527762" y="1794419"/>
            <a:ext cx="3416890" cy="1987278"/>
          </a:xfrm>
          <a:prstGeom prst="rect">
            <a:avLst/>
          </a:prstGeom>
        </p:spPr>
      </p:pic>
      <p:sp>
        <p:nvSpPr>
          <p:cNvPr id="10" name="矩形 9">
            <a:extLst>
              <a:ext uri="{FF2B5EF4-FFF2-40B4-BE49-F238E27FC236}">
                <a16:creationId xmlns:a16="http://schemas.microsoft.com/office/drawing/2014/main" id="{720F4DF9-4053-4945-8018-AE6FCCEE641C}"/>
              </a:ext>
            </a:extLst>
          </p:cNvPr>
          <p:cNvSpPr/>
          <p:nvPr/>
        </p:nvSpPr>
        <p:spPr>
          <a:xfrm>
            <a:off x="5932236" y="4052242"/>
            <a:ext cx="1005403" cy="230832"/>
          </a:xfrm>
          <a:prstGeom prst="rect">
            <a:avLst/>
          </a:prstGeom>
        </p:spPr>
        <p:txBody>
          <a:bodyPr wrap="none">
            <a:spAutoFit/>
          </a:bodyPr>
          <a:lstStyle/>
          <a:p>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5-28</a:t>
            </a:r>
            <a:r>
              <a:rPr lang="zh-CN" altLang="zh-CN" sz="900" dirty="0">
                <a:solidFill>
                  <a:srgbClr val="000000"/>
                </a:solidFill>
                <a:latin typeface="NEU-BZ-S92"/>
                <a:ea typeface="方正书宋_GBK"/>
                <a:cs typeface="Times New Roman" panose="02020603050405020304" pitchFamily="18" charset="0"/>
              </a:rPr>
              <a:t>　题</a:t>
            </a:r>
            <a:r>
              <a:rPr lang="en-US" altLang="zh-CN" sz="900" dirty="0">
                <a:solidFill>
                  <a:srgbClr val="000000"/>
                </a:solidFill>
                <a:latin typeface="NEU-BZ-S92"/>
                <a:ea typeface="方正书宋_GBK"/>
                <a:cs typeface="Times New Roman" panose="02020603050405020304" pitchFamily="18" charset="0"/>
              </a:rPr>
              <a:t>5-7</a:t>
            </a:r>
            <a:r>
              <a:rPr lang="zh-CN" altLang="zh-CN" sz="900" dirty="0">
                <a:solidFill>
                  <a:srgbClr val="000000"/>
                </a:solidFill>
                <a:latin typeface="NEU-BZ-S92"/>
                <a:ea typeface="方正书宋_GBK"/>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4099402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F3611206-10A6-4919-B568-71A3EF1CE2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直角三角形 2">
            <a:extLst>
              <a:ext uri="{FF2B5EF4-FFF2-40B4-BE49-F238E27FC236}">
                <a16:creationId xmlns:a16="http://schemas.microsoft.com/office/drawing/2014/main" id="{44939406-BF3C-482C-BCA5-A14263F6D5EA}"/>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直角三角形 3">
            <a:extLst>
              <a:ext uri="{FF2B5EF4-FFF2-40B4-BE49-F238E27FC236}">
                <a16:creationId xmlns:a16="http://schemas.microsoft.com/office/drawing/2014/main" id="{8262120C-223C-4F96-B8B9-34AFE4570B4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19">
            <a:extLst>
              <a:ext uri="{FF2B5EF4-FFF2-40B4-BE49-F238E27FC236}">
                <a16:creationId xmlns:a16="http://schemas.microsoft.com/office/drawing/2014/main" id="{ADD47913-75B8-4391-980C-33A8E43CA0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一、活塞缸</a:t>
            </a:r>
          </a:p>
        </p:txBody>
      </p:sp>
      <p:sp>
        <p:nvSpPr>
          <p:cNvPr id="6" name="直角三角形 5">
            <a:extLst>
              <a:ext uri="{FF2B5EF4-FFF2-40B4-BE49-F238E27FC236}">
                <a16:creationId xmlns:a16="http://schemas.microsoft.com/office/drawing/2014/main" id="{DDBD80A3-4CF4-4D57-A0A5-398F56C69C75}"/>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42D6AB8-96BB-4E66-B95A-256132A9651B}"/>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直角三角形 7">
            <a:extLst>
              <a:ext uri="{FF2B5EF4-FFF2-40B4-BE49-F238E27FC236}">
                <a16:creationId xmlns:a16="http://schemas.microsoft.com/office/drawing/2014/main" id="{4BCA55D9-E213-4FBC-BE0F-A1E454A7A9D4}"/>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90A4CD0-281E-4696-9EAD-6344D05AE527}"/>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E05DCFE6-459E-4965-A46E-803B2273D3D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1" name="直角三角形 10">
            <a:extLst>
              <a:ext uri="{FF2B5EF4-FFF2-40B4-BE49-F238E27FC236}">
                <a16:creationId xmlns:a16="http://schemas.microsoft.com/office/drawing/2014/main" id="{3D3129B2-148F-46BE-A939-6C536179BA3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2" name="直角三角形 11">
            <a:extLst>
              <a:ext uri="{FF2B5EF4-FFF2-40B4-BE49-F238E27FC236}">
                <a16:creationId xmlns:a16="http://schemas.microsoft.com/office/drawing/2014/main" id="{4F0C02F8-7CE0-41BF-BFFA-2C14647AC320}"/>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15D50311-DEC4-4D75-9C3F-1A2BF0C61ADC}"/>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（一）双杆活塞缸</a:t>
            </a:r>
          </a:p>
        </p:txBody>
      </p:sp>
      <p:pic>
        <p:nvPicPr>
          <p:cNvPr id="16" name="5T1.EPS" descr="id:2147504910;FounderCES">
            <a:extLst>
              <a:ext uri="{FF2B5EF4-FFF2-40B4-BE49-F238E27FC236}">
                <a16:creationId xmlns:a16="http://schemas.microsoft.com/office/drawing/2014/main" id="{450AB722-0E79-47B0-8CDA-D84C684DA8DC}"/>
              </a:ext>
            </a:extLst>
          </p:cNvPr>
          <p:cNvPicPr/>
          <p:nvPr/>
        </p:nvPicPr>
        <p:blipFill>
          <a:blip r:embed="rId2"/>
          <a:stretch>
            <a:fillRect/>
          </a:stretch>
        </p:blipFill>
        <p:spPr>
          <a:xfrm>
            <a:off x="3981502" y="1929478"/>
            <a:ext cx="5023530" cy="1466582"/>
          </a:xfrm>
          <a:prstGeom prst="rect">
            <a:avLst/>
          </a:prstGeom>
        </p:spPr>
      </p:pic>
      <p:sp>
        <p:nvSpPr>
          <p:cNvPr id="17" name="矩形 16">
            <a:extLst>
              <a:ext uri="{FF2B5EF4-FFF2-40B4-BE49-F238E27FC236}">
                <a16:creationId xmlns:a16="http://schemas.microsoft.com/office/drawing/2014/main" id="{4640F05C-F71D-408A-B55A-A499FD8E86EC}"/>
              </a:ext>
            </a:extLst>
          </p:cNvPr>
          <p:cNvSpPr/>
          <p:nvPr/>
        </p:nvSpPr>
        <p:spPr>
          <a:xfrm>
            <a:off x="4301947" y="3396060"/>
            <a:ext cx="4572000" cy="425758"/>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NEU-BZ-S92"/>
                <a:ea typeface="方正书宋_GBK"/>
                <a:cs typeface="Times New Roman" panose="02020603050405020304" pitchFamily="18" charset="0"/>
              </a:rPr>
              <a:t>图</a:t>
            </a:r>
            <a:r>
              <a:rPr lang="en-US" altLang="zh-CN" sz="900" dirty="0">
                <a:solidFill>
                  <a:srgbClr val="000000"/>
                </a:solidFill>
                <a:latin typeface="NEU-BZ-S92"/>
                <a:ea typeface="方正书宋_GBK"/>
                <a:cs typeface="Times New Roman" panose="02020603050405020304" pitchFamily="18" charset="0"/>
              </a:rPr>
              <a:t>5-1</a:t>
            </a:r>
            <a:r>
              <a:rPr lang="zh-CN" altLang="zh-CN" sz="900" dirty="0">
                <a:solidFill>
                  <a:srgbClr val="000000"/>
                </a:solidFill>
                <a:latin typeface="NEU-BZ-S92"/>
                <a:ea typeface="方正书宋_GBK"/>
                <a:cs typeface="Times New Roman" panose="02020603050405020304" pitchFamily="18" charset="0"/>
              </a:rPr>
              <a:t>　双杆活塞缸</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NEU-BZ-S92"/>
                <a:ea typeface="方正书宋_GBK"/>
                <a:cs typeface="Times New Roman" panose="02020603050405020304" pitchFamily="18" charset="0"/>
              </a:rPr>
              <a:t>a</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缸固定</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活塞移动　</a:t>
            </a:r>
            <a:r>
              <a:rPr lang="en-US" altLang="zh-CN" sz="800" dirty="0">
                <a:solidFill>
                  <a:srgbClr val="000000"/>
                </a:solidFill>
                <a:latin typeface="NEU-BZ-S92"/>
                <a:ea typeface="方正书宋_GBK"/>
                <a:cs typeface="Times New Roman" panose="02020603050405020304" pitchFamily="18" charset="0"/>
              </a:rPr>
              <a:t>b</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活塞固定</a:t>
            </a:r>
            <a:r>
              <a:rPr lang="en-US" altLang="zh-CN" sz="800" dirty="0">
                <a:solidFill>
                  <a:srgbClr val="000000"/>
                </a:solidFill>
                <a:latin typeface="方正书宋_GBK"/>
                <a:ea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缸移动</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8" name="圆角矩形 6">
            <a:extLst>
              <a:ext uri="{FF2B5EF4-FFF2-40B4-BE49-F238E27FC236}">
                <a16:creationId xmlns:a16="http://schemas.microsoft.com/office/drawing/2014/main" id="{C2BF8B2E-C0A0-4F84-9196-61B98FEA0644}"/>
              </a:ext>
            </a:extLst>
          </p:cNvPr>
          <p:cNvSpPr/>
          <p:nvPr/>
        </p:nvSpPr>
        <p:spPr>
          <a:xfrm>
            <a:off x="4003294" y="1901857"/>
            <a:ext cx="4870653" cy="206199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1" name="矩形 40">
            <a:extLst>
              <a:ext uri="{FF2B5EF4-FFF2-40B4-BE49-F238E27FC236}">
                <a16:creationId xmlns:a16="http://schemas.microsoft.com/office/drawing/2014/main" id="{D372C404-BFDF-4460-B7EF-0D80BC0E08F0}"/>
              </a:ext>
            </a:extLst>
          </p:cNvPr>
          <p:cNvSpPr/>
          <p:nvPr/>
        </p:nvSpPr>
        <p:spPr>
          <a:xfrm>
            <a:off x="4895015" y="1514422"/>
            <a:ext cx="3385863" cy="307777"/>
          </a:xfrm>
          <a:prstGeom prst="rect">
            <a:avLst/>
          </a:prstGeom>
        </p:spPr>
        <p:txBody>
          <a:bodyPr wrap="none">
            <a:spAutoFit/>
          </a:bodyPr>
          <a:lstStyle/>
          <a:p>
            <a:r>
              <a:rPr lang="zh-CN" altLang="en-US" sz="1400" dirty="0"/>
              <a:t>图</a:t>
            </a:r>
            <a:r>
              <a:rPr lang="en-US" altLang="zh-CN" sz="1400" dirty="0"/>
              <a:t>5-1b</a:t>
            </a:r>
            <a:r>
              <a:rPr lang="zh-CN" altLang="en-US" sz="1400" dirty="0"/>
              <a:t>所示为活塞杆固定的双杆活塞缸。</a:t>
            </a:r>
          </a:p>
        </p:txBody>
      </p:sp>
      <p:sp>
        <p:nvSpPr>
          <p:cNvPr id="43" name="矩形 42">
            <a:extLst>
              <a:ext uri="{FF2B5EF4-FFF2-40B4-BE49-F238E27FC236}">
                <a16:creationId xmlns:a16="http://schemas.microsoft.com/office/drawing/2014/main" id="{D3496FFD-C37B-4D1E-83ED-1640ADDDAE56}"/>
              </a:ext>
            </a:extLst>
          </p:cNvPr>
          <p:cNvSpPr/>
          <p:nvPr/>
        </p:nvSpPr>
        <p:spPr>
          <a:xfrm>
            <a:off x="424854" y="2009524"/>
            <a:ext cx="3270482" cy="923330"/>
          </a:xfrm>
          <a:prstGeom prst="rect">
            <a:avLst/>
          </a:prstGeom>
        </p:spPr>
        <p:txBody>
          <a:bodyPr wrap="square">
            <a:spAutoFit/>
          </a:bodyPr>
          <a:lstStyle/>
          <a:p>
            <a:pPr algn="just">
              <a:lnSpc>
                <a:spcPct val="150000"/>
              </a:lnSpc>
            </a:pPr>
            <a:r>
              <a:rPr lang="zh-CN" altLang="en-US" sz="1200" dirty="0"/>
              <a:t>       它的进、出油液可经活塞杆内的通道输入液压缸或从液压缸流出</a:t>
            </a:r>
            <a:r>
              <a:rPr lang="en-US" altLang="zh-CN" sz="1200" dirty="0"/>
              <a:t>,</a:t>
            </a:r>
            <a:r>
              <a:rPr lang="zh-CN" altLang="en-US" sz="1200" dirty="0"/>
              <a:t>也可以用软管连接</a:t>
            </a:r>
            <a:r>
              <a:rPr lang="en-US" altLang="zh-CN" sz="1200" dirty="0"/>
              <a:t>,</a:t>
            </a:r>
            <a:r>
              <a:rPr lang="zh-CN" altLang="en-US" sz="1200" dirty="0"/>
              <a:t>进、出口就位于缸的两端。</a:t>
            </a:r>
          </a:p>
        </p:txBody>
      </p:sp>
      <p:sp>
        <p:nvSpPr>
          <p:cNvPr id="45" name="矩形 44">
            <a:extLst>
              <a:ext uri="{FF2B5EF4-FFF2-40B4-BE49-F238E27FC236}">
                <a16:creationId xmlns:a16="http://schemas.microsoft.com/office/drawing/2014/main" id="{419276BE-083A-4150-9276-BAA677F99998}"/>
              </a:ext>
            </a:extLst>
          </p:cNvPr>
          <p:cNvSpPr/>
          <p:nvPr/>
        </p:nvSpPr>
        <p:spPr>
          <a:xfrm>
            <a:off x="424854" y="2980218"/>
            <a:ext cx="3167317" cy="923330"/>
          </a:xfrm>
          <a:prstGeom prst="rect">
            <a:avLst/>
          </a:prstGeom>
        </p:spPr>
        <p:txBody>
          <a:bodyPr wrap="square">
            <a:spAutoFit/>
          </a:bodyPr>
          <a:lstStyle/>
          <a:p>
            <a:pPr algn="just">
              <a:lnSpc>
                <a:spcPct val="150000"/>
              </a:lnSpc>
            </a:pPr>
            <a:r>
              <a:rPr lang="zh-CN" altLang="en-US" sz="1200" dirty="0"/>
              <a:t>        它的推力和速度与缸筒固定的形式相同。但是其工作台移动范围为缸筒有效行程的两倍</a:t>
            </a:r>
            <a:r>
              <a:rPr lang="en-US" altLang="zh-CN" sz="1200" dirty="0"/>
              <a:t>,</a:t>
            </a:r>
            <a:r>
              <a:rPr lang="zh-CN" altLang="en-US" sz="1200" dirty="0"/>
              <a:t>故可用于较大型机械。</a:t>
            </a:r>
          </a:p>
        </p:txBody>
      </p:sp>
      <p:sp>
        <p:nvSpPr>
          <p:cNvPr id="47" name="矩形 46">
            <a:extLst>
              <a:ext uri="{FF2B5EF4-FFF2-40B4-BE49-F238E27FC236}">
                <a16:creationId xmlns:a16="http://schemas.microsoft.com/office/drawing/2014/main" id="{98C9FE09-E634-4210-BD24-9ACD1777BB20}"/>
              </a:ext>
            </a:extLst>
          </p:cNvPr>
          <p:cNvSpPr/>
          <p:nvPr/>
        </p:nvSpPr>
        <p:spPr>
          <a:xfrm>
            <a:off x="860425" y="4104683"/>
            <a:ext cx="7267177" cy="784254"/>
          </a:xfrm>
          <a:prstGeom prst="rect">
            <a:avLst/>
          </a:prstGeom>
        </p:spPr>
        <p:txBody>
          <a:bodyPr wrap="square">
            <a:spAutoFit/>
          </a:bodyPr>
          <a:lstStyle/>
          <a:p>
            <a:pPr algn="ctr">
              <a:lnSpc>
                <a:spcPct val="150000"/>
              </a:lnSpc>
            </a:pPr>
            <a:r>
              <a:rPr lang="zh-CN" altLang="en-US" sz="1600" dirty="0"/>
              <a:t>双杆活塞缸可设计成在工作时</a:t>
            </a:r>
            <a:r>
              <a:rPr lang="en-US" altLang="zh-CN" sz="1600" dirty="0"/>
              <a:t>,</a:t>
            </a:r>
            <a:r>
              <a:rPr lang="zh-CN" altLang="en-US" sz="1600" dirty="0"/>
              <a:t>一个活塞杆受拉</a:t>
            </a:r>
            <a:r>
              <a:rPr lang="en-US" altLang="zh-CN" sz="1600" dirty="0"/>
              <a:t>,</a:t>
            </a:r>
            <a:r>
              <a:rPr lang="zh-CN" altLang="en-US" sz="1600" dirty="0"/>
              <a:t>而另一个活塞杆不受力</a:t>
            </a:r>
            <a:r>
              <a:rPr lang="en-US" altLang="zh-CN" sz="1600" dirty="0"/>
              <a:t>,</a:t>
            </a:r>
          </a:p>
          <a:p>
            <a:pPr algn="ctr">
              <a:lnSpc>
                <a:spcPct val="150000"/>
              </a:lnSpc>
            </a:pPr>
            <a:r>
              <a:rPr lang="zh-CN" altLang="en-US" sz="1600" dirty="0"/>
              <a:t>因此这种液压缸的活塞杆可以做得细些。</a:t>
            </a:r>
          </a:p>
        </p:txBody>
      </p:sp>
    </p:spTree>
    <p:extLst>
      <p:ext uri="{BB962C8B-B14F-4D97-AF65-F5344CB8AC3E}">
        <p14:creationId xmlns:p14="http://schemas.microsoft.com/office/powerpoint/2010/main" val="41806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down)">
                                      <p:cBhvr>
                                        <p:cTn id="39" dur="580">
                                          <p:stCondLst>
                                            <p:cond delay="0"/>
                                          </p:stCondLst>
                                        </p:cTn>
                                        <p:tgtEl>
                                          <p:spTgt spid="47"/>
                                        </p:tgtEl>
                                      </p:cBhvr>
                                    </p:animEffect>
                                    <p:anim calcmode="lin" valueType="num">
                                      <p:cBhvr>
                                        <p:cTn id="40"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45" dur="26">
                                          <p:stCondLst>
                                            <p:cond delay="650"/>
                                          </p:stCondLst>
                                        </p:cTn>
                                        <p:tgtEl>
                                          <p:spTgt spid="47"/>
                                        </p:tgtEl>
                                      </p:cBhvr>
                                      <p:to x="100000" y="60000"/>
                                    </p:animScale>
                                    <p:animScale>
                                      <p:cBhvr>
                                        <p:cTn id="46" dur="166" decel="50000">
                                          <p:stCondLst>
                                            <p:cond delay="676"/>
                                          </p:stCondLst>
                                        </p:cTn>
                                        <p:tgtEl>
                                          <p:spTgt spid="47"/>
                                        </p:tgtEl>
                                      </p:cBhvr>
                                      <p:to x="100000" y="100000"/>
                                    </p:animScale>
                                    <p:animScale>
                                      <p:cBhvr>
                                        <p:cTn id="47" dur="26">
                                          <p:stCondLst>
                                            <p:cond delay="1312"/>
                                          </p:stCondLst>
                                        </p:cTn>
                                        <p:tgtEl>
                                          <p:spTgt spid="47"/>
                                        </p:tgtEl>
                                      </p:cBhvr>
                                      <p:to x="100000" y="80000"/>
                                    </p:animScale>
                                    <p:animScale>
                                      <p:cBhvr>
                                        <p:cTn id="48" dur="166" decel="50000">
                                          <p:stCondLst>
                                            <p:cond delay="1338"/>
                                          </p:stCondLst>
                                        </p:cTn>
                                        <p:tgtEl>
                                          <p:spTgt spid="47"/>
                                        </p:tgtEl>
                                      </p:cBhvr>
                                      <p:to x="100000" y="100000"/>
                                    </p:animScale>
                                    <p:animScale>
                                      <p:cBhvr>
                                        <p:cTn id="49" dur="26">
                                          <p:stCondLst>
                                            <p:cond delay="1642"/>
                                          </p:stCondLst>
                                        </p:cTn>
                                        <p:tgtEl>
                                          <p:spTgt spid="47"/>
                                        </p:tgtEl>
                                      </p:cBhvr>
                                      <p:to x="100000" y="90000"/>
                                    </p:animScale>
                                    <p:animScale>
                                      <p:cBhvr>
                                        <p:cTn id="50" dur="166" decel="50000">
                                          <p:stCondLst>
                                            <p:cond delay="1668"/>
                                          </p:stCondLst>
                                        </p:cTn>
                                        <p:tgtEl>
                                          <p:spTgt spid="47"/>
                                        </p:tgtEl>
                                      </p:cBhvr>
                                      <p:to x="100000" y="100000"/>
                                    </p:animScale>
                                    <p:animScale>
                                      <p:cBhvr>
                                        <p:cTn id="51" dur="26">
                                          <p:stCondLst>
                                            <p:cond delay="1808"/>
                                          </p:stCondLst>
                                        </p:cTn>
                                        <p:tgtEl>
                                          <p:spTgt spid="47"/>
                                        </p:tgtEl>
                                      </p:cBhvr>
                                      <p:to x="100000" y="95000"/>
                                    </p:animScale>
                                    <p:animScale>
                                      <p:cBhvr>
                                        <p:cTn id="52" dur="166" decel="50000">
                                          <p:stCondLst>
                                            <p:cond delay="1834"/>
                                          </p:stCondLst>
                                        </p:cTn>
                                        <p:tgtEl>
                                          <p:spTgt spid="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41" grpId="0"/>
      <p:bldP spid="43" grpId="0"/>
      <p:bldP spid="45"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F3611206-10A6-4919-B568-71A3EF1CE2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直角三角形 2">
            <a:extLst>
              <a:ext uri="{FF2B5EF4-FFF2-40B4-BE49-F238E27FC236}">
                <a16:creationId xmlns:a16="http://schemas.microsoft.com/office/drawing/2014/main" id="{44939406-BF3C-482C-BCA5-A14263F6D5EA}"/>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直角三角形 3">
            <a:extLst>
              <a:ext uri="{FF2B5EF4-FFF2-40B4-BE49-F238E27FC236}">
                <a16:creationId xmlns:a16="http://schemas.microsoft.com/office/drawing/2014/main" id="{8262120C-223C-4F96-B8B9-34AFE4570B4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19">
            <a:extLst>
              <a:ext uri="{FF2B5EF4-FFF2-40B4-BE49-F238E27FC236}">
                <a16:creationId xmlns:a16="http://schemas.microsoft.com/office/drawing/2014/main" id="{ADD47913-75B8-4391-980C-33A8E43CA0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一、活塞缸</a:t>
            </a:r>
          </a:p>
        </p:txBody>
      </p:sp>
      <p:sp>
        <p:nvSpPr>
          <p:cNvPr id="6" name="直角三角形 5">
            <a:extLst>
              <a:ext uri="{FF2B5EF4-FFF2-40B4-BE49-F238E27FC236}">
                <a16:creationId xmlns:a16="http://schemas.microsoft.com/office/drawing/2014/main" id="{DDBD80A3-4CF4-4D57-A0A5-398F56C69C75}"/>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42D6AB8-96BB-4E66-B95A-256132A9651B}"/>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直角三角形 7">
            <a:extLst>
              <a:ext uri="{FF2B5EF4-FFF2-40B4-BE49-F238E27FC236}">
                <a16:creationId xmlns:a16="http://schemas.microsoft.com/office/drawing/2014/main" id="{4BCA55D9-E213-4FBC-BE0F-A1E454A7A9D4}"/>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90A4CD0-281E-4696-9EAD-6344D05AE527}"/>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E05DCFE6-459E-4965-A46E-803B2273D3D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1" name="直角三角形 10">
            <a:extLst>
              <a:ext uri="{FF2B5EF4-FFF2-40B4-BE49-F238E27FC236}">
                <a16:creationId xmlns:a16="http://schemas.microsoft.com/office/drawing/2014/main" id="{3D3129B2-148F-46BE-A939-6C536179BA3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2" name="直角三角形 11">
            <a:extLst>
              <a:ext uri="{FF2B5EF4-FFF2-40B4-BE49-F238E27FC236}">
                <a16:creationId xmlns:a16="http://schemas.microsoft.com/office/drawing/2014/main" id="{4F0C02F8-7CE0-41BF-BFFA-2C14647AC320}"/>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15D50311-DEC4-4D75-9C3F-1A2BF0C61ADC}"/>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（二）单杆活塞缸</a:t>
            </a:r>
          </a:p>
        </p:txBody>
      </p:sp>
      <p:pic>
        <p:nvPicPr>
          <p:cNvPr id="21" name="5T2.EPS" descr="id:2147504917;FounderCES">
            <a:extLst>
              <a:ext uri="{FF2B5EF4-FFF2-40B4-BE49-F238E27FC236}">
                <a16:creationId xmlns:a16="http://schemas.microsoft.com/office/drawing/2014/main" id="{63B6394D-C73F-40E0-AB91-30E85ECDD721}"/>
              </a:ext>
            </a:extLst>
          </p:cNvPr>
          <p:cNvPicPr/>
          <p:nvPr/>
        </p:nvPicPr>
        <p:blipFill>
          <a:blip r:embed="rId2"/>
          <a:stretch>
            <a:fillRect/>
          </a:stretch>
        </p:blipFill>
        <p:spPr>
          <a:xfrm>
            <a:off x="430212" y="2159580"/>
            <a:ext cx="3448855" cy="1888246"/>
          </a:xfrm>
          <a:prstGeom prst="rect">
            <a:avLst/>
          </a:prstGeom>
        </p:spPr>
      </p:pic>
      <p:sp>
        <p:nvSpPr>
          <p:cNvPr id="22" name="圆角矩形 6">
            <a:extLst>
              <a:ext uri="{FF2B5EF4-FFF2-40B4-BE49-F238E27FC236}">
                <a16:creationId xmlns:a16="http://schemas.microsoft.com/office/drawing/2014/main" id="{D877E509-9771-4F84-88CC-265AA740D7B6}"/>
              </a:ext>
            </a:extLst>
          </p:cNvPr>
          <p:cNvSpPr/>
          <p:nvPr/>
        </p:nvSpPr>
        <p:spPr>
          <a:xfrm>
            <a:off x="314945" y="2168434"/>
            <a:ext cx="3734541" cy="231212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5" name="矩形 14">
            <a:extLst>
              <a:ext uri="{FF2B5EF4-FFF2-40B4-BE49-F238E27FC236}">
                <a16:creationId xmlns:a16="http://schemas.microsoft.com/office/drawing/2014/main" id="{6AD4CFFB-68AD-472C-831C-B787C6F50FC6}"/>
              </a:ext>
            </a:extLst>
          </p:cNvPr>
          <p:cNvSpPr/>
          <p:nvPr/>
        </p:nvSpPr>
        <p:spPr>
          <a:xfrm>
            <a:off x="-325676" y="4028895"/>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5-2</a:t>
            </a:r>
            <a:r>
              <a:rPr lang="zh-CN" altLang="zh-CN" sz="800" dirty="0">
                <a:solidFill>
                  <a:srgbClr val="000000"/>
                </a:solidFill>
                <a:latin typeface="NEU-BZ-S92"/>
                <a:ea typeface="方正书宋_GBK"/>
                <a:cs typeface="Times New Roman" panose="02020603050405020304" pitchFamily="18" charset="0"/>
              </a:rPr>
              <a:t>　单杆活塞缸</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           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缸无杆腔进油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缸有杆腔进油</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20" name="矩形 19">
            <a:extLst>
              <a:ext uri="{FF2B5EF4-FFF2-40B4-BE49-F238E27FC236}">
                <a16:creationId xmlns:a16="http://schemas.microsoft.com/office/drawing/2014/main" id="{1445C57C-07DE-4466-862E-2C616E31CD98}"/>
              </a:ext>
            </a:extLst>
          </p:cNvPr>
          <p:cNvSpPr/>
          <p:nvPr/>
        </p:nvSpPr>
        <p:spPr>
          <a:xfrm>
            <a:off x="982471" y="4559398"/>
            <a:ext cx="2218877" cy="307777"/>
          </a:xfrm>
          <a:prstGeom prst="rect">
            <a:avLst/>
          </a:prstGeom>
        </p:spPr>
        <p:txBody>
          <a:bodyPr wrap="none">
            <a:spAutoFit/>
          </a:bodyPr>
          <a:lstStyle/>
          <a:p>
            <a:r>
              <a:rPr lang="zh-CN" altLang="en-US" sz="1400" dirty="0"/>
              <a:t>图</a:t>
            </a:r>
            <a:r>
              <a:rPr lang="en-US" altLang="zh-CN" sz="1400" dirty="0"/>
              <a:t>5-2</a:t>
            </a:r>
            <a:r>
              <a:rPr lang="zh-CN" altLang="en-US" sz="1400" dirty="0"/>
              <a:t>所示为单杆活塞缸。</a:t>
            </a:r>
          </a:p>
        </p:txBody>
      </p:sp>
      <p:sp>
        <p:nvSpPr>
          <p:cNvPr id="24" name="矩形 23">
            <a:extLst>
              <a:ext uri="{FF2B5EF4-FFF2-40B4-BE49-F238E27FC236}">
                <a16:creationId xmlns:a16="http://schemas.microsoft.com/office/drawing/2014/main" id="{AECF4865-2060-49CA-8B7B-8F7B2DA81479}"/>
              </a:ext>
            </a:extLst>
          </p:cNvPr>
          <p:cNvSpPr/>
          <p:nvPr/>
        </p:nvSpPr>
        <p:spPr>
          <a:xfrm>
            <a:off x="4261854" y="1822659"/>
            <a:ext cx="4500305" cy="646331"/>
          </a:xfrm>
          <a:prstGeom prst="rect">
            <a:avLst/>
          </a:prstGeom>
        </p:spPr>
        <p:txBody>
          <a:bodyPr wrap="square">
            <a:spAutoFit/>
          </a:bodyPr>
          <a:lstStyle/>
          <a:p>
            <a:pPr algn="just">
              <a:lnSpc>
                <a:spcPct val="150000"/>
              </a:lnSpc>
            </a:pPr>
            <a:r>
              <a:rPr lang="zh-CN" altLang="en-US" sz="1200" dirty="0"/>
              <a:t>它的进、出油口的布置视其安装方式而定</a:t>
            </a:r>
            <a:r>
              <a:rPr lang="en-US" altLang="zh-CN" sz="1200" dirty="0"/>
              <a:t>,</a:t>
            </a:r>
            <a:r>
              <a:rPr lang="zh-CN" altLang="en-US" sz="1200" dirty="0"/>
              <a:t>可以缸筒固定</a:t>
            </a:r>
            <a:r>
              <a:rPr lang="en-US" altLang="zh-CN" sz="1200" dirty="0"/>
              <a:t>,</a:t>
            </a:r>
            <a:r>
              <a:rPr lang="zh-CN" altLang="en-US" sz="1200" dirty="0"/>
              <a:t>也可以活塞杆固定</a:t>
            </a:r>
            <a:r>
              <a:rPr lang="en-US" altLang="zh-CN" sz="1200" dirty="0"/>
              <a:t>,</a:t>
            </a:r>
            <a:r>
              <a:rPr lang="zh-CN" altLang="en-US" sz="1200" dirty="0"/>
              <a:t>工作台的移动范围都是活塞</a:t>
            </a:r>
            <a:r>
              <a:rPr lang="en-US" altLang="zh-CN" sz="1200" dirty="0"/>
              <a:t>(</a:t>
            </a:r>
            <a:r>
              <a:rPr lang="zh-CN" altLang="en-US" sz="1200" dirty="0"/>
              <a:t>或缸筒</a:t>
            </a:r>
            <a:r>
              <a:rPr lang="en-US" altLang="zh-CN" sz="1200" dirty="0"/>
              <a:t>)</a:t>
            </a:r>
            <a:r>
              <a:rPr lang="zh-CN" altLang="en-US" sz="1200" dirty="0"/>
              <a:t>有效行程的两倍。</a:t>
            </a:r>
          </a:p>
        </p:txBody>
      </p:sp>
      <p:sp>
        <p:nvSpPr>
          <p:cNvPr id="26" name="矩形 25">
            <a:extLst>
              <a:ext uri="{FF2B5EF4-FFF2-40B4-BE49-F238E27FC236}">
                <a16:creationId xmlns:a16="http://schemas.microsoft.com/office/drawing/2014/main" id="{03393CD5-7C71-4968-AF36-909F3BE297D3}"/>
              </a:ext>
            </a:extLst>
          </p:cNvPr>
          <p:cNvSpPr/>
          <p:nvPr/>
        </p:nvSpPr>
        <p:spPr>
          <a:xfrm>
            <a:off x="4261854" y="2429599"/>
            <a:ext cx="4500305" cy="646331"/>
          </a:xfrm>
          <a:prstGeom prst="rect">
            <a:avLst/>
          </a:prstGeom>
        </p:spPr>
        <p:txBody>
          <a:bodyPr wrap="square">
            <a:spAutoFit/>
          </a:bodyPr>
          <a:lstStyle/>
          <a:p>
            <a:pPr algn="just">
              <a:lnSpc>
                <a:spcPct val="150000"/>
              </a:lnSpc>
            </a:pPr>
            <a:r>
              <a:rPr lang="zh-CN" altLang="en-US" sz="1200" dirty="0"/>
              <a:t>由于液压缸两腔的有效工作面积不等</a:t>
            </a:r>
            <a:r>
              <a:rPr lang="en-US" altLang="zh-CN" sz="1200" dirty="0"/>
              <a:t>,</a:t>
            </a:r>
            <a:r>
              <a:rPr lang="zh-CN" altLang="en-US" sz="1200" dirty="0"/>
              <a:t>因此它在两个方向上的输出推力</a:t>
            </a:r>
            <a:r>
              <a:rPr lang="en-US" altLang="zh-CN" sz="1200" dirty="0"/>
              <a:t>F</a:t>
            </a:r>
            <a:r>
              <a:rPr lang="zh-CN" altLang="en-US" sz="1200" dirty="0"/>
              <a:t>和速度</a:t>
            </a:r>
            <a:r>
              <a:rPr lang="en-US" altLang="zh-CN" sz="1200" dirty="0"/>
              <a:t>v</a:t>
            </a:r>
            <a:r>
              <a:rPr lang="zh-CN" altLang="en-US" sz="1200" dirty="0"/>
              <a:t>亦不等。</a:t>
            </a:r>
          </a:p>
        </p:txBody>
      </p:sp>
      <p:sp>
        <p:nvSpPr>
          <p:cNvPr id="28" name="矩形 27">
            <a:extLst>
              <a:ext uri="{FF2B5EF4-FFF2-40B4-BE49-F238E27FC236}">
                <a16:creationId xmlns:a16="http://schemas.microsoft.com/office/drawing/2014/main" id="{A3CA6DFA-BD4B-450E-9F70-C12DDF0D132B}"/>
              </a:ext>
            </a:extLst>
          </p:cNvPr>
          <p:cNvSpPr/>
          <p:nvPr/>
        </p:nvSpPr>
        <p:spPr>
          <a:xfrm>
            <a:off x="4261854" y="3088992"/>
            <a:ext cx="954107" cy="276999"/>
          </a:xfrm>
          <a:prstGeom prst="rect">
            <a:avLst/>
          </a:prstGeom>
        </p:spPr>
        <p:txBody>
          <a:bodyPr wrap="none">
            <a:spAutoFit/>
          </a:bodyPr>
          <a:lstStyle/>
          <a:p>
            <a:r>
              <a:rPr lang="zh-CN" altLang="en-US" sz="1200" dirty="0"/>
              <a:t>其值分别为</a:t>
            </a:r>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E690EF68-C30B-4329-AC23-82FB26E24F08}"/>
                  </a:ext>
                </a:extLst>
              </p:cNvPr>
              <p:cNvSpPr/>
              <p:nvPr/>
            </p:nvSpPr>
            <p:spPr>
              <a:xfrm>
                <a:off x="3675763" y="3037503"/>
                <a:ext cx="6701246" cy="3799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𝐹</m:t>
                          </m:r>
                        </m:e>
                        <m:sub>
                          <m:r>
                            <a:rPr lang="zh-CN" altLang="en-US" sz="1100" i="0">
                              <a:latin typeface="Cambria Math" panose="02040503050406030204" pitchFamily="18" charset="0"/>
                            </a:rPr>
                            <m:t>1</m:t>
                          </m:r>
                        </m:sub>
                      </m:sSub>
                      <m:r>
                        <a:rPr lang="zh-CN" altLang="en-US" sz="1100" i="0">
                          <a:latin typeface="Cambria Math" panose="02040503050406030204" pitchFamily="18" charset="0"/>
                        </a:rPr>
                        <m:t>=</m:t>
                      </m:r>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1</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a:rPr lang="zh-CN" altLang="en-US" sz="1100" i="0">
                              <a:latin typeface="Cambria Math" panose="02040503050406030204" pitchFamily="18" charset="0"/>
                            </a:rPr>
                            <m:t>1</m:t>
                          </m:r>
                        </m:sub>
                      </m:sSub>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2</m:t>
                          </m:r>
                        </m:sub>
                      </m:sSub>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𝐴</m:t>
                          </m:r>
                        </m:e>
                        <m:sub>
                          <m:r>
                            <a:rPr lang="zh-CN" altLang="en-US" sz="1100" i="0">
                              <a:latin typeface="Cambria Math" panose="02040503050406030204" pitchFamily="18" charset="0"/>
                            </a:rPr>
                            <m:t>2</m:t>
                          </m:r>
                        </m:sub>
                      </m:sSub>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𝜂</m:t>
                          </m:r>
                        </m:e>
                        <m:sub>
                          <m:r>
                            <m:rPr>
                              <m:sty m:val="p"/>
                            </m:rPr>
                            <a:rPr lang="zh-CN" altLang="en-US" sz="1100" i="0">
                              <a:latin typeface="Cambria Math" panose="02040503050406030204" pitchFamily="18" charset="0"/>
                            </a:rPr>
                            <m:t>m</m:t>
                          </m:r>
                        </m:sub>
                      </m:sSub>
                      <m:r>
                        <a:rPr lang="zh-CN" altLang="en-US" sz="1100" i="0">
                          <a:latin typeface="Cambria Math" panose="02040503050406030204" pitchFamily="18" charset="0"/>
                        </a:rPr>
                        <m:t>=</m:t>
                      </m:r>
                      <m:f>
                        <m:fPr>
                          <m:ctrlPr>
                            <a:rPr lang="zh-CN" altLang="en-US" sz="1100" i="1">
                              <a:latin typeface="Cambria Math" panose="02040503050406030204" pitchFamily="18" charset="0"/>
                            </a:rPr>
                          </m:ctrlPr>
                        </m:fPr>
                        <m:num>
                          <m:r>
                            <m:rPr>
                              <m:sty m:val="p"/>
                            </m:rPr>
                            <a:rPr lang="zh-CN" altLang="en-US" sz="1100" i="0">
                              <a:latin typeface="Cambria Math" panose="02040503050406030204" pitchFamily="18" charset="0"/>
                            </a:rPr>
                            <m:t>π</m:t>
                          </m:r>
                        </m:num>
                        <m:den>
                          <m:r>
                            <a:rPr lang="zh-CN" altLang="en-US" sz="1100" i="0">
                              <a:latin typeface="Cambria Math" panose="02040503050406030204" pitchFamily="18" charset="0"/>
                            </a:rPr>
                            <m:t>4</m:t>
                          </m:r>
                        </m:den>
                      </m:f>
                      <m:r>
                        <m:rPr>
                          <m:nor/>
                        </m:rPr>
                        <a:rPr lang="zh-CN" altLang="en-US" sz="1100" i="1">
                          <a:latin typeface="Cambria Math" panose="02040503050406030204" pitchFamily="18" charset="0"/>
                        </a:rPr>
                        <m:t>〔</m:t>
                      </m:r>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1</m:t>
                          </m:r>
                        </m:sub>
                      </m:sSub>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2</m:t>
                          </m:r>
                        </m:sub>
                      </m:sSub>
                      <m:r>
                        <m:rPr>
                          <m:nor/>
                        </m:rPr>
                        <a:rPr lang="zh-CN" altLang="en-US" sz="1100" i="1">
                          <a:latin typeface="Cambria Math" panose="02040503050406030204" pitchFamily="18" charset="0"/>
                        </a:rPr>
                        <m:t>)</m:t>
                      </m:r>
                      <m:sSup>
                        <m:sSupPr>
                          <m:ctrlPr>
                            <a:rPr lang="zh-CN" altLang="en-US" sz="1100" i="1">
                              <a:latin typeface="Cambria Math" panose="02040503050406030204" pitchFamily="18" charset="0"/>
                            </a:rPr>
                          </m:ctrlPr>
                        </m:sSupPr>
                        <m:e>
                          <m:r>
                            <a:rPr lang="zh-CN" altLang="en-US" sz="1100" i="1">
                              <a:latin typeface="Cambria Math" panose="02040503050406030204" pitchFamily="18" charset="0"/>
                            </a:rPr>
                            <m:t>𝐷</m:t>
                          </m:r>
                        </m:e>
                        <m:sup>
                          <m:r>
                            <a:rPr lang="zh-CN" altLang="en-US" sz="1100" i="0">
                              <a:latin typeface="Cambria Math" panose="02040503050406030204" pitchFamily="18" charset="0"/>
                            </a:rPr>
                            <m:t>2</m:t>
                          </m:r>
                        </m:sup>
                      </m:sSup>
                      <m:r>
                        <a:rPr lang="zh-CN" altLang="en-US" sz="1100" i="0">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𝑝</m:t>
                          </m:r>
                        </m:e>
                        <m:sub>
                          <m:r>
                            <a:rPr lang="zh-CN" altLang="en-US" sz="1100" i="0">
                              <a:latin typeface="Cambria Math" panose="02040503050406030204" pitchFamily="18" charset="0"/>
                            </a:rPr>
                            <m:t>2</m:t>
                          </m:r>
                        </m:sub>
                      </m:sSub>
                      <m:sSup>
                        <m:sSupPr>
                          <m:ctrlPr>
                            <a:rPr lang="zh-CN" altLang="en-US" sz="1100" i="1">
                              <a:latin typeface="Cambria Math" panose="02040503050406030204" pitchFamily="18" charset="0"/>
                            </a:rPr>
                          </m:ctrlPr>
                        </m:sSupPr>
                        <m:e>
                          <m:r>
                            <a:rPr lang="zh-CN" altLang="en-US" sz="1100" i="1">
                              <a:latin typeface="Cambria Math" panose="02040503050406030204" pitchFamily="18" charset="0"/>
                            </a:rPr>
                            <m:t>𝑑</m:t>
                          </m:r>
                        </m:e>
                        <m:sup>
                          <m:r>
                            <a:rPr lang="zh-CN" altLang="en-US" sz="1100" i="0">
                              <a:latin typeface="Cambria Math" panose="02040503050406030204" pitchFamily="18" charset="0"/>
                            </a:rPr>
                            <m:t>2</m:t>
                          </m:r>
                        </m:sup>
                      </m:sSup>
                      <m:r>
                        <m:rPr>
                          <m:nor/>
                        </m:rPr>
                        <a:rPr lang="zh-CN" altLang="en-US" sz="1100" i="1">
                          <a:latin typeface="Cambria Math" panose="02040503050406030204" pitchFamily="18" charset="0"/>
                        </a:rPr>
                        <m:t>〕</m:t>
                      </m:r>
                      <m:sSub>
                        <m:sSubPr>
                          <m:ctrlPr>
                            <a:rPr lang="zh-CN" altLang="en-US" sz="1100" i="1">
                              <a:latin typeface="Cambria Math" panose="02040503050406030204" pitchFamily="18" charset="0"/>
                            </a:rPr>
                          </m:ctrlPr>
                        </m:sSubPr>
                        <m:e>
                          <m:r>
                            <a:rPr lang="zh-CN" altLang="en-US" sz="1100" i="1">
                              <a:latin typeface="Cambria Math" panose="02040503050406030204" pitchFamily="18" charset="0"/>
                            </a:rPr>
                            <m:t>𝜂</m:t>
                          </m:r>
                        </m:e>
                        <m:sub>
                          <m:r>
                            <m:rPr>
                              <m:sty m:val="p"/>
                            </m:rPr>
                            <a:rPr lang="zh-CN" altLang="en-US" sz="1100" i="0">
                              <a:latin typeface="Cambria Math" panose="02040503050406030204" pitchFamily="18" charset="0"/>
                            </a:rPr>
                            <m:t>m</m:t>
                          </m:r>
                        </m:sub>
                      </m:sSub>
                      <m:r>
                        <m:rPr>
                          <m:nor/>
                        </m:rPr>
                        <a:rPr lang="zh-CN" altLang="en-US" sz="1100" i="1">
                          <a:latin typeface="Cambria Math" panose="02040503050406030204" pitchFamily="18" charset="0"/>
                        </a:rPr>
                        <m:t>(</m:t>
                      </m:r>
                      <m:r>
                        <a:rPr lang="zh-CN" altLang="en-US" sz="1100" i="0">
                          <a:latin typeface="Cambria Math" panose="02040503050406030204" pitchFamily="18" charset="0"/>
                        </a:rPr>
                        <m:t>5</m:t>
                      </m:r>
                      <m:r>
                        <m:rPr>
                          <m:nor/>
                        </m:rPr>
                        <a:rPr lang="zh-CN" altLang="en-US" sz="1100" i="1">
                          <a:latin typeface="Cambria Math" panose="02040503050406030204" pitchFamily="18" charset="0"/>
                        </a:rPr>
                        <m:t>−</m:t>
                      </m:r>
                      <m:r>
                        <a:rPr lang="zh-CN" altLang="en-US" sz="1100" i="0">
                          <a:latin typeface="Cambria Math" panose="02040503050406030204" pitchFamily="18" charset="0"/>
                        </a:rPr>
                        <m:t>3</m:t>
                      </m:r>
                      <m:r>
                        <m:rPr>
                          <m:nor/>
                        </m:rPr>
                        <a:rPr lang="zh-CN" altLang="en-US" sz="1100" i="1">
                          <a:latin typeface="Cambria Math" panose="02040503050406030204" pitchFamily="18" charset="0"/>
                        </a:rPr>
                        <m:t>)</m:t>
                      </m:r>
                    </m:oMath>
                  </m:oMathPara>
                </a14:m>
                <a:endParaRPr lang="zh-CN" altLang="en-US" sz="1100" dirty="0"/>
              </a:p>
            </p:txBody>
          </p:sp>
        </mc:Choice>
        <mc:Fallback xmlns="">
          <p:sp>
            <p:nvSpPr>
              <p:cNvPr id="30" name="矩形 29">
                <a:extLst>
                  <a:ext uri="{FF2B5EF4-FFF2-40B4-BE49-F238E27FC236}">
                    <a16:creationId xmlns:a16="http://schemas.microsoft.com/office/drawing/2014/main" id="{E690EF68-C30B-4329-AC23-82FB26E24F08}"/>
                  </a:ext>
                </a:extLst>
              </p:cNvPr>
              <p:cNvSpPr>
                <a:spLocks noRot="1" noChangeAspect="1" noMove="1" noResize="1" noEditPoints="1" noAdjustHandles="1" noChangeArrowheads="1" noChangeShapeType="1" noTextEdit="1"/>
              </p:cNvSpPr>
              <p:nvPr/>
            </p:nvSpPr>
            <p:spPr>
              <a:xfrm>
                <a:off x="3675763" y="3037503"/>
                <a:ext cx="6701246" cy="3799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1DDED0F4-43D5-49CD-AAFA-EC8C3F1B8E6D}"/>
                  </a:ext>
                </a:extLst>
              </p:cNvPr>
              <p:cNvSpPr/>
              <p:nvPr/>
            </p:nvSpPr>
            <p:spPr>
              <a:xfrm>
                <a:off x="3345134" y="3456477"/>
                <a:ext cx="6333743" cy="4060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𝐹</m:t>
                          </m:r>
                        </m:e>
                        <m:sub>
                          <m:r>
                            <a:rPr lang="zh-CN" altLang="en-US" sz="1200" i="0">
                              <a:latin typeface="Cambria Math" panose="02040503050406030204" pitchFamily="18" charset="0"/>
                            </a:rPr>
                            <m:t>2</m:t>
                          </m:r>
                        </m:sub>
                      </m:sSub>
                      <m:r>
                        <a:rPr lang="zh-CN" altLang="en-US" sz="1200" i="0">
                          <a:latin typeface="Cambria Math" panose="02040503050406030204" pitchFamily="18" charset="0"/>
                        </a:rPr>
                        <m:t>=</m:t>
                      </m:r>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m</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m:rPr>
                              <m:sty m:val="p"/>
                            </m:rPr>
                            <a:rPr lang="zh-CN" altLang="en-US" sz="1200" i="0">
                              <a:latin typeface="Cambria Math" panose="02040503050406030204" pitchFamily="18" charset="0"/>
                            </a:rPr>
                            <m:t>π</m:t>
                          </m:r>
                        </m:num>
                        <m:den>
                          <m:r>
                            <a:rPr lang="zh-CN" altLang="en-US" sz="1200" i="0">
                              <a:latin typeface="Cambria Math" panose="02040503050406030204" pitchFamily="18" charset="0"/>
                            </a:rPr>
                            <m:t>4</m:t>
                          </m:r>
                        </m:den>
                      </m:f>
                      <m:r>
                        <m:rPr>
                          <m:nor/>
                        </m:rPr>
                        <a:rPr lang="zh-CN" altLang="en-US" sz="1200" i="1">
                          <a:latin typeface="Cambria Math" panose="02040503050406030204" pitchFamily="18" charset="0"/>
                        </a:rPr>
                        <m:t>〔</m:t>
                      </m:r>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2</m:t>
                          </m:r>
                        </m:sub>
                      </m:sSub>
                      <m:r>
                        <m:rPr>
                          <m:nor/>
                        </m:rPr>
                        <a:rPr lang="zh-CN" altLang="en-US" sz="1200" i="1">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𝐷</m:t>
                          </m:r>
                        </m:e>
                        <m:sup>
                          <m:r>
                            <a:rPr lang="zh-CN" altLang="en-US" sz="1200" i="0">
                              <a:latin typeface="Cambria Math" panose="02040503050406030204" pitchFamily="18" charset="0"/>
                            </a:rPr>
                            <m:t>2</m:t>
                          </m:r>
                        </m:sup>
                      </m:sSup>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𝑑</m:t>
                          </m:r>
                        </m:e>
                        <m:sup>
                          <m:r>
                            <a:rPr lang="zh-CN" altLang="en-US" sz="1200" i="0">
                              <a:latin typeface="Cambria Math" panose="02040503050406030204" pitchFamily="18" charset="0"/>
                            </a:rPr>
                            <m:t>2</m:t>
                          </m:r>
                        </m:sup>
                      </m:sSup>
                      <m:r>
                        <m:rPr>
                          <m:nor/>
                        </m:rPr>
                        <a:rPr lang="zh-CN" altLang="en-US" sz="1200" i="1">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m:rPr>
                              <m:sty m:val="p"/>
                            </m:rPr>
                            <a:rPr lang="zh-CN" altLang="en-US" sz="1200" i="0">
                              <a:latin typeface="Cambria Math" panose="02040503050406030204" pitchFamily="18" charset="0"/>
                            </a:rPr>
                            <m:t>m</m:t>
                          </m:r>
                        </m:sub>
                      </m:sSub>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4</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32" name="矩形 31">
                <a:extLst>
                  <a:ext uri="{FF2B5EF4-FFF2-40B4-BE49-F238E27FC236}">
                    <a16:creationId xmlns:a16="http://schemas.microsoft.com/office/drawing/2014/main" id="{1DDED0F4-43D5-49CD-AAFA-EC8C3F1B8E6D}"/>
                  </a:ext>
                </a:extLst>
              </p:cNvPr>
              <p:cNvSpPr>
                <a:spLocks noRot="1" noChangeAspect="1" noMove="1" noResize="1" noEditPoints="1" noAdjustHandles="1" noChangeArrowheads="1" noChangeShapeType="1" noTextEdit="1"/>
              </p:cNvSpPr>
              <p:nvPr/>
            </p:nvSpPr>
            <p:spPr>
              <a:xfrm>
                <a:off x="3345134" y="3456477"/>
                <a:ext cx="6333743" cy="406073"/>
              </a:xfrm>
              <a:prstGeom prst="rect">
                <a:avLst/>
              </a:prstGeom>
              <a:blipFill>
                <a:blip r:embed="rId4"/>
                <a:stretch>
                  <a:fillRect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77BBB21F-0A93-4B1C-883F-51C1F78F3965}"/>
                  </a:ext>
                </a:extLst>
              </p:cNvPr>
              <p:cNvSpPr/>
              <p:nvPr/>
            </p:nvSpPr>
            <p:spPr>
              <a:xfrm>
                <a:off x="5446078" y="3937163"/>
                <a:ext cx="1907061" cy="468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1</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𝑞</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1</m:t>
                              </m:r>
                            </m:sub>
                          </m:sSub>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a:rPr lang="zh-CN" altLang="en-US" sz="1200" i="1">
                              <a:latin typeface="Cambria Math" panose="02040503050406030204" pitchFamily="18" charset="0"/>
                            </a:rPr>
                            <m:t>𝑉</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4</m:t>
                          </m:r>
                          <m:r>
                            <a:rPr lang="zh-CN" altLang="en-US" sz="1200" i="1">
                              <a:latin typeface="Cambria Math" panose="02040503050406030204" pitchFamily="18" charset="0"/>
                            </a:rPr>
                            <m:t>𝑞</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a:rPr lang="zh-CN" altLang="en-US" sz="1200" i="1">
                                  <a:latin typeface="Cambria Math" panose="02040503050406030204" pitchFamily="18" charset="0"/>
                                </a:rPr>
                                <m:t>𝑉</m:t>
                              </m:r>
                            </m:sub>
                          </m:sSub>
                        </m:num>
                        <m:den>
                          <m:r>
                            <m:rPr>
                              <m:sty m:val="p"/>
                            </m:rPr>
                            <a:rPr lang="zh-CN" altLang="en-US" sz="1200" i="0">
                              <a:latin typeface="Cambria Math" panose="02040503050406030204" pitchFamily="18" charset="0"/>
                            </a:rPr>
                            <m:t>π</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𝐷</m:t>
                              </m:r>
                            </m:e>
                            <m:sup>
                              <m:r>
                                <a:rPr lang="zh-CN" altLang="en-US" sz="1200" i="0">
                                  <a:latin typeface="Cambria Math" panose="02040503050406030204" pitchFamily="18" charset="0"/>
                                </a:rPr>
                                <m:t>2</m:t>
                              </m:r>
                            </m:sup>
                          </m:sSup>
                        </m:den>
                      </m:f>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33" name="矩形 32">
                <a:extLst>
                  <a:ext uri="{FF2B5EF4-FFF2-40B4-BE49-F238E27FC236}">
                    <a16:creationId xmlns:a16="http://schemas.microsoft.com/office/drawing/2014/main" id="{77BBB21F-0A93-4B1C-883F-51C1F78F3965}"/>
                  </a:ext>
                </a:extLst>
              </p:cNvPr>
              <p:cNvSpPr>
                <a:spLocks noRot="1" noChangeAspect="1" noMove="1" noResize="1" noEditPoints="1" noAdjustHandles="1" noChangeArrowheads="1" noChangeShapeType="1" noTextEdit="1"/>
              </p:cNvSpPr>
              <p:nvPr/>
            </p:nvSpPr>
            <p:spPr>
              <a:xfrm>
                <a:off x="5446078" y="3937163"/>
                <a:ext cx="1907061" cy="4687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6E570EDB-8B1F-410A-8A45-BE1291F0A7B8}"/>
                  </a:ext>
                </a:extLst>
              </p:cNvPr>
              <p:cNvSpPr/>
              <p:nvPr/>
            </p:nvSpPr>
            <p:spPr>
              <a:xfrm>
                <a:off x="5333595" y="4454653"/>
                <a:ext cx="2263377" cy="471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2</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𝑞</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𝐴</m:t>
                              </m:r>
                            </m:e>
                            <m:sub>
                              <m:r>
                                <a:rPr lang="zh-CN" altLang="en-US" sz="1200" i="0">
                                  <a:latin typeface="Cambria Math" panose="02040503050406030204" pitchFamily="18" charset="0"/>
                                </a:rPr>
                                <m:t>2</m:t>
                              </m:r>
                            </m:sub>
                          </m:sSub>
                        </m:den>
                      </m:f>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a:rPr lang="zh-CN" altLang="en-US" sz="1200" i="1">
                              <a:latin typeface="Cambria Math" panose="02040503050406030204" pitchFamily="18" charset="0"/>
                            </a:rPr>
                            <m:t>𝑉</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4</m:t>
                          </m:r>
                          <m:r>
                            <a:rPr lang="zh-CN" altLang="en-US" sz="1200" i="1">
                              <a:latin typeface="Cambria Math" panose="02040503050406030204" pitchFamily="18" charset="0"/>
                            </a:rPr>
                            <m:t>𝑞</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𝜂</m:t>
                              </m:r>
                            </m:e>
                            <m:sub>
                              <m:r>
                                <a:rPr lang="zh-CN" altLang="en-US" sz="1200" i="1">
                                  <a:latin typeface="Cambria Math" panose="02040503050406030204" pitchFamily="18" charset="0"/>
                                </a:rPr>
                                <m:t>𝑉</m:t>
                              </m:r>
                            </m:sub>
                          </m:sSub>
                        </m:num>
                        <m:den>
                          <m:r>
                            <m:rPr>
                              <m:sty m:val="p"/>
                            </m:rPr>
                            <a:rPr lang="zh-CN" altLang="en-US" sz="1200" i="0">
                              <a:latin typeface="Cambria Math" panose="02040503050406030204" pitchFamily="18" charset="0"/>
                            </a:rPr>
                            <m:t>π</m:t>
                          </m:r>
                          <m:r>
                            <m:rPr>
                              <m:nor/>
                            </m:rPr>
                            <a:rPr lang="zh-CN" altLang="en-US" sz="1200" i="1">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𝐷</m:t>
                              </m:r>
                            </m:e>
                            <m:sup>
                              <m:r>
                                <a:rPr lang="zh-CN" altLang="en-US" sz="1200" i="0">
                                  <a:latin typeface="Cambria Math" panose="02040503050406030204" pitchFamily="18" charset="0"/>
                                </a:rPr>
                                <m:t>2</m:t>
                              </m:r>
                            </m:sup>
                          </m:sSup>
                          <m:r>
                            <m:rPr>
                              <m:nor/>
                            </m:rPr>
                            <a:rPr lang="zh-CN" altLang="en-US" sz="1200" i="1">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𝑑</m:t>
                              </m:r>
                            </m:e>
                            <m:sup>
                              <m:r>
                                <a:rPr lang="zh-CN" altLang="en-US" sz="1200" i="0">
                                  <a:latin typeface="Cambria Math" panose="02040503050406030204" pitchFamily="18" charset="0"/>
                                </a:rPr>
                                <m:t>2</m:t>
                              </m:r>
                            </m:sup>
                          </m:sSup>
                          <m:r>
                            <m:rPr>
                              <m:nor/>
                            </m:rPr>
                            <a:rPr lang="zh-CN" altLang="en-US" sz="1200" i="1">
                              <a:latin typeface="Cambria Math" panose="02040503050406030204" pitchFamily="18" charset="0"/>
                            </a:rPr>
                            <m:t>)</m:t>
                          </m:r>
                        </m:den>
                      </m:f>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6</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34" name="矩形 33">
                <a:extLst>
                  <a:ext uri="{FF2B5EF4-FFF2-40B4-BE49-F238E27FC236}">
                    <a16:creationId xmlns:a16="http://schemas.microsoft.com/office/drawing/2014/main" id="{6E570EDB-8B1F-410A-8A45-BE1291F0A7B8}"/>
                  </a:ext>
                </a:extLst>
              </p:cNvPr>
              <p:cNvSpPr>
                <a:spLocks noRot="1" noChangeAspect="1" noMove="1" noResize="1" noEditPoints="1" noAdjustHandles="1" noChangeArrowheads="1" noChangeShapeType="1" noTextEdit="1"/>
              </p:cNvSpPr>
              <p:nvPr/>
            </p:nvSpPr>
            <p:spPr>
              <a:xfrm>
                <a:off x="5333595" y="4454653"/>
                <a:ext cx="2263377" cy="471347"/>
              </a:xfrm>
              <a:prstGeom prst="rect">
                <a:avLst/>
              </a:prstGeom>
              <a:blipFill>
                <a:blip r:embed="rId6"/>
                <a:stretch>
                  <a:fillRect b="-6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22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xEl>
                                              <p:pRg st="0" end="0"/>
                                            </p:txEl>
                                          </p:spTgt>
                                        </p:tgtEl>
                                        <p:attrNameLst>
                                          <p:attrName>style.visibility</p:attrName>
                                        </p:attrNameLst>
                                      </p:cBhvr>
                                      <p:to>
                                        <p:strVal val="visible"/>
                                      </p:to>
                                    </p:set>
                                    <p:animEffect transition="in" filter="fade">
                                      <p:cBhvr>
                                        <p:cTn id="39" dur="500"/>
                                        <p:tgtEl>
                                          <p:spTgt spid="2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2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2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Effect transition="in" filter="wipe(left)">
                                      <p:cBhvr>
                                        <p:cTn id="54" dur="1000"/>
                                        <p:tgtEl>
                                          <p:spTgt spid="3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p:bldP spid="20" grpId="0"/>
      <p:bldP spid="24" grpId="0"/>
      <p:bldP spid="26" grpId="0"/>
      <p:bldP spid="30" grpId="0"/>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F3611206-10A6-4919-B568-71A3EF1CE2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直角三角形 2">
            <a:extLst>
              <a:ext uri="{FF2B5EF4-FFF2-40B4-BE49-F238E27FC236}">
                <a16:creationId xmlns:a16="http://schemas.microsoft.com/office/drawing/2014/main" id="{44939406-BF3C-482C-BCA5-A14263F6D5EA}"/>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直角三角形 3">
            <a:extLst>
              <a:ext uri="{FF2B5EF4-FFF2-40B4-BE49-F238E27FC236}">
                <a16:creationId xmlns:a16="http://schemas.microsoft.com/office/drawing/2014/main" id="{8262120C-223C-4F96-B8B9-34AFE4570B4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19">
            <a:extLst>
              <a:ext uri="{FF2B5EF4-FFF2-40B4-BE49-F238E27FC236}">
                <a16:creationId xmlns:a16="http://schemas.microsoft.com/office/drawing/2014/main" id="{ADD47913-75B8-4391-980C-33A8E43CA0A5}"/>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一、活塞缸</a:t>
            </a:r>
          </a:p>
        </p:txBody>
      </p:sp>
      <p:sp>
        <p:nvSpPr>
          <p:cNvPr id="6" name="直角三角形 5">
            <a:extLst>
              <a:ext uri="{FF2B5EF4-FFF2-40B4-BE49-F238E27FC236}">
                <a16:creationId xmlns:a16="http://schemas.microsoft.com/office/drawing/2014/main" id="{DDBD80A3-4CF4-4D57-A0A5-398F56C69C75}"/>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直角三角形 6">
            <a:extLst>
              <a:ext uri="{FF2B5EF4-FFF2-40B4-BE49-F238E27FC236}">
                <a16:creationId xmlns:a16="http://schemas.microsoft.com/office/drawing/2014/main" id="{F42D6AB8-96BB-4E66-B95A-256132A9651B}"/>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直角三角形 7">
            <a:extLst>
              <a:ext uri="{FF2B5EF4-FFF2-40B4-BE49-F238E27FC236}">
                <a16:creationId xmlns:a16="http://schemas.microsoft.com/office/drawing/2014/main" id="{4BCA55D9-E213-4FBC-BE0F-A1E454A7A9D4}"/>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直角三角形 8">
            <a:extLst>
              <a:ext uri="{FF2B5EF4-FFF2-40B4-BE49-F238E27FC236}">
                <a16:creationId xmlns:a16="http://schemas.microsoft.com/office/drawing/2014/main" id="{390A4CD0-281E-4696-9EAD-6344D05AE527}"/>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E05DCFE6-459E-4965-A46E-803B2273D3DD}"/>
              </a:ext>
            </a:extLst>
          </p:cNvPr>
          <p:cNvSpPr txBox="1"/>
          <p:nvPr/>
        </p:nvSpPr>
        <p:spPr>
          <a:xfrm>
            <a:off x="519603"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第一节   </a:t>
            </a:r>
            <a:r>
              <a:rPr lang="zh-CN" altLang="en-US" sz="3200" dirty="0">
                <a:solidFill>
                  <a:schemeClr val="bg1"/>
                </a:solidFill>
                <a:latin typeface="Times New Roman" panose="02020603050405020304" pitchFamily="18" charset="0"/>
                <a:ea typeface="黑体" panose="02010609060101010101" pitchFamily="49" charset="-122"/>
              </a:rPr>
              <a:t>液压缸的类型和特点</a:t>
            </a:r>
          </a:p>
        </p:txBody>
      </p:sp>
      <p:sp>
        <p:nvSpPr>
          <p:cNvPr id="11" name="直角三角形 10">
            <a:extLst>
              <a:ext uri="{FF2B5EF4-FFF2-40B4-BE49-F238E27FC236}">
                <a16:creationId xmlns:a16="http://schemas.microsoft.com/office/drawing/2014/main" id="{3D3129B2-148F-46BE-A939-6C536179BA37}"/>
              </a:ext>
            </a:extLst>
          </p:cNvPr>
          <p:cNvSpPr>
            <a:spLocks noChangeAspect="1"/>
          </p:cNvSpPr>
          <p:nvPr/>
        </p:nvSpPr>
        <p:spPr>
          <a:xfrm rot="2637755" flipH="1" flipV="1">
            <a:off x="163714" y="1460265"/>
            <a:ext cx="302463" cy="30246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2" name="直角三角形 11">
            <a:extLst>
              <a:ext uri="{FF2B5EF4-FFF2-40B4-BE49-F238E27FC236}">
                <a16:creationId xmlns:a16="http://schemas.microsoft.com/office/drawing/2014/main" id="{4F0C02F8-7CE0-41BF-BFFA-2C14647AC320}"/>
              </a:ext>
            </a:extLst>
          </p:cNvPr>
          <p:cNvSpPr>
            <a:spLocks noChangeAspect="1"/>
          </p:cNvSpPr>
          <p:nvPr/>
        </p:nvSpPr>
        <p:spPr>
          <a:xfrm rot="2637755" flipH="1" flipV="1">
            <a:off x="314882" y="1459872"/>
            <a:ext cx="300571" cy="300571"/>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文本框 12">
            <a:extLst>
              <a:ext uri="{FF2B5EF4-FFF2-40B4-BE49-F238E27FC236}">
                <a16:creationId xmlns:a16="http://schemas.microsoft.com/office/drawing/2014/main" id="{15D50311-DEC4-4D75-9C3F-1A2BF0C61ADC}"/>
              </a:ext>
            </a:extLst>
          </p:cNvPr>
          <p:cNvSpPr txBox="1">
            <a:spLocks noChangeArrowheads="1"/>
          </p:cNvSpPr>
          <p:nvPr/>
        </p:nvSpPr>
        <p:spPr bwMode="auto">
          <a:xfrm>
            <a:off x="588275" y="1444473"/>
            <a:ext cx="2012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800" dirty="0">
                <a:solidFill>
                  <a:srgbClr val="184972"/>
                </a:solidFill>
                <a:latin typeface="Times New Roman" panose="02020603050405020304" pitchFamily="18" charset="0"/>
                <a:ea typeface="黑体" panose="02010609060101010101" pitchFamily="49" charset="-122"/>
              </a:rPr>
              <a:t>（二）单杆活塞缸</a:t>
            </a:r>
          </a:p>
        </p:txBody>
      </p:sp>
      <p:pic>
        <p:nvPicPr>
          <p:cNvPr id="14" name="5T2.EPS" descr="id:2147504917;FounderCES">
            <a:extLst>
              <a:ext uri="{FF2B5EF4-FFF2-40B4-BE49-F238E27FC236}">
                <a16:creationId xmlns:a16="http://schemas.microsoft.com/office/drawing/2014/main" id="{A480A037-68CF-40B8-ADC2-86CD5F58E16E}"/>
              </a:ext>
            </a:extLst>
          </p:cNvPr>
          <p:cNvPicPr/>
          <p:nvPr/>
        </p:nvPicPr>
        <p:blipFill>
          <a:blip r:embed="rId2"/>
          <a:stretch>
            <a:fillRect/>
          </a:stretch>
        </p:blipFill>
        <p:spPr>
          <a:xfrm>
            <a:off x="430212" y="2159580"/>
            <a:ext cx="3448855" cy="1888246"/>
          </a:xfrm>
          <a:prstGeom prst="rect">
            <a:avLst/>
          </a:prstGeom>
        </p:spPr>
      </p:pic>
      <p:sp>
        <p:nvSpPr>
          <p:cNvPr id="15" name="圆角矩形 6">
            <a:extLst>
              <a:ext uri="{FF2B5EF4-FFF2-40B4-BE49-F238E27FC236}">
                <a16:creationId xmlns:a16="http://schemas.microsoft.com/office/drawing/2014/main" id="{A75E2C33-90A5-45F1-AA7A-F90EE11D463D}"/>
              </a:ext>
            </a:extLst>
          </p:cNvPr>
          <p:cNvSpPr/>
          <p:nvPr/>
        </p:nvSpPr>
        <p:spPr>
          <a:xfrm>
            <a:off x="314945" y="2168434"/>
            <a:ext cx="3734541" cy="231212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73EE72D0-F426-4AB0-878B-44F57087F9E7}"/>
              </a:ext>
            </a:extLst>
          </p:cNvPr>
          <p:cNvSpPr/>
          <p:nvPr/>
        </p:nvSpPr>
        <p:spPr>
          <a:xfrm>
            <a:off x="982471" y="4559398"/>
            <a:ext cx="2218877" cy="307777"/>
          </a:xfrm>
          <a:prstGeom prst="rect">
            <a:avLst/>
          </a:prstGeom>
        </p:spPr>
        <p:txBody>
          <a:bodyPr wrap="none">
            <a:spAutoFit/>
          </a:bodyPr>
          <a:lstStyle/>
          <a:p>
            <a:r>
              <a:rPr lang="zh-CN" altLang="en-US" sz="1400" dirty="0"/>
              <a:t>图</a:t>
            </a:r>
            <a:r>
              <a:rPr lang="en-US" altLang="zh-CN" sz="1400" dirty="0"/>
              <a:t>5-2</a:t>
            </a:r>
            <a:r>
              <a:rPr lang="zh-CN" altLang="en-US" sz="1400" dirty="0"/>
              <a:t>所示为单杆活塞缸。</a:t>
            </a:r>
          </a:p>
        </p:txBody>
      </p:sp>
      <p:sp>
        <p:nvSpPr>
          <p:cNvPr id="18" name="矩形 17">
            <a:extLst>
              <a:ext uri="{FF2B5EF4-FFF2-40B4-BE49-F238E27FC236}">
                <a16:creationId xmlns:a16="http://schemas.microsoft.com/office/drawing/2014/main" id="{95571FBC-F906-4F32-AF07-0F142BF88E6E}"/>
              </a:ext>
            </a:extLst>
          </p:cNvPr>
          <p:cNvSpPr/>
          <p:nvPr/>
        </p:nvSpPr>
        <p:spPr>
          <a:xfrm>
            <a:off x="4748355" y="1891435"/>
            <a:ext cx="3827798" cy="276999"/>
          </a:xfrm>
          <a:prstGeom prst="rect">
            <a:avLst/>
          </a:prstGeom>
        </p:spPr>
        <p:txBody>
          <a:bodyPr wrap="square">
            <a:spAutoFit/>
          </a:bodyPr>
          <a:lstStyle/>
          <a:p>
            <a:r>
              <a:rPr lang="zh-CN" altLang="en-US" sz="1200" dirty="0"/>
              <a:t>在液压缸的活塞往复运动速度有一定要求的情况下</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F4045EE-AC57-4B52-A772-1EF3A00F93A5}"/>
                  </a:ext>
                </a:extLst>
              </p:cNvPr>
              <p:cNvSpPr/>
              <p:nvPr/>
            </p:nvSpPr>
            <p:spPr>
              <a:xfrm>
                <a:off x="4197387" y="2226841"/>
                <a:ext cx="5042549" cy="391069"/>
              </a:xfrm>
              <a:prstGeom prst="rect">
                <a:avLst/>
              </a:prstGeom>
            </p:spPr>
            <p:txBody>
              <a:bodyPr wrap="square">
                <a:spAutoFit/>
              </a:bodyPr>
              <a:lstStyle/>
              <a:p>
                <a:r>
                  <a:rPr lang="zh-CN" altLang="zh-CN" sz="1200" dirty="0">
                    <a:solidFill>
                      <a:srgbClr val="000000"/>
                    </a:solidFill>
                    <a:latin typeface="NEU-BZ-S92"/>
                    <a:ea typeface="方正书宋_GBK"/>
                    <a:cs typeface="Times New Roman" panose="02020603050405020304" pitchFamily="18" charset="0"/>
                  </a:rPr>
                  <a:t>活塞杆直径</a:t>
                </a:r>
                <a:r>
                  <a:rPr lang="en-US" altLang="zh-CN" sz="1200" i="1" dirty="0">
                    <a:solidFill>
                      <a:srgbClr val="000000"/>
                    </a:solidFill>
                    <a:latin typeface="NEU-BZ-S92"/>
                    <a:ea typeface="方正书宋_GBK"/>
                    <a:cs typeface="Times New Roman" panose="02020603050405020304" pitchFamily="18" charset="0"/>
                  </a:rPr>
                  <a:t>d</a:t>
                </a:r>
                <a:r>
                  <a:rPr lang="zh-CN" altLang="zh-CN" sz="1200" dirty="0">
                    <a:solidFill>
                      <a:srgbClr val="000000"/>
                    </a:solidFill>
                    <a:latin typeface="NEU-BZ-S92"/>
                    <a:ea typeface="方正书宋_GBK"/>
                    <a:cs typeface="Times New Roman" panose="02020603050405020304" pitchFamily="18" charset="0"/>
                  </a:rPr>
                  <a:t>通常根据液压缸速度比</a:t>
                </a:r>
                <a:r>
                  <a:rPr lang="en-US" altLang="zh-CN" sz="1200" i="1" dirty="0" err="1">
                    <a:solidFill>
                      <a:srgbClr val="000000"/>
                    </a:solidFill>
                    <a:latin typeface="NEU-BZ-S92"/>
                    <a:ea typeface="方正书宋_GBK"/>
                    <a:cs typeface="Times New Roman" panose="02020603050405020304" pitchFamily="18" charset="0"/>
                  </a:rPr>
                  <a:t>λ</a:t>
                </a:r>
                <a:r>
                  <a:rPr lang="en-US" altLang="zh-CN" sz="1200" i="1" baseline="-25000" dirty="0" err="1">
                    <a:solidFill>
                      <a:srgbClr val="000000"/>
                    </a:solidFill>
                    <a:latin typeface="NEU-BZ-S92"/>
                    <a:ea typeface="方正书宋_GBK"/>
                    <a:cs typeface="Times New Roman" panose="02020603050405020304" pitchFamily="18" charset="0"/>
                  </a:rPr>
                  <a:t>v</a:t>
                </a:r>
                <a:r>
                  <a:rPr lang="en-US" altLang="zh-CN" sz="1200" dirty="0">
                    <a:solidFill>
                      <a:srgbClr val="000000"/>
                    </a:solidFill>
                    <a:latin typeface="NEU-BZ-S92"/>
                    <a:ea typeface="方正书宋_GBK"/>
                    <a:cs typeface="Times New Roman" panose="02020603050405020304" pitchFamily="18" charset="0"/>
                  </a:rPr>
                  <a:t>=</a:t>
                </a:r>
                <a14:m>
                  <m:oMath xmlns:m="http://schemas.openxmlformats.org/officeDocument/2006/math">
                    <m:f>
                      <m:fPr>
                        <m:ctrlPr>
                          <a:rPr lang="zh-CN" altLang="zh-CN" sz="1200" i="1">
                            <a:effectLst/>
                            <a:latin typeface="Cambria Math" panose="02040503050406030204" pitchFamily="18" charset="0"/>
                            <a:ea typeface="Cambria Math" panose="02040503050406030204" pitchFamily="18" charset="0"/>
                          </a:rPr>
                        </m:ctrlPr>
                      </m:fPr>
                      <m:num>
                        <m:sSub>
                          <m:sSubPr>
                            <m:ctrlPr>
                              <a:rPr lang="zh-CN" altLang="zh-CN" sz="1200" i="1">
                                <a:effectLst/>
                                <a:latin typeface="Cambria Math" panose="02040503050406030204" pitchFamily="18" charset="0"/>
                                <a:ea typeface="Cambria Math" panose="02040503050406030204" pitchFamily="18" charset="0"/>
                              </a:rPr>
                            </m:ctrlPr>
                          </m:sSubPr>
                          <m:e>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𝑣</m:t>
                            </m:r>
                          </m:e>
                          <m:sub>
                            <m:r>
                              <a:rPr lang="en-US" altLang="zh-CN" sz="1600">
                                <a:solidFill>
                                  <a:srgbClr val="000000"/>
                                </a:solidFill>
                                <a:effectLst/>
                                <a:latin typeface="Cambria Math" panose="02040503050406030204" pitchFamily="18" charset="0"/>
                                <a:ea typeface="方正书宋_GBK"/>
                                <a:cs typeface="Times New Roman" panose="02020603050405020304" pitchFamily="18" charset="0"/>
                              </a:rPr>
                              <m:t>2</m:t>
                            </m:r>
                          </m:sub>
                        </m:sSub>
                      </m:num>
                      <m:den>
                        <m:sSub>
                          <m:sSubPr>
                            <m:ctrlPr>
                              <a:rPr lang="zh-CN" altLang="zh-CN" sz="1200" i="1">
                                <a:effectLst/>
                                <a:latin typeface="Cambria Math" panose="02040503050406030204" pitchFamily="18" charset="0"/>
                                <a:ea typeface="Cambria Math" panose="02040503050406030204" pitchFamily="18" charset="0"/>
                              </a:rPr>
                            </m:ctrlPr>
                          </m:sSubPr>
                          <m:e>
                            <m:r>
                              <a:rPr lang="en-US" altLang="zh-CN" sz="1600" i="1">
                                <a:solidFill>
                                  <a:srgbClr val="000000"/>
                                </a:solidFill>
                                <a:effectLst/>
                                <a:latin typeface="Cambria Math" panose="02040503050406030204" pitchFamily="18" charset="0"/>
                                <a:ea typeface="方正书宋_GBK"/>
                                <a:cs typeface="Times New Roman" panose="02020603050405020304" pitchFamily="18" charset="0"/>
                              </a:rPr>
                              <m:t>𝑣</m:t>
                            </m:r>
                          </m:e>
                          <m:sub>
                            <m:r>
                              <a:rPr lang="en-US" altLang="zh-CN" sz="1600">
                                <a:solidFill>
                                  <a:srgbClr val="000000"/>
                                </a:solidFill>
                                <a:effectLst/>
                                <a:latin typeface="Cambria Math" panose="02040503050406030204" pitchFamily="18" charset="0"/>
                                <a:ea typeface="方正书宋_GBK"/>
                                <a:cs typeface="Times New Roman" panose="02020603050405020304" pitchFamily="18" charset="0"/>
                              </a:rPr>
                              <m:t>1</m:t>
                            </m:r>
                          </m:sub>
                        </m:sSub>
                      </m:den>
                    </m:f>
                  </m:oMath>
                </a14:m>
                <a:r>
                  <a:rPr lang="zh-CN" altLang="zh-CN" sz="1200" dirty="0">
                    <a:solidFill>
                      <a:srgbClr val="000000"/>
                    </a:solidFill>
                    <a:latin typeface="NEU-BZ-S92"/>
                    <a:ea typeface="方正书宋_GBK"/>
                    <a:cs typeface="Times New Roman" panose="02020603050405020304" pitchFamily="18" charset="0"/>
                  </a:rPr>
                  <a:t>的要求以及缸内径</a:t>
                </a:r>
                <a:r>
                  <a:rPr lang="en-US" altLang="zh-CN" sz="1200" i="1" dirty="0">
                    <a:solidFill>
                      <a:srgbClr val="000000"/>
                    </a:solidFill>
                    <a:latin typeface="NEU-BZ-S92"/>
                    <a:ea typeface="方正书宋_GBK"/>
                    <a:cs typeface="Times New Roman" panose="02020603050405020304" pitchFamily="18" charset="0"/>
                  </a:rPr>
                  <a:t>D</a:t>
                </a:r>
                <a:r>
                  <a:rPr lang="zh-CN" altLang="zh-CN" sz="1200" dirty="0">
                    <a:solidFill>
                      <a:srgbClr val="000000"/>
                    </a:solidFill>
                    <a:latin typeface="NEU-BZ-S92"/>
                    <a:ea typeface="方正书宋_GBK"/>
                    <a:cs typeface="Times New Roman" panose="02020603050405020304" pitchFamily="18" charset="0"/>
                  </a:rPr>
                  <a:t>来确定</a:t>
                </a:r>
                <a:r>
                  <a:rPr lang="zh-CN" altLang="en-US" sz="1200" dirty="0">
                    <a:solidFill>
                      <a:srgbClr val="000000"/>
                    </a:solidFill>
                    <a:latin typeface="NEU-BZ-S92"/>
                    <a:ea typeface="方正书宋_GBK"/>
                    <a:cs typeface="Times New Roman" panose="02020603050405020304" pitchFamily="18" charset="0"/>
                  </a:rPr>
                  <a:t>。</a:t>
                </a:r>
                <a:endParaRPr lang="zh-CN" altLang="en-US" sz="1200" dirty="0"/>
              </a:p>
            </p:txBody>
          </p:sp>
        </mc:Choice>
        <mc:Fallback xmlns="">
          <p:sp>
            <p:nvSpPr>
              <p:cNvPr id="19" name="矩形 18">
                <a:extLst>
                  <a:ext uri="{FF2B5EF4-FFF2-40B4-BE49-F238E27FC236}">
                    <a16:creationId xmlns:a16="http://schemas.microsoft.com/office/drawing/2014/main" id="{1F4045EE-AC57-4B52-A772-1EF3A00F93A5}"/>
                  </a:ext>
                </a:extLst>
              </p:cNvPr>
              <p:cNvSpPr>
                <a:spLocks noRot="1" noChangeAspect="1" noMove="1" noResize="1" noEditPoints="1" noAdjustHandles="1" noChangeArrowheads="1" noChangeShapeType="1" noTextEdit="1"/>
              </p:cNvSpPr>
              <p:nvPr/>
            </p:nvSpPr>
            <p:spPr>
              <a:xfrm>
                <a:off x="4197387" y="2226841"/>
                <a:ext cx="5042549" cy="391069"/>
              </a:xfrm>
              <a:prstGeom prst="rect">
                <a:avLst/>
              </a:prstGeom>
              <a:blipFill>
                <a:blip r:embed="rId3"/>
                <a:stretch>
                  <a:fillRect l="-121"/>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A1097A4F-1BBB-4C28-9E1D-1F8E45FE6CE2}"/>
              </a:ext>
            </a:extLst>
          </p:cNvPr>
          <p:cNvSpPr/>
          <p:nvPr/>
        </p:nvSpPr>
        <p:spPr>
          <a:xfrm>
            <a:off x="5710345" y="2655469"/>
            <a:ext cx="1603324" cy="276999"/>
          </a:xfrm>
          <a:prstGeom prst="rect">
            <a:avLst/>
          </a:prstGeom>
        </p:spPr>
        <p:txBody>
          <a:bodyPr wrap="none">
            <a:spAutoFit/>
          </a:bodyPr>
          <a:lstStyle/>
          <a:p>
            <a:r>
              <a:rPr lang="zh-CN" altLang="zh-CN" sz="1200" dirty="0">
                <a:solidFill>
                  <a:srgbClr val="000000"/>
                </a:solidFill>
                <a:latin typeface="NEU-BZ-S92"/>
                <a:ea typeface="方正书宋_GBK"/>
                <a:cs typeface="Times New Roman" panose="02020603050405020304" pitchFamily="18" charset="0"/>
              </a:rPr>
              <a:t>由式</a:t>
            </a:r>
            <a:r>
              <a:rPr lang="en-US" altLang="zh-CN" sz="1200" dirty="0">
                <a:solidFill>
                  <a:srgbClr val="000000"/>
                </a:solidFill>
                <a:latin typeface="方正书宋_GBK"/>
                <a:cs typeface="Times New Roman" panose="02020603050405020304" pitchFamily="18" charset="0"/>
              </a:rPr>
              <a:t>(</a:t>
            </a:r>
            <a:r>
              <a:rPr lang="en-US" altLang="zh-CN" sz="1200" dirty="0">
                <a:solidFill>
                  <a:srgbClr val="000000"/>
                </a:solidFill>
                <a:latin typeface="NEU-BZ-S92"/>
                <a:ea typeface="方正书宋_GBK"/>
                <a:cs typeface="Times New Roman" panose="02020603050405020304" pitchFamily="18" charset="0"/>
              </a:rPr>
              <a:t>5-5</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和式</a:t>
            </a:r>
            <a:r>
              <a:rPr lang="en-US" altLang="zh-CN" sz="1200" dirty="0">
                <a:solidFill>
                  <a:srgbClr val="000000"/>
                </a:solidFill>
                <a:latin typeface="方正书宋_GBK"/>
                <a:cs typeface="Times New Roman" panose="02020603050405020304" pitchFamily="18" charset="0"/>
              </a:rPr>
              <a:t>(</a:t>
            </a:r>
            <a:r>
              <a:rPr lang="en-US" altLang="zh-CN" sz="1200" dirty="0">
                <a:solidFill>
                  <a:srgbClr val="000000"/>
                </a:solidFill>
                <a:latin typeface="NEU-BZ-S92"/>
                <a:ea typeface="方正书宋_GBK"/>
                <a:cs typeface="Times New Roman" panose="02020603050405020304" pitchFamily="18" charset="0"/>
              </a:rPr>
              <a:t>5-6</a:t>
            </a:r>
            <a:r>
              <a:rPr lang="en-US" altLang="zh-CN" sz="1200" dirty="0">
                <a:solidFill>
                  <a:srgbClr val="000000"/>
                </a:solidFill>
                <a:latin typeface="方正书宋_GBK"/>
                <a:cs typeface="Times New Roman" panose="02020603050405020304" pitchFamily="18" charset="0"/>
              </a:rPr>
              <a:t>),</a:t>
            </a:r>
            <a:r>
              <a:rPr lang="zh-CN" altLang="zh-CN" sz="1200" dirty="0">
                <a:solidFill>
                  <a:srgbClr val="000000"/>
                </a:solidFill>
                <a:latin typeface="NEU-BZ-S92"/>
                <a:ea typeface="方正书宋_GBK"/>
                <a:cs typeface="Times New Roman" panose="02020603050405020304" pitchFamily="18" charset="0"/>
              </a:rPr>
              <a:t>得</a:t>
            </a:r>
            <a:endParaRPr lang="zh-CN" altLang="en-US" sz="1200" dirty="0"/>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9A5092D-D9AE-497D-A710-8160454EFC67}"/>
                  </a:ext>
                </a:extLst>
              </p:cNvPr>
              <p:cNvSpPr/>
              <p:nvPr/>
            </p:nvSpPr>
            <p:spPr>
              <a:xfrm>
                <a:off x="5558669" y="2970027"/>
                <a:ext cx="1906676" cy="657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2</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𝑣</m:t>
                              </m:r>
                            </m:e>
                            <m:sub>
                              <m:r>
                                <a:rPr lang="zh-CN" altLang="en-US" sz="1200" i="0">
                                  <a:latin typeface="Cambria Math" panose="02040503050406030204" pitchFamily="18" charset="0"/>
                                </a:rPr>
                                <m:t>1</m:t>
                              </m:r>
                            </m:sub>
                          </m:sSub>
                        </m:den>
                      </m:f>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1</m:t>
                          </m:r>
                          <m:r>
                            <m:rPr>
                              <m:nor/>
                            </m:rPr>
                            <a:rPr lang="zh-CN" altLang="en-US" sz="1200" i="1">
                              <a:latin typeface="Cambria Math" panose="02040503050406030204" pitchFamily="18" charset="0"/>
                            </a:rPr>
                            <m:t>−</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𝑑</m:t>
                                      </m:r>
                                    </m:num>
                                    <m:den>
                                      <m:r>
                                        <a:rPr lang="zh-CN" altLang="en-US" sz="1200" i="1">
                                          <a:latin typeface="Cambria Math" panose="02040503050406030204" pitchFamily="18" charset="0"/>
                                        </a:rPr>
                                        <m:t>𝐷</m:t>
                                      </m:r>
                                    </m:den>
                                  </m:f>
                                </m:e>
                              </m:d>
                            </m:e>
                            <m:sup>
                              <m:r>
                                <a:rPr lang="zh-CN" altLang="en-US" sz="1200" i="0">
                                  <a:latin typeface="Cambria Math" panose="02040503050406030204" pitchFamily="18" charset="0"/>
                                </a:rPr>
                                <m:t>2</m:t>
                              </m:r>
                            </m:sup>
                          </m:sSup>
                        </m:den>
                      </m:f>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𝜆</m:t>
                          </m:r>
                        </m:e>
                        <m:sub>
                          <m:r>
                            <a:rPr lang="zh-CN" altLang="en-US" sz="1200" i="1">
                              <a:latin typeface="Cambria Math" panose="02040503050406030204" pitchFamily="18" charset="0"/>
                            </a:rPr>
                            <m:t>𝑣</m:t>
                          </m:r>
                        </m:sub>
                      </m:sSub>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7</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21" name="矩形 20">
                <a:extLst>
                  <a:ext uri="{FF2B5EF4-FFF2-40B4-BE49-F238E27FC236}">
                    <a16:creationId xmlns:a16="http://schemas.microsoft.com/office/drawing/2014/main" id="{49A5092D-D9AE-497D-A710-8160454EFC67}"/>
                  </a:ext>
                </a:extLst>
              </p:cNvPr>
              <p:cNvSpPr>
                <a:spLocks noRot="1" noChangeAspect="1" noMove="1" noResize="1" noEditPoints="1" noAdjustHandles="1" noChangeArrowheads="1" noChangeShapeType="1" noTextEdit="1"/>
              </p:cNvSpPr>
              <p:nvPr/>
            </p:nvSpPr>
            <p:spPr>
              <a:xfrm>
                <a:off x="5558669" y="2970027"/>
                <a:ext cx="1906676" cy="6578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A94FD77-2A43-4125-8B51-BD172241D144}"/>
                  </a:ext>
                </a:extLst>
              </p:cNvPr>
              <p:cNvSpPr/>
              <p:nvPr/>
            </p:nvSpPr>
            <p:spPr>
              <a:xfrm>
                <a:off x="5607256" y="3728828"/>
                <a:ext cx="1539780" cy="63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𝑑</m:t>
                      </m:r>
                      <m:r>
                        <a:rPr lang="zh-CN" altLang="en-US" sz="1200" i="0">
                          <a:latin typeface="Cambria Math" panose="02040503050406030204" pitchFamily="18" charset="0"/>
                        </a:rPr>
                        <m:t>=</m:t>
                      </m:r>
                      <m:r>
                        <a:rPr lang="zh-CN" altLang="en-US" sz="1200" i="1">
                          <a:latin typeface="Cambria Math" panose="02040503050406030204" pitchFamily="18" charset="0"/>
                        </a:rPr>
                        <m:t>𝐷</m:t>
                      </m:r>
                      <m:rad>
                        <m:radPr>
                          <m:degHide m:val="on"/>
                          <m:ctrlPr>
                            <a:rPr lang="zh-CN" altLang="en-US" sz="1200" i="1">
                              <a:latin typeface="Cambria Math" panose="02040503050406030204" pitchFamily="18" charset="0"/>
                            </a:rPr>
                          </m:ctrlPr>
                        </m:radPr>
                        <m:deg/>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𝜆</m:t>
                                  </m:r>
                                </m:e>
                                <m:sub>
                                  <m:r>
                                    <a:rPr lang="zh-CN" altLang="en-US" sz="1200" i="1">
                                      <a:latin typeface="Cambria Math" panose="02040503050406030204" pitchFamily="18" charset="0"/>
                                    </a:rPr>
                                    <m:t>𝑣</m:t>
                                  </m:r>
                                </m:sub>
                              </m:sSub>
                              <m:r>
                                <m:rPr>
                                  <m:nor/>
                                </m:rPr>
                                <a:rPr lang="zh-CN" altLang="en-US" sz="1200" i="1">
                                  <a:latin typeface="Cambria Math" panose="02040503050406030204" pitchFamily="18" charset="0"/>
                                </a:rPr>
                                <m:t>−</m:t>
                              </m:r>
                              <m:r>
                                <a:rPr lang="zh-CN" altLang="en-US" sz="1200" i="0">
                                  <a:latin typeface="Cambria Math" panose="02040503050406030204" pitchFamily="18" charset="0"/>
                                </a:rPr>
                                <m:t>1</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𝜆</m:t>
                                  </m:r>
                                </m:e>
                                <m:sub>
                                  <m:r>
                                    <a:rPr lang="zh-CN" altLang="en-US" sz="1200" i="1">
                                      <a:latin typeface="Cambria Math" panose="02040503050406030204" pitchFamily="18" charset="0"/>
                                    </a:rPr>
                                    <m:t>𝑣</m:t>
                                  </m:r>
                                </m:sub>
                              </m:sSub>
                            </m:den>
                          </m:f>
                        </m:e>
                      </m:rad>
                      <m:r>
                        <m:rPr>
                          <m:nor/>
                        </m:rPr>
                        <a:rPr lang="zh-CN" altLang="en-US" sz="1200" i="1">
                          <a:latin typeface="Cambria Math" panose="02040503050406030204" pitchFamily="18" charset="0"/>
                        </a:rPr>
                        <m:t>(</m:t>
                      </m:r>
                      <m:r>
                        <a:rPr lang="zh-CN" altLang="en-US" sz="1200" i="0">
                          <a:latin typeface="Cambria Math" panose="02040503050406030204" pitchFamily="18" charset="0"/>
                        </a:rPr>
                        <m:t>5</m:t>
                      </m:r>
                      <m:r>
                        <m:rPr>
                          <m:nor/>
                        </m:rPr>
                        <a:rPr lang="zh-CN" altLang="en-US" sz="1200" i="1">
                          <a:latin typeface="Cambria Math" panose="02040503050406030204" pitchFamily="18" charset="0"/>
                        </a:rPr>
                        <m:t>−</m:t>
                      </m:r>
                      <m:r>
                        <a:rPr lang="zh-CN" altLang="en-US" sz="1200" i="0">
                          <a:latin typeface="Cambria Math" panose="02040503050406030204" pitchFamily="18" charset="0"/>
                        </a:rPr>
                        <m:t>8</m:t>
                      </m:r>
                      <m:r>
                        <m:rPr>
                          <m:nor/>
                        </m:rPr>
                        <a:rPr lang="zh-CN" altLang="en-US" sz="1200" i="1">
                          <a:latin typeface="Cambria Math" panose="02040503050406030204" pitchFamily="18" charset="0"/>
                        </a:rPr>
                        <m:t>)</m:t>
                      </m:r>
                    </m:oMath>
                  </m:oMathPara>
                </a14:m>
                <a:endParaRPr lang="zh-CN" altLang="en-US" sz="1200" dirty="0"/>
              </a:p>
            </p:txBody>
          </p:sp>
        </mc:Choice>
        <mc:Fallback xmlns="">
          <p:sp>
            <p:nvSpPr>
              <p:cNvPr id="23" name="矩形 22">
                <a:extLst>
                  <a:ext uri="{FF2B5EF4-FFF2-40B4-BE49-F238E27FC236}">
                    <a16:creationId xmlns:a16="http://schemas.microsoft.com/office/drawing/2014/main" id="{2A94FD77-2A43-4125-8B51-BD172241D144}"/>
                  </a:ext>
                </a:extLst>
              </p:cNvPr>
              <p:cNvSpPr>
                <a:spLocks noRot="1" noChangeAspect="1" noMove="1" noResize="1" noEditPoints="1" noAdjustHandles="1" noChangeArrowheads="1" noChangeShapeType="1" noTextEdit="1"/>
              </p:cNvSpPr>
              <p:nvPr/>
            </p:nvSpPr>
            <p:spPr>
              <a:xfrm>
                <a:off x="5607256" y="3728828"/>
                <a:ext cx="1539780" cy="637995"/>
              </a:xfrm>
              <a:prstGeom prst="rect">
                <a:avLst/>
              </a:prstGeom>
              <a:blipFill>
                <a:blip r:embed="rId5"/>
                <a:stretch>
                  <a:fillRect/>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1A60776-61E0-4061-99F0-B550464D0E98}"/>
              </a:ext>
            </a:extLst>
          </p:cNvPr>
          <p:cNvSpPr/>
          <p:nvPr/>
        </p:nvSpPr>
        <p:spPr>
          <a:xfrm>
            <a:off x="4544635" y="4467815"/>
            <a:ext cx="3828292" cy="338554"/>
          </a:xfrm>
          <a:prstGeom prst="rect">
            <a:avLst/>
          </a:prstGeom>
        </p:spPr>
        <p:txBody>
          <a:bodyPr wrap="none">
            <a:spAutoFit/>
          </a:bodyPr>
          <a:lstStyle/>
          <a:p>
            <a:r>
              <a:rPr lang="zh-CN" altLang="zh-CN" sz="1600" dirty="0">
                <a:solidFill>
                  <a:srgbClr val="000000"/>
                </a:solidFill>
                <a:latin typeface="NEU-BZ-S92"/>
                <a:ea typeface="方正书宋_GBK"/>
                <a:cs typeface="Times New Roman" panose="02020603050405020304" pitchFamily="18" charset="0"/>
              </a:rPr>
              <a:t>由此可见</a:t>
            </a:r>
            <a:r>
              <a:rPr lang="en-US" altLang="zh-CN" sz="1600" dirty="0">
                <a:solidFill>
                  <a:srgbClr val="000000"/>
                </a:solidFill>
                <a:latin typeface="方正书宋_GBK"/>
                <a:cs typeface="Times New Roman" panose="02020603050405020304" pitchFamily="18" charset="0"/>
              </a:rPr>
              <a:t>,</a:t>
            </a:r>
            <a:r>
              <a:rPr lang="zh-CN" altLang="zh-CN" sz="1600" dirty="0">
                <a:solidFill>
                  <a:srgbClr val="000000"/>
                </a:solidFill>
                <a:latin typeface="NEU-BZ-S92"/>
                <a:ea typeface="方正书宋_GBK"/>
                <a:cs typeface="Times New Roman" panose="02020603050405020304" pitchFamily="18" charset="0"/>
              </a:rPr>
              <a:t>速比</a:t>
            </a:r>
            <a:r>
              <a:rPr lang="en-US" altLang="zh-CN" sz="1600" i="1" dirty="0" err="1">
                <a:solidFill>
                  <a:srgbClr val="000000"/>
                </a:solidFill>
                <a:latin typeface="NEU-BZ-S92"/>
                <a:ea typeface="方正书宋_GBK"/>
                <a:cs typeface="Times New Roman" panose="02020603050405020304" pitchFamily="18" charset="0"/>
              </a:rPr>
              <a:t>λ</a:t>
            </a:r>
            <a:r>
              <a:rPr lang="en-US" altLang="zh-CN" sz="1600" i="1" baseline="-25000" dirty="0" err="1">
                <a:solidFill>
                  <a:srgbClr val="000000"/>
                </a:solidFill>
                <a:latin typeface="NEU-BZ-S92"/>
                <a:ea typeface="方正书宋_GBK"/>
                <a:cs typeface="Times New Roman" panose="02020603050405020304" pitchFamily="18" charset="0"/>
              </a:rPr>
              <a:t>v</a:t>
            </a:r>
            <a:r>
              <a:rPr lang="zh-CN" altLang="zh-CN" sz="1600" dirty="0">
                <a:solidFill>
                  <a:srgbClr val="000000"/>
                </a:solidFill>
                <a:latin typeface="NEU-BZ-S92"/>
                <a:ea typeface="方正书宋_GBK"/>
                <a:cs typeface="Times New Roman" panose="02020603050405020304" pitchFamily="18" charset="0"/>
              </a:rPr>
              <a:t>越大</a:t>
            </a:r>
            <a:r>
              <a:rPr lang="en-US" altLang="zh-CN" sz="1600" dirty="0">
                <a:solidFill>
                  <a:srgbClr val="000000"/>
                </a:solidFill>
                <a:latin typeface="方正书宋_GBK"/>
                <a:cs typeface="Times New Roman" panose="02020603050405020304" pitchFamily="18" charset="0"/>
              </a:rPr>
              <a:t>,</a:t>
            </a:r>
            <a:r>
              <a:rPr lang="zh-CN" altLang="zh-CN" sz="1600" dirty="0">
                <a:solidFill>
                  <a:srgbClr val="000000"/>
                </a:solidFill>
                <a:latin typeface="NEU-BZ-S92"/>
                <a:ea typeface="方正书宋_GBK"/>
                <a:cs typeface="Times New Roman" panose="02020603050405020304" pitchFamily="18" charset="0"/>
              </a:rPr>
              <a:t>活塞杆直径</a:t>
            </a:r>
            <a:r>
              <a:rPr lang="en-US" altLang="zh-CN" sz="1600" i="1" dirty="0">
                <a:solidFill>
                  <a:srgbClr val="000000"/>
                </a:solidFill>
                <a:latin typeface="NEU-BZ-S92"/>
                <a:ea typeface="方正书宋_GBK"/>
                <a:cs typeface="Times New Roman" panose="02020603050405020304" pitchFamily="18" charset="0"/>
              </a:rPr>
              <a:t>d</a:t>
            </a:r>
            <a:r>
              <a:rPr lang="zh-CN" altLang="zh-CN" sz="1600" dirty="0">
                <a:solidFill>
                  <a:srgbClr val="000000"/>
                </a:solidFill>
                <a:latin typeface="NEU-BZ-S92"/>
                <a:ea typeface="方正书宋_GBK"/>
                <a:cs typeface="Times New Roman" panose="02020603050405020304" pitchFamily="18" charset="0"/>
              </a:rPr>
              <a:t>越大。</a:t>
            </a:r>
            <a:endParaRPr lang="zh-CN" altLang="en-US" sz="1600" dirty="0"/>
          </a:p>
        </p:txBody>
      </p:sp>
      <p:sp>
        <p:nvSpPr>
          <p:cNvPr id="25" name="矩形 24">
            <a:extLst>
              <a:ext uri="{FF2B5EF4-FFF2-40B4-BE49-F238E27FC236}">
                <a16:creationId xmlns:a16="http://schemas.microsoft.com/office/drawing/2014/main" id="{D13F3242-D98C-490C-928B-6FDCCC1620BD}"/>
              </a:ext>
            </a:extLst>
          </p:cNvPr>
          <p:cNvSpPr/>
          <p:nvPr/>
        </p:nvSpPr>
        <p:spPr>
          <a:xfrm>
            <a:off x="-325676" y="4028895"/>
            <a:ext cx="4572000" cy="425758"/>
          </a:xfrm>
          <a:prstGeom prst="rect">
            <a:avLst/>
          </a:prstGeom>
        </p:spPr>
        <p:txBody>
          <a:bodyPr>
            <a:spAutoFit/>
          </a:bodyPr>
          <a:lstStyle/>
          <a:p>
            <a:pPr indent="228600" algn="ctr">
              <a:lnSpc>
                <a:spcPts val="1350"/>
              </a:lnSpc>
              <a:spcAft>
                <a:spcPts val="0"/>
              </a:spcAft>
            </a:pPr>
            <a:r>
              <a:rPr lang="zh-CN" altLang="zh-CN" sz="800" dirty="0">
                <a:solidFill>
                  <a:srgbClr val="000000"/>
                </a:solidFill>
                <a:latin typeface="NEU-BZ-S92"/>
                <a:ea typeface="方正书宋_GBK"/>
                <a:cs typeface="Times New Roman" panose="02020603050405020304" pitchFamily="18" charset="0"/>
              </a:rPr>
              <a:t>图</a:t>
            </a:r>
            <a:r>
              <a:rPr lang="en-US" altLang="zh-CN" sz="800" dirty="0">
                <a:solidFill>
                  <a:srgbClr val="000000"/>
                </a:solidFill>
                <a:latin typeface="NEU-BZ-S92"/>
                <a:ea typeface="方正书宋_GBK"/>
                <a:cs typeface="Times New Roman" panose="02020603050405020304" pitchFamily="18" charset="0"/>
              </a:rPr>
              <a:t>5-2</a:t>
            </a:r>
            <a:r>
              <a:rPr lang="zh-CN" altLang="zh-CN" sz="800" dirty="0">
                <a:solidFill>
                  <a:srgbClr val="000000"/>
                </a:solidFill>
                <a:latin typeface="NEU-BZ-S92"/>
                <a:ea typeface="方正书宋_GBK"/>
                <a:cs typeface="Times New Roman" panose="02020603050405020304" pitchFamily="18" charset="0"/>
              </a:rPr>
              <a:t>　单杆活塞缸</a:t>
            </a:r>
            <a:endParaRPr lang="zh-CN" altLang="zh-CN" sz="10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700" dirty="0">
                <a:solidFill>
                  <a:srgbClr val="000000"/>
                </a:solidFill>
                <a:latin typeface="NEU-BZ-S92"/>
                <a:ea typeface="方正书宋_GBK"/>
                <a:cs typeface="Times New Roman" panose="02020603050405020304" pitchFamily="18" charset="0"/>
              </a:rPr>
              <a:t>           a</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缸无杆腔进油　</a:t>
            </a:r>
            <a:r>
              <a:rPr lang="en-US" altLang="zh-CN" sz="700" dirty="0">
                <a:solidFill>
                  <a:srgbClr val="000000"/>
                </a:solidFill>
                <a:latin typeface="NEU-BZ-S92"/>
                <a:ea typeface="方正书宋_GBK"/>
                <a:cs typeface="Times New Roman" panose="02020603050405020304" pitchFamily="18" charset="0"/>
              </a:rPr>
              <a:t>b</a:t>
            </a:r>
            <a:r>
              <a:rPr lang="en-US" altLang="zh-CN" sz="700" dirty="0">
                <a:solidFill>
                  <a:srgbClr val="000000"/>
                </a:solidFill>
                <a:latin typeface="方正书宋_GBK"/>
                <a:ea typeface="方正书宋_GBK"/>
                <a:cs typeface="Times New Roman" panose="02020603050405020304" pitchFamily="18" charset="0"/>
              </a:rPr>
              <a:t>)</a:t>
            </a:r>
            <a:r>
              <a:rPr lang="zh-CN" altLang="zh-CN" sz="700" dirty="0">
                <a:solidFill>
                  <a:srgbClr val="000000"/>
                </a:solidFill>
                <a:latin typeface="NEU-BZ-S92"/>
                <a:ea typeface="方正书宋_GBK"/>
                <a:cs typeface="Times New Roman" panose="02020603050405020304" pitchFamily="18" charset="0"/>
              </a:rPr>
              <a:t>缸有杆腔进油</a:t>
            </a:r>
            <a:endParaRPr lang="zh-CN" altLang="zh-CN" sz="10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2595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10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80">
                                          <p:stCondLst>
                                            <p:cond delay="0"/>
                                          </p:stCondLst>
                                        </p:cTn>
                                        <p:tgtEl>
                                          <p:spTgt spid="24"/>
                                        </p:tgtEl>
                                      </p:cBhvr>
                                    </p:animEffect>
                                    <p:anim calcmode="lin" valueType="num">
                                      <p:cBhvr>
                                        <p:cTn id="3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9" dur="26">
                                          <p:stCondLst>
                                            <p:cond delay="650"/>
                                          </p:stCondLst>
                                        </p:cTn>
                                        <p:tgtEl>
                                          <p:spTgt spid="24"/>
                                        </p:tgtEl>
                                      </p:cBhvr>
                                      <p:to x="100000" y="60000"/>
                                    </p:animScale>
                                    <p:animScale>
                                      <p:cBhvr>
                                        <p:cTn id="40" dur="166" decel="50000">
                                          <p:stCondLst>
                                            <p:cond delay="676"/>
                                          </p:stCondLst>
                                        </p:cTn>
                                        <p:tgtEl>
                                          <p:spTgt spid="24"/>
                                        </p:tgtEl>
                                      </p:cBhvr>
                                      <p:to x="100000" y="100000"/>
                                    </p:animScale>
                                    <p:animScale>
                                      <p:cBhvr>
                                        <p:cTn id="41" dur="26">
                                          <p:stCondLst>
                                            <p:cond delay="1312"/>
                                          </p:stCondLst>
                                        </p:cTn>
                                        <p:tgtEl>
                                          <p:spTgt spid="24"/>
                                        </p:tgtEl>
                                      </p:cBhvr>
                                      <p:to x="100000" y="80000"/>
                                    </p:animScale>
                                    <p:animScale>
                                      <p:cBhvr>
                                        <p:cTn id="42" dur="166" decel="50000">
                                          <p:stCondLst>
                                            <p:cond delay="1338"/>
                                          </p:stCondLst>
                                        </p:cTn>
                                        <p:tgtEl>
                                          <p:spTgt spid="24"/>
                                        </p:tgtEl>
                                      </p:cBhvr>
                                      <p:to x="100000" y="100000"/>
                                    </p:animScale>
                                    <p:animScale>
                                      <p:cBhvr>
                                        <p:cTn id="43" dur="26">
                                          <p:stCondLst>
                                            <p:cond delay="1642"/>
                                          </p:stCondLst>
                                        </p:cTn>
                                        <p:tgtEl>
                                          <p:spTgt spid="24"/>
                                        </p:tgtEl>
                                      </p:cBhvr>
                                      <p:to x="100000" y="90000"/>
                                    </p:animScale>
                                    <p:animScale>
                                      <p:cBhvr>
                                        <p:cTn id="44" dur="166" decel="50000">
                                          <p:stCondLst>
                                            <p:cond delay="1668"/>
                                          </p:stCondLst>
                                        </p:cTn>
                                        <p:tgtEl>
                                          <p:spTgt spid="24"/>
                                        </p:tgtEl>
                                      </p:cBhvr>
                                      <p:to x="100000" y="100000"/>
                                    </p:animScale>
                                    <p:animScale>
                                      <p:cBhvr>
                                        <p:cTn id="45" dur="26">
                                          <p:stCondLst>
                                            <p:cond delay="1808"/>
                                          </p:stCondLst>
                                        </p:cTn>
                                        <p:tgtEl>
                                          <p:spTgt spid="24"/>
                                        </p:tgtEl>
                                      </p:cBhvr>
                                      <p:to x="100000" y="95000"/>
                                    </p:animScale>
                                    <p:animScale>
                                      <p:cBhvr>
                                        <p:cTn id="46"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3" grpId="0"/>
      <p:bldP spid="24"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4444</TotalTime>
  <Words>6375</Words>
  <Application>Microsoft Office PowerPoint</Application>
  <PresentationFormat>全屏显示(16:9)</PresentationFormat>
  <Paragraphs>692</Paragraphs>
  <Slides>68</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Droid Sans</vt:lpstr>
      <vt:lpstr>NEU-BZ-S92</vt:lpstr>
      <vt:lpstr>NEU-HZ-S92</vt:lpstr>
      <vt:lpstr>等线</vt:lpstr>
      <vt:lpstr>方正黑体_GBK</vt:lpstr>
      <vt:lpstr>方正书宋_GBK</vt:lpstr>
      <vt:lpstr>方正正中黑简体</vt:lpstr>
      <vt:lpstr>方正中倩简体</vt:lpstr>
      <vt:lpstr>黑体</vt:lpstr>
      <vt:lpstr>宋体</vt:lpstr>
      <vt:lpstr>Arial</vt:lpstr>
      <vt:lpstr>Cambria Math</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1022</cp:revision>
  <dcterms:created xsi:type="dcterms:W3CDTF">2017-08-24T00:38:37Z</dcterms:created>
  <dcterms:modified xsi:type="dcterms:W3CDTF">2017-10-26T06:17:30Z</dcterms:modified>
</cp:coreProperties>
</file>