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67" r:id="rId3"/>
    <p:sldId id="339" r:id="rId4"/>
    <p:sldId id="259" r:id="rId5"/>
    <p:sldId id="268" r:id="rId6"/>
    <p:sldId id="380" r:id="rId7"/>
    <p:sldId id="415" r:id="rId8"/>
    <p:sldId id="294" r:id="rId9"/>
    <p:sldId id="381" r:id="rId10"/>
    <p:sldId id="417" r:id="rId11"/>
    <p:sldId id="382" r:id="rId12"/>
    <p:sldId id="383" r:id="rId13"/>
    <p:sldId id="418" r:id="rId14"/>
    <p:sldId id="419" r:id="rId15"/>
    <p:sldId id="384" r:id="rId16"/>
    <p:sldId id="385" r:id="rId17"/>
    <p:sldId id="386" r:id="rId18"/>
    <p:sldId id="387" r:id="rId19"/>
    <p:sldId id="420" r:id="rId20"/>
    <p:sldId id="388" r:id="rId21"/>
    <p:sldId id="389" r:id="rId22"/>
    <p:sldId id="421" r:id="rId23"/>
    <p:sldId id="390" r:id="rId24"/>
    <p:sldId id="391" r:id="rId25"/>
    <p:sldId id="392" r:id="rId26"/>
    <p:sldId id="393" r:id="rId27"/>
    <p:sldId id="422" r:id="rId28"/>
    <p:sldId id="394" r:id="rId29"/>
    <p:sldId id="295" r:id="rId30"/>
    <p:sldId id="423" r:id="rId31"/>
    <p:sldId id="350" r:id="rId32"/>
    <p:sldId id="263" r:id="rId33"/>
    <p:sldId id="351" r:id="rId34"/>
    <p:sldId id="395" r:id="rId35"/>
    <p:sldId id="396" r:id="rId36"/>
    <p:sldId id="424" r:id="rId37"/>
    <p:sldId id="296" r:id="rId38"/>
    <p:sldId id="397" r:id="rId39"/>
    <p:sldId id="398" r:id="rId40"/>
    <p:sldId id="297" r:id="rId41"/>
    <p:sldId id="399" r:id="rId42"/>
    <p:sldId id="400" r:id="rId43"/>
    <p:sldId id="401" r:id="rId44"/>
    <p:sldId id="352" r:id="rId45"/>
    <p:sldId id="353" r:id="rId46"/>
    <p:sldId id="355" r:id="rId47"/>
    <p:sldId id="402" r:id="rId48"/>
    <p:sldId id="357" r:id="rId49"/>
    <p:sldId id="298" r:id="rId50"/>
    <p:sldId id="403" r:id="rId51"/>
    <p:sldId id="404" r:id="rId52"/>
    <p:sldId id="416" r:id="rId53"/>
    <p:sldId id="291" r:id="rId54"/>
    <p:sldId id="335" r:id="rId55"/>
    <p:sldId id="379" r:id="rId56"/>
    <p:sldId id="405" r:id="rId57"/>
    <p:sldId id="406" r:id="rId58"/>
    <p:sldId id="407" r:id="rId59"/>
    <p:sldId id="408" r:id="rId60"/>
    <p:sldId id="409" r:id="rId61"/>
    <p:sldId id="410" r:id="rId62"/>
    <p:sldId id="411" r:id="rId63"/>
    <p:sldId id="412" r:id="rId64"/>
    <p:sldId id="413" r:id="rId65"/>
    <p:sldId id="414" r:id="rId66"/>
    <p:sldId id="261" r:id="rId6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4972"/>
    <a:srgbClr val="2A577D"/>
    <a:srgbClr val="F6C954"/>
    <a:srgbClr val="01AAE8"/>
    <a:srgbClr val="E8646B"/>
    <a:srgbClr val="F5F5EB"/>
    <a:srgbClr val="365D7E"/>
    <a:srgbClr val="E99414"/>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4" autoAdjust="0"/>
    <p:restoredTop sz="82990" autoAdjust="0"/>
  </p:normalViewPr>
  <p:slideViewPr>
    <p:cSldViewPr snapToGrid="0">
      <p:cViewPr varScale="1">
        <p:scale>
          <a:sx n="92" d="100"/>
          <a:sy n="92" d="100"/>
        </p:scale>
        <p:origin x="494" y="62"/>
      </p:cViewPr>
      <p:guideLst>
        <p:guide orient="horz" pos="186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2017/10/26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a:t>
            </a:fld>
            <a:endParaRPr lang="zh-CN" altLang="en-US"/>
          </a:p>
        </p:txBody>
      </p:sp>
    </p:spTree>
    <p:extLst>
      <p:ext uri="{BB962C8B-B14F-4D97-AF65-F5344CB8AC3E}">
        <p14:creationId xmlns:p14="http://schemas.microsoft.com/office/powerpoint/2010/main" val="8928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16</a:t>
            </a:fld>
            <a:endParaRPr lang="zh-CN" altLang="en-US"/>
          </a:p>
        </p:txBody>
      </p:sp>
    </p:spTree>
    <p:extLst>
      <p:ext uri="{BB962C8B-B14F-4D97-AF65-F5344CB8AC3E}">
        <p14:creationId xmlns:p14="http://schemas.microsoft.com/office/powerpoint/2010/main" val="2854505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17</a:t>
            </a:fld>
            <a:endParaRPr lang="zh-CN" altLang="en-US"/>
          </a:p>
        </p:txBody>
      </p:sp>
    </p:spTree>
    <p:extLst>
      <p:ext uri="{BB962C8B-B14F-4D97-AF65-F5344CB8AC3E}">
        <p14:creationId xmlns:p14="http://schemas.microsoft.com/office/powerpoint/2010/main" val="233131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18</a:t>
            </a:fld>
            <a:endParaRPr lang="zh-CN" altLang="en-US"/>
          </a:p>
        </p:txBody>
      </p:sp>
    </p:spTree>
    <p:extLst>
      <p:ext uri="{BB962C8B-B14F-4D97-AF65-F5344CB8AC3E}">
        <p14:creationId xmlns:p14="http://schemas.microsoft.com/office/powerpoint/2010/main" val="1293658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20</a:t>
            </a:fld>
            <a:endParaRPr lang="zh-CN" altLang="en-US"/>
          </a:p>
        </p:txBody>
      </p:sp>
    </p:spTree>
    <p:extLst>
      <p:ext uri="{BB962C8B-B14F-4D97-AF65-F5344CB8AC3E}">
        <p14:creationId xmlns:p14="http://schemas.microsoft.com/office/powerpoint/2010/main" val="3917747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21</a:t>
            </a:fld>
            <a:endParaRPr lang="zh-CN" altLang="en-US"/>
          </a:p>
        </p:txBody>
      </p:sp>
    </p:spTree>
    <p:extLst>
      <p:ext uri="{BB962C8B-B14F-4D97-AF65-F5344CB8AC3E}">
        <p14:creationId xmlns:p14="http://schemas.microsoft.com/office/powerpoint/2010/main" val="7037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23</a:t>
            </a:fld>
            <a:endParaRPr lang="zh-CN" altLang="en-US"/>
          </a:p>
        </p:txBody>
      </p:sp>
    </p:spTree>
    <p:extLst>
      <p:ext uri="{BB962C8B-B14F-4D97-AF65-F5344CB8AC3E}">
        <p14:creationId xmlns:p14="http://schemas.microsoft.com/office/powerpoint/2010/main" val="131938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24</a:t>
            </a:fld>
            <a:endParaRPr lang="zh-CN" altLang="en-US"/>
          </a:p>
        </p:txBody>
      </p:sp>
    </p:spTree>
    <p:extLst>
      <p:ext uri="{BB962C8B-B14F-4D97-AF65-F5344CB8AC3E}">
        <p14:creationId xmlns:p14="http://schemas.microsoft.com/office/powerpoint/2010/main" val="67705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25</a:t>
            </a:fld>
            <a:endParaRPr lang="zh-CN" altLang="en-US"/>
          </a:p>
        </p:txBody>
      </p:sp>
    </p:spTree>
    <p:extLst>
      <p:ext uri="{BB962C8B-B14F-4D97-AF65-F5344CB8AC3E}">
        <p14:creationId xmlns:p14="http://schemas.microsoft.com/office/powerpoint/2010/main" val="1017126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26</a:t>
            </a:fld>
            <a:endParaRPr lang="zh-CN" altLang="en-US"/>
          </a:p>
        </p:txBody>
      </p:sp>
    </p:spTree>
    <p:extLst>
      <p:ext uri="{BB962C8B-B14F-4D97-AF65-F5344CB8AC3E}">
        <p14:creationId xmlns:p14="http://schemas.microsoft.com/office/powerpoint/2010/main" val="1487452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28</a:t>
            </a:fld>
            <a:endParaRPr lang="zh-CN" altLang="en-US"/>
          </a:p>
        </p:txBody>
      </p:sp>
    </p:spTree>
    <p:extLst>
      <p:ext uri="{BB962C8B-B14F-4D97-AF65-F5344CB8AC3E}">
        <p14:creationId xmlns:p14="http://schemas.microsoft.com/office/powerpoint/2010/main" val="299310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a:t>
            </a:fld>
            <a:endParaRPr lang="zh-CN" altLang="en-US"/>
          </a:p>
        </p:txBody>
      </p:sp>
    </p:spTree>
    <p:extLst>
      <p:ext uri="{BB962C8B-B14F-4D97-AF65-F5344CB8AC3E}">
        <p14:creationId xmlns:p14="http://schemas.microsoft.com/office/powerpoint/2010/main" val="1287713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03200">
              <a:lnSpc>
                <a:spcPts val="1200"/>
              </a:lnSpc>
              <a:spcAft>
                <a:spcPts val="0"/>
              </a:spcAft>
            </a:pPr>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29</a:t>
            </a:fld>
            <a:endParaRPr lang="zh-CN" altLang="en-US"/>
          </a:p>
        </p:txBody>
      </p:sp>
    </p:spTree>
    <p:extLst>
      <p:ext uri="{BB962C8B-B14F-4D97-AF65-F5344CB8AC3E}">
        <p14:creationId xmlns:p14="http://schemas.microsoft.com/office/powerpoint/2010/main" val="4221267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31</a:t>
            </a:fld>
            <a:endParaRPr lang="zh-CN" altLang="en-US"/>
          </a:p>
        </p:txBody>
      </p:sp>
    </p:spTree>
    <p:extLst>
      <p:ext uri="{BB962C8B-B14F-4D97-AF65-F5344CB8AC3E}">
        <p14:creationId xmlns:p14="http://schemas.microsoft.com/office/powerpoint/2010/main" val="4286616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33</a:t>
            </a:fld>
            <a:endParaRPr lang="zh-CN" altLang="en-US"/>
          </a:p>
        </p:txBody>
      </p:sp>
    </p:spTree>
    <p:extLst>
      <p:ext uri="{BB962C8B-B14F-4D97-AF65-F5344CB8AC3E}">
        <p14:creationId xmlns:p14="http://schemas.microsoft.com/office/powerpoint/2010/main" val="947234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34</a:t>
            </a:fld>
            <a:endParaRPr lang="zh-CN" altLang="en-US"/>
          </a:p>
        </p:txBody>
      </p:sp>
    </p:spTree>
    <p:extLst>
      <p:ext uri="{BB962C8B-B14F-4D97-AF65-F5344CB8AC3E}">
        <p14:creationId xmlns:p14="http://schemas.microsoft.com/office/powerpoint/2010/main" val="1158022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35</a:t>
            </a:fld>
            <a:endParaRPr lang="zh-CN" altLang="en-US"/>
          </a:p>
        </p:txBody>
      </p:sp>
    </p:spTree>
    <p:extLst>
      <p:ext uri="{BB962C8B-B14F-4D97-AF65-F5344CB8AC3E}">
        <p14:creationId xmlns:p14="http://schemas.microsoft.com/office/powerpoint/2010/main" val="148572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36</a:t>
            </a:fld>
            <a:endParaRPr lang="zh-CN" altLang="en-US"/>
          </a:p>
        </p:txBody>
      </p:sp>
    </p:spTree>
    <p:extLst>
      <p:ext uri="{BB962C8B-B14F-4D97-AF65-F5344CB8AC3E}">
        <p14:creationId xmlns:p14="http://schemas.microsoft.com/office/powerpoint/2010/main" val="757526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37</a:t>
            </a:fld>
            <a:endParaRPr lang="zh-CN" altLang="en-US"/>
          </a:p>
        </p:txBody>
      </p:sp>
    </p:spTree>
    <p:extLst>
      <p:ext uri="{BB962C8B-B14F-4D97-AF65-F5344CB8AC3E}">
        <p14:creationId xmlns:p14="http://schemas.microsoft.com/office/powerpoint/2010/main" val="3370313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38</a:t>
            </a:fld>
            <a:endParaRPr lang="zh-CN" altLang="en-US"/>
          </a:p>
        </p:txBody>
      </p:sp>
    </p:spTree>
    <p:extLst>
      <p:ext uri="{BB962C8B-B14F-4D97-AF65-F5344CB8AC3E}">
        <p14:creationId xmlns:p14="http://schemas.microsoft.com/office/powerpoint/2010/main" val="758273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39</a:t>
            </a:fld>
            <a:endParaRPr lang="zh-CN" altLang="en-US"/>
          </a:p>
        </p:txBody>
      </p:sp>
    </p:spTree>
    <p:extLst>
      <p:ext uri="{BB962C8B-B14F-4D97-AF65-F5344CB8AC3E}">
        <p14:creationId xmlns:p14="http://schemas.microsoft.com/office/powerpoint/2010/main" val="2306831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40</a:t>
            </a:fld>
            <a:endParaRPr lang="zh-CN" altLang="en-US"/>
          </a:p>
        </p:txBody>
      </p:sp>
    </p:spTree>
    <p:extLst>
      <p:ext uri="{BB962C8B-B14F-4D97-AF65-F5344CB8AC3E}">
        <p14:creationId xmlns:p14="http://schemas.microsoft.com/office/powerpoint/2010/main" val="208693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8</a:t>
            </a:fld>
            <a:endParaRPr lang="zh-CN" altLang="en-US"/>
          </a:p>
        </p:txBody>
      </p:sp>
    </p:spTree>
    <p:extLst>
      <p:ext uri="{BB962C8B-B14F-4D97-AF65-F5344CB8AC3E}">
        <p14:creationId xmlns:p14="http://schemas.microsoft.com/office/powerpoint/2010/main" val="3987970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41</a:t>
            </a:fld>
            <a:endParaRPr lang="zh-CN" altLang="en-US"/>
          </a:p>
        </p:txBody>
      </p:sp>
    </p:spTree>
    <p:extLst>
      <p:ext uri="{BB962C8B-B14F-4D97-AF65-F5344CB8AC3E}">
        <p14:creationId xmlns:p14="http://schemas.microsoft.com/office/powerpoint/2010/main" val="4230753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42</a:t>
            </a:fld>
            <a:endParaRPr lang="zh-CN" altLang="en-US"/>
          </a:p>
        </p:txBody>
      </p:sp>
    </p:spTree>
    <p:extLst>
      <p:ext uri="{BB962C8B-B14F-4D97-AF65-F5344CB8AC3E}">
        <p14:creationId xmlns:p14="http://schemas.microsoft.com/office/powerpoint/2010/main" val="1475408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43</a:t>
            </a:fld>
            <a:endParaRPr lang="zh-CN" altLang="en-US"/>
          </a:p>
        </p:txBody>
      </p:sp>
    </p:spTree>
    <p:extLst>
      <p:ext uri="{BB962C8B-B14F-4D97-AF65-F5344CB8AC3E}">
        <p14:creationId xmlns:p14="http://schemas.microsoft.com/office/powerpoint/2010/main" val="2523180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44</a:t>
            </a:fld>
            <a:endParaRPr lang="zh-CN" altLang="en-US"/>
          </a:p>
        </p:txBody>
      </p:sp>
    </p:spTree>
    <p:extLst>
      <p:ext uri="{BB962C8B-B14F-4D97-AF65-F5344CB8AC3E}">
        <p14:creationId xmlns:p14="http://schemas.microsoft.com/office/powerpoint/2010/main" val="2849315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45</a:t>
            </a:fld>
            <a:endParaRPr lang="zh-CN" altLang="en-US"/>
          </a:p>
        </p:txBody>
      </p:sp>
    </p:spTree>
    <p:extLst>
      <p:ext uri="{BB962C8B-B14F-4D97-AF65-F5344CB8AC3E}">
        <p14:creationId xmlns:p14="http://schemas.microsoft.com/office/powerpoint/2010/main" val="1921606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46</a:t>
            </a:fld>
            <a:endParaRPr lang="zh-CN" altLang="en-US"/>
          </a:p>
        </p:txBody>
      </p:sp>
    </p:spTree>
    <p:extLst>
      <p:ext uri="{BB962C8B-B14F-4D97-AF65-F5344CB8AC3E}">
        <p14:creationId xmlns:p14="http://schemas.microsoft.com/office/powerpoint/2010/main" val="1377150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47</a:t>
            </a:fld>
            <a:endParaRPr lang="zh-CN" altLang="en-US"/>
          </a:p>
        </p:txBody>
      </p:sp>
    </p:spTree>
    <p:extLst>
      <p:ext uri="{BB962C8B-B14F-4D97-AF65-F5344CB8AC3E}">
        <p14:creationId xmlns:p14="http://schemas.microsoft.com/office/powerpoint/2010/main" val="41485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48</a:t>
            </a:fld>
            <a:endParaRPr lang="zh-CN" altLang="en-US"/>
          </a:p>
        </p:txBody>
      </p:sp>
    </p:spTree>
    <p:extLst>
      <p:ext uri="{BB962C8B-B14F-4D97-AF65-F5344CB8AC3E}">
        <p14:creationId xmlns:p14="http://schemas.microsoft.com/office/powerpoint/2010/main" val="1471233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49</a:t>
            </a:fld>
            <a:endParaRPr lang="zh-CN" altLang="en-US"/>
          </a:p>
        </p:txBody>
      </p:sp>
    </p:spTree>
    <p:extLst>
      <p:ext uri="{BB962C8B-B14F-4D97-AF65-F5344CB8AC3E}">
        <p14:creationId xmlns:p14="http://schemas.microsoft.com/office/powerpoint/2010/main" val="4289673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50</a:t>
            </a:fld>
            <a:endParaRPr lang="zh-CN" altLang="en-US"/>
          </a:p>
        </p:txBody>
      </p:sp>
    </p:spTree>
    <p:extLst>
      <p:ext uri="{BB962C8B-B14F-4D97-AF65-F5344CB8AC3E}">
        <p14:creationId xmlns:p14="http://schemas.microsoft.com/office/powerpoint/2010/main" val="325209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9</a:t>
            </a:fld>
            <a:endParaRPr lang="zh-CN" altLang="en-US"/>
          </a:p>
        </p:txBody>
      </p:sp>
    </p:spTree>
    <p:extLst>
      <p:ext uri="{BB962C8B-B14F-4D97-AF65-F5344CB8AC3E}">
        <p14:creationId xmlns:p14="http://schemas.microsoft.com/office/powerpoint/2010/main" val="3379951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51</a:t>
            </a:fld>
            <a:endParaRPr lang="zh-CN" altLang="en-US"/>
          </a:p>
        </p:txBody>
      </p:sp>
    </p:spTree>
    <p:extLst>
      <p:ext uri="{BB962C8B-B14F-4D97-AF65-F5344CB8AC3E}">
        <p14:creationId xmlns:p14="http://schemas.microsoft.com/office/powerpoint/2010/main" val="2597414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54</a:t>
            </a:fld>
            <a:endParaRPr lang="zh-CN" altLang="en-US"/>
          </a:p>
        </p:txBody>
      </p:sp>
    </p:spTree>
    <p:extLst>
      <p:ext uri="{BB962C8B-B14F-4D97-AF65-F5344CB8AC3E}">
        <p14:creationId xmlns:p14="http://schemas.microsoft.com/office/powerpoint/2010/main" val="2235974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55</a:t>
            </a:fld>
            <a:endParaRPr lang="zh-CN" altLang="en-US"/>
          </a:p>
        </p:txBody>
      </p:sp>
    </p:spTree>
    <p:extLst>
      <p:ext uri="{BB962C8B-B14F-4D97-AF65-F5344CB8AC3E}">
        <p14:creationId xmlns:p14="http://schemas.microsoft.com/office/powerpoint/2010/main" val="698151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56</a:t>
            </a:fld>
            <a:endParaRPr lang="zh-CN" altLang="en-US"/>
          </a:p>
        </p:txBody>
      </p:sp>
    </p:spTree>
    <p:extLst>
      <p:ext uri="{BB962C8B-B14F-4D97-AF65-F5344CB8AC3E}">
        <p14:creationId xmlns:p14="http://schemas.microsoft.com/office/powerpoint/2010/main" val="881035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57</a:t>
            </a:fld>
            <a:endParaRPr lang="zh-CN" altLang="en-US"/>
          </a:p>
        </p:txBody>
      </p:sp>
    </p:spTree>
    <p:extLst>
      <p:ext uri="{BB962C8B-B14F-4D97-AF65-F5344CB8AC3E}">
        <p14:creationId xmlns:p14="http://schemas.microsoft.com/office/powerpoint/2010/main" val="25466253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58</a:t>
            </a:fld>
            <a:endParaRPr lang="zh-CN" altLang="en-US"/>
          </a:p>
        </p:txBody>
      </p:sp>
    </p:spTree>
    <p:extLst>
      <p:ext uri="{BB962C8B-B14F-4D97-AF65-F5344CB8AC3E}">
        <p14:creationId xmlns:p14="http://schemas.microsoft.com/office/powerpoint/2010/main" val="1675156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59</a:t>
            </a:fld>
            <a:endParaRPr lang="zh-CN" altLang="en-US"/>
          </a:p>
        </p:txBody>
      </p:sp>
    </p:spTree>
    <p:extLst>
      <p:ext uri="{BB962C8B-B14F-4D97-AF65-F5344CB8AC3E}">
        <p14:creationId xmlns:p14="http://schemas.microsoft.com/office/powerpoint/2010/main" val="13376241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60</a:t>
            </a:fld>
            <a:endParaRPr lang="zh-CN" altLang="en-US"/>
          </a:p>
        </p:txBody>
      </p:sp>
    </p:spTree>
    <p:extLst>
      <p:ext uri="{BB962C8B-B14F-4D97-AF65-F5344CB8AC3E}">
        <p14:creationId xmlns:p14="http://schemas.microsoft.com/office/powerpoint/2010/main" val="17544449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61</a:t>
            </a:fld>
            <a:endParaRPr lang="zh-CN" altLang="en-US"/>
          </a:p>
        </p:txBody>
      </p:sp>
    </p:spTree>
    <p:extLst>
      <p:ext uri="{BB962C8B-B14F-4D97-AF65-F5344CB8AC3E}">
        <p14:creationId xmlns:p14="http://schemas.microsoft.com/office/powerpoint/2010/main" val="7413069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62</a:t>
            </a:fld>
            <a:endParaRPr lang="zh-CN" altLang="en-US"/>
          </a:p>
        </p:txBody>
      </p:sp>
    </p:spTree>
    <p:extLst>
      <p:ext uri="{BB962C8B-B14F-4D97-AF65-F5344CB8AC3E}">
        <p14:creationId xmlns:p14="http://schemas.microsoft.com/office/powerpoint/2010/main" val="198272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10</a:t>
            </a:fld>
            <a:endParaRPr lang="zh-CN" altLang="en-US"/>
          </a:p>
        </p:txBody>
      </p:sp>
    </p:spTree>
    <p:extLst>
      <p:ext uri="{BB962C8B-B14F-4D97-AF65-F5344CB8AC3E}">
        <p14:creationId xmlns:p14="http://schemas.microsoft.com/office/powerpoint/2010/main" val="24675568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63</a:t>
            </a:fld>
            <a:endParaRPr lang="zh-CN" altLang="en-US"/>
          </a:p>
        </p:txBody>
      </p:sp>
    </p:spTree>
    <p:extLst>
      <p:ext uri="{BB962C8B-B14F-4D97-AF65-F5344CB8AC3E}">
        <p14:creationId xmlns:p14="http://schemas.microsoft.com/office/powerpoint/2010/main" val="6204428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64</a:t>
            </a:fld>
            <a:endParaRPr lang="zh-CN" altLang="en-US"/>
          </a:p>
        </p:txBody>
      </p:sp>
    </p:spTree>
    <p:extLst>
      <p:ext uri="{BB962C8B-B14F-4D97-AF65-F5344CB8AC3E}">
        <p14:creationId xmlns:p14="http://schemas.microsoft.com/office/powerpoint/2010/main" val="25017014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65</a:t>
            </a:fld>
            <a:endParaRPr lang="zh-CN" altLang="en-US"/>
          </a:p>
        </p:txBody>
      </p:sp>
    </p:spTree>
    <p:extLst>
      <p:ext uri="{BB962C8B-B14F-4D97-AF65-F5344CB8AC3E}">
        <p14:creationId xmlns:p14="http://schemas.microsoft.com/office/powerpoint/2010/main" val="4140148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11</a:t>
            </a:fld>
            <a:endParaRPr lang="zh-CN" altLang="en-US"/>
          </a:p>
        </p:txBody>
      </p:sp>
    </p:spTree>
    <p:extLst>
      <p:ext uri="{BB962C8B-B14F-4D97-AF65-F5344CB8AC3E}">
        <p14:creationId xmlns:p14="http://schemas.microsoft.com/office/powerpoint/2010/main" val="132386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12</a:t>
            </a:fld>
            <a:endParaRPr lang="zh-CN" altLang="en-US"/>
          </a:p>
        </p:txBody>
      </p:sp>
    </p:spTree>
    <p:extLst>
      <p:ext uri="{BB962C8B-B14F-4D97-AF65-F5344CB8AC3E}">
        <p14:creationId xmlns:p14="http://schemas.microsoft.com/office/powerpoint/2010/main" val="224791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13</a:t>
            </a:fld>
            <a:endParaRPr lang="zh-CN" altLang="en-US"/>
          </a:p>
        </p:txBody>
      </p:sp>
    </p:spTree>
    <p:extLst>
      <p:ext uri="{BB962C8B-B14F-4D97-AF65-F5344CB8AC3E}">
        <p14:creationId xmlns:p14="http://schemas.microsoft.com/office/powerpoint/2010/main" val="136363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15</a:t>
            </a:fld>
            <a:endParaRPr lang="zh-CN" altLang="en-US"/>
          </a:p>
        </p:txBody>
      </p:sp>
    </p:spTree>
    <p:extLst>
      <p:ext uri="{BB962C8B-B14F-4D97-AF65-F5344CB8AC3E}">
        <p14:creationId xmlns:p14="http://schemas.microsoft.com/office/powerpoint/2010/main" val="1668074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19234" y="1228923"/>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833045" y="1228890"/>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766495" y="1385142"/>
            <a:ext cx="3352180" cy="323462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43701" y="1385142"/>
            <a:ext cx="3352180" cy="323462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434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56187" y="16191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19918" y="3784098"/>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19918" y="2306629"/>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50010" y="28084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936755" y="2001056"/>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56220" y="40425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936755" y="3506427"/>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78167" y="13271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78167" y="25844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78167" y="38521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75237" y="16572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38968" y="413290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69060" y="28465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75270" y="40806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97217" y="13652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97217" y="26225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97217" y="38902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圆角矩形 3">
            <a:extLst>
              <a:ext uri="{FF2B5EF4-FFF2-40B4-BE49-F238E27FC236}">
                <a16:creationId xmlns:a16="http://schemas.microsoft.com/office/drawing/2014/main" id="{5CD9856F-D113-42A2-B14D-9FA1CE6F843E}"/>
              </a:ext>
            </a:extLst>
          </p:cNvPr>
          <p:cNvSpPr/>
          <p:nvPr userDrawn="1"/>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7541814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21075" y="106423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200703" y="1162661"/>
            <a:ext cx="3675164" cy="3759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4676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82" r:id="rId8"/>
    <p:sldLayoutId id="2147483675" r:id="rId9"/>
    <p:sldLayoutId id="2147483683" r:id="rId10"/>
    <p:sldLayoutId id="2147483680" r:id="rId11"/>
    <p:sldLayoutId id="2147483679" r:id="rId12"/>
    <p:sldLayoutId id="2147483674" r:id="rId13"/>
    <p:sldLayoutId id="2147483678" r:id="rId14"/>
    <p:sldLayoutId id="2147483663" r:id="rId15"/>
    <p:sldLayoutId id="2147483666" r:id="rId16"/>
    <p:sldLayoutId id="2147483667" r:id="rId17"/>
    <p:sldLayoutId id="2147483668" r:id="rId18"/>
    <p:sldLayoutId id="2147483669" r:id="rId19"/>
    <p:sldLayoutId id="2147483681" r:id="rId20"/>
    <p:sldLayoutId id="2147483664" r:id="rId21"/>
    <p:sldLayoutId id="2147483684" r:id="rId22"/>
    <p:sldLayoutId id="2147483665" r:id="rId23"/>
    <p:sldLayoutId id="2147483673" r:id="rId2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jpe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1.xml"/><Relationship Id="rId5" Type="http://schemas.openxmlformats.org/officeDocument/2006/relationships/image" Target="../media/image14.jpe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17.jpeg"/><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230.png"/></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4.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4.xml"/><Relationship Id="rId5" Type="http://schemas.openxmlformats.org/officeDocument/2006/relationships/image" Target="../media/image30.png"/><Relationship Id="rId4"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946878" y="3030048"/>
            <a:ext cx="2972289" cy="461665"/>
          </a:xfrm>
          <a:prstGeom prst="rect">
            <a:avLst/>
          </a:prstGeom>
          <a:noFill/>
        </p:spPr>
        <p:txBody>
          <a:bodyPr wrap="none" rtlCol="0">
            <a:spAutoFit/>
          </a:bodyPr>
          <a:lstStyle/>
          <a:p>
            <a:r>
              <a:rPr lang="zh-CN" altLang="en-US" sz="2400" b="1" i="1" dirty="0">
                <a:solidFill>
                  <a:srgbClr val="FFC000"/>
                </a:solidFill>
                <a:latin typeface="黑体" panose="02010609060101010101" pitchFamily="49" charset="-122"/>
                <a:ea typeface="黑体" panose="02010609060101010101" pitchFamily="49" charset="-122"/>
              </a:rPr>
              <a:t>第八章</a:t>
            </a:r>
            <a:r>
              <a:rPr lang="en-US" altLang="zh-CN" sz="2400" b="1" i="1" dirty="0">
                <a:solidFill>
                  <a:srgbClr val="FFC000"/>
                </a:solidFill>
                <a:latin typeface="黑体" panose="02010609060101010101" pitchFamily="49" charset="-122"/>
                <a:ea typeface="黑体" panose="02010609060101010101" pitchFamily="49" charset="-122"/>
              </a:rPr>
              <a:t>    </a:t>
            </a:r>
            <a:r>
              <a:rPr lang="zh-CN" altLang="en-US" sz="2400" b="1" i="1" dirty="0">
                <a:solidFill>
                  <a:srgbClr val="FFC000"/>
                </a:solidFill>
                <a:latin typeface="黑体" panose="02010609060101010101" pitchFamily="49" charset="-122"/>
                <a:ea typeface="黑体" panose="02010609060101010101" pitchFamily="49" charset="-122"/>
              </a:rPr>
              <a:t>调速回路</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黑体" panose="02010609060101010101" pitchFamily="49" charset="-122"/>
                <a:ea typeface="黑体" panose="02010609060101010101" pitchFamily="49" charset="-122"/>
              </a:rPr>
              <a:t>机械工业出版社 </a:t>
            </a:r>
            <a:endParaRPr lang="en-US" altLang="zh-CN" dirty="0">
              <a:solidFill>
                <a:srgbClr val="FFC000"/>
              </a:solidFill>
              <a:latin typeface="黑体" panose="02010609060101010101" pitchFamily="49" charset="-122"/>
              <a:ea typeface="黑体" panose="02010609060101010101" pitchFamily="49"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BFCC5512-B52F-497E-8512-B24B1B213908}"/>
              </a:ext>
            </a:extLst>
          </p:cNvPr>
          <p:cNvSpPr/>
          <p:nvPr/>
        </p:nvSpPr>
        <p:spPr>
          <a:xfrm>
            <a:off x="607292" y="1271847"/>
            <a:ext cx="7938191" cy="267669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1">
            <a:extLst>
              <a:ext uri="{FF2B5EF4-FFF2-40B4-BE49-F238E27FC236}">
                <a16:creationId xmlns:a16="http://schemas.microsoft.com/office/drawing/2014/main" id="{ABE842B1-91CC-4149-8889-3602D5F1C1C9}"/>
              </a:ext>
            </a:extLst>
          </p:cNvPr>
          <p:cNvSpPr/>
          <p:nvPr/>
        </p:nvSpPr>
        <p:spPr>
          <a:xfrm>
            <a:off x="842782" y="1477129"/>
            <a:ext cx="7323512" cy="2308324"/>
          </a:xfrm>
          <a:prstGeom prst="rect">
            <a:avLst/>
          </a:prstGeom>
        </p:spPr>
        <p:txBody>
          <a:bodyPr wrap="square">
            <a:spAutoFit/>
          </a:bodyPr>
          <a:lstStyle/>
          <a:p>
            <a:pPr indent="180000" algn="just">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将式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按不同的</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作图</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可得一组机械特性曲线</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所示。由图及式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可见</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当溢流阀的压力</a:t>
            </a:r>
            <a:r>
              <a:rPr lang="en-US" altLang="zh-CN" sz="16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和节流阀的通流截面积</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调定之后</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活塞工作速度随负载加大而减小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工作速度降为零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活塞停止运动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反之</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负载减小时活塞速度加大。但是不管负载如何变化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回路的工作压力总是不变的。此外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定压式节流调速回路的承载能力是不受节流阀通流截面积变化影响的</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中的各条曲线在速度为零时都汇交到同一负载点上。</a:t>
            </a:r>
            <a:endParaRPr lang="zh-CN" altLang="zh-CN" sz="1600" dirty="0">
              <a:solidFill>
                <a:schemeClr val="bg1"/>
              </a:solidFill>
              <a:latin typeface="NEU-BZ-S92"/>
              <a:ea typeface="方正书宋_GBK"/>
              <a:cs typeface="Times New Roman" panose="02020603050405020304" pitchFamily="18" charset="0"/>
            </a:endParaRPr>
          </a:p>
        </p:txBody>
      </p:sp>
      <p:sp>
        <p:nvSpPr>
          <p:cNvPr id="3" name="圆角矩形 3">
            <a:extLst>
              <a:ext uri="{FF2B5EF4-FFF2-40B4-BE49-F238E27FC236}">
                <a16:creationId xmlns:a16="http://schemas.microsoft.com/office/drawing/2014/main" id="{A0A4750D-10CB-44E0-B448-CE858CA8E4D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文本框 3">
            <a:extLst>
              <a:ext uri="{FF2B5EF4-FFF2-40B4-BE49-F238E27FC236}">
                <a16:creationId xmlns:a16="http://schemas.microsoft.com/office/drawing/2014/main" id="{FEFF45E8-1C66-4A63-AFC5-097DE72BC6C8}"/>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5" name="圆角矩形 3">
            <a:extLst>
              <a:ext uri="{FF2B5EF4-FFF2-40B4-BE49-F238E27FC236}">
                <a16:creationId xmlns:a16="http://schemas.microsoft.com/office/drawing/2014/main" id="{8072ABC2-A2F3-44CD-B715-488DB9BB899C}"/>
              </a:ext>
            </a:extLst>
          </p:cNvPr>
          <p:cNvSpPr/>
          <p:nvPr/>
        </p:nvSpPr>
        <p:spPr>
          <a:xfrm>
            <a:off x="607292" y="1271847"/>
            <a:ext cx="7938191" cy="2676698"/>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4522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3" name="矩形 2">
            <a:extLst>
              <a:ext uri="{FF2B5EF4-FFF2-40B4-BE49-F238E27FC236}">
                <a16:creationId xmlns:a16="http://schemas.microsoft.com/office/drawing/2014/main" id="{A6FF97F3-AEF9-4E3C-A28B-EAC4DB13C145}"/>
              </a:ext>
            </a:extLst>
          </p:cNvPr>
          <p:cNvSpPr/>
          <p:nvPr/>
        </p:nvSpPr>
        <p:spPr>
          <a:xfrm>
            <a:off x="331485" y="935644"/>
            <a:ext cx="8481030" cy="784254"/>
          </a:xfrm>
          <a:prstGeom prst="rect">
            <a:avLst/>
          </a:prstGeom>
        </p:spPr>
        <p:txBody>
          <a:bodyPr wrap="square">
            <a:spAutoFit/>
          </a:bodyPr>
          <a:lstStyle/>
          <a:p>
            <a:pPr indent="270000" algn="just">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活塞运动速度受负载影响的程度</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可以用回路速度刚性这个指标来评定</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速度刚性</a:t>
            </a:r>
            <a:r>
              <a:rPr lang="en-US" altLang="zh-CN" sz="1600" i="1" dirty="0" err="1">
                <a:solidFill>
                  <a:srgbClr val="000000"/>
                </a:solidFill>
                <a:latin typeface="Times New Roman" panose="02020603050405020304" pitchFamily="18" charset="0"/>
                <a:ea typeface="黑体" panose="02010609060101010101" pitchFamily="49" charset="-122"/>
              </a:rPr>
              <a:t>k</a:t>
            </a:r>
            <a:r>
              <a:rPr lang="en-US" altLang="zh-CN" sz="1600" i="1" baseline="-25000" dirty="0" err="1">
                <a:solidFill>
                  <a:srgbClr val="000000"/>
                </a:solidFill>
                <a:latin typeface="Times New Roman" panose="02020603050405020304" pitchFamily="18" charset="0"/>
                <a:ea typeface="黑体" panose="02010609060101010101" pitchFamily="49" charset="-122"/>
              </a:rPr>
              <a:t>v</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是回路对负载变化抗衡能力的一种说明</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它是图</a:t>
            </a:r>
            <a:r>
              <a:rPr lang="en-US" altLang="zh-CN" sz="1600" dirty="0">
                <a:solidFill>
                  <a:srgbClr val="000000"/>
                </a:solidFill>
                <a:latin typeface="Times New Roman" panose="02020603050405020304" pitchFamily="18" charset="0"/>
                <a:ea typeface="黑体" panose="02010609060101010101" pitchFamily="49" charset="-122"/>
              </a:rPr>
              <a:t>8-2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所示机械特性曲线上某点处斜率的倒数</a:t>
            </a:r>
            <a:r>
              <a:rPr lang="zh-CN" altLang="zh-CN" sz="1600" baseline="30000" dirty="0">
                <a:solidFill>
                  <a:srgbClr val="000000"/>
                </a:solidFill>
                <a:ea typeface="MS Mincho" panose="02020609040205080304" pitchFamily="49" charset="-128"/>
                <a:cs typeface="MS Mincho" panose="02020609040205080304" pitchFamily="49" charset="-128"/>
              </a:rPr>
              <a:t>㊀</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p>
        </p:txBody>
      </p:sp>
      <p:pic>
        <p:nvPicPr>
          <p:cNvPr id="15" name="8T2.EPS" descr="id:2147506874;FounderCES">
            <a:extLst>
              <a:ext uri="{FF2B5EF4-FFF2-40B4-BE49-F238E27FC236}">
                <a16:creationId xmlns:a16="http://schemas.microsoft.com/office/drawing/2014/main" id="{CBDED851-69D4-4344-854A-A846C729410B}"/>
              </a:ext>
            </a:extLst>
          </p:cNvPr>
          <p:cNvPicPr/>
          <p:nvPr/>
        </p:nvPicPr>
        <p:blipFill>
          <a:blip r:embed="rId3" cstate="print"/>
          <a:stretch>
            <a:fillRect/>
          </a:stretch>
        </p:blipFill>
        <p:spPr>
          <a:xfrm>
            <a:off x="657015" y="1846228"/>
            <a:ext cx="2285690" cy="1910695"/>
          </a:xfrm>
          <a:prstGeom prst="rect">
            <a:avLst/>
          </a:prstGeom>
        </p:spPr>
      </p:pic>
      <p:sp>
        <p:nvSpPr>
          <p:cNvPr id="7" name="矩形 6">
            <a:extLst>
              <a:ext uri="{FF2B5EF4-FFF2-40B4-BE49-F238E27FC236}">
                <a16:creationId xmlns:a16="http://schemas.microsoft.com/office/drawing/2014/main" id="{EAE47B75-83FD-45FA-84EE-A663846BE410}"/>
              </a:ext>
            </a:extLst>
          </p:cNvPr>
          <p:cNvSpPr/>
          <p:nvPr/>
        </p:nvSpPr>
        <p:spPr>
          <a:xfrm>
            <a:off x="-913777" y="3756923"/>
            <a:ext cx="4572000" cy="451406"/>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定压式进口节流调速</a:t>
            </a:r>
            <a:endParaRPr lang="zh-CN" altLang="zh-CN" sz="1050" dirty="0">
              <a:solidFill>
                <a:srgbClr val="000000"/>
              </a:solidFill>
              <a:latin typeface="NEU-BZ-S92"/>
              <a:ea typeface="方正书宋_GBK"/>
              <a:cs typeface="Times New Roman" panose="02020603050405020304" pitchFamily="18" charset="0"/>
            </a:endParaRPr>
          </a:p>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回路的机械特性</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18" name="图片 17">
            <a:extLst>
              <a:ext uri="{FF2B5EF4-FFF2-40B4-BE49-F238E27FC236}">
                <a16:creationId xmlns:a16="http://schemas.microsoft.com/office/drawing/2014/main" id="{B44650AA-9D33-41AE-8986-129A73E95A3C}"/>
              </a:ext>
            </a:extLst>
          </p:cNvPr>
          <p:cNvPicPr/>
          <p:nvPr/>
        </p:nvPicPr>
        <p:blipFill>
          <a:blip r:embed="rId4" cstate="print"/>
          <a:stretch>
            <a:fillRect/>
          </a:stretch>
        </p:blipFill>
        <p:spPr>
          <a:xfrm>
            <a:off x="860425" y="4466976"/>
            <a:ext cx="7319299" cy="585513"/>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03EB4EE-D5E9-4A50-835B-ACE35FBA366F}"/>
                  </a:ext>
                </a:extLst>
              </p:cNvPr>
              <p:cNvSpPr/>
              <p:nvPr/>
            </p:nvSpPr>
            <p:spPr>
              <a:xfrm>
                <a:off x="2942705" y="1978545"/>
                <a:ext cx="4991545" cy="6410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𝑣</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m:rPr>
                              <m:nor/>
                            </m:rPr>
                            <a:rPr lang="zh-CN" altLang="en-US" i="1">
                              <a:latin typeface="Cambria Math" panose="02040503050406030204" pitchFamily="18" charset="0"/>
                            </a:rPr>
                            <m:t>􀆟</m:t>
                          </m:r>
                          <m:r>
                            <a:rPr lang="zh-CN" altLang="en-US" i="1">
                              <a:latin typeface="Cambria Math" panose="02040503050406030204" pitchFamily="18" charset="0"/>
                            </a:rPr>
                            <m:t>𝐹</m:t>
                          </m:r>
                        </m:num>
                        <m:den>
                          <m:r>
                            <m:rPr>
                              <m:nor/>
                            </m:rPr>
                            <a:rPr lang="zh-CN" altLang="en-US" i="1">
                              <a:latin typeface="Cambria Math" panose="02040503050406030204" pitchFamily="18" charset="0"/>
                            </a:rPr>
                            <m:t>􀆟</m:t>
                          </m:r>
                          <m:r>
                            <a:rPr lang="zh-CN" altLang="en-US" i="1">
                              <a:latin typeface="Cambria Math" panose="02040503050406030204" pitchFamily="18" charset="0"/>
                            </a:rPr>
                            <m:t>𝑣</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m:rPr>
                              <m:sty m:val="p"/>
                            </m:rPr>
                            <a:rPr lang="zh-CN" altLang="en-US" i="0">
                              <a:latin typeface="Cambria Math" panose="02040503050406030204" pitchFamily="18" charset="0"/>
                            </a:rPr>
                            <m:t>tan</m:t>
                          </m:r>
                          <m:r>
                            <a:rPr lang="zh-CN" altLang="en-US" i="1">
                              <a:latin typeface="Cambria Math" panose="02040503050406030204" pitchFamily="18" charset="0"/>
                            </a:rPr>
                            <m:t>𝛼</m:t>
                          </m:r>
                        </m:den>
                      </m:f>
                      <m:r>
                        <m:rPr>
                          <m:nor/>
                        </m:rPr>
                        <a:rPr lang="zh-CN" altLang="en-US" i="1">
                          <a:latin typeface="Cambria Math" panose="02040503050406030204" pitchFamily="18" charset="0"/>
                        </a:rPr>
                        <m:t>(8−5)</m:t>
                      </m:r>
                    </m:oMath>
                  </m:oMathPara>
                </a14:m>
                <a:endParaRPr lang="zh-CN" altLang="en-US" dirty="0"/>
              </a:p>
            </p:txBody>
          </p:sp>
        </mc:Choice>
        <mc:Fallback xmlns="">
          <p:sp>
            <p:nvSpPr>
              <p:cNvPr id="8" name="矩形 7">
                <a:extLst>
                  <a:ext uri="{FF2B5EF4-FFF2-40B4-BE49-F238E27FC236}">
                    <a16:creationId xmlns:a16="http://schemas.microsoft.com/office/drawing/2014/main" id="{D03EB4EE-D5E9-4A50-835B-ACE35FBA366F}"/>
                  </a:ext>
                </a:extLst>
              </p:cNvPr>
              <p:cNvSpPr>
                <a:spLocks noRot="1" noChangeAspect="1" noMove="1" noResize="1" noEditPoints="1" noAdjustHandles="1" noChangeArrowheads="1" noChangeShapeType="1" noTextEdit="1"/>
              </p:cNvSpPr>
              <p:nvPr/>
            </p:nvSpPr>
            <p:spPr>
              <a:xfrm>
                <a:off x="2942705" y="1978545"/>
                <a:ext cx="4991545" cy="641009"/>
              </a:xfrm>
              <a:prstGeom prst="rect">
                <a:avLst/>
              </a:prstGeom>
              <a:blipFill>
                <a:blip r:embed="rId5"/>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BF49556A-DA2C-4D7C-8833-DAEF180822F8}"/>
              </a:ext>
            </a:extLst>
          </p:cNvPr>
          <p:cNvSpPr/>
          <p:nvPr/>
        </p:nvSpPr>
        <p:spPr>
          <a:xfrm>
            <a:off x="3279140" y="2826295"/>
            <a:ext cx="5434647" cy="1158138"/>
          </a:xfrm>
          <a:prstGeom prst="rect">
            <a:avLst/>
          </a:prstGeom>
        </p:spPr>
        <p:txBody>
          <a:bodyPr wrap="square">
            <a:spAutoFit/>
          </a:bodyPr>
          <a:lstStyle/>
          <a:p>
            <a:pPr indent="360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特性曲线上某处的斜率越小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机械特性越硬</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速度刚性就越大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活塞运动速度受负载波动的影响就越小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活塞在变载下的运动就越平稳。</a:t>
            </a:r>
            <a:endParaRPr lang="zh-CN" altLang="zh-CN" sz="16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7165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4" name="矩形 3">
            <a:extLst>
              <a:ext uri="{FF2B5EF4-FFF2-40B4-BE49-F238E27FC236}">
                <a16:creationId xmlns:a16="http://schemas.microsoft.com/office/drawing/2014/main" id="{DEF4E62B-363F-47F2-949F-E9C0C1F9869E}"/>
              </a:ext>
            </a:extLst>
          </p:cNvPr>
          <p:cNvSpPr/>
          <p:nvPr/>
        </p:nvSpPr>
        <p:spPr>
          <a:xfrm>
            <a:off x="298322" y="906604"/>
            <a:ext cx="7310117" cy="461665"/>
          </a:xfrm>
          <a:prstGeom prst="rect">
            <a:avLst/>
          </a:prstGeom>
        </p:spPr>
        <p:txBody>
          <a:bodyPr wrap="square">
            <a:spAutoFit/>
          </a:bodyPr>
          <a:lstStyle/>
          <a:p>
            <a:pPr indent="2667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定压式进口节流调速回路的速度刚性可由式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求得如下</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A5192A-9A39-41CD-B9CE-6DE9DE8019CC}"/>
                  </a:ext>
                </a:extLst>
              </p:cNvPr>
              <p:cNvSpPr/>
              <p:nvPr/>
            </p:nvSpPr>
            <p:spPr>
              <a:xfrm>
                <a:off x="2316743" y="1580399"/>
                <a:ext cx="3663760" cy="6232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a:rPr lang="zh-CN" altLang="en-US" sz="1400" i="1">
                              <a:latin typeface="Cambria Math" panose="02040503050406030204" pitchFamily="18" charset="0"/>
                            </a:rPr>
                            <m:t>𝑣</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up>
                              <m:r>
                                <a:rPr lang="zh-CN" altLang="en-US" sz="1400" i="0">
                                  <a:latin typeface="Cambria Math" panose="02040503050406030204" pitchFamily="18" charset="0"/>
                                </a:rPr>
                                <m:t>1+</m:t>
                              </m:r>
                              <m:r>
                                <a:rPr lang="zh-CN" altLang="en-US" sz="1400" i="1">
                                  <a:latin typeface="Cambria Math" panose="02040503050406030204" pitchFamily="18" charset="0"/>
                                </a:rPr>
                                <m:t>𝜑</m:t>
                              </m:r>
                            </m:sup>
                          </m:sSubSup>
                        </m:num>
                        <m:den>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r>
                                <a:rPr lang="zh-CN" altLang="en-US" sz="1400" i="0">
                                  <a:latin typeface="Cambria Math" panose="02040503050406030204" pitchFamily="18" charset="0"/>
                                </a:rPr>
                                <m:t>1</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𝑃</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r>
                            <m:rPr>
                              <m:nor/>
                            </m:rPr>
                            <a:rPr lang="zh-CN" altLang="en-US" sz="1400" i="1">
                              <a:latin typeface="Cambria Math" panose="02040503050406030204" pitchFamily="18" charset="0"/>
                            </a:rPr>
                            <m:t>−</m:t>
                          </m:r>
                          <m:r>
                            <a:rPr lang="zh-CN" altLang="en-US" sz="1400" i="1">
                              <a:latin typeface="Cambria Math" panose="02040503050406030204" pitchFamily="18" charset="0"/>
                            </a:rPr>
                            <m:t>𝐹</m:t>
                          </m:r>
                          <m:sSup>
                            <m:sSupPr>
                              <m:ctrlPr>
                                <a:rPr lang="zh-CN" altLang="en-US" sz="1400" i="1">
                                  <a:latin typeface="Cambria Math" panose="02040503050406030204" pitchFamily="18" charset="0"/>
                                </a:rPr>
                              </m:ctrlPr>
                            </m:sSupPr>
                            <m:e>
                              <m:r>
                                <m:rPr>
                                  <m:nor/>
                                </m:rPr>
                                <a:rPr lang="zh-CN" altLang="en-US" sz="1400" i="1">
                                  <a:latin typeface="Cambria Math" panose="02040503050406030204" pitchFamily="18" charset="0"/>
                                </a:rPr>
                                <m:t>)</m:t>
                              </m:r>
                            </m:e>
                            <m:sup>
                              <m:r>
                                <a:rPr lang="zh-CN" altLang="en-US" sz="1400" i="1">
                                  <a:latin typeface="Cambria Math" panose="02040503050406030204" pitchFamily="18" charset="0"/>
                                </a:rPr>
                                <m:t>𝜑</m:t>
                              </m:r>
                              <m:r>
                                <m:rPr>
                                  <m:nor/>
                                </m:rPr>
                                <a:rPr lang="zh-CN" altLang="en-US" sz="1400" i="1">
                                  <a:latin typeface="Cambria Math" panose="02040503050406030204" pitchFamily="18" charset="0"/>
                                </a:rPr>
                                <m:t>−1</m:t>
                              </m:r>
                            </m:sup>
                          </m:sSup>
                          <m:r>
                            <a:rPr lang="zh-CN" altLang="en-US" sz="1400" i="1">
                              <a:latin typeface="Cambria Math" panose="02040503050406030204" pitchFamily="18" charset="0"/>
                            </a:rPr>
                            <m:t>𝜑</m:t>
                          </m:r>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r>
                            <m:rPr>
                              <m:nor/>
                            </m:rPr>
                            <a:rPr lang="zh-CN" altLang="en-US" sz="1400" i="1">
                              <a:latin typeface="Cambria Math" panose="02040503050406030204" pitchFamily="18" charset="0"/>
                            </a:rPr>
                            <m:t>−</m:t>
                          </m:r>
                          <m:r>
                            <a:rPr lang="zh-CN" altLang="en-US" sz="1400" i="1">
                              <a:latin typeface="Cambria Math" panose="02040503050406030204" pitchFamily="18" charset="0"/>
                            </a:rPr>
                            <m:t>𝐹</m:t>
                          </m:r>
                        </m:num>
                        <m:den>
                          <m:r>
                            <a:rPr lang="zh-CN" altLang="en-US" sz="1400" i="1">
                              <a:latin typeface="Cambria Math" panose="02040503050406030204" pitchFamily="18" charset="0"/>
                            </a:rPr>
                            <m:t>𝜑</m:t>
                          </m:r>
                          <m:r>
                            <a:rPr lang="zh-CN" altLang="en-US" sz="1400" i="1">
                              <a:latin typeface="Cambria Math" panose="02040503050406030204" pitchFamily="18" charset="0"/>
                            </a:rPr>
                            <m:t>𝑣</m:t>
                          </m:r>
                        </m:den>
                      </m:f>
                      <m:r>
                        <m:rPr>
                          <m:nor/>
                        </m:rPr>
                        <a:rPr lang="zh-CN" altLang="en-US" sz="1400" i="1">
                          <a:latin typeface="Cambria Math" panose="02040503050406030204" pitchFamily="18" charset="0"/>
                        </a:rPr>
                        <m:t>(8−6)</m:t>
                      </m:r>
                    </m:oMath>
                  </m:oMathPara>
                </a14:m>
                <a:endParaRPr lang="zh-CN" altLang="en-US" sz="1400" dirty="0"/>
              </a:p>
            </p:txBody>
          </p:sp>
        </mc:Choice>
        <mc:Fallback xmlns="">
          <p:sp>
            <p:nvSpPr>
              <p:cNvPr id="5" name="矩形 4">
                <a:extLst>
                  <a:ext uri="{FF2B5EF4-FFF2-40B4-BE49-F238E27FC236}">
                    <a16:creationId xmlns:a16="http://schemas.microsoft.com/office/drawing/2014/main" id="{D3A5192A-9A39-41CD-B9CE-6DE9DE8019CC}"/>
                  </a:ext>
                </a:extLst>
              </p:cNvPr>
              <p:cNvSpPr>
                <a:spLocks noRot="1" noChangeAspect="1" noMove="1" noResize="1" noEditPoints="1" noAdjustHandles="1" noChangeArrowheads="1" noChangeShapeType="1" noTextEdit="1"/>
              </p:cNvSpPr>
              <p:nvPr/>
            </p:nvSpPr>
            <p:spPr>
              <a:xfrm>
                <a:off x="2316743" y="1580399"/>
                <a:ext cx="3663760" cy="623248"/>
              </a:xfrm>
              <a:prstGeom prst="rect">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F9DB2B35-C615-47D8-98EB-4B32B5DDB79B}"/>
              </a:ext>
            </a:extLst>
          </p:cNvPr>
          <p:cNvSpPr/>
          <p:nvPr/>
        </p:nvSpPr>
        <p:spPr>
          <a:xfrm>
            <a:off x="298322" y="2733593"/>
            <a:ext cx="8448959" cy="1527469"/>
          </a:xfrm>
          <a:prstGeom prst="rect">
            <a:avLst/>
          </a:prstGeom>
        </p:spPr>
        <p:txBody>
          <a:bodyPr wrap="square">
            <a:spAutoFit/>
          </a:bodyPr>
          <a:lstStyle/>
          <a:p>
            <a:pPr indent="324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可以看到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当节流阀通流截面积不变时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负载越小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速度刚性越高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当负载一定时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节流阀通流截面积越小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速度刚性越高。不论是提高溢流阀的调定压力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还是增大液压缸的有效工作面积或减小节流阀的指数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都能提高调速回路的速度刚性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但是这些参数的变动多半要受到其他条件的限制。</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17" name="圆角矩形 3">
            <a:extLst>
              <a:ext uri="{FF2B5EF4-FFF2-40B4-BE49-F238E27FC236}">
                <a16:creationId xmlns:a16="http://schemas.microsoft.com/office/drawing/2014/main" id="{EC16247B-1A5D-4B28-A07D-21F2961D56D8}"/>
              </a:ext>
            </a:extLst>
          </p:cNvPr>
          <p:cNvSpPr/>
          <p:nvPr/>
        </p:nvSpPr>
        <p:spPr>
          <a:xfrm>
            <a:off x="86348" y="2618509"/>
            <a:ext cx="8872909" cy="1745674"/>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4314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D77A76-96E9-4C0D-9E5F-29066444A23B}"/>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3" name="圆角矩形 3">
            <a:extLst>
              <a:ext uri="{FF2B5EF4-FFF2-40B4-BE49-F238E27FC236}">
                <a16:creationId xmlns:a16="http://schemas.microsoft.com/office/drawing/2014/main" id="{17802582-3E4E-40ED-8B08-29F86EC70923}"/>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6C38D4CA-D768-433B-9901-51CBDFFAAF18}"/>
              </a:ext>
            </a:extLst>
          </p:cNvPr>
          <p:cNvSpPr/>
          <p:nvPr/>
        </p:nvSpPr>
        <p:spPr>
          <a:xfrm>
            <a:off x="199505" y="937058"/>
            <a:ext cx="8744990" cy="1158138"/>
          </a:xfrm>
          <a:prstGeom prst="rect">
            <a:avLst/>
          </a:prstGeom>
        </p:spPr>
        <p:txBody>
          <a:bodyPr wrap="square">
            <a:spAutoFit/>
          </a:bodyPr>
          <a:lstStyle/>
          <a:p>
            <a:pPr indent="288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调速回路的功率特性是以其自身的功率损失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不包括液压泵、液压缸和管路中的功率损失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、功率损失分配情况和效率来表达的。定压式进口节流调速回路的输入功率</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即定量泵的输出功率</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、输出功率和功率损失分别为</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528163C-14DB-4743-B41D-19E7F3560B47}"/>
                  </a:ext>
                </a:extLst>
              </p:cNvPr>
              <p:cNvSpPr/>
              <p:nvPr/>
            </p:nvSpPr>
            <p:spPr>
              <a:xfrm>
                <a:off x="2378892" y="1918229"/>
                <a:ext cx="4214553" cy="7321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400" i="1" smtClean="0">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𝑃</m:t>
                                </m:r>
                              </m:e>
                              <m:sub>
                                <m:r>
                                  <m:rPr>
                                    <m:sty m:val="p"/>
                                  </m:rPr>
                                  <a:rPr lang="zh-CN" altLang="en-US" sz="1400" i="0">
                                    <a:latin typeface="Cambria Math" panose="02040503050406030204" pitchFamily="18" charset="0"/>
                                  </a:rPr>
                                  <m:t>P</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(8−7)</m:t>
                            </m:r>
                          </m:e>
                        </m:m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𝑃</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m:rPr>
                                <m:nor/>
                              </m:rPr>
                              <a:rPr lang="zh-CN" altLang="en-US" sz="1400" i="1">
                                <a:latin typeface="Cambria Math" panose="02040503050406030204" pitchFamily="18" charset="0"/>
                              </a:rPr>
                              <m:t>(8−8)</m:t>
                            </m:r>
                          </m:e>
                        </m:mr>
                        <m:mr>
                          <m:e>
                            <m:r>
                              <m:rPr>
                                <m:sty m:val="p"/>
                              </m:rPr>
                              <a:rPr lang="zh-CN" altLang="en-US" sz="1400" i="0">
                                <a:latin typeface="Cambria Math" panose="02040503050406030204" pitchFamily="18" charset="0"/>
                              </a:rPr>
                              <m:t>Δ</m:t>
                            </m:r>
                            <m:r>
                              <a:rPr lang="zh-CN" altLang="en-US" sz="1400" i="1">
                                <a:latin typeface="Cambria Math" panose="02040503050406030204" pitchFamily="18" charset="0"/>
                              </a:rPr>
                              <m:t>𝑃</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𝑃</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𝑃</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sty m:val="p"/>
                              </m:rPr>
                              <a:rPr lang="zh-CN" altLang="en-US" sz="1400" i="0">
                                <a:latin typeface="Cambria Math" panose="02040503050406030204" pitchFamily="18" charset="0"/>
                              </a:rPr>
                              <m:t>Δ</m:t>
                            </m:r>
                            <m:r>
                              <a:rPr lang="zh-CN" altLang="en-US" sz="1400" i="1">
                                <a:latin typeface="Cambria Math" panose="02040503050406030204" pitchFamily="18" charset="0"/>
                              </a:rPr>
                              <m:t>𝑞</m:t>
                            </m:r>
                            <m:r>
                              <a:rPr lang="zh-CN" altLang="en-US" sz="1400" i="0">
                                <a:latin typeface="Cambria Math" panose="02040503050406030204" pitchFamily="18" charset="0"/>
                              </a:rPr>
                              <m:t>+</m:t>
                            </m:r>
                            <m:r>
                              <m:rPr>
                                <m:sty m:val="p"/>
                              </m:rPr>
                              <a:rPr lang="zh-CN" altLang="en-US" sz="1400" i="0">
                                <a:latin typeface="Cambria Math" panose="02040503050406030204" pitchFamily="18" charset="0"/>
                              </a:rPr>
                              <m:t>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T</m:t>
                                </m:r>
                                <m:r>
                                  <a:rPr lang="zh-CN" altLang="en-US" sz="1400" i="0">
                                    <a:latin typeface="Cambria Math" panose="02040503050406030204" pitchFamily="18" charset="0"/>
                                  </a:rPr>
                                  <m:t>1</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m:rPr>
                                <m:nor/>
                              </m:rPr>
                              <a:rPr lang="zh-CN" altLang="en-US" sz="1400" i="1">
                                <a:latin typeface="Cambria Math" panose="02040503050406030204" pitchFamily="18" charset="0"/>
                              </a:rPr>
                              <m:t>(8−9)</m:t>
                            </m:r>
                          </m:e>
                        </m:mr>
                      </m:m>
                    </m:oMath>
                  </m:oMathPara>
                </a14:m>
                <a:endParaRPr lang="zh-CN" altLang="en-US" sz="1400" dirty="0"/>
              </a:p>
            </p:txBody>
          </p:sp>
        </mc:Choice>
        <mc:Fallback xmlns="">
          <p:sp>
            <p:nvSpPr>
              <p:cNvPr id="5" name="矩形 4">
                <a:extLst>
                  <a:ext uri="{FF2B5EF4-FFF2-40B4-BE49-F238E27FC236}">
                    <a16:creationId xmlns:a16="http://schemas.microsoft.com/office/drawing/2014/main" id="{9528163C-14DB-4743-B41D-19E7F3560B47}"/>
                  </a:ext>
                </a:extLst>
              </p:cNvPr>
              <p:cNvSpPr>
                <a:spLocks noRot="1" noChangeAspect="1" noMove="1" noResize="1" noEditPoints="1" noAdjustHandles="1" noChangeArrowheads="1" noChangeShapeType="1" noTextEdit="1"/>
              </p:cNvSpPr>
              <p:nvPr/>
            </p:nvSpPr>
            <p:spPr>
              <a:xfrm>
                <a:off x="2378892" y="1918229"/>
                <a:ext cx="4214553" cy="732123"/>
              </a:xfrm>
              <a:prstGeom prst="rect">
                <a:avLst/>
              </a:prstGeom>
              <a:blipFill>
                <a:blip r:embed="rId3"/>
                <a:stretch>
                  <a:fillRect/>
                </a:stretch>
              </a:blipFill>
            </p:spPr>
            <p:txBody>
              <a:bodyPr/>
              <a:lstStyle/>
              <a:p>
                <a:r>
                  <a:rPr lang="zh-CN" altLang="en-US">
                    <a:noFill/>
                  </a:rPr>
                  <a:t> </a:t>
                </a:r>
              </a:p>
            </p:txBody>
          </p:sp>
        </mc:Fallback>
      </mc:AlternateContent>
      <p:sp>
        <p:nvSpPr>
          <p:cNvPr id="6" name="直角三角形 5">
            <a:extLst>
              <a:ext uri="{FF2B5EF4-FFF2-40B4-BE49-F238E27FC236}">
                <a16:creationId xmlns:a16="http://schemas.microsoft.com/office/drawing/2014/main" id="{CAC2C01F-81C5-4324-B336-C0DDCD830FC4}"/>
              </a:ext>
            </a:extLst>
          </p:cNvPr>
          <p:cNvSpPr/>
          <p:nvPr/>
        </p:nvSpPr>
        <p:spPr>
          <a:xfrm rot="8136535" flipH="1" flipV="1">
            <a:off x="4392000" y="253249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7" name="矩形 6">
            <a:extLst>
              <a:ext uri="{FF2B5EF4-FFF2-40B4-BE49-F238E27FC236}">
                <a16:creationId xmlns:a16="http://schemas.microsoft.com/office/drawing/2014/main" id="{484C022D-E7FB-484E-84FB-E90855D3FB62}"/>
              </a:ext>
            </a:extLst>
          </p:cNvPr>
          <p:cNvSpPr/>
          <p:nvPr/>
        </p:nvSpPr>
        <p:spPr>
          <a:xfrm>
            <a:off x="2502132" y="3076367"/>
            <a:ext cx="4987635" cy="1323439"/>
          </a:xfrm>
          <a:prstGeom prst="rect">
            <a:avLst/>
          </a:prstGeom>
        </p:spPr>
        <p:txBody>
          <a:bodyPr wrap="square">
            <a:spAutoFit/>
          </a:bodyPr>
          <a:lstStyle/>
          <a:p>
            <a:pPr indent="360000" algn="just">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回路的输入功率</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360000" algn="just">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回路的输出功率</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360000" algn="just">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Δ</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回路的功率损失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360000" algn="just">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液压泵在供油压力</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下的输出流量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360000" algn="just">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通过溢流阀的流量。</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8" name="矩形 7">
            <a:extLst>
              <a:ext uri="{FF2B5EF4-FFF2-40B4-BE49-F238E27FC236}">
                <a16:creationId xmlns:a16="http://schemas.microsoft.com/office/drawing/2014/main" id="{6250CEE9-3884-4CF0-990D-7FCEB282EA61}"/>
              </a:ext>
            </a:extLst>
          </p:cNvPr>
          <p:cNvSpPr/>
          <p:nvPr/>
        </p:nvSpPr>
        <p:spPr>
          <a:xfrm>
            <a:off x="2892751" y="4509134"/>
            <a:ext cx="2031325"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其余符号意义见前。</a:t>
            </a:r>
            <a:endParaRPr lang="zh-CN" altLang="en-US" sz="1600" dirty="0"/>
          </a:p>
        </p:txBody>
      </p:sp>
    </p:spTree>
    <p:extLst>
      <p:ext uri="{BB962C8B-B14F-4D97-AF65-F5344CB8AC3E}">
        <p14:creationId xmlns:p14="http://schemas.microsoft.com/office/powerpoint/2010/main" val="35152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86BA9C22-70A8-4E2F-B00B-EEB8C3206EBE}"/>
              </a:ext>
            </a:extLst>
          </p:cNvPr>
          <p:cNvSpPr/>
          <p:nvPr/>
        </p:nvSpPr>
        <p:spPr>
          <a:xfrm>
            <a:off x="191191" y="1438102"/>
            <a:ext cx="8628612" cy="2186247"/>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BB0030DE-3A11-472D-8D75-5491A2974152}"/>
              </a:ext>
            </a:extLst>
          </p:cNvPr>
          <p:cNvSpPr/>
          <p:nvPr/>
        </p:nvSpPr>
        <p:spPr>
          <a:xfrm>
            <a:off x="224442" y="1677786"/>
            <a:ext cx="8562109" cy="1706878"/>
          </a:xfrm>
          <a:prstGeom prst="rect">
            <a:avLst/>
          </a:prstGeom>
        </p:spPr>
        <p:txBody>
          <a:bodyPr wrap="square">
            <a:spAutoFit/>
          </a:bodyPr>
          <a:lstStyle/>
          <a:p>
            <a:pPr indent="288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这种回路的功率损失由两部分组成</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一部分是溢流损失</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它是流量</a:t>
            </a:r>
            <a:r>
              <a:rPr lang="en-US" altLang="zh-CN"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在压力</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下流过溢流阀所造成的功率损失</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另一部分是节流损失</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它是流量</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在压差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下通过节流阀所造成的功率损失。两部分损失都转变成热量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使回路中的油液温度升高。</a:t>
            </a:r>
            <a:endParaRPr lang="zh-CN" altLang="zh-CN" dirty="0">
              <a:solidFill>
                <a:srgbClr val="000000"/>
              </a:solidFill>
              <a:effectLst/>
              <a:latin typeface="NEU-BZ-S92"/>
              <a:ea typeface="方正书宋_GBK"/>
              <a:cs typeface="Times New Roman" panose="02020603050405020304" pitchFamily="18" charset="0"/>
            </a:endParaRPr>
          </a:p>
        </p:txBody>
      </p:sp>
      <p:sp>
        <p:nvSpPr>
          <p:cNvPr id="6" name="文本框 5">
            <a:extLst>
              <a:ext uri="{FF2B5EF4-FFF2-40B4-BE49-F238E27FC236}">
                <a16:creationId xmlns:a16="http://schemas.microsoft.com/office/drawing/2014/main" id="{D7CAB676-F2E5-45A4-8CC0-B9C62A8700BD}"/>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Tree>
    <p:extLst>
      <p:ext uri="{BB962C8B-B14F-4D97-AF65-F5344CB8AC3E}">
        <p14:creationId xmlns:p14="http://schemas.microsoft.com/office/powerpoint/2010/main" val="20655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7" name="矩形 6">
            <a:extLst>
              <a:ext uri="{FF2B5EF4-FFF2-40B4-BE49-F238E27FC236}">
                <a16:creationId xmlns:a16="http://schemas.microsoft.com/office/drawing/2014/main" id="{A13A293A-8839-4FAD-B165-3AFB07806A24}"/>
              </a:ext>
            </a:extLst>
          </p:cNvPr>
          <p:cNvSpPr/>
          <p:nvPr/>
        </p:nvSpPr>
        <p:spPr>
          <a:xfrm>
            <a:off x="132326" y="1010571"/>
            <a:ext cx="4506053" cy="203132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当液压缸在恒载下工作时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工作压力</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、液压泵供油压力</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它按</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、节流阀工作压差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都是定值</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工作流量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只随节流阀通流截面积变化。这时调速回路的有效功率</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和节流功率损失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都随工作流量加大而线性地加大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溢流功率损失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则随工作流量加大而线</a:t>
            </a:r>
            <a:r>
              <a:rPr lang="zh-CN" altLang="zh-CN" sz="1400" dirty="0">
                <a:solidFill>
                  <a:srgbClr val="000000"/>
                </a:solidFill>
                <a:latin typeface="NEU-BZ-S92"/>
                <a:ea typeface="Times New Roman" panose="02020603050405020304" pitchFamily="18" charset="0"/>
                <a:cs typeface="Times New Roman" panose="02020603050405020304" pitchFamily="18" charset="0"/>
              </a:rPr>
              <a:t> </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性地减小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所示。这种情况下的回路效率为</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BC942B6-EC3A-4F5D-8012-C00C48638D37}"/>
                  </a:ext>
                </a:extLst>
              </p:cNvPr>
              <p:cNvSpPr/>
              <p:nvPr/>
            </p:nvSpPr>
            <p:spPr>
              <a:xfrm>
                <a:off x="430212" y="3612088"/>
                <a:ext cx="3608307" cy="5577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𝜂</m:t>
                          </m:r>
                        </m:e>
                        <m:sub>
                          <m:r>
                            <m:rPr>
                              <m:sty m:val="p"/>
                            </m:rPr>
                            <a:rPr lang="zh-CN" altLang="en-US" sz="1600" i="0">
                              <a:latin typeface="Cambria Math" panose="02040503050406030204" pitchFamily="18" charset="0"/>
                            </a:rPr>
                            <m:t>C</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a:rPr lang="zh-CN" altLang="en-US" sz="1600" i="0">
                                  <a:latin typeface="Cambria Math" panose="02040503050406030204" pitchFamily="18" charset="0"/>
                                </a:rPr>
                                <m:t>1</m:t>
                              </m:r>
                            </m:sub>
                          </m:sSub>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m:rPr>
                                  <m:sty m:val="p"/>
                                </m:rPr>
                                <a:rPr lang="zh-CN" altLang="en-US" sz="1600" i="0">
                                  <a:latin typeface="Cambria Math" panose="02040503050406030204" pitchFamily="18" charset="0"/>
                                </a:rPr>
                                <m:t>P</m:t>
                              </m:r>
                            </m:sub>
                          </m:sSub>
                        </m:den>
                      </m:f>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a:rPr lang="zh-CN" altLang="en-US" sz="1600" i="0">
                                  <a:latin typeface="Cambria Math" panose="02040503050406030204" pitchFamily="18" charset="0"/>
                                </a:rPr>
                                <m:t>1</m:t>
                              </m:r>
                            </m:sub>
                          </m:sSub>
                        </m:num>
                        <m:den>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r>
                            <m:rPr>
                              <m:sty m:val="p"/>
                            </m:rPr>
                            <a:rPr lang="zh-CN" altLang="en-US" sz="1600" i="0">
                              <a:latin typeface="Cambria Math" panose="02040503050406030204" pitchFamily="18" charset="0"/>
                            </a:rPr>
                            <m:t>Δ</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T</m:t>
                              </m:r>
                              <m:r>
                                <a:rPr lang="zh-CN" altLang="en-US" sz="1600" i="0">
                                  <a:latin typeface="Cambria Math" panose="02040503050406030204" pitchFamily="18" charset="0"/>
                                </a:rPr>
                                <m:t>1</m:t>
                              </m:r>
                            </m:sub>
                          </m:sSub>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m:rPr>
                                  <m:sty m:val="p"/>
                                </m:rPr>
                                <a:rPr lang="zh-CN" altLang="en-US" sz="1600" i="0">
                                  <a:latin typeface="Cambria Math" panose="02040503050406030204" pitchFamily="18" charset="0"/>
                                </a:rPr>
                                <m:t>P</m:t>
                              </m:r>
                            </m:sub>
                          </m:sSub>
                        </m:den>
                      </m:f>
                      <m:r>
                        <m:rPr>
                          <m:nor/>
                        </m:rPr>
                        <a:rPr lang="zh-CN" altLang="en-US" sz="1600" i="1">
                          <a:latin typeface="Cambria Math" panose="02040503050406030204" pitchFamily="18" charset="0"/>
                        </a:rPr>
                        <m:t>(8−10)</m:t>
                      </m:r>
                    </m:oMath>
                  </m:oMathPara>
                </a14:m>
                <a:endParaRPr lang="zh-CN" altLang="en-US" sz="1600" dirty="0"/>
              </a:p>
            </p:txBody>
          </p:sp>
        </mc:Choice>
        <mc:Fallback xmlns="">
          <p:sp>
            <p:nvSpPr>
              <p:cNvPr id="8" name="矩形 7">
                <a:extLst>
                  <a:ext uri="{FF2B5EF4-FFF2-40B4-BE49-F238E27FC236}">
                    <a16:creationId xmlns:a16="http://schemas.microsoft.com/office/drawing/2014/main" id="{EBC942B6-EC3A-4F5D-8012-C00C48638D37}"/>
                  </a:ext>
                </a:extLst>
              </p:cNvPr>
              <p:cNvSpPr>
                <a:spLocks noRot="1" noChangeAspect="1" noMove="1" noResize="1" noEditPoints="1" noAdjustHandles="1" noChangeArrowheads="1" noChangeShapeType="1" noTextEdit="1"/>
              </p:cNvSpPr>
              <p:nvPr/>
            </p:nvSpPr>
            <p:spPr>
              <a:xfrm>
                <a:off x="430212" y="3612088"/>
                <a:ext cx="3608307" cy="557717"/>
              </a:xfrm>
              <a:prstGeom prst="rect">
                <a:avLst/>
              </a:prstGeom>
              <a:blipFill>
                <a:blip r:embed="rId3"/>
                <a:stretch>
                  <a:fillRect b="-7692"/>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4B424CE-608E-426E-B836-0BD54DF2C3FC}"/>
              </a:ext>
            </a:extLst>
          </p:cNvPr>
          <p:cNvSpPr/>
          <p:nvPr/>
        </p:nvSpPr>
        <p:spPr>
          <a:xfrm>
            <a:off x="4643729" y="3712183"/>
            <a:ext cx="4263576" cy="891719"/>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此式表明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通过溢流阀的流量越小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效率就越高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负载越大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效率也越高。在机床上</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节流阀处的工作压差一般为</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0.2~0.3MPa</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effectLst/>
              <a:latin typeface="NEU-BZ-S92"/>
              <a:ea typeface="方正书宋_GBK"/>
              <a:cs typeface="Times New Roman" panose="02020603050405020304" pitchFamily="18" charset="0"/>
            </a:endParaRPr>
          </a:p>
        </p:txBody>
      </p:sp>
      <p:pic>
        <p:nvPicPr>
          <p:cNvPr id="25" name="8T3.EPS">
            <a:extLst>
              <a:ext uri="{FF2B5EF4-FFF2-40B4-BE49-F238E27FC236}">
                <a16:creationId xmlns:a16="http://schemas.microsoft.com/office/drawing/2014/main" id="{901B1E4C-7BB6-499A-B62E-41BACE071ADA}"/>
              </a:ext>
            </a:extLst>
          </p:cNvPr>
          <p:cNvPicPr/>
          <p:nvPr/>
        </p:nvPicPr>
        <p:blipFill>
          <a:blip r:embed="rId4" cstate="print"/>
          <a:stretch>
            <a:fillRect/>
          </a:stretch>
        </p:blipFill>
        <p:spPr>
          <a:xfrm>
            <a:off x="5484494" y="925637"/>
            <a:ext cx="2582047" cy="1975505"/>
          </a:xfrm>
          <a:prstGeom prst="rect">
            <a:avLst/>
          </a:prstGeom>
        </p:spPr>
      </p:pic>
      <p:sp>
        <p:nvSpPr>
          <p:cNvPr id="13" name="矩形 12">
            <a:extLst>
              <a:ext uri="{FF2B5EF4-FFF2-40B4-BE49-F238E27FC236}">
                <a16:creationId xmlns:a16="http://schemas.microsoft.com/office/drawing/2014/main" id="{8F9C6F4D-FBEC-47AF-B9F4-AC12F486AE31}"/>
              </a:ext>
            </a:extLst>
          </p:cNvPr>
          <p:cNvSpPr/>
          <p:nvPr/>
        </p:nvSpPr>
        <p:spPr>
          <a:xfrm>
            <a:off x="5795591" y="3078816"/>
            <a:ext cx="1866271" cy="441146"/>
          </a:xfrm>
          <a:prstGeom prst="rect">
            <a:avLst/>
          </a:prstGeom>
        </p:spPr>
        <p:txBody>
          <a:bodyPr wrap="square">
            <a:spAutoFit/>
          </a:bodyPr>
          <a:lstStyle/>
          <a:p>
            <a:pPr algn="ctr">
              <a:lnSpc>
                <a:spcPts val="135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定压式进口速回路</a:t>
            </a:r>
            <a:endParaRPr lang="zh-CN" altLang="zh-CN" sz="1100" dirty="0">
              <a:solidFill>
                <a:srgbClr val="000000"/>
              </a:solidFill>
              <a:latin typeface="NEU-BZ-S92"/>
              <a:ea typeface="方正书宋_GBK"/>
              <a:cs typeface="Times New Roman" panose="02020603050405020304" pitchFamily="18" charset="0"/>
            </a:endParaRPr>
          </a:p>
          <a:p>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在恒载下的功率特性</a:t>
            </a:r>
            <a:endParaRPr lang="zh-CN" altLang="en-US" sz="1100" dirty="0"/>
          </a:p>
        </p:txBody>
      </p:sp>
      <p:sp>
        <p:nvSpPr>
          <p:cNvPr id="27" name="直角三角形 26">
            <a:extLst>
              <a:ext uri="{FF2B5EF4-FFF2-40B4-BE49-F238E27FC236}">
                <a16:creationId xmlns:a16="http://schemas.microsoft.com/office/drawing/2014/main" id="{9F5E9A1F-359F-4F48-A028-35251F6F88E3}"/>
              </a:ext>
            </a:extLst>
          </p:cNvPr>
          <p:cNvSpPr/>
          <p:nvPr/>
        </p:nvSpPr>
        <p:spPr>
          <a:xfrm rot="2524156" flipH="1" flipV="1">
            <a:off x="4292696" y="314699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5" name="圆角矩形 3">
            <a:extLst>
              <a:ext uri="{FF2B5EF4-FFF2-40B4-BE49-F238E27FC236}">
                <a16:creationId xmlns:a16="http://schemas.microsoft.com/office/drawing/2014/main" id="{E149FA55-6293-4D0D-9CB4-58DF44BEB794}"/>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88135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4" name="矩形 3">
            <a:extLst>
              <a:ext uri="{FF2B5EF4-FFF2-40B4-BE49-F238E27FC236}">
                <a16:creationId xmlns:a16="http://schemas.microsoft.com/office/drawing/2014/main" id="{5B69A4EF-C53E-4F4F-9DB6-1F162B231BDD}"/>
              </a:ext>
            </a:extLst>
          </p:cNvPr>
          <p:cNvSpPr/>
          <p:nvPr/>
        </p:nvSpPr>
        <p:spPr>
          <a:xfrm>
            <a:off x="247331" y="899635"/>
            <a:ext cx="8189531" cy="61472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当液压缸在变载下工作时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工作压力</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是个变量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液压泵供油压力</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按所需的最大工作压力</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1max</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调定。这时如节流阀的通流截面积保持不变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则工作流量将随负载而变化</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所示。在这里回路的有效功率</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可由式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(8-8)</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中得到</a:t>
            </a:r>
            <a:endParaRPr lang="zh-CN" altLang="zh-CN" sz="1200" dirty="0">
              <a:solidFill>
                <a:srgbClr val="000000"/>
              </a:solidFill>
              <a:effectLst/>
              <a:latin typeface="NEU-BZ-S92"/>
              <a:ea typeface="方正书宋_GBK"/>
              <a:cs typeface="Times New Roman" panose="02020603050405020304" pitchFamily="18" charset="0"/>
            </a:endParaRPr>
          </a:p>
        </p:txBody>
      </p:sp>
      <p:pic>
        <p:nvPicPr>
          <p:cNvPr id="13" name="8T4.EPS">
            <a:extLst>
              <a:ext uri="{FF2B5EF4-FFF2-40B4-BE49-F238E27FC236}">
                <a16:creationId xmlns:a16="http://schemas.microsoft.com/office/drawing/2014/main" id="{B1E45160-DC40-45A8-9350-8F0B97D8268D}"/>
              </a:ext>
            </a:extLst>
          </p:cNvPr>
          <p:cNvPicPr/>
          <p:nvPr/>
        </p:nvPicPr>
        <p:blipFill>
          <a:blip r:embed="rId3" cstate="print"/>
          <a:stretch>
            <a:fillRect/>
          </a:stretch>
        </p:blipFill>
        <p:spPr>
          <a:xfrm>
            <a:off x="6387465" y="2064623"/>
            <a:ext cx="1896110" cy="2167255"/>
          </a:xfrm>
          <a:prstGeom prst="rect">
            <a:avLst/>
          </a:prstGeom>
        </p:spPr>
      </p:pic>
      <p:sp>
        <p:nvSpPr>
          <p:cNvPr id="6" name="矩形 5">
            <a:extLst>
              <a:ext uri="{FF2B5EF4-FFF2-40B4-BE49-F238E27FC236}">
                <a16:creationId xmlns:a16="http://schemas.microsoft.com/office/drawing/2014/main" id="{2DD9FF95-D95A-47C4-B357-8AAEC1B8BDB8}"/>
              </a:ext>
            </a:extLst>
          </p:cNvPr>
          <p:cNvSpPr/>
          <p:nvPr/>
        </p:nvSpPr>
        <p:spPr>
          <a:xfrm>
            <a:off x="5964352" y="4283074"/>
            <a:ext cx="2643389" cy="410369"/>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使用节流阀的定压式进口节流调速回路</a:t>
            </a:r>
            <a:endParaRPr lang="zh-CN" altLang="zh-CN" sz="1050" dirty="0">
              <a:solidFill>
                <a:srgbClr val="000000"/>
              </a:solidFill>
              <a:latin typeface="NEU-BZ-S92"/>
              <a:ea typeface="方正书宋_GBK"/>
              <a:cs typeface="Times New Roman" panose="02020603050405020304" pitchFamily="18" charset="0"/>
            </a:endParaRPr>
          </a:p>
          <a:p>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在变载下的功率特性</a:t>
            </a:r>
            <a:endParaRPr lang="zh-CN" altLang="en-US"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CD74D64-58FF-4558-B00A-81066E21E260}"/>
                  </a:ext>
                </a:extLst>
              </p:cNvPr>
              <p:cNvSpPr/>
              <p:nvPr/>
            </p:nvSpPr>
            <p:spPr>
              <a:xfrm>
                <a:off x="860425" y="1578324"/>
                <a:ext cx="253184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𝑃</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r>
                            <a:rPr lang="zh-CN" altLang="en-US" sz="1400" i="0">
                              <a:latin typeface="Cambria Math" panose="02040503050406030204" pitchFamily="18" charset="0"/>
                            </a:rPr>
                            <m:t>1</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sSup>
                        <m:sSupPr>
                          <m:ctrlPr>
                            <a:rPr lang="zh-CN" altLang="en-US" sz="1400" i="1">
                              <a:latin typeface="Cambria Math" panose="02040503050406030204" pitchFamily="18" charset="0"/>
                            </a:rPr>
                          </m:ctrlPr>
                        </m:sSupPr>
                        <m:e>
                          <m:r>
                            <m:rPr>
                              <m:nor/>
                            </m:rPr>
                            <a:rPr lang="zh-CN" altLang="en-US" sz="1400" i="1">
                              <a:latin typeface="Cambria Math" panose="02040503050406030204" pitchFamily="18" charset="0"/>
                            </a:rPr>
                            <m:t>)</m:t>
                          </m:r>
                        </m:e>
                        <m:sup>
                          <m:r>
                            <a:rPr lang="zh-CN" altLang="en-US" sz="1400" i="1">
                              <a:latin typeface="Cambria Math" panose="02040503050406030204" pitchFamily="18" charset="0"/>
                            </a:rPr>
                            <m:t>𝜑</m:t>
                          </m:r>
                        </m:sup>
                      </m:sSup>
                      <m:r>
                        <m:rPr>
                          <m:nor/>
                        </m:rPr>
                        <a:rPr lang="zh-CN" altLang="en-US" sz="1400" i="1">
                          <a:latin typeface="Cambria Math" panose="02040503050406030204" pitchFamily="18" charset="0"/>
                        </a:rPr>
                        <m:t>(8−11)</m:t>
                      </m:r>
                    </m:oMath>
                  </m:oMathPara>
                </a14:m>
                <a:endParaRPr lang="zh-CN" altLang="en-US" sz="1400" dirty="0"/>
              </a:p>
            </p:txBody>
          </p:sp>
        </mc:Choice>
        <mc:Fallback xmlns="">
          <p:sp>
            <p:nvSpPr>
              <p:cNvPr id="9" name="矩形 8">
                <a:extLst>
                  <a:ext uri="{FF2B5EF4-FFF2-40B4-BE49-F238E27FC236}">
                    <a16:creationId xmlns:a16="http://schemas.microsoft.com/office/drawing/2014/main" id="{BCD74D64-58FF-4558-B00A-81066E21E260}"/>
                  </a:ext>
                </a:extLst>
              </p:cNvPr>
              <p:cNvSpPr>
                <a:spLocks noRot="1" noChangeAspect="1" noMove="1" noResize="1" noEditPoints="1" noAdjustHandles="1" noChangeArrowheads="1" noChangeShapeType="1" noTextEdit="1"/>
              </p:cNvSpPr>
              <p:nvPr/>
            </p:nvSpPr>
            <p:spPr>
              <a:xfrm>
                <a:off x="860425" y="1578324"/>
                <a:ext cx="2531847" cy="307777"/>
              </a:xfrm>
              <a:prstGeom prst="rect">
                <a:avLst/>
              </a:prstGeom>
              <a:blipFill>
                <a:blip r:embed="rId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7DB4A53-14BA-4A37-A7C2-BF62016BA378}"/>
                  </a:ext>
                </a:extLst>
              </p:cNvPr>
              <p:cNvSpPr/>
              <p:nvPr/>
            </p:nvSpPr>
            <p:spPr>
              <a:xfrm>
                <a:off x="0" y="1998642"/>
                <a:ext cx="6610669" cy="297517"/>
              </a:xfrm>
              <a:prstGeom prst="rect">
                <a:avLst/>
              </a:prstGeom>
            </p:spPr>
            <p:txBody>
              <a:bodyPr wrap="squar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此式在</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处都等于零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在这两者之间的</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𝑝</m:t>
                            </m:r>
                          </m:e>
                          <m:sub>
                            <m:r>
                              <m:rPr>
                                <m:sty m:val="p"/>
                              </m:rP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P</m:t>
                            </m:r>
                          </m:sub>
                        </m:sSub>
                      </m:num>
                      <m:den>
                        <m: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1+</m:t>
                        </m:r>
                        <m:r>
                          <a:rPr lang="en-US" altLang="zh-CN" sz="14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𝜑</m:t>
                        </m:r>
                      </m:den>
                    </m:f>
                  </m:oMath>
                </a14:m>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处则有一极大值</a:t>
                </a:r>
                <a:endParaRPr lang="zh-CN" altLang="zh-CN" sz="1400" dirty="0">
                  <a:solidFill>
                    <a:srgbClr val="000000"/>
                  </a:solidFill>
                  <a:latin typeface="NEU-BZ-S92"/>
                  <a:ea typeface="方正书宋_GBK"/>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27DB4A53-14BA-4A37-A7C2-BF62016BA378}"/>
                  </a:ext>
                </a:extLst>
              </p:cNvPr>
              <p:cNvSpPr>
                <a:spLocks noRot="1" noChangeAspect="1" noMove="1" noResize="1" noEditPoints="1" noAdjustHandles="1" noChangeArrowheads="1" noChangeShapeType="1" noTextEdit="1"/>
              </p:cNvSpPr>
              <p:nvPr/>
            </p:nvSpPr>
            <p:spPr>
              <a:xfrm>
                <a:off x="0" y="1998642"/>
                <a:ext cx="6610669" cy="297517"/>
              </a:xfrm>
              <a:prstGeom prst="rect">
                <a:avLst/>
              </a:prstGeom>
              <a:blipFill>
                <a:blip r:embed="rId5"/>
                <a:stretch>
                  <a:fillRect t="-26531" b="-8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06089C2-722A-4699-B164-21A82961B59D}"/>
                  </a:ext>
                </a:extLst>
              </p:cNvPr>
              <p:cNvSpPr/>
              <p:nvPr/>
            </p:nvSpPr>
            <p:spPr>
              <a:xfrm>
                <a:off x="822988" y="2329246"/>
                <a:ext cx="2482346"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𝑃</m:t>
                          </m:r>
                        </m:e>
                        <m:sub>
                          <m:r>
                            <a:rPr lang="zh-CN" altLang="en-US" sz="1200" i="0">
                              <a:latin typeface="Cambria Math" panose="02040503050406030204" pitchFamily="18" charset="0"/>
                            </a:rPr>
                            <m:t>1</m:t>
                          </m:r>
                          <m:r>
                            <m:rPr>
                              <m:sty m:val="p"/>
                            </m:rPr>
                            <a:rPr lang="zh-CN" altLang="en-US" sz="1200" i="0">
                              <a:latin typeface="Cambria Math" panose="02040503050406030204" pitchFamily="18" charset="0"/>
                            </a:rPr>
                            <m:t>max</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𝐶</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T</m:t>
                              </m:r>
                              <m:r>
                                <a:rPr lang="zh-CN" altLang="en-US" sz="1200" i="0">
                                  <a:latin typeface="Cambria Math" panose="02040503050406030204" pitchFamily="18" charset="0"/>
                                </a:rPr>
                                <m:t>1</m:t>
                              </m:r>
                            </m:sub>
                          </m:sSub>
                        </m:num>
                        <m:den>
                          <m:r>
                            <a:rPr lang="zh-CN" altLang="en-US" sz="1200" i="1">
                              <a:latin typeface="Cambria Math" panose="02040503050406030204" pitchFamily="18" charset="0"/>
                            </a:rPr>
                            <m:t>𝜑</m:t>
                          </m:r>
                        </m:den>
                      </m:f>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𝜑</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P</m:t>
                                      </m:r>
                                    </m:sub>
                                  </m:sSub>
                                </m:num>
                                <m:den>
                                  <m:r>
                                    <a:rPr lang="zh-CN" altLang="en-US" sz="1200" i="0">
                                      <a:latin typeface="Cambria Math" panose="02040503050406030204" pitchFamily="18" charset="0"/>
                                    </a:rPr>
                                    <m:t>1+</m:t>
                                  </m:r>
                                  <m:r>
                                    <a:rPr lang="zh-CN" altLang="en-US" sz="1200" i="1">
                                      <a:latin typeface="Cambria Math" panose="02040503050406030204" pitchFamily="18" charset="0"/>
                                    </a:rPr>
                                    <m:t>𝜑</m:t>
                                  </m:r>
                                </m:den>
                              </m:f>
                            </m:e>
                          </m:d>
                        </m:e>
                        <m:sup>
                          <m:r>
                            <a:rPr lang="zh-CN" altLang="en-US" sz="1200" i="0">
                              <a:latin typeface="Cambria Math" panose="02040503050406030204" pitchFamily="18" charset="0"/>
                            </a:rPr>
                            <m:t>1+</m:t>
                          </m:r>
                          <m:r>
                            <a:rPr lang="zh-CN" altLang="en-US" sz="1200" i="1">
                              <a:latin typeface="Cambria Math" panose="02040503050406030204" pitchFamily="18" charset="0"/>
                            </a:rPr>
                            <m:t>𝜑</m:t>
                          </m:r>
                        </m:sup>
                      </m:sSup>
                      <m:r>
                        <m:rPr>
                          <m:nor/>
                        </m:rPr>
                        <a:rPr lang="zh-CN" altLang="en-US" sz="1200" i="1">
                          <a:latin typeface="Cambria Math" panose="02040503050406030204" pitchFamily="18" charset="0"/>
                        </a:rPr>
                        <m:t>(8−12)</m:t>
                      </m:r>
                    </m:oMath>
                  </m:oMathPara>
                </a14:m>
                <a:endParaRPr lang="zh-CN" altLang="en-US" sz="1200" dirty="0"/>
              </a:p>
            </p:txBody>
          </p:sp>
        </mc:Choice>
        <mc:Fallback xmlns="">
          <p:sp>
            <p:nvSpPr>
              <p:cNvPr id="15" name="矩形 14">
                <a:extLst>
                  <a:ext uri="{FF2B5EF4-FFF2-40B4-BE49-F238E27FC236}">
                    <a16:creationId xmlns:a16="http://schemas.microsoft.com/office/drawing/2014/main" id="{806089C2-722A-4699-B164-21A82961B59D}"/>
                  </a:ext>
                </a:extLst>
              </p:cNvPr>
              <p:cNvSpPr>
                <a:spLocks noRot="1" noChangeAspect="1" noMove="1" noResize="1" noEditPoints="1" noAdjustHandles="1" noChangeArrowheads="1" noChangeShapeType="1" noTextEdit="1"/>
              </p:cNvSpPr>
              <p:nvPr/>
            </p:nvSpPr>
            <p:spPr>
              <a:xfrm>
                <a:off x="822988" y="2329246"/>
                <a:ext cx="2482346" cy="543418"/>
              </a:xfrm>
              <a:prstGeom prst="rect">
                <a:avLst/>
              </a:prstGeom>
              <a:blipFill>
                <a:blip r:embed="rId6"/>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2477659E-64B2-4BB8-89C2-1DC09603A707}"/>
              </a:ext>
            </a:extLst>
          </p:cNvPr>
          <p:cNvSpPr/>
          <p:nvPr/>
        </p:nvSpPr>
        <p:spPr>
          <a:xfrm>
            <a:off x="0" y="2926899"/>
            <a:ext cx="6204116" cy="7017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及图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这时即便液压缸在其最大输出功率下工作</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整个回路的功率损失还会是很大的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回路的效率很低</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429E9F27-72FD-4949-8D9D-1427D831664C}"/>
                  </a:ext>
                </a:extLst>
              </p:cNvPr>
              <p:cNvSpPr/>
              <p:nvPr/>
            </p:nvSpPr>
            <p:spPr>
              <a:xfrm>
                <a:off x="941664" y="3703144"/>
                <a:ext cx="2369367" cy="5287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m:rPr>
                              <m:sty m:val="p"/>
                            </m:rPr>
                            <a:rPr lang="zh-CN" altLang="en-US" sz="1200" i="0">
                              <a:latin typeface="Cambria Math" panose="02040503050406030204" pitchFamily="18" charset="0"/>
                            </a:rPr>
                            <m:t>C</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𝐶</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T</m:t>
                              </m:r>
                              <m:r>
                                <a:rPr lang="zh-CN" altLang="en-US" sz="1200" i="0">
                                  <a:latin typeface="Cambria Math" panose="02040503050406030204" pitchFamily="18" charset="0"/>
                                </a:rPr>
                                <m:t>1</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m:rPr>
                                  <m:sty m:val="p"/>
                                </m:rPr>
                                <a:rPr lang="zh-CN" altLang="en-US" sz="1200" i="0">
                                  <a:latin typeface="Cambria Math" panose="02040503050406030204" pitchFamily="18" charset="0"/>
                                </a:rPr>
                                <m:t>P</m:t>
                              </m:r>
                            </m:sub>
                          </m:sSub>
                          <m:r>
                            <m:rPr>
                              <m:nor/>
                            </m:rPr>
                            <a:rPr lang="zh-CN" altLang="en-US" sz="1200" i="1">
                              <a:latin typeface="Cambria Math" panose="02040503050406030204" pitchFamily="18" charset="0"/>
                            </a:rPr>
                            <m:t>(1+</m:t>
                          </m:r>
                          <m:r>
                            <a:rPr lang="zh-CN" altLang="en-US" sz="1200" i="1">
                              <a:latin typeface="Cambria Math" panose="02040503050406030204" pitchFamily="18" charset="0"/>
                            </a:rPr>
                            <m:t>𝜑</m:t>
                          </m:r>
                          <m:r>
                            <m:rPr>
                              <m:nor/>
                            </m:rPr>
                            <a:rPr lang="zh-CN" altLang="en-US" sz="1200" i="1">
                              <a:latin typeface="Cambria Math" panose="02040503050406030204" pitchFamily="18" charset="0"/>
                            </a:rPr>
                            <m:t>)</m:t>
                          </m:r>
                        </m:den>
                      </m:f>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𝜑</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P</m:t>
                                      </m:r>
                                    </m:sub>
                                  </m:sSub>
                                </m:num>
                                <m:den>
                                  <m:r>
                                    <a:rPr lang="zh-CN" altLang="en-US" sz="1200" i="0">
                                      <a:latin typeface="Cambria Math" panose="02040503050406030204" pitchFamily="18" charset="0"/>
                                    </a:rPr>
                                    <m:t>1+</m:t>
                                  </m:r>
                                  <m:r>
                                    <a:rPr lang="zh-CN" altLang="en-US" sz="1200" i="1">
                                      <a:latin typeface="Cambria Math" panose="02040503050406030204" pitchFamily="18" charset="0"/>
                                    </a:rPr>
                                    <m:t>𝜑</m:t>
                                  </m:r>
                                </m:den>
                              </m:f>
                            </m:e>
                          </m:d>
                        </m:e>
                        <m:sup>
                          <m:r>
                            <a:rPr lang="zh-CN" altLang="en-US" sz="1200" i="1">
                              <a:latin typeface="Cambria Math" panose="02040503050406030204" pitchFamily="18" charset="0"/>
                            </a:rPr>
                            <m:t>𝜑</m:t>
                          </m:r>
                        </m:sup>
                      </m:sSup>
                      <m:r>
                        <m:rPr>
                          <m:nor/>
                        </m:rPr>
                        <a:rPr lang="zh-CN" altLang="en-US" sz="1200" i="1">
                          <a:latin typeface="Cambria Math" panose="02040503050406030204" pitchFamily="18" charset="0"/>
                        </a:rPr>
                        <m:t>(8−13)</m:t>
                      </m:r>
                    </m:oMath>
                  </m:oMathPara>
                </a14:m>
                <a:endParaRPr lang="zh-CN" altLang="en-US" sz="1200" dirty="0"/>
              </a:p>
            </p:txBody>
          </p:sp>
        </mc:Choice>
        <mc:Fallback xmlns="">
          <p:sp>
            <p:nvSpPr>
              <p:cNvPr id="20" name="矩形 19">
                <a:extLst>
                  <a:ext uri="{FF2B5EF4-FFF2-40B4-BE49-F238E27FC236}">
                    <a16:creationId xmlns:a16="http://schemas.microsoft.com/office/drawing/2014/main" id="{429E9F27-72FD-4949-8D9D-1427D831664C}"/>
                  </a:ext>
                </a:extLst>
              </p:cNvPr>
              <p:cNvSpPr>
                <a:spLocks noRot="1" noChangeAspect="1" noMove="1" noResize="1" noEditPoints="1" noAdjustHandles="1" noChangeArrowheads="1" noChangeShapeType="1" noTextEdit="1"/>
              </p:cNvSpPr>
              <p:nvPr/>
            </p:nvSpPr>
            <p:spPr>
              <a:xfrm>
                <a:off x="941664" y="3703144"/>
                <a:ext cx="2369367" cy="528734"/>
              </a:xfrm>
              <a:prstGeom prst="rect">
                <a:avLst/>
              </a:prstGeom>
              <a:blipFill>
                <a:blip r:embed="rId7"/>
                <a:stretch>
                  <a:fillRect b="-2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BE1A332-B4E7-45E8-979D-4187295A20A1}"/>
                  </a:ext>
                </a:extLst>
              </p:cNvPr>
              <p:cNvSpPr/>
              <p:nvPr/>
            </p:nvSpPr>
            <p:spPr>
              <a:xfrm>
                <a:off x="430212" y="4399115"/>
                <a:ext cx="4049507"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T1</a:t>
                </a:r>
                <a14:m>
                  <m:oMath xmlns:m="http://schemas.openxmlformats.org/officeDocument/2006/math">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黑体" panose="02010609060101010101" pitchFamily="49" charset="-122"/>
                                <a:cs typeface="Times New Roman" panose="02020603050405020304" pitchFamily="18" charset="0"/>
                              </a:rPr>
                              <m:t>𝑝</m:t>
                            </m:r>
                          </m:e>
                          <m:sup>
                            <m:r>
                              <a:rPr lang="en-US" altLang="zh-CN" sz="1600" i="1">
                                <a:solidFill>
                                  <a:srgbClr val="000000"/>
                                </a:solidFill>
                                <a:latin typeface="Cambria Math" panose="02040503050406030204" pitchFamily="18" charset="0"/>
                                <a:ea typeface="黑体" panose="02010609060101010101" pitchFamily="49" charset="-122"/>
                                <a:cs typeface="Times New Roman" panose="02020603050405020304" pitchFamily="18" charset="0"/>
                              </a:rPr>
                              <m:t>𝜑</m:t>
                            </m:r>
                          </m:sup>
                        </m:sSup>
                      </m:e>
                      <m:sub>
                        <m:r>
                          <m:rPr>
                            <m:sty m:val="p"/>
                          </m:rPr>
                          <a:rPr lang="en-US" altLang="zh-CN" sz="1600">
                            <a:solidFill>
                              <a:srgbClr val="000000"/>
                            </a:solidFill>
                            <a:latin typeface="Cambria Math" panose="02040503050406030204" pitchFamily="18" charset="0"/>
                            <a:ea typeface="黑体" panose="02010609060101010101" pitchFamily="49" charset="-122"/>
                            <a:cs typeface="Times New Roman" panose="02020603050405020304" pitchFamily="18" charset="0"/>
                          </a:rPr>
                          <m:t>P</m:t>
                        </m:r>
                      </m:sub>
                    </m:sSub>
                  </m:oMath>
                </a14:m>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故当</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φ</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≤0.385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p:txBody>
          </p:sp>
        </mc:Choice>
        <mc:Fallback xmlns="">
          <p:sp>
            <p:nvSpPr>
              <p:cNvPr id="21" name="矩形 20">
                <a:extLst>
                  <a:ext uri="{FF2B5EF4-FFF2-40B4-BE49-F238E27FC236}">
                    <a16:creationId xmlns:a16="http://schemas.microsoft.com/office/drawing/2014/main" id="{0BE1A332-B4E7-45E8-979D-4187295A20A1}"/>
                  </a:ext>
                </a:extLst>
              </p:cNvPr>
              <p:cNvSpPr>
                <a:spLocks noRot="1" noChangeAspect="1" noMove="1" noResize="1" noEditPoints="1" noAdjustHandles="1" noChangeArrowheads="1" noChangeShapeType="1" noTextEdit="1"/>
              </p:cNvSpPr>
              <p:nvPr/>
            </p:nvSpPr>
            <p:spPr>
              <a:xfrm>
                <a:off x="430212" y="4399115"/>
                <a:ext cx="4049507" cy="297517"/>
              </a:xfrm>
              <a:prstGeom prst="rect">
                <a:avLst/>
              </a:prstGeom>
              <a:blipFill>
                <a:blip r:embed="rId8"/>
                <a:stretch>
                  <a:fillRect t="-27083"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168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5" grpId="0"/>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
            <a:extLst>
              <a:ext uri="{FF2B5EF4-FFF2-40B4-BE49-F238E27FC236}">
                <a16:creationId xmlns:a16="http://schemas.microsoft.com/office/drawing/2014/main" id="{C0DD2109-CCD1-45DE-9554-9CE531A1C93C}"/>
              </a:ext>
            </a:extLst>
          </p:cNvPr>
          <p:cNvSpPr/>
          <p:nvPr/>
        </p:nvSpPr>
        <p:spPr>
          <a:xfrm>
            <a:off x="1944669" y="2465818"/>
            <a:ext cx="5012576" cy="95658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2" name="矩形 1">
            <a:extLst>
              <a:ext uri="{FF2B5EF4-FFF2-40B4-BE49-F238E27FC236}">
                <a16:creationId xmlns:a16="http://schemas.microsoft.com/office/drawing/2014/main" id="{960C168B-F228-4980-9896-35E8C1DBED17}"/>
              </a:ext>
            </a:extLst>
          </p:cNvPr>
          <p:cNvSpPr/>
          <p:nvPr/>
        </p:nvSpPr>
        <p:spPr>
          <a:xfrm>
            <a:off x="430211" y="890406"/>
            <a:ext cx="8273213" cy="7017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调速回路的调速特性是以其所驱动的液压缸在某个负载下可能得到的最大工作速度和最小工作速度之比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调速范围</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来表示的。按式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可求得定压式进口节流调速回路的调速范围为</a:t>
            </a:r>
            <a:endParaRPr lang="zh-CN" altLang="zh-CN" sz="1400" dirty="0">
              <a:solidFill>
                <a:srgbClr val="0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96DB3AE-0163-4FCE-A6FA-1200DB185A43}"/>
                  </a:ext>
                </a:extLst>
              </p:cNvPr>
              <p:cNvSpPr/>
              <p:nvPr/>
            </p:nvSpPr>
            <p:spPr>
              <a:xfrm>
                <a:off x="2610197" y="1689101"/>
                <a:ext cx="3681521"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m:rPr>
                              <m:sty m:val="p"/>
                            </m:rPr>
                            <a:rPr lang="zh-CN" altLang="en-US" i="0">
                              <a:latin typeface="Cambria Math" panose="02040503050406030204" pitchFamily="18" charset="0"/>
                            </a:rPr>
                            <m:t>C</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m:rPr>
                                  <m:sty m:val="p"/>
                                </m:rPr>
                                <a:rPr lang="zh-CN" altLang="en-US" i="0">
                                  <a:latin typeface="Cambria Math" panose="02040503050406030204" pitchFamily="18" charset="0"/>
                                </a:rPr>
                                <m:t>max</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m:rPr>
                                  <m:sty m:val="p"/>
                                </m:rPr>
                                <a:rPr lang="zh-CN" altLang="en-US" i="0">
                                  <a:latin typeface="Cambria Math" panose="02040503050406030204" pitchFamily="18" charset="0"/>
                                </a:rPr>
                                <m:t>min</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m:rPr>
                                  <m:sty m:val="p"/>
                                </m:rPr>
                                <a:rPr lang="zh-CN" altLang="en-US" i="0">
                                  <a:latin typeface="Cambria Math" panose="02040503050406030204" pitchFamily="18" charset="0"/>
                                </a:rPr>
                                <m:t>T</m:t>
                              </m:r>
                              <m:r>
                                <a:rPr lang="zh-CN" altLang="en-US" i="0">
                                  <a:latin typeface="Cambria Math" panose="02040503050406030204" pitchFamily="18" charset="0"/>
                                </a:rPr>
                                <m:t>1</m:t>
                              </m:r>
                              <m:r>
                                <m:rPr>
                                  <m:sty m:val="p"/>
                                </m:rPr>
                                <a:rPr lang="zh-CN" altLang="en-US" i="0">
                                  <a:latin typeface="Cambria Math" panose="02040503050406030204" pitchFamily="18" charset="0"/>
                                </a:rPr>
                                <m:t>max</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m:rPr>
                                  <m:sty m:val="p"/>
                                </m:rPr>
                                <a:rPr lang="zh-CN" altLang="en-US" i="0">
                                  <a:latin typeface="Cambria Math" panose="02040503050406030204" pitchFamily="18" charset="0"/>
                                </a:rPr>
                                <m:t>T</m:t>
                              </m:r>
                              <m:r>
                                <a:rPr lang="zh-CN" altLang="en-US" i="0">
                                  <a:latin typeface="Cambria Math" panose="02040503050406030204" pitchFamily="18" charset="0"/>
                                </a:rPr>
                                <m:t>1</m:t>
                              </m:r>
                              <m:r>
                                <m:rPr>
                                  <m:sty m:val="p"/>
                                </m:rPr>
                                <a:rPr lang="zh-CN" altLang="en-US" i="0">
                                  <a:latin typeface="Cambria Math" panose="02040503050406030204" pitchFamily="18" charset="0"/>
                                </a:rPr>
                                <m:t>min</m:t>
                              </m:r>
                            </m:sub>
                          </m:sSub>
                        </m:den>
                      </m:f>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m:rPr>
                              <m:sty m:val="p"/>
                            </m:rPr>
                            <a:rPr lang="zh-CN" altLang="en-US" i="0">
                              <a:latin typeface="Cambria Math" panose="02040503050406030204" pitchFamily="18" charset="0"/>
                            </a:rPr>
                            <m:t>T</m:t>
                          </m:r>
                          <m:r>
                            <a:rPr lang="zh-CN" altLang="en-US" i="0">
                              <a:latin typeface="Cambria Math" panose="02040503050406030204" pitchFamily="18" charset="0"/>
                            </a:rPr>
                            <m:t>1</m:t>
                          </m:r>
                        </m:sub>
                      </m:sSub>
                      <m:r>
                        <m:rPr>
                          <m:nor/>
                        </m:rPr>
                        <a:rPr lang="zh-CN" altLang="en-US" i="1">
                          <a:latin typeface="Cambria Math" panose="02040503050406030204" pitchFamily="18" charset="0"/>
                        </a:rPr>
                        <m:t>(8−14)</m:t>
                      </m:r>
                    </m:oMath>
                  </m:oMathPara>
                </a14:m>
                <a:endParaRPr lang="zh-CN" altLang="en-US" dirty="0"/>
              </a:p>
            </p:txBody>
          </p:sp>
        </mc:Choice>
        <mc:Fallback xmlns="">
          <p:sp>
            <p:nvSpPr>
              <p:cNvPr id="3" name="矩形 2">
                <a:extLst>
                  <a:ext uri="{FF2B5EF4-FFF2-40B4-BE49-F238E27FC236}">
                    <a16:creationId xmlns:a16="http://schemas.microsoft.com/office/drawing/2014/main" id="{496DB3AE-0163-4FCE-A6FA-1200DB185A43}"/>
                  </a:ext>
                </a:extLst>
              </p:cNvPr>
              <p:cNvSpPr>
                <a:spLocks noRot="1" noChangeAspect="1" noMove="1" noResize="1" noEditPoints="1" noAdjustHandles="1" noChangeArrowheads="1" noChangeShapeType="1" noTextEdit="1"/>
              </p:cNvSpPr>
              <p:nvPr/>
            </p:nvSpPr>
            <p:spPr>
              <a:xfrm>
                <a:off x="2610197" y="1689101"/>
                <a:ext cx="3681521" cy="658065"/>
              </a:xfrm>
              <a:prstGeom prst="rect">
                <a:avLst/>
              </a:prstGeo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E5BC9169-29B8-4CB5-8026-955241BF5306}"/>
              </a:ext>
            </a:extLst>
          </p:cNvPr>
          <p:cNvSpPr/>
          <p:nvPr/>
        </p:nvSpPr>
        <p:spPr>
          <a:xfrm>
            <a:off x="2194052" y="2474171"/>
            <a:ext cx="4513810" cy="888256"/>
          </a:xfrm>
          <a:prstGeom prst="rect">
            <a:avLst/>
          </a:prstGeom>
        </p:spPr>
        <p:txBody>
          <a:bodyPr wrap="square">
            <a:spAutoFit/>
          </a:bodyPr>
          <a:lstStyle/>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2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2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2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T1</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调速回路和节流阀的调速范围</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max</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min</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活塞可能达到的最大和最小工作速度</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pPr>
            <a:r>
              <a:rPr lang="en-US" altLang="zh-CN" sz="1200" dirty="0">
                <a:solidFill>
                  <a:schemeClr val="bg1"/>
                </a:solidFill>
                <a:latin typeface="Times New Roman" panose="02020603050405020304" pitchFamily="18" charset="0"/>
                <a:ea typeface="黑体" panose="02010609060101010101" pitchFamily="49" charset="-122"/>
              </a:rPr>
              <a:t>	</a:t>
            </a:r>
            <a:r>
              <a:rPr lang="en-US" altLang="zh-CN" sz="1200" i="1" dirty="0">
                <a:solidFill>
                  <a:schemeClr val="bg1"/>
                </a:solidFill>
                <a:latin typeface="Times New Roman" panose="02020603050405020304" pitchFamily="18" charset="0"/>
                <a:ea typeface="黑体" panose="02010609060101010101" pitchFamily="49" charset="-122"/>
              </a:rPr>
              <a:t>A</a:t>
            </a:r>
            <a:r>
              <a:rPr lang="en-US" altLang="zh-CN" sz="1200" baseline="-25000" dirty="0">
                <a:solidFill>
                  <a:schemeClr val="bg1"/>
                </a:solidFill>
                <a:latin typeface="Times New Roman" panose="02020603050405020304" pitchFamily="18" charset="0"/>
                <a:ea typeface="黑体" panose="02010609060101010101" pitchFamily="49" charset="-122"/>
              </a:rPr>
              <a:t>T1max</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chemeClr val="bg1"/>
                </a:solidFill>
                <a:latin typeface="Times New Roman" panose="02020603050405020304" pitchFamily="18" charset="0"/>
                <a:ea typeface="黑体" panose="02010609060101010101" pitchFamily="49" charset="-122"/>
              </a:rPr>
              <a:t>A</a:t>
            </a:r>
            <a:r>
              <a:rPr lang="en-US" altLang="zh-CN" sz="1200" baseline="-25000" dirty="0">
                <a:solidFill>
                  <a:schemeClr val="bg1"/>
                </a:solidFill>
                <a:latin typeface="Times New Roman" panose="02020603050405020304" pitchFamily="18" charset="0"/>
                <a:ea typeface="黑体" panose="02010609060101010101" pitchFamily="49" charset="-122"/>
              </a:rPr>
              <a:t>T1min</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节流阀可能的最大和最小通流截面积</a:t>
            </a:r>
            <a:endParaRPr lang="zh-CN" altLang="en-US" sz="1200" dirty="0">
              <a:solidFill>
                <a:schemeClr val="bg1"/>
              </a:solidFill>
            </a:endParaRPr>
          </a:p>
        </p:txBody>
      </p:sp>
      <p:sp>
        <p:nvSpPr>
          <p:cNvPr id="8" name="矩形 7">
            <a:extLst>
              <a:ext uri="{FF2B5EF4-FFF2-40B4-BE49-F238E27FC236}">
                <a16:creationId xmlns:a16="http://schemas.microsoft.com/office/drawing/2014/main" id="{10677507-35E6-4D23-A7D6-17395B2A2C9B}"/>
              </a:ext>
            </a:extLst>
          </p:cNvPr>
          <p:cNvSpPr/>
          <p:nvPr/>
        </p:nvSpPr>
        <p:spPr>
          <a:xfrm>
            <a:off x="1944669" y="3406431"/>
            <a:ext cx="4572000" cy="697820"/>
          </a:xfrm>
          <a:prstGeom prst="rect">
            <a:avLst/>
          </a:prstGeom>
        </p:spPr>
        <p:txBody>
          <a:bodyPr>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上式表明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定压式进口节流调速回路的调速范围只受流量控制元件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这里是节流阀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调节范围的限制</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7" name="矩形 16">
            <a:extLst>
              <a:ext uri="{FF2B5EF4-FFF2-40B4-BE49-F238E27FC236}">
                <a16:creationId xmlns:a16="http://schemas.microsoft.com/office/drawing/2014/main" id="{17B72C4D-AC58-4B51-A8AB-72A456D0740B}"/>
              </a:ext>
            </a:extLst>
          </p:cNvPr>
          <p:cNvSpPr/>
          <p:nvPr/>
        </p:nvSpPr>
        <p:spPr>
          <a:xfrm>
            <a:off x="967473" y="4250836"/>
            <a:ext cx="7099068" cy="7017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定压式节流调速回路中组成元件的泄漏对回路各项性能的影响不大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液压泵处的泄漏虽较大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但它只影响通过溢流阀的流量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节流阀和液压缸处的泄漏都是很小的。</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58681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p:bldP spid="3" grpId="0"/>
      <p:bldP spid="5" grpId="0"/>
      <p:bldP spid="8"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6" name="矩形 5">
            <a:extLst>
              <a:ext uri="{FF2B5EF4-FFF2-40B4-BE49-F238E27FC236}">
                <a16:creationId xmlns:a16="http://schemas.microsoft.com/office/drawing/2014/main" id="{6002C620-ACFE-41F7-A35A-8E76ABCB7FA7}"/>
              </a:ext>
            </a:extLst>
          </p:cNvPr>
          <p:cNvSpPr/>
          <p:nvPr/>
        </p:nvSpPr>
        <p:spPr>
          <a:xfrm>
            <a:off x="257417" y="738734"/>
            <a:ext cx="8629166" cy="61472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以上一些分析讨论虽是针对图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所示进口节流式作出的</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但这些结果对图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8-1b</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所示的出口节流式同样适用</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不同之处只在于它们特性表达式的具体内容有些差别而已</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如表</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9" name="矩形 8">
            <a:extLst>
              <a:ext uri="{FF2B5EF4-FFF2-40B4-BE49-F238E27FC236}">
                <a16:creationId xmlns:a16="http://schemas.microsoft.com/office/drawing/2014/main" id="{06FE9118-E268-4888-852A-E0BB1B6A473B}"/>
              </a:ext>
            </a:extLst>
          </p:cNvPr>
          <p:cNvSpPr/>
          <p:nvPr/>
        </p:nvSpPr>
        <p:spPr>
          <a:xfrm>
            <a:off x="2982645" y="1251606"/>
            <a:ext cx="2531462"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定压式节流调速回路的特性表达式</a:t>
            </a:r>
            <a:endParaRPr lang="zh-CN" altLang="zh-CN" sz="1050" dirty="0">
              <a:solidFill>
                <a:srgbClr val="000000"/>
              </a:solidFill>
              <a:effectLst/>
              <a:latin typeface="NEU-BZ-S92"/>
              <a:ea typeface="方正书宋_GBK"/>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BFAFC394-F314-4AAF-AF19-6A6D05C757BF}"/>
              </a:ext>
            </a:extLst>
          </p:cNvPr>
          <p:cNvGraphicFramePr>
            <a:graphicFrameLocks noChangeAspect="1"/>
          </p:cNvGraphicFramePr>
          <p:nvPr>
            <p:extLst>
              <p:ext uri="{D42A27DB-BD31-4B8C-83A1-F6EECF244321}">
                <p14:modId xmlns:p14="http://schemas.microsoft.com/office/powerpoint/2010/main" val="1037753448"/>
              </p:ext>
            </p:extLst>
          </p:nvPr>
        </p:nvGraphicFramePr>
        <p:xfrm>
          <a:off x="1138844" y="1523475"/>
          <a:ext cx="5719156" cy="3312885"/>
        </p:xfrm>
        <a:graphic>
          <a:graphicData uri="http://schemas.openxmlformats.org/presentationml/2006/ole">
            <mc:AlternateContent xmlns:mc="http://schemas.openxmlformats.org/markup-compatibility/2006">
              <mc:Choice xmlns:v="urn:schemas-microsoft-com:vml" Requires="v">
                <p:oleObj spid="_x0000_s4132" name="Document" r:id="rId4" imgW="5327752" imgH="3085433" progId="Word.Document.12">
                  <p:embed/>
                </p:oleObj>
              </mc:Choice>
              <mc:Fallback>
                <p:oleObj name="Document" r:id="rId4" imgW="5327752" imgH="3085433" progId="Word.Document.12">
                  <p:embed/>
                  <p:pic>
                    <p:nvPicPr>
                      <p:cNvPr id="0" name=""/>
                      <p:cNvPicPr/>
                      <p:nvPr/>
                    </p:nvPicPr>
                    <p:blipFill>
                      <a:blip r:embed="rId5"/>
                      <a:stretch>
                        <a:fillRect/>
                      </a:stretch>
                    </p:blipFill>
                    <p:spPr>
                      <a:xfrm>
                        <a:off x="1138844" y="1523475"/>
                        <a:ext cx="5719156" cy="3312885"/>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5C4859F2-3C3D-4519-954C-84C421A2506B}"/>
              </a:ext>
            </a:extLst>
          </p:cNvPr>
          <p:cNvSpPr/>
          <p:nvPr/>
        </p:nvSpPr>
        <p:spPr>
          <a:xfrm>
            <a:off x="1159568" y="4673743"/>
            <a:ext cx="2991832" cy="400110"/>
          </a:xfrm>
          <a:prstGeom prst="rect">
            <a:avLst/>
          </a:prstGeom>
        </p:spPr>
        <p:txBody>
          <a:bodyPr wrap="square">
            <a:spAutoFit/>
          </a:bodyPr>
          <a:lstStyle/>
          <a:p>
            <a:r>
              <a:rPr lang="zh-CN" altLang="zh-CN" sz="1000" dirty="0"/>
              <a:t>① 恒载下工作时。</a:t>
            </a:r>
          </a:p>
          <a:p>
            <a:r>
              <a:rPr lang="zh-CN" altLang="zh-CN" sz="1000" dirty="0"/>
              <a:t>② 变载下工作时</a:t>
            </a:r>
            <a:endParaRPr lang="zh-CN" altLang="en-US" sz="1000" dirty="0"/>
          </a:p>
        </p:txBody>
      </p:sp>
      <p:cxnSp>
        <p:nvCxnSpPr>
          <p:cNvPr id="19" name="直接连接符 18">
            <a:extLst>
              <a:ext uri="{FF2B5EF4-FFF2-40B4-BE49-F238E27FC236}">
                <a16:creationId xmlns:a16="http://schemas.microsoft.com/office/drawing/2014/main" id="{87C78647-BE20-4F0B-BF14-8ADAEB48ED24}"/>
              </a:ext>
            </a:extLst>
          </p:cNvPr>
          <p:cNvCxnSpPr/>
          <p:nvPr/>
        </p:nvCxnSpPr>
        <p:spPr>
          <a:xfrm>
            <a:off x="1014153" y="1679173"/>
            <a:ext cx="5910349" cy="0"/>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8DE8710D-9CE0-41F7-90CF-E3C1E1BDAD4B}"/>
              </a:ext>
            </a:extLst>
          </p:cNvPr>
          <p:cNvCxnSpPr>
            <a:cxnSpLocks/>
          </p:cNvCxnSpPr>
          <p:nvPr/>
        </p:nvCxnSpPr>
        <p:spPr>
          <a:xfrm>
            <a:off x="1014153" y="1914703"/>
            <a:ext cx="6062749" cy="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9D53A08D-860C-452D-9A05-59D3153FD97E}"/>
              </a:ext>
            </a:extLst>
          </p:cNvPr>
          <p:cNvCxnSpPr>
            <a:cxnSpLocks/>
          </p:cNvCxnSpPr>
          <p:nvPr/>
        </p:nvCxnSpPr>
        <p:spPr>
          <a:xfrm>
            <a:off x="1077878" y="3136682"/>
            <a:ext cx="6215149" cy="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471F0A1D-2A4A-4BCE-BD6C-FEAFE4A1EAD0}"/>
              </a:ext>
            </a:extLst>
          </p:cNvPr>
          <p:cNvCxnSpPr>
            <a:cxnSpLocks/>
          </p:cNvCxnSpPr>
          <p:nvPr/>
        </p:nvCxnSpPr>
        <p:spPr>
          <a:xfrm>
            <a:off x="1014147" y="3397146"/>
            <a:ext cx="6215149" cy="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CAE8E0E4-CC1E-422A-9524-233A6CE67995}"/>
              </a:ext>
            </a:extLst>
          </p:cNvPr>
          <p:cNvCxnSpPr>
            <a:cxnSpLocks/>
          </p:cNvCxnSpPr>
          <p:nvPr/>
        </p:nvCxnSpPr>
        <p:spPr>
          <a:xfrm>
            <a:off x="1127752" y="4184087"/>
            <a:ext cx="6215149" cy="0"/>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72AEDBE2-3C67-4F92-9898-E68A9F12903B}"/>
              </a:ext>
            </a:extLst>
          </p:cNvPr>
          <p:cNvCxnSpPr/>
          <p:nvPr/>
        </p:nvCxnSpPr>
        <p:spPr>
          <a:xfrm>
            <a:off x="3308473" y="1679173"/>
            <a:ext cx="0" cy="2909452"/>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47D5A402-1CAF-4AC1-A34B-A90B2E26F215}"/>
              </a:ext>
            </a:extLst>
          </p:cNvPr>
          <p:cNvCxnSpPr/>
          <p:nvPr/>
        </p:nvCxnSpPr>
        <p:spPr>
          <a:xfrm>
            <a:off x="5489167" y="1673636"/>
            <a:ext cx="0" cy="290945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663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1"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par>
                                <p:cTn id="21" presetID="22" presetClass="entr" presetSubtype="1"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par>
                                <p:cTn id="24" presetID="22" presetClass="entr" presetSubtype="1"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par>
                                <p:cTn id="27" presetID="22" presetClass="entr" presetSubtype="1"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par>
                                <p:cTn id="30" presetID="22" presetClass="entr" presetSubtype="1"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par>
                                <p:cTn id="33" presetID="22" presetClass="entr" presetSubtype="1"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par>
                                <p:cTn id="36" presetID="22" presetClass="entr" presetSubtype="1"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up)">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8A604F-7699-4989-8C87-82A8C45998ED}"/>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3" name="圆角矩形 3">
            <a:extLst>
              <a:ext uri="{FF2B5EF4-FFF2-40B4-BE49-F238E27FC236}">
                <a16:creationId xmlns:a16="http://schemas.microsoft.com/office/drawing/2014/main" id="{60BC6B62-6A78-4CB2-BDB9-2BA078775913}"/>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05FE2E49-FC8F-4924-875B-27A168110A8B}"/>
              </a:ext>
            </a:extLst>
          </p:cNvPr>
          <p:cNvSpPr/>
          <p:nvPr/>
        </p:nvSpPr>
        <p:spPr>
          <a:xfrm>
            <a:off x="529964" y="1201597"/>
            <a:ext cx="8133946" cy="1348126"/>
          </a:xfrm>
          <a:prstGeom prst="rect">
            <a:avLst/>
          </a:prstGeom>
        </p:spPr>
        <p:txBody>
          <a:bodyPr wrap="square">
            <a:spAutoFit/>
          </a:bodyPr>
          <a:lstStyle/>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出口节流式调速回路能承受</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负方向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的负载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即与活塞运动方向相同的负载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进口节流式调速回路则要在其回油路上设置背压阀后才能承受这种负载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出口节流式调速回路中油液通过节流阀所产生的热量直接排回油箱消散掉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进口节流式调速回路中的这部分热量则随着油液进入液压缸。这些便是这两种调速回路在使用性能方面的主要差别。</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5" name="圆角矩形 3">
            <a:extLst>
              <a:ext uri="{FF2B5EF4-FFF2-40B4-BE49-F238E27FC236}">
                <a16:creationId xmlns:a16="http://schemas.microsoft.com/office/drawing/2014/main" id="{0DD06936-551A-4113-8F0A-870C5CAB8D3D}"/>
              </a:ext>
            </a:extLst>
          </p:cNvPr>
          <p:cNvSpPr/>
          <p:nvPr/>
        </p:nvSpPr>
        <p:spPr>
          <a:xfrm>
            <a:off x="463462" y="1097280"/>
            <a:ext cx="8345977" cy="1615404"/>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6" name="圆角矩形 5">
            <a:extLst>
              <a:ext uri="{FF2B5EF4-FFF2-40B4-BE49-F238E27FC236}">
                <a16:creationId xmlns:a16="http://schemas.microsoft.com/office/drawing/2014/main" id="{24436C74-22E5-4C71-824A-698712D12585}"/>
              </a:ext>
            </a:extLst>
          </p:cNvPr>
          <p:cNvSpPr/>
          <p:nvPr/>
        </p:nvSpPr>
        <p:spPr>
          <a:xfrm>
            <a:off x="463462" y="3155271"/>
            <a:ext cx="8412479" cy="12671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A06F726F-D11F-47AB-8C15-D0C6D5345639}"/>
              </a:ext>
            </a:extLst>
          </p:cNvPr>
          <p:cNvSpPr/>
          <p:nvPr/>
        </p:nvSpPr>
        <p:spPr>
          <a:xfrm>
            <a:off x="563214" y="3327156"/>
            <a:ext cx="8212974" cy="923330"/>
          </a:xfrm>
          <a:prstGeom prst="rect">
            <a:avLst/>
          </a:prstGeom>
        </p:spPr>
        <p:txBody>
          <a:bodyPr wrap="square">
            <a:spAutoFit/>
          </a:bodyPr>
          <a:lstStyle/>
          <a:p>
            <a:pPr indent="288000" algn="just">
              <a:lnSpc>
                <a:spcPct val="150000"/>
              </a:lnSpc>
              <a:spcAft>
                <a:spcPts val="0"/>
              </a:spcAft>
            </a:pP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综上所述</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可以看到</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使用节流阀的定压式节流调速回路</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结构简单</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价格低廉</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但效率较低</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只宜用在负载变化不大、低速、小功率的场合。</a:t>
            </a:r>
            <a:endParaRPr lang="zh-CN" altLang="zh-CN"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57693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6534432" y="408001"/>
            <a:ext cx="2747072" cy="369332"/>
          </a:xfrm>
          <a:prstGeom prst="rect">
            <a:avLst/>
          </a:prstGeom>
        </p:spPr>
        <p:txBody>
          <a:bodyPr wrap="square">
            <a:spAutoFit/>
          </a:bodyPr>
          <a:lstStyle/>
          <a:p>
            <a:r>
              <a:rPr lang="zh-CN" altLang="en-US" dirty="0">
                <a:solidFill>
                  <a:schemeClr val="bg1"/>
                </a:solidFill>
                <a:latin typeface="黑体" panose="02010609060101010101" pitchFamily="49" charset="-122"/>
                <a:ea typeface="黑体" panose="02010609060101010101" pitchFamily="49" charset="-122"/>
              </a:rPr>
              <a:t>概      述</a:t>
            </a:r>
            <a:endParaRPr lang="zh-CN" altLang="zh-CN" dirty="0">
              <a:solidFill>
                <a:schemeClr val="bg1"/>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黑体" panose="02010609060101010101" pitchFamily="49" charset="-122"/>
                <a:ea typeface="黑体" panose="02010609060101010101" pitchFamily="49" charset="-122"/>
              </a:rPr>
              <a:t>第八章</a:t>
            </a:r>
          </a:p>
        </p:txBody>
      </p:sp>
      <p:sp>
        <p:nvSpPr>
          <p:cNvPr id="7" name="矩形 6">
            <a:extLst>
              <a:ext uri="{FF2B5EF4-FFF2-40B4-BE49-F238E27FC236}">
                <a16:creationId xmlns:a16="http://schemas.microsoft.com/office/drawing/2014/main" id="{CF508671-31D2-4EF4-BA4A-636566B1952C}"/>
              </a:ext>
            </a:extLst>
          </p:cNvPr>
          <p:cNvSpPr/>
          <p:nvPr/>
        </p:nvSpPr>
        <p:spPr>
          <a:xfrm>
            <a:off x="656164" y="3625395"/>
            <a:ext cx="2296312" cy="584775"/>
          </a:xfrm>
          <a:prstGeom prst="rect">
            <a:avLst/>
          </a:prstGeom>
        </p:spPr>
        <p:txBody>
          <a:bodyPr wrap="square">
            <a:spAutoFit/>
          </a:bodyPr>
          <a:lstStyle/>
          <a:p>
            <a:pPr algn="ctr"/>
            <a:r>
              <a:rPr lang="zh-CN" altLang="en-US" sz="3200" dirty="0">
                <a:solidFill>
                  <a:schemeClr val="bg1">
                    <a:lumMod val="95000"/>
                  </a:schemeClr>
                </a:solidFill>
                <a:latin typeface="黑体" panose="02010609060101010101" pitchFamily="49" charset="-122"/>
                <a:ea typeface="黑体" panose="02010609060101010101" pitchFamily="49" charset="-122"/>
              </a:rPr>
              <a:t>调速回路</a:t>
            </a:r>
          </a:p>
        </p:txBody>
      </p:sp>
      <p:sp>
        <p:nvSpPr>
          <p:cNvPr id="8" name="矩形 7">
            <a:extLst>
              <a:ext uri="{FF2B5EF4-FFF2-40B4-BE49-F238E27FC236}">
                <a16:creationId xmlns:a16="http://schemas.microsoft.com/office/drawing/2014/main" id="{4349A54C-E268-4CC4-9F2A-AB31A02DF6AA}"/>
              </a:ext>
            </a:extLst>
          </p:cNvPr>
          <p:cNvSpPr/>
          <p:nvPr/>
        </p:nvSpPr>
        <p:spPr>
          <a:xfrm>
            <a:off x="6476871" y="1340650"/>
            <a:ext cx="2747072" cy="369332"/>
          </a:xfrm>
          <a:prstGeom prst="rect">
            <a:avLst/>
          </a:prstGeom>
        </p:spPr>
        <p:txBody>
          <a:bodyPr wrap="square">
            <a:spAutoFit/>
          </a:bodyPr>
          <a:lstStyle/>
          <a:p>
            <a:r>
              <a:rPr lang="zh-CN" altLang="en-US" dirty="0">
                <a:solidFill>
                  <a:schemeClr val="bg1"/>
                </a:solidFill>
                <a:latin typeface="黑体" panose="02010609060101010101" pitchFamily="49" charset="-122"/>
                <a:ea typeface="黑体" panose="02010609060101010101" pitchFamily="49" charset="-122"/>
              </a:rPr>
              <a:t>节流调速回路</a:t>
            </a:r>
            <a:endParaRPr lang="zh-CN" altLang="zh-CN" dirty="0">
              <a:solidFill>
                <a:schemeClr val="bg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0051976-D150-4A8E-8665-5734310BBF6B}"/>
              </a:ext>
            </a:extLst>
          </p:cNvPr>
          <p:cNvSpPr/>
          <p:nvPr/>
        </p:nvSpPr>
        <p:spPr>
          <a:xfrm>
            <a:off x="6534432" y="2273300"/>
            <a:ext cx="1569660"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容积调速回路</a:t>
            </a:r>
            <a:endParaRPr lang="zh-CN" altLang="zh-CN" dirty="0">
              <a:solidFill>
                <a:schemeClr val="bg1"/>
              </a:solidFill>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FFC32E8D-A5B2-4874-9512-BB04EFEBDC62}"/>
              </a:ext>
            </a:extLst>
          </p:cNvPr>
          <p:cNvSpPr/>
          <p:nvPr/>
        </p:nvSpPr>
        <p:spPr>
          <a:xfrm>
            <a:off x="6427623" y="3322110"/>
            <a:ext cx="2031325"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容积节流调速回路</a:t>
            </a:r>
            <a:endParaRPr lang="zh-CN" altLang="zh-CN" dirty="0">
              <a:solidFill>
                <a:schemeClr val="bg1"/>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719C58A-A955-4689-A99B-052B6A4387F9}"/>
              </a:ext>
            </a:extLst>
          </p:cNvPr>
          <p:cNvSpPr/>
          <p:nvPr/>
        </p:nvSpPr>
        <p:spPr>
          <a:xfrm>
            <a:off x="5841934" y="4327782"/>
            <a:ext cx="2954655"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三类调速回路的比较的选用</a:t>
            </a:r>
            <a:endParaRPr lang="zh-CN" altLang="zh-CN"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3"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11" name="矩形 10">
            <a:extLst>
              <a:ext uri="{FF2B5EF4-FFF2-40B4-BE49-F238E27FC236}">
                <a16:creationId xmlns:a16="http://schemas.microsoft.com/office/drawing/2014/main" id="{92A49234-6467-4897-8C0A-CBB5519F8757}"/>
              </a:ext>
            </a:extLst>
          </p:cNvPr>
          <p:cNvSpPr/>
          <p:nvPr/>
        </p:nvSpPr>
        <p:spPr>
          <a:xfrm>
            <a:off x="430212" y="1086978"/>
            <a:ext cx="4116341" cy="2677656"/>
          </a:xfrm>
          <a:prstGeom prst="rect">
            <a:avLst/>
          </a:prstGeom>
        </p:spPr>
        <p:txBody>
          <a:bodyPr wrap="square">
            <a:spAutoFit/>
          </a:bodyPr>
          <a:lstStyle/>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使用比例阀、伺服阀或数字阀的定压式节流调速回路能使回路实现自动控制或远距离控制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但在静态性能上仍与使用节流阀的回路没有区别。这就是说</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上面的分析、讨论对它们也都完全适用。例如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所示使用伺服阀的回路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可以看作是进口节流和出口节流同时进行的调速回路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不过在这里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而已。由式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(6-23)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可得通过伺服阀阀口的流量为</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D6D99C00-0E5F-4A88-9F47-6B2CEAE9E88E}"/>
                  </a:ext>
                </a:extLst>
              </p:cNvPr>
              <p:cNvSpPr/>
              <p:nvPr/>
            </p:nvSpPr>
            <p:spPr>
              <a:xfrm>
                <a:off x="860425" y="3890477"/>
                <a:ext cx="2847051" cy="6013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sub>
                      </m:sSub>
                      <m:r>
                        <a:rPr lang="zh-CN" altLang="en-US" sz="1400" i="1">
                          <a:latin typeface="Cambria Math" panose="02040503050406030204" pitchFamily="18" charset="0"/>
                        </a:rPr>
                        <m:t>𝑤</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s</m:t>
                          </m:r>
                        </m:sub>
                      </m:sSub>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L</m:t>
                                      </m:r>
                                    </m:sub>
                                  </m:sSub>
                                </m:num>
                                <m:den>
                                  <m:r>
                                    <a:rPr lang="zh-CN" altLang="en-US" sz="1400" i="1">
                                      <a:latin typeface="Cambria Math" panose="02040503050406030204" pitchFamily="18" charset="0"/>
                                    </a:rPr>
                                    <m:t>𝜌</m:t>
                                  </m:r>
                                </m:den>
                              </m:f>
                            </m:e>
                          </m:d>
                        </m:e>
                        <m:sup>
                          <m:r>
                            <a:rPr lang="zh-CN" altLang="en-US" sz="1400" i="1">
                              <a:latin typeface="Cambria Math" panose="02040503050406030204" pitchFamily="18" charset="0"/>
                            </a:rPr>
                            <m:t>𝜑</m:t>
                          </m:r>
                        </m:sup>
                      </m:sSup>
                      <m:r>
                        <m:rPr>
                          <m:nor/>
                        </m:rPr>
                        <a:rPr lang="zh-CN" altLang="en-US" sz="1400" i="1">
                          <a:latin typeface="Cambria Math" panose="02040503050406030204" pitchFamily="18" charset="0"/>
                        </a:rPr>
                        <m:t>(8−15)</m:t>
                      </m:r>
                    </m:oMath>
                  </m:oMathPara>
                </a14:m>
                <a:endParaRPr lang="zh-CN" altLang="en-US" sz="1400" dirty="0"/>
              </a:p>
            </p:txBody>
          </p:sp>
        </mc:Choice>
        <mc:Fallback xmlns="">
          <p:sp>
            <p:nvSpPr>
              <p:cNvPr id="13" name="矩形 12">
                <a:extLst>
                  <a:ext uri="{FF2B5EF4-FFF2-40B4-BE49-F238E27FC236}">
                    <a16:creationId xmlns:a16="http://schemas.microsoft.com/office/drawing/2014/main" id="{D6D99C00-0E5F-4A88-9F47-6B2CEAE9E88E}"/>
                  </a:ext>
                </a:extLst>
              </p:cNvPr>
              <p:cNvSpPr>
                <a:spLocks noRot="1" noChangeAspect="1" noMove="1" noResize="1" noEditPoints="1" noAdjustHandles="1" noChangeArrowheads="1" noChangeShapeType="1" noTextEdit="1"/>
              </p:cNvSpPr>
              <p:nvPr/>
            </p:nvSpPr>
            <p:spPr>
              <a:xfrm>
                <a:off x="860425" y="3890477"/>
                <a:ext cx="2847051" cy="601383"/>
              </a:xfrm>
              <a:prstGeom prst="rect">
                <a:avLst/>
              </a:prstGeom>
              <a:blipFill>
                <a:blip r:embed="rId3"/>
                <a:stretch>
                  <a:fillRect/>
                </a:stretch>
              </a:blipFill>
            </p:spPr>
            <p:txBody>
              <a:bodyPr/>
              <a:lstStyle/>
              <a:p>
                <a:r>
                  <a:rPr lang="zh-CN" altLang="en-US">
                    <a:noFill/>
                  </a:rPr>
                  <a:t> </a:t>
                </a:r>
              </a:p>
            </p:txBody>
          </p:sp>
        </mc:Fallback>
      </mc:AlternateContent>
      <p:sp>
        <p:nvSpPr>
          <p:cNvPr id="24" name="直角三角形 23">
            <a:extLst>
              <a:ext uri="{FF2B5EF4-FFF2-40B4-BE49-F238E27FC236}">
                <a16:creationId xmlns:a16="http://schemas.microsoft.com/office/drawing/2014/main" id="{6322F280-1C71-470A-A10C-6382DCE20796}"/>
              </a:ext>
            </a:extLst>
          </p:cNvPr>
          <p:cNvSpPr/>
          <p:nvPr/>
        </p:nvSpPr>
        <p:spPr>
          <a:xfrm rot="2637755" flipH="1" flipV="1">
            <a:off x="4848333" y="233551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5" name="直角三角形 24">
            <a:extLst>
              <a:ext uri="{FF2B5EF4-FFF2-40B4-BE49-F238E27FC236}">
                <a16:creationId xmlns:a16="http://schemas.microsoft.com/office/drawing/2014/main" id="{187F0450-275E-4FF7-84B7-9464155C8426}"/>
              </a:ext>
            </a:extLst>
          </p:cNvPr>
          <p:cNvSpPr/>
          <p:nvPr/>
        </p:nvSpPr>
        <p:spPr>
          <a:xfrm rot="2637755" flipH="1" flipV="1">
            <a:off x="4998580" y="233551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pic>
        <p:nvPicPr>
          <p:cNvPr id="30" name="8T5.EPS">
            <a:extLst>
              <a:ext uri="{FF2B5EF4-FFF2-40B4-BE49-F238E27FC236}">
                <a16:creationId xmlns:a16="http://schemas.microsoft.com/office/drawing/2014/main" id="{46E036FF-6636-4907-8F43-D5017E8DEAE8}"/>
              </a:ext>
            </a:extLst>
          </p:cNvPr>
          <p:cNvPicPr/>
          <p:nvPr/>
        </p:nvPicPr>
        <p:blipFill>
          <a:blip r:embed="rId4" cstate="print"/>
          <a:stretch>
            <a:fillRect/>
          </a:stretch>
        </p:blipFill>
        <p:spPr>
          <a:xfrm>
            <a:off x="5995001" y="1140581"/>
            <a:ext cx="2288574" cy="2570449"/>
          </a:xfrm>
          <a:prstGeom prst="rect">
            <a:avLst/>
          </a:prstGeom>
        </p:spPr>
      </p:pic>
      <p:sp>
        <p:nvSpPr>
          <p:cNvPr id="31" name="矩形 30">
            <a:extLst>
              <a:ext uri="{FF2B5EF4-FFF2-40B4-BE49-F238E27FC236}">
                <a16:creationId xmlns:a16="http://schemas.microsoft.com/office/drawing/2014/main" id="{41244548-F346-48EE-B39F-896DD1CF3E71}"/>
              </a:ext>
            </a:extLst>
          </p:cNvPr>
          <p:cNvSpPr/>
          <p:nvPr/>
        </p:nvSpPr>
        <p:spPr>
          <a:xfrm>
            <a:off x="5282850" y="4021891"/>
            <a:ext cx="3331361"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rPr>
              <a:t>8-5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使用伺服阀的节流调速回路</a:t>
            </a:r>
            <a:endParaRPr lang="zh-CN" altLang="en-US" sz="1600" dirty="0"/>
          </a:p>
        </p:txBody>
      </p:sp>
    </p:spTree>
    <p:extLst>
      <p:ext uri="{BB962C8B-B14F-4D97-AF65-F5344CB8AC3E}">
        <p14:creationId xmlns:p14="http://schemas.microsoft.com/office/powerpoint/2010/main" val="29848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4" grpId="0" animBg="1"/>
      <p:bldP spid="25" grpId="0" animBg="1"/>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2" name="矩形 1">
            <a:extLst>
              <a:ext uri="{FF2B5EF4-FFF2-40B4-BE49-F238E27FC236}">
                <a16:creationId xmlns:a16="http://schemas.microsoft.com/office/drawing/2014/main" id="{ABF5A100-5B3F-48E2-87AD-CC80A0C7AAF6}"/>
              </a:ext>
            </a:extLst>
          </p:cNvPr>
          <p:cNvSpPr/>
          <p:nvPr/>
        </p:nvSpPr>
        <p:spPr>
          <a:xfrm>
            <a:off x="0" y="1063446"/>
            <a:ext cx="4378122" cy="297517"/>
          </a:xfrm>
          <a:prstGeom prst="rect">
            <a:avLst/>
          </a:prstGeom>
        </p:spPr>
        <p:txBody>
          <a:bodyPr wrap="none">
            <a:spAutoFit/>
          </a:bodyPr>
          <a:lstStyle/>
          <a:p>
            <a:pPr indent="266700">
              <a:lnSpc>
                <a:spcPts val="1575"/>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因此得到这个回路的机械特性表达式为</a:t>
            </a:r>
            <a:endParaRPr lang="zh-CN" altLang="zh-CN" dirty="0">
              <a:solidFill>
                <a:srgbClr val="0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1409742-4F03-4B28-AA66-BA5D1F750FB4}"/>
                  </a:ext>
                </a:extLst>
              </p:cNvPr>
              <p:cNvSpPr/>
              <p:nvPr/>
            </p:nvSpPr>
            <p:spPr>
              <a:xfrm>
                <a:off x="2739771" y="1494853"/>
                <a:ext cx="3017210" cy="5966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𝑣</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𝐶</m:t>
                              </m:r>
                            </m:e>
                            <m:sub>
                              <m:r>
                                <m:rPr>
                                  <m:sty m:val="p"/>
                                </m:rPr>
                                <a:rPr lang="zh-CN" altLang="en-US" sz="1600" i="0">
                                  <a:latin typeface="Cambria Math" panose="02040503050406030204" pitchFamily="18" charset="0"/>
                                </a:rPr>
                                <m:t>d</m:t>
                              </m:r>
                            </m:sub>
                          </m:sSub>
                          <m:r>
                            <a:rPr lang="zh-CN" altLang="en-US" sz="1600" i="1">
                              <a:latin typeface="Cambria Math" panose="02040503050406030204" pitchFamily="18" charset="0"/>
                            </a:rPr>
                            <m:t>𝑤</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m:rPr>
                                  <m:sty m:val="p"/>
                                </m:rPr>
                                <a:rPr lang="zh-CN" altLang="en-US" sz="1600" i="0">
                                  <a:latin typeface="Cambria Math" panose="02040503050406030204" pitchFamily="18" charset="0"/>
                                </a:rPr>
                                <m:t>s</m:t>
                              </m:r>
                            </m:sub>
                          </m:sSub>
                        </m:num>
                        <m:den>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𝐴</m:t>
                              </m:r>
                            </m:e>
                            <m:sup>
                              <m:r>
                                <a:rPr lang="zh-CN" altLang="en-US" sz="1600" i="0">
                                  <a:latin typeface="Cambria Math" panose="02040503050406030204" pitchFamily="18" charset="0"/>
                                </a:rPr>
                                <m:t>1+</m:t>
                              </m:r>
                              <m:r>
                                <a:rPr lang="zh-CN" altLang="en-US" sz="1600" i="1">
                                  <a:latin typeface="Cambria Math" panose="02040503050406030204" pitchFamily="18" charset="0"/>
                                </a:rPr>
                                <m:t>𝜑</m:t>
                              </m:r>
                            </m:sup>
                          </m:sSup>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𝜌</m:t>
                              </m:r>
                            </m:e>
                            <m:sup>
                              <m:r>
                                <a:rPr lang="zh-CN" altLang="en-US" sz="1600" i="1">
                                  <a:latin typeface="Cambria Math" panose="02040503050406030204" pitchFamily="18" charset="0"/>
                                </a:rPr>
                                <m:t>𝜑</m:t>
                              </m:r>
                            </m:sup>
                          </m:sSup>
                        </m:den>
                      </m:f>
                      <m:r>
                        <m:rPr>
                          <m:nor/>
                        </m:rPr>
                        <a:rPr lang="zh-CN" altLang="en-US" sz="1600" i="1">
                          <a:latin typeface="Cambria Math" panose="02040503050406030204" pitchFamily="18" charset="0"/>
                        </a:rPr>
                        <m:t>(</m:t>
                      </m:r>
                      <m:r>
                        <a:rPr lang="zh-CN" altLang="en-US" sz="1600" i="1">
                          <a:latin typeface="Cambria Math" panose="02040503050406030204" pitchFamily="18" charset="0"/>
                        </a:rPr>
                        <m:t>𝐴</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sub>
                      </m:sSub>
                      <m:r>
                        <m:rPr>
                          <m:nor/>
                        </m:rPr>
                        <a:rPr lang="zh-CN" altLang="en-US" sz="1600" i="1">
                          <a:latin typeface="Cambria Math" panose="02040503050406030204" pitchFamily="18" charset="0"/>
                        </a:rPr>
                        <m:t>−</m:t>
                      </m:r>
                      <m:r>
                        <a:rPr lang="zh-CN" altLang="en-US" sz="1600" i="1">
                          <a:latin typeface="Cambria Math" panose="02040503050406030204" pitchFamily="18" charset="0"/>
                        </a:rPr>
                        <m:t>𝐹</m:t>
                      </m:r>
                      <m:sSup>
                        <m:sSupPr>
                          <m:ctrlPr>
                            <a:rPr lang="zh-CN" altLang="en-US" sz="1600" i="1">
                              <a:latin typeface="Cambria Math" panose="02040503050406030204" pitchFamily="18" charset="0"/>
                            </a:rPr>
                          </m:ctrlPr>
                        </m:sSupPr>
                        <m:e>
                          <m:r>
                            <m:rPr>
                              <m:nor/>
                            </m:rPr>
                            <a:rPr lang="zh-CN" altLang="en-US" sz="1600" i="1">
                              <a:latin typeface="Cambria Math" panose="02040503050406030204" pitchFamily="18" charset="0"/>
                            </a:rPr>
                            <m:t>)</m:t>
                          </m:r>
                        </m:e>
                        <m:sup>
                          <m:r>
                            <a:rPr lang="zh-CN" altLang="en-US" sz="1600" i="1">
                              <a:latin typeface="Cambria Math" panose="02040503050406030204" pitchFamily="18" charset="0"/>
                            </a:rPr>
                            <m:t>𝜑</m:t>
                          </m:r>
                        </m:sup>
                      </m:sSup>
                      <m:r>
                        <m:rPr>
                          <m:nor/>
                        </m:rPr>
                        <a:rPr lang="zh-CN" altLang="en-US" sz="1600" i="1">
                          <a:latin typeface="Cambria Math" panose="02040503050406030204" pitchFamily="18" charset="0"/>
                        </a:rPr>
                        <m:t>(8−16)</m:t>
                      </m:r>
                    </m:oMath>
                  </m:oMathPara>
                </a14:m>
                <a:endParaRPr lang="zh-CN" altLang="en-US" sz="1600" dirty="0"/>
              </a:p>
            </p:txBody>
          </p:sp>
        </mc:Choice>
        <mc:Fallback xmlns="">
          <p:sp>
            <p:nvSpPr>
              <p:cNvPr id="3" name="矩形 2">
                <a:extLst>
                  <a:ext uri="{FF2B5EF4-FFF2-40B4-BE49-F238E27FC236}">
                    <a16:creationId xmlns:a16="http://schemas.microsoft.com/office/drawing/2014/main" id="{61409742-4F03-4B28-AA66-BA5D1F750FB4}"/>
                  </a:ext>
                </a:extLst>
              </p:cNvPr>
              <p:cNvSpPr>
                <a:spLocks noRot="1" noChangeAspect="1" noMove="1" noResize="1" noEditPoints="1" noAdjustHandles="1" noChangeArrowheads="1" noChangeShapeType="1" noTextEdit="1"/>
              </p:cNvSpPr>
              <p:nvPr/>
            </p:nvSpPr>
            <p:spPr>
              <a:xfrm>
                <a:off x="2739771" y="1494853"/>
                <a:ext cx="3017210" cy="596638"/>
              </a:xfrm>
              <a:prstGeom prst="rect">
                <a:avLst/>
              </a:prstGeom>
              <a:blipFill>
                <a:blip r:embed="rId3"/>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51DEAAB-C7C3-43BB-A331-447606D6530C}"/>
              </a:ext>
            </a:extLst>
          </p:cNvPr>
          <p:cNvSpPr/>
          <p:nvPr/>
        </p:nvSpPr>
        <p:spPr>
          <a:xfrm>
            <a:off x="110114" y="2200134"/>
            <a:ext cx="8603673" cy="507831"/>
          </a:xfrm>
          <a:prstGeom prst="rect">
            <a:avLst/>
          </a:prstGeom>
        </p:spPr>
        <p:txBody>
          <a:bodyPr wrap="square">
            <a:spAutoFit/>
          </a:bodyPr>
          <a:lstStyle/>
          <a:p>
            <a:pPr indent="18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鉴于伺服阀的开度</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是个变量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其最大值为</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smax</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所以上式写成无量纲表达式时成为</a:t>
            </a:r>
            <a:endParaRPr lang="zh-CN" altLang="zh-CN" dirty="0">
              <a:solidFill>
                <a:srgbClr val="0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A62CF0D-D697-408A-A670-9E014996FEB3}"/>
                  </a:ext>
                </a:extLst>
              </p:cNvPr>
              <p:cNvSpPr/>
              <p:nvPr/>
            </p:nvSpPr>
            <p:spPr>
              <a:xfrm>
                <a:off x="2189061" y="2854418"/>
                <a:ext cx="4572000" cy="82567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p>
                        <m:sSupPr>
                          <m:ctrlPr>
                            <a:rPr lang="zh-CN" altLang="en-US" sz="1400" i="1">
                              <a:latin typeface="Cambria Math" panose="02040503050406030204" pitchFamily="18" charset="0"/>
                            </a:rPr>
                          </m:ctrlPr>
                        </m:sSupPr>
                        <m:e>
                          <m:d>
                            <m:dPr>
                              <m:begChr m:val="["/>
                              <m:endChr m:val="]"/>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𝑣</m:t>
                                  </m:r>
                                </m:num>
                                <m:den>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sub>
                                      </m:sSub>
                                      <m:r>
                                        <a:rPr lang="zh-CN" altLang="en-US" sz="1400" i="1">
                                          <a:latin typeface="Cambria Math" panose="02040503050406030204" pitchFamily="18" charset="0"/>
                                        </a:rPr>
                                        <m:t>𝑤</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smax</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r>
                                        <a:rPr lang="zh-CN" altLang="en-US" sz="1400" i="1">
                                          <a:latin typeface="Cambria Math" panose="02040503050406030204" pitchFamily="18" charset="0"/>
                                        </a:rPr>
                                        <m:t>𝜌</m:t>
                                      </m:r>
                                      <m:sSup>
                                        <m:sSupPr>
                                          <m:ctrlPr>
                                            <a:rPr lang="zh-CN" altLang="en-US" sz="1400" i="1">
                                              <a:latin typeface="Cambria Math" panose="02040503050406030204" pitchFamily="18" charset="0"/>
                                            </a:rPr>
                                          </m:ctrlPr>
                                        </m:sSupPr>
                                        <m:e>
                                          <m:r>
                                            <m:rPr>
                                              <m:nor/>
                                            </m:rPr>
                                            <a:rPr lang="zh-CN" altLang="en-US" sz="1400" i="1">
                                              <a:latin typeface="Cambria Math" panose="02040503050406030204" pitchFamily="18" charset="0"/>
                                            </a:rPr>
                                            <m:t>)</m:t>
                                          </m:r>
                                        </m:e>
                                        <m:sup>
                                          <m:r>
                                            <a:rPr lang="zh-CN" altLang="en-US" sz="1400" i="1">
                                              <a:latin typeface="Cambria Math" panose="02040503050406030204" pitchFamily="18" charset="0"/>
                                            </a:rPr>
                                            <m:t>𝜑</m:t>
                                          </m:r>
                                        </m:sup>
                                      </m:sSup>
                                    </m:num>
                                    <m:den>
                                      <m:r>
                                        <a:rPr lang="zh-CN" altLang="en-US" sz="1400" i="1">
                                          <a:latin typeface="Cambria Math" panose="02040503050406030204" pitchFamily="18" charset="0"/>
                                        </a:rPr>
                                        <m:t>𝐴</m:t>
                                      </m:r>
                                    </m:den>
                                  </m:f>
                                </m:den>
                              </m:f>
                            </m:e>
                          </m:d>
                        </m:e>
                        <m:sup>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𝜑</m:t>
                              </m:r>
                            </m:den>
                          </m:f>
                        </m:sup>
                      </m:sSup>
                      <m:r>
                        <a:rPr lang="zh-CN" altLang="en-US" sz="1400" i="0">
                          <a:latin typeface="Cambria Math" panose="02040503050406030204" pitchFamily="18" charset="0"/>
                        </a:rPr>
                        <m:t>=</m:t>
                      </m:r>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s</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smax</m:t>
                                      </m:r>
                                    </m:sub>
                                  </m:sSub>
                                </m:den>
                              </m:f>
                            </m:e>
                          </m:d>
                        </m:e>
                        <m:sup>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𝜑</m:t>
                              </m:r>
                            </m:den>
                          </m:f>
                        </m:sup>
                      </m:sSup>
                      <m:d>
                        <m:dPr>
                          <m:ctrlPr>
                            <a:rPr lang="zh-CN" altLang="en-US" sz="1400" i="1">
                              <a:latin typeface="Cambria Math" panose="02040503050406030204" pitchFamily="18" charset="0"/>
                            </a:rPr>
                          </m:ctrlPr>
                        </m:dPr>
                        <m:e>
                          <m:r>
                            <a:rPr lang="zh-CN" altLang="en-US" sz="1400" i="0">
                              <a:latin typeface="Cambria Math" panose="02040503050406030204" pitchFamily="18" charset="0"/>
                            </a:rPr>
                            <m:t>1−</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𝐹</m:t>
                              </m:r>
                            </m:num>
                            <m:den>
                              <m:r>
                                <a:rPr lang="zh-CN" altLang="en-US" sz="1400" i="1">
                                  <a:latin typeface="Cambria Math" panose="02040503050406030204" pitchFamily="18" charset="0"/>
                                </a:rPr>
                                <m:t>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den>
                          </m:f>
                        </m:e>
                      </m:d>
                      <m:r>
                        <m:rPr>
                          <m:nor/>
                        </m:rPr>
                        <a:rPr lang="zh-CN" altLang="en-US" sz="1400" i="1">
                          <a:latin typeface="Cambria Math" panose="02040503050406030204" pitchFamily="18" charset="0"/>
                        </a:rPr>
                        <m:t>(8−17)</m:t>
                      </m:r>
                    </m:oMath>
                  </m:oMathPara>
                </a14:m>
                <a:endParaRPr lang="zh-CN" altLang="en-US" sz="1400" dirty="0"/>
              </a:p>
            </p:txBody>
          </p:sp>
        </mc:Choice>
        <mc:Fallback xmlns="">
          <p:sp>
            <p:nvSpPr>
              <p:cNvPr id="5" name="矩形 4">
                <a:extLst>
                  <a:ext uri="{FF2B5EF4-FFF2-40B4-BE49-F238E27FC236}">
                    <a16:creationId xmlns:a16="http://schemas.microsoft.com/office/drawing/2014/main" id="{AA62CF0D-D697-408A-A670-9E014996FEB3}"/>
                  </a:ext>
                </a:extLst>
              </p:cNvPr>
              <p:cNvSpPr>
                <a:spLocks noRot="1" noChangeAspect="1" noMove="1" noResize="1" noEditPoints="1" noAdjustHandles="1" noChangeArrowheads="1" noChangeShapeType="1" noTextEdit="1"/>
              </p:cNvSpPr>
              <p:nvPr/>
            </p:nvSpPr>
            <p:spPr>
              <a:xfrm>
                <a:off x="2189061" y="2854418"/>
                <a:ext cx="4572000" cy="825675"/>
              </a:xfrm>
              <a:prstGeom prst="rect">
                <a:avLst/>
              </a:prstGeom>
              <a:blipFill>
                <a:blip r:embed="rId4"/>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D5740167-FD76-48FD-877C-6749825F1689}"/>
              </a:ext>
            </a:extLst>
          </p:cNvPr>
          <p:cNvSpPr/>
          <p:nvPr/>
        </p:nvSpPr>
        <p:spPr>
          <a:xfrm>
            <a:off x="453771" y="3788736"/>
            <a:ext cx="8165972" cy="7017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按照此式画出来的图形与图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6-44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完全一样</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只是坐标变量不同而已。此图与图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极为相似</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它的下半图是伺服阀使执行元件向左移动时的情况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这是前面几种回路所没有的。</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46422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CB6B1CD2-FC27-40A7-9FFF-DB4F0199F9A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9A8E56D8-BFC2-48C6-BA59-E3C2DC973F39}"/>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4" name="直角三角形 3">
            <a:extLst>
              <a:ext uri="{FF2B5EF4-FFF2-40B4-BE49-F238E27FC236}">
                <a16:creationId xmlns:a16="http://schemas.microsoft.com/office/drawing/2014/main" id="{95AEBCDE-2588-460F-AC47-F00B00FF7E62}"/>
              </a:ext>
            </a:extLst>
          </p:cNvPr>
          <p:cNvSpPr/>
          <p:nvPr/>
        </p:nvSpPr>
        <p:spPr>
          <a:xfrm rot="2637755" flipH="1" flipV="1">
            <a:off x="72252" y="117271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5" name="直角三角形 4">
            <a:extLst>
              <a:ext uri="{FF2B5EF4-FFF2-40B4-BE49-F238E27FC236}">
                <a16:creationId xmlns:a16="http://schemas.microsoft.com/office/drawing/2014/main" id="{C36004E3-CEC3-4BB9-9FF1-67EC2792166C}"/>
              </a:ext>
            </a:extLst>
          </p:cNvPr>
          <p:cNvSpPr/>
          <p:nvPr/>
        </p:nvSpPr>
        <p:spPr>
          <a:xfrm rot="2637755" flipH="1" flipV="1">
            <a:off x="222499" y="117271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6" name="文本框 5">
            <a:extLst>
              <a:ext uri="{FF2B5EF4-FFF2-40B4-BE49-F238E27FC236}">
                <a16:creationId xmlns:a16="http://schemas.microsoft.com/office/drawing/2014/main" id="{B11E2D1B-4FA3-40A6-B547-73566389DF12}"/>
              </a:ext>
            </a:extLst>
          </p:cNvPr>
          <p:cNvSpPr txBox="1"/>
          <p:nvPr/>
        </p:nvSpPr>
        <p:spPr>
          <a:xfrm>
            <a:off x="807263" y="1101080"/>
            <a:ext cx="3570208" cy="461665"/>
          </a:xfrm>
          <a:prstGeom prst="rect">
            <a:avLst/>
          </a:prstGeom>
          <a:noFill/>
        </p:spPr>
        <p:txBody>
          <a:bodyPr wrap="none" rtlCol="0">
            <a:spAutoFit/>
          </a:bodyPr>
          <a:lstStyle/>
          <a:p>
            <a:r>
              <a:rPr lang="zh-CN" altLang="en-US" sz="2400" dirty="0">
                <a:solidFill>
                  <a:srgbClr val="2A577D"/>
                </a:solidFill>
              </a:rPr>
              <a:t>二、变压式节流调速回路</a:t>
            </a:r>
          </a:p>
        </p:txBody>
      </p:sp>
      <p:sp>
        <p:nvSpPr>
          <p:cNvPr id="7" name="圆角矩形 3">
            <a:extLst>
              <a:ext uri="{FF2B5EF4-FFF2-40B4-BE49-F238E27FC236}">
                <a16:creationId xmlns:a16="http://schemas.microsoft.com/office/drawing/2014/main" id="{D059A12A-76C6-4FF6-A95B-81AB75E7F8B8}"/>
              </a:ext>
            </a:extLst>
          </p:cNvPr>
          <p:cNvSpPr/>
          <p:nvPr/>
        </p:nvSpPr>
        <p:spPr>
          <a:xfrm>
            <a:off x="430212" y="2011789"/>
            <a:ext cx="8275038" cy="2019129"/>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8" name="矩形 7">
            <a:extLst>
              <a:ext uri="{FF2B5EF4-FFF2-40B4-BE49-F238E27FC236}">
                <a16:creationId xmlns:a16="http://schemas.microsoft.com/office/drawing/2014/main" id="{74B9D6B6-7795-442A-A900-EE67BDC9440F}"/>
              </a:ext>
            </a:extLst>
          </p:cNvPr>
          <p:cNvSpPr/>
          <p:nvPr/>
        </p:nvSpPr>
        <p:spPr>
          <a:xfrm>
            <a:off x="506768" y="2113599"/>
            <a:ext cx="7858953" cy="1706878"/>
          </a:xfrm>
          <a:prstGeom prst="rect">
            <a:avLst/>
          </a:prstGeom>
        </p:spPr>
        <p:txBody>
          <a:bodyPr wrap="square">
            <a:spAutoFit/>
          </a:bodyPr>
          <a:lstStyle/>
          <a:p>
            <a:pPr indent="288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所示为变压式节流调速回路。这种回路使用定量泵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必须并联一个安全阀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并把节流阀接在与主油路并联的分支油路上</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因此它又称为旁路节流调速回路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。这种回路的工作压力随负载而变</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节流阀调节排回油箱的流量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从而间接地对进入液压缸的流量进行控制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安全阀只在回路过载时才打开。</a:t>
            </a:r>
            <a:endParaRPr lang="zh-CN" altLang="zh-CN"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1092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pic>
        <p:nvPicPr>
          <p:cNvPr id="17" name="8T6.EPS">
            <a:extLst>
              <a:ext uri="{FF2B5EF4-FFF2-40B4-BE49-F238E27FC236}">
                <a16:creationId xmlns:a16="http://schemas.microsoft.com/office/drawing/2014/main" id="{A58BFF69-6F94-48C3-B4EA-973ECFC128AB}"/>
              </a:ext>
            </a:extLst>
          </p:cNvPr>
          <p:cNvPicPr/>
          <p:nvPr/>
        </p:nvPicPr>
        <p:blipFill>
          <a:blip r:embed="rId3" cstate="print"/>
          <a:stretch>
            <a:fillRect/>
          </a:stretch>
        </p:blipFill>
        <p:spPr>
          <a:xfrm>
            <a:off x="657015" y="974434"/>
            <a:ext cx="2468570" cy="2999050"/>
          </a:xfrm>
          <a:prstGeom prst="rect">
            <a:avLst/>
          </a:prstGeom>
        </p:spPr>
      </p:pic>
      <p:sp>
        <p:nvSpPr>
          <p:cNvPr id="18" name="矩形 17">
            <a:extLst>
              <a:ext uri="{FF2B5EF4-FFF2-40B4-BE49-F238E27FC236}">
                <a16:creationId xmlns:a16="http://schemas.microsoft.com/office/drawing/2014/main" id="{11B714FA-FE8E-44BD-A8A0-5124164164F5}"/>
              </a:ext>
            </a:extLst>
          </p:cNvPr>
          <p:cNvSpPr/>
          <p:nvPr/>
        </p:nvSpPr>
        <p:spPr>
          <a:xfrm>
            <a:off x="430212" y="4231879"/>
            <a:ext cx="2398413"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rPr>
              <a:t>8-6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变压式节流调速回路</a:t>
            </a:r>
            <a:endParaRPr lang="zh-CN" altLang="en-US" sz="3600" dirty="0"/>
          </a:p>
        </p:txBody>
      </p:sp>
      <p:sp>
        <p:nvSpPr>
          <p:cNvPr id="20" name="矩形 19">
            <a:extLst>
              <a:ext uri="{FF2B5EF4-FFF2-40B4-BE49-F238E27FC236}">
                <a16:creationId xmlns:a16="http://schemas.microsoft.com/office/drawing/2014/main" id="{D79DA39C-BC36-479F-845E-DC7C5AFBC9D7}"/>
              </a:ext>
            </a:extLst>
          </p:cNvPr>
          <p:cNvSpPr/>
          <p:nvPr/>
        </p:nvSpPr>
        <p:spPr>
          <a:xfrm>
            <a:off x="4248376" y="974434"/>
            <a:ext cx="4523817" cy="1569660"/>
          </a:xfrm>
          <a:prstGeom prst="rect">
            <a:avLst/>
          </a:prstGeom>
        </p:spPr>
        <p:txBody>
          <a:bodyPr wrap="square">
            <a:spAutoFit/>
          </a:bodyPr>
          <a:lstStyle/>
          <a:p>
            <a:pPr indent="288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这种回路的机械特性可用上面同样的方法进行分析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但是液压泵的流量损失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主要是泄漏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在这里对液压缸的工作速度有很大影响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泄漏的大小则直接与回路的工作压力有关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见第四章第一节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23" name="直角三角形 22">
            <a:extLst>
              <a:ext uri="{FF2B5EF4-FFF2-40B4-BE49-F238E27FC236}">
                <a16:creationId xmlns:a16="http://schemas.microsoft.com/office/drawing/2014/main" id="{8204651E-2105-43AF-8236-8B5ECD8943DE}"/>
              </a:ext>
            </a:extLst>
          </p:cNvPr>
          <p:cNvSpPr/>
          <p:nvPr/>
        </p:nvSpPr>
        <p:spPr>
          <a:xfrm rot="2637755" flipH="1" flipV="1">
            <a:off x="3285427" y="21702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19156E9-E327-4F39-8A29-67BBE427A63A}"/>
                  </a:ext>
                </a:extLst>
              </p:cNvPr>
              <p:cNvSpPr/>
              <p:nvPr/>
            </p:nvSpPr>
            <p:spPr>
              <a:xfrm>
                <a:off x="4701235" y="2604797"/>
                <a:ext cx="30314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𝑞</m:t>
                          </m:r>
                        </m:e>
                        <m:sub>
                          <m:r>
                            <m:rPr>
                              <m:sty m:val="p"/>
                            </m:rPr>
                            <a:rPr lang="zh-CN" altLang="en-US" sz="2400" i="0">
                              <a:latin typeface="Cambria Math" panose="02040503050406030204" pitchFamily="18" charset="0"/>
                            </a:rPr>
                            <m:t>P</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𝑞</m:t>
                          </m:r>
                        </m:e>
                        <m:sub>
                          <m:r>
                            <m:rPr>
                              <m:sty m:val="p"/>
                            </m:rPr>
                            <a:rPr lang="zh-CN" altLang="en-US" sz="2400" i="0">
                              <a:latin typeface="Cambria Math" panose="02040503050406030204" pitchFamily="18" charset="0"/>
                            </a:rPr>
                            <m:t>t</m:t>
                          </m:r>
                        </m:sub>
                      </m:sSub>
                      <m:r>
                        <m:rPr>
                          <m:nor/>
                        </m:rP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𝑘</m:t>
                          </m:r>
                        </m:e>
                        <m:sub>
                          <m:r>
                            <m:rPr>
                              <m:sty m:val="p"/>
                            </m:rPr>
                            <a:rPr lang="zh-CN" altLang="en-US" sz="2400" i="0">
                              <a:latin typeface="Cambria Math" panose="02040503050406030204" pitchFamily="18" charset="0"/>
                            </a:rPr>
                            <m:t>l</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m:rPr>
                              <m:sty m:val="p"/>
                            </m:rPr>
                            <a:rPr lang="zh-CN" altLang="en-US" sz="2400" i="0">
                              <a:latin typeface="Cambria Math" panose="02040503050406030204" pitchFamily="18" charset="0"/>
                            </a:rPr>
                            <m:t>P</m:t>
                          </m:r>
                        </m:sub>
                      </m:sSub>
                      <m:r>
                        <m:rPr>
                          <m:nor/>
                        </m:rPr>
                        <a:rPr lang="zh-CN" altLang="en-US" sz="2400" i="1">
                          <a:latin typeface="Cambria Math" panose="02040503050406030204" pitchFamily="18" charset="0"/>
                        </a:rPr>
                        <m:t>(8−18)</m:t>
                      </m:r>
                    </m:oMath>
                  </m:oMathPara>
                </a14:m>
                <a:endParaRPr lang="zh-CN" altLang="en-US" sz="2400" dirty="0"/>
              </a:p>
            </p:txBody>
          </p:sp>
        </mc:Choice>
        <mc:Fallback xmlns="">
          <p:sp>
            <p:nvSpPr>
              <p:cNvPr id="21" name="矩形 20">
                <a:extLst>
                  <a:ext uri="{FF2B5EF4-FFF2-40B4-BE49-F238E27FC236}">
                    <a16:creationId xmlns:a16="http://schemas.microsoft.com/office/drawing/2014/main" id="{219156E9-E327-4F39-8A29-67BBE427A63A}"/>
                  </a:ext>
                </a:extLst>
              </p:cNvPr>
              <p:cNvSpPr>
                <a:spLocks noRot="1" noChangeAspect="1" noMove="1" noResize="1" noEditPoints="1" noAdjustHandles="1" noChangeArrowheads="1" noChangeShapeType="1" noTextEdit="1"/>
              </p:cNvSpPr>
              <p:nvPr/>
            </p:nvSpPr>
            <p:spPr>
              <a:xfrm>
                <a:off x="4701235" y="2604797"/>
                <a:ext cx="3031407" cy="461665"/>
              </a:xfrm>
              <a:prstGeom prst="rect">
                <a:avLst/>
              </a:prstGeom>
              <a:blipFill>
                <a:blip r:embed="rId4"/>
                <a:stretch>
                  <a:fillRect r="-402" b="-18421"/>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2E6DFA12-B4E9-4B76-8AB0-11A7652F1AA0}"/>
              </a:ext>
            </a:extLst>
          </p:cNvPr>
          <p:cNvSpPr/>
          <p:nvPr/>
        </p:nvSpPr>
        <p:spPr>
          <a:xfrm>
            <a:off x="4314305" y="3370090"/>
            <a:ext cx="4572000" cy="1291379"/>
          </a:xfrm>
          <a:prstGeom prst="rect">
            <a:avLst/>
          </a:prstGeom>
        </p:spPr>
        <p:txBody>
          <a:bodyPr>
            <a:spAutoFit/>
          </a:bodyPr>
          <a:lstStyle/>
          <a:p>
            <a:pPr indent="288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液压泵的几何流量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液压泵的泄漏系数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其余符号意义同前。</a:t>
            </a:r>
            <a:endParaRPr lang="zh-CN" altLang="zh-CN" dirty="0">
              <a:solidFill>
                <a:srgbClr val="000000"/>
              </a:solidFill>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22836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animBg="1"/>
      <p:bldP spid="21"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2" name="矩形 1">
            <a:extLst>
              <a:ext uri="{FF2B5EF4-FFF2-40B4-BE49-F238E27FC236}">
                <a16:creationId xmlns:a16="http://schemas.microsoft.com/office/drawing/2014/main" id="{97C16D09-20B3-495B-BAED-EFD851EDFAEF}"/>
              </a:ext>
            </a:extLst>
          </p:cNvPr>
          <p:cNvSpPr/>
          <p:nvPr/>
        </p:nvSpPr>
        <p:spPr>
          <a:xfrm>
            <a:off x="74815" y="885137"/>
            <a:ext cx="2473754"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液压缸的工作速度为</a:t>
            </a:r>
            <a:endParaRPr lang="zh-CN" altLang="zh-CN" sz="1400" dirty="0">
              <a:solidFill>
                <a:srgbClr val="0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B875472-D6FC-4457-9EA6-4C00C011A1A8}"/>
                  </a:ext>
                </a:extLst>
              </p:cNvPr>
              <p:cNvSpPr/>
              <p:nvPr/>
            </p:nvSpPr>
            <p:spPr>
              <a:xfrm>
                <a:off x="657015" y="1309940"/>
                <a:ext cx="4572000" cy="73577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𝑣</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sub>
                          </m:sSub>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up>
                              <m:r>
                                <a:rPr lang="zh-CN" altLang="en-US" sz="1400" i="1">
                                  <a:latin typeface="Cambria Math" panose="02040503050406030204" pitchFamily="18" charset="0"/>
                                </a:rPr>
                                <m:t>𝜑</m:t>
                              </m:r>
                            </m:sup>
                          </m:sSubSup>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t</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𝐹</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den>
                              </m:f>
                            </m:e>
                          </m:d>
                          <m:r>
                            <m:rPr>
                              <m:nor/>
                            </m:rPr>
                            <a:rPr lang="zh-CN" altLang="en-US" sz="1400" i="1">
                              <a:latin typeface="Cambria Math" panose="02040503050406030204" pitchFamily="18" charset="0"/>
                            </a:rPr>
                            <m:t>−</m:t>
                          </m:r>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sub>
                          </m:sSub>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𝐹</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den>
                                  </m:f>
                                </m:e>
                              </m:d>
                            </m:e>
                            <m:sup>
                              <m:r>
                                <a:rPr lang="zh-CN" altLang="en-US" sz="1400" i="1">
                                  <a:latin typeface="Cambria Math" panose="02040503050406030204" pitchFamily="18" charset="0"/>
                                </a:rPr>
                                <m:t>𝜑</m:t>
                              </m:r>
                            </m:sup>
                          </m:sSup>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den>
                      </m:f>
                      <m:r>
                        <m:rPr>
                          <m:nor/>
                        </m:rPr>
                        <a:rPr lang="zh-CN" altLang="en-US" sz="1400" i="1">
                          <a:latin typeface="Cambria Math" panose="02040503050406030204" pitchFamily="18" charset="0"/>
                        </a:rPr>
                        <m:t>(8−19)</m:t>
                      </m:r>
                    </m:oMath>
                  </m:oMathPara>
                </a14:m>
                <a:endParaRPr lang="zh-CN" altLang="en-US" sz="1400" dirty="0"/>
              </a:p>
            </p:txBody>
          </p:sp>
        </mc:Choice>
        <mc:Fallback xmlns="">
          <p:sp>
            <p:nvSpPr>
              <p:cNvPr id="3" name="矩形 2">
                <a:extLst>
                  <a:ext uri="{FF2B5EF4-FFF2-40B4-BE49-F238E27FC236}">
                    <a16:creationId xmlns:a16="http://schemas.microsoft.com/office/drawing/2014/main" id="{6B875472-D6FC-4457-9EA6-4C00C011A1A8}"/>
                  </a:ext>
                </a:extLst>
              </p:cNvPr>
              <p:cNvSpPr>
                <a:spLocks noRot="1" noChangeAspect="1" noMove="1" noResize="1" noEditPoints="1" noAdjustHandles="1" noChangeArrowheads="1" noChangeShapeType="1" noTextEdit="1"/>
              </p:cNvSpPr>
              <p:nvPr/>
            </p:nvSpPr>
            <p:spPr>
              <a:xfrm>
                <a:off x="657015" y="1309940"/>
                <a:ext cx="4572000" cy="735779"/>
              </a:xfrm>
              <a:prstGeom prst="rect">
                <a:avLst/>
              </a:prstGeo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0E7AB587-E41E-44FB-8980-C1F1FB0A54B0}"/>
              </a:ext>
            </a:extLst>
          </p:cNvPr>
          <p:cNvSpPr/>
          <p:nvPr/>
        </p:nvSpPr>
        <p:spPr>
          <a:xfrm>
            <a:off x="516756" y="2442065"/>
            <a:ext cx="8316565" cy="167129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按不同的</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值作图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可得一组机械特性曲线</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这种回路在节流阀通流截面积不变的情况下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活塞速度因液压缸外负载的增大而减小很多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因而其机械特性比定压式进口节流和出口节流调速回路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当负载增大到某值时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活塞会停止运动。节流阀的通流截面积越大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活塞的运动速度越小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使活塞停止运动的负载就越小。因此旁路节流调速回路的承载能力是变化的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中各条曲线在速度为零时并不汇聚到同一点上</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低速下的承载能力很差。</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26" name="圆角矩形 3">
            <a:extLst>
              <a:ext uri="{FF2B5EF4-FFF2-40B4-BE49-F238E27FC236}">
                <a16:creationId xmlns:a16="http://schemas.microsoft.com/office/drawing/2014/main" id="{8AE56858-BBC8-4039-8AD9-5B2A735535AA}"/>
              </a:ext>
            </a:extLst>
          </p:cNvPr>
          <p:cNvSpPr/>
          <p:nvPr/>
        </p:nvSpPr>
        <p:spPr>
          <a:xfrm>
            <a:off x="498764" y="2385154"/>
            <a:ext cx="8352550" cy="1897920"/>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65850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4" name="矩形 3">
            <a:extLst>
              <a:ext uri="{FF2B5EF4-FFF2-40B4-BE49-F238E27FC236}">
                <a16:creationId xmlns:a16="http://schemas.microsoft.com/office/drawing/2014/main" id="{B53AA76C-F002-43FB-8444-2E8DB5A67CCF}"/>
              </a:ext>
            </a:extLst>
          </p:cNvPr>
          <p:cNvSpPr/>
          <p:nvPr/>
        </p:nvSpPr>
        <p:spPr>
          <a:xfrm>
            <a:off x="-129746" y="978221"/>
            <a:ext cx="4378122" cy="297517"/>
          </a:xfrm>
          <a:prstGeom prst="rect">
            <a:avLst/>
          </a:prstGeom>
        </p:spPr>
        <p:txBody>
          <a:bodyPr wrap="none">
            <a:spAutoFit/>
          </a:bodyPr>
          <a:lstStyle/>
          <a:p>
            <a:pPr indent="266700">
              <a:lnSpc>
                <a:spcPts val="1575"/>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旁路节流调速回路的速度刚性表达式为</a:t>
            </a:r>
            <a:endParaRPr lang="zh-CN" altLang="zh-CN" dirty="0">
              <a:solidFill>
                <a:srgbClr val="0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F5692DF-85FC-48A1-9B84-CF94C1F9E702}"/>
                  </a:ext>
                </a:extLst>
              </p:cNvPr>
              <p:cNvSpPr/>
              <p:nvPr/>
            </p:nvSpPr>
            <p:spPr>
              <a:xfrm>
                <a:off x="2206938" y="1487307"/>
                <a:ext cx="5476449" cy="79650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a:rPr lang="zh-CN" altLang="en-US" sz="1600" i="1">
                              <a:latin typeface="Cambria Math" panose="02040503050406030204" pitchFamily="18" charset="0"/>
                            </a:rPr>
                            <m:t>𝑣</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r>
                            <a:rPr lang="zh-CN" altLang="en-US" sz="1600" i="1">
                              <a:latin typeface="Cambria Math" panose="02040503050406030204" pitchFamily="18" charset="0"/>
                            </a:rPr>
                            <m:t>𝐹</m:t>
                          </m:r>
                        </m:num>
                        <m:den>
                          <m:r>
                            <a:rPr lang="zh-CN" altLang="en-US" sz="1600" i="1">
                              <a:latin typeface="Cambria Math" panose="02040503050406030204" pitchFamily="18" charset="0"/>
                            </a:rPr>
                            <m:t>𝜑</m:t>
                          </m:r>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m:rPr>
                                  <m:sty m:val="p"/>
                                </m:rPr>
                                <a:rPr lang="zh-CN" altLang="en-US" sz="1600" i="0">
                                  <a:latin typeface="Cambria Math" panose="02040503050406030204" pitchFamily="18" charset="0"/>
                                </a:rPr>
                                <m:t>t</m:t>
                              </m:r>
                            </m:sub>
                          </m:sSub>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r>
                            <a:rPr lang="zh-CN" altLang="en-US" sz="1600" i="1">
                              <a:latin typeface="Cambria Math" panose="02040503050406030204" pitchFamily="18" charset="0"/>
                            </a:rPr>
                            <m:t>𝑣</m:t>
                          </m:r>
                          <m:r>
                            <m:rPr>
                              <m:nor/>
                            </m:rPr>
                            <a:rPr lang="zh-CN" altLang="en-US" sz="1600" i="1">
                              <a:latin typeface="Cambria Math" panose="02040503050406030204" pitchFamily="18" charset="0"/>
                            </a:rPr>
                            <m:t>)+(1−</m:t>
                          </m:r>
                          <m:r>
                            <a:rPr lang="zh-CN" altLang="en-US" sz="1600" i="1">
                              <a:latin typeface="Cambria Math" panose="02040503050406030204" pitchFamily="18" charset="0"/>
                            </a:rPr>
                            <m:t>𝜑</m:t>
                          </m:r>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l</m:t>
                              </m:r>
                            </m:sub>
                          </m:sSub>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𝐹</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e>
                          </m:d>
                        </m:den>
                      </m:f>
                      <m:r>
                        <m:rPr>
                          <m:nor/>
                        </m:rPr>
                        <a:rPr lang="zh-CN" altLang="en-US" sz="1600" i="1">
                          <a:latin typeface="Cambria Math" panose="02040503050406030204" pitchFamily="18" charset="0"/>
                        </a:rPr>
                        <m:t>(8−20)</m:t>
                      </m:r>
                    </m:oMath>
                  </m:oMathPara>
                </a14:m>
                <a:endParaRPr lang="zh-CN" altLang="en-US" sz="1600" dirty="0"/>
              </a:p>
            </p:txBody>
          </p:sp>
        </mc:Choice>
        <mc:Fallback xmlns="">
          <p:sp>
            <p:nvSpPr>
              <p:cNvPr id="6" name="矩形 5">
                <a:extLst>
                  <a:ext uri="{FF2B5EF4-FFF2-40B4-BE49-F238E27FC236}">
                    <a16:creationId xmlns:a16="http://schemas.microsoft.com/office/drawing/2014/main" id="{5F5692DF-85FC-48A1-9B84-CF94C1F9E702}"/>
                  </a:ext>
                </a:extLst>
              </p:cNvPr>
              <p:cNvSpPr>
                <a:spLocks noRot="1" noChangeAspect="1" noMove="1" noResize="1" noEditPoints="1" noAdjustHandles="1" noChangeArrowheads="1" noChangeShapeType="1" noTextEdit="1"/>
              </p:cNvSpPr>
              <p:nvPr/>
            </p:nvSpPr>
            <p:spPr>
              <a:xfrm>
                <a:off x="2206938" y="1487307"/>
                <a:ext cx="5476449" cy="796500"/>
              </a:xfrm>
              <a:prstGeom prst="rect">
                <a:avLst/>
              </a:prstGeom>
              <a:blipFill>
                <a:blip r:embed="rId3"/>
                <a:stretch>
                  <a:fillRect/>
                </a:stretch>
              </a:blipFill>
            </p:spPr>
            <p:txBody>
              <a:bodyPr/>
              <a:lstStyle/>
              <a:p>
                <a:r>
                  <a:rPr lang="zh-CN" altLang="en-US">
                    <a:noFill/>
                  </a:rPr>
                  <a:t> </a:t>
                </a:r>
              </a:p>
            </p:txBody>
          </p:sp>
        </mc:Fallback>
      </mc:AlternateContent>
      <p:pic>
        <p:nvPicPr>
          <p:cNvPr id="13" name="8T7.EPS" descr="id:2147506983;FounderCES">
            <a:extLst>
              <a:ext uri="{FF2B5EF4-FFF2-40B4-BE49-F238E27FC236}">
                <a16:creationId xmlns:a16="http://schemas.microsoft.com/office/drawing/2014/main" id="{21EA3275-3BE6-425A-86C0-E3FC30FCF99D}"/>
              </a:ext>
            </a:extLst>
          </p:cNvPr>
          <p:cNvPicPr/>
          <p:nvPr/>
        </p:nvPicPr>
        <p:blipFill>
          <a:blip r:embed="rId4" cstate="print"/>
          <a:stretch>
            <a:fillRect/>
          </a:stretch>
        </p:blipFill>
        <p:spPr>
          <a:xfrm>
            <a:off x="562601" y="2442150"/>
            <a:ext cx="2384830" cy="1733120"/>
          </a:xfrm>
          <a:prstGeom prst="rect">
            <a:avLst/>
          </a:prstGeom>
        </p:spPr>
      </p:pic>
      <p:sp>
        <p:nvSpPr>
          <p:cNvPr id="7" name="矩形 6">
            <a:extLst>
              <a:ext uri="{FF2B5EF4-FFF2-40B4-BE49-F238E27FC236}">
                <a16:creationId xmlns:a16="http://schemas.microsoft.com/office/drawing/2014/main" id="{2511A58F-EFAD-4355-B046-3EA962BAE246}"/>
              </a:ext>
            </a:extLst>
          </p:cNvPr>
          <p:cNvSpPr/>
          <p:nvPr/>
        </p:nvSpPr>
        <p:spPr>
          <a:xfrm>
            <a:off x="259756" y="4321479"/>
            <a:ext cx="2719014" cy="271869"/>
          </a:xfrm>
          <a:prstGeom prst="rect">
            <a:avLst/>
          </a:prstGeom>
        </p:spPr>
        <p:txBody>
          <a:bodyPr wrap="none">
            <a:spAutoFit/>
          </a:bodyPr>
          <a:lstStyle/>
          <a:p>
            <a:pPr indent="228600" algn="ctr">
              <a:lnSpc>
                <a:spcPts val="135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8-7</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旁路节流调速回路的机械特性</a:t>
            </a:r>
            <a:endParaRPr lang="zh-CN" altLang="zh-CN" sz="1100" dirty="0">
              <a:solidFill>
                <a:srgbClr val="000000"/>
              </a:solidFill>
              <a:effectLst/>
              <a:latin typeface="NEU-BZ-S92"/>
              <a:ea typeface="方正书宋_GBK"/>
              <a:cs typeface="Times New Roman" panose="02020603050405020304" pitchFamily="18" charset="0"/>
            </a:endParaRPr>
          </a:p>
        </p:txBody>
      </p:sp>
      <p:sp>
        <p:nvSpPr>
          <p:cNvPr id="15" name="圆角矩形 3">
            <a:extLst>
              <a:ext uri="{FF2B5EF4-FFF2-40B4-BE49-F238E27FC236}">
                <a16:creationId xmlns:a16="http://schemas.microsoft.com/office/drawing/2014/main" id="{B39BD780-E204-4CE8-90D0-1E186BFB2D7F}"/>
              </a:ext>
            </a:extLst>
          </p:cNvPr>
          <p:cNvSpPr/>
          <p:nvPr/>
        </p:nvSpPr>
        <p:spPr>
          <a:xfrm>
            <a:off x="3034455" y="1463676"/>
            <a:ext cx="3821417" cy="882228"/>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9" name="矩形 8">
            <a:extLst>
              <a:ext uri="{FF2B5EF4-FFF2-40B4-BE49-F238E27FC236}">
                <a16:creationId xmlns:a16="http://schemas.microsoft.com/office/drawing/2014/main" id="{DEC80BD3-CCCA-4367-86CC-29FA61DD1BAD}"/>
              </a:ext>
            </a:extLst>
          </p:cNvPr>
          <p:cNvSpPr/>
          <p:nvPr/>
        </p:nvSpPr>
        <p:spPr>
          <a:xfrm>
            <a:off x="3790605" y="2970657"/>
            <a:ext cx="5164252" cy="1292662"/>
          </a:xfrm>
          <a:prstGeom prst="rect">
            <a:avLst/>
          </a:prstGeom>
        </p:spPr>
        <p:txBody>
          <a:bodyPr wrap="square">
            <a:spAutoFit/>
          </a:bodyPr>
          <a:lstStyle/>
          <a:p>
            <a:pPr indent="324000" algn="just">
              <a:lnSpc>
                <a:spcPct val="150000"/>
              </a:lnSpc>
              <a:spcAft>
                <a:spcPts val="0"/>
              </a:spcAft>
            </a:pP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(8-20)</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8-7</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表明</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当节流阀通流截面积不变时</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负载越大</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速度刚性越好</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当负载一定时</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节流阀通流截面积越小</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活塞工作速度越高</a:t>
            </a:r>
            <a:r>
              <a:rPr lang="en-US"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速度刚性越好。这种回路的速度刚性是可以通过增大液压缸的有效工作面积、减小节流阀的指数、减小液压泵的泄漏系数来提高的。</a:t>
            </a:r>
            <a:endParaRPr lang="zh-CN" altLang="zh-CN" sz="1300" dirty="0">
              <a:solidFill>
                <a:srgbClr val="000000"/>
              </a:solidFill>
              <a:effectLst/>
              <a:latin typeface="NEU-BZ-S92"/>
              <a:ea typeface="方正书宋_GBK"/>
              <a:cs typeface="Times New Roman" panose="02020603050405020304" pitchFamily="18" charset="0"/>
            </a:endParaRPr>
          </a:p>
        </p:txBody>
      </p:sp>
      <p:sp>
        <p:nvSpPr>
          <p:cNvPr id="19" name="直角三角形 18">
            <a:extLst>
              <a:ext uri="{FF2B5EF4-FFF2-40B4-BE49-F238E27FC236}">
                <a16:creationId xmlns:a16="http://schemas.microsoft.com/office/drawing/2014/main" id="{FC771C70-2F04-450D-83EF-E3E226CF589A}"/>
              </a:ext>
            </a:extLst>
          </p:cNvPr>
          <p:cNvSpPr/>
          <p:nvPr/>
        </p:nvSpPr>
        <p:spPr>
          <a:xfrm rot="2637755" flipH="1" flipV="1">
            <a:off x="3189017" y="33028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03537873-30D4-491A-8E55-06EE83921077}"/>
              </a:ext>
            </a:extLst>
          </p:cNvPr>
          <p:cNvSpPr/>
          <p:nvPr/>
        </p:nvSpPr>
        <p:spPr>
          <a:xfrm rot="8105225" flipH="1" flipV="1">
            <a:off x="4458379" y="235823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37183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5" grpId="0" animBg="1"/>
      <p:bldP spid="9" grpId="0"/>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3" name="矩形 2">
            <a:extLst>
              <a:ext uri="{FF2B5EF4-FFF2-40B4-BE49-F238E27FC236}">
                <a16:creationId xmlns:a16="http://schemas.microsoft.com/office/drawing/2014/main" id="{83B13E64-495F-4B7B-8608-5148E3E4CE86}"/>
              </a:ext>
            </a:extLst>
          </p:cNvPr>
          <p:cNvSpPr/>
          <p:nvPr/>
        </p:nvSpPr>
        <p:spPr>
          <a:xfrm>
            <a:off x="108438" y="879274"/>
            <a:ext cx="8822775" cy="738664"/>
          </a:xfrm>
          <a:prstGeom prst="rect">
            <a:avLst/>
          </a:prstGeom>
        </p:spPr>
        <p:txBody>
          <a:bodyPr wrap="square">
            <a:spAutoFit/>
          </a:bodyPr>
          <a:lstStyle/>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旁路节流调速回路在恒载和变载下工作时的功率特性如图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它们分别与图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有类似之处。这种回路的效率表达式为</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4A0075D-BE49-4CC6-8D7E-60DF912889C6}"/>
                  </a:ext>
                </a:extLst>
              </p:cNvPr>
              <p:cNvSpPr/>
              <p:nvPr/>
            </p:nvSpPr>
            <p:spPr>
              <a:xfrm>
                <a:off x="657015" y="1956906"/>
                <a:ext cx="4085093" cy="709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m:rPr>
                              <m:sty m:val="p"/>
                            </m:rPr>
                            <a:rPr lang="zh-CN" altLang="en-US" i="0">
                              <a:latin typeface="Cambria Math" panose="02040503050406030204" pitchFamily="18" charset="0"/>
                            </a:rPr>
                            <m:t>C</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P</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P</m:t>
                              </m:r>
                            </m:sub>
                          </m:sSub>
                        </m:den>
                      </m:f>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𝐶</m:t>
                          </m:r>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m:rPr>
                                  <m:sty m:val="p"/>
                                </m:rPr>
                                <a:rPr lang="zh-CN" altLang="en-US" i="0">
                                  <a:latin typeface="Cambria Math" panose="02040503050406030204" pitchFamily="18" charset="0"/>
                                </a:rPr>
                                <m:t>T</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sub>
                            <m:sup>
                              <m:r>
                                <a:rPr lang="zh-CN" altLang="en-US" i="1">
                                  <a:latin typeface="Cambria Math" panose="02040503050406030204" pitchFamily="18" charset="0"/>
                                </a:rPr>
                                <m:t>𝜑</m:t>
                              </m:r>
                            </m:sup>
                          </m:sSub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t</m:t>
                              </m:r>
                            </m:sub>
                          </m:sSub>
                          <m:r>
                            <m:rPr>
                              <m:nor/>
                            </m:rP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sub>
                          </m:sSub>
                        </m:den>
                      </m:f>
                      <m:r>
                        <m:rPr>
                          <m:nor/>
                        </m:rPr>
                        <a:rPr lang="zh-CN" altLang="en-US" i="1">
                          <a:latin typeface="Cambria Math" panose="02040503050406030204" pitchFamily="18" charset="0"/>
                        </a:rPr>
                        <m:t>(8−21)</m:t>
                      </m:r>
                    </m:oMath>
                  </m:oMathPara>
                </a14:m>
                <a:endParaRPr lang="zh-CN" altLang="en-US" dirty="0"/>
              </a:p>
            </p:txBody>
          </p:sp>
        </mc:Choice>
        <mc:Fallback xmlns="">
          <p:sp>
            <p:nvSpPr>
              <p:cNvPr id="5" name="矩形 4">
                <a:extLst>
                  <a:ext uri="{FF2B5EF4-FFF2-40B4-BE49-F238E27FC236}">
                    <a16:creationId xmlns:a16="http://schemas.microsoft.com/office/drawing/2014/main" id="{74A0075D-BE49-4CC6-8D7E-60DF912889C6}"/>
                  </a:ext>
                </a:extLst>
              </p:cNvPr>
              <p:cNvSpPr>
                <a:spLocks noRot="1" noChangeAspect="1" noMove="1" noResize="1" noEditPoints="1" noAdjustHandles="1" noChangeArrowheads="1" noChangeShapeType="1" noTextEdit="1"/>
              </p:cNvSpPr>
              <p:nvPr/>
            </p:nvSpPr>
            <p:spPr>
              <a:xfrm>
                <a:off x="657015" y="1956906"/>
                <a:ext cx="4085093" cy="709297"/>
              </a:xfrm>
              <a:prstGeom prst="rect">
                <a:avLst/>
              </a:prstGeom>
              <a:blipFill>
                <a:blip r:embed="rId3"/>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9EDF6DB-9E68-4979-879B-78E10FEB72A5}"/>
              </a:ext>
            </a:extLst>
          </p:cNvPr>
          <p:cNvSpPr/>
          <p:nvPr/>
        </p:nvSpPr>
        <p:spPr>
          <a:xfrm>
            <a:off x="356231" y="3131053"/>
            <a:ext cx="4505621" cy="1384995"/>
          </a:xfrm>
          <a:prstGeom prst="rect">
            <a:avLst/>
          </a:prstGeom>
        </p:spPr>
        <p:txBody>
          <a:bodyPr wrap="square">
            <a:spAutoFit/>
          </a:bodyPr>
          <a:lstStyle/>
          <a:p>
            <a:pPr indent="252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上式表明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进入液压缸的流量越多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活塞速度越大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回路的效率就越高。旁路节流调速回路的效率比进口和出口节流调速回路高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因为它的输入功率随工作压力而变化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不是一个定值。</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21" name="8T8.EPS">
            <a:extLst>
              <a:ext uri="{FF2B5EF4-FFF2-40B4-BE49-F238E27FC236}">
                <a16:creationId xmlns:a16="http://schemas.microsoft.com/office/drawing/2014/main" id="{6CAACD03-0D08-4C9E-B627-227B97D45991}"/>
              </a:ext>
            </a:extLst>
          </p:cNvPr>
          <p:cNvPicPr/>
          <p:nvPr/>
        </p:nvPicPr>
        <p:blipFill>
          <a:blip r:embed="rId4" cstate="print"/>
          <a:stretch>
            <a:fillRect/>
          </a:stretch>
        </p:blipFill>
        <p:spPr>
          <a:xfrm>
            <a:off x="5005981" y="1739416"/>
            <a:ext cx="1600835" cy="1905000"/>
          </a:xfrm>
          <a:prstGeom prst="rect">
            <a:avLst/>
          </a:prstGeom>
        </p:spPr>
      </p:pic>
      <p:graphicFrame>
        <p:nvGraphicFramePr>
          <p:cNvPr id="17" name="表格 16">
            <a:extLst>
              <a:ext uri="{FF2B5EF4-FFF2-40B4-BE49-F238E27FC236}">
                <a16:creationId xmlns:a16="http://schemas.microsoft.com/office/drawing/2014/main" id="{BF146E94-A3D2-429C-BAD7-16052CC01EBF}"/>
              </a:ext>
            </a:extLst>
          </p:cNvPr>
          <p:cNvGraphicFramePr>
            <a:graphicFrameLocks noGrp="1"/>
          </p:cNvGraphicFramePr>
          <p:nvPr>
            <p:extLst>
              <p:ext uri="{D42A27DB-BD31-4B8C-83A1-F6EECF244321}">
                <p14:modId xmlns:p14="http://schemas.microsoft.com/office/powerpoint/2010/main" val="1860370786"/>
              </p:ext>
            </p:extLst>
          </p:nvPr>
        </p:nvGraphicFramePr>
        <p:xfrm>
          <a:off x="4430617" y="4011891"/>
          <a:ext cx="2944437" cy="355600"/>
        </p:xfrm>
        <a:graphic>
          <a:graphicData uri="http://schemas.openxmlformats.org/drawingml/2006/table">
            <a:tbl>
              <a:tblPr firstRow="1" firstCol="1" bandRow="1"/>
              <a:tblGrid>
                <a:gridCol w="2944437">
                  <a:extLst>
                    <a:ext uri="{9D8B030D-6E8A-4147-A177-3AD203B41FA5}">
                      <a16:colId xmlns:a16="http://schemas.microsoft.com/office/drawing/2014/main" val="3508956415"/>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8-8</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旁路节流调速回路</a:t>
                      </a:r>
                      <a:endParaRPr lang="zh-CN" sz="1050" dirty="0">
                        <a:solidFill>
                          <a:srgbClr val="000000"/>
                        </a:solidFill>
                        <a:effectLst/>
                        <a:latin typeface="NEU-BZ-S92"/>
                        <a:ea typeface="方正书宋_GBK"/>
                        <a:cs typeface="Times New Roman" panose="02020603050405020304" pitchFamily="18" charset="0"/>
                      </a:endParaRPr>
                    </a:p>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在恒载下的功率特性</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2443089195"/>
                  </a:ext>
                </a:extLst>
              </a:tr>
            </a:tbl>
          </a:graphicData>
        </a:graphic>
      </p:graphicFrame>
      <p:pic>
        <p:nvPicPr>
          <p:cNvPr id="23" name="8T9.EPS">
            <a:extLst>
              <a:ext uri="{FF2B5EF4-FFF2-40B4-BE49-F238E27FC236}">
                <a16:creationId xmlns:a16="http://schemas.microsoft.com/office/drawing/2014/main" id="{61DC6EF6-0CC1-4AF9-A827-BDA78240FF68}"/>
              </a:ext>
            </a:extLst>
          </p:cNvPr>
          <p:cNvPicPr/>
          <p:nvPr/>
        </p:nvPicPr>
        <p:blipFill>
          <a:blip r:embed="rId5" cstate="print"/>
          <a:stretch>
            <a:fillRect/>
          </a:stretch>
        </p:blipFill>
        <p:spPr>
          <a:xfrm>
            <a:off x="6732670" y="1942615"/>
            <a:ext cx="2241550" cy="1637030"/>
          </a:xfrm>
          <a:prstGeom prst="rect">
            <a:avLst/>
          </a:prstGeom>
        </p:spPr>
      </p:pic>
      <p:sp>
        <p:nvSpPr>
          <p:cNvPr id="18" name="矩形 17">
            <a:extLst>
              <a:ext uri="{FF2B5EF4-FFF2-40B4-BE49-F238E27FC236}">
                <a16:creationId xmlns:a16="http://schemas.microsoft.com/office/drawing/2014/main" id="{59E2B04D-7D26-4207-8990-66307F75C14E}"/>
              </a:ext>
            </a:extLst>
          </p:cNvPr>
          <p:cNvSpPr/>
          <p:nvPr/>
        </p:nvSpPr>
        <p:spPr>
          <a:xfrm>
            <a:off x="6606816" y="3992405"/>
            <a:ext cx="2643447" cy="410369"/>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使用节流阀的旁路节流调速回路</a:t>
            </a:r>
            <a:endParaRPr lang="zh-CN" altLang="zh-CN" sz="1050" dirty="0">
              <a:solidFill>
                <a:srgbClr val="000000"/>
              </a:solidFill>
              <a:latin typeface="NEU-BZ-S92"/>
              <a:ea typeface="方正书宋_GBK"/>
              <a:cs typeface="Times New Roman" panose="02020603050405020304" pitchFamily="18" charset="0"/>
            </a:endParaRPr>
          </a:p>
          <a:p>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在变载下的功率特性</a:t>
            </a:r>
            <a:endParaRPr lang="zh-CN" altLang="en-US" dirty="0"/>
          </a:p>
        </p:txBody>
      </p:sp>
      <p:sp>
        <p:nvSpPr>
          <p:cNvPr id="26" name="圆角矩形 3">
            <a:extLst>
              <a:ext uri="{FF2B5EF4-FFF2-40B4-BE49-F238E27FC236}">
                <a16:creationId xmlns:a16="http://schemas.microsoft.com/office/drawing/2014/main" id="{EEEECA32-2379-4ADE-9461-5433F8C1B1FB}"/>
              </a:ext>
            </a:extLst>
          </p:cNvPr>
          <p:cNvSpPr/>
          <p:nvPr/>
        </p:nvSpPr>
        <p:spPr>
          <a:xfrm>
            <a:off x="356231" y="2967038"/>
            <a:ext cx="4517814" cy="1713026"/>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40072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par>
                                <p:cTn id="21" presetID="2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18" grpId="0"/>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77934B-74E4-4DF0-A759-BF723C0C8223}"/>
              </a:ext>
            </a:extLst>
          </p:cNvPr>
          <p:cNvSpPr/>
          <p:nvPr/>
        </p:nvSpPr>
        <p:spPr>
          <a:xfrm>
            <a:off x="167375" y="1070473"/>
            <a:ext cx="4814138" cy="308931"/>
          </a:xfrm>
          <a:prstGeom prst="rect">
            <a:avLst/>
          </a:prstGeom>
        </p:spPr>
        <p:txBody>
          <a:bodyPr wrap="none">
            <a:spAutoFit/>
          </a:bodyPr>
          <a:lstStyle/>
          <a:p>
            <a:pPr indent="266700">
              <a:lnSpc>
                <a:spcPts val="1575"/>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旁路节流调速回路的调速特性表达式为</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DFA3380-7BCC-4B11-918D-A1AB06567DDE}"/>
                  </a:ext>
                </a:extLst>
              </p:cNvPr>
              <p:cNvSpPr/>
              <p:nvPr/>
            </p:nvSpPr>
            <p:spPr>
              <a:xfrm>
                <a:off x="393041" y="1701914"/>
                <a:ext cx="3445687" cy="1271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r>
                            <m:rPr>
                              <m:sty m:val="p"/>
                            </m:rPr>
                            <a:rPr lang="zh-CN" altLang="en-US" sz="1600" i="0">
                              <a:latin typeface="Cambria Math" panose="02040503050406030204" pitchFamily="18" charset="0"/>
                            </a:rPr>
                            <m:t>C</m:t>
                          </m:r>
                        </m:sub>
                      </m:sSub>
                      <m:r>
                        <a:rPr lang="zh-CN" altLang="en-US" sz="1600" i="0">
                          <a:latin typeface="Cambria Math" panose="02040503050406030204" pitchFamily="18" charset="0"/>
                        </a:rPr>
                        <m:t>=1+</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r>
                                <m:rPr>
                                  <m:sty m:val="p"/>
                                </m:rPr>
                                <a:rPr lang="zh-CN" altLang="en-US" sz="1600" i="0">
                                  <a:latin typeface="Cambria Math" panose="02040503050406030204" pitchFamily="18" charset="0"/>
                                </a:rPr>
                                <m:t>T</m:t>
                              </m:r>
                            </m:sub>
                          </m:sSub>
                          <m:r>
                            <m:rPr>
                              <m:nor/>
                            </m:rPr>
                            <a:rPr lang="zh-CN" altLang="en-US" sz="1600" i="1">
                              <a:latin typeface="Cambria Math" panose="02040503050406030204" pitchFamily="18" charset="0"/>
                            </a:rPr>
                            <m:t>−1</m:t>
                          </m:r>
                        </m:num>
                        <m:den>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m:rPr>
                                      <m:sty m:val="p"/>
                                    </m:rPr>
                                    <a:rPr lang="zh-CN" altLang="en-US" sz="1600" i="0">
                                      <a:latin typeface="Cambria Math" panose="02040503050406030204" pitchFamily="18" charset="0"/>
                                    </a:rPr>
                                    <m:t>t</m:t>
                                  </m:r>
                                </m:sub>
                              </m:sSub>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l</m:t>
                                  </m:r>
                                </m:sub>
                              </m:sSub>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𝐹</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e>
                              </m:d>
                            </m:num>
                            <m:den>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m:rPr>
                                      <m:sty m:val="p"/>
                                    </m:rPr>
                                    <a:rPr lang="zh-CN" altLang="en-US" sz="1600" i="0">
                                      <a:latin typeface="Cambria Math" panose="02040503050406030204" pitchFamily="18" charset="0"/>
                                    </a:rPr>
                                    <m:t>Tmin</m:t>
                                  </m:r>
                                </m:sub>
                              </m:sSub>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𝐹</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e>
                                  </m:d>
                                </m:e>
                                <m:sup>
                                  <m:r>
                                    <a:rPr lang="zh-CN" altLang="en-US" sz="1600" i="1">
                                      <a:latin typeface="Cambria Math" panose="02040503050406030204" pitchFamily="18" charset="0"/>
                                    </a:rPr>
                                    <m:t>𝜑</m:t>
                                  </m:r>
                                </m:sup>
                              </m:sSup>
                            </m:den>
                          </m:f>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r>
                                <m:rPr>
                                  <m:sty m:val="p"/>
                                </m:rPr>
                                <a:rPr lang="zh-CN" altLang="en-US" sz="1600" i="0">
                                  <a:latin typeface="Cambria Math" panose="02040503050406030204" pitchFamily="18" charset="0"/>
                                </a:rPr>
                                <m:t>T</m:t>
                              </m:r>
                            </m:sub>
                          </m:sSub>
                        </m:den>
                      </m:f>
                      <m:r>
                        <m:rPr>
                          <m:nor/>
                        </m:rPr>
                        <a:rPr lang="zh-CN" altLang="en-US" sz="1600" i="1">
                          <a:latin typeface="Cambria Math" panose="02040503050406030204" pitchFamily="18" charset="0"/>
                        </a:rPr>
                        <m:t>(8−22)</m:t>
                      </m:r>
                    </m:oMath>
                  </m:oMathPara>
                </a14:m>
                <a:endParaRPr lang="zh-CN" altLang="en-US" dirty="0"/>
              </a:p>
            </p:txBody>
          </p:sp>
        </mc:Choice>
        <mc:Fallback xmlns="">
          <p:sp>
            <p:nvSpPr>
              <p:cNvPr id="3" name="矩形 2">
                <a:extLst>
                  <a:ext uri="{FF2B5EF4-FFF2-40B4-BE49-F238E27FC236}">
                    <a16:creationId xmlns:a16="http://schemas.microsoft.com/office/drawing/2014/main" id="{EDFA3380-7BCC-4B11-918D-A1AB06567DDE}"/>
                  </a:ext>
                </a:extLst>
              </p:cNvPr>
              <p:cNvSpPr>
                <a:spLocks noRot="1" noChangeAspect="1" noMove="1" noResize="1" noEditPoints="1" noAdjustHandles="1" noChangeArrowheads="1" noChangeShapeType="1" noTextEdit="1"/>
              </p:cNvSpPr>
              <p:nvPr/>
            </p:nvSpPr>
            <p:spPr>
              <a:xfrm>
                <a:off x="393041" y="1701914"/>
                <a:ext cx="3445687" cy="1271438"/>
              </a:xfrm>
              <a:prstGeom prst="rect">
                <a:avLst/>
              </a:prstGeom>
              <a:blipFill>
                <a:blip r:embed="rId2"/>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9BBAF758-1E97-4144-95B7-B1C3B6B6EB0E}"/>
              </a:ext>
            </a:extLst>
          </p:cNvPr>
          <p:cNvSpPr/>
          <p:nvPr/>
        </p:nvSpPr>
        <p:spPr>
          <a:xfrm>
            <a:off x="4412614" y="2183749"/>
            <a:ext cx="4207129" cy="2354491"/>
          </a:xfrm>
          <a:prstGeom prst="rect">
            <a:avLst/>
          </a:prstGeom>
        </p:spPr>
        <p:txBody>
          <a:bodyPr wrap="square">
            <a:spAutoFit/>
          </a:bodyPr>
          <a:lstStyle/>
          <a:p>
            <a:pPr indent="252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此式表明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这种回路的调速范围不仅与节流阀可用的调速范围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有关</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而且亦与负载</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、液压泵泄漏系数</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等因素有关</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可见调速回路的调速范围与流量控制元件的调速范围并非总是一回事。此外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式中的</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不是节流阀可能的调速范围</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因为它的通流截面积在加大到某值时已使活塞速度下降为零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再增大已不起调速作用了。</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5" name="圆角矩形 3">
            <a:extLst>
              <a:ext uri="{FF2B5EF4-FFF2-40B4-BE49-F238E27FC236}">
                <a16:creationId xmlns:a16="http://schemas.microsoft.com/office/drawing/2014/main" id="{960D4EF2-A5A8-41E3-AE81-1B1C341460B4}"/>
              </a:ext>
            </a:extLst>
          </p:cNvPr>
          <p:cNvSpPr/>
          <p:nvPr/>
        </p:nvSpPr>
        <p:spPr>
          <a:xfrm>
            <a:off x="4046790" y="2096826"/>
            <a:ext cx="4698198" cy="2528339"/>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6" name="直角三角形 5">
            <a:extLst>
              <a:ext uri="{FF2B5EF4-FFF2-40B4-BE49-F238E27FC236}">
                <a16:creationId xmlns:a16="http://schemas.microsoft.com/office/drawing/2014/main" id="{8A7C466D-0AD7-4FD5-B3E9-17502EFF41F9}"/>
              </a:ext>
            </a:extLst>
          </p:cNvPr>
          <p:cNvSpPr/>
          <p:nvPr/>
        </p:nvSpPr>
        <p:spPr>
          <a:xfrm rot="2637755" flipH="1" flipV="1">
            <a:off x="3056818" y="2838940"/>
            <a:ext cx="268823" cy="26882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7" name="直角三角形 6">
            <a:extLst>
              <a:ext uri="{FF2B5EF4-FFF2-40B4-BE49-F238E27FC236}">
                <a16:creationId xmlns:a16="http://schemas.microsoft.com/office/drawing/2014/main" id="{83B9F929-6173-4996-8331-1CD5B15DA14D}"/>
              </a:ext>
            </a:extLst>
          </p:cNvPr>
          <p:cNvSpPr/>
          <p:nvPr/>
        </p:nvSpPr>
        <p:spPr>
          <a:xfrm rot="2637755" flipH="1" flipV="1">
            <a:off x="3207065" y="2838940"/>
            <a:ext cx="268823" cy="26882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8" name="圆角矩形 3">
            <a:extLst>
              <a:ext uri="{FF2B5EF4-FFF2-40B4-BE49-F238E27FC236}">
                <a16:creationId xmlns:a16="http://schemas.microsoft.com/office/drawing/2014/main" id="{597585E2-5930-47CD-AFE6-92495BCA82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9" name="文本框 8">
            <a:extLst>
              <a:ext uri="{FF2B5EF4-FFF2-40B4-BE49-F238E27FC236}">
                <a16:creationId xmlns:a16="http://schemas.microsoft.com/office/drawing/2014/main" id="{23813F2C-CE69-44FB-A588-FACF7A71D6E7}"/>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Tree>
    <p:extLst>
      <p:ext uri="{BB962C8B-B14F-4D97-AF65-F5344CB8AC3E}">
        <p14:creationId xmlns:p14="http://schemas.microsoft.com/office/powerpoint/2010/main" val="36196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5">
            <a:extLst>
              <a:ext uri="{FF2B5EF4-FFF2-40B4-BE49-F238E27FC236}">
                <a16:creationId xmlns:a16="http://schemas.microsoft.com/office/drawing/2014/main" id="{D4B9129C-3727-4396-A0EB-BB782DA79B32}"/>
              </a:ext>
            </a:extLst>
          </p:cNvPr>
          <p:cNvSpPr/>
          <p:nvPr/>
        </p:nvSpPr>
        <p:spPr>
          <a:xfrm>
            <a:off x="221182" y="2983664"/>
            <a:ext cx="8701634" cy="129538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圆角矩形 5">
            <a:extLst>
              <a:ext uri="{FF2B5EF4-FFF2-40B4-BE49-F238E27FC236}">
                <a16:creationId xmlns:a16="http://schemas.microsoft.com/office/drawing/2014/main" id="{5D4EEE4F-D506-46D8-BA5B-08D0F818F7C6}"/>
              </a:ext>
            </a:extLst>
          </p:cNvPr>
          <p:cNvSpPr/>
          <p:nvPr/>
        </p:nvSpPr>
        <p:spPr>
          <a:xfrm>
            <a:off x="221182" y="1317449"/>
            <a:ext cx="8701634" cy="114389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4" name="矩形 3">
            <a:extLst>
              <a:ext uri="{FF2B5EF4-FFF2-40B4-BE49-F238E27FC236}">
                <a16:creationId xmlns:a16="http://schemas.microsoft.com/office/drawing/2014/main" id="{64D144B5-F4E2-4FE4-8307-E799C6282DB7}"/>
              </a:ext>
            </a:extLst>
          </p:cNvPr>
          <p:cNvSpPr/>
          <p:nvPr/>
        </p:nvSpPr>
        <p:spPr>
          <a:xfrm>
            <a:off x="611017" y="1490434"/>
            <a:ext cx="8054723" cy="788806"/>
          </a:xfrm>
          <a:prstGeom prst="rect">
            <a:avLst/>
          </a:prstGeom>
        </p:spPr>
        <p:txBody>
          <a:bodyPr wrap="square">
            <a:spAutoFit/>
          </a:bodyPr>
          <a:lstStyle/>
          <a:p>
            <a:pPr indent="432000" algn="just">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由以上的分析不难看出</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这种变压式旁路节流调速回路的工作特性是把液压泵的特性亦综合进去了</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这是它和定压式回路根本不同的地方。</a:t>
            </a:r>
            <a:endParaRPr lang="zh-CN" altLang="zh-CN" sz="1600" dirty="0">
              <a:solidFill>
                <a:schemeClr val="bg1"/>
              </a:solidFill>
              <a:effectLst/>
              <a:latin typeface="NEU-BZ-S92"/>
              <a:ea typeface="方正书宋_GBK"/>
              <a:cs typeface="Times New Roman" panose="02020603050405020304" pitchFamily="18" charset="0"/>
            </a:endParaRPr>
          </a:p>
        </p:txBody>
      </p:sp>
      <p:sp>
        <p:nvSpPr>
          <p:cNvPr id="7" name="矩形 6">
            <a:extLst>
              <a:ext uri="{FF2B5EF4-FFF2-40B4-BE49-F238E27FC236}">
                <a16:creationId xmlns:a16="http://schemas.microsoft.com/office/drawing/2014/main" id="{3E61EFF9-91C3-402F-92B9-AA32CC58FAC4}"/>
              </a:ext>
            </a:extLst>
          </p:cNvPr>
          <p:cNvSpPr/>
          <p:nvPr/>
        </p:nvSpPr>
        <p:spPr>
          <a:xfrm>
            <a:off x="430212" y="2979633"/>
            <a:ext cx="8054723" cy="1200329"/>
          </a:xfrm>
          <a:prstGeom prst="rect">
            <a:avLst/>
          </a:prstGeom>
        </p:spPr>
        <p:txBody>
          <a:bodyPr wrap="square">
            <a:spAutoFit/>
          </a:bodyPr>
          <a:lstStyle/>
          <a:p>
            <a:pPr indent="432000" algn="just">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综上所述可以看到</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这种在主油路内不出现节流损失和发热现象、在某些负载下也能保持较高效率的调速回路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最宜用在速度较高、负载较大、负载变化不大、对运动平稳性要求不高的场合</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但是它不能承受</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负方向</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的负载。</a:t>
            </a:r>
            <a:endParaRPr lang="zh-CN" altLang="zh-CN" sz="1600"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6262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7" grpId="0" animBg="1"/>
      <p:bldP spid="4"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69823EF7-BFD5-4740-8DFB-3DE699DB009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0" name="文本框 19">
            <a:extLst>
              <a:ext uri="{FF2B5EF4-FFF2-40B4-BE49-F238E27FC236}">
                <a16:creationId xmlns:a16="http://schemas.microsoft.com/office/drawing/2014/main" id="{898E9DC9-A8DF-49AF-A9F9-69FC4036D769}"/>
              </a:ext>
            </a:extLst>
          </p:cNvPr>
          <p:cNvSpPr txBox="1">
            <a:spLocks noChangeArrowheads="1"/>
          </p:cNvSpPr>
          <p:nvPr/>
        </p:nvSpPr>
        <p:spPr bwMode="auto">
          <a:xfrm>
            <a:off x="147981" y="859262"/>
            <a:ext cx="51633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黑体" panose="02010609060101010101" pitchFamily="49" charset="-122"/>
                <a:ea typeface="黑体" panose="02010609060101010101" pitchFamily="49" charset="-122"/>
              </a:rPr>
              <a:t>三、节流调速回路工作性能的改进</a:t>
            </a:r>
            <a:endParaRPr lang="en-US" altLang="zh-CN" sz="2000" dirty="0">
              <a:solidFill>
                <a:srgbClr val="184972"/>
              </a:solidFill>
              <a:latin typeface="黑体" panose="02010609060101010101" pitchFamily="49" charset="-122"/>
              <a:ea typeface="黑体" panose="02010609060101010101" pitchFamily="49" charset="-122"/>
            </a:endParaRPr>
          </a:p>
        </p:txBody>
      </p:sp>
      <p:sp>
        <p:nvSpPr>
          <p:cNvPr id="13" name="直角三角形 12">
            <a:extLst>
              <a:ext uri="{FF2B5EF4-FFF2-40B4-BE49-F238E27FC236}">
                <a16:creationId xmlns:a16="http://schemas.microsoft.com/office/drawing/2014/main" id="{5C8A14DB-6142-4487-B297-E1A9D845865F}"/>
              </a:ext>
            </a:extLst>
          </p:cNvPr>
          <p:cNvSpPr/>
          <p:nvPr/>
        </p:nvSpPr>
        <p:spPr>
          <a:xfrm rot="2637755" flipH="1" flipV="1">
            <a:off x="102633" y="88132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4" name="直角三角形 13">
            <a:extLst>
              <a:ext uri="{FF2B5EF4-FFF2-40B4-BE49-F238E27FC236}">
                <a16:creationId xmlns:a16="http://schemas.microsoft.com/office/drawing/2014/main" id="{2B82479E-4DAA-4D8A-9D25-5A2329CD519B}"/>
              </a:ext>
            </a:extLst>
          </p:cNvPr>
          <p:cNvSpPr/>
          <p:nvPr/>
        </p:nvSpPr>
        <p:spPr>
          <a:xfrm rot="2637755" flipH="1" flipV="1">
            <a:off x="252880" y="88132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5" name="文本框 14">
            <a:extLst>
              <a:ext uri="{FF2B5EF4-FFF2-40B4-BE49-F238E27FC236}">
                <a16:creationId xmlns:a16="http://schemas.microsoft.com/office/drawing/2014/main" id="{9131855E-386A-4A97-B501-E019D8D0FC75}"/>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3" name="矩形 2">
            <a:extLst>
              <a:ext uri="{FF2B5EF4-FFF2-40B4-BE49-F238E27FC236}">
                <a16:creationId xmlns:a16="http://schemas.microsoft.com/office/drawing/2014/main" id="{1516D23F-3747-48FB-9D4C-0CD013B47510}"/>
              </a:ext>
            </a:extLst>
          </p:cNvPr>
          <p:cNvSpPr/>
          <p:nvPr/>
        </p:nvSpPr>
        <p:spPr>
          <a:xfrm>
            <a:off x="451310" y="1719018"/>
            <a:ext cx="8407242" cy="2317622"/>
          </a:xfrm>
          <a:prstGeom prst="rect">
            <a:avLst/>
          </a:prstGeom>
        </p:spPr>
        <p:txBody>
          <a:bodyPr wrap="square">
            <a:spAutoFit/>
          </a:bodyPr>
          <a:lstStyle/>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使用节流阀的节流调速回路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机械特性都比较软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变载下的运动平稳性都比较差。为了克服这个缺点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回路中的流量控制元件可以改用调速阀或溢流节流阀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是定压式的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中的调速阀使用了先节流后减压式的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当然也可使用先减压后节流式的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8-10c</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8-10d</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是变压式的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它们都能使节流阀处的工作压差在负载变化时基本上保持恒定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使回路的机械特性得到改善。这里的变压式回路的承载能力不会因为活塞运动速度的降低而减小。它们在变载下工作时的功率特性分别如图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都不出现极值。所有这些性能上的改进都是以加大整个流量控制阀的工作压差为代价的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一般工作压差最少须</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高压调速阀则须</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20" name="圆角矩形 3">
            <a:extLst>
              <a:ext uri="{FF2B5EF4-FFF2-40B4-BE49-F238E27FC236}">
                <a16:creationId xmlns:a16="http://schemas.microsoft.com/office/drawing/2014/main" id="{17ED6036-3D03-41D2-BB50-266260EE0336}"/>
              </a:ext>
            </a:extLst>
          </p:cNvPr>
          <p:cNvSpPr/>
          <p:nvPr/>
        </p:nvSpPr>
        <p:spPr>
          <a:xfrm>
            <a:off x="282633" y="1496291"/>
            <a:ext cx="8744597" cy="2784764"/>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0418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3" grpId="0"/>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7AC286-995F-4D8C-B2C6-AEA4DE40A053}"/>
              </a:ext>
            </a:extLst>
          </p:cNvPr>
          <p:cNvSpPr/>
          <p:nvPr/>
        </p:nvSpPr>
        <p:spPr>
          <a:xfrm>
            <a:off x="2094994" y="110022"/>
            <a:ext cx="4035735" cy="584775"/>
          </a:xfrm>
          <a:prstGeom prst="rect">
            <a:avLst/>
          </a:prstGeom>
        </p:spPr>
        <p:txBody>
          <a:bodyPr wrap="square">
            <a:spAutoFit/>
          </a:bodyPr>
          <a:lstStyle/>
          <a:p>
            <a:r>
              <a:rPr lang="zh-CN" altLang="en-US" sz="3200" dirty="0">
                <a:solidFill>
                  <a:schemeClr val="bg1"/>
                </a:solidFill>
                <a:latin typeface="黑体" panose="02010609060101010101" pitchFamily="49" charset="-122"/>
                <a:ea typeface="黑体" panose="02010609060101010101" pitchFamily="49" charset="-122"/>
              </a:rPr>
              <a:t>      调 速 回 路</a:t>
            </a:r>
            <a:endParaRPr lang="zh-CN" altLang="zh-CN" sz="3200" dirty="0">
              <a:solidFill>
                <a:schemeClr val="bg1"/>
              </a:solidFill>
              <a:latin typeface="黑体" panose="02010609060101010101" pitchFamily="49" charset="-122"/>
              <a:ea typeface="黑体" panose="02010609060101010101" pitchFamily="49" charset="-122"/>
            </a:endParaRPr>
          </a:p>
        </p:txBody>
      </p:sp>
      <p:sp>
        <p:nvSpPr>
          <p:cNvPr id="4" name="圆角矩形 3">
            <a:extLst>
              <a:ext uri="{FF2B5EF4-FFF2-40B4-BE49-F238E27FC236}">
                <a16:creationId xmlns:a16="http://schemas.microsoft.com/office/drawing/2014/main" id="{E687290D-0757-4944-B7E7-16873823EE5A}"/>
              </a:ext>
            </a:extLst>
          </p:cNvPr>
          <p:cNvSpPr/>
          <p:nvPr/>
        </p:nvSpPr>
        <p:spPr>
          <a:xfrm>
            <a:off x="278749" y="1296786"/>
            <a:ext cx="8586502" cy="2926079"/>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5" name="圆角矩形 3">
            <a:extLst>
              <a:ext uri="{FF2B5EF4-FFF2-40B4-BE49-F238E27FC236}">
                <a16:creationId xmlns:a16="http://schemas.microsoft.com/office/drawing/2014/main" id="{4CD88EBF-61A4-40FF-8F0A-F1C2CCBD704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7" name="矩形 6">
            <a:extLst>
              <a:ext uri="{FF2B5EF4-FFF2-40B4-BE49-F238E27FC236}">
                <a16:creationId xmlns:a16="http://schemas.microsoft.com/office/drawing/2014/main" id="{1DDC31DE-F86B-419F-94F8-7E5CE399F959}"/>
              </a:ext>
            </a:extLst>
          </p:cNvPr>
          <p:cNvSpPr/>
          <p:nvPr/>
        </p:nvSpPr>
        <p:spPr>
          <a:xfrm>
            <a:off x="785708" y="1368773"/>
            <a:ext cx="7705342" cy="2640788"/>
          </a:xfrm>
          <a:prstGeom prst="rect">
            <a:avLst/>
          </a:prstGeom>
        </p:spPr>
        <p:txBody>
          <a:bodyPr wrap="square">
            <a:spAutoFit/>
          </a:bodyPr>
          <a:lstStyle/>
          <a:p>
            <a:pPr indent="4572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任何液压系统都是由一个或多个基本液压回路组成的。所谓基本液压回路是指那些为了实现特定的功能而把某些液压元件和管道按一定的方式组合起来的油路结构。例如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调节执行元件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液压缸或液压马达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运动速度的油路、控制系统整体或局部压力的油路、变更执行元件运动方向的油路等等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都是最常见的基本液压回路。熟悉和掌握这些回路有助于更好地分析、设计和使用各种液压系统。</a:t>
            </a:r>
            <a:endParaRPr lang="zh-CN" altLang="zh-CN" sz="1400" dirty="0">
              <a:solidFill>
                <a:srgbClr val="000000"/>
              </a:solidFill>
              <a:latin typeface="NEU-BZ-S92"/>
              <a:ea typeface="方正书宋_GBK"/>
              <a:cs typeface="Times New Roman" panose="02020603050405020304" pitchFamily="18" charset="0"/>
            </a:endParaRPr>
          </a:p>
          <a:p>
            <a:pPr indent="4572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在一切液压系统中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实现功率传递的调速回路占有头等重要的地位</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因为液压传动的根本任务就在于此。因此</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本章专门介绍这种回路的结构、性能和应用。其他的基本回路则放到下一章去介绍。</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79400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8A3D74-9204-4CD3-9539-836891817677}"/>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3" name="圆角矩形 3">
            <a:extLst>
              <a:ext uri="{FF2B5EF4-FFF2-40B4-BE49-F238E27FC236}">
                <a16:creationId xmlns:a16="http://schemas.microsoft.com/office/drawing/2014/main" id="{ADDD72BA-E41F-4592-8063-C2DE91D5B5AF}"/>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82832C05-9273-4699-BE48-A11708E849E9}"/>
              </a:ext>
            </a:extLst>
          </p:cNvPr>
          <p:cNvSpPr/>
          <p:nvPr/>
        </p:nvSpPr>
        <p:spPr>
          <a:xfrm>
            <a:off x="338347" y="1423208"/>
            <a:ext cx="8527845" cy="875881"/>
          </a:xfrm>
          <a:prstGeom prst="rect">
            <a:avLst/>
          </a:prstGeom>
        </p:spPr>
        <p:txBody>
          <a:bodyPr wrap="square">
            <a:spAutoFit/>
          </a:bodyPr>
          <a:lstStyle/>
          <a:p>
            <a:pPr indent="288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使用调速阀的节流调速回路在机床的中、低压小功率进给系统中得到了广泛的应用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使用溢流节流阀的回路则适用于机床上功率较大的传动系统。</a:t>
            </a:r>
            <a:endParaRPr lang="zh-CN" altLang="zh-CN" dirty="0">
              <a:solidFill>
                <a:srgbClr val="000000"/>
              </a:solidFill>
              <a:effectLst/>
              <a:latin typeface="NEU-BZ-S92"/>
              <a:ea typeface="方正书宋_GBK"/>
              <a:cs typeface="Times New Roman" panose="02020603050405020304" pitchFamily="18" charset="0"/>
            </a:endParaRPr>
          </a:p>
        </p:txBody>
      </p:sp>
      <p:sp>
        <p:nvSpPr>
          <p:cNvPr id="5" name="矩形 4">
            <a:extLst>
              <a:ext uri="{FF2B5EF4-FFF2-40B4-BE49-F238E27FC236}">
                <a16:creationId xmlns:a16="http://schemas.microsoft.com/office/drawing/2014/main" id="{42F0B50C-D894-41C5-8805-3BE41C9B74F8}"/>
              </a:ext>
            </a:extLst>
          </p:cNvPr>
          <p:cNvSpPr/>
          <p:nvPr/>
        </p:nvSpPr>
        <p:spPr>
          <a:xfrm>
            <a:off x="522529" y="3157232"/>
            <a:ext cx="8159479" cy="1291379"/>
          </a:xfrm>
          <a:prstGeom prst="rect">
            <a:avLst/>
          </a:prstGeom>
        </p:spPr>
        <p:txBody>
          <a:bodyPr wrap="square">
            <a:spAutoFit/>
          </a:bodyPr>
          <a:lstStyle/>
          <a:p>
            <a:pPr indent="288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使用比例阀、伺服阀或数字阀的节流调速回路如采用闭环控制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则回路的工作性能可以大为提高。这些回路的控制装置结构复杂、价格昂贵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因而只宜在运动精度和平稳性要求很高的场合下使用。</a:t>
            </a:r>
            <a:endParaRPr lang="zh-CN" altLang="zh-CN" dirty="0">
              <a:solidFill>
                <a:srgbClr val="000000"/>
              </a:solidFill>
              <a:effectLst/>
              <a:latin typeface="NEU-BZ-S92"/>
              <a:ea typeface="方正书宋_GBK"/>
              <a:cs typeface="Times New Roman" panose="02020603050405020304" pitchFamily="18" charset="0"/>
            </a:endParaRPr>
          </a:p>
        </p:txBody>
      </p:sp>
      <p:sp>
        <p:nvSpPr>
          <p:cNvPr id="6" name="圆角矩形 3">
            <a:extLst>
              <a:ext uri="{FF2B5EF4-FFF2-40B4-BE49-F238E27FC236}">
                <a16:creationId xmlns:a16="http://schemas.microsoft.com/office/drawing/2014/main" id="{41620F02-FCB4-4BBB-A8B1-365A37503C75}"/>
              </a:ext>
            </a:extLst>
          </p:cNvPr>
          <p:cNvSpPr/>
          <p:nvPr/>
        </p:nvSpPr>
        <p:spPr>
          <a:xfrm>
            <a:off x="226794" y="1203542"/>
            <a:ext cx="8750952" cy="1315214"/>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7" name="圆角矩形 3">
            <a:extLst>
              <a:ext uri="{FF2B5EF4-FFF2-40B4-BE49-F238E27FC236}">
                <a16:creationId xmlns:a16="http://schemas.microsoft.com/office/drawing/2014/main" id="{FBA30AC7-7D7B-4122-90E1-066115366B64}"/>
              </a:ext>
            </a:extLst>
          </p:cNvPr>
          <p:cNvSpPr/>
          <p:nvPr/>
        </p:nvSpPr>
        <p:spPr>
          <a:xfrm>
            <a:off x="315884" y="3025531"/>
            <a:ext cx="8661862" cy="1554782"/>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49157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585703E9-B5EF-4C7D-9789-2A600C0435D4}"/>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4" name="文本框 23">
            <a:extLst>
              <a:ext uri="{FF2B5EF4-FFF2-40B4-BE49-F238E27FC236}">
                <a16:creationId xmlns:a16="http://schemas.microsoft.com/office/drawing/2014/main" id="{45754D7A-F51A-4764-B633-37236D1826AD}"/>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pic>
        <p:nvPicPr>
          <p:cNvPr id="25" name="8T10.EPS" descr="id:2147507016;FounderCES">
            <a:extLst>
              <a:ext uri="{FF2B5EF4-FFF2-40B4-BE49-F238E27FC236}">
                <a16:creationId xmlns:a16="http://schemas.microsoft.com/office/drawing/2014/main" id="{EEA4C72B-FF27-49D5-9A83-5EDEEBE7DBF2}"/>
              </a:ext>
            </a:extLst>
          </p:cNvPr>
          <p:cNvPicPr/>
          <p:nvPr/>
        </p:nvPicPr>
        <p:blipFill>
          <a:blip r:embed="rId3" cstate="print"/>
          <a:stretch>
            <a:fillRect/>
          </a:stretch>
        </p:blipFill>
        <p:spPr>
          <a:xfrm>
            <a:off x="1152035" y="1121429"/>
            <a:ext cx="1858559" cy="3088030"/>
          </a:xfrm>
          <a:prstGeom prst="rect">
            <a:avLst/>
          </a:prstGeom>
        </p:spPr>
      </p:pic>
      <p:sp>
        <p:nvSpPr>
          <p:cNvPr id="2" name="矩形 1">
            <a:extLst>
              <a:ext uri="{FF2B5EF4-FFF2-40B4-BE49-F238E27FC236}">
                <a16:creationId xmlns:a16="http://schemas.microsoft.com/office/drawing/2014/main" id="{0D3E3D4C-B6DE-4B9F-B32E-DD87C95A5092}"/>
              </a:ext>
            </a:extLst>
          </p:cNvPr>
          <p:cNvSpPr/>
          <p:nvPr/>
        </p:nvSpPr>
        <p:spPr>
          <a:xfrm>
            <a:off x="-194087" y="4333801"/>
            <a:ext cx="4497185" cy="425758"/>
          </a:xfrm>
          <a:prstGeom prst="rect">
            <a:avLst/>
          </a:prstGeom>
        </p:spPr>
        <p:txBody>
          <a:bodyPr wrap="squar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使用调速阀或溢流节流阀的节流调速回路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调速阀在进油路上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调速阀在回油路上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调速阀在旁油路上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溢流节流阀在进油路上</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26" name="8T11.EPS">
            <a:extLst>
              <a:ext uri="{FF2B5EF4-FFF2-40B4-BE49-F238E27FC236}">
                <a16:creationId xmlns:a16="http://schemas.microsoft.com/office/drawing/2014/main" id="{0E9A9F92-BD99-4FBE-841F-AD61694DDD8E}"/>
              </a:ext>
            </a:extLst>
          </p:cNvPr>
          <p:cNvPicPr/>
          <p:nvPr/>
        </p:nvPicPr>
        <p:blipFill>
          <a:blip r:embed="rId4" cstate="print"/>
          <a:stretch>
            <a:fillRect/>
          </a:stretch>
        </p:blipFill>
        <p:spPr>
          <a:xfrm>
            <a:off x="4159073" y="1973393"/>
            <a:ext cx="1847855" cy="1917440"/>
          </a:xfrm>
          <a:prstGeom prst="rect">
            <a:avLst/>
          </a:prstGeom>
        </p:spPr>
      </p:pic>
      <p:pic>
        <p:nvPicPr>
          <p:cNvPr id="28" name="8T12.EPS">
            <a:extLst>
              <a:ext uri="{FF2B5EF4-FFF2-40B4-BE49-F238E27FC236}">
                <a16:creationId xmlns:a16="http://schemas.microsoft.com/office/drawing/2014/main" id="{5B963D67-E232-4687-8E64-717FA4E0C7AC}"/>
              </a:ext>
            </a:extLst>
          </p:cNvPr>
          <p:cNvPicPr/>
          <p:nvPr/>
        </p:nvPicPr>
        <p:blipFill>
          <a:blip r:embed="rId5" cstate="print"/>
          <a:stretch>
            <a:fillRect/>
          </a:stretch>
        </p:blipFill>
        <p:spPr>
          <a:xfrm>
            <a:off x="6944089" y="1873640"/>
            <a:ext cx="1675654" cy="2017193"/>
          </a:xfrm>
          <a:prstGeom prst="rect">
            <a:avLst/>
          </a:prstGeom>
        </p:spPr>
      </p:pic>
      <p:sp>
        <p:nvSpPr>
          <p:cNvPr id="5" name="矩形 4">
            <a:extLst>
              <a:ext uri="{FF2B5EF4-FFF2-40B4-BE49-F238E27FC236}">
                <a16:creationId xmlns:a16="http://schemas.microsoft.com/office/drawing/2014/main" id="{2EB22AEB-961C-42CF-9D8A-06A3B6814A91}"/>
              </a:ext>
            </a:extLst>
          </p:cNvPr>
          <p:cNvSpPr/>
          <p:nvPr/>
        </p:nvSpPr>
        <p:spPr>
          <a:xfrm>
            <a:off x="3730465" y="4015175"/>
            <a:ext cx="2705070" cy="410369"/>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使用调速阀的进口节流和出口节流调速</a:t>
            </a:r>
            <a:endParaRPr lang="zh-CN" altLang="zh-CN" sz="1050" dirty="0">
              <a:solidFill>
                <a:srgbClr val="000000"/>
              </a:solidFill>
              <a:latin typeface="NEU-BZ-S92"/>
              <a:ea typeface="方正书宋_GBK"/>
              <a:cs typeface="Times New Roman" panose="02020603050405020304" pitchFamily="18" charset="0"/>
            </a:endParaRPr>
          </a:p>
          <a:p>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回路在变载下的功率特性</a:t>
            </a:r>
            <a:endParaRPr lang="zh-CN" altLang="en-US" dirty="0"/>
          </a:p>
        </p:txBody>
      </p:sp>
      <p:sp>
        <p:nvSpPr>
          <p:cNvPr id="10" name="矩形 9">
            <a:extLst>
              <a:ext uri="{FF2B5EF4-FFF2-40B4-BE49-F238E27FC236}">
                <a16:creationId xmlns:a16="http://schemas.microsoft.com/office/drawing/2014/main" id="{B04BB9CB-8DE0-4658-BD0F-7DCEBBC218BD}"/>
              </a:ext>
            </a:extLst>
          </p:cNvPr>
          <p:cNvSpPr/>
          <p:nvPr/>
        </p:nvSpPr>
        <p:spPr>
          <a:xfrm>
            <a:off x="6616931" y="4085116"/>
            <a:ext cx="2286000" cy="410369"/>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使用调速阀的旁路节流调速回路</a:t>
            </a:r>
            <a:endParaRPr lang="zh-CN" altLang="zh-CN" sz="1050" dirty="0">
              <a:solidFill>
                <a:srgbClr val="000000"/>
              </a:solidFill>
              <a:latin typeface="NEU-BZ-S92"/>
              <a:ea typeface="方正书宋_GBK"/>
              <a:cs typeface="Times New Roman" panose="02020603050405020304" pitchFamily="18" charset="0"/>
            </a:endParaRPr>
          </a:p>
          <a:p>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在变载下的功率特性</a:t>
            </a:r>
            <a:endParaRPr lang="zh-CN" altLang="en-US" dirty="0"/>
          </a:p>
        </p:txBody>
      </p:sp>
    </p:spTree>
    <p:extLst>
      <p:ext uri="{BB962C8B-B14F-4D97-AF65-F5344CB8AC3E}">
        <p14:creationId xmlns:p14="http://schemas.microsoft.com/office/powerpoint/2010/main" val="156618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1907924" y="1807755"/>
            <a:ext cx="5560908" cy="861774"/>
          </a:xfrm>
          <a:prstGeom prst="rect">
            <a:avLst/>
          </a:prstGeom>
        </p:spPr>
        <p:txBody>
          <a:bodyPr wrap="square">
            <a:spAutoFit/>
          </a:bodyPr>
          <a:lstStyle/>
          <a:p>
            <a:pPr algn="ctr"/>
            <a:r>
              <a:rPr lang="zh-CN" altLang="en-US" sz="5000" dirty="0">
                <a:solidFill>
                  <a:srgbClr val="F6C954"/>
                </a:solidFill>
                <a:latin typeface="黑体" panose="02010609060101010101" pitchFamily="49" charset="-122"/>
                <a:ea typeface="黑体" panose="02010609060101010101" pitchFamily="49" charset="-122"/>
              </a:rPr>
              <a:t>容积调速回路</a:t>
            </a:r>
            <a:endParaRPr lang="en-US" altLang="zh-CN" sz="5000" dirty="0">
              <a:solidFill>
                <a:srgbClr val="F6C954"/>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855321" y="1495719"/>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dirty="0">
                <a:solidFill>
                  <a:srgbClr val="FFFFFF"/>
                </a:solidFill>
                <a:latin typeface="黑体" panose="02010609060101010101" pitchFamily="49" charset="-122"/>
                <a:ea typeface="黑体" panose="02010609060101010101" pitchFamily="49" charset="-122"/>
                <a:cs typeface="Open Sans" panose="020B0604020202020204" charset="0"/>
              </a:rPr>
              <a:t>三</a:t>
            </a:r>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a:t>
            </a:r>
          </a:p>
        </p:txBody>
      </p:sp>
    </p:spTree>
    <p:extLst>
      <p:ext uri="{BB962C8B-B14F-4D97-AF65-F5344CB8AC3E}">
        <p14:creationId xmlns:p14="http://schemas.microsoft.com/office/powerpoint/2010/main" val="19609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0E527B83-A543-400E-823E-7BD484539D6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E57710D4-1F1F-4BF9-8892-C52182F59592}"/>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6" name="矩形 5">
            <a:extLst>
              <a:ext uri="{FF2B5EF4-FFF2-40B4-BE49-F238E27FC236}">
                <a16:creationId xmlns:a16="http://schemas.microsoft.com/office/drawing/2014/main" id="{19EC68CF-806B-4D35-9759-248FC42976B6}"/>
              </a:ext>
            </a:extLst>
          </p:cNvPr>
          <p:cNvSpPr/>
          <p:nvPr/>
        </p:nvSpPr>
        <p:spPr>
          <a:xfrm>
            <a:off x="814647" y="1449281"/>
            <a:ext cx="7805096" cy="2585323"/>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容积调速回路的工作原理是通过改变回路中变量泵或变量马达的排量来调节执行元件的运动速度的。在这种回路中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液压泵输出的油液直接进入执行元件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没有溢流损失和节流损失</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而且工作压力随负载变化而变化</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因此效率高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发热少。</a:t>
            </a:r>
            <a:endParaRPr lang="zh-CN" altLang="zh-CN" sz="1200"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根据油路的循环方式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容积调速回路可以分为开式回路和闭式回路。在开式回路中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液压泵从油箱吸油</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执行元件的回油直接回油箱。这种回路结构简单</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油液在油箱中能得到充分冷却</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但油箱体积较大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空气和脏物易进入回路。在闭式回路中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执行元件的回油直接与泵的吸油腔相连</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结构紧凑</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只需很小的补油箱</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空气和脏物不易进入回路</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但油液的冷却条件差</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需附设辅助泵补油、冷却和换油等。补油泵的流量一般为主泵流量的</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压力通常为</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0.3~1.0MPa</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左右。</a:t>
            </a:r>
            <a:endParaRPr lang="zh-CN" altLang="zh-CN" sz="1200" dirty="0">
              <a:solidFill>
                <a:srgbClr val="000000"/>
              </a:solidFill>
              <a:latin typeface="NEU-BZ-S92"/>
              <a:ea typeface="方正书宋_GBK"/>
              <a:cs typeface="Times New Roman" panose="02020603050405020304" pitchFamily="18" charset="0"/>
            </a:endParaRPr>
          </a:p>
          <a:p>
            <a:pPr indent="288000" algn="just">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容积调速回路按所用执行元件的不同而有泵</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缸式回路和泵</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马达式回路两类。</a:t>
            </a:r>
            <a:endParaRPr lang="zh-CN" altLang="en-US" sz="1200" dirty="0"/>
          </a:p>
        </p:txBody>
      </p:sp>
      <p:sp>
        <p:nvSpPr>
          <p:cNvPr id="22" name="圆角矩形 3">
            <a:extLst>
              <a:ext uri="{FF2B5EF4-FFF2-40B4-BE49-F238E27FC236}">
                <a16:creationId xmlns:a16="http://schemas.microsoft.com/office/drawing/2014/main" id="{F6E17A69-EC86-43AE-8310-8853C003C435}"/>
              </a:ext>
            </a:extLst>
          </p:cNvPr>
          <p:cNvSpPr/>
          <p:nvPr/>
        </p:nvSpPr>
        <p:spPr>
          <a:xfrm>
            <a:off x="274321" y="1374691"/>
            <a:ext cx="8686800" cy="2931302"/>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2892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0E527B83-A543-400E-823E-7BD484539D6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E57710D4-1F1F-4BF9-8892-C52182F59592}"/>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7" name="直角三角形 6">
            <a:extLst>
              <a:ext uri="{FF2B5EF4-FFF2-40B4-BE49-F238E27FC236}">
                <a16:creationId xmlns:a16="http://schemas.microsoft.com/office/drawing/2014/main" id="{037B5F93-C147-45B4-A2F2-19ED500F1B1A}"/>
              </a:ext>
            </a:extLst>
          </p:cNvPr>
          <p:cNvSpPr/>
          <p:nvPr/>
        </p:nvSpPr>
        <p:spPr>
          <a:xfrm rot="2637755" flipH="1" flipV="1">
            <a:off x="145340" y="104318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8" name="直角三角形 7">
            <a:extLst>
              <a:ext uri="{FF2B5EF4-FFF2-40B4-BE49-F238E27FC236}">
                <a16:creationId xmlns:a16="http://schemas.microsoft.com/office/drawing/2014/main" id="{A181C929-887C-4ED3-A667-6C7D520D9B7E}"/>
              </a:ext>
            </a:extLst>
          </p:cNvPr>
          <p:cNvSpPr/>
          <p:nvPr/>
        </p:nvSpPr>
        <p:spPr>
          <a:xfrm rot="2637755" flipH="1" flipV="1">
            <a:off x="295587" y="104318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4" name="文本框 3">
            <a:extLst>
              <a:ext uri="{FF2B5EF4-FFF2-40B4-BE49-F238E27FC236}">
                <a16:creationId xmlns:a16="http://schemas.microsoft.com/office/drawing/2014/main" id="{D5D7A8FA-661C-4104-8F48-7976D142E4D6}"/>
              </a:ext>
            </a:extLst>
          </p:cNvPr>
          <p:cNvSpPr txBox="1"/>
          <p:nvPr/>
        </p:nvSpPr>
        <p:spPr>
          <a:xfrm>
            <a:off x="805536" y="1038520"/>
            <a:ext cx="2800767" cy="369332"/>
          </a:xfrm>
          <a:prstGeom prst="rect">
            <a:avLst/>
          </a:prstGeom>
          <a:noFill/>
        </p:spPr>
        <p:txBody>
          <a:bodyPr wrap="none" rtlCol="0">
            <a:spAutoFit/>
          </a:bodyPr>
          <a:lstStyle/>
          <a:p>
            <a:r>
              <a:rPr lang="zh-CN" altLang="en-US" dirty="0">
                <a:solidFill>
                  <a:srgbClr val="184972"/>
                </a:solidFill>
              </a:rPr>
              <a:t>一、泵</a:t>
            </a:r>
            <a:r>
              <a:rPr lang="en-US" altLang="zh-CN" dirty="0">
                <a:solidFill>
                  <a:srgbClr val="184972"/>
                </a:solidFill>
              </a:rPr>
              <a:t>-</a:t>
            </a:r>
            <a:r>
              <a:rPr lang="zh-CN" altLang="en-US" dirty="0">
                <a:solidFill>
                  <a:srgbClr val="184972"/>
                </a:solidFill>
              </a:rPr>
              <a:t>缸式容积调速回路</a:t>
            </a:r>
          </a:p>
        </p:txBody>
      </p:sp>
      <p:sp>
        <p:nvSpPr>
          <p:cNvPr id="9" name="矩形 8">
            <a:extLst>
              <a:ext uri="{FF2B5EF4-FFF2-40B4-BE49-F238E27FC236}">
                <a16:creationId xmlns:a16="http://schemas.microsoft.com/office/drawing/2014/main" id="{121493EF-5F60-40EA-B1E1-C55662465300}"/>
              </a:ext>
            </a:extLst>
          </p:cNvPr>
          <p:cNvSpPr/>
          <p:nvPr/>
        </p:nvSpPr>
        <p:spPr>
          <a:xfrm>
            <a:off x="511387" y="1477703"/>
            <a:ext cx="8121225" cy="7017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缸式的开式容积调速回路。这里的活塞运动速度由改变变量泵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的排量来调节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回路中的最大压力则由安全阀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限定。</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1" name="矩形 10">
            <a:extLst>
              <a:ext uri="{FF2B5EF4-FFF2-40B4-BE49-F238E27FC236}">
                <a16:creationId xmlns:a16="http://schemas.microsoft.com/office/drawing/2014/main" id="{1325A9F5-3373-4562-B740-2A046FA8686D}"/>
              </a:ext>
            </a:extLst>
          </p:cNvPr>
          <p:cNvSpPr/>
          <p:nvPr/>
        </p:nvSpPr>
        <p:spPr>
          <a:xfrm>
            <a:off x="659636" y="2249349"/>
            <a:ext cx="6932814" cy="297517"/>
          </a:xfrm>
          <a:prstGeom prst="rect">
            <a:avLst/>
          </a:prstGeom>
        </p:spPr>
        <p:txBody>
          <a:bodyPr wrap="squar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当不考虑液压泵以外的元件和管道的泄漏时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这种回路的活塞运动速度为</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2BEA4C2-CA6E-4C29-995A-A4710B1E2CDB}"/>
                  </a:ext>
                </a:extLst>
              </p:cNvPr>
              <p:cNvSpPr/>
              <p:nvPr/>
            </p:nvSpPr>
            <p:spPr>
              <a:xfrm>
                <a:off x="5113406" y="2688532"/>
                <a:ext cx="2857834" cy="8826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𝑣</m:t>
                      </m:r>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P</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t</m:t>
                              </m:r>
                            </m:sub>
                          </m:sSub>
                          <m:r>
                            <m:rPr>
                              <m:nor/>
                            </m:rP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Sub>
                          <m:f>
                            <m:fPr>
                              <m:ctrlPr>
                                <a:rPr lang="zh-CN" altLang="en-US" i="1">
                                  <a:latin typeface="Cambria Math" panose="02040503050406030204" pitchFamily="18" charset="0"/>
                                </a:rPr>
                              </m:ctrlPr>
                            </m:fPr>
                            <m:num>
                              <m:r>
                                <a:rPr lang="zh-CN" altLang="en-US" i="1">
                                  <a:latin typeface="Cambria Math" panose="02040503050406030204" pitchFamily="18" charset="0"/>
                                </a:rPr>
                                <m:t>𝐹</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den>
                          </m:f>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den>
                      </m:f>
                      <m:r>
                        <m:rPr>
                          <m:nor/>
                        </m:rPr>
                        <a:rPr lang="zh-CN" altLang="en-US" i="1">
                          <a:latin typeface="Cambria Math" panose="02040503050406030204" pitchFamily="18" charset="0"/>
                        </a:rPr>
                        <m:t>(8−23)</m:t>
                      </m:r>
                    </m:oMath>
                  </m:oMathPara>
                </a14:m>
                <a:endParaRPr lang="zh-CN" altLang="en-US" sz="1400" dirty="0"/>
              </a:p>
            </p:txBody>
          </p:sp>
        </mc:Choice>
        <mc:Fallback xmlns="">
          <p:sp>
            <p:nvSpPr>
              <p:cNvPr id="12" name="矩形 11">
                <a:extLst>
                  <a:ext uri="{FF2B5EF4-FFF2-40B4-BE49-F238E27FC236}">
                    <a16:creationId xmlns:a16="http://schemas.microsoft.com/office/drawing/2014/main" id="{22BEA4C2-CA6E-4C29-995A-A4710B1E2CDB}"/>
                  </a:ext>
                </a:extLst>
              </p:cNvPr>
              <p:cNvSpPr>
                <a:spLocks noRot="1" noChangeAspect="1" noMove="1" noResize="1" noEditPoints="1" noAdjustHandles="1" noChangeArrowheads="1" noChangeShapeType="1" noTextEdit="1"/>
              </p:cNvSpPr>
              <p:nvPr/>
            </p:nvSpPr>
            <p:spPr>
              <a:xfrm>
                <a:off x="5113406" y="2688532"/>
                <a:ext cx="2857834" cy="882678"/>
              </a:xfrm>
              <a:prstGeom prst="rect">
                <a:avLst/>
              </a:prstGeom>
              <a:blipFill>
                <a:blip r:embed="rId3"/>
                <a:stretch>
                  <a:fillRect/>
                </a:stretch>
              </a:blipFill>
            </p:spPr>
            <p:txBody>
              <a:bodyPr/>
              <a:lstStyle/>
              <a:p>
                <a:r>
                  <a:rPr lang="zh-CN" altLang="en-US">
                    <a:noFill/>
                  </a:rPr>
                  <a:t> </a:t>
                </a:r>
              </a:p>
            </p:txBody>
          </p:sp>
        </mc:Fallback>
      </mc:AlternateContent>
      <p:sp>
        <p:nvSpPr>
          <p:cNvPr id="14" name="圆角矩形 3">
            <a:extLst>
              <a:ext uri="{FF2B5EF4-FFF2-40B4-BE49-F238E27FC236}">
                <a16:creationId xmlns:a16="http://schemas.microsoft.com/office/drawing/2014/main" id="{F1A630A6-65E4-4E74-A9C4-85F0BEEA31BE}"/>
              </a:ext>
            </a:extLst>
          </p:cNvPr>
          <p:cNvSpPr/>
          <p:nvPr/>
        </p:nvSpPr>
        <p:spPr>
          <a:xfrm>
            <a:off x="5153072" y="2659648"/>
            <a:ext cx="2987872" cy="1034725"/>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3" name="矩形 12">
            <a:extLst>
              <a:ext uri="{FF2B5EF4-FFF2-40B4-BE49-F238E27FC236}">
                <a16:creationId xmlns:a16="http://schemas.microsoft.com/office/drawing/2014/main" id="{C2D8A5A3-F69E-4B29-BE73-A593CDA7867D}"/>
              </a:ext>
            </a:extLst>
          </p:cNvPr>
          <p:cNvSpPr/>
          <p:nvPr/>
        </p:nvSpPr>
        <p:spPr>
          <a:xfrm>
            <a:off x="5727469" y="4174523"/>
            <a:ext cx="2133918"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符号意义同前。</a:t>
            </a:r>
            <a:endParaRPr lang="zh-CN" altLang="en-US" sz="1600" dirty="0"/>
          </a:p>
        </p:txBody>
      </p:sp>
      <p:pic>
        <p:nvPicPr>
          <p:cNvPr id="16" name="8T13.EPS">
            <a:extLst>
              <a:ext uri="{FF2B5EF4-FFF2-40B4-BE49-F238E27FC236}">
                <a16:creationId xmlns:a16="http://schemas.microsoft.com/office/drawing/2014/main" id="{9BDEEF71-19EF-46B8-BA5D-150A9FE03F93}"/>
              </a:ext>
            </a:extLst>
          </p:cNvPr>
          <p:cNvPicPr/>
          <p:nvPr/>
        </p:nvPicPr>
        <p:blipFill>
          <a:blip r:embed="rId4" cstate="print"/>
          <a:stretch>
            <a:fillRect/>
          </a:stretch>
        </p:blipFill>
        <p:spPr>
          <a:xfrm>
            <a:off x="1675065" y="2618223"/>
            <a:ext cx="1641713" cy="1769009"/>
          </a:xfrm>
          <a:prstGeom prst="rect">
            <a:avLst/>
          </a:prstGeom>
        </p:spPr>
      </p:pic>
      <p:sp>
        <p:nvSpPr>
          <p:cNvPr id="17" name="矩形 16">
            <a:extLst>
              <a:ext uri="{FF2B5EF4-FFF2-40B4-BE49-F238E27FC236}">
                <a16:creationId xmlns:a16="http://schemas.microsoft.com/office/drawing/2014/main" id="{00B5513C-B7FC-4C00-874C-A5235DD0DD7C}"/>
              </a:ext>
            </a:extLst>
          </p:cNvPr>
          <p:cNvSpPr/>
          <p:nvPr/>
        </p:nvSpPr>
        <p:spPr>
          <a:xfrm>
            <a:off x="1115946" y="4521843"/>
            <a:ext cx="2776451" cy="394980"/>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缸式的开式容积调速回路</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                               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　</a:t>
            </a:r>
            <a:r>
              <a:rPr lang="en-US" altLang="zh-CN" sz="800" dirty="0">
                <a:solidFill>
                  <a:srgbClr val="000000"/>
                </a:solidFill>
                <a:latin typeface="Times New Roman" panose="02020603050405020304" pitchFamily="18" charset="0"/>
                <a:ea typeface="黑体" panose="02010609060101010101" pitchFamily="49" charset="-122"/>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安全阀</a:t>
            </a:r>
            <a:endParaRPr lang="zh-CN" altLang="en-US" dirty="0"/>
          </a:p>
        </p:txBody>
      </p:sp>
    </p:spTree>
    <p:extLst>
      <p:ext uri="{BB962C8B-B14F-4D97-AF65-F5344CB8AC3E}">
        <p14:creationId xmlns:p14="http://schemas.microsoft.com/office/powerpoint/2010/main" val="250968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p:bldP spid="9" grpId="0"/>
      <p:bldP spid="11" grpId="0"/>
      <p:bldP spid="12" grpId="0"/>
      <p:bldP spid="14" grpId="0" animBg="1"/>
      <p:bldP spid="13"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0E527B83-A543-400E-823E-7BD484539D6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E57710D4-1F1F-4BF9-8892-C52182F59592}"/>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6" name="矩形 5">
            <a:extLst>
              <a:ext uri="{FF2B5EF4-FFF2-40B4-BE49-F238E27FC236}">
                <a16:creationId xmlns:a16="http://schemas.microsoft.com/office/drawing/2014/main" id="{FA549C88-83E6-411C-952B-4CAED5BCA120}"/>
              </a:ext>
            </a:extLst>
          </p:cNvPr>
          <p:cNvSpPr/>
          <p:nvPr/>
        </p:nvSpPr>
        <p:spPr>
          <a:xfrm>
            <a:off x="504615" y="959746"/>
            <a:ext cx="7825061" cy="102496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将上式按不同的</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值作图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可得一组平行直线</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所示。由图可见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由于变量泵有泄漏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活塞运动速度会随着负载的加大而减小。负载增大至某值时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在低速下会出现活塞停止运动的现象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。可见这种回路在低速下的承载能力是很差的。</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8" name="8T14.EPS">
            <a:extLst>
              <a:ext uri="{FF2B5EF4-FFF2-40B4-BE49-F238E27FC236}">
                <a16:creationId xmlns:a16="http://schemas.microsoft.com/office/drawing/2014/main" id="{7B637B30-B2D5-4D1A-BFFF-6309A8EFC276}"/>
              </a:ext>
            </a:extLst>
          </p:cNvPr>
          <p:cNvPicPr/>
          <p:nvPr/>
        </p:nvPicPr>
        <p:blipFill>
          <a:blip r:embed="rId3" cstate="print"/>
          <a:stretch>
            <a:fillRect/>
          </a:stretch>
        </p:blipFill>
        <p:spPr>
          <a:xfrm>
            <a:off x="657015" y="2712421"/>
            <a:ext cx="2051743" cy="1712959"/>
          </a:xfrm>
          <a:prstGeom prst="rect">
            <a:avLst/>
          </a:prstGeom>
        </p:spPr>
      </p:pic>
      <p:sp>
        <p:nvSpPr>
          <p:cNvPr id="10" name="矩形 9">
            <a:extLst>
              <a:ext uri="{FF2B5EF4-FFF2-40B4-BE49-F238E27FC236}">
                <a16:creationId xmlns:a16="http://schemas.microsoft.com/office/drawing/2014/main" id="{3A52364D-3A86-4104-A27C-2916E37FB393}"/>
              </a:ext>
            </a:extLst>
          </p:cNvPr>
          <p:cNvSpPr/>
          <p:nvPr/>
        </p:nvSpPr>
        <p:spPr>
          <a:xfrm>
            <a:off x="-179916" y="4509213"/>
            <a:ext cx="3725603" cy="410369"/>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缸式容积调速</a:t>
            </a:r>
            <a:endParaRPr lang="zh-CN" altLang="zh-CN" sz="1050" dirty="0">
              <a:solidFill>
                <a:srgbClr val="000000"/>
              </a:solidFill>
              <a:latin typeface="NEU-BZ-S92"/>
              <a:ea typeface="方正书宋_GBK"/>
              <a:cs typeface="Times New Roman" panose="02020603050405020304" pitchFamily="18" charset="0"/>
            </a:endParaRPr>
          </a:p>
          <a:p>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回路的机械特性</a:t>
            </a:r>
            <a:endParaRPr lang="zh-CN" altLang="en-US" dirty="0"/>
          </a:p>
        </p:txBody>
      </p:sp>
      <p:sp>
        <p:nvSpPr>
          <p:cNvPr id="15" name="矩形 14">
            <a:extLst>
              <a:ext uri="{FF2B5EF4-FFF2-40B4-BE49-F238E27FC236}">
                <a16:creationId xmlns:a16="http://schemas.microsoft.com/office/drawing/2014/main" id="{ECBDD826-2FC5-4F4E-B762-8FFE2A911EEC}"/>
              </a:ext>
            </a:extLst>
          </p:cNvPr>
          <p:cNvSpPr/>
          <p:nvPr/>
        </p:nvSpPr>
        <p:spPr>
          <a:xfrm>
            <a:off x="948510" y="2331071"/>
            <a:ext cx="3937244" cy="297517"/>
          </a:xfrm>
          <a:prstGeom prst="rect">
            <a:avLst/>
          </a:prstGeom>
        </p:spPr>
        <p:txBody>
          <a:bodyPr wrap="square">
            <a:spAutoFit/>
          </a:bodyPr>
          <a:lstStyle/>
          <a:p>
            <a:pPr indent="266700">
              <a:lnSpc>
                <a:spcPts val="1575"/>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这种调速回路的速度刚性表达式为</a:t>
            </a:r>
            <a:endParaRPr lang="zh-CN" altLang="zh-CN" sz="1600" dirty="0">
              <a:solidFill>
                <a:srgbClr val="0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B122816-EBBF-4FA9-858E-42806CFF3FC9}"/>
                  </a:ext>
                </a:extLst>
              </p:cNvPr>
              <p:cNvSpPr/>
              <p:nvPr/>
            </p:nvSpPr>
            <p:spPr>
              <a:xfrm>
                <a:off x="4827091" y="2196490"/>
                <a:ext cx="2181335" cy="6974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𝑣</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𝐴</m:t>
                              </m:r>
                            </m:e>
                            <m:sub>
                              <m:r>
                                <a:rPr lang="zh-CN" altLang="en-US" i="0">
                                  <a:latin typeface="Cambria Math" panose="02040503050406030204" pitchFamily="18" charset="0"/>
                                </a:rPr>
                                <m:t>1</m:t>
                              </m:r>
                            </m:sub>
                            <m:sup>
                              <m:r>
                                <a:rPr lang="zh-CN" altLang="en-US" i="0">
                                  <a:latin typeface="Cambria Math" panose="02040503050406030204" pitchFamily="18" charset="0"/>
                                </a:rPr>
                                <m:t>2</m:t>
                              </m:r>
                            </m:sup>
                          </m:sSub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Sub>
                        </m:den>
                      </m:f>
                      <m:r>
                        <m:rPr>
                          <m:nor/>
                        </m:rPr>
                        <a:rPr lang="zh-CN" altLang="en-US" i="1">
                          <a:latin typeface="Cambria Math" panose="02040503050406030204" pitchFamily="18" charset="0"/>
                        </a:rPr>
                        <m:t>(8−24)</m:t>
                      </m:r>
                    </m:oMath>
                  </m:oMathPara>
                </a14:m>
                <a:endParaRPr lang="zh-CN" altLang="en-US" sz="1400" dirty="0"/>
              </a:p>
            </p:txBody>
          </p:sp>
        </mc:Choice>
        <mc:Fallback xmlns="">
          <p:sp>
            <p:nvSpPr>
              <p:cNvPr id="19" name="矩形 18">
                <a:extLst>
                  <a:ext uri="{FF2B5EF4-FFF2-40B4-BE49-F238E27FC236}">
                    <a16:creationId xmlns:a16="http://schemas.microsoft.com/office/drawing/2014/main" id="{8B122816-EBBF-4FA9-858E-42806CFF3FC9}"/>
                  </a:ext>
                </a:extLst>
              </p:cNvPr>
              <p:cNvSpPr>
                <a:spLocks noRot="1" noChangeAspect="1" noMove="1" noResize="1" noEditPoints="1" noAdjustHandles="1" noChangeArrowheads="1" noChangeShapeType="1" noTextEdit="1"/>
              </p:cNvSpPr>
              <p:nvPr/>
            </p:nvSpPr>
            <p:spPr>
              <a:xfrm>
                <a:off x="4827091" y="2196490"/>
                <a:ext cx="2181335" cy="697499"/>
              </a:xfrm>
              <a:prstGeom prst="rect">
                <a:avLst/>
              </a:prstGeom>
              <a:blipFill>
                <a:blip r:embed="rId4"/>
                <a:stretch>
                  <a:fillRect/>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9554AE73-A517-44CA-A13A-5EB302955D8D}"/>
              </a:ext>
            </a:extLst>
          </p:cNvPr>
          <p:cNvSpPr/>
          <p:nvPr/>
        </p:nvSpPr>
        <p:spPr>
          <a:xfrm>
            <a:off x="4964834" y="3156729"/>
            <a:ext cx="3289150" cy="1527469"/>
          </a:xfrm>
          <a:prstGeom prst="rect">
            <a:avLst/>
          </a:prstGeom>
        </p:spPr>
        <p:txBody>
          <a:bodyPr wrap="square">
            <a:spAutoFit/>
          </a:bodyPr>
          <a:lstStyle/>
          <a:p>
            <a:pPr indent="288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这说明这种回路的</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不受负载影响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加大液压缸的有效工作面积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减小泵的泄漏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都可以提高回路的速度刚性。</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24" name="直角三角形 23">
            <a:extLst>
              <a:ext uri="{FF2B5EF4-FFF2-40B4-BE49-F238E27FC236}">
                <a16:creationId xmlns:a16="http://schemas.microsoft.com/office/drawing/2014/main" id="{B7E3C87F-14E8-42E3-BB5C-E12D15D26CC9}"/>
              </a:ext>
            </a:extLst>
          </p:cNvPr>
          <p:cNvSpPr/>
          <p:nvPr/>
        </p:nvSpPr>
        <p:spPr>
          <a:xfrm rot="2637755" flipH="1" flipV="1">
            <a:off x="3888262" y="3545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35497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P spid="19" grpId="0"/>
      <p:bldP spid="25" grpId="0"/>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8A4F3E8-41A6-475E-9600-29005B0E5356}"/>
              </a:ext>
            </a:extLst>
          </p:cNvPr>
          <p:cNvSpPr/>
          <p:nvPr/>
        </p:nvSpPr>
        <p:spPr>
          <a:xfrm>
            <a:off x="111878" y="1032224"/>
            <a:ext cx="4301177" cy="308931"/>
          </a:xfrm>
          <a:prstGeom prst="rect">
            <a:avLst/>
          </a:prstGeom>
        </p:spPr>
        <p:txBody>
          <a:bodyPr wrap="none">
            <a:spAutoFit/>
          </a:bodyPr>
          <a:lstStyle/>
          <a:p>
            <a:pPr indent="266700">
              <a:lnSpc>
                <a:spcPts val="1575"/>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这种回路的调速特性可用下式表示</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DCC2FC3-FAC9-4158-8A50-34CEA4A9CE1B}"/>
                  </a:ext>
                </a:extLst>
              </p:cNvPr>
              <p:cNvSpPr/>
              <p:nvPr/>
            </p:nvSpPr>
            <p:spPr>
              <a:xfrm>
                <a:off x="1901406" y="1575037"/>
                <a:ext cx="3184333" cy="888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𝑅</m:t>
                          </m:r>
                        </m:e>
                        <m:sub>
                          <m:r>
                            <m:rPr>
                              <m:sty m:val="p"/>
                            </m:rPr>
                            <a:rPr lang="zh-CN" altLang="en-US" i="0">
                              <a:latin typeface="Cambria Math" panose="02040503050406030204" pitchFamily="18" charset="0"/>
                            </a:rPr>
                            <m:t>C</m:t>
                          </m:r>
                        </m:sub>
                      </m:sSub>
                      <m:r>
                        <a:rPr lang="zh-CN" altLang="en-US" i="0">
                          <a:latin typeface="Cambria Math" panose="02040503050406030204" pitchFamily="18" charset="0"/>
                        </a:rPr>
                        <m:t>=1+</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m:rPr>
                                  <m:sty m:val="p"/>
                                </m:rPr>
                                <a:rPr lang="zh-CN" altLang="en-US" i="0">
                                  <a:latin typeface="Cambria Math" panose="02040503050406030204" pitchFamily="18" charset="0"/>
                                </a:rPr>
                                <m:t>P</m:t>
                              </m:r>
                            </m:sub>
                          </m:sSub>
                          <m:r>
                            <m:rPr>
                              <m:nor/>
                            </m:rPr>
                            <a:rPr lang="zh-CN" altLang="en-US" i="1">
                              <a:latin typeface="Cambria Math" panose="02040503050406030204" pitchFamily="18" charset="0"/>
                            </a:rPr>
                            <m:t>−1</m:t>
                          </m:r>
                        </m:num>
                        <m:den>
                          <m:r>
                            <a:rPr lang="zh-CN" altLang="en-US" i="0">
                              <a:latin typeface="Cambria Math" panose="02040503050406030204" pitchFamily="18" charset="0"/>
                            </a:rPr>
                            <m:t>1−</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Sub>
                              <m:r>
                                <a:rPr lang="zh-CN" altLang="en-US" i="1">
                                  <a:latin typeface="Cambria Math" panose="02040503050406030204" pitchFamily="18" charset="0"/>
                                </a:rPr>
                                <m:t>𝐹</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m:rPr>
                                      <m:sty m:val="p"/>
                                    </m:rPr>
                                    <a:rPr lang="zh-CN" altLang="en-US" i="0">
                                      <a:latin typeface="Cambria Math" panose="02040503050406030204" pitchFamily="18" charset="0"/>
                                    </a:rPr>
                                    <m:t>P</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tmax</m:t>
                                  </m:r>
                                </m:sub>
                              </m:sSub>
                            </m:den>
                          </m:f>
                        </m:den>
                      </m:f>
                      <m:r>
                        <m:rPr>
                          <m:nor/>
                        </m:rPr>
                        <a:rPr lang="zh-CN" altLang="en-US" i="1">
                          <a:latin typeface="Cambria Math" panose="02040503050406030204" pitchFamily="18" charset="0"/>
                        </a:rPr>
                        <m:t>(8−25)</m:t>
                      </m:r>
                    </m:oMath>
                  </m:oMathPara>
                </a14:m>
                <a:endParaRPr lang="zh-CN" altLang="en-US" dirty="0"/>
              </a:p>
            </p:txBody>
          </p:sp>
        </mc:Choice>
        <mc:Fallback xmlns="">
          <p:sp>
            <p:nvSpPr>
              <p:cNvPr id="4" name="矩形 3">
                <a:extLst>
                  <a:ext uri="{FF2B5EF4-FFF2-40B4-BE49-F238E27FC236}">
                    <a16:creationId xmlns:a16="http://schemas.microsoft.com/office/drawing/2014/main" id="{EDCC2FC3-FAC9-4158-8A50-34CEA4A9CE1B}"/>
                  </a:ext>
                </a:extLst>
              </p:cNvPr>
              <p:cNvSpPr>
                <a:spLocks noRot="1" noChangeAspect="1" noMove="1" noResize="1" noEditPoints="1" noAdjustHandles="1" noChangeArrowheads="1" noChangeShapeType="1" noTextEdit="1"/>
              </p:cNvSpPr>
              <p:nvPr/>
            </p:nvSpPr>
            <p:spPr>
              <a:xfrm>
                <a:off x="1901406" y="1575037"/>
                <a:ext cx="3184333" cy="888898"/>
              </a:xfrm>
              <a:prstGeom prst="rect">
                <a:avLst/>
              </a:prstGeom>
              <a:blipFill>
                <a:blip r:embed="rId3"/>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EC358888-7A4A-4467-8258-EF5B2662FE5B}"/>
              </a:ext>
            </a:extLst>
          </p:cNvPr>
          <p:cNvSpPr/>
          <p:nvPr/>
        </p:nvSpPr>
        <p:spPr>
          <a:xfrm>
            <a:off x="1901406" y="3780767"/>
            <a:ext cx="4359247" cy="1118255"/>
          </a:xfrm>
          <a:prstGeom prst="rect">
            <a:avLst/>
          </a:prstGeom>
        </p:spPr>
        <p:txBody>
          <a:bodyPr wrap="square">
            <a:spAutoFit/>
          </a:bodyPr>
          <a:lstStyle/>
          <a:p>
            <a:pPr indent="180000" algn="just">
              <a:lnSpc>
                <a:spcPts val="1575"/>
              </a:lnSpc>
              <a:spcAft>
                <a:spcPts val="0"/>
              </a:spcAft>
            </a:pPr>
            <a:r>
              <a:rPr lang="zh-CN"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6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变量泵变量机构的调节范围</a:t>
            </a: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tmax</a:t>
            </a: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tmin</a:t>
            </a: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chemeClr val="tx1">
                  <a:lumMod val="95000"/>
                  <a:lumOff val="5000"/>
                </a:schemeClr>
              </a:solidFill>
              <a:latin typeface="NEU-BZ-S92"/>
              <a:ea typeface="方正书宋_GBK"/>
              <a:cs typeface="Times New Roman" panose="02020603050405020304" pitchFamily="18" charset="0"/>
            </a:endParaRPr>
          </a:p>
          <a:p>
            <a:pPr indent="180000" algn="just">
              <a:lnSpc>
                <a:spcPts val="1575"/>
              </a:lnSpc>
              <a:spcAft>
                <a:spcPts val="0"/>
              </a:spcAft>
            </a:pP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tmax</a:t>
            </a:r>
            <a:r>
              <a:rPr lang="zh-CN"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tmin</a:t>
            </a: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变量泵最大和最小几何流量</a:t>
            </a:r>
            <a:r>
              <a:rPr lang="en-US"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chemeClr val="tx1">
                  <a:lumMod val="95000"/>
                  <a:lumOff val="5000"/>
                </a:schemeClr>
              </a:solidFill>
              <a:latin typeface="NEU-BZ-S92"/>
              <a:ea typeface="方正书宋_GBK"/>
              <a:cs typeface="Times New Roman" panose="02020603050405020304" pitchFamily="18" charset="0"/>
            </a:endParaRPr>
          </a:p>
          <a:p>
            <a:pPr indent="180000" algn="just">
              <a:lnSpc>
                <a:spcPts val="1575"/>
              </a:lnSpc>
              <a:spcAft>
                <a:spcPts val="0"/>
              </a:spcAft>
            </a:pPr>
            <a:r>
              <a:rPr lang="zh-CN" altLang="zh-CN" sz="16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其他符号意义同前。</a:t>
            </a:r>
            <a:endParaRPr lang="zh-CN" altLang="zh-CN" sz="1600" dirty="0">
              <a:solidFill>
                <a:schemeClr val="tx1">
                  <a:lumMod val="95000"/>
                  <a:lumOff val="5000"/>
                </a:schemeClr>
              </a:solidFill>
              <a:effectLst/>
              <a:latin typeface="NEU-BZ-S92"/>
              <a:ea typeface="方正书宋_GBK"/>
              <a:cs typeface="Times New Roman" panose="02020603050405020304" pitchFamily="18" charset="0"/>
            </a:endParaRPr>
          </a:p>
        </p:txBody>
      </p:sp>
      <p:sp>
        <p:nvSpPr>
          <p:cNvPr id="7" name="矩形 6">
            <a:extLst>
              <a:ext uri="{FF2B5EF4-FFF2-40B4-BE49-F238E27FC236}">
                <a16:creationId xmlns:a16="http://schemas.microsoft.com/office/drawing/2014/main" id="{5F5D6E70-3BF6-4865-BD67-DF824EF24A85}"/>
              </a:ext>
            </a:extLst>
          </p:cNvPr>
          <p:cNvSpPr/>
          <p:nvPr/>
        </p:nvSpPr>
        <p:spPr>
          <a:xfrm>
            <a:off x="1187180" y="2597725"/>
            <a:ext cx="6271197" cy="788806"/>
          </a:xfrm>
          <a:prstGeom prst="rect">
            <a:avLst/>
          </a:prstGeom>
        </p:spPr>
        <p:txBody>
          <a:bodyPr wrap="square">
            <a:spAutoFit/>
          </a:bodyPr>
          <a:lstStyle/>
          <a:p>
            <a:pPr indent="288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这种回路的调速范围除了与泵的变量机构调节范围有关以外</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还受负载、泵的泄漏系数等因素影响。</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9" name="圆角矩形 3">
            <a:extLst>
              <a:ext uri="{FF2B5EF4-FFF2-40B4-BE49-F238E27FC236}">
                <a16:creationId xmlns:a16="http://schemas.microsoft.com/office/drawing/2014/main" id="{A11181D9-BE78-4E8C-9788-857C4F9D6F76}"/>
              </a:ext>
            </a:extLst>
          </p:cNvPr>
          <p:cNvSpPr/>
          <p:nvPr/>
        </p:nvSpPr>
        <p:spPr>
          <a:xfrm>
            <a:off x="1277456" y="3663282"/>
            <a:ext cx="5720503" cy="1300829"/>
          </a:xfrm>
          <a:prstGeom prst="roundRect">
            <a:avLst>
              <a:gd name="adj" fmla="val 2733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0" name="文本框 9">
            <a:extLst>
              <a:ext uri="{FF2B5EF4-FFF2-40B4-BE49-F238E27FC236}">
                <a16:creationId xmlns:a16="http://schemas.microsoft.com/office/drawing/2014/main" id="{F7709C1B-2E61-4CBE-929E-8EB6068F9DE1}"/>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11" name="圆角矩形 3">
            <a:extLst>
              <a:ext uri="{FF2B5EF4-FFF2-40B4-BE49-F238E27FC236}">
                <a16:creationId xmlns:a16="http://schemas.microsoft.com/office/drawing/2014/main" id="{CE627D61-C9A7-4142-94BE-8F23BD0AB97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45339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
            <a:extLst>
              <a:ext uri="{FF2B5EF4-FFF2-40B4-BE49-F238E27FC236}">
                <a16:creationId xmlns:a16="http://schemas.microsoft.com/office/drawing/2014/main" id="{91C8C3DE-2B43-40BE-8AC6-79B33ECC3687}"/>
              </a:ext>
            </a:extLst>
          </p:cNvPr>
          <p:cNvSpPr/>
          <p:nvPr/>
        </p:nvSpPr>
        <p:spPr>
          <a:xfrm>
            <a:off x="3075161" y="921000"/>
            <a:ext cx="5935835" cy="2719771"/>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2AF0E593-CA51-4C7E-8F25-200360B336BB}"/>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pic>
        <p:nvPicPr>
          <p:cNvPr id="16" name="8T15.EPS" descr="id:2147507070;FounderCES">
            <a:extLst>
              <a:ext uri="{FF2B5EF4-FFF2-40B4-BE49-F238E27FC236}">
                <a16:creationId xmlns:a16="http://schemas.microsoft.com/office/drawing/2014/main" id="{CE87D826-F71D-4770-AB7E-3B3A0373BC95}"/>
              </a:ext>
            </a:extLst>
          </p:cNvPr>
          <p:cNvPicPr/>
          <p:nvPr/>
        </p:nvPicPr>
        <p:blipFill>
          <a:blip r:embed="rId3" cstate="print"/>
          <a:stretch>
            <a:fillRect/>
          </a:stretch>
        </p:blipFill>
        <p:spPr>
          <a:xfrm>
            <a:off x="400310" y="1145799"/>
            <a:ext cx="2143385" cy="2536739"/>
          </a:xfrm>
          <a:prstGeom prst="rect">
            <a:avLst/>
          </a:prstGeom>
        </p:spPr>
      </p:pic>
      <p:sp>
        <p:nvSpPr>
          <p:cNvPr id="8" name="矩形 7">
            <a:extLst>
              <a:ext uri="{FF2B5EF4-FFF2-40B4-BE49-F238E27FC236}">
                <a16:creationId xmlns:a16="http://schemas.microsoft.com/office/drawing/2014/main" id="{9417CAEF-9497-4CE8-AEC8-12EE7D9D4C13}"/>
              </a:ext>
            </a:extLst>
          </p:cNvPr>
          <p:cNvSpPr/>
          <p:nvPr/>
        </p:nvSpPr>
        <p:spPr>
          <a:xfrm>
            <a:off x="-831273" y="3897342"/>
            <a:ext cx="4572000" cy="733534"/>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缸式的闭式容积调速回路</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辅助泵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液动阀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安全阀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安全阀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2" name="矩形 11">
            <a:extLst>
              <a:ext uri="{FF2B5EF4-FFF2-40B4-BE49-F238E27FC236}">
                <a16:creationId xmlns:a16="http://schemas.microsoft.com/office/drawing/2014/main" id="{84DA8795-3ADD-4B4C-B8D8-E5CCE9DDBC8E}"/>
              </a:ext>
            </a:extLst>
          </p:cNvPr>
          <p:cNvSpPr/>
          <p:nvPr/>
        </p:nvSpPr>
        <p:spPr>
          <a:xfrm>
            <a:off x="3187656" y="1029991"/>
            <a:ext cx="5710844" cy="2585323"/>
          </a:xfrm>
          <a:prstGeom prst="rect">
            <a:avLst/>
          </a:prstGeom>
        </p:spPr>
        <p:txBody>
          <a:bodyPr wrap="square">
            <a:spAutoFit/>
          </a:bodyPr>
          <a:lstStyle/>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8-15</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所示为泵</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缸式的闭式容积调速回路。这里的双向变量泵</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除能给液压缸供应所需的油液外</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还可以改变输油方向</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使液压缸运动换向</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换向过程比使用换向阀平稳</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但换向时间长</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。两个安全阀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用以限制回路每个方向的最高压力</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两个单向阀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补油</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变向</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辅助装置供补偿回路中泄漏和液压缸两腔流量差额之用。换向时</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变换工作位置</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辅助泵</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输出的低压油一方面改变液动阀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的工作位置</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并作用在变量泵定子的控制缸</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上</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使变量泵改变输油方向</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另一方面又接通变量泵的吸油路</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补偿封闭油路中的泄漏</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并使吸油路保持一定压力以改善变量泵吸油情况。辅助泵输出的多余油液经溢流阀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回油箱</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变量泵只在换向过程中通过单向阀直接从油箱吸油。</a:t>
            </a:r>
            <a:endParaRPr lang="zh-CN" altLang="zh-CN" sz="1200" dirty="0">
              <a:solidFill>
                <a:schemeClr val="bg1"/>
              </a:solidFill>
              <a:effectLst/>
              <a:latin typeface="NEU-BZ-S92"/>
              <a:ea typeface="方正书宋_GBK"/>
              <a:cs typeface="Times New Roman" panose="02020603050405020304" pitchFamily="18" charset="0"/>
            </a:endParaRPr>
          </a:p>
        </p:txBody>
      </p:sp>
      <p:sp>
        <p:nvSpPr>
          <p:cNvPr id="21" name="矩形 20">
            <a:extLst>
              <a:ext uri="{FF2B5EF4-FFF2-40B4-BE49-F238E27FC236}">
                <a16:creationId xmlns:a16="http://schemas.microsoft.com/office/drawing/2014/main" id="{1FF7C8EC-638E-4688-8723-880B63B6B7B1}"/>
              </a:ext>
            </a:extLst>
          </p:cNvPr>
          <p:cNvSpPr/>
          <p:nvPr/>
        </p:nvSpPr>
        <p:spPr>
          <a:xfrm>
            <a:off x="3300152" y="3830118"/>
            <a:ext cx="4301177" cy="283860"/>
          </a:xfrm>
          <a:prstGeom prst="rect">
            <a:avLst/>
          </a:prstGeom>
        </p:spPr>
        <p:txBody>
          <a:bodyPr wrap="none">
            <a:spAutoFit/>
          </a:bodyPr>
          <a:lstStyle/>
          <a:p>
            <a:pPr indent="266700">
              <a:lnSpc>
                <a:spcPts val="1575"/>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这种闭式回路的各项工作特性与上述开式回路完全相同。</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3" name="矩形 22">
            <a:extLst>
              <a:ext uri="{FF2B5EF4-FFF2-40B4-BE49-F238E27FC236}">
                <a16:creationId xmlns:a16="http://schemas.microsoft.com/office/drawing/2014/main" id="{CA7F149A-59D3-486B-A3C8-5E81503F1AED}"/>
              </a:ext>
            </a:extLst>
          </p:cNvPr>
          <p:cNvSpPr/>
          <p:nvPr/>
        </p:nvSpPr>
        <p:spPr>
          <a:xfrm>
            <a:off x="3300152" y="4128455"/>
            <a:ext cx="4572000" cy="614720"/>
          </a:xfrm>
          <a:prstGeom prst="rect">
            <a:avLst/>
          </a:prstGeom>
        </p:spPr>
        <p:txBody>
          <a:bodyPr>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缸式容积调速回路适用于负载功率大、运动速度高的场合</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例如大型机床的主体运动系统或进给运动系统。</a:t>
            </a:r>
            <a:endParaRPr lang="zh-CN" altLang="zh-CN" sz="12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4806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p:bldP spid="12" grpId="0"/>
      <p:bldP spid="21"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0E527B83-A543-400E-823E-7BD484539D6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E57710D4-1F1F-4BF9-8892-C52182F59592}"/>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7" name="直角三角形 6">
            <a:extLst>
              <a:ext uri="{FF2B5EF4-FFF2-40B4-BE49-F238E27FC236}">
                <a16:creationId xmlns:a16="http://schemas.microsoft.com/office/drawing/2014/main" id="{037B5F93-C147-45B4-A2F2-19ED500F1B1A}"/>
              </a:ext>
            </a:extLst>
          </p:cNvPr>
          <p:cNvSpPr/>
          <p:nvPr/>
        </p:nvSpPr>
        <p:spPr>
          <a:xfrm rot="2637755" flipH="1" flipV="1">
            <a:off x="145340" y="104318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8" name="直角三角形 7">
            <a:extLst>
              <a:ext uri="{FF2B5EF4-FFF2-40B4-BE49-F238E27FC236}">
                <a16:creationId xmlns:a16="http://schemas.microsoft.com/office/drawing/2014/main" id="{A181C929-887C-4ED3-A667-6C7D520D9B7E}"/>
              </a:ext>
            </a:extLst>
          </p:cNvPr>
          <p:cNvSpPr/>
          <p:nvPr/>
        </p:nvSpPr>
        <p:spPr>
          <a:xfrm rot="2637755" flipH="1" flipV="1">
            <a:off x="295587" y="104318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4" name="文本框 3">
            <a:extLst>
              <a:ext uri="{FF2B5EF4-FFF2-40B4-BE49-F238E27FC236}">
                <a16:creationId xmlns:a16="http://schemas.microsoft.com/office/drawing/2014/main" id="{D5D7A8FA-661C-4104-8F48-7976D142E4D6}"/>
              </a:ext>
            </a:extLst>
          </p:cNvPr>
          <p:cNvSpPr txBox="1"/>
          <p:nvPr/>
        </p:nvSpPr>
        <p:spPr>
          <a:xfrm>
            <a:off x="805536" y="1038520"/>
            <a:ext cx="3031599" cy="369332"/>
          </a:xfrm>
          <a:prstGeom prst="rect">
            <a:avLst/>
          </a:prstGeom>
          <a:noFill/>
        </p:spPr>
        <p:txBody>
          <a:bodyPr wrap="none" rtlCol="0">
            <a:spAutoFit/>
          </a:bodyPr>
          <a:lstStyle/>
          <a:p>
            <a:r>
              <a:rPr lang="zh-CN" altLang="en-US" dirty="0">
                <a:solidFill>
                  <a:srgbClr val="184972"/>
                </a:solidFill>
              </a:rPr>
              <a:t>二、泵</a:t>
            </a:r>
            <a:r>
              <a:rPr lang="en-US" altLang="zh-CN" dirty="0">
                <a:solidFill>
                  <a:srgbClr val="184972"/>
                </a:solidFill>
              </a:rPr>
              <a:t>-</a:t>
            </a:r>
            <a:r>
              <a:rPr lang="zh-CN" altLang="en-US" dirty="0">
                <a:solidFill>
                  <a:srgbClr val="184972"/>
                </a:solidFill>
              </a:rPr>
              <a:t>马达式容积调速回路</a:t>
            </a:r>
          </a:p>
        </p:txBody>
      </p:sp>
      <p:sp>
        <p:nvSpPr>
          <p:cNvPr id="5" name="矩形 4">
            <a:extLst>
              <a:ext uri="{FF2B5EF4-FFF2-40B4-BE49-F238E27FC236}">
                <a16:creationId xmlns:a16="http://schemas.microsoft.com/office/drawing/2014/main" id="{A512289E-1D7B-4AAE-8DAC-DA4A6FA3FFFA}"/>
              </a:ext>
            </a:extLst>
          </p:cNvPr>
          <p:cNvSpPr/>
          <p:nvPr/>
        </p:nvSpPr>
        <p:spPr>
          <a:xfrm>
            <a:off x="657015" y="1613563"/>
            <a:ext cx="7889638" cy="1158138"/>
          </a:xfrm>
          <a:prstGeom prst="rect">
            <a:avLst/>
          </a:prstGeom>
        </p:spPr>
        <p:txBody>
          <a:bodyPr wrap="square">
            <a:spAutoFit/>
          </a:bodyPr>
          <a:lstStyle/>
          <a:p>
            <a:pPr indent="432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这类调速回路有变量泵和定量马达、定量泵和变量马达及变量泵和变量马达三种组合形式。它们普遍用于工程机械、行走机械以及无级变速装置中。下面简略介绍它们的主要概况。</a:t>
            </a:r>
            <a:endParaRPr lang="zh-CN" altLang="zh-CN" sz="1600" dirty="0">
              <a:solidFill>
                <a:srgbClr val="000000"/>
              </a:solidFill>
              <a:latin typeface="NEU-BZ-S92"/>
              <a:ea typeface="方正书宋_GBK"/>
              <a:cs typeface="Times New Roman" panose="02020603050405020304" pitchFamily="18" charset="0"/>
            </a:endParaRPr>
          </a:p>
        </p:txBody>
      </p:sp>
      <p:sp>
        <p:nvSpPr>
          <p:cNvPr id="15" name="圆角矩形 3">
            <a:extLst>
              <a:ext uri="{FF2B5EF4-FFF2-40B4-BE49-F238E27FC236}">
                <a16:creationId xmlns:a16="http://schemas.microsoft.com/office/drawing/2014/main" id="{EC1B4CFF-7E82-41FE-B3CD-955F0F31A2E6}"/>
              </a:ext>
            </a:extLst>
          </p:cNvPr>
          <p:cNvSpPr/>
          <p:nvPr/>
        </p:nvSpPr>
        <p:spPr>
          <a:xfrm>
            <a:off x="504615" y="1613563"/>
            <a:ext cx="8437418" cy="1206933"/>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6" name="矩形 5">
            <a:extLst>
              <a:ext uri="{FF2B5EF4-FFF2-40B4-BE49-F238E27FC236}">
                <a16:creationId xmlns:a16="http://schemas.microsoft.com/office/drawing/2014/main" id="{A13C7C87-7849-476F-9394-8F1091858E0E}"/>
              </a:ext>
            </a:extLst>
          </p:cNvPr>
          <p:cNvSpPr/>
          <p:nvPr/>
        </p:nvSpPr>
        <p:spPr>
          <a:xfrm>
            <a:off x="475587" y="3026207"/>
            <a:ext cx="3328155" cy="297517"/>
          </a:xfrm>
          <a:prstGeom prst="rect">
            <a:avLst/>
          </a:prstGeom>
        </p:spPr>
        <p:txBody>
          <a:bodyPr wrap="none">
            <a:spAutoFit/>
          </a:bodyPr>
          <a:lstStyle/>
          <a:p>
            <a:pPr indent="266700">
              <a:lnSpc>
                <a:spcPts val="1575"/>
              </a:lnSpc>
              <a:spcAft>
                <a:spcPts val="0"/>
              </a:spcAft>
            </a:pP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变量泵</a:t>
            </a: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定量马达式调速回路</a:t>
            </a:r>
            <a:endParaRPr lang="zh-CN" altLang="zh-CN" sz="1600" dirty="0">
              <a:solidFill>
                <a:srgbClr val="184972"/>
              </a:solidFill>
              <a:latin typeface="NEU-BZ-S92"/>
              <a:ea typeface="方正书宋_GBK"/>
              <a:cs typeface="Times New Roman" panose="02020603050405020304" pitchFamily="18" charset="0"/>
            </a:endParaRPr>
          </a:p>
        </p:txBody>
      </p:sp>
      <p:sp>
        <p:nvSpPr>
          <p:cNvPr id="18" name="直角三角形 17">
            <a:extLst>
              <a:ext uri="{FF2B5EF4-FFF2-40B4-BE49-F238E27FC236}">
                <a16:creationId xmlns:a16="http://schemas.microsoft.com/office/drawing/2014/main" id="{7969A402-9C08-4A52-BB42-EF305A1EBE1C}"/>
              </a:ext>
            </a:extLst>
          </p:cNvPr>
          <p:cNvSpPr/>
          <p:nvPr/>
        </p:nvSpPr>
        <p:spPr>
          <a:xfrm rot="2637755" flipH="1" flipV="1">
            <a:off x="392905" y="3048453"/>
            <a:ext cx="224020" cy="22402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9" name="矩形 18">
            <a:extLst>
              <a:ext uri="{FF2B5EF4-FFF2-40B4-BE49-F238E27FC236}">
                <a16:creationId xmlns:a16="http://schemas.microsoft.com/office/drawing/2014/main" id="{14C2BBA9-E19D-437C-A3AE-F03E59569D81}"/>
              </a:ext>
            </a:extLst>
          </p:cNvPr>
          <p:cNvSpPr/>
          <p:nvPr/>
        </p:nvSpPr>
        <p:spPr>
          <a:xfrm>
            <a:off x="657015" y="3397506"/>
            <a:ext cx="7597277" cy="1445717"/>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在这种回路中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液压泵转速</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和液压马达排量</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都是恒量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改变液压泵排量</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可使马达转速</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和输出功率</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随之成比例地变化。马达的输出转矩</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和回路的工作压力</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都由负载转矩决定</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不因调速而发生变化</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所以这种回路常被称为恒转矩调速回路</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8-16)</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。另一方面</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由于泵和马达处的泄漏不容忽视</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这种回路的速度刚性是要受负载变化影响的</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在全载下马达的输出转速降落量可达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而在邻近</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处实际的</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也都等于零。下面具体说明泄漏和摩擦损失对马达转速的影响。</a:t>
            </a:r>
            <a:endParaRPr lang="zh-CN" altLang="zh-CN" sz="12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74579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p:bldP spid="5" grpId="0"/>
      <p:bldP spid="15" grpId="0" animBg="1"/>
      <p:bldP spid="6" grpId="0"/>
      <p:bldP spid="18" grpId="0" animBg="1"/>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0E527B83-A543-400E-823E-7BD484539D6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E57710D4-1F1F-4BF9-8892-C52182F59592}"/>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9" name="矩形 8">
            <a:extLst>
              <a:ext uri="{FF2B5EF4-FFF2-40B4-BE49-F238E27FC236}">
                <a16:creationId xmlns:a16="http://schemas.microsoft.com/office/drawing/2014/main" id="{4457C7C4-98D5-432E-8475-A325E9B19DA1}"/>
              </a:ext>
            </a:extLst>
          </p:cNvPr>
          <p:cNvSpPr/>
          <p:nvPr/>
        </p:nvSpPr>
        <p:spPr>
          <a:xfrm>
            <a:off x="-83847" y="1051028"/>
            <a:ext cx="2505814"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液压马达的理论转速为</a:t>
            </a:r>
            <a:endParaRPr lang="zh-CN" altLang="zh-CN" sz="1600" dirty="0">
              <a:solidFill>
                <a:srgbClr val="0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082F25D-E424-4298-8BCF-9079897A3753}"/>
                  </a:ext>
                </a:extLst>
              </p:cNvPr>
              <p:cNvSpPr/>
              <p:nvPr/>
            </p:nvSpPr>
            <p:spPr>
              <a:xfrm>
                <a:off x="2642666" y="893772"/>
                <a:ext cx="1110881"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m:rPr>
                              <m:sty m:val="p"/>
                            </m:rPr>
                            <a:rPr lang="zh-CN" altLang="en-US" i="0">
                              <a:latin typeface="Cambria Math" panose="02040503050406030204" pitchFamily="18" charset="0"/>
                            </a:rPr>
                            <m:t>M</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t</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m:rPr>
                                  <m:sty m:val="p"/>
                                </m:rPr>
                                <a:rPr lang="zh-CN" altLang="en-US" i="0">
                                  <a:latin typeface="Cambria Math" panose="02040503050406030204" pitchFamily="18" charset="0"/>
                                </a:rPr>
                                <m:t>M</m:t>
                              </m:r>
                            </m:sub>
                          </m:sSub>
                        </m:den>
                      </m:f>
                    </m:oMath>
                  </m:oMathPara>
                </a14:m>
                <a:endParaRPr lang="zh-CN" altLang="en-US" dirty="0"/>
              </a:p>
            </p:txBody>
          </p:sp>
        </mc:Choice>
        <mc:Fallback xmlns="">
          <p:sp>
            <p:nvSpPr>
              <p:cNvPr id="10" name="矩形 9">
                <a:extLst>
                  <a:ext uri="{FF2B5EF4-FFF2-40B4-BE49-F238E27FC236}">
                    <a16:creationId xmlns:a16="http://schemas.microsoft.com/office/drawing/2014/main" id="{7082F25D-E424-4298-8BCF-9079897A3753}"/>
                  </a:ext>
                </a:extLst>
              </p:cNvPr>
              <p:cNvSpPr>
                <a:spLocks noRot="1" noChangeAspect="1" noMove="1" noResize="1" noEditPoints="1" noAdjustHandles="1" noChangeArrowheads="1" noChangeShapeType="1" noTextEdit="1"/>
              </p:cNvSpPr>
              <p:nvPr/>
            </p:nvSpPr>
            <p:spPr>
              <a:xfrm>
                <a:off x="2642666" y="893772"/>
                <a:ext cx="1110881" cy="612027"/>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47659CAF-2690-44E8-9229-D98E9884C92A}"/>
              </a:ext>
            </a:extLst>
          </p:cNvPr>
          <p:cNvSpPr/>
          <p:nvPr/>
        </p:nvSpPr>
        <p:spPr>
          <a:xfrm>
            <a:off x="-47816" y="1455379"/>
            <a:ext cx="1935145"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考虑泄漏损失后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6F63628-9DA4-4C09-B7C8-B6C7A95450BB}"/>
                  </a:ext>
                </a:extLst>
              </p:cNvPr>
              <p:cNvSpPr/>
              <p:nvPr/>
            </p:nvSpPr>
            <p:spPr>
              <a:xfrm>
                <a:off x="562803" y="1879569"/>
                <a:ext cx="3461397" cy="6001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𝑛</m:t>
                          </m:r>
                        </m:e>
                        <m:sub>
                          <m:r>
                            <m:rPr>
                              <m:sty m:val="p"/>
                            </m:rPr>
                            <a:rPr lang="zh-CN" altLang="en-US" sz="1600" i="0">
                              <a:latin typeface="Cambria Math" panose="02040503050406030204" pitchFamily="18" charset="0"/>
                            </a:rPr>
                            <m:t>M</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m:rPr>
                                  <m:sty m:val="p"/>
                                </m:rPr>
                                <a:rPr lang="zh-CN" altLang="en-US" sz="1600" i="0">
                                  <a:latin typeface="Cambria Math" panose="02040503050406030204" pitchFamily="18" charset="0"/>
                                </a:rPr>
                                <m:t>t</m:t>
                              </m:r>
                            </m:sub>
                          </m:sSub>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l</m:t>
                              </m:r>
                            </m:sub>
                          </m:sSub>
                          <m:r>
                            <a:rPr lang="zh-CN" altLang="en-US" sz="1600" i="1">
                              <a:latin typeface="Cambria Math" panose="02040503050406030204" pitchFamily="18" charset="0"/>
                            </a:rPr>
                            <m:t>𝛥</m:t>
                          </m:r>
                          <m:r>
                            <a:rPr lang="zh-CN" altLang="en-US" sz="1600" i="1">
                              <a:latin typeface="Cambria Math" panose="02040503050406030204" pitchFamily="18" charset="0"/>
                            </a:rPr>
                            <m:t>𝑝</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M</m:t>
                              </m:r>
                            </m:sub>
                          </m:sSub>
                        </m:den>
                      </m:f>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P</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𝑛</m:t>
                              </m:r>
                            </m:e>
                            <m:sub>
                              <m:r>
                                <m:rPr>
                                  <m:sty m:val="p"/>
                                </m:rPr>
                                <a:rPr lang="zh-CN" altLang="en-US" sz="1600" i="0">
                                  <a:latin typeface="Cambria Math" panose="02040503050406030204" pitchFamily="18" charset="0"/>
                                </a:rPr>
                                <m:t>P</m:t>
                              </m:r>
                            </m:sub>
                          </m:sSub>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l</m:t>
                              </m:r>
                            </m:sub>
                          </m:sSub>
                          <m:r>
                            <a:rPr lang="zh-CN" altLang="en-US" sz="1600" i="1">
                              <a:latin typeface="Cambria Math" panose="02040503050406030204" pitchFamily="18" charset="0"/>
                            </a:rPr>
                            <m:t>𝛥</m:t>
                          </m:r>
                          <m:r>
                            <a:rPr lang="zh-CN" altLang="en-US" sz="1600" i="1">
                              <a:latin typeface="Cambria Math" panose="02040503050406030204" pitchFamily="18" charset="0"/>
                            </a:rPr>
                            <m:t>𝑝</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M</m:t>
                              </m:r>
                            </m:sub>
                          </m:sSub>
                        </m:den>
                      </m:f>
                      <m:r>
                        <m:rPr>
                          <m:nor/>
                        </m:rPr>
                        <a:rPr lang="zh-CN" altLang="en-US" sz="1600" i="1">
                          <a:latin typeface="Cambria Math" panose="02040503050406030204" pitchFamily="18" charset="0"/>
                        </a:rPr>
                        <m:t>(8−26)</m:t>
                      </m:r>
                    </m:oMath>
                  </m:oMathPara>
                </a14:m>
                <a:endParaRPr lang="zh-CN" altLang="en-US" sz="1600" dirty="0"/>
              </a:p>
            </p:txBody>
          </p:sp>
        </mc:Choice>
        <mc:Fallback xmlns="">
          <p:sp>
            <p:nvSpPr>
              <p:cNvPr id="12" name="矩形 11">
                <a:extLst>
                  <a:ext uri="{FF2B5EF4-FFF2-40B4-BE49-F238E27FC236}">
                    <a16:creationId xmlns:a16="http://schemas.microsoft.com/office/drawing/2014/main" id="{A6F63628-9DA4-4C09-B7C8-B6C7A95450BB}"/>
                  </a:ext>
                </a:extLst>
              </p:cNvPr>
              <p:cNvSpPr>
                <a:spLocks noRot="1" noChangeAspect="1" noMove="1" noResize="1" noEditPoints="1" noAdjustHandles="1" noChangeArrowheads="1" noChangeShapeType="1" noTextEdit="1"/>
              </p:cNvSpPr>
              <p:nvPr/>
            </p:nvSpPr>
            <p:spPr>
              <a:xfrm>
                <a:off x="562803" y="1879569"/>
                <a:ext cx="3461397" cy="600101"/>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7CF7DDE0-75CB-46A3-8C7D-D429909CF5B7}"/>
              </a:ext>
            </a:extLst>
          </p:cNvPr>
          <p:cNvSpPr/>
          <p:nvPr/>
        </p:nvSpPr>
        <p:spPr>
          <a:xfrm>
            <a:off x="552745" y="2709742"/>
            <a:ext cx="4572000" cy="707886"/>
          </a:xfrm>
          <a:prstGeom prst="rect">
            <a:avLst/>
          </a:prstGeom>
        </p:spPr>
        <p:txBody>
          <a:bodyPr>
            <a:spAutoFit/>
          </a:bodyPr>
          <a:lstStyle/>
          <a:p>
            <a:pPr indent="266700">
              <a:lnSpc>
                <a:spcPts val="1575"/>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回路的理论流量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NEU-BZ-S92"/>
              <a:ea typeface="方正书宋_GBK"/>
              <a:cs typeface="Times New Roman" panose="02020603050405020304" pitchFamily="18" charset="0"/>
            </a:endParaRPr>
          </a:p>
          <a:p>
            <a:pPr indent="266700">
              <a:lnSpc>
                <a:spcPts val="1575"/>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回路的工作压差</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NEU-BZ-S92"/>
              <a:ea typeface="方正书宋_GBK"/>
              <a:cs typeface="Times New Roman" panose="02020603050405020304" pitchFamily="18" charset="0"/>
            </a:endParaRPr>
          </a:p>
          <a:p>
            <a:pPr indent="266700">
              <a:lnSpc>
                <a:spcPts val="1575"/>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回路的总泄漏系数。</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14" name="矩形 13">
            <a:extLst>
              <a:ext uri="{FF2B5EF4-FFF2-40B4-BE49-F238E27FC236}">
                <a16:creationId xmlns:a16="http://schemas.microsoft.com/office/drawing/2014/main" id="{F0F20CC8-A827-44E9-B535-FCD14D589F5A}"/>
              </a:ext>
            </a:extLst>
          </p:cNvPr>
          <p:cNvSpPr/>
          <p:nvPr/>
        </p:nvSpPr>
        <p:spPr>
          <a:xfrm>
            <a:off x="4619816" y="1122041"/>
            <a:ext cx="2505814"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液压马达的理论转矩为</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471D7CF7-5277-4F12-B3A5-01E5765346CE}"/>
                  </a:ext>
                </a:extLst>
              </p:cNvPr>
              <p:cNvSpPr/>
              <p:nvPr/>
            </p:nvSpPr>
            <p:spPr>
              <a:xfrm>
                <a:off x="7098288" y="978142"/>
                <a:ext cx="1229119" cy="554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𝑇</m:t>
                          </m:r>
                        </m:e>
                        <m:sub>
                          <m:r>
                            <m:rPr>
                              <m:sty m:val="p"/>
                            </m:rPr>
                            <a:rPr lang="zh-CN" altLang="en-US" sz="1600" i="0">
                              <a:latin typeface="Cambria Math" panose="02040503050406030204" pitchFamily="18" charset="0"/>
                            </a:rPr>
                            <m:t>M</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m:rPr>
                              <m:sty m:val="p"/>
                            </m:rPr>
                            <a:rPr lang="zh-CN" altLang="en-US" sz="1600" i="0">
                              <a:latin typeface="Cambria Math" panose="02040503050406030204" pitchFamily="18" charset="0"/>
                            </a:rPr>
                            <m:t>Δ</m:t>
                          </m:r>
                          <m:r>
                            <a:rPr lang="zh-CN" altLang="en-US" sz="1600" i="1">
                              <a:latin typeface="Cambria Math" panose="02040503050406030204" pitchFamily="18" charset="0"/>
                            </a:rPr>
                            <m:t>𝑝</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M</m:t>
                              </m:r>
                            </m:sub>
                          </m:sSub>
                        </m:num>
                        <m:den>
                          <m:r>
                            <a:rPr lang="zh-CN" altLang="en-US" sz="1600" i="0">
                              <a:latin typeface="Cambria Math" panose="02040503050406030204" pitchFamily="18" charset="0"/>
                            </a:rPr>
                            <m:t>2</m:t>
                          </m:r>
                          <m:r>
                            <m:rPr>
                              <m:sty m:val="p"/>
                            </m:rPr>
                            <a:rPr lang="zh-CN" altLang="en-US" sz="1600" i="0">
                              <a:latin typeface="Cambria Math" panose="02040503050406030204" pitchFamily="18" charset="0"/>
                            </a:rPr>
                            <m:t>π</m:t>
                          </m:r>
                        </m:den>
                      </m:f>
                    </m:oMath>
                  </m:oMathPara>
                </a14:m>
                <a:endParaRPr lang="zh-CN" altLang="en-US" sz="1600" dirty="0"/>
              </a:p>
            </p:txBody>
          </p:sp>
        </mc:Choice>
        <mc:Fallback xmlns="">
          <p:sp>
            <p:nvSpPr>
              <p:cNvPr id="16" name="矩形 15">
                <a:extLst>
                  <a:ext uri="{FF2B5EF4-FFF2-40B4-BE49-F238E27FC236}">
                    <a16:creationId xmlns:a16="http://schemas.microsoft.com/office/drawing/2014/main" id="{471D7CF7-5277-4F12-B3A5-01E5765346CE}"/>
                  </a:ext>
                </a:extLst>
              </p:cNvPr>
              <p:cNvSpPr>
                <a:spLocks noRot="1" noChangeAspect="1" noMove="1" noResize="1" noEditPoints="1" noAdjustHandles="1" noChangeArrowheads="1" noChangeShapeType="1" noTextEdit="1"/>
              </p:cNvSpPr>
              <p:nvPr/>
            </p:nvSpPr>
            <p:spPr>
              <a:xfrm>
                <a:off x="7098288" y="978142"/>
                <a:ext cx="1229119" cy="554960"/>
              </a:xfrm>
              <a:prstGeom prst="rect">
                <a:avLst/>
              </a:prstGeom>
              <a:blipFill>
                <a:blip r:embed="rId5"/>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2BB0F4E1-4020-4208-AF9B-9A728207E394}"/>
              </a:ext>
            </a:extLst>
          </p:cNvPr>
          <p:cNvSpPr/>
          <p:nvPr/>
        </p:nvSpPr>
        <p:spPr>
          <a:xfrm>
            <a:off x="4737308" y="1730785"/>
            <a:ext cx="2175198" cy="297517"/>
          </a:xfrm>
          <a:prstGeom prst="rect">
            <a:avLst/>
          </a:prstGeom>
        </p:spPr>
        <p:txBody>
          <a:bodyPr wrap="squar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考虑摩擦损失后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11A791AB-BBF9-40C3-A28B-CFBE6C0AE5BE}"/>
                  </a:ext>
                </a:extLst>
              </p:cNvPr>
              <p:cNvSpPr/>
              <p:nvPr/>
            </p:nvSpPr>
            <p:spPr>
              <a:xfrm>
                <a:off x="5053394" y="2085453"/>
                <a:ext cx="2860077"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m:rPr>
                              <m:sty m:val="p"/>
                            </m:rPr>
                            <a:rPr lang="zh-CN" altLang="en-US" i="0">
                              <a:latin typeface="Cambria Math" panose="02040503050406030204" pitchFamily="18" charset="0"/>
                            </a:rPr>
                            <m:t>M</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Δ</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m:rPr>
                                  <m:sty m:val="p"/>
                                </m:rPr>
                                <a:rPr lang="zh-CN" altLang="en-US" i="0">
                                  <a:latin typeface="Cambria Math" panose="02040503050406030204" pitchFamily="18" charset="0"/>
                                </a:rPr>
                                <m:t>M</m:t>
                              </m:r>
                            </m:sub>
                          </m:sSub>
                        </m:num>
                        <m:den>
                          <m:r>
                            <a:rPr lang="zh-CN" altLang="en-US" i="0">
                              <a:latin typeface="Cambria Math" panose="02040503050406030204" pitchFamily="18" charset="0"/>
                            </a:rPr>
                            <m:t>2</m:t>
                          </m:r>
                          <m:r>
                            <m:rPr>
                              <m:sty m:val="p"/>
                            </m:rPr>
                            <a:rPr lang="zh-CN" altLang="en-US" i="0">
                              <a:latin typeface="Cambria Math" panose="02040503050406030204" pitchFamily="18" charset="0"/>
                            </a:rPr>
                            <m:t>π</m:t>
                          </m:r>
                        </m:den>
                      </m:f>
                      <m:r>
                        <m:rPr>
                          <m:nor/>
                        </m:rP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T</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m:rPr>
                              <m:sty m:val="p"/>
                            </m:rPr>
                            <a:rPr lang="zh-CN" altLang="en-US" i="0">
                              <a:latin typeface="Cambria Math" panose="02040503050406030204" pitchFamily="18" charset="0"/>
                            </a:rPr>
                            <m:t>M</m:t>
                          </m:r>
                        </m:sub>
                      </m:sSub>
                      <m:r>
                        <m:rPr>
                          <m:nor/>
                        </m:rPr>
                        <a:rPr lang="zh-CN" altLang="en-US" i="1">
                          <a:latin typeface="Cambria Math" panose="02040503050406030204" pitchFamily="18" charset="0"/>
                        </a:rPr>
                        <m:t>(8−27)</m:t>
                      </m:r>
                    </m:oMath>
                  </m:oMathPara>
                </a14:m>
                <a:endParaRPr lang="zh-CN" altLang="en-US" dirty="0"/>
              </a:p>
            </p:txBody>
          </p:sp>
        </mc:Choice>
        <mc:Fallback xmlns="">
          <p:sp>
            <p:nvSpPr>
              <p:cNvPr id="20" name="矩形 19">
                <a:extLst>
                  <a:ext uri="{FF2B5EF4-FFF2-40B4-BE49-F238E27FC236}">
                    <a16:creationId xmlns:a16="http://schemas.microsoft.com/office/drawing/2014/main" id="{11A791AB-BBF9-40C3-A28B-CFBE6C0AE5BE}"/>
                  </a:ext>
                </a:extLst>
              </p:cNvPr>
              <p:cNvSpPr>
                <a:spLocks noRot="1" noChangeAspect="1" noMove="1" noResize="1" noEditPoints="1" noAdjustHandles="1" noChangeArrowheads="1" noChangeShapeType="1" noTextEdit="1"/>
              </p:cNvSpPr>
              <p:nvPr/>
            </p:nvSpPr>
            <p:spPr>
              <a:xfrm>
                <a:off x="5053394" y="2085453"/>
                <a:ext cx="2860077" cy="612796"/>
              </a:xfrm>
              <a:prstGeom prst="rect">
                <a:avLst/>
              </a:prstGeom>
              <a:blipFill>
                <a:blip r:embed="rId6"/>
                <a:stretch>
                  <a:fillRect/>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6D466895-D8B3-45DC-981B-CC0CD4E39C03}"/>
              </a:ext>
            </a:extLst>
          </p:cNvPr>
          <p:cNvSpPr/>
          <p:nvPr/>
        </p:nvSpPr>
        <p:spPr>
          <a:xfrm>
            <a:off x="5259380" y="2781674"/>
            <a:ext cx="2448106"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err="1">
                <a:solidFill>
                  <a:srgbClr val="000000"/>
                </a:solidFill>
                <a:latin typeface="Times New Roman" panose="02020603050405020304" pitchFamily="18" charset="0"/>
                <a:ea typeface="黑体" panose="02010609060101010101" pitchFamily="49" charset="-122"/>
              </a:rPr>
              <a:t>k</a:t>
            </a:r>
            <a:r>
              <a:rPr lang="en-US" altLang="zh-CN" sz="1400" baseline="-25000" dirty="0" err="1">
                <a:solidFill>
                  <a:srgbClr val="000000"/>
                </a:solidFill>
                <a:latin typeface="Times New Roman" panose="02020603050405020304" pitchFamily="18" charset="0"/>
                <a:ea typeface="黑体" panose="02010609060101010101" pitchFamily="49" charset="-122"/>
              </a:rPr>
              <a:t>T</a:t>
            </a:r>
            <a:r>
              <a:rPr lang="en-US" altLang="zh-CN" sz="1400" dirty="0">
                <a:solidFill>
                  <a:srgbClr val="000000"/>
                </a:solidFill>
                <a:latin typeface="Times New Roman" panose="02020603050405020304" pitchFamily="18" charset="0"/>
                <a:ea typeface="黑体" panose="02010609060101010101" pitchFamily="49" charset="-122"/>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转矩损失系数</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p>
        </p:txBody>
      </p:sp>
      <p:sp>
        <p:nvSpPr>
          <p:cNvPr id="22" name="矩形 21">
            <a:extLst>
              <a:ext uri="{FF2B5EF4-FFF2-40B4-BE49-F238E27FC236}">
                <a16:creationId xmlns:a16="http://schemas.microsoft.com/office/drawing/2014/main" id="{858BF19F-6DE9-4439-9DC9-1FE77B6A8464}"/>
              </a:ext>
            </a:extLst>
          </p:cNvPr>
          <p:cNvSpPr/>
          <p:nvPr/>
        </p:nvSpPr>
        <p:spPr>
          <a:xfrm>
            <a:off x="142977" y="3822643"/>
            <a:ext cx="813043"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故有</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9939E121-37A4-48C1-9C3D-523334D567F5}"/>
                  </a:ext>
                </a:extLst>
              </p:cNvPr>
              <p:cNvSpPr/>
              <p:nvPr/>
            </p:nvSpPr>
            <p:spPr>
              <a:xfrm>
                <a:off x="1013504" y="4048482"/>
                <a:ext cx="2816925" cy="6016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1600">
                          <a:latin typeface="Cambria Math" panose="02040503050406030204" pitchFamily="18" charset="0"/>
                        </a:rPr>
                        <m:t>Δ</m:t>
                      </m:r>
                      <m:r>
                        <a:rPr lang="zh-CN" altLang="en-US" sz="1600" i="1">
                          <a:latin typeface="Cambria Math" panose="02040503050406030204" pitchFamily="18" charset="0"/>
                        </a:rPr>
                        <m:t>𝑝</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2</m:t>
                          </m:r>
                          <m:r>
                            <m:rPr>
                              <m:sty m:val="p"/>
                            </m:rPr>
                            <a:rPr lang="zh-CN" altLang="en-US" sz="1600" i="0">
                              <a:latin typeface="Cambria Math" panose="02040503050406030204" pitchFamily="18" charset="0"/>
                            </a:rPr>
                            <m:t>π</m:t>
                          </m:r>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𝑇</m:t>
                              </m:r>
                            </m:e>
                            <m:sub>
                              <m:r>
                                <m:rPr>
                                  <m:sty m:val="p"/>
                                </m:rPr>
                                <a:rPr lang="zh-CN" altLang="en-US" sz="1600" i="0">
                                  <a:latin typeface="Cambria Math" panose="02040503050406030204" pitchFamily="18" charset="0"/>
                                </a:rPr>
                                <m:t>M</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T</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𝑛</m:t>
                              </m:r>
                            </m:e>
                            <m:sub>
                              <m:r>
                                <m:rPr>
                                  <m:sty m:val="p"/>
                                </m:rPr>
                                <a:rPr lang="zh-CN" altLang="en-US" sz="1600" i="0">
                                  <a:latin typeface="Cambria Math" panose="02040503050406030204" pitchFamily="18" charset="0"/>
                                </a:rPr>
                                <m:t>M</m:t>
                              </m:r>
                            </m:sub>
                          </m:sSub>
                          <m:r>
                            <m:rPr>
                              <m:nor/>
                            </m:rPr>
                            <a:rPr lang="zh-CN" altLang="en-US" sz="1600" i="1">
                              <a:latin typeface="Cambria Math" panose="02040503050406030204" pitchFamily="18" charset="0"/>
                            </a:rPr>
                            <m:t>)</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M</m:t>
                              </m:r>
                            </m:sub>
                          </m:sSub>
                        </m:den>
                      </m:f>
                      <m:r>
                        <m:rPr>
                          <m:nor/>
                        </m:rPr>
                        <a:rPr lang="zh-CN" altLang="en-US" sz="1600" i="1">
                          <a:latin typeface="Cambria Math" panose="02040503050406030204" pitchFamily="18" charset="0"/>
                        </a:rPr>
                        <m:t>(8−28)</m:t>
                      </m:r>
                    </m:oMath>
                  </m:oMathPara>
                </a14:m>
                <a:endParaRPr lang="zh-CN" altLang="en-US" sz="1600" dirty="0"/>
              </a:p>
            </p:txBody>
          </p:sp>
        </mc:Choice>
        <mc:Fallback xmlns="">
          <p:sp>
            <p:nvSpPr>
              <p:cNvPr id="23" name="矩形 22">
                <a:extLst>
                  <a:ext uri="{FF2B5EF4-FFF2-40B4-BE49-F238E27FC236}">
                    <a16:creationId xmlns:a16="http://schemas.microsoft.com/office/drawing/2014/main" id="{9939E121-37A4-48C1-9C3D-523334D567F5}"/>
                  </a:ext>
                </a:extLst>
              </p:cNvPr>
              <p:cNvSpPr>
                <a:spLocks noRot="1" noChangeAspect="1" noMove="1" noResize="1" noEditPoints="1" noAdjustHandles="1" noChangeArrowheads="1" noChangeShapeType="1" noTextEdit="1"/>
              </p:cNvSpPr>
              <p:nvPr/>
            </p:nvSpPr>
            <p:spPr>
              <a:xfrm>
                <a:off x="1013504" y="4048482"/>
                <a:ext cx="2816925" cy="601640"/>
              </a:xfrm>
              <a:prstGeom prst="rect">
                <a:avLst/>
              </a:prstGeom>
              <a:blipFill>
                <a:blip r:embed="rId7"/>
                <a:stretch>
                  <a:fillRect/>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A7384FD4-3BF2-4BB7-B288-401AE7676284}"/>
              </a:ext>
            </a:extLst>
          </p:cNvPr>
          <p:cNvSpPr/>
          <p:nvPr/>
        </p:nvSpPr>
        <p:spPr>
          <a:xfrm>
            <a:off x="4322779" y="3885716"/>
            <a:ext cx="3772186"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把式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并略去微小项后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A301934C-6B2E-4EC1-AE99-EC46926FF58B}"/>
                  </a:ext>
                </a:extLst>
              </p:cNvPr>
              <p:cNvSpPr/>
              <p:nvPr/>
            </p:nvSpPr>
            <p:spPr>
              <a:xfrm>
                <a:off x="4950129" y="4349302"/>
                <a:ext cx="2757357" cy="6214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𝑛</m:t>
                          </m:r>
                        </m:e>
                        <m:sub>
                          <m:r>
                            <m:rPr>
                              <m:sty m:val="p"/>
                            </m:rPr>
                            <a:rPr lang="zh-CN" altLang="en-US" sz="1600" i="0">
                              <a:latin typeface="Cambria Math" panose="02040503050406030204" pitchFamily="18" charset="0"/>
                            </a:rPr>
                            <m:t>M</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P</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𝑛</m:t>
                              </m:r>
                            </m:e>
                            <m:sub>
                              <m:r>
                                <m:rPr>
                                  <m:sty m:val="p"/>
                                </m:rPr>
                                <a:rPr lang="zh-CN" altLang="en-US" sz="1600" i="0">
                                  <a:latin typeface="Cambria Math" panose="02040503050406030204" pitchFamily="18" charset="0"/>
                                </a:rPr>
                                <m:t>P</m:t>
                              </m:r>
                            </m:sub>
                          </m:sSub>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M</m:t>
                              </m:r>
                            </m:sub>
                          </m:sSub>
                        </m:den>
                      </m:f>
                      <m:r>
                        <m:rPr>
                          <m:nor/>
                        </m:rPr>
                        <a:rPr lang="zh-CN" altLang="en-US" sz="1600" i="1">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2</m:t>
                          </m:r>
                          <m:r>
                            <m:rPr>
                              <m:sty m:val="p"/>
                            </m:rPr>
                            <a:rPr lang="zh-CN" altLang="en-US" sz="1600" i="0">
                              <a:latin typeface="Cambria Math" panose="02040503050406030204" pitchFamily="18" charset="0"/>
                            </a:rPr>
                            <m:t>π</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l</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𝑇</m:t>
                              </m:r>
                            </m:e>
                            <m:sub>
                              <m:r>
                                <m:rPr>
                                  <m:sty m:val="p"/>
                                </m:rPr>
                                <a:rPr lang="zh-CN" altLang="en-US" sz="1600" i="0">
                                  <a:latin typeface="Cambria Math" panose="02040503050406030204" pitchFamily="18" charset="0"/>
                                </a:rPr>
                                <m:t>M</m:t>
                              </m:r>
                            </m:sub>
                          </m:sSub>
                        </m:num>
                        <m:den>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M</m:t>
                              </m:r>
                            </m:sub>
                            <m:sup>
                              <m:r>
                                <a:rPr lang="zh-CN" altLang="en-US" sz="1600" i="0">
                                  <a:latin typeface="Cambria Math" panose="02040503050406030204" pitchFamily="18" charset="0"/>
                                </a:rPr>
                                <m:t>2</m:t>
                              </m:r>
                            </m:sup>
                          </m:sSubSup>
                        </m:den>
                      </m:f>
                      <m:r>
                        <m:rPr>
                          <m:nor/>
                        </m:rPr>
                        <a:rPr lang="zh-CN" altLang="en-US" sz="1600" i="1">
                          <a:latin typeface="Cambria Math" panose="02040503050406030204" pitchFamily="18" charset="0"/>
                        </a:rPr>
                        <m:t>(8−29)</m:t>
                      </m:r>
                    </m:oMath>
                  </m:oMathPara>
                </a14:m>
                <a:endParaRPr lang="zh-CN" altLang="en-US" sz="1600" dirty="0"/>
              </a:p>
            </p:txBody>
          </p:sp>
        </mc:Choice>
        <mc:Fallback xmlns="">
          <p:sp>
            <p:nvSpPr>
              <p:cNvPr id="25" name="矩形 24">
                <a:extLst>
                  <a:ext uri="{FF2B5EF4-FFF2-40B4-BE49-F238E27FC236}">
                    <a16:creationId xmlns:a16="http://schemas.microsoft.com/office/drawing/2014/main" id="{A301934C-6B2E-4EC1-AE99-EC46926FF58B}"/>
                  </a:ext>
                </a:extLst>
              </p:cNvPr>
              <p:cNvSpPr>
                <a:spLocks noRot="1" noChangeAspect="1" noMove="1" noResize="1" noEditPoints="1" noAdjustHandles="1" noChangeArrowheads="1" noChangeShapeType="1" noTextEdit="1"/>
              </p:cNvSpPr>
              <p:nvPr/>
            </p:nvSpPr>
            <p:spPr>
              <a:xfrm>
                <a:off x="4950129" y="4349302"/>
                <a:ext cx="2757357" cy="621452"/>
              </a:xfrm>
              <a:prstGeom prst="rect">
                <a:avLst/>
              </a:prstGeom>
              <a:blipFill>
                <a:blip r:embed="rId8"/>
                <a:stretch>
                  <a:fillRect/>
                </a:stretch>
              </a:blipFill>
            </p:spPr>
            <p:txBody>
              <a:bodyPr/>
              <a:lstStyle/>
              <a:p>
                <a:r>
                  <a:rPr lang="zh-CN" altLang="en-US">
                    <a:noFill/>
                  </a:rPr>
                  <a:t> </a:t>
                </a:r>
              </a:p>
            </p:txBody>
          </p:sp>
        </mc:Fallback>
      </mc:AlternateContent>
      <p:sp>
        <p:nvSpPr>
          <p:cNvPr id="26" name="圆角矩形 3">
            <a:extLst>
              <a:ext uri="{FF2B5EF4-FFF2-40B4-BE49-F238E27FC236}">
                <a16:creationId xmlns:a16="http://schemas.microsoft.com/office/drawing/2014/main" id="{A3946D8D-61CA-4AB2-8E42-0D876BAEE0B8}"/>
              </a:ext>
            </a:extLst>
          </p:cNvPr>
          <p:cNvSpPr/>
          <p:nvPr/>
        </p:nvSpPr>
        <p:spPr>
          <a:xfrm>
            <a:off x="58189" y="910029"/>
            <a:ext cx="4455622" cy="2598571"/>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7" name="圆角矩形 3">
            <a:extLst>
              <a:ext uri="{FF2B5EF4-FFF2-40B4-BE49-F238E27FC236}">
                <a16:creationId xmlns:a16="http://schemas.microsoft.com/office/drawing/2014/main" id="{C0434414-BC9C-42B2-8729-4539ED322986}"/>
              </a:ext>
            </a:extLst>
          </p:cNvPr>
          <p:cNvSpPr/>
          <p:nvPr/>
        </p:nvSpPr>
        <p:spPr>
          <a:xfrm>
            <a:off x="4655847" y="910029"/>
            <a:ext cx="4359419" cy="2598571"/>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8" name="直角三角形 27">
            <a:extLst>
              <a:ext uri="{FF2B5EF4-FFF2-40B4-BE49-F238E27FC236}">
                <a16:creationId xmlns:a16="http://schemas.microsoft.com/office/drawing/2014/main" id="{EEBAA41A-A0CC-4854-B7C6-D87FCA811C91}"/>
              </a:ext>
            </a:extLst>
          </p:cNvPr>
          <p:cNvSpPr/>
          <p:nvPr/>
        </p:nvSpPr>
        <p:spPr>
          <a:xfrm rot="2637755" flipH="1" flipV="1">
            <a:off x="4210768" y="4080844"/>
            <a:ext cx="224020" cy="22402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9" name="直角三角形 28">
            <a:extLst>
              <a:ext uri="{FF2B5EF4-FFF2-40B4-BE49-F238E27FC236}">
                <a16:creationId xmlns:a16="http://schemas.microsoft.com/office/drawing/2014/main" id="{6BE9AF7F-BC1B-4B57-8D04-84E3FB660BEA}"/>
              </a:ext>
            </a:extLst>
          </p:cNvPr>
          <p:cNvSpPr/>
          <p:nvPr/>
        </p:nvSpPr>
        <p:spPr>
          <a:xfrm rot="2637755" flipH="1" flipV="1">
            <a:off x="4119889" y="4094852"/>
            <a:ext cx="224020" cy="22402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23238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anim calcmode="lin" valueType="num">
                                      <p:cBhvr>
                                        <p:cTn id="77" dur="1000" fill="hold"/>
                                        <p:tgtEl>
                                          <p:spTgt spid="23"/>
                                        </p:tgtEl>
                                        <p:attrNameLst>
                                          <p:attrName>ppt_x</p:attrName>
                                        </p:attrNameLst>
                                      </p:cBhvr>
                                      <p:tavLst>
                                        <p:tav tm="0">
                                          <p:val>
                                            <p:strVal val="#ppt_x"/>
                                          </p:val>
                                        </p:tav>
                                        <p:tav tm="100000">
                                          <p:val>
                                            <p:strVal val="#ppt_x"/>
                                          </p:val>
                                        </p:tav>
                                      </p:tavLst>
                                    </p:anim>
                                    <p:anim calcmode="lin" valueType="num">
                                      <p:cBhvr>
                                        <p:cTn id="78" dur="1000" fill="hold"/>
                                        <p:tgtEl>
                                          <p:spTgt spid="2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1000"/>
                                        <p:tgtEl>
                                          <p:spTgt spid="29"/>
                                        </p:tgtEl>
                                      </p:cBhvr>
                                    </p:animEffect>
                                    <p:anim calcmode="lin" valueType="num">
                                      <p:cBhvr>
                                        <p:cTn id="87" dur="1000" fill="hold"/>
                                        <p:tgtEl>
                                          <p:spTgt spid="29"/>
                                        </p:tgtEl>
                                        <p:attrNameLst>
                                          <p:attrName>ppt_x</p:attrName>
                                        </p:attrNameLst>
                                      </p:cBhvr>
                                      <p:tavLst>
                                        <p:tav tm="0">
                                          <p:val>
                                            <p:strVal val="#ppt_x"/>
                                          </p:val>
                                        </p:tav>
                                        <p:tav tm="100000">
                                          <p:val>
                                            <p:strVal val="#ppt_x"/>
                                          </p:val>
                                        </p:tav>
                                      </p:tavLst>
                                    </p:anim>
                                    <p:anim calcmode="lin" valueType="num">
                                      <p:cBhvr>
                                        <p:cTn id="88" dur="1000" fill="hold"/>
                                        <p:tgtEl>
                                          <p:spTgt spid="2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anim calcmode="lin" valueType="num">
                                      <p:cBhvr>
                                        <p:cTn id="92" dur="1000" fill="hold"/>
                                        <p:tgtEl>
                                          <p:spTgt spid="24"/>
                                        </p:tgtEl>
                                        <p:attrNameLst>
                                          <p:attrName>ppt_x</p:attrName>
                                        </p:attrNameLst>
                                      </p:cBhvr>
                                      <p:tavLst>
                                        <p:tav tm="0">
                                          <p:val>
                                            <p:strVal val="#ppt_x"/>
                                          </p:val>
                                        </p:tav>
                                        <p:tav tm="100000">
                                          <p:val>
                                            <p:strVal val="#ppt_x"/>
                                          </p:val>
                                        </p:tav>
                                      </p:tavLst>
                                    </p:anim>
                                    <p:anim calcmode="lin" valueType="num">
                                      <p:cBhvr>
                                        <p:cTn id="93" dur="1000" fill="hold"/>
                                        <p:tgtEl>
                                          <p:spTgt spid="2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1000"/>
                                        <p:tgtEl>
                                          <p:spTgt spid="25"/>
                                        </p:tgtEl>
                                      </p:cBhvr>
                                    </p:animEffect>
                                    <p:anim calcmode="lin" valueType="num">
                                      <p:cBhvr>
                                        <p:cTn id="97" dur="1000" fill="hold"/>
                                        <p:tgtEl>
                                          <p:spTgt spid="25"/>
                                        </p:tgtEl>
                                        <p:attrNameLst>
                                          <p:attrName>ppt_x</p:attrName>
                                        </p:attrNameLst>
                                      </p:cBhvr>
                                      <p:tavLst>
                                        <p:tav tm="0">
                                          <p:val>
                                            <p:strVal val="#ppt_x"/>
                                          </p:val>
                                        </p:tav>
                                        <p:tav tm="100000">
                                          <p:val>
                                            <p:strVal val="#ppt_x"/>
                                          </p:val>
                                        </p:tav>
                                      </p:tavLst>
                                    </p:anim>
                                    <p:anim calcmode="lin" valueType="num">
                                      <p:cBhvr>
                                        <p:cTn id="9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p:bldP spid="17" grpId="0"/>
      <p:bldP spid="20" grpId="0"/>
      <p:bldP spid="21" grpId="0"/>
      <p:bldP spid="22" grpId="0"/>
      <p:bldP spid="23" grpId="0"/>
      <p:bldP spid="24" grpId="0"/>
      <p:bldP spid="25" grpId="0"/>
      <p:bldP spid="26" grpId="0" animBg="1"/>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373627" y="1883633"/>
            <a:ext cx="3901442" cy="923330"/>
          </a:xfrm>
          <a:prstGeom prst="rect">
            <a:avLst/>
          </a:prstGeom>
        </p:spPr>
        <p:txBody>
          <a:bodyPr wrap="square">
            <a:spAutoFit/>
          </a:bodyPr>
          <a:lstStyle/>
          <a:p>
            <a:pPr algn="ctr"/>
            <a:r>
              <a:rPr lang="zh-CN" altLang="en-US" sz="5400" dirty="0">
                <a:solidFill>
                  <a:srgbClr val="FFC000"/>
                </a:solidFill>
                <a:latin typeface="黑体" panose="02010609060101010101" pitchFamily="49" charset="-122"/>
                <a:ea typeface="黑体" panose="02010609060101010101" pitchFamily="49" charset="-122"/>
              </a:rPr>
              <a:t>概   述</a:t>
            </a: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5">
            <a:extLst>
              <a:ext uri="{FF2B5EF4-FFF2-40B4-BE49-F238E27FC236}">
                <a16:creationId xmlns:a16="http://schemas.microsoft.com/office/drawing/2014/main" id="{041F38B9-8C03-42E1-9022-C9B595D06D66}"/>
              </a:ext>
            </a:extLst>
          </p:cNvPr>
          <p:cNvSpPr/>
          <p:nvPr/>
        </p:nvSpPr>
        <p:spPr>
          <a:xfrm>
            <a:off x="4392078" y="1877090"/>
            <a:ext cx="3564782" cy="295717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0" name="文本框 9">
            <a:extLst>
              <a:ext uri="{FF2B5EF4-FFF2-40B4-BE49-F238E27FC236}">
                <a16:creationId xmlns:a16="http://schemas.microsoft.com/office/drawing/2014/main" id="{7BD75A8D-FB80-4F1C-8605-08D8576643B5}"/>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pic>
        <p:nvPicPr>
          <p:cNvPr id="11" name="8T16.EPS" descr="id:2147507115;FounderCES">
            <a:extLst>
              <a:ext uri="{FF2B5EF4-FFF2-40B4-BE49-F238E27FC236}">
                <a16:creationId xmlns:a16="http://schemas.microsoft.com/office/drawing/2014/main" id="{CE0EA748-ED27-4D37-B840-0D1AAD821B79}"/>
              </a:ext>
            </a:extLst>
          </p:cNvPr>
          <p:cNvPicPr/>
          <p:nvPr/>
        </p:nvPicPr>
        <p:blipFill>
          <a:blip r:embed="rId3" cstate="print"/>
          <a:stretch>
            <a:fillRect/>
          </a:stretch>
        </p:blipFill>
        <p:spPr>
          <a:xfrm>
            <a:off x="740987" y="2218426"/>
            <a:ext cx="2237203" cy="1833015"/>
          </a:xfrm>
          <a:prstGeom prst="rect">
            <a:avLst/>
          </a:prstGeom>
        </p:spPr>
      </p:pic>
      <p:sp>
        <p:nvSpPr>
          <p:cNvPr id="4" name="矩形 3">
            <a:extLst>
              <a:ext uri="{FF2B5EF4-FFF2-40B4-BE49-F238E27FC236}">
                <a16:creationId xmlns:a16="http://schemas.microsoft.com/office/drawing/2014/main" id="{8D7CA92B-7D6D-4F52-9525-E19094392B77}"/>
              </a:ext>
            </a:extLst>
          </p:cNvPr>
          <p:cNvSpPr/>
          <p:nvPr/>
        </p:nvSpPr>
        <p:spPr>
          <a:xfrm>
            <a:off x="384403" y="4310977"/>
            <a:ext cx="2709949" cy="410369"/>
          </a:xfrm>
          <a:prstGeom prst="rect">
            <a:avLst/>
          </a:prstGeom>
        </p:spPr>
        <p:txBody>
          <a:bodyPr wrap="squar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8-16</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变量泵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定量马达式容积</a:t>
            </a:r>
            <a:endParaRPr lang="zh-CN" altLang="zh-CN" sz="1050" dirty="0">
              <a:solidFill>
                <a:srgbClr val="000000"/>
              </a:solidFill>
              <a:latin typeface="NEU-BZ-S92"/>
              <a:ea typeface="方正书宋_GBK"/>
              <a:cs typeface="Times New Roman" panose="02020603050405020304" pitchFamily="18" charset="0"/>
            </a:endParaRPr>
          </a:p>
          <a:p>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调速回路的工作特性</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615B650-EA01-487B-A025-55CF5C2807C4}"/>
                  </a:ext>
                </a:extLst>
              </p:cNvPr>
              <p:cNvSpPr/>
              <p:nvPr/>
            </p:nvSpPr>
            <p:spPr>
              <a:xfrm>
                <a:off x="384403" y="871348"/>
                <a:ext cx="7700047" cy="882357"/>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上式说明液压马达的转速其实是要受到负载影响的</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且在</a:t>
                </a:r>
                <a:r>
                  <a:rPr lang="en-US" altLang="zh-CN" sz="14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2</m:t>
                        </m:r>
                        <m:r>
                          <m:rPr>
                            <m:sty m:val="p"/>
                          </m:rP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π</m:t>
                        </m:r>
                        <m:sSub>
                          <m:sSub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𝑘</m:t>
                            </m:r>
                          </m:e>
                          <m:sub>
                            <m:r>
                              <m:rPr>
                                <m:sty m:val="p"/>
                              </m:rP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l</m:t>
                            </m:r>
                          </m:sub>
                        </m:sSub>
                        <m:sSub>
                          <m:sSub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𝑇</m:t>
                            </m:r>
                          </m:e>
                          <m:sub>
                            <m:r>
                              <m:rPr>
                                <m:sty m:val="p"/>
                              </m:rP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M</m:t>
                            </m:r>
                          </m:sub>
                        </m:sSub>
                      </m:num>
                      <m:den>
                        <m:sSub>
                          <m:sSub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𝑛</m:t>
                            </m:r>
                          </m:e>
                          <m:sub>
                            <m:r>
                              <m:rPr>
                                <m:sty m:val="p"/>
                              </m:rP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P</m:t>
                            </m:r>
                          </m:sub>
                        </m:sSub>
                        <m:sSub>
                          <m:sSub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𝑉</m:t>
                            </m:r>
                          </m:e>
                          <m:sub>
                            <m:r>
                              <m:rPr>
                                <m:sty m:val="p"/>
                              </m:rPr>
                              <a:rPr lang="en-US" altLang="zh-CN" sz="14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M</m:t>
                            </m:r>
                          </m:sub>
                        </m:sSub>
                      </m:den>
                    </m:f>
                  </m:oMath>
                </a14:m>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处</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即</a:t>
                </a:r>
                <a:r>
                  <a:rPr lang="en-US" altLang="zh-CN" sz="14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曲线不通过坐标原点</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8-16)</a:t>
                </a:r>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5615B650-EA01-487B-A025-55CF5C2807C4}"/>
                  </a:ext>
                </a:extLst>
              </p:cNvPr>
              <p:cNvSpPr>
                <a:spLocks noRot="1" noChangeAspect="1" noMove="1" noResize="1" noEditPoints="1" noAdjustHandles="1" noChangeArrowheads="1" noChangeShapeType="1" noTextEdit="1"/>
              </p:cNvSpPr>
              <p:nvPr/>
            </p:nvSpPr>
            <p:spPr>
              <a:xfrm>
                <a:off x="384403" y="871348"/>
                <a:ext cx="7700047" cy="882357"/>
              </a:xfrm>
              <a:prstGeom prst="rect">
                <a:avLst/>
              </a:prstGeom>
              <a:blipFill>
                <a:blip r:embed="rId4"/>
                <a:stretch>
                  <a:fillRect l="-238" r="-238" b="-5517"/>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0D7B00D9-38DF-42A9-B87A-112E8D4589FA}"/>
              </a:ext>
            </a:extLst>
          </p:cNvPr>
          <p:cNvSpPr/>
          <p:nvPr/>
        </p:nvSpPr>
        <p:spPr>
          <a:xfrm>
            <a:off x="4638379" y="2016850"/>
            <a:ext cx="3072180" cy="2677656"/>
          </a:xfrm>
          <a:prstGeom prst="rect">
            <a:avLst/>
          </a:prstGeom>
        </p:spPr>
        <p:txBody>
          <a:bodyPr wrap="square">
            <a:spAutoFit/>
          </a:bodyPr>
          <a:lstStyle/>
          <a:p>
            <a:pPr indent="432000" algn="just">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这种回路的调速范围是很大的</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一般可达</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≈40</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。当回路中泵和马达都能双向作用时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马达可以实现平稳的反向。这种回路在小型内燃机车、液压起重机、船用绞车等处的有关装置上都得到了应用。</a:t>
            </a:r>
            <a:endParaRPr lang="zh-CN" altLang="zh-CN" sz="1600"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91600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1+#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p:bldP spid="6"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5">
            <a:extLst>
              <a:ext uri="{FF2B5EF4-FFF2-40B4-BE49-F238E27FC236}">
                <a16:creationId xmlns:a16="http://schemas.microsoft.com/office/drawing/2014/main" id="{6E7E870F-7FAC-4403-86B1-23552505F8D1}"/>
              </a:ext>
            </a:extLst>
          </p:cNvPr>
          <p:cNvSpPr/>
          <p:nvPr/>
        </p:nvSpPr>
        <p:spPr>
          <a:xfrm>
            <a:off x="461630" y="3828429"/>
            <a:ext cx="4081165" cy="99307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0" name="文本框 9">
            <a:extLst>
              <a:ext uri="{FF2B5EF4-FFF2-40B4-BE49-F238E27FC236}">
                <a16:creationId xmlns:a16="http://schemas.microsoft.com/office/drawing/2014/main" id="{7BD75A8D-FB80-4F1C-8605-08D8576643B5}"/>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12" name="矩形 11">
            <a:extLst>
              <a:ext uri="{FF2B5EF4-FFF2-40B4-BE49-F238E27FC236}">
                <a16:creationId xmlns:a16="http://schemas.microsoft.com/office/drawing/2014/main" id="{FBA2400F-CE3B-4AF2-9EFF-69E16F7C0420}"/>
              </a:ext>
            </a:extLst>
          </p:cNvPr>
          <p:cNvSpPr/>
          <p:nvPr/>
        </p:nvSpPr>
        <p:spPr>
          <a:xfrm>
            <a:off x="400773" y="997901"/>
            <a:ext cx="3328155" cy="297517"/>
          </a:xfrm>
          <a:prstGeom prst="rect">
            <a:avLst/>
          </a:prstGeom>
        </p:spPr>
        <p:txBody>
          <a:bodyPr wrap="none">
            <a:spAutoFit/>
          </a:bodyPr>
          <a:lstStyle/>
          <a:p>
            <a:pPr indent="266700">
              <a:lnSpc>
                <a:spcPts val="1575"/>
              </a:lnSpc>
              <a:spcAft>
                <a:spcPts val="0"/>
              </a:spcAft>
            </a:pP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定</a:t>
            </a:r>
            <a:r>
              <a:rPr lang="zh-CN"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量泵</a:t>
            </a: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变</a:t>
            </a:r>
            <a:r>
              <a:rPr lang="zh-CN"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量马达式调速回路</a:t>
            </a:r>
            <a:endParaRPr lang="zh-CN" altLang="zh-CN" sz="1600" dirty="0">
              <a:solidFill>
                <a:srgbClr val="184972"/>
              </a:solidFill>
              <a:latin typeface="NEU-BZ-S92"/>
              <a:ea typeface="方正书宋_GBK"/>
              <a:cs typeface="Times New Roman" panose="02020603050405020304" pitchFamily="18" charset="0"/>
            </a:endParaRPr>
          </a:p>
        </p:txBody>
      </p:sp>
      <p:sp>
        <p:nvSpPr>
          <p:cNvPr id="13" name="直角三角形 12">
            <a:extLst>
              <a:ext uri="{FF2B5EF4-FFF2-40B4-BE49-F238E27FC236}">
                <a16:creationId xmlns:a16="http://schemas.microsoft.com/office/drawing/2014/main" id="{4BAB39FB-8566-4C43-84DA-60D7D3884A13}"/>
              </a:ext>
            </a:extLst>
          </p:cNvPr>
          <p:cNvSpPr/>
          <p:nvPr/>
        </p:nvSpPr>
        <p:spPr>
          <a:xfrm rot="2637755" flipH="1" flipV="1">
            <a:off x="318091" y="1020147"/>
            <a:ext cx="224020" cy="22402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5" name="矩形 4">
            <a:extLst>
              <a:ext uri="{FF2B5EF4-FFF2-40B4-BE49-F238E27FC236}">
                <a16:creationId xmlns:a16="http://schemas.microsoft.com/office/drawing/2014/main" id="{D5B7A89C-19FF-490C-966B-3DFC420EAF8B}"/>
              </a:ext>
            </a:extLst>
          </p:cNvPr>
          <p:cNvSpPr/>
          <p:nvPr/>
        </p:nvSpPr>
        <p:spPr>
          <a:xfrm>
            <a:off x="400773" y="1422192"/>
            <a:ext cx="3934081" cy="1999715"/>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在这种回路中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液压泵转速</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和排量</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都是恒量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改变液压马达排量</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时马达输出转矩的变化与</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成正比</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输出转速</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则与</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成反比。马达的输出功率</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和回路工作压力</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都由负载功率决定</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不因调速而发生变化</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所以这种回路常被称为恒功率调速回路</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8-17)</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。由于泵和马达处的泄漏损失和摩擦损失</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这种回路在邻近</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处的实际</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也都等于零。</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14" name="圆角矩形 3">
            <a:extLst>
              <a:ext uri="{FF2B5EF4-FFF2-40B4-BE49-F238E27FC236}">
                <a16:creationId xmlns:a16="http://schemas.microsoft.com/office/drawing/2014/main" id="{CDBD7C26-24CC-4334-B393-BB284748B91A}"/>
              </a:ext>
            </a:extLst>
          </p:cNvPr>
          <p:cNvSpPr/>
          <p:nvPr/>
        </p:nvSpPr>
        <p:spPr>
          <a:xfrm>
            <a:off x="367302" y="1416891"/>
            <a:ext cx="4101638" cy="2082767"/>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8" name="矩形 7">
            <a:extLst>
              <a:ext uri="{FF2B5EF4-FFF2-40B4-BE49-F238E27FC236}">
                <a16:creationId xmlns:a16="http://schemas.microsoft.com/office/drawing/2014/main" id="{D6659E93-995E-4A70-9EE7-FEB9A40C5BB1}"/>
              </a:ext>
            </a:extLst>
          </p:cNvPr>
          <p:cNvSpPr/>
          <p:nvPr/>
        </p:nvSpPr>
        <p:spPr>
          <a:xfrm>
            <a:off x="517611" y="3879109"/>
            <a:ext cx="3951329" cy="891719"/>
          </a:xfrm>
          <a:prstGeom prst="rect">
            <a:avLst/>
          </a:prstGeom>
        </p:spPr>
        <p:txBody>
          <a:bodyPr wrap="square">
            <a:spAutoFit/>
          </a:bodyPr>
          <a:lstStyle/>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这种回路的调速范围很小</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一般只有</a:t>
            </a:r>
            <a:r>
              <a:rPr lang="en-US" altLang="zh-CN" sz="12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2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。它不能用来使马达实现平稳的反向。所以这种回路已很少单独使用</a:t>
            </a:r>
            <a:endParaRPr lang="zh-CN" altLang="zh-CN" sz="1200" dirty="0">
              <a:solidFill>
                <a:schemeClr val="bg1"/>
              </a:solidFill>
              <a:effectLst/>
              <a:latin typeface="NEU-BZ-S92"/>
              <a:ea typeface="方正书宋_GBK"/>
              <a:cs typeface="Times New Roman" panose="02020603050405020304" pitchFamily="18" charset="0"/>
            </a:endParaRPr>
          </a:p>
        </p:txBody>
      </p:sp>
      <p:pic>
        <p:nvPicPr>
          <p:cNvPr id="16" name="8T17.EPS">
            <a:extLst>
              <a:ext uri="{FF2B5EF4-FFF2-40B4-BE49-F238E27FC236}">
                <a16:creationId xmlns:a16="http://schemas.microsoft.com/office/drawing/2014/main" id="{59B14A61-5BAC-49FA-B1C1-5D8C1BB00966}"/>
              </a:ext>
            </a:extLst>
          </p:cNvPr>
          <p:cNvPicPr/>
          <p:nvPr/>
        </p:nvPicPr>
        <p:blipFill>
          <a:blip r:embed="rId3" cstate="print"/>
          <a:stretch>
            <a:fillRect/>
          </a:stretch>
        </p:blipFill>
        <p:spPr>
          <a:xfrm>
            <a:off x="5178828" y="1088754"/>
            <a:ext cx="2795919" cy="1843359"/>
          </a:xfrm>
          <a:prstGeom prst="rect">
            <a:avLst/>
          </a:prstGeom>
        </p:spPr>
      </p:pic>
      <p:sp>
        <p:nvSpPr>
          <p:cNvPr id="15" name="矩形 14">
            <a:extLst>
              <a:ext uri="{FF2B5EF4-FFF2-40B4-BE49-F238E27FC236}">
                <a16:creationId xmlns:a16="http://schemas.microsoft.com/office/drawing/2014/main" id="{B7E7D0B7-8A64-49F5-BA91-D37AFA7D54C0}"/>
              </a:ext>
            </a:extLst>
          </p:cNvPr>
          <p:cNvSpPr/>
          <p:nvPr/>
        </p:nvSpPr>
        <p:spPr>
          <a:xfrm>
            <a:off x="5461665" y="3149793"/>
            <a:ext cx="1819729" cy="246221"/>
          </a:xfrm>
          <a:prstGeom prst="rect">
            <a:avLst/>
          </a:prstGeom>
        </p:spPr>
        <p:txBody>
          <a:bodyPr wrap="none">
            <a:spAutoFit/>
          </a:bodyPr>
          <a:lstStyle/>
          <a:p>
            <a:pPr algn="ctr">
              <a:lnSpc>
                <a:spcPts val="120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定量泵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变量马达式容积</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9" name="矩形 18">
            <a:extLst>
              <a:ext uri="{FF2B5EF4-FFF2-40B4-BE49-F238E27FC236}">
                <a16:creationId xmlns:a16="http://schemas.microsoft.com/office/drawing/2014/main" id="{DA34D0D3-4B34-4F0D-800C-D6795827BF58}"/>
              </a:ext>
            </a:extLst>
          </p:cNvPr>
          <p:cNvSpPr/>
          <p:nvPr/>
        </p:nvSpPr>
        <p:spPr>
          <a:xfrm>
            <a:off x="5965081" y="3367473"/>
            <a:ext cx="1223412" cy="246221"/>
          </a:xfrm>
          <a:prstGeom prst="rect">
            <a:avLst/>
          </a:prstGeom>
        </p:spPr>
        <p:txBody>
          <a:bodyPr wrap="none">
            <a:spAutoFit/>
          </a:bodyPr>
          <a:lstStyle/>
          <a:p>
            <a:pPr algn="ctr">
              <a:lnSpc>
                <a:spcPts val="120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调速回路的工作特性</a:t>
            </a:r>
            <a:endParaRPr lang="zh-CN" altLang="zh-CN" sz="105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659BD06C-BB1F-4E74-BE4B-90617FE80AD0}"/>
                  </a:ext>
                </a:extLst>
              </p:cNvPr>
              <p:cNvSpPr/>
              <p:nvPr/>
            </p:nvSpPr>
            <p:spPr>
              <a:xfrm>
                <a:off x="5486048" y="3613694"/>
                <a:ext cx="2309799" cy="769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000" i="1">
                              <a:latin typeface="Cambria Math" panose="02040503050406030204" pitchFamily="18" charset="0"/>
                            </a:rPr>
                          </m:ctrlPr>
                        </m:mPr>
                        <m:m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𝑉</m:t>
                                </m:r>
                              </m:e>
                              <m:sub>
                                <m:r>
                                  <m:rPr>
                                    <m:sty m:val="p"/>
                                  </m:rPr>
                                  <a:rPr lang="zh-CN" altLang="en-US" sz="1000" i="0">
                                    <a:latin typeface="Cambria Math" panose="02040503050406030204" pitchFamily="18" charset="0"/>
                                  </a:rPr>
                                  <m:t>M</m:t>
                                </m:r>
                                <m:r>
                                  <a:rPr lang="zh-CN" altLang="en-US" sz="1000" i="0">
                                    <a:latin typeface="Cambria Math" panose="02040503050406030204" pitchFamily="18" charset="0"/>
                                  </a:rPr>
                                  <m:t>1</m:t>
                                </m:r>
                              </m:sub>
                            </m:sSub>
                            <m:r>
                              <a:rPr lang="zh-CN" altLang="en-US" sz="1000" i="0">
                                <a:latin typeface="Cambria Math" panose="02040503050406030204" pitchFamily="18" charset="0"/>
                              </a:rPr>
                              <m:t>=</m:t>
                            </m:r>
                            <m:f>
                              <m:fPr>
                                <m:ctrlPr>
                                  <a:rPr lang="zh-CN" altLang="en-US" sz="1000" i="1">
                                    <a:latin typeface="Cambria Math" panose="02040503050406030204" pitchFamily="18" charset="0"/>
                                  </a:rPr>
                                </m:ctrlPr>
                              </m:fPr>
                              <m:num>
                                <m:r>
                                  <a:rPr lang="zh-CN" altLang="en-US" sz="1000" i="0">
                                    <a:latin typeface="Cambria Math" panose="02040503050406030204" pitchFamily="18" charset="0"/>
                                  </a:rPr>
                                  <m:t>2</m:t>
                                </m:r>
                                <m:r>
                                  <m:rPr>
                                    <m:sty m:val="p"/>
                                  </m:rPr>
                                  <a:rPr lang="zh-CN" altLang="en-US" sz="1000" i="0">
                                    <a:latin typeface="Cambria Math" panose="02040503050406030204" pitchFamily="18" charset="0"/>
                                  </a:rPr>
                                  <m:t>π</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𝑘</m:t>
                                    </m:r>
                                  </m:e>
                                  <m:sub>
                                    <m:r>
                                      <m:rPr>
                                        <m:sty m:val="p"/>
                                      </m:rPr>
                                      <a:rPr lang="zh-CN" altLang="en-US" sz="1000" i="0">
                                        <a:latin typeface="Cambria Math" panose="02040503050406030204" pitchFamily="18" charset="0"/>
                                      </a:rPr>
                                      <m:t>l</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𝑇</m:t>
                                    </m:r>
                                  </m:e>
                                  <m:sub>
                                    <m:r>
                                      <m:rPr>
                                        <m:sty m:val="p"/>
                                      </m:rPr>
                                      <a:rPr lang="zh-CN" altLang="en-US" sz="1000" i="0">
                                        <a:latin typeface="Cambria Math" panose="02040503050406030204" pitchFamily="18" charset="0"/>
                                      </a:rPr>
                                      <m:t>M</m:t>
                                    </m:r>
                                  </m:sub>
                                </m:sSub>
                              </m:num>
                              <m:den>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𝑛</m:t>
                                    </m:r>
                                  </m:e>
                                  <m:sub>
                                    <m:r>
                                      <m:rPr>
                                        <m:sty m:val="p"/>
                                      </m:rPr>
                                      <a:rPr lang="zh-CN" altLang="en-US" sz="1000" i="0">
                                        <a:latin typeface="Cambria Math" panose="02040503050406030204" pitchFamily="18" charset="0"/>
                                      </a:rPr>
                                      <m:t>P</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𝑉</m:t>
                                    </m:r>
                                  </m:e>
                                  <m:sub>
                                    <m:r>
                                      <m:rPr>
                                        <m:sty m:val="p"/>
                                      </m:rPr>
                                      <a:rPr lang="zh-CN" altLang="en-US" sz="1000" i="0">
                                        <a:latin typeface="Cambria Math" panose="02040503050406030204" pitchFamily="18" charset="0"/>
                                      </a:rPr>
                                      <m:t>P</m:t>
                                    </m:r>
                                  </m:sub>
                                </m:sSub>
                              </m:den>
                            </m:f>
                            <m:r>
                              <m:rPr>
                                <m:nor/>
                              </m:rPr>
                              <a:rPr lang="zh-CN" altLang="en-US" sz="1000" i="1">
                                <a:latin typeface="Cambria Math" panose="02040503050406030204" pitchFamily="18" charset="0"/>
                              </a:rPr>
                              <m:t>　　　　</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𝑉</m:t>
                                </m:r>
                              </m:e>
                              <m:sub>
                                <m:r>
                                  <m:rPr>
                                    <m:sty m:val="p"/>
                                  </m:rPr>
                                  <a:rPr lang="zh-CN" altLang="en-US" sz="1000" i="0">
                                    <a:latin typeface="Cambria Math" panose="02040503050406030204" pitchFamily="18" charset="0"/>
                                  </a:rPr>
                                  <m:t>M</m:t>
                                </m:r>
                                <m:r>
                                  <a:rPr lang="zh-CN" altLang="en-US" sz="1000" i="0">
                                    <a:latin typeface="Cambria Math" panose="02040503050406030204" pitchFamily="18" charset="0"/>
                                  </a:rPr>
                                  <m:t>2</m:t>
                                </m:r>
                              </m:sub>
                            </m:sSub>
                            <m:r>
                              <a:rPr lang="zh-CN" altLang="en-US" sz="1000" i="0">
                                <a:latin typeface="Cambria Math" panose="02040503050406030204" pitchFamily="18" charset="0"/>
                              </a:rPr>
                              <m:t>=</m:t>
                            </m:r>
                            <m:f>
                              <m:fPr>
                                <m:ctrlPr>
                                  <a:rPr lang="zh-CN" altLang="en-US" sz="1000" i="1">
                                    <a:latin typeface="Cambria Math" panose="02040503050406030204" pitchFamily="18" charset="0"/>
                                  </a:rPr>
                                </m:ctrlPr>
                              </m:fPr>
                              <m:num>
                                <m:r>
                                  <a:rPr lang="zh-CN" altLang="en-US" sz="1000" i="0">
                                    <a:latin typeface="Cambria Math" panose="02040503050406030204" pitchFamily="18" charset="0"/>
                                  </a:rPr>
                                  <m:t>4</m:t>
                                </m:r>
                                <m:r>
                                  <m:rPr>
                                    <m:sty m:val="p"/>
                                  </m:rPr>
                                  <a:rPr lang="zh-CN" altLang="en-US" sz="1000" i="0">
                                    <a:latin typeface="Cambria Math" panose="02040503050406030204" pitchFamily="18" charset="0"/>
                                  </a:rPr>
                                  <m:t>π</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𝑘</m:t>
                                    </m:r>
                                  </m:e>
                                  <m:sub>
                                    <m:r>
                                      <m:rPr>
                                        <m:sty m:val="p"/>
                                      </m:rPr>
                                      <a:rPr lang="zh-CN" altLang="en-US" sz="1000" i="0">
                                        <a:latin typeface="Cambria Math" panose="02040503050406030204" pitchFamily="18" charset="0"/>
                                      </a:rPr>
                                      <m:t>l</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𝑇</m:t>
                                    </m:r>
                                  </m:e>
                                  <m:sub>
                                    <m:r>
                                      <m:rPr>
                                        <m:sty m:val="p"/>
                                      </m:rPr>
                                      <a:rPr lang="zh-CN" altLang="en-US" sz="1000" i="0">
                                        <a:latin typeface="Cambria Math" panose="02040503050406030204" pitchFamily="18" charset="0"/>
                                      </a:rPr>
                                      <m:t>M</m:t>
                                    </m:r>
                                  </m:sub>
                                </m:sSub>
                              </m:num>
                              <m:den>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𝑛</m:t>
                                    </m:r>
                                  </m:e>
                                  <m:sub>
                                    <m:r>
                                      <m:rPr>
                                        <m:sty m:val="p"/>
                                      </m:rPr>
                                      <a:rPr lang="zh-CN" altLang="en-US" sz="1000" i="0">
                                        <a:latin typeface="Cambria Math" panose="02040503050406030204" pitchFamily="18" charset="0"/>
                                      </a:rPr>
                                      <m:t>P</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𝑉</m:t>
                                    </m:r>
                                  </m:e>
                                  <m:sub>
                                    <m:r>
                                      <m:rPr>
                                        <m:sty m:val="p"/>
                                      </m:rPr>
                                      <a:rPr lang="zh-CN" altLang="en-US" sz="1000" i="0">
                                        <a:latin typeface="Cambria Math" panose="02040503050406030204" pitchFamily="18" charset="0"/>
                                      </a:rPr>
                                      <m:t>P</m:t>
                                    </m:r>
                                  </m:sub>
                                </m:sSub>
                              </m:den>
                            </m:f>
                          </m:e>
                        </m:mr>
                        <m:m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𝑛</m:t>
                                </m:r>
                              </m:e>
                              <m:sub>
                                <m:r>
                                  <m:rPr>
                                    <m:sty m:val="p"/>
                                  </m:rPr>
                                  <a:rPr lang="zh-CN" altLang="en-US" sz="1000" i="0">
                                    <a:latin typeface="Cambria Math" panose="02040503050406030204" pitchFamily="18" charset="0"/>
                                  </a:rPr>
                                  <m:t>Mmax</m:t>
                                </m:r>
                              </m:sub>
                            </m:sSub>
                            <m:r>
                              <a:rPr lang="zh-CN" altLang="en-US" sz="1000" i="0">
                                <a:latin typeface="Cambria Math" panose="02040503050406030204" pitchFamily="18" charset="0"/>
                              </a:rPr>
                              <m:t>=</m:t>
                            </m:r>
                            <m:f>
                              <m:fPr>
                                <m:ctrlPr>
                                  <a:rPr lang="zh-CN" altLang="en-US" sz="1000" i="1">
                                    <a:latin typeface="Cambria Math" panose="02040503050406030204" pitchFamily="18" charset="0"/>
                                  </a:rPr>
                                </m:ctrlPr>
                              </m:fPr>
                              <m:num>
                                <m:sSubSup>
                                  <m:sSubSupPr>
                                    <m:ctrlPr>
                                      <a:rPr lang="zh-CN" altLang="en-US" sz="1000" i="1">
                                        <a:latin typeface="Cambria Math" panose="02040503050406030204" pitchFamily="18" charset="0"/>
                                      </a:rPr>
                                    </m:ctrlPr>
                                  </m:sSubSupPr>
                                  <m:e>
                                    <m:r>
                                      <a:rPr lang="zh-CN" altLang="en-US" sz="1000" i="1">
                                        <a:latin typeface="Cambria Math" panose="02040503050406030204" pitchFamily="18" charset="0"/>
                                      </a:rPr>
                                      <m:t>𝑛</m:t>
                                    </m:r>
                                  </m:e>
                                  <m:sub>
                                    <m:r>
                                      <m:rPr>
                                        <m:sty m:val="p"/>
                                      </m:rPr>
                                      <a:rPr lang="zh-CN" altLang="en-US" sz="1000" i="0">
                                        <a:latin typeface="Cambria Math" panose="02040503050406030204" pitchFamily="18" charset="0"/>
                                      </a:rPr>
                                      <m:t>P</m:t>
                                    </m:r>
                                  </m:sub>
                                  <m:sup>
                                    <m:r>
                                      <a:rPr lang="zh-CN" altLang="en-US" sz="1000" i="0">
                                        <a:latin typeface="Cambria Math" panose="02040503050406030204" pitchFamily="18" charset="0"/>
                                      </a:rPr>
                                      <m:t>2</m:t>
                                    </m:r>
                                  </m:sup>
                                </m:sSubSup>
                                <m:sSubSup>
                                  <m:sSubSupPr>
                                    <m:ctrlPr>
                                      <a:rPr lang="zh-CN" altLang="en-US" sz="1000" i="1">
                                        <a:latin typeface="Cambria Math" panose="02040503050406030204" pitchFamily="18" charset="0"/>
                                      </a:rPr>
                                    </m:ctrlPr>
                                  </m:sSubSupPr>
                                  <m:e>
                                    <m:r>
                                      <a:rPr lang="zh-CN" altLang="en-US" sz="1000" i="1">
                                        <a:latin typeface="Cambria Math" panose="02040503050406030204" pitchFamily="18" charset="0"/>
                                      </a:rPr>
                                      <m:t>𝑉</m:t>
                                    </m:r>
                                  </m:e>
                                  <m:sub>
                                    <m:r>
                                      <m:rPr>
                                        <m:sty m:val="p"/>
                                      </m:rPr>
                                      <a:rPr lang="zh-CN" altLang="en-US" sz="1000" i="0">
                                        <a:latin typeface="Cambria Math" panose="02040503050406030204" pitchFamily="18" charset="0"/>
                                      </a:rPr>
                                      <m:t>M</m:t>
                                    </m:r>
                                  </m:sub>
                                  <m:sup>
                                    <m:r>
                                      <a:rPr lang="zh-CN" altLang="en-US" sz="1000" i="0">
                                        <a:latin typeface="Cambria Math" panose="02040503050406030204" pitchFamily="18" charset="0"/>
                                      </a:rPr>
                                      <m:t>2</m:t>
                                    </m:r>
                                  </m:sup>
                                </m:sSubSup>
                              </m:num>
                              <m:den>
                                <m:r>
                                  <a:rPr lang="zh-CN" altLang="en-US" sz="1000" i="0">
                                    <a:latin typeface="Cambria Math" panose="02040503050406030204" pitchFamily="18" charset="0"/>
                                  </a:rPr>
                                  <m:t>8</m:t>
                                </m:r>
                                <m:r>
                                  <m:rPr>
                                    <m:sty m:val="p"/>
                                  </m:rPr>
                                  <a:rPr lang="zh-CN" altLang="en-US" sz="1000" i="0">
                                    <a:latin typeface="Cambria Math" panose="02040503050406030204" pitchFamily="18" charset="0"/>
                                  </a:rPr>
                                  <m:t>π</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𝑘</m:t>
                                    </m:r>
                                  </m:e>
                                  <m:sub>
                                    <m:r>
                                      <m:rPr>
                                        <m:sty m:val="p"/>
                                      </m:rPr>
                                      <a:rPr lang="zh-CN" altLang="en-US" sz="1000" i="0">
                                        <a:latin typeface="Cambria Math" panose="02040503050406030204" pitchFamily="18" charset="0"/>
                                      </a:rPr>
                                      <m:t>l</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𝑇</m:t>
                                    </m:r>
                                  </m:e>
                                  <m:sub>
                                    <m:r>
                                      <m:rPr>
                                        <m:sty m:val="p"/>
                                      </m:rPr>
                                      <a:rPr lang="zh-CN" altLang="en-US" sz="1000" i="0">
                                        <a:latin typeface="Cambria Math" panose="02040503050406030204" pitchFamily="18" charset="0"/>
                                      </a:rPr>
                                      <m:t>M</m:t>
                                    </m:r>
                                  </m:sub>
                                </m:sSub>
                              </m:den>
                            </m:f>
                          </m:e>
                        </m:mr>
                      </m:m>
                    </m:oMath>
                  </m:oMathPara>
                </a14:m>
                <a:endParaRPr lang="zh-CN" altLang="en-US" sz="1000" dirty="0"/>
              </a:p>
            </p:txBody>
          </p:sp>
        </mc:Choice>
        <mc:Fallback xmlns="">
          <p:sp>
            <p:nvSpPr>
              <p:cNvPr id="20" name="矩形 19">
                <a:extLst>
                  <a:ext uri="{FF2B5EF4-FFF2-40B4-BE49-F238E27FC236}">
                    <a16:creationId xmlns:a16="http://schemas.microsoft.com/office/drawing/2014/main" id="{659BD06C-BB1F-4E74-BE4B-90617FE80AD0}"/>
                  </a:ext>
                </a:extLst>
              </p:cNvPr>
              <p:cNvSpPr>
                <a:spLocks noRot="1" noChangeAspect="1" noMove="1" noResize="1" noEditPoints="1" noAdjustHandles="1" noChangeArrowheads="1" noChangeShapeType="1" noTextEdit="1"/>
              </p:cNvSpPr>
              <p:nvPr/>
            </p:nvSpPr>
            <p:spPr>
              <a:xfrm>
                <a:off x="5486048" y="3613694"/>
                <a:ext cx="2309799" cy="769763"/>
              </a:xfrm>
              <a:prstGeom prst="rect">
                <a:avLst/>
              </a:prstGeom>
              <a:blipFill>
                <a:blip r:embed="rId4"/>
                <a:stretch>
                  <a:fillRect/>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EC32239D-6A09-4637-BC67-A79242D77B09}"/>
              </a:ext>
            </a:extLst>
          </p:cNvPr>
          <p:cNvSpPr/>
          <p:nvPr/>
        </p:nvSpPr>
        <p:spPr>
          <a:xfrm>
            <a:off x="6154144" y="4383457"/>
            <a:ext cx="1274708" cy="215444"/>
          </a:xfrm>
          <a:prstGeom prst="rect">
            <a:avLst/>
          </a:prstGeom>
        </p:spPr>
        <p:txBody>
          <a:bodyPr wrap="none">
            <a:spAutoFit/>
          </a:bodyPr>
          <a:lstStyle/>
          <a:p>
            <a:r>
              <a:rPr lang="en-US" altLang="zh-CN" sz="800" i="1" dirty="0">
                <a:solidFill>
                  <a:srgbClr val="000000"/>
                </a:solidFill>
                <a:latin typeface="Times New Roman" panose="02020603050405020304" pitchFamily="18" charset="0"/>
                <a:ea typeface="黑体" panose="02010609060101010101" pitchFamily="49" charset="-122"/>
              </a:rPr>
              <a:t>k</a:t>
            </a:r>
            <a:r>
              <a:rPr lang="en-US" altLang="zh-CN" sz="800" baseline="-25000" dirty="0">
                <a:solidFill>
                  <a:srgbClr val="000000"/>
                </a:solidFill>
                <a:latin typeface="Times New Roman" panose="02020603050405020304" pitchFamily="18" charset="0"/>
                <a:ea typeface="黑体" panose="02010609060101010101" pitchFamily="49" charset="-122"/>
              </a:rPr>
              <a:t>l</a:t>
            </a:r>
            <a:r>
              <a:rPr lang="en-US" altLang="zh-CN" sz="800" dirty="0">
                <a:solidFill>
                  <a:srgbClr val="000000"/>
                </a:solidFill>
                <a:latin typeface="Times New Roman" panose="02020603050405020304" pitchFamily="18" charset="0"/>
                <a:ea typeface="黑体" panose="02010609060101010101" pitchFamily="49" charset="-122"/>
              </a:rPr>
              <a:t>—</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回路的总泄漏系数。</a:t>
            </a:r>
            <a:endParaRPr lang="zh-CN" altLang="en-US" dirty="0"/>
          </a:p>
        </p:txBody>
      </p:sp>
    </p:spTree>
    <p:extLst>
      <p:ext uri="{BB962C8B-B14F-4D97-AF65-F5344CB8AC3E}">
        <p14:creationId xmlns:p14="http://schemas.microsoft.com/office/powerpoint/2010/main" val="20265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1000"/>
                                        <p:tgtEl>
                                          <p:spTgt spid="8"/>
                                        </p:tgtEl>
                                      </p:cBhvr>
                                    </p:animEffect>
                                    <p:anim calcmode="lin" valueType="num">
                                      <p:cBhvr>
                                        <p:cTn id="60" dur="1000" fill="hold"/>
                                        <p:tgtEl>
                                          <p:spTgt spid="8"/>
                                        </p:tgtEl>
                                        <p:attrNameLst>
                                          <p:attrName>ppt_x</p:attrName>
                                        </p:attrNameLst>
                                      </p:cBhvr>
                                      <p:tavLst>
                                        <p:tav tm="0">
                                          <p:val>
                                            <p:strVal val="#ppt_x"/>
                                          </p:val>
                                        </p:tav>
                                        <p:tav tm="100000">
                                          <p:val>
                                            <p:strVal val="#ppt_x"/>
                                          </p:val>
                                        </p:tav>
                                      </p:tavLst>
                                    </p:anim>
                                    <p:anim calcmode="lin" valueType="num">
                                      <p:cBhvr>
                                        <p:cTn id="6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2" grpId="0"/>
      <p:bldP spid="13" grpId="0" animBg="1"/>
      <p:bldP spid="5" grpId="0"/>
      <p:bldP spid="14" grpId="0" animBg="1"/>
      <p:bldP spid="8" grpId="0"/>
      <p:bldP spid="15" grpId="0"/>
      <p:bldP spid="19" grpId="0"/>
      <p:bldP spid="20" grpId="0"/>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0" name="文本框 9">
            <a:extLst>
              <a:ext uri="{FF2B5EF4-FFF2-40B4-BE49-F238E27FC236}">
                <a16:creationId xmlns:a16="http://schemas.microsoft.com/office/drawing/2014/main" id="{7BD75A8D-FB80-4F1C-8605-08D8576643B5}"/>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容积调速回路</a:t>
            </a:r>
          </a:p>
        </p:txBody>
      </p:sp>
      <p:sp>
        <p:nvSpPr>
          <p:cNvPr id="12" name="矩形 11">
            <a:extLst>
              <a:ext uri="{FF2B5EF4-FFF2-40B4-BE49-F238E27FC236}">
                <a16:creationId xmlns:a16="http://schemas.microsoft.com/office/drawing/2014/main" id="{FBA2400F-CE3B-4AF2-9EFF-69E16F7C0420}"/>
              </a:ext>
            </a:extLst>
          </p:cNvPr>
          <p:cNvSpPr/>
          <p:nvPr/>
        </p:nvSpPr>
        <p:spPr>
          <a:xfrm>
            <a:off x="400773" y="997901"/>
            <a:ext cx="3328155" cy="297517"/>
          </a:xfrm>
          <a:prstGeom prst="rect">
            <a:avLst/>
          </a:prstGeom>
        </p:spPr>
        <p:txBody>
          <a:bodyPr wrap="none">
            <a:spAutoFit/>
          </a:bodyPr>
          <a:lstStyle/>
          <a:p>
            <a:pPr indent="266700">
              <a:lnSpc>
                <a:spcPts val="1575"/>
              </a:lnSpc>
              <a:spcAft>
                <a:spcPts val="0"/>
              </a:spcAft>
            </a:pP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变</a:t>
            </a:r>
            <a:r>
              <a:rPr lang="zh-CN"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量泵</a:t>
            </a:r>
            <a:r>
              <a:rPr lang="en-US"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变</a:t>
            </a:r>
            <a:r>
              <a:rPr lang="zh-CN" altLang="zh-CN"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量马达式调速回路</a:t>
            </a:r>
            <a:endParaRPr lang="zh-CN" altLang="zh-CN" sz="1600" dirty="0">
              <a:solidFill>
                <a:srgbClr val="184972"/>
              </a:solidFill>
              <a:latin typeface="NEU-BZ-S92"/>
              <a:ea typeface="方正书宋_GBK"/>
              <a:cs typeface="Times New Roman" panose="02020603050405020304" pitchFamily="18" charset="0"/>
            </a:endParaRPr>
          </a:p>
        </p:txBody>
      </p:sp>
      <p:sp>
        <p:nvSpPr>
          <p:cNvPr id="13" name="直角三角形 12">
            <a:extLst>
              <a:ext uri="{FF2B5EF4-FFF2-40B4-BE49-F238E27FC236}">
                <a16:creationId xmlns:a16="http://schemas.microsoft.com/office/drawing/2014/main" id="{4BAB39FB-8566-4C43-84DA-60D7D3884A13}"/>
              </a:ext>
            </a:extLst>
          </p:cNvPr>
          <p:cNvSpPr/>
          <p:nvPr/>
        </p:nvSpPr>
        <p:spPr>
          <a:xfrm rot="2637755" flipH="1" flipV="1">
            <a:off x="318091" y="1020147"/>
            <a:ext cx="224020" cy="22402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4" name="圆角矩形 3">
            <a:extLst>
              <a:ext uri="{FF2B5EF4-FFF2-40B4-BE49-F238E27FC236}">
                <a16:creationId xmlns:a16="http://schemas.microsoft.com/office/drawing/2014/main" id="{CDBD7C26-24CC-4334-B393-BB284748B91A}"/>
              </a:ext>
            </a:extLst>
          </p:cNvPr>
          <p:cNvSpPr/>
          <p:nvPr/>
        </p:nvSpPr>
        <p:spPr>
          <a:xfrm>
            <a:off x="128445" y="1439785"/>
            <a:ext cx="4713317" cy="2685515"/>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936660DD-A748-44F8-BC6B-1A92B6B3A076}"/>
              </a:ext>
            </a:extLst>
          </p:cNvPr>
          <p:cNvSpPr/>
          <p:nvPr/>
        </p:nvSpPr>
        <p:spPr>
          <a:xfrm>
            <a:off x="183358" y="1634450"/>
            <a:ext cx="4603489" cy="235449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这种回路的工作特性是上述两种回路工作特性的综合</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所示。这种回路的调速范围很大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等于泵的调速范围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和马达调速范围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的乘积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。这种回路适用于大功率的液压系统</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特别适用于系统中有两个或多个液压马达要求共用一个液压泵又能各自独立进行调速的场合</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如港口起重运输机械、矿山采掘机械、工程机械等处。</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7" name="8T18.EPS">
            <a:extLst>
              <a:ext uri="{FF2B5EF4-FFF2-40B4-BE49-F238E27FC236}">
                <a16:creationId xmlns:a16="http://schemas.microsoft.com/office/drawing/2014/main" id="{F129B5DC-B6DA-4E3D-87CF-0902079D5534}"/>
              </a:ext>
            </a:extLst>
          </p:cNvPr>
          <p:cNvPicPr/>
          <p:nvPr/>
        </p:nvPicPr>
        <p:blipFill>
          <a:blip r:embed="rId3" cstate="print"/>
          <a:stretch>
            <a:fillRect/>
          </a:stretch>
        </p:blipFill>
        <p:spPr>
          <a:xfrm>
            <a:off x="5827288" y="1381596"/>
            <a:ext cx="2468815" cy="2087024"/>
          </a:xfrm>
          <a:prstGeom prst="rect">
            <a:avLst/>
          </a:prstGeom>
        </p:spPr>
      </p:pic>
      <p:sp>
        <p:nvSpPr>
          <p:cNvPr id="7" name="矩形 6">
            <a:extLst>
              <a:ext uri="{FF2B5EF4-FFF2-40B4-BE49-F238E27FC236}">
                <a16:creationId xmlns:a16="http://schemas.microsoft.com/office/drawing/2014/main" id="{3BC01476-1E45-4C7C-B5CF-A8BADE100065}"/>
              </a:ext>
            </a:extLst>
          </p:cNvPr>
          <p:cNvSpPr/>
          <p:nvPr/>
        </p:nvSpPr>
        <p:spPr>
          <a:xfrm>
            <a:off x="6036414" y="3601656"/>
            <a:ext cx="2050561" cy="271869"/>
          </a:xfrm>
          <a:prstGeom prst="rect">
            <a:avLst/>
          </a:prstGeom>
        </p:spPr>
        <p:txBody>
          <a:bodyPr wrap="non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8-18</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变量泵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变量马达式容积调速</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1" name="矩形 10">
            <a:extLst>
              <a:ext uri="{FF2B5EF4-FFF2-40B4-BE49-F238E27FC236}">
                <a16:creationId xmlns:a16="http://schemas.microsoft.com/office/drawing/2014/main" id="{144193C0-7B42-436E-AE3F-60D097838D92}"/>
              </a:ext>
            </a:extLst>
          </p:cNvPr>
          <p:cNvSpPr/>
          <p:nvPr/>
        </p:nvSpPr>
        <p:spPr>
          <a:xfrm>
            <a:off x="6719157" y="3873525"/>
            <a:ext cx="992579"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回路的工作特性</a:t>
            </a:r>
            <a:endParaRPr lang="zh-CN" altLang="en-US" dirty="0"/>
          </a:p>
        </p:txBody>
      </p:sp>
    </p:spTree>
    <p:extLst>
      <p:ext uri="{BB962C8B-B14F-4D97-AF65-F5344CB8AC3E}">
        <p14:creationId xmlns:p14="http://schemas.microsoft.com/office/powerpoint/2010/main" val="26714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4" grpId="0"/>
      <p:bldP spid="7"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2991692" y="2007261"/>
            <a:ext cx="5560908" cy="861774"/>
          </a:xfrm>
          <a:prstGeom prst="rect">
            <a:avLst/>
          </a:prstGeom>
        </p:spPr>
        <p:txBody>
          <a:bodyPr wrap="square">
            <a:spAutoFit/>
          </a:bodyPr>
          <a:lstStyle/>
          <a:p>
            <a:pPr algn="ctr"/>
            <a:r>
              <a:rPr lang="zh-CN" altLang="en-US" sz="4800" dirty="0">
                <a:solidFill>
                  <a:srgbClr val="F6C954"/>
                </a:solidFill>
                <a:latin typeface="黑体" panose="02010609060101010101" pitchFamily="49" charset="-122"/>
                <a:ea typeface="黑体" panose="02010609060101010101" pitchFamily="49" charset="-122"/>
              </a:rPr>
              <a:t>容积节流调速回路</a:t>
            </a:r>
            <a:endParaRPr lang="en-US" altLang="zh-CN" sz="4800" dirty="0">
              <a:solidFill>
                <a:srgbClr val="F6C954"/>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1595154" y="1545596"/>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dirty="0">
                <a:solidFill>
                  <a:srgbClr val="FFFFFF"/>
                </a:solidFill>
                <a:latin typeface="黑体" panose="02010609060101010101" pitchFamily="49" charset="-122"/>
                <a:ea typeface="黑体" panose="02010609060101010101" pitchFamily="49" charset="-122"/>
                <a:cs typeface="Open Sans" panose="020B0604020202020204" charset="0"/>
              </a:rPr>
              <a:t>四</a:t>
            </a:r>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a:t>
            </a:r>
          </a:p>
        </p:txBody>
      </p:sp>
    </p:spTree>
    <p:extLst>
      <p:ext uri="{BB962C8B-B14F-4D97-AF65-F5344CB8AC3E}">
        <p14:creationId xmlns:p14="http://schemas.microsoft.com/office/powerpoint/2010/main" val="173032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ACB6CCC8-044B-493E-A8C2-D920BFAF2E8B}"/>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容积节流调速回路</a:t>
            </a:r>
          </a:p>
        </p:txBody>
      </p:sp>
      <p:sp>
        <p:nvSpPr>
          <p:cNvPr id="4" name="矩形 3">
            <a:extLst>
              <a:ext uri="{FF2B5EF4-FFF2-40B4-BE49-F238E27FC236}">
                <a16:creationId xmlns:a16="http://schemas.microsoft.com/office/drawing/2014/main" id="{22C53A8A-3A57-462D-B4A6-2F066C85228D}"/>
              </a:ext>
            </a:extLst>
          </p:cNvPr>
          <p:cNvSpPr/>
          <p:nvPr/>
        </p:nvSpPr>
        <p:spPr>
          <a:xfrm>
            <a:off x="242557" y="802425"/>
            <a:ext cx="8420793" cy="13849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容积节流调速回路的工作原理是用压力补偿型变量泵供油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用流量控制元件确定进入液压缸或由液压缸流出的流量来调节活塞的运动速度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并使变量泵的输油量自动地与液压缸所需流量相适应。这种调速回路没有溢流损失、效率较高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速度稳定性也比单纯的容积调速回路好。常见的容积节流调速回路亦有定压式和变压式两种。</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3" name="圆角矩形 3">
            <a:extLst>
              <a:ext uri="{FF2B5EF4-FFF2-40B4-BE49-F238E27FC236}">
                <a16:creationId xmlns:a16="http://schemas.microsoft.com/office/drawing/2014/main" id="{5A021868-5E63-4292-BA8B-7A65D345E269}"/>
              </a:ext>
            </a:extLst>
          </p:cNvPr>
          <p:cNvSpPr/>
          <p:nvPr/>
        </p:nvSpPr>
        <p:spPr>
          <a:xfrm>
            <a:off x="178723" y="868087"/>
            <a:ext cx="8703426" cy="1297322"/>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5" name="直角三角形 14">
            <a:extLst>
              <a:ext uri="{FF2B5EF4-FFF2-40B4-BE49-F238E27FC236}">
                <a16:creationId xmlns:a16="http://schemas.microsoft.com/office/drawing/2014/main" id="{69EF1253-E276-46F6-86BF-7BA0503B4986}"/>
              </a:ext>
            </a:extLst>
          </p:cNvPr>
          <p:cNvSpPr/>
          <p:nvPr/>
        </p:nvSpPr>
        <p:spPr>
          <a:xfrm rot="2637755" flipH="1" flipV="1">
            <a:off x="74518" y="225546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6" name="直角三角形 15">
            <a:extLst>
              <a:ext uri="{FF2B5EF4-FFF2-40B4-BE49-F238E27FC236}">
                <a16:creationId xmlns:a16="http://schemas.microsoft.com/office/drawing/2014/main" id="{C1390DB8-9E7F-4537-AD66-41041CF076E5}"/>
              </a:ext>
            </a:extLst>
          </p:cNvPr>
          <p:cNvSpPr/>
          <p:nvPr/>
        </p:nvSpPr>
        <p:spPr>
          <a:xfrm rot="2637755" flipH="1" flipV="1">
            <a:off x="224765" y="225546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8" name="文本框 19">
            <a:extLst>
              <a:ext uri="{FF2B5EF4-FFF2-40B4-BE49-F238E27FC236}">
                <a16:creationId xmlns:a16="http://schemas.microsoft.com/office/drawing/2014/main" id="{16C3999C-4978-4C71-9CAE-5BC6FDECEAD1}"/>
              </a:ext>
            </a:extLst>
          </p:cNvPr>
          <p:cNvSpPr txBox="1">
            <a:spLocks noChangeArrowheads="1"/>
          </p:cNvSpPr>
          <p:nvPr/>
        </p:nvSpPr>
        <p:spPr bwMode="auto">
          <a:xfrm>
            <a:off x="586677" y="2174481"/>
            <a:ext cx="3736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黑体" panose="02010609060101010101" pitchFamily="49" charset="-122"/>
                <a:ea typeface="黑体" panose="02010609060101010101" pitchFamily="49" charset="-122"/>
              </a:rPr>
              <a:t>一、定压式容积节流调速回路</a:t>
            </a:r>
          </a:p>
        </p:txBody>
      </p:sp>
      <p:sp>
        <p:nvSpPr>
          <p:cNvPr id="6" name="矩形 5">
            <a:extLst>
              <a:ext uri="{FF2B5EF4-FFF2-40B4-BE49-F238E27FC236}">
                <a16:creationId xmlns:a16="http://schemas.microsoft.com/office/drawing/2014/main" id="{536AC8FF-40C3-4E2C-AA24-9240C08A9624}"/>
              </a:ext>
            </a:extLst>
          </p:cNvPr>
          <p:cNvSpPr/>
          <p:nvPr/>
        </p:nvSpPr>
        <p:spPr>
          <a:xfrm>
            <a:off x="479677" y="2689983"/>
            <a:ext cx="5153777" cy="2123658"/>
          </a:xfrm>
          <a:prstGeom prst="rect">
            <a:avLst/>
          </a:prstGeom>
        </p:spPr>
        <p:txBody>
          <a:bodyPr wrap="square">
            <a:spAutoFit/>
          </a:bodyPr>
          <a:lstStyle/>
          <a:p>
            <a:pPr indent="234000" algn="just">
              <a:lnSpc>
                <a:spcPct val="15000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8-19</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所示为定压式的容积节流调速回路。这种回路使用了限压式变量叶片泵</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和调速阀</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变量泵输出的压力油经调速阀进入液压缸</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的工作腔</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回油则经背压阀</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返回油箱。活塞运动速度由调速阀中节流阀的通流截面积</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来控制</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变量泵输出的流量</a:t>
            </a:r>
            <a:r>
              <a:rPr lang="en-US" altLang="zh-CN" sz="11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则和进入液压缸的流量</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自动适应</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1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&gt;</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泵的供油压力上升</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使限压式叶片泵的流量自动减小到</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反之</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1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泵的供油压力下降</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该泵又会自动使</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。可见调速阀在这里的作用不仅是使进入液压缸的流量保持恒定</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而且还使泵的供油量</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因而亦使泵的供油压力</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基本上恒定不变</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从而使泵和缸的流量匹配。这种回路中的调速阀也可以装在回油路上</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12" name="8T19.EPS">
            <a:extLst>
              <a:ext uri="{FF2B5EF4-FFF2-40B4-BE49-F238E27FC236}">
                <a16:creationId xmlns:a16="http://schemas.microsoft.com/office/drawing/2014/main" id="{131A1C5C-DC59-4192-B19E-0E12D375DC9F}"/>
              </a:ext>
            </a:extLst>
          </p:cNvPr>
          <p:cNvPicPr/>
          <p:nvPr/>
        </p:nvPicPr>
        <p:blipFill>
          <a:blip r:embed="rId3" cstate="print"/>
          <a:stretch>
            <a:fillRect/>
          </a:stretch>
        </p:blipFill>
        <p:spPr>
          <a:xfrm>
            <a:off x="6291054" y="2253082"/>
            <a:ext cx="1334921" cy="2274963"/>
          </a:xfrm>
          <a:prstGeom prst="rect">
            <a:avLst/>
          </a:prstGeom>
        </p:spPr>
      </p:pic>
      <p:graphicFrame>
        <p:nvGraphicFramePr>
          <p:cNvPr id="8" name="表格 7">
            <a:extLst>
              <a:ext uri="{FF2B5EF4-FFF2-40B4-BE49-F238E27FC236}">
                <a16:creationId xmlns:a16="http://schemas.microsoft.com/office/drawing/2014/main" id="{503E09EC-0F25-4B43-A62E-BB98AE51DA09}"/>
              </a:ext>
            </a:extLst>
          </p:cNvPr>
          <p:cNvGraphicFramePr>
            <a:graphicFrameLocks noGrp="1"/>
          </p:cNvGraphicFramePr>
          <p:nvPr>
            <p:extLst>
              <p:ext uri="{D42A27DB-BD31-4B8C-83A1-F6EECF244321}">
                <p14:modId xmlns:p14="http://schemas.microsoft.com/office/powerpoint/2010/main" val="3655021308"/>
              </p:ext>
            </p:extLst>
          </p:nvPr>
        </p:nvGraphicFramePr>
        <p:xfrm>
          <a:off x="4711584" y="4650833"/>
          <a:ext cx="4259580" cy="330200"/>
        </p:xfrm>
        <a:graphic>
          <a:graphicData uri="http://schemas.openxmlformats.org/drawingml/2006/table">
            <a:tbl>
              <a:tblPr firstRow="1" firstCol="1" bandRow="1"/>
              <a:tblGrid>
                <a:gridCol w="4259580">
                  <a:extLst>
                    <a:ext uri="{9D8B030D-6E8A-4147-A177-3AD203B41FA5}">
                      <a16:colId xmlns:a16="http://schemas.microsoft.com/office/drawing/2014/main" val="1769564264"/>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8-19</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定压式容积节流调速回路</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限压式变量叶片泵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调速阀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液压缸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背压阀</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3122849780"/>
                  </a:ext>
                </a:extLst>
              </a:tr>
            </a:tbl>
          </a:graphicData>
        </a:graphic>
      </p:graphicFrame>
    </p:spTree>
    <p:extLst>
      <p:ext uri="{BB962C8B-B14F-4D97-AF65-F5344CB8AC3E}">
        <p14:creationId xmlns:p14="http://schemas.microsoft.com/office/powerpoint/2010/main" val="41092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P spid="15" grpId="0" animBg="1"/>
      <p:bldP spid="16" grpId="0" animBg="1"/>
      <p:bldP spid="18"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5">
            <a:extLst>
              <a:ext uri="{FF2B5EF4-FFF2-40B4-BE49-F238E27FC236}">
                <a16:creationId xmlns:a16="http://schemas.microsoft.com/office/drawing/2014/main" id="{A07ED8A2-1468-4673-B2BB-F869395BBD3B}"/>
              </a:ext>
            </a:extLst>
          </p:cNvPr>
          <p:cNvSpPr/>
          <p:nvPr/>
        </p:nvSpPr>
        <p:spPr>
          <a:xfrm>
            <a:off x="4463935" y="3191112"/>
            <a:ext cx="4583216" cy="178566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8" name="文本框 17">
            <a:extLst>
              <a:ext uri="{FF2B5EF4-FFF2-40B4-BE49-F238E27FC236}">
                <a16:creationId xmlns:a16="http://schemas.microsoft.com/office/drawing/2014/main" id="{888E6DDF-B199-4AAE-82E5-2E2B96C164D0}"/>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容积节流调速回路</a:t>
            </a:r>
          </a:p>
        </p:txBody>
      </p:sp>
      <p:sp>
        <p:nvSpPr>
          <p:cNvPr id="6" name="矩形 5">
            <a:extLst>
              <a:ext uri="{FF2B5EF4-FFF2-40B4-BE49-F238E27FC236}">
                <a16:creationId xmlns:a16="http://schemas.microsoft.com/office/drawing/2014/main" id="{36EAEE3A-BED2-4279-838D-A73191A30E01}"/>
              </a:ext>
            </a:extLst>
          </p:cNvPr>
          <p:cNvSpPr/>
          <p:nvPr/>
        </p:nvSpPr>
        <p:spPr>
          <a:xfrm>
            <a:off x="230456" y="850353"/>
            <a:ext cx="5546889" cy="61472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定压式容积节流调速回路的速度刚性、运动平稳性、承载能力和调速范围都和与它对应的节流调速回路相近。</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12" name="矩形 11">
            <a:extLst>
              <a:ext uri="{FF2B5EF4-FFF2-40B4-BE49-F238E27FC236}">
                <a16:creationId xmlns:a16="http://schemas.microsoft.com/office/drawing/2014/main" id="{6B75EE12-7A49-4F8D-A122-F56F4410775E}"/>
              </a:ext>
            </a:extLst>
          </p:cNvPr>
          <p:cNvSpPr/>
          <p:nvPr/>
        </p:nvSpPr>
        <p:spPr>
          <a:xfrm>
            <a:off x="115685" y="1438343"/>
            <a:ext cx="5776429" cy="92333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8-20</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所示为这种调速回路的调速特性。由图可见</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这种回路虽无溢流损失</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但仍有节流损失</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其大小与液压缸工作腔压力</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有关。当进入液压缸的工作流量为</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泵的供油流量应为</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供油压力为</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。很明显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液压缸工作腔压力的正常工作范围是　</a:t>
            </a:r>
            <a:endParaRPr lang="zh-CN" altLang="zh-CN" sz="12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40FFDE5-65DD-46EF-AAB5-24087301E02A}"/>
                  </a:ext>
                </a:extLst>
              </p:cNvPr>
              <p:cNvSpPr/>
              <p:nvPr/>
            </p:nvSpPr>
            <p:spPr>
              <a:xfrm>
                <a:off x="930684" y="2327304"/>
                <a:ext cx="2865913" cy="5952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2</m:t>
                          </m:r>
                        </m:sub>
                      </m:sSub>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2</m:t>
                              </m:r>
                            </m:sub>
                          </m:sSub>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sub>
                      </m:sSub>
                      <m:r>
                        <m:rPr>
                          <m:nor/>
                        </m:rPr>
                        <a:rPr lang="zh-CN" altLang="en-US" sz="1600" i="1">
                          <a:latin typeface="Cambria Math" panose="02040503050406030204" pitchFamily="18" charset="0"/>
                        </a:rPr>
                        <m:t>−</m:t>
                      </m:r>
                      <m:r>
                        <m:rPr>
                          <m:sty m:val="p"/>
                        </m:rPr>
                        <a:rPr lang="zh-CN" altLang="en-US" sz="1600" i="0">
                          <a:latin typeface="Cambria Math" panose="02040503050406030204" pitchFamily="18" charset="0"/>
                        </a:rPr>
                        <m:t>Δ</m:t>
                      </m:r>
                      <m:r>
                        <a:rPr lang="zh-CN" altLang="en-US" sz="1600" i="1">
                          <a:latin typeface="Cambria Math" panose="02040503050406030204" pitchFamily="18" charset="0"/>
                        </a:rPr>
                        <m:t>𝑝</m:t>
                      </m:r>
                      <m:r>
                        <m:rPr>
                          <m:nor/>
                        </m:rPr>
                        <a:rPr lang="zh-CN" altLang="en-US" sz="1600" i="1">
                          <a:latin typeface="Cambria Math" panose="02040503050406030204" pitchFamily="18" charset="0"/>
                        </a:rPr>
                        <m:t>)(8−30)</m:t>
                      </m:r>
                    </m:oMath>
                  </m:oMathPara>
                </a14:m>
                <a:endParaRPr lang="zh-CN" altLang="en-US" sz="1600" dirty="0"/>
              </a:p>
            </p:txBody>
          </p:sp>
        </mc:Choice>
        <mc:Fallback xmlns="">
          <p:sp>
            <p:nvSpPr>
              <p:cNvPr id="14" name="矩形 13">
                <a:extLst>
                  <a:ext uri="{FF2B5EF4-FFF2-40B4-BE49-F238E27FC236}">
                    <a16:creationId xmlns:a16="http://schemas.microsoft.com/office/drawing/2014/main" id="{040FFDE5-65DD-46EF-AAB5-24087301E02A}"/>
                  </a:ext>
                </a:extLst>
              </p:cNvPr>
              <p:cNvSpPr>
                <a:spLocks noRot="1" noChangeAspect="1" noMove="1" noResize="1" noEditPoints="1" noAdjustHandles="1" noChangeArrowheads="1" noChangeShapeType="1" noTextEdit="1"/>
              </p:cNvSpPr>
              <p:nvPr/>
            </p:nvSpPr>
            <p:spPr>
              <a:xfrm>
                <a:off x="930684" y="2327304"/>
                <a:ext cx="2865913" cy="595228"/>
              </a:xfrm>
              <a:prstGeom prst="rect">
                <a:avLst/>
              </a:prstGeom>
              <a:blipFill>
                <a:blip r:embed="rId3"/>
                <a:stretch>
                  <a:fillRect/>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D11FBF65-1915-4D0B-AC98-80AD0C4ADA2F}"/>
              </a:ext>
            </a:extLst>
          </p:cNvPr>
          <p:cNvSpPr/>
          <p:nvPr/>
        </p:nvSpPr>
        <p:spPr>
          <a:xfrm>
            <a:off x="552688" y="3004820"/>
            <a:ext cx="3489296" cy="571182"/>
          </a:xfrm>
          <a:prstGeom prst="rect">
            <a:avLst/>
          </a:prstGeom>
        </p:spPr>
        <p:txBody>
          <a:bodyPr wrap="square">
            <a:spAutoFit/>
          </a:bodyPr>
          <a:lstStyle/>
          <a:p>
            <a:pPr indent="252000">
              <a:lnSpc>
                <a:spcPct val="150000"/>
              </a:lnSpc>
              <a:spcAft>
                <a:spcPts val="0"/>
              </a:spcAft>
            </a:pPr>
            <a:r>
              <a:rPr lang="zh-CN"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1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1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保持调速阀正常工作所需的压差</a:t>
            </a:r>
            <a:r>
              <a:rPr lang="en-US"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一般在</a:t>
            </a:r>
            <a:r>
              <a:rPr lang="en-US"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以上。其他符号意义同前。</a:t>
            </a:r>
            <a:endParaRPr lang="zh-CN" altLang="zh-CN" sz="1100" dirty="0">
              <a:solidFill>
                <a:srgbClr val="FF0000"/>
              </a:solidFill>
              <a:effectLst/>
              <a:latin typeface="NEU-BZ-S92"/>
              <a:ea typeface="方正书宋_GBK"/>
              <a:cs typeface="Times New Roman" panose="02020603050405020304" pitchFamily="18" charset="0"/>
            </a:endParaRPr>
          </a:p>
        </p:txBody>
      </p:sp>
      <p:pic>
        <p:nvPicPr>
          <p:cNvPr id="23" name="8T20.EPS">
            <a:extLst>
              <a:ext uri="{FF2B5EF4-FFF2-40B4-BE49-F238E27FC236}">
                <a16:creationId xmlns:a16="http://schemas.microsoft.com/office/drawing/2014/main" id="{CB800431-57BC-4CA5-AC19-2D429809C08D}"/>
              </a:ext>
            </a:extLst>
          </p:cNvPr>
          <p:cNvPicPr/>
          <p:nvPr/>
        </p:nvPicPr>
        <p:blipFill>
          <a:blip r:embed="rId4" cstate="print"/>
          <a:stretch>
            <a:fillRect/>
          </a:stretch>
        </p:blipFill>
        <p:spPr>
          <a:xfrm>
            <a:off x="6173265" y="1063882"/>
            <a:ext cx="2374265" cy="1539240"/>
          </a:xfrm>
          <a:prstGeom prst="rect">
            <a:avLst/>
          </a:prstGeom>
        </p:spPr>
      </p:pic>
      <p:graphicFrame>
        <p:nvGraphicFramePr>
          <p:cNvPr id="22" name="表格 21">
            <a:extLst>
              <a:ext uri="{FF2B5EF4-FFF2-40B4-BE49-F238E27FC236}">
                <a16:creationId xmlns:a16="http://schemas.microsoft.com/office/drawing/2014/main" id="{0A944644-7E3E-479A-A106-7A6EF27E19F7}"/>
              </a:ext>
            </a:extLst>
          </p:cNvPr>
          <p:cNvGraphicFramePr>
            <a:graphicFrameLocks noGrp="1"/>
          </p:cNvGraphicFramePr>
          <p:nvPr>
            <p:extLst>
              <p:ext uri="{D42A27DB-BD31-4B8C-83A1-F6EECF244321}">
                <p14:modId xmlns:p14="http://schemas.microsoft.com/office/powerpoint/2010/main" val="3053613458"/>
              </p:ext>
            </p:extLst>
          </p:nvPr>
        </p:nvGraphicFramePr>
        <p:xfrm>
          <a:off x="5236435" y="2677592"/>
          <a:ext cx="4247927" cy="177800"/>
        </p:xfrm>
        <a:graphic>
          <a:graphicData uri="http://schemas.openxmlformats.org/drawingml/2006/table">
            <a:tbl>
              <a:tblPr firstRow="1" firstCol="1" bandRow="1"/>
              <a:tblGrid>
                <a:gridCol w="4247927">
                  <a:extLst>
                    <a:ext uri="{9D8B030D-6E8A-4147-A177-3AD203B41FA5}">
                      <a16:colId xmlns:a16="http://schemas.microsoft.com/office/drawing/2014/main" val="218018750"/>
                    </a:ext>
                  </a:extLst>
                </a:gridCol>
              </a:tblGrid>
              <a:tr h="4572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8-20</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定压式容积节流调速回路的调速特性</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3415891300"/>
                  </a:ext>
                </a:extLst>
              </a:tr>
            </a:tbl>
          </a:graphicData>
        </a:graphic>
      </p:graphicFrame>
      <p:sp>
        <p:nvSpPr>
          <p:cNvPr id="26" name="矩形 25">
            <a:extLst>
              <a:ext uri="{FF2B5EF4-FFF2-40B4-BE49-F238E27FC236}">
                <a16:creationId xmlns:a16="http://schemas.microsoft.com/office/drawing/2014/main" id="{084E7C0E-527B-426D-95C3-C05DF1FDA88F}"/>
              </a:ext>
            </a:extLst>
          </p:cNvPr>
          <p:cNvSpPr/>
          <p:nvPr/>
        </p:nvSpPr>
        <p:spPr>
          <a:xfrm>
            <a:off x="230456" y="3555374"/>
            <a:ext cx="3715549" cy="61472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当</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1max</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回路中的节流损失最小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8-20)</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节流损失越大。这种调速回路的效率为</a:t>
            </a:r>
            <a:endParaRPr lang="zh-CN" altLang="zh-CN" sz="12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90F4F547-4CB9-41A1-99AC-E2F27E44E378}"/>
                  </a:ext>
                </a:extLst>
              </p:cNvPr>
              <p:cNvSpPr/>
              <p:nvPr/>
            </p:nvSpPr>
            <p:spPr>
              <a:xfrm>
                <a:off x="1019082" y="4303438"/>
                <a:ext cx="2863027" cy="6234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m:rPr>
                              <m:sty m:val="p"/>
                            </m:rPr>
                            <a:rPr lang="zh-CN" altLang="en-US" sz="1200" i="0">
                              <a:latin typeface="Cambria Math" panose="02040503050406030204" pitchFamily="18" charset="0"/>
                            </a:rPr>
                            <m:t>C</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2</m:t>
                                  </m:r>
                                </m:sub>
                              </m:sSub>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2</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1</m:t>
                                      </m:r>
                                    </m:sub>
                                  </m:sSub>
                                </m:den>
                              </m:f>
                            </m:e>
                          </m:d>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a:rPr lang="zh-CN" altLang="en-US" sz="1200" i="0">
                                  <a:latin typeface="Cambria Math" panose="02040503050406030204" pitchFamily="18" charset="0"/>
                                </a:rPr>
                                <m:t>1</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P</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m:rPr>
                                  <m:sty m:val="p"/>
                                </m:rPr>
                                <a:rPr lang="zh-CN" altLang="en-US" sz="1200" i="0">
                                  <a:latin typeface="Cambria Math" panose="02040503050406030204" pitchFamily="18" charset="0"/>
                                </a:rPr>
                                <m:t>P</m:t>
                              </m:r>
                            </m:sub>
                          </m:sSub>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2</m:t>
                              </m:r>
                            </m:sub>
                          </m:sSub>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2</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1</m:t>
                                  </m:r>
                                </m:sub>
                              </m:sSub>
                            </m:den>
                          </m:f>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P</m:t>
                              </m:r>
                            </m:sub>
                          </m:sSub>
                        </m:den>
                      </m:f>
                      <m:r>
                        <m:rPr>
                          <m:nor/>
                        </m:rPr>
                        <a:rPr lang="zh-CN" altLang="en-US" sz="1200" i="1">
                          <a:latin typeface="Cambria Math" panose="02040503050406030204" pitchFamily="18" charset="0"/>
                        </a:rPr>
                        <m:t>(8−31)</m:t>
                      </m:r>
                    </m:oMath>
                  </m:oMathPara>
                </a14:m>
                <a:endParaRPr lang="zh-CN" altLang="en-US" sz="1200" dirty="0"/>
              </a:p>
            </p:txBody>
          </p:sp>
        </mc:Choice>
        <mc:Fallback xmlns="">
          <p:sp>
            <p:nvSpPr>
              <p:cNvPr id="27" name="矩形 26">
                <a:extLst>
                  <a:ext uri="{FF2B5EF4-FFF2-40B4-BE49-F238E27FC236}">
                    <a16:creationId xmlns:a16="http://schemas.microsoft.com/office/drawing/2014/main" id="{90F4F547-4CB9-41A1-99AC-E2F27E44E378}"/>
                  </a:ext>
                </a:extLst>
              </p:cNvPr>
              <p:cNvSpPr>
                <a:spLocks noRot="1" noChangeAspect="1" noMove="1" noResize="1" noEditPoints="1" noAdjustHandles="1" noChangeArrowheads="1" noChangeShapeType="1" noTextEdit="1"/>
              </p:cNvSpPr>
              <p:nvPr/>
            </p:nvSpPr>
            <p:spPr>
              <a:xfrm>
                <a:off x="1019082" y="4303438"/>
                <a:ext cx="2863027" cy="623440"/>
              </a:xfrm>
              <a:prstGeom prst="rect">
                <a:avLst/>
              </a:prstGeom>
              <a:blipFill>
                <a:blip r:embed="rId5"/>
                <a:stretch>
                  <a:fillRect/>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F66C6B2D-1AC5-4157-9CBE-50CFB84B0CF5}"/>
              </a:ext>
            </a:extLst>
          </p:cNvPr>
          <p:cNvSpPr/>
          <p:nvPr/>
        </p:nvSpPr>
        <p:spPr>
          <a:xfrm>
            <a:off x="4548859" y="3254166"/>
            <a:ext cx="4413368" cy="1615827"/>
          </a:xfrm>
          <a:prstGeom prst="rect">
            <a:avLst/>
          </a:prstGeom>
        </p:spPr>
        <p:txBody>
          <a:bodyPr wrap="square">
            <a:spAutoFit/>
          </a:bodyPr>
          <a:lstStyle/>
          <a:p>
            <a:pPr indent="252000" algn="just">
              <a:lnSpc>
                <a:spcPct val="150000"/>
              </a:lnSpc>
              <a:spcAft>
                <a:spcPts val="0"/>
              </a:spcAft>
            </a:pP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上式没有考虑泵的泄漏损失。当限压式变量叶片泵达到最高压力时</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其泄漏量可达最大输出流量的</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。泵的输出流量</a:t>
            </a:r>
            <a:r>
              <a:rPr lang="en-US" altLang="zh-CN" sz="11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愈小</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泵的压力</a:t>
            </a:r>
            <a:r>
              <a:rPr lang="en-US" altLang="zh-CN" sz="11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愈高</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负载愈小</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则式</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(8-31)</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中的</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便愈小</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在调速阀中的压力损失相应增大。因此</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在速度小</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1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小</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、负载小的场合下</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这种调速回路的效率就较低。这种回路最宜用在负载变化不大的中、小功率场合</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如组合机床的进给系统等处。</a:t>
            </a:r>
            <a:endParaRPr lang="zh-CN" altLang="zh-CN" sz="1100" dirty="0">
              <a:solidFill>
                <a:schemeClr val="bg1"/>
              </a:solidFill>
              <a:effectLst/>
              <a:latin typeface="NEU-BZ-S92"/>
              <a:ea typeface="方正书宋_GBK"/>
              <a:cs typeface="Times New Roman" panose="02020603050405020304" pitchFamily="18" charset="0"/>
            </a:endParaRPr>
          </a:p>
        </p:txBody>
      </p:sp>
      <p:sp>
        <p:nvSpPr>
          <p:cNvPr id="29" name="圆角矩形 3">
            <a:extLst>
              <a:ext uri="{FF2B5EF4-FFF2-40B4-BE49-F238E27FC236}">
                <a16:creationId xmlns:a16="http://schemas.microsoft.com/office/drawing/2014/main" id="{CFE23D24-4430-423E-AB63-05172679EFB6}"/>
              </a:ext>
            </a:extLst>
          </p:cNvPr>
          <p:cNvSpPr/>
          <p:nvPr/>
        </p:nvSpPr>
        <p:spPr>
          <a:xfrm>
            <a:off x="798077" y="2361673"/>
            <a:ext cx="2998519" cy="560859"/>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0" name="圆角矩形 3">
            <a:extLst>
              <a:ext uri="{FF2B5EF4-FFF2-40B4-BE49-F238E27FC236}">
                <a16:creationId xmlns:a16="http://schemas.microsoft.com/office/drawing/2014/main" id="{D0E0E364-AA80-437F-AFEC-C04A5526C785}"/>
              </a:ext>
            </a:extLst>
          </p:cNvPr>
          <p:cNvSpPr/>
          <p:nvPr/>
        </p:nvSpPr>
        <p:spPr>
          <a:xfrm>
            <a:off x="951335" y="4301781"/>
            <a:ext cx="2998519" cy="725173"/>
          </a:xfrm>
          <a:prstGeom prst="roundRect">
            <a:avLst>
              <a:gd name="adj" fmla="val 20721"/>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2" name="直角三角形 31">
            <a:extLst>
              <a:ext uri="{FF2B5EF4-FFF2-40B4-BE49-F238E27FC236}">
                <a16:creationId xmlns:a16="http://schemas.microsoft.com/office/drawing/2014/main" id="{42330F24-6676-49B6-A597-2692609045DD}"/>
              </a:ext>
            </a:extLst>
          </p:cNvPr>
          <p:cNvSpPr/>
          <p:nvPr/>
        </p:nvSpPr>
        <p:spPr>
          <a:xfrm rot="2637755" flipH="1" flipV="1">
            <a:off x="4000863" y="4116937"/>
            <a:ext cx="265025" cy="2650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56304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1000"/>
                                        <p:tgtEl>
                                          <p:spTgt spid="32"/>
                                        </p:tgtEl>
                                      </p:cBhvr>
                                    </p:animEffect>
                                    <p:anim calcmode="lin" valueType="num">
                                      <p:cBhvr>
                                        <p:cTn id="61" dur="1000" fill="hold"/>
                                        <p:tgtEl>
                                          <p:spTgt spid="32"/>
                                        </p:tgtEl>
                                        <p:attrNameLst>
                                          <p:attrName>ppt_x</p:attrName>
                                        </p:attrNameLst>
                                      </p:cBhvr>
                                      <p:tavLst>
                                        <p:tav tm="0">
                                          <p:val>
                                            <p:strVal val="#ppt_x"/>
                                          </p:val>
                                        </p:tav>
                                        <p:tav tm="100000">
                                          <p:val>
                                            <p:strVal val="#ppt_x"/>
                                          </p:val>
                                        </p:tav>
                                      </p:tavLst>
                                    </p:anim>
                                    <p:anim calcmode="lin" valueType="num">
                                      <p:cBhvr>
                                        <p:cTn id="62" dur="1000" fill="hold"/>
                                        <p:tgtEl>
                                          <p:spTgt spid="3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anim calcmode="lin" valueType="num">
                                      <p:cBhvr>
                                        <p:cTn id="71" dur="1000" fill="hold"/>
                                        <p:tgtEl>
                                          <p:spTgt spid="31"/>
                                        </p:tgtEl>
                                        <p:attrNameLst>
                                          <p:attrName>ppt_x</p:attrName>
                                        </p:attrNameLst>
                                      </p:cBhvr>
                                      <p:tavLst>
                                        <p:tav tm="0">
                                          <p:val>
                                            <p:strVal val="#ppt_x"/>
                                          </p:val>
                                        </p:tav>
                                        <p:tav tm="100000">
                                          <p:val>
                                            <p:strVal val="#ppt_x"/>
                                          </p:val>
                                        </p:tav>
                                      </p:tavLst>
                                    </p:anim>
                                    <p:anim calcmode="lin" valueType="num">
                                      <p:cBhvr>
                                        <p:cTn id="7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 grpId="0"/>
      <p:bldP spid="12" grpId="0"/>
      <p:bldP spid="14" grpId="0"/>
      <p:bldP spid="21" grpId="0"/>
      <p:bldP spid="26" grpId="0"/>
      <p:bldP spid="27" grpId="0"/>
      <p:bldP spid="28" grpId="0"/>
      <p:bldP spid="29" grpId="0" animBg="1"/>
      <p:bldP spid="30" grpId="0" animBg="1"/>
      <p:bldP spid="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1" name="文本框 10">
            <a:extLst>
              <a:ext uri="{FF2B5EF4-FFF2-40B4-BE49-F238E27FC236}">
                <a16:creationId xmlns:a16="http://schemas.microsoft.com/office/drawing/2014/main" id="{C5FCA6CD-CE30-499A-A565-97E0D7131427}"/>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容积节流调速回路</a:t>
            </a:r>
          </a:p>
        </p:txBody>
      </p:sp>
      <p:sp>
        <p:nvSpPr>
          <p:cNvPr id="13" name="直角三角形 12">
            <a:extLst>
              <a:ext uri="{FF2B5EF4-FFF2-40B4-BE49-F238E27FC236}">
                <a16:creationId xmlns:a16="http://schemas.microsoft.com/office/drawing/2014/main" id="{C5587867-5DDF-4188-8704-884CEDFB844D}"/>
              </a:ext>
            </a:extLst>
          </p:cNvPr>
          <p:cNvSpPr/>
          <p:nvPr/>
        </p:nvSpPr>
        <p:spPr>
          <a:xfrm rot="2637755" flipH="1" flipV="1">
            <a:off x="171543" y="970231"/>
            <a:ext cx="305223" cy="30522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4" name="直角三角形 13">
            <a:extLst>
              <a:ext uri="{FF2B5EF4-FFF2-40B4-BE49-F238E27FC236}">
                <a16:creationId xmlns:a16="http://schemas.microsoft.com/office/drawing/2014/main" id="{464CF0D1-C6EE-4F77-A9D3-CEE290B7F20F}"/>
              </a:ext>
            </a:extLst>
          </p:cNvPr>
          <p:cNvSpPr/>
          <p:nvPr/>
        </p:nvSpPr>
        <p:spPr>
          <a:xfrm rot="2637755" flipH="1" flipV="1">
            <a:off x="321790" y="970231"/>
            <a:ext cx="305223" cy="30522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5" name="文本框 19">
            <a:extLst>
              <a:ext uri="{FF2B5EF4-FFF2-40B4-BE49-F238E27FC236}">
                <a16:creationId xmlns:a16="http://schemas.microsoft.com/office/drawing/2014/main" id="{D5DEF37B-A774-46EF-B171-498C4404BECF}"/>
              </a:ext>
            </a:extLst>
          </p:cNvPr>
          <p:cNvSpPr txBox="1">
            <a:spLocks noChangeArrowheads="1"/>
          </p:cNvSpPr>
          <p:nvPr/>
        </p:nvSpPr>
        <p:spPr bwMode="auto">
          <a:xfrm>
            <a:off x="586677" y="907052"/>
            <a:ext cx="3736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黑体" panose="02010609060101010101" pitchFamily="49" charset="-122"/>
                <a:ea typeface="黑体" panose="02010609060101010101" pitchFamily="49" charset="-122"/>
              </a:rPr>
              <a:t>一、变压式容积节流调速回路</a:t>
            </a:r>
          </a:p>
        </p:txBody>
      </p:sp>
      <p:pic>
        <p:nvPicPr>
          <p:cNvPr id="16" name="8T21.EPS" descr="id:2147507172;FounderCES">
            <a:extLst>
              <a:ext uri="{FF2B5EF4-FFF2-40B4-BE49-F238E27FC236}">
                <a16:creationId xmlns:a16="http://schemas.microsoft.com/office/drawing/2014/main" id="{215E276D-D022-4B6F-BCE1-74FDCA1AF664}"/>
              </a:ext>
            </a:extLst>
          </p:cNvPr>
          <p:cNvPicPr/>
          <p:nvPr/>
        </p:nvPicPr>
        <p:blipFill>
          <a:blip r:embed="rId3" cstate="print"/>
          <a:stretch>
            <a:fillRect/>
          </a:stretch>
        </p:blipFill>
        <p:spPr>
          <a:xfrm>
            <a:off x="405765" y="1533220"/>
            <a:ext cx="1748790" cy="1889125"/>
          </a:xfrm>
          <a:prstGeom prst="rect">
            <a:avLst/>
          </a:prstGeom>
        </p:spPr>
      </p:pic>
      <p:sp>
        <p:nvSpPr>
          <p:cNvPr id="7" name="矩形 6">
            <a:extLst>
              <a:ext uri="{FF2B5EF4-FFF2-40B4-BE49-F238E27FC236}">
                <a16:creationId xmlns:a16="http://schemas.microsoft.com/office/drawing/2014/main" id="{57B9F013-68B7-48E4-97BF-C3D545BFE33A}"/>
              </a:ext>
            </a:extLst>
          </p:cNvPr>
          <p:cNvSpPr/>
          <p:nvPr/>
        </p:nvSpPr>
        <p:spPr>
          <a:xfrm>
            <a:off x="-1072342" y="3562887"/>
            <a:ext cx="4572000" cy="579646"/>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变压式容积节流调速回路</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稳流量泵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背压阀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安全阀</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9" name="矩形 8">
            <a:extLst>
              <a:ext uri="{FF2B5EF4-FFF2-40B4-BE49-F238E27FC236}">
                <a16:creationId xmlns:a16="http://schemas.microsoft.com/office/drawing/2014/main" id="{52B97427-49A8-4310-95D2-D7E28227E4BC}"/>
              </a:ext>
            </a:extLst>
          </p:cNvPr>
          <p:cNvSpPr/>
          <p:nvPr/>
        </p:nvSpPr>
        <p:spPr>
          <a:xfrm>
            <a:off x="2522856" y="1389733"/>
            <a:ext cx="6355950" cy="1477328"/>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所示为变压式容积节流调速回路。这种回路使用稳流量泵</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和节流阀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它的工作原理与上节所述回路很相似。节流阀控制着进入液压缸</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并使变量泵输出流量</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自动和</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相适应。当</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泵的供油压力上升</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泵内左、右两个控制柱塞便进一步压缩弹簧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推定子向右</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减少泵的偏心距</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使泵的供油量下降到</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。反之</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泵的供油压力下降</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弹簧推定子和左、右柱塞向左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加大泵的偏心距</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使泵的供油量增大到</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18" name="矩形 17">
            <a:extLst>
              <a:ext uri="{FF2B5EF4-FFF2-40B4-BE49-F238E27FC236}">
                <a16:creationId xmlns:a16="http://schemas.microsoft.com/office/drawing/2014/main" id="{68141505-D93C-4252-84EB-9A36443AEA23}"/>
              </a:ext>
            </a:extLst>
          </p:cNvPr>
          <p:cNvSpPr/>
          <p:nvPr/>
        </p:nvSpPr>
        <p:spPr>
          <a:xfrm>
            <a:off x="2459233" y="3164422"/>
            <a:ext cx="6355951" cy="1477328"/>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在这种容积节流调速回路中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输入液压缸的流量基本上不受负载变化的影响</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因为节流阀两端的压差</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基本上是由作用在稳流量泵控制柱塞上的弹簧力确定的</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这和调速阀的原理相似。因此</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这种回路的速度刚性、运动平稳性和承载能力都和采用限压式变量泵的回路不相上下。它的调速范围也只受节流阀调节范围限制。此外</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这种回路因能补偿由负载变化引起的泵的泄漏变化</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因此它在低速小流量的场合下使用显得特别优越。　</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2" name="圆角矩形 3">
            <a:extLst>
              <a:ext uri="{FF2B5EF4-FFF2-40B4-BE49-F238E27FC236}">
                <a16:creationId xmlns:a16="http://schemas.microsoft.com/office/drawing/2014/main" id="{A912B0A5-2299-4D5C-90D5-3F65A36B1ECE}"/>
              </a:ext>
            </a:extLst>
          </p:cNvPr>
          <p:cNvSpPr/>
          <p:nvPr/>
        </p:nvSpPr>
        <p:spPr>
          <a:xfrm>
            <a:off x="2488792" y="1382294"/>
            <a:ext cx="6390014" cy="1484767"/>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3" name="圆角矩形 3">
            <a:extLst>
              <a:ext uri="{FF2B5EF4-FFF2-40B4-BE49-F238E27FC236}">
                <a16:creationId xmlns:a16="http://schemas.microsoft.com/office/drawing/2014/main" id="{25DC3C48-F7BA-4805-B8D3-29BC9B0CE920}"/>
              </a:ext>
            </a:extLst>
          </p:cNvPr>
          <p:cNvSpPr/>
          <p:nvPr/>
        </p:nvSpPr>
        <p:spPr>
          <a:xfrm>
            <a:off x="2442202" y="3164422"/>
            <a:ext cx="6390014" cy="1484767"/>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6308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7" grpId="0"/>
      <p:bldP spid="9" grpId="0"/>
      <p:bldP spid="18" grpId="0"/>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5">
            <a:extLst>
              <a:ext uri="{FF2B5EF4-FFF2-40B4-BE49-F238E27FC236}">
                <a16:creationId xmlns:a16="http://schemas.microsoft.com/office/drawing/2014/main" id="{EF4CFD64-B52F-47C5-9CC9-456A1701BEBE}"/>
              </a:ext>
            </a:extLst>
          </p:cNvPr>
          <p:cNvSpPr/>
          <p:nvPr/>
        </p:nvSpPr>
        <p:spPr>
          <a:xfrm>
            <a:off x="955965" y="3821674"/>
            <a:ext cx="7090755" cy="94585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1" name="文本框 10">
            <a:extLst>
              <a:ext uri="{FF2B5EF4-FFF2-40B4-BE49-F238E27FC236}">
                <a16:creationId xmlns:a16="http://schemas.microsoft.com/office/drawing/2014/main" id="{C5FCA6CD-CE30-499A-A565-97E0D7131427}"/>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容积节流调速回路</a:t>
            </a:r>
          </a:p>
        </p:txBody>
      </p:sp>
      <p:sp>
        <p:nvSpPr>
          <p:cNvPr id="6" name="矩形 5">
            <a:extLst>
              <a:ext uri="{FF2B5EF4-FFF2-40B4-BE49-F238E27FC236}">
                <a16:creationId xmlns:a16="http://schemas.microsoft.com/office/drawing/2014/main" id="{076222A7-300B-4795-94A6-5A1DBDFCBB1B}"/>
              </a:ext>
            </a:extLst>
          </p:cNvPr>
          <p:cNvSpPr/>
          <p:nvPr/>
        </p:nvSpPr>
        <p:spPr>
          <a:xfrm>
            <a:off x="484658" y="922775"/>
            <a:ext cx="8171101" cy="1061829"/>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变压式容积节流调速回路不但没有溢流损失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而且泵的供油压力随负载而变化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回路中的功率损失只有节流阀处压降</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所造成的节流损失一项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它比定压式容积节流调速回路调速阀处的节流损失还要小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因此发热少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效率高。这种回路的效率表达式为</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6F2A984-E8BD-4165-A4D2-4C938193DC00}"/>
                  </a:ext>
                </a:extLst>
              </p:cNvPr>
              <p:cNvSpPr/>
              <p:nvPr/>
            </p:nvSpPr>
            <p:spPr>
              <a:xfrm>
                <a:off x="3330919" y="2064520"/>
                <a:ext cx="3113929" cy="6133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m:rPr>
                              <m:sty m:val="p"/>
                            </m:rPr>
                            <a:rPr lang="zh-CN" altLang="en-US" i="0">
                              <a:latin typeface="Cambria Math" panose="02040503050406030204" pitchFamily="18" charset="0"/>
                            </a:rPr>
                            <m:t>C</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P</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r>
                            <a:rPr lang="zh-CN" altLang="en-US" i="0">
                              <a:latin typeface="Cambria Math" panose="02040503050406030204" pitchFamily="18" charset="0"/>
                            </a:rPr>
                            <m:t>+</m:t>
                          </m:r>
                          <m:r>
                            <m:rPr>
                              <m:sty m:val="p"/>
                            </m:rPr>
                            <a:rPr lang="zh-CN" altLang="en-US" i="0">
                              <a:latin typeface="Cambria Math" panose="02040503050406030204" pitchFamily="18" charset="0"/>
                            </a:rPr>
                            <m:t>Δ</m:t>
                          </m:r>
                          <m:r>
                            <a:rPr lang="zh-CN" altLang="en-US" i="1">
                              <a:latin typeface="Cambria Math" panose="02040503050406030204" pitchFamily="18" charset="0"/>
                            </a:rPr>
                            <m:t>𝑝</m:t>
                          </m:r>
                        </m:den>
                      </m:f>
                      <m:r>
                        <m:rPr>
                          <m:nor/>
                        </m:rPr>
                        <a:rPr lang="zh-CN" altLang="en-US" i="1">
                          <a:latin typeface="Cambria Math" panose="02040503050406030204" pitchFamily="18" charset="0"/>
                        </a:rPr>
                        <m:t>(8−32)</m:t>
                      </m:r>
                    </m:oMath>
                  </m:oMathPara>
                </a14:m>
                <a:endParaRPr lang="zh-CN" altLang="en-US" dirty="0"/>
              </a:p>
            </p:txBody>
          </p:sp>
        </mc:Choice>
        <mc:Fallback xmlns="">
          <p:sp>
            <p:nvSpPr>
              <p:cNvPr id="8" name="矩形 7">
                <a:extLst>
                  <a:ext uri="{FF2B5EF4-FFF2-40B4-BE49-F238E27FC236}">
                    <a16:creationId xmlns:a16="http://schemas.microsoft.com/office/drawing/2014/main" id="{06F2A984-E8BD-4165-A4D2-4C938193DC00}"/>
                  </a:ext>
                </a:extLst>
              </p:cNvPr>
              <p:cNvSpPr>
                <a:spLocks noRot="1" noChangeAspect="1" noMove="1" noResize="1" noEditPoints="1" noAdjustHandles="1" noChangeArrowheads="1" noChangeShapeType="1" noTextEdit="1"/>
              </p:cNvSpPr>
              <p:nvPr/>
            </p:nvSpPr>
            <p:spPr>
              <a:xfrm>
                <a:off x="3330919" y="2064520"/>
                <a:ext cx="3113929" cy="613373"/>
              </a:xfrm>
              <a:prstGeom prst="rect">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26238B04-DE36-4634-B68C-94E581C34F1A}"/>
              </a:ext>
            </a:extLst>
          </p:cNvPr>
          <p:cNvSpPr/>
          <p:nvPr/>
        </p:nvSpPr>
        <p:spPr>
          <a:xfrm>
            <a:off x="657015" y="3157302"/>
            <a:ext cx="7186295" cy="297517"/>
          </a:xfrm>
          <a:prstGeom prst="rect">
            <a:avLst/>
          </a:prstGeom>
        </p:spPr>
        <p:txBody>
          <a:bodyPr wrap="squar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这种回路宜用在负载变化大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速度较低的中、小功率场合</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如某些组合机床的进给系统中。</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7" name="矩形 16">
            <a:extLst>
              <a:ext uri="{FF2B5EF4-FFF2-40B4-BE49-F238E27FC236}">
                <a16:creationId xmlns:a16="http://schemas.microsoft.com/office/drawing/2014/main" id="{4AFA982F-4AD4-4FA2-8481-68CFD8F0CF1C}"/>
              </a:ext>
            </a:extLst>
          </p:cNvPr>
          <p:cNvSpPr/>
          <p:nvPr/>
        </p:nvSpPr>
        <p:spPr>
          <a:xfrm>
            <a:off x="1039092" y="3954185"/>
            <a:ext cx="7007628" cy="701795"/>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上述两种容积节流调速回路</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由于液压泵的输出流量能与阀的调节流量自动匹配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节省能量消耗</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因此亦称流量适应回路。</a:t>
            </a:r>
            <a:endParaRPr lang="zh-CN" altLang="zh-CN" sz="1400" dirty="0">
              <a:solidFill>
                <a:schemeClr val="bg1"/>
              </a:solidFill>
              <a:effectLst/>
              <a:latin typeface="NEU-BZ-S92"/>
              <a:ea typeface="方正书宋_GBK"/>
              <a:cs typeface="Times New Roman" panose="02020603050405020304" pitchFamily="18" charset="0"/>
            </a:endParaRPr>
          </a:p>
        </p:txBody>
      </p:sp>
      <p:sp>
        <p:nvSpPr>
          <p:cNvPr id="21" name="圆角矩形 3">
            <a:extLst>
              <a:ext uri="{FF2B5EF4-FFF2-40B4-BE49-F238E27FC236}">
                <a16:creationId xmlns:a16="http://schemas.microsoft.com/office/drawing/2014/main" id="{1BA88AA2-961B-4DAE-8EA4-9E7CC96D9A6B}"/>
              </a:ext>
            </a:extLst>
          </p:cNvPr>
          <p:cNvSpPr/>
          <p:nvPr/>
        </p:nvSpPr>
        <p:spPr>
          <a:xfrm>
            <a:off x="3266902" y="2064520"/>
            <a:ext cx="3366654" cy="802541"/>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4" name="直角三角形 23">
            <a:extLst>
              <a:ext uri="{FF2B5EF4-FFF2-40B4-BE49-F238E27FC236}">
                <a16:creationId xmlns:a16="http://schemas.microsoft.com/office/drawing/2014/main" id="{BB433D35-2697-4208-9E78-D86571224A07}"/>
              </a:ext>
            </a:extLst>
          </p:cNvPr>
          <p:cNvSpPr/>
          <p:nvPr/>
        </p:nvSpPr>
        <p:spPr>
          <a:xfrm rot="8084775" flipH="1" flipV="1">
            <a:off x="4419390" y="3419988"/>
            <a:ext cx="305223" cy="30522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378434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500"/>
                                        <p:tgtEl>
                                          <p:spTgt spid="25"/>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 grpId="0"/>
      <p:bldP spid="8" grpId="0"/>
      <p:bldP spid="10" grpId="0"/>
      <p:bldP spid="17" grpId="0"/>
      <p:bldP spid="21" grpId="0" animBg="1"/>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2207988" y="1915631"/>
            <a:ext cx="5539474" cy="1446550"/>
          </a:xfrm>
          <a:prstGeom prst="rect">
            <a:avLst/>
          </a:prstGeom>
        </p:spPr>
        <p:txBody>
          <a:bodyPr wrap="square">
            <a:spAutoFit/>
          </a:bodyPr>
          <a:lstStyle/>
          <a:p>
            <a:pPr algn="ctr"/>
            <a:r>
              <a:rPr lang="zh-CN" altLang="en-US" sz="4400" dirty="0">
                <a:solidFill>
                  <a:srgbClr val="F6C954"/>
                </a:solidFill>
                <a:latin typeface="黑体" panose="02010609060101010101" pitchFamily="49" charset="-122"/>
                <a:ea typeface="黑体" panose="02010609060101010101" pitchFamily="49" charset="-122"/>
              </a:rPr>
              <a:t>三类调速回路的</a:t>
            </a:r>
            <a:endParaRPr lang="en-US" altLang="zh-CN" sz="4400" dirty="0">
              <a:solidFill>
                <a:srgbClr val="F6C954"/>
              </a:solidFill>
              <a:latin typeface="黑体" panose="02010609060101010101" pitchFamily="49" charset="-122"/>
              <a:ea typeface="黑体" panose="02010609060101010101" pitchFamily="49" charset="-122"/>
            </a:endParaRPr>
          </a:p>
          <a:p>
            <a:pPr algn="ctr"/>
            <a:r>
              <a:rPr lang="zh-CN" altLang="en-US" sz="4400" dirty="0">
                <a:solidFill>
                  <a:srgbClr val="F6C954"/>
                </a:solidFill>
                <a:latin typeface="黑体" panose="02010609060101010101" pitchFamily="49" charset="-122"/>
                <a:ea typeface="黑体" panose="02010609060101010101" pitchFamily="49" charset="-122"/>
              </a:rPr>
              <a:t>比较和选用</a:t>
            </a:r>
            <a:endParaRPr lang="en-US" altLang="zh-CN" sz="4400" dirty="0">
              <a:solidFill>
                <a:srgbClr val="F6C954"/>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1166522" y="1548099"/>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dirty="0">
                <a:solidFill>
                  <a:srgbClr val="FFFFFF"/>
                </a:solidFill>
                <a:latin typeface="黑体" panose="02010609060101010101" pitchFamily="49" charset="-122"/>
                <a:ea typeface="黑体" panose="02010609060101010101" pitchFamily="49" charset="-122"/>
                <a:cs typeface="Open Sans" panose="020B0604020202020204" charset="0"/>
              </a:rPr>
              <a:t>五</a:t>
            </a:r>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a:t>
            </a:r>
          </a:p>
        </p:txBody>
      </p:sp>
    </p:spTree>
    <p:extLst>
      <p:ext uri="{BB962C8B-B14F-4D97-AF65-F5344CB8AC3E}">
        <p14:creationId xmlns:p14="http://schemas.microsoft.com/office/powerpoint/2010/main" val="21556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
            <a:extLst>
              <a:ext uri="{FF2B5EF4-FFF2-40B4-BE49-F238E27FC236}">
                <a16:creationId xmlns:a16="http://schemas.microsoft.com/office/drawing/2014/main" id="{F0B09FB4-9222-42AC-907B-ABFEEC310A80}"/>
              </a:ext>
            </a:extLst>
          </p:cNvPr>
          <p:cNvSpPr/>
          <p:nvPr/>
        </p:nvSpPr>
        <p:spPr>
          <a:xfrm>
            <a:off x="506767" y="2038450"/>
            <a:ext cx="8161357" cy="224462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820214" y="142770"/>
            <a:ext cx="7636329" cy="523220"/>
          </a:xfrm>
          <a:prstGeom prst="rect">
            <a:avLst/>
          </a:prstGeom>
          <a:noFill/>
        </p:spPr>
        <p:txBody>
          <a:bodyPr wrap="square" rtlCol="0">
            <a:spAutoFit/>
          </a:bodyPr>
          <a:lstStyle/>
          <a:p>
            <a:pPr algn="ctr"/>
            <a:r>
              <a:rPr lang="zh-CN" altLang="en-US" sz="2800" dirty="0">
                <a:solidFill>
                  <a:schemeClr val="bg1"/>
                </a:solidFill>
                <a:latin typeface="黑体" panose="02010609060101010101" pitchFamily="49" charset="-122"/>
                <a:ea typeface="黑体" panose="02010609060101010101" pitchFamily="49" charset="-122"/>
              </a:rPr>
              <a:t>第五节  三类调速回路的比较的选用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1" name="直角三角形 20">
            <a:extLst>
              <a:ext uri="{FF2B5EF4-FFF2-40B4-BE49-F238E27FC236}">
                <a16:creationId xmlns:a16="http://schemas.microsoft.com/office/drawing/2014/main" id="{41421348-98CA-4C8B-8412-7381FDED01B7}"/>
              </a:ext>
            </a:extLst>
          </p:cNvPr>
          <p:cNvSpPr/>
          <p:nvPr/>
        </p:nvSpPr>
        <p:spPr>
          <a:xfrm rot="2637755" flipH="1" flipV="1">
            <a:off x="140171" y="9338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4" name="直角三角形 23">
            <a:extLst>
              <a:ext uri="{FF2B5EF4-FFF2-40B4-BE49-F238E27FC236}">
                <a16:creationId xmlns:a16="http://schemas.microsoft.com/office/drawing/2014/main" id="{D7D1EF41-BB62-46F1-8AB5-8B7695248D94}"/>
              </a:ext>
            </a:extLst>
          </p:cNvPr>
          <p:cNvSpPr/>
          <p:nvPr/>
        </p:nvSpPr>
        <p:spPr>
          <a:xfrm rot="2637755" flipH="1" flipV="1">
            <a:off x="290418" y="9338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5" name="文本框 19">
            <a:extLst>
              <a:ext uri="{FF2B5EF4-FFF2-40B4-BE49-F238E27FC236}">
                <a16:creationId xmlns:a16="http://schemas.microsoft.com/office/drawing/2014/main" id="{326DA167-D88A-4D17-B54B-0299F4241CB5}"/>
              </a:ext>
            </a:extLst>
          </p:cNvPr>
          <p:cNvSpPr txBox="1">
            <a:spLocks noChangeArrowheads="1"/>
          </p:cNvSpPr>
          <p:nvPr/>
        </p:nvSpPr>
        <p:spPr bwMode="auto">
          <a:xfrm>
            <a:off x="606664" y="870949"/>
            <a:ext cx="26934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黑体" panose="02010609060101010101" pitchFamily="49" charset="-122"/>
                <a:ea typeface="黑体" panose="02010609060101010101" pitchFamily="49" charset="-122"/>
              </a:rPr>
              <a:t>一、调速回路的比较</a:t>
            </a:r>
          </a:p>
        </p:txBody>
      </p:sp>
      <p:sp>
        <p:nvSpPr>
          <p:cNvPr id="7" name="矩形 6">
            <a:extLst>
              <a:ext uri="{FF2B5EF4-FFF2-40B4-BE49-F238E27FC236}">
                <a16:creationId xmlns:a16="http://schemas.microsoft.com/office/drawing/2014/main" id="{2B43C2A9-6572-44D9-ABC7-B359163AF4EF}"/>
              </a:ext>
            </a:extLst>
          </p:cNvPr>
          <p:cNvSpPr/>
          <p:nvPr/>
        </p:nvSpPr>
        <p:spPr>
          <a:xfrm>
            <a:off x="506767" y="1394045"/>
            <a:ext cx="7573204" cy="338554"/>
          </a:xfrm>
          <a:prstGeom prst="rect">
            <a:avLst/>
          </a:prstGeom>
        </p:spPr>
        <p:txBody>
          <a:bodyPr wrap="squar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液压系统中的调速回路应能满足如下的一些要求</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这些要求是评比调速回路的依据。</a:t>
            </a:r>
            <a:endParaRPr lang="zh-CN" altLang="en-US" sz="1600" dirty="0"/>
          </a:p>
        </p:txBody>
      </p:sp>
      <p:sp>
        <p:nvSpPr>
          <p:cNvPr id="8" name="矩形 7">
            <a:extLst>
              <a:ext uri="{FF2B5EF4-FFF2-40B4-BE49-F238E27FC236}">
                <a16:creationId xmlns:a16="http://schemas.microsoft.com/office/drawing/2014/main" id="{F1A8AEBB-6265-4DF7-B110-189AB9DF9FAA}"/>
              </a:ext>
            </a:extLst>
          </p:cNvPr>
          <p:cNvSpPr/>
          <p:nvPr/>
        </p:nvSpPr>
        <p:spPr>
          <a:xfrm>
            <a:off x="908807" y="2065216"/>
            <a:ext cx="7759318" cy="2169825"/>
          </a:xfrm>
          <a:prstGeom prst="rect">
            <a:avLst/>
          </a:prstGeom>
        </p:spPr>
        <p:txBody>
          <a:bodyPr wrap="square">
            <a:spAutoFit/>
          </a:bodyPr>
          <a:lstStyle/>
          <a:p>
            <a:pPr indent="18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能在规定的调速范围内调节执行元件的工作速度。</a:t>
            </a:r>
            <a:endParaRPr lang="zh-CN" altLang="zh-CN"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在负载变化时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已调好的速度变化愈小愈好</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并应在允许的范围内变化。</a:t>
            </a:r>
            <a:endParaRPr lang="zh-CN" altLang="zh-CN"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具有驱动执行元件所需的力或转矩。</a:t>
            </a:r>
            <a:endParaRPr lang="zh-CN" altLang="zh-CN"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使功率损失尽可能小</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效率尽可能高</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发热尽可能小</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这对保证运动平稳性亦有利</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408003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animBg="1"/>
      <p:bldP spid="1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5">
            <a:extLst>
              <a:ext uri="{FF2B5EF4-FFF2-40B4-BE49-F238E27FC236}">
                <a16:creationId xmlns:a16="http://schemas.microsoft.com/office/drawing/2014/main" id="{380F0810-6746-49BD-9083-24136C05788F}"/>
              </a:ext>
            </a:extLst>
          </p:cNvPr>
          <p:cNvSpPr/>
          <p:nvPr/>
        </p:nvSpPr>
        <p:spPr>
          <a:xfrm>
            <a:off x="311605" y="3530837"/>
            <a:ext cx="8653548" cy="105501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圆角矩形 5">
            <a:extLst>
              <a:ext uri="{FF2B5EF4-FFF2-40B4-BE49-F238E27FC236}">
                <a16:creationId xmlns:a16="http://schemas.microsoft.com/office/drawing/2014/main" id="{A51B0259-4D67-486F-B384-86D1CB42D5BF}"/>
              </a:ext>
            </a:extLst>
          </p:cNvPr>
          <p:cNvSpPr/>
          <p:nvPr/>
        </p:nvSpPr>
        <p:spPr>
          <a:xfrm>
            <a:off x="311605" y="2322721"/>
            <a:ext cx="8653548" cy="105501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 name="圆角矩形 5">
            <a:extLst>
              <a:ext uri="{FF2B5EF4-FFF2-40B4-BE49-F238E27FC236}">
                <a16:creationId xmlns:a16="http://schemas.microsoft.com/office/drawing/2014/main" id="{6C64A971-FF0C-4B67-A742-A625092B6B53}"/>
              </a:ext>
            </a:extLst>
          </p:cNvPr>
          <p:cNvSpPr/>
          <p:nvPr/>
        </p:nvSpPr>
        <p:spPr>
          <a:xfrm>
            <a:off x="311605" y="1114605"/>
            <a:ext cx="8653548" cy="105501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498377" y="8590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概   述</a:t>
            </a:r>
          </a:p>
        </p:txBody>
      </p:sp>
      <p:sp>
        <p:nvSpPr>
          <p:cNvPr id="3" name="矩形 2">
            <a:extLst>
              <a:ext uri="{FF2B5EF4-FFF2-40B4-BE49-F238E27FC236}">
                <a16:creationId xmlns:a16="http://schemas.microsoft.com/office/drawing/2014/main" id="{1C0F927F-181E-4597-A753-A84F08A3A902}"/>
              </a:ext>
            </a:extLst>
          </p:cNvPr>
          <p:cNvSpPr/>
          <p:nvPr/>
        </p:nvSpPr>
        <p:spPr>
          <a:xfrm>
            <a:off x="498377" y="1191885"/>
            <a:ext cx="8030481" cy="3139321"/>
          </a:xfrm>
          <a:prstGeom prst="rect">
            <a:avLst/>
          </a:prstGeom>
        </p:spPr>
        <p:txBody>
          <a:bodyPr wrap="square">
            <a:spAutoFit/>
          </a:bodyPr>
          <a:lstStyle/>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对任何液压传动系统来说</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调速回路是它的核心部分。这种回路可以通过事先的调整或在工作过程中通过自动调节来改变执行元件的运行速度</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但是它的主要功能却是在传递动力</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功率</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。因而从本质上来看</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它应命名为动力回路才更确切、更全面</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才能把某些主机</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压机</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液压系统中同样是传递功率但不须调速的主回路也概括进去。</a:t>
            </a:r>
            <a:endPar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indent="180000">
              <a:lnSpc>
                <a:spcPct val="150000"/>
              </a:lnSpc>
              <a:spcAft>
                <a:spcPts val="0"/>
              </a:spcAft>
            </a:pP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调速回路的调速特性、机械特性和功率特性基本上决定了它所在液压系统的性质、特点和用途</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为此必须详加分析和讨论。事实上</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这就是在对液压系统的静态特性进行概括和描述。当液压系统含有一个以上的调速回路时</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它在不同工作阶段内呈现出来的性质和特点</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就由当时起主导作用的那个调速回路来规定。</a:t>
            </a:r>
            <a:endPar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indent="180000">
              <a:lnSpc>
                <a:spcPct val="150000"/>
              </a:lnSpc>
              <a:spcAft>
                <a:spcPts val="0"/>
              </a:spcAft>
            </a:pPr>
            <a:endParaRPr lang="zh-CN" altLang="zh-CN" sz="1200" dirty="0">
              <a:solidFill>
                <a:srgbClr val="000000"/>
              </a:solidFill>
              <a:latin typeface="NEU-BZ-S92"/>
              <a:ea typeface="方正书宋_GBK"/>
              <a:cs typeface="Times New Roman" panose="02020603050405020304" pitchFamily="18" charset="0"/>
            </a:endParaRPr>
          </a:p>
          <a:p>
            <a:pPr indent="180000">
              <a:lnSpc>
                <a:spcPct val="150000"/>
              </a:lnSpc>
              <a:spcAft>
                <a:spcPts val="0"/>
              </a:spcAft>
            </a:pPr>
            <a:endPar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调速回路按其调速方式的不同</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分成节流调速回路、容积调速回路和容积节流调速回路三类。速度不可调的</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调速</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回路应另列一类</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例如由定量液压泵驱动液压缸或定量液压马达的回路</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它其实是容积调速回路的一个特例。</a:t>
            </a:r>
            <a:endParaRPr lang="zh-CN" altLang="zh-CN" sz="1200"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5916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22" grpId="0" animBg="1"/>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820214" y="142770"/>
            <a:ext cx="7636329" cy="523220"/>
          </a:xfrm>
          <a:prstGeom prst="rect">
            <a:avLst/>
          </a:prstGeom>
          <a:noFill/>
        </p:spPr>
        <p:txBody>
          <a:bodyPr wrap="square" rtlCol="0">
            <a:spAutoFit/>
          </a:bodyPr>
          <a:lstStyle/>
          <a:p>
            <a:pPr algn="ctr"/>
            <a:r>
              <a:rPr lang="zh-CN" altLang="en-US" sz="2800" dirty="0">
                <a:solidFill>
                  <a:schemeClr val="bg1"/>
                </a:solidFill>
                <a:latin typeface="黑体" panose="02010609060101010101" pitchFamily="49" charset="-122"/>
                <a:ea typeface="黑体" panose="02010609060101010101" pitchFamily="49" charset="-122"/>
              </a:rPr>
              <a:t>第五节  三类调速回路的比较的选用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6" name="矩形 5">
            <a:extLst>
              <a:ext uri="{FF2B5EF4-FFF2-40B4-BE49-F238E27FC236}">
                <a16:creationId xmlns:a16="http://schemas.microsoft.com/office/drawing/2014/main" id="{1BF5AEAE-D81A-4806-9EBC-ED82B32FAF8B}"/>
              </a:ext>
            </a:extLst>
          </p:cNvPr>
          <p:cNvSpPr/>
          <p:nvPr/>
        </p:nvSpPr>
        <p:spPr>
          <a:xfrm>
            <a:off x="172189" y="951640"/>
            <a:ext cx="5242141"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所示为前面所述三类调速回路主要性能的比较。</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9" name="矩形 8">
            <a:extLst>
              <a:ext uri="{FF2B5EF4-FFF2-40B4-BE49-F238E27FC236}">
                <a16:creationId xmlns:a16="http://schemas.microsoft.com/office/drawing/2014/main" id="{D6A15E57-9D5D-491F-982C-63A2327B9CA3}"/>
              </a:ext>
            </a:extLst>
          </p:cNvPr>
          <p:cNvSpPr/>
          <p:nvPr/>
        </p:nvSpPr>
        <p:spPr>
          <a:xfrm>
            <a:off x="3050269" y="1370717"/>
            <a:ext cx="2577950" cy="261482"/>
          </a:xfrm>
          <a:prstGeom prst="rect">
            <a:avLst/>
          </a:prstGeom>
        </p:spPr>
        <p:txBody>
          <a:bodyPr wrap="none">
            <a:spAutoFit/>
          </a:bodyPr>
          <a:lstStyle/>
          <a:p>
            <a:pPr indent="228600" algn="ctr">
              <a:lnSpc>
                <a:spcPts val="135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三类调速回路主要性能比较</a:t>
            </a:r>
            <a:endParaRPr lang="zh-CN" altLang="zh-CN" sz="1100" dirty="0">
              <a:solidFill>
                <a:srgbClr val="000000"/>
              </a:solidFill>
              <a:effectLst/>
              <a:latin typeface="NEU-BZ-S92"/>
              <a:ea typeface="方正书宋_GBK"/>
              <a:cs typeface="Times New Roman" panose="02020603050405020304" pitchFamily="18" charset="0"/>
            </a:endParaRPr>
          </a:p>
        </p:txBody>
      </p:sp>
      <p:graphicFrame>
        <p:nvGraphicFramePr>
          <p:cNvPr id="10" name="表格 9">
            <a:extLst>
              <a:ext uri="{FF2B5EF4-FFF2-40B4-BE49-F238E27FC236}">
                <a16:creationId xmlns:a16="http://schemas.microsoft.com/office/drawing/2014/main" id="{BA587AEA-C5F3-47AB-87D6-DE09A7F92CE5}"/>
              </a:ext>
            </a:extLst>
          </p:cNvPr>
          <p:cNvGraphicFramePr>
            <a:graphicFrameLocks noGrp="1"/>
          </p:cNvGraphicFramePr>
          <p:nvPr>
            <p:extLst>
              <p:ext uri="{D42A27DB-BD31-4B8C-83A1-F6EECF244321}">
                <p14:modId xmlns:p14="http://schemas.microsoft.com/office/powerpoint/2010/main" val="4204130517"/>
              </p:ext>
            </p:extLst>
          </p:nvPr>
        </p:nvGraphicFramePr>
        <p:xfrm>
          <a:off x="1088572" y="1753759"/>
          <a:ext cx="6776696" cy="2835032"/>
        </p:xfrm>
        <a:graphic>
          <a:graphicData uri="http://schemas.openxmlformats.org/drawingml/2006/table">
            <a:tbl>
              <a:tblPr firstRow="1" firstCol="1" bandRow="1"/>
              <a:tblGrid>
                <a:gridCol w="538527">
                  <a:extLst>
                    <a:ext uri="{9D8B030D-6E8A-4147-A177-3AD203B41FA5}">
                      <a16:colId xmlns:a16="http://schemas.microsoft.com/office/drawing/2014/main" val="2294021228"/>
                    </a:ext>
                  </a:extLst>
                </a:gridCol>
                <a:gridCol w="538527">
                  <a:extLst>
                    <a:ext uri="{9D8B030D-6E8A-4147-A177-3AD203B41FA5}">
                      <a16:colId xmlns:a16="http://schemas.microsoft.com/office/drawing/2014/main" val="3286048708"/>
                    </a:ext>
                  </a:extLst>
                </a:gridCol>
                <a:gridCol w="538527">
                  <a:extLst>
                    <a:ext uri="{9D8B030D-6E8A-4147-A177-3AD203B41FA5}">
                      <a16:colId xmlns:a16="http://schemas.microsoft.com/office/drawing/2014/main" val="2806222038"/>
                    </a:ext>
                  </a:extLst>
                </a:gridCol>
                <a:gridCol w="539202">
                  <a:extLst>
                    <a:ext uri="{9D8B030D-6E8A-4147-A177-3AD203B41FA5}">
                      <a16:colId xmlns:a16="http://schemas.microsoft.com/office/drawing/2014/main" val="469248063"/>
                    </a:ext>
                  </a:extLst>
                </a:gridCol>
                <a:gridCol w="1077055">
                  <a:extLst>
                    <a:ext uri="{9D8B030D-6E8A-4147-A177-3AD203B41FA5}">
                      <a16:colId xmlns:a16="http://schemas.microsoft.com/office/drawing/2014/main" val="966160639"/>
                    </a:ext>
                  </a:extLst>
                </a:gridCol>
                <a:gridCol w="1077055">
                  <a:extLst>
                    <a:ext uri="{9D8B030D-6E8A-4147-A177-3AD203B41FA5}">
                      <a16:colId xmlns:a16="http://schemas.microsoft.com/office/drawing/2014/main" val="2870297898"/>
                    </a:ext>
                  </a:extLst>
                </a:gridCol>
                <a:gridCol w="1077055">
                  <a:extLst>
                    <a:ext uri="{9D8B030D-6E8A-4147-A177-3AD203B41FA5}">
                      <a16:colId xmlns:a16="http://schemas.microsoft.com/office/drawing/2014/main" val="652285736"/>
                    </a:ext>
                  </a:extLst>
                </a:gridCol>
                <a:gridCol w="695374">
                  <a:extLst>
                    <a:ext uri="{9D8B030D-6E8A-4147-A177-3AD203B41FA5}">
                      <a16:colId xmlns:a16="http://schemas.microsoft.com/office/drawing/2014/main" val="2009793098"/>
                    </a:ext>
                  </a:extLst>
                </a:gridCol>
                <a:gridCol w="695374">
                  <a:extLst>
                    <a:ext uri="{9D8B030D-6E8A-4147-A177-3AD203B41FA5}">
                      <a16:colId xmlns:a16="http://schemas.microsoft.com/office/drawing/2014/main" val="3060474276"/>
                    </a:ext>
                  </a:extLst>
                </a:gridCol>
              </a:tblGrid>
              <a:tr h="192557">
                <a:tc rowSpan="3"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调速回路类型主要性能</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gridSpan="4">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节流调速回路</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容积调速回路</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容积节流调速回路</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837822617"/>
                  </a:ext>
                </a:extLst>
              </a:tr>
              <a:tr h="385114">
                <a:tc gridSpan="2" vMerge="1">
                  <a:txBody>
                    <a:bodyPr/>
                    <a:lstStyle/>
                    <a:p>
                      <a:endParaRPr lang="zh-CN" altLang="en-US"/>
                    </a:p>
                  </a:txBody>
                  <a:tcPr/>
                </a:tc>
                <a:tc hMerge="1" vMerge="1">
                  <a:txBody>
                    <a:bodyPr/>
                    <a:lstStyle/>
                    <a:p>
                      <a:endParaRPr lang="zh-CN" altLang="en-US"/>
                    </a:p>
                  </a:txBody>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用节流阀调节</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用调速阀或溢</a:t>
                      </a:r>
                      <a:endParaRPr lang="zh-CN" sz="130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流节流阀调节</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ctr">
                        <a:lnSpc>
                          <a:spcPts val="1200"/>
                        </a:lnSpc>
                        <a:spcAft>
                          <a:spcPts val="0"/>
                        </a:spcAft>
                      </a:pPr>
                      <a:r>
                        <a:rPr lang="en-US"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变量泵</a:t>
                      </a:r>
                      <a:r>
                        <a:rPr lang="en-US"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液压缸式</a:t>
                      </a:r>
                      <a:r>
                        <a:rPr lang="en-US"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定压式</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变压式</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262639"/>
                  </a:ext>
                </a:extLst>
              </a:tr>
              <a:tr h="192557">
                <a:tc gridSpan="2" vMerge="1">
                  <a:txBody>
                    <a:bodyPr/>
                    <a:lstStyle/>
                    <a:p>
                      <a:endParaRPr lang="zh-CN" altLang="en-US"/>
                    </a:p>
                  </a:txBody>
                  <a:tcPr/>
                </a:tc>
                <a:tc hMerge="1" v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定压式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变压式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定压式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变压式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747706"/>
                  </a:ext>
                </a:extLst>
              </a:tr>
              <a:tr h="192557">
                <a:tc row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机械特性</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速度刚性</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差</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很差</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好</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较好</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好</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0138477"/>
                  </a:ext>
                </a:extLst>
              </a:tr>
              <a:tr h="192557">
                <a:tc v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承载能力</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好</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较差</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好</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较好</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好</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754145786"/>
                  </a:ext>
                </a:extLst>
              </a:tr>
              <a:tr h="385114">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调速特性</a:t>
                      </a:r>
                      <a:r>
                        <a:rPr lang="en-US"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调速范围</a:t>
                      </a:r>
                      <a:r>
                        <a:rPr lang="en-US"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大</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大</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较大</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大</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354386370"/>
                  </a:ext>
                </a:extLst>
              </a:tr>
              <a:tr h="192557">
                <a:tc row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功率特性</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效率</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低</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较高</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低</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较高</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最高</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较高</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高</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180514"/>
                  </a:ext>
                </a:extLst>
              </a:tr>
              <a:tr h="192557">
                <a:tc vMerge="1">
                  <a:txBody>
                    <a:bodyPr/>
                    <a:lstStyle/>
                    <a:p>
                      <a:endParaRPr lang="zh-CN" altLang="en-US"/>
                    </a:p>
                  </a:txBody>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发热</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大</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大</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最小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较小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小</a:t>
                      </a:r>
                      <a:endParaRPr lang="zh-CN" sz="13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5637"/>
                  </a:ext>
                </a:extLst>
              </a:tr>
              <a:tr h="577671">
                <a:tc gridSpan="2">
                  <a:txBody>
                    <a:bodyPr/>
                    <a:lstStyle/>
                    <a:p>
                      <a:pPr algn="ct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适用范围</a:t>
                      </a:r>
                      <a:endParaRPr lang="zh-CN" sz="1300">
                        <a:solidFill>
                          <a:srgbClr val="000000"/>
                        </a:solidFill>
                        <a:effectLst/>
                        <a:latin typeface="NEU-BZ-S92"/>
                        <a:ea typeface="方正书宋_GBK"/>
                        <a:cs typeface="Times New Roman" panose="02020603050405020304" pitchFamily="18" charset="0"/>
                      </a:endParaRPr>
                    </a:p>
                  </a:txBody>
                  <a:tcPr marL="115534" marR="115534" marT="57767" marB="57767"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nSpc>
                          <a:spcPts val="1200"/>
                        </a:lnSpc>
                        <a:spcAft>
                          <a:spcPts val="0"/>
                        </a:spcAft>
                      </a:pPr>
                      <a:r>
                        <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小功率、轻载或低速的中、低压系统</a:t>
                      </a:r>
                      <a:endParaRPr lang="zh-CN" sz="1300" dirty="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nSpc>
                          <a:spcPts val="1200"/>
                        </a:lnSpc>
                        <a:spcAft>
                          <a:spcPts val="0"/>
                        </a:spcAft>
                      </a:pPr>
                      <a:r>
                        <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大功率、重载高速的中高压系统</a:t>
                      </a:r>
                      <a:endParaRPr lang="zh-CN" sz="1300">
                        <a:solidFill>
                          <a:srgbClr val="000000"/>
                        </a:solidFill>
                        <a:effectLst/>
                        <a:latin typeface="NEU-BZ-S92"/>
                        <a:ea typeface="方正书宋_GBK"/>
                        <a:cs typeface="Times New Roman" panose="02020603050405020304" pitchFamily="18" charset="0"/>
                      </a:endParaRPr>
                    </a:p>
                  </a:txBody>
                  <a:tcPr marL="84244" marR="842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200"/>
                        </a:lnSpc>
                        <a:spcAft>
                          <a:spcPts val="0"/>
                        </a:spcAft>
                      </a:pPr>
                      <a:r>
                        <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中小功率的中压系统</a:t>
                      </a:r>
                      <a:endParaRPr lang="zh-CN" sz="1300" dirty="0">
                        <a:solidFill>
                          <a:srgbClr val="000000"/>
                        </a:solidFill>
                        <a:effectLst/>
                        <a:latin typeface="NEU-BZ-S92"/>
                        <a:ea typeface="方正书宋_GBK"/>
                        <a:cs typeface="Times New Roman" panose="02020603050405020304" pitchFamily="18" charset="0"/>
                      </a:endParaRPr>
                    </a:p>
                  </a:txBody>
                  <a:tcPr marL="115534" marR="115534" marT="57767" marB="5776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768512378"/>
                  </a:ext>
                </a:extLst>
              </a:tr>
            </a:tbl>
          </a:graphicData>
        </a:graphic>
      </p:graphicFrame>
    </p:spTree>
    <p:extLst>
      <p:ext uri="{BB962C8B-B14F-4D97-AF65-F5344CB8AC3E}">
        <p14:creationId xmlns:p14="http://schemas.microsoft.com/office/powerpoint/2010/main" val="1669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820214" y="142770"/>
            <a:ext cx="7636329" cy="523220"/>
          </a:xfrm>
          <a:prstGeom prst="rect">
            <a:avLst/>
          </a:prstGeom>
          <a:noFill/>
        </p:spPr>
        <p:txBody>
          <a:bodyPr wrap="square" rtlCol="0">
            <a:spAutoFit/>
          </a:bodyPr>
          <a:lstStyle/>
          <a:p>
            <a:pPr algn="ctr"/>
            <a:r>
              <a:rPr lang="zh-CN" altLang="en-US" sz="2800" dirty="0">
                <a:solidFill>
                  <a:schemeClr val="bg1"/>
                </a:solidFill>
                <a:latin typeface="黑体" panose="02010609060101010101" pitchFamily="49" charset="-122"/>
                <a:ea typeface="黑体" panose="02010609060101010101" pitchFamily="49" charset="-122"/>
              </a:rPr>
              <a:t>第五节  三类调速回路的比较的选用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1" name="直角三角形 20">
            <a:extLst>
              <a:ext uri="{FF2B5EF4-FFF2-40B4-BE49-F238E27FC236}">
                <a16:creationId xmlns:a16="http://schemas.microsoft.com/office/drawing/2014/main" id="{41421348-98CA-4C8B-8412-7381FDED01B7}"/>
              </a:ext>
            </a:extLst>
          </p:cNvPr>
          <p:cNvSpPr/>
          <p:nvPr/>
        </p:nvSpPr>
        <p:spPr>
          <a:xfrm rot="2637755" flipH="1" flipV="1">
            <a:off x="140171" y="9338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4" name="直角三角形 23">
            <a:extLst>
              <a:ext uri="{FF2B5EF4-FFF2-40B4-BE49-F238E27FC236}">
                <a16:creationId xmlns:a16="http://schemas.microsoft.com/office/drawing/2014/main" id="{D7D1EF41-BB62-46F1-8AB5-8B7695248D94}"/>
              </a:ext>
            </a:extLst>
          </p:cNvPr>
          <p:cNvSpPr/>
          <p:nvPr/>
        </p:nvSpPr>
        <p:spPr>
          <a:xfrm rot="2637755" flipH="1" flipV="1">
            <a:off x="290418" y="9338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5" name="文本框 19">
            <a:extLst>
              <a:ext uri="{FF2B5EF4-FFF2-40B4-BE49-F238E27FC236}">
                <a16:creationId xmlns:a16="http://schemas.microsoft.com/office/drawing/2014/main" id="{326DA167-D88A-4D17-B54B-0299F4241CB5}"/>
              </a:ext>
            </a:extLst>
          </p:cNvPr>
          <p:cNvSpPr txBox="1">
            <a:spLocks noChangeArrowheads="1"/>
          </p:cNvSpPr>
          <p:nvPr/>
        </p:nvSpPr>
        <p:spPr bwMode="auto">
          <a:xfrm>
            <a:off x="606664" y="870949"/>
            <a:ext cx="26934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黑体" panose="02010609060101010101" pitchFamily="49" charset="-122"/>
                <a:ea typeface="黑体" panose="02010609060101010101" pitchFamily="49" charset="-122"/>
              </a:rPr>
              <a:t>一、调速回路的选用</a:t>
            </a:r>
          </a:p>
        </p:txBody>
      </p:sp>
      <p:sp>
        <p:nvSpPr>
          <p:cNvPr id="6" name="矩形 5">
            <a:extLst>
              <a:ext uri="{FF2B5EF4-FFF2-40B4-BE49-F238E27FC236}">
                <a16:creationId xmlns:a16="http://schemas.microsoft.com/office/drawing/2014/main" id="{0A82CAAC-A616-4CDF-8042-2352DE1BE2A1}"/>
              </a:ext>
            </a:extLst>
          </p:cNvPr>
          <p:cNvSpPr/>
          <p:nvPr/>
        </p:nvSpPr>
        <p:spPr>
          <a:xfrm>
            <a:off x="683864" y="1869505"/>
            <a:ext cx="7762342" cy="788806"/>
          </a:xfrm>
          <a:prstGeom prst="rect">
            <a:avLst/>
          </a:prstGeom>
        </p:spPr>
        <p:txBody>
          <a:bodyPr wrap="square">
            <a:spAutoFit/>
          </a:bodyPr>
          <a:lstStyle/>
          <a:p>
            <a:pPr indent="360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调速回路的选用与主机采用液压传动的目的有关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而且要综合考虑各方面的因素后才能作出决定。下面用机床作为例子来进行说明。</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11" name="矩形 10">
            <a:extLst>
              <a:ext uri="{FF2B5EF4-FFF2-40B4-BE49-F238E27FC236}">
                <a16:creationId xmlns:a16="http://schemas.microsoft.com/office/drawing/2014/main" id="{D7AD3761-76F7-409F-B323-EBECDE5B590E}"/>
              </a:ext>
            </a:extLst>
          </p:cNvPr>
          <p:cNvSpPr/>
          <p:nvPr/>
        </p:nvSpPr>
        <p:spPr>
          <a:xfrm>
            <a:off x="676228" y="3139272"/>
            <a:ext cx="7676911" cy="1527469"/>
          </a:xfrm>
          <a:prstGeom prst="rect">
            <a:avLst/>
          </a:prstGeom>
        </p:spPr>
        <p:txBody>
          <a:bodyPr wrap="square">
            <a:spAutoFit/>
          </a:bodyPr>
          <a:lstStyle/>
          <a:p>
            <a:pPr indent="360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在机床上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首先考虑的是执行元件的运动速度和负载性质。一般说来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速度低的用节流调速回路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速度稳定性要求高的用调速阀式调速回路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要求低的用节流阀式调速回路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负载小、负载变化小的用节流调速回路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反之则用容积调速回路或容积节流调速回路。</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18" name="圆角矩形 3">
            <a:extLst>
              <a:ext uri="{FF2B5EF4-FFF2-40B4-BE49-F238E27FC236}">
                <a16:creationId xmlns:a16="http://schemas.microsoft.com/office/drawing/2014/main" id="{D3D7FAAE-558B-4891-A6D3-DB01D3E3E51F}"/>
              </a:ext>
            </a:extLst>
          </p:cNvPr>
          <p:cNvSpPr/>
          <p:nvPr/>
        </p:nvSpPr>
        <p:spPr>
          <a:xfrm>
            <a:off x="657014" y="1717058"/>
            <a:ext cx="7789192" cy="1098504"/>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0" name="圆角矩形 3">
            <a:extLst>
              <a:ext uri="{FF2B5EF4-FFF2-40B4-BE49-F238E27FC236}">
                <a16:creationId xmlns:a16="http://schemas.microsoft.com/office/drawing/2014/main" id="{1ABB49D0-3DAA-4ADF-A984-D8BF6BC4FA0C}"/>
              </a:ext>
            </a:extLst>
          </p:cNvPr>
          <p:cNvSpPr/>
          <p:nvPr/>
        </p:nvSpPr>
        <p:spPr>
          <a:xfrm>
            <a:off x="593236" y="3161532"/>
            <a:ext cx="7852969" cy="1505209"/>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61034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15" grpId="0"/>
      <p:bldP spid="6" grpId="0"/>
      <p:bldP spid="11" grpId="0"/>
      <p:bldP spid="18" grpId="0" animBg="1"/>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CDCE46-65A7-49B0-A55F-FB9CF6CBBB0A}"/>
              </a:ext>
            </a:extLst>
          </p:cNvPr>
          <p:cNvSpPr/>
          <p:nvPr/>
        </p:nvSpPr>
        <p:spPr>
          <a:xfrm>
            <a:off x="758520" y="1403753"/>
            <a:ext cx="7759716" cy="875881"/>
          </a:xfrm>
          <a:prstGeom prst="rect">
            <a:avLst/>
          </a:prstGeom>
        </p:spPr>
        <p:txBody>
          <a:bodyPr wrap="square">
            <a:spAutoFit/>
          </a:bodyPr>
          <a:lstStyle/>
          <a:p>
            <a:pPr indent="360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其次考虑的是功率大小。一般认为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3kW</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以下的用节流调速回路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;3~5kW</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的用容积节流调速回路或容积调速回路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;5kW</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以上的则用容积调速回路。</a:t>
            </a:r>
            <a:endParaRPr lang="zh-CN" altLang="zh-CN" dirty="0">
              <a:solidFill>
                <a:srgbClr val="000000"/>
              </a:solidFill>
              <a:effectLst/>
              <a:latin typeface="NEU-BZ-S92"/>
              <a:ea typeface="方正书宋_GBK"/>
              <a:cs typeface="Times New Roman" panose="02020603050405020304" pitchFamily="18" charset="0"/>
            </a:endParaRPr>
          </a:p>
        </p:txBody>
      </p:sp>
      <p:sp>
        <p:nvSpPr>
          <p:cNvPr id="3" name="矩形 2">
            <a:extLst>
              <a:ext uri="{FF2B5EF4-FFF2-40B4-BE49-F238E27FC236}">
                <a16:creationId xmlns:a16="http://schemas.microsoft.com/office/drawing/2014/main" id="{7F54ECE1-87A3-4B8C-AC53-7EEF7B5F3172}"/>
              </a:ext>
            </a:extLst>
          </p:cNvPr>
          <p:cNvSpPr/>
          <p:nvPr/>
        </p:nvSpPr>
        <p:spPr>
          <a:xfrm>
            <a:off x="654279" y="3142463"/>
            <a:ext cx="7835441" cy="875881"/>
          </a:xfrm>
          <a:prstGeom prst="rect">
            <a:avLst/>
          </a:prstGeom>
        </p:spPr>
        <p:txBody>
          <a:bodyPr wrap="square">
            <a:spAutoFit/>
          </a:bodyPr>
          <a:lstStyle/>
          <a:p>
            <a:pPr indent="360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再次</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从设备费用上考虑。要求费用低廉时用节流调速回路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允许费用高些时则用容积节流调速回路或容积调速回路。</a:t>
            </a:r>
            <a:endParaRPr lang="zh-CN" altLang="zh-CN" dirty="0">
              <a:solidFill>
                <a:srgbClr val="000000"/>
              </a:solidFill>
              <a:effectLst/>
              <a:latin typeface="NEU-BZ-S92"/>
              <a:ea typeface="方正书宋_GBK"/>
              <a:cs typeface="Times New Roman" panose="02020603050405020304" pitchFamily="18" charset="0"/>
            </a:endParaRPr>
          </a:p>
        </p:txBody>
      </p:sp>
      <p:sp>
        <p:nvSpPr>
          <p:cNvPr id="4" name="圆角矩形 3">
            <a:extLst>
              <a:ext uri="{FF2B5EF4-FFF2-40B4-BE49-F238E27FC236}">
                <a16:creationId xmlns:a16="http://schemas.microsoft.com/office/drawing/2014/main" id="{46442AD2-BD9D-41EA-B871-1A9EDE5AB113}"/>
              </a:ext>
            </a:extLst>
          </p:cNvPr>
          <p:cNvSpPr/>
          <p:nvPr/>
        </p:nvSpPr>
        <p:spPr>
          <a:xfrm>
            <a:off x="654280" y="1187670"/>
            <a:ext cx="7802264" cy="1389275"/>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5" name="圆角矩形 3">
            <a:extLst>
              <a:ext uri="{FF2B5EF4-FFF2-40B4-BE49-F238E27FC236}">
                <a16:creationId xmlns:a16="http://schemas.microsoft.com/office/drawing/2014/main" id="{B43EC1E1-2B57-4F2D-A6AE-3A2377C2F931}"/>
              </a:ext>
            </a:extLst>
          </p:cNvPr>
          <p:cNvSpPr/>
          <p:nvPr/>
        </p:nvSpPr>
        <p:spPr>
          <a:xfrm>
            <a:off x="654279" y="3016652"/>
            <a:ext cx="7835441" cy="1472221"/>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6" name="圆角矩形 3">
            <a:extLst>
              <a:ext uri="{FF2B5EF4-FFF2-40B4-BE49-F238E27FC236}">
                <a16:creationId xmlns:a16="http://schemas.microsoft.com/office/drawing/2014/main" id="{B97C472A-50F0-4017-81B1-791BE6F55E0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7" name="文本框 6">
            <a:extLst>
              <a:ext uri="{FF2B5EF4-FFF2-40B4-BE49-F238E27FC236}">
                <a16:creationId xmlns:a16="http://schemas.microsoft.com/office/drawing/2014/main" id="{B7A98368-E92A-44EE-9C41-C9EF89D2FD20}"/>
              </a:ext>
            </a:extLst>
          </p:cNvPr>
          <p:cNvSpPr txBox="1"/>
          <p:nvPr/>
        </p:nvSpPr>
        <p:spPr>
          <a:xfrm>
            <a:off x="820214" y="142770"/>
            <a:ext cx="7636329" cy="523220"/>
          </a:xfrm>
          <a:prstGeom prst="rect">
            <a:avLst/>
          </a:prstGeom>
          <a:noFill/>
        </p:spPr>
        <p:txBody>
          <a:bodyPr wrap="square" rtlCol="0">
            <a:spAutoFit/>
          </a:bodyPr>
          <a:lstStyle/>
          <a:p>
            <a:pPr algn="ctr"/>
            <a:r>
              <a:rPr lang="zh-CN" altLang="en-US" sz="2800" dirty="0">
                <a:solidFill>
                  <a:schemeClr val="bg1"/>
                </a:solidFill>
                <a:latin typeface="黑体" panose="02010609060101010101" pitchFamily="49" charset="-122"/>
                <a:ea typeface="黑体" panose="02010609060101010101" pitchFamily="49" charset="-122"/>
              </a:rPr>
              <a:t>第五节  三类调速回路的比较的选用  </a:t>
            </a:r>
          </a:p>
        </p:txBody>
      </p:sp>
    </p:spTree>
    <p:extLst>
      <p:ext uri="{BB962C8B-B14F-4D97-AF65-F5344CB8AC3E}">
        <p14:creationId xmlns:p14="http://schemas.microsoft.com/office/powerpoint/2010/main" val="3779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algn="ctr"/>
            <a:r>
              <a:rPr lang="zh-CN" altLang="en-US" sz="11500" dirty="0">
                <a:solidFill>
                  <a:schemeClr val="bg1"/>
                </a:solidFill>
                <a:latin typeface="黑体" panose="02010609060101010101" pitchFamily="49" charset="-122"/>
                <a:ea typeface="黑体" panose="02010609060101010101" pitchFamily="49" charset="-122"/>
              </a:rPr>
              <a:t>习题</a:t>
            </a:r>
            <a:endParaRPr lang="zh-CN" altLang="en-US" sz="11500" dirty="0">
              <a:solidFill>
                <a:srgbClr val="FFC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606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91A744EB-DA21-4D64-844E-D6EDBF9B3A53}"/>
              </a:ext>
            </a:extLst>
          </p:cNvPr>
          <p:cNvSpPr/>
          <p:nvPr/>
        </p:nvSpPr>
        <p:spPr>
          <a:xfrm>
            <a:off x="548085" y="1098930"/>
            <a:ext cx="4781634" cy="3000821"/>
          </a:xfrm>
          <a:prstGeom prst="rect">
            <a:avLst/>
          </a:prstGeom>
        </p:spPr>
        <p:txBody>
          <a:bodyPr wrap="square">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所示的进口节流调速回路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已知液压泵的供油流量</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=6L/min,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溢流阀调定压力</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=3.0MPa,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液压缸无杆腔面积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节流阀为薄壁孔口</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开口面积为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=0.01×10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=0.62,</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=900kg/m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活塞的运动速度</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溢流阀的溢流量和回路的效率。</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当节流阀开口面积增大到</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=0.03×10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=0.05×10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分别计算液压缸的运动速度和溢流阀的溢流量。</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0" name="8T22.EPS">
            <a:extLst>
              <a:ext uri="{FF2B5EF4-FFF2-40B4-BE49-F238E27FC236}">
                <a16:creationId xmlns:a16="http://schemas.microsoft.com/office/drawing/2014/main" id="{9AE2B91B-DD67-4311-92BC-7EE62DFC2249}"/>
              </a:ext>
            </a:extLst>
          </p:cNvPr>
          <p:cNvPicPr/>
          <p:nvPr/>
        </p:nvPicPr>
        <p:blipFill>
          <a:blip r:embed="rId3" cstate="print"/>
          <a:stretch>
            <a:fillRect/>
          </a:stretch>
        </p:blipFill>
        <p:spPr>
          <a:xfrm>
            <a:off x="6635805" y="1219910"/>
            <a:ext cx="1640915" cy="2397587"/>
          </a:xfrm>
          <a:prstGeom prst="rect">
            <a:avLst/>
          </a:prstGeom>
        </p:spPr>
      </p:pic>
      <p:sp>
        <p:nvSpPr>
          <p:cNvPr id="5" name="矩形 4">
            <a:extLst>
              <a:ext uri="{FF2B5EF4-FFF2-40B4-BE49-F238E27FC236}">
                <a16:creationId xmlns:a16="http://schemas.microsoft.com/office/drawing/2014/main" id="{4EDBB5C5-DA5B-40F4-8D6E-E77125412041}"/>
              </a:ext>
            </a:extLst>
          </p:cNvPr>
          <p:cNvSpPr/>
          <p:nvPr/>
        </p:nvSpPr>
        <p:spPr>
          <a:xfrm>
            <a:off x="6851935" y="3789102"/>
            <a:ext cx="1011815"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rPr>
              <a:t>8-22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rPr>
              <a:t>8-1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dirty="0"/>
          </a:p>
        </p:txBody>
      </p:sp>
      <p:sp>
        <p:nvSpPr>
          <p:cNvPr id="12" name="直角三角形 11">
            <a:extLst>
              <a:ext uri="{FF2B5EF4-FFF2-40B4-BE49-F238E27FC236}">
                <a16:creationId xmlns:a16="http://schemas.microsoft.com/office/drawing/2014/main" id="{FB8F7E51-2D11-40EC-A659-28D29FBE1DBC}"/>
              </a:ext>
            </a:extLst>
          </p:cNvPr>
          <p:cNvSpPr/>
          <p:nvPr/>
        </p:nvSpPr>
        <p:spPr>
          <a:xfrm rot="2637755" flipH="1" flipV="1">
            <a:off x="5684795" y="244747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3" name="圆角矩形 3">
            <a:extLst>
              <a:ext uri="{FF2B5EF4-FFF2-40B4-BE49-F238E27FC236}">
                <a16:creationId xmlns:a16="http://schemas.microsoft.com/office/drawing/2014/main" id="{F703E311-B986-468A-9F4D-A4E1C2EF1115}"/>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330389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9655A4ED-4C21-43E3-89E5-BBF7727C9B61}"/>
              </a:ext>
            </a:extLst>
          </p:cNvPr>
          <p:cNvSpPr/>
          <p:nvPr/>
        </p:nvSpPr>
        <p:spPr>
          <a:xfrm>
            <a:off x="740142" y="1325050"/>
            <a:ext cx="3831858" cy="2635465"/>
          </a:xfrm>
          <a:prstGeom prst="rect">
            <a:avLst/>
          </a:prstGeom>
        </p:spPr>
        <p:txBody>
          <a:bodyPr wrap="square">
            <a:spAutoFit/>
          </a:bodyPr>
          <a:lstStyle/>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所示调速回路中的活塞在其往返运动中受到的阻力</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大小相等</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方向与运动方向相反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试比较</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活塞向左和向右的运动速度哪个大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活塞向左和向右运动时的速度刚性哪个大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pic>
        <p:nvPicPr>
          <p:cNvPr id="10" name="8T23.EPS">
            <a:extLst>
              <a:ext uri="{FF2B5EF4-FFF2-40B4-BE49-F238E27FC236}">
                <a16:creationId xmlns:a16="http://schemas.microsoft.com/office/drawing/2014/main" id="{144E4DA6-355B-4D42-9841-1195C60CCD41}"/>
              </a:ext>
            </a:extLst>
          </p:cNvPr>
          <p:cNvPicPr/>
          <p:nvPr/>
        </p:nvPicPr>
        <p:blipFill>
          <a:blip r:embed="rId3" cstate="print"/>
          <a:stretch>
            <a:fillRect/>
          </a:stretch>
        </p:blipFill>
        <p:spPr>
          <a:xfrm>
            <a:off x="5988165" y="1325050"/>
            <a:ext cx="1772920" cy="2151380"/>
          </a:xfrm>
          <a:prstGeom prst="rect">
            <a:avLst/>
          </a:prstGeom>
        </p:spPr>
      </p:pic>
      <p:sp>
        <p:nvSpPr>
          <p:cNvPr id="5" name="矩形 4">
            <a:extLst>
              <a:ext uri="{FF2B5EF4-FFF2-40B4-BE49-F238E27FC236}">
                <a16:creationId xmlns:a16="http://schemas.microsoft.com/office/drawing/2014/main" id="{49EEB236-1190-4373-84D4-ED9847965C90}"/>
              </a:ext>
            </a:extLst>
          </p:cNvPr>
          <p:cNvSpPr/>
          <p:nvPr/>
        </p:nvSpPr>
        <p:spPr>
          <a:xfrm>
            <a:off x="6368717" y="3743370"/>
            <a:ext cx="1011815"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rPr>
              <a:t>8-23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rPr>
              <a:t>8-2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dirty="0"/>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5046357" y="2248876"/>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3" name="圆角矩形 3">
            <a:extLst>
              <a:ext uri="{FF2B5EF4-FFF2-40B4-BE49-F238E27FC236}">
                <a16:creationId xmlns:a16="http://schemas.microsoft.com/office/drawing/2014/main" id="{BD4A05D8-549A-48DC-AC73-C3E0FA8F13D5}"/>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464586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634869" y="2332592"/>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7CE069FB-2910-4EC8-AC67-B0E26440DF34}"/>
              </a:ext>
            </a:extLst>
          </p:cNvPr>
          <p:cNvSpPr/>
          <p:nvPr/>
        </p:nvSpPr>
        <p:spPr>
          <a:xfrm>
            <a:off x="442657" y="1318574"/>
            <a:ext cx="4012965" cy="235449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所示为液压马达进口节流调速回路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液压泵排量为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120mL/r,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转速为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1000r/min,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容积效率为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。溢流阀使液压泵压力限定为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。节流阀的阀口最大通流面积为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流量系数为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0.65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。液压马达的排量为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160mL/r,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容积效率为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机械效率为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负载转矩为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61.2N·m,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试求马达的转速和从溢流阀流回油箱的流量。</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4" name="8T24.jpg">
            <a:extLst>
              <a:ext uri="{FF2B5EF4-FFF2-40B4-BE49-F238E27FC236}">
                <a16:creationId xmlns:a16="http://schemas.microsoft.com/office/drawing/2014/main" id="{C8FEDDE2-14EF-4541-A01C-75CB223AE55C}"/>
              </a:ext>
            </a:extLst>
          </p:cNvPr>
          <p:cNvPicPr/>
          <p:nvPr/>
        </p:nvPicPr>
        <p:blipFill>
          <a:blip r:embed="rId3" cstate="print"/>
          <a:stretch>
            <a:fillRect/>
          </a:stretch>
        </p:blipFill>
        <p:spPr>
          <a:xfrm>
            <a:off x="5352013" y="1430995"/>
            <a:ext cx="2791717" cy="1510021"/>
          </a:xfrm>
          <a:prstGeom prst="rect">
            <a:avLst/>
          </a:prstGeom>
        </p:spPr>
      </p:pic>
      <p:sp>
        <p:nvSpPr>
          <p:cNvPr id="7" name="矩形 6">
            <a:extLst>
              <a:ext uri="{FF2B5EF4-FFF2-40B4-BE49-F238E27FC236}">
                <a16:creationId xmlns:a16="http://schemas.microsoft.com/office/drawing/2014/main" id="{ED160CB0-81EA-461B-AE63-7BE0ED9936F7}"/>
              </a:ext>
            </a:extLst>
          </p:cNvPr>
          <p:cNvSpPr/>
          <p:nvPr/>
        </p:nvSpPr>
        <p:spPr>
          <a:xfrm>
            <a:off x="6343780" y="3163080"/>
            <a:ext cx="1287532"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8-24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8-3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10178187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701248" y="24219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6436042B-F5D1-4B22-AF03-3363CD06CC34}"/>
              </a:ext>
            </a:extLst>
          </p:cNvPr>
          <p:cNvSpPr/>
          <p:nvPr/>
        </p:nvSpPr>
        <p:spPr>
          <a:xfrm>
            <a:off x="377851" y="1396535"/>
            <a:ext cx="4332981" cy="2354491"/>
          </a:xfrm>
          <a:prstGeom prst="rect">
            <a:avLst/>
          </a:prstGeom>
        </p:spPr>
        <p:txBody>
          <a:bodyPr wrap="square">
            <a:spAutoFit/>
          </a:bodyPr>
          <a:lstStyle/>
          <a:p>
            <a:pPr indent="288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所示的出口节流调速回路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已知液压泵的供油流量</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=25L/min,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溢流阀调定压力</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=5.4MPa,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液压缸无杆腔面积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有杆腔面积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液压缸工进速度</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=0.18m/min,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不考虑管路损失和液压缸的摩擦损失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试计算</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液压缸工进时液压回路的效率。</a:t>
            </a:r>
            <a:endParaRPr lang="zh-CN" altLang="zh-CN" sz="1400"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当负载</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活塞的运动速度和回油的压力。</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3" name="8T25.EPS">
            <a:extLst>
              <a:ext uri="{FF2B5EF4-FFF2-40B4-BE49-F238E27FC236}">
                <a16:creationId xmlns:a16="http://schemas.microsoft.com/office/drawing/2014/main" id="{A5BACD95-D688-4E00-A48E-6F672899F4C2}"/>
              </a:ext>
            </a:extLst>
          </p:cNvPr>
          <p:cNvPicPr/>
          <p:nvPr/>
        </p:nvPicPr>
        <p:blipFill>
          <a:blip r:embed="rId3" cstate="print"/>
          <a:stretch>
            <a:fillRect/>
          </a:stretch>
        </p:blipFill>
        <p:spPr>
          <a:xfrm>
            <a:off x="5587002" y="1557406"/>
            <a:ext cx="2218932" cy="1645923"/>
          </a:xfrm>
          <a:prstGeom prst="rect">
            <a:avLst/>
          </a:prstGeom>
        </p:spPr>
      </p:pic>
      <p:sp>
        <p:nvSpPr>
          <p:cNvPr id="5" name="矩形 4">
            <a:extLst>
              <a:ext uri="{FF2B5EF4-FFF2-40B4-BE49-F238E27FC236}">
                <a16:creationId xmlns:a16="http://schemas.microsoft.com/office/drawing/2014/main" id="{8AE685D5-3C09-4D75-ADEE-911897F982EB}"/>
              </a:ext>
            </a:extLst>
          </p:cNvPr>
          <p:cNvSpPr/>
          <p:nvPr/>
        </p:nvSpPr>
        <p:spPr>
          <a:xfrm>
            <a:off x="6453034" y="3399376"/>
            <a:ext cx="1011815"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rPr>
              <a:t>8-25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rPr>
              <a:t>8-4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2231770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701248" y="24219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6127E7F6-7010-42C2-B6DA-61DC70EC6F83}"/>
              </a:ext>
            </a:extLst>
          </p:cNvPr>
          <p:cNvSpPr/>
          <p:nvPr/>
        </p:nvSpPr>
        <p:spPr>
          <a:xfrm>
            <a:off x="430212" y="1073370"/>
            <a:ext cx="3951465" cy="300082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所示的调速阀出口节流调速回路中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已知</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=25L/min,</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由零增至</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30000N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时活塞向右移动速度基本无变化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=0.2m/min,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若调速阀要求的最小压差为</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min</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不计调压偏差时溢流阀调整压力</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液压泵的工作压力是多少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液压缸可能达到的最高工作压力是多少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回路的最高效率为多少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4" name="8T26.EPS">
            <a:extLst>
              <a:ext uri="{FF2B5EF4-FFF2-40B4-BE49-F238E27FC236}">
                <a16:creationId xmlns:a16="http://schemas.microsoft.com/office/drawing/2014/main" id="{1BD763D1-5A07-4E9B-8C46-A87F1F6D08AD}"/>
              </a:ext>
            </a:extLst>
          </p:cNvPr>
          <p:cNvPicPr/>
          <p:nvPr/>
        </p:nvPicPr>
        <p:blipFill>
          <a:blip r:embed="rId3" cstate="print"/>
          <a:stretch>
            <a:fillRect/>
          </a:stretch>
        </p:blipFill>
        <p:spPr>
          <a:xfrm>
            <a:off x="5706620" y="1664751"/>
            <a:ext cx="2549517" cy="1820459"/>
          </a:xfrm>
          <a:prstGeom prst="rect">
            <a:avLst/>
          </a:prstGeom>
        </p:spPr>
      </p:pic>
      <p:graphicFrame>
        <p:nvGraphicFramePr>
          <p:cNvPr id="6" name="表格 5">
            <a:extLst>
              <a:ext uri="{FF2B5EF4-FFF2-40B4-BE49-F238E27FC236}">
                <a16:creationId xmlns:a16="http://schemas.microsoft.com/office/drawing/2014/main" id="{67DC79BC-F841-4E8D-80F7-987B7F39CDC1}"/>
              </a:ext>
            </a:extLst>
          </p:cNvPr>
          <p:cNvGraphicFramePr>
            <a:graphicFrameLocks noGrp="1"/>
          </p:cNvGraphicFramePr>
          <p:nvPr>
            <p:extLst>
              <p:ext uri="{D42A27DB-BD31-4B8C-83A1-F6EECF244321}">
                <p14:modId xmlns:p14="http://schemas.microsoft.com/office/powerpoint/2010/main" val="729440213"/>
              </p:ext>
            </p:extLst>
          </p:nvPr>
        </p:nvGraphicFramePr>
        <p:xfrm>
          <a:off x="4851589" y="3742095"/>
          <a:ext cx="4259580" cy="177800"/>
        </p:xfrm>
        <a:graphic>
          <a:graphicData uri="http://schemas.openxmlformats.org/drawingml/2006/table">
            <a:tbl>
              <a:tblPr firstRow="1" firstCol="1" bandRow="1"/>
              <a:tblGrid>
                <a:gridCol w="4259580">
                  <a:extLst>
                    <a:ext uri="{9D8B030D-6E8A-4147-A177-3AD203B41FA5}">
                      <a16:colId xmlns:a16="http://schemas.microsoft.com/office/drawing/2014/main" val="1829947896"/>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8-26</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题</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8-5</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752363393"/>
                  </a:ext>
                </a:extLst>
              </a:tr>
            </a:tbl>
          </a:graphicData>
        </a:graphic>
      </p:graphicFrame>
    </p:spTree>
    <p:extLst>
      <p:ext uri="{BB962C8B-B14F-4D97-AF65-F5344CB8AC3E}">
        <p14:creationId xmlns:p14="http://schemas.microsoft.com/office/powerpoint/2010/main" val="2426966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graphicFrame>
        <p:nvGraphicFramePr>
          <p:cNvPr id="6" name="表格 5">
            <a:extLst>
              <a:ext uri="{FF2B5EF4-FFF2-40B4-BE49-F238E27FC236}">
                <a16:creationId xmlns:a16="http://schemas.microsoft.com/office/drawing/2014/main" id="{67DC79BC-F841-4E8D-80F7-987B7F39CDC1}"/>
              </a:ext>
            </a:extLst>
          </p:cNvPr>
          <p:cNvGraphicFramePr>
            <a:graphicFrameLocks noGrp="1"/>
          </p:cNvGraphicFramePr>
          <p:nvPr>
            <p:extLst>
              <p:ext uri="{D42A27DB-BD31-4B8C-83A1-F6EECF244321}">
                <p14:modId xmlns:p14="http://schemas.microsoft.com/office/powerpoint/2010/main" val="2829679215"/>
              </p:ext>
            </p:extLst>
          </p:nvPr>
        </p:nvGraphicFramePr>
        <p:xfrm>
          <a:off x="4851589" y="3742095"/>
          <a:ext cx="4259580" cy="177800"/>
        </p:xfrm>
        <a:graphic>
          <a:graphicData uri="http://schemas.openxmlformats.org/drawingml/2006/table">
            <a:tbl>
              <a:tblPr firstRow="1" firstCol="1" bandRow="1"/>
              <a:tblGrid>
                <a:gridCol w="4259580">
                  <a:extLst>
                    <a:ext uri="{9D8B030D-6E8A-4147-A177-3AD203B41FA5}">
                      <a16:colId xmlns:a16="http://schemas.microsoft.com/office/drawing/2014/main" val="1829947896"/>
                    </a:ext>
                  </a:extLst>
                </a:gridCol>
              </a:tblGrid>
              <a:tr h="0">
                <a:tc>
                  <a:txBody>
                    <a:bodyPr/>
                    <a:lstStyle/>
                    <a:p>
                      <a:pPr algn="ctr">
                        <a:lnSpc>
                          <a:spcPts val="1350"/>
                        </a:lnSpc>
                        <a:spcAft>
                          <a:spcPts val="0"/>
                        </a:spcAft>
                      </a:pP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752363393"/>
                  </a:ext>
                </a:extLst>
              </a:tr>
            </a:tbl>
          </a:graphicData>
        </a:graphic>
      </p:graphicFrame>
      <p:sp>
        <p:nvSpPr>
          <p:cNvPr id="2" name="矩形 1">
            <a:extLst>
              <a:ext uri="{FF2B5EF4-FFF2-40B4-BE49-F238E27FC236}">
                <a16:creationId xmlns:a16="http://schemas.microsoft.com/office/drawing/2014/main" id="{9C175E91-5FC5-4B4D-B183-41349AE6EA5D}"/>
              </a:ext>
            </a:extLst>
          </p:cNvPr>
          <p:cNvSpPr/>
          <p:nvPr/>
        </p:nvSpPr>
        <p:spPr>
          <a:xfrm>
            <a:off x="955963" y="1389849"/>
            <a:ext cx="6375862" cy="271869"/>
          </a:xfrm>
          <a:prstGeom prst="rect">
            <a:avLst/>
          </a:prstGeom>
        </p:spPr>
        <p:txBody>
          <a:bodyPr wrap="square">
            <a:spAutoFit/>
          </a:bodyPr>
          <a:lstStyle/>
          <a:p>
            <a:pPr indent="228600">
              <a:lnSpc>
                <a:spcPts val="1350"/>
              </a:lnSpc>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8-6</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8-27</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所示的回路能否实现节流调速</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为什么</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dirty="0">
              <a:solidFill>
                <a:srgbClr val="000000"/>
              </a:solidFill>
              <a:effectLst/>
              <a:latin typeface="NEU-BZ-S92"/>
              <a:ea typeface="方正书宋_GBK"/>
              <a:cs typeface="Times New Roman" panose="02020603050405020304" pitchFamily="18" charset="0"/>
            </a:endParaRPr>
          </a:p>
        </p:txBody>
      </p:sp>
      <p:pic>
        <p:nvPicPr>
          <p:cNvPr id="13" name="8T27.EPS">
            <a:extLst>
              <a:ext uri="{FF2B5EF4-FFF2-40B4-BE49-F238E27FC236}">
                <a16:creationId xmlns:a16="http://schemas.microsoft.com/office/drawing/2014/main" id="{3381A8C7-A4F3-4A18-9B4E-1BE188A525C4}"/>
              </a:ext>
            </a:extLst>
          </p:cNvPr>
          <p:cNvPicPr/>
          <p:nvPr/>
        </p:nvPicPr>
        <p:blipFill>
          <a:blip r:embed="rId3" cstate="print"/>
          <a:stretch>
            <a:fillRect/>
          </a:stretch>
        </p:blipFill>
        <p:spPr>
          <a:xfrm>
            <a:off x="3356119" y="2177415"/>
            <a:ext cx="2199005" cy="1579245"/>
          </a:xfrm>
          <a:prstGeom prst="rect">
            <a:avLst/>
          </a:prstGeom>
        </p:spPr>
      </p:pic>
      <p:sp>
        <p:nvSpPr>
          <p:cNvPr id="7" name="矩形 6">
            <a:extLst>
              <a:ext uri="{FF2B5EF4-FFF2-40B4-BE49-F238E27FC236}">
                <a16:creationId xmlns:a16="http://schemas.microsoft.com/office/drawing/2014/main" id="{BFB0FD5E-988D-4414-85A1-6FB21AF1BEBD}"/>
              </a:ext>
            </a:extLst>
          </p:cNvPr>
          <p:cNvSpPr/>
          <p:nvPr/>
        </p:nvSpPr>
        <p:spPr>
          <a:xfrm>
            <a:off x="4132471" y="3935666"/>
            <a:ext cx="1011815"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rPr>
              <a:t>8-27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rPr>
              <a:t>8-6</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177772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833119" y="16086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二、</a:t>
            </a:r>
          </a:p>
        </p:txBody>
      </p:sp>
      <p:sp>
        <p:nvSpPr>
          <p:cNvPr id="4" name="矩形 3">
            <a:extLst>
              <a:ext uri="{FF2B5EF4-FFF2-40B4-BE49-F238E27FC236}">
                <a16:creationId xmlns:a16="http://schemas.microsoft.com/office/drawing/2014/main" id="{FAE06C64-609A-4F36-A730-9AD9211085B4}"/>
              </a:ext>
            </a:extLst>
          </p:cNvPr>
          <p:cNvSpPr/>
          <p:nvPr/>
        </p:nvSpPr>
        <p:spPr>
          <a:xfrm>
            <a:off x="2176595" y="1975532"/>
            <a:ext cx="5279922" cy="830997"/>
          </a:xfrm>
          <a:prstGeom prst="rect">
            <a:avLst/>
          </a:prstGeom>
        </p:spPr>
        <p:txBody>
          <a:bodyPr wrap="square">
            <a:spAutoFit/>
          </a:bodyPr>
          <a:lstStyle/>
          <a:p>
            <a:pPr algn="ctr"/>
            <a:r>
              <a:rPr lang="zh-CN" altLang="en-US" sz="4800" dirty="0">
                <a:solidFill>
                  <a:srgbClr val="FFC000"/>
                </a:solidFill>
                <a:latin typeface="黑体" panose="02010609060101010101" pitchFamily="49" charset="-122"/>
                <a:ea typeface="黑体" panose="02010609060101010101" pitchFamily="49" charset="-122"/>
              </a:rPr>
              <a:t>节流调速回路</a:t>
            </a:r>
          </a:p>
        </p:txBody>
      </p:sp>
    </p:spTree>
    <p:extLst>
      <p:ext uri="{BB962C8B-B14F-4D97-AF65-F5344CB8AC3E}">
        <p14:creationId xmlns:p14="http://schemas.microsoft.com/office/powerpoint/2010/main" val="241128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5476671" y="2547324"/>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A4D37193-88C4-47BC-B5EA-26B4AC7011BB}"/>
              </a:ext>
            </a:extLst>
          </p:cNvPr>
          <p:cNvSpPr/>
          <p:nvPr/>
        </p:nvSpPr>
        <p:spPr>
          <a:xfrm>
            <a:off x="617358" y="1309145"/>
            <a:ext cx="4572000" cy="2640788"/>
          </a:xfrm>
          <a:prstGeom prst="rect">
            <a:avLst/>
          </a:prstGeom>
        </p:spPr>
        <p:txBody>
          <a:bodyPr>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所示的容积调速回路中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如变量泵的转速</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=1000r/min,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排量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泵的容积效率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泵的工作压力</a:t>
            </a:r>
            <a:r>
              <a:rPr lang="zh-CN" altLang="zh-CN" sz="1400" dirty="0">
                <a:solidFill>
                  <a:srgbClr val="000000"/>
                </a:solidFill>
                <a:latin typeface="NEU-BZ-S92"/>
                <a:ea typeface="Times New Roman" panose="02020603050405020304" pitchFamily="18" charset="0"/>
                <a:cs typeface="Times New Roman" panose="02020603050405020304" pitchFamily="18" charset="0"/>
              </a:rPr>
              <a:t> </a:t>
            </a:r>
            <a:r>
              <a:rPr lang="en-US" altLang="zh-CN" sz="1400" i="1" dirty="0" err="1">
                <a:solidFill>
                  <a:srgbClr val="000000"/>
                </a:solidFill>
                <a:latin typeface="NEU-BZ-S92"/>
                <a:ea typeface="Times New Roman" panose="02020603050405020304" pitchFamily="18" charset="0"/>
                <a:cs typeface="Times New Roman" panose="02020603050405020304" pitchFamily="18" charset="0"/>
              </a:rPr>
              <a:t>p</a:t>
            </a:r>
            <a:r>
              <a:rPr lang="en-US" altLang="zh-CN" sz="1400" baseline="-25000" dirty="0" err="1">
                <a:solidFill>
                  <a:srgbClr val="000000"/>
                </a:solidFill>
                <a:latin typeface="NEU-BZ-S92"/>
                <a:ea typeface="Times New Roman" panose="02020603050405020304" pitchFamily="18" charset="0"/>
                <a:cs typeface="Times New Roman" panose="02020603050405020304" pitchFamily="18" charset="0"/>
              </a:rPr>
              <a:t>P</a:t>
            </a:r>
            <a:r>
              <a:rPr lang="en-US" altLang="zh-CN" sz="1400" dirty="0">
                <a:solidFill>
                  <a:srgbClr val="000000"/>
                </a:solidFill>
                <a:latin typeface="NEU-BZ-S92"/>
                <a:ea typeface="Times New Roman" panose="02020603050405020304" pitchFamily="18" charset="0"/>
                <a:cs typeface="Times New Roman" panose="02020603050405020304" pitchFamily="18" charset="0"/>
              </a:rPr>
              <a:t>=6MPa,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液压缸大腔面积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小腔面积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液压缸的容积效率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管道损失忽略不计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回路速度刚性。</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回路效率。</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系统效率。</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3" name="8T28.EPS">
            <a:extLst>
              <a:ext uri="{FF2B5EF4-FFF2-40B4-BE49-F238E27FC236}">
                <a16:creationId xmlns:a16="http://schemas.microsoft.com/office/drawing/2014/main" id="{CD0B50A0-BB83-4526-AA8E-BA2FA4BAD5D4}"/>
              </a:ext>
            </a:extLst>
          </p:cNvPr>
          <p:cNvPicPr/>
          <p:nvPr/>
        </p:nvPicPr>
        <p:blipFill>
          <a:blip r:embed="rId3" cstate="print"/>
          <a:stretch>
            <a:fillRect/>
          </a:stretch>
        </p:blipFill>
        <p:spPr>
          <a:xfrm>
            <a:off x="6382779" y="1422896"/>
            <a:ext cx="1688414" cy="2145915"/>
          </a:xfrm>
          <a:prstGeom prst="rect">
            <a:avLst/>
          </a:prstGeom>
        </p:spPr>
      </p:pic>
      <p:graphicFrame>
        <p:nvGraphicFramePr>
          <p:cNvPr id="5" name="表格 4">
            <a:extLst>
              <a:ext uri="{FF2B5EF4-FFF2-40B4-BE49-F238E27FC236}">
                <a16:creationId xmlns:a16="http://schemas.microsoft.com/office/drawing/2014/main" id="{3B6583BB-EF6F-47C1-ADFA-F1553248A377}"/>
              </a:ext>
            </a:extLst>
          </p:cNvPr>
          <p:cNvGraphicFramePr>
            <a:graphicFrameLocks noGrp="1"/>
          </p:cNvGraphicFramePr>
          <p:nvPr>
            <p:extLst>
              <p:ext uri="{D42A27DB-BD31-4B8C-83A1-F6EECF244321}">
                <p14:modId xmlns:p14="http://schemas.microsoft.com/office/powerpoint/2010/main" val="658775183"/>
              </p:ext>
            </p:extLst>
          </p:nvPr>
        </p:nvGraphicFramePr>
        <p:xfrm>
          <a:off x="5077333" y="3724154"/>
          <a:ext cx="4259580" cy="177800"/>
        </p:xfrm>
        <a:graphic>
          <a:graphicData uri="http://schemas.openxmlformats.org/drawingml/2006/table">
            <a:tbl>
              <a:tblPr firstRow="1" firstCol="1" bandRow="1"/>
              <a:tblGrid>
                <a:gridCol w="4259580">
                  <a:extLst>
                    <a:ext uri="{9D8B030D-6E8A-4147-A177-3AD203B41FA5}">
                      <a16:colId xmlns:a16="http://schemas.microsoft.com/office/drawing/2014/main" val="2320613599"/>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8-28</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题</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8-7</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452402785"/>
                  </a:ext>
                </a:extLst>
              </a:tr>
            </a:tbl>
          </a:graphicData>
        </a:graphic>
      </p:graphicFrame>
    </p:spTree>
    <p:extLst>
      <p:ext uri="{BB962C8B-B14F-4D97-AF65-F5344CB8AC3E}">
        <p14:creationId xmlns:p14="http://schemas.microsoft.com/office/powerpoint/2010/main" val="1368656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5375892" y="2547323"/>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481CE15E-0E97-49AD-9F33-C28BFCD5F8A2}"/>
              </a:ext>
            </a:extLst>
          </p:cNvPr>
          <p:cNvSpPr/>
          <p:nvPr/>
        </p:nvSpPr>
        <p:spPr>
          <a:xfrm>
            <a:off x="430212" y="1251200"/>
            <a:ext cx="4572000" cy="2354491"/>
          </a:xfrm>
          <a:prstGeom prst="rect">
            <a:avLst/>
          </a:prstGeom>
        </p:spPr>
        <p:txBody>
          <a:bodyPr>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所示为变量泵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定量马达式调速回路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低压辅助液压泵输出压力</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=0.4MPa,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变量泵最大排量</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Pmax</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转速</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=1000r/min,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。马达的相应参数为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=50mL/</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=0.95,</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。不计管道损失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试求当马达的输出转矩为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=40N·m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、转速为</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=160r/min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变量泵的排量、工作压力和输入功率。</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4" name="8T29.EPS">
            <a:extLst>
              <a:ext uri="{FF2B5EF4-FFF2-40B4-BE49-F238E27FC236}">
                <a16:creationId xmlns:a16="http://schemas.microsoft.com/office/drawing/2014/main" id="{EB872A92-70B2-48B4-9817-F9F4E8F523B2}"/>
              </a:ext>
            </a:extLst>
          </p:cNvPr>
          <p:cNvPicPr/>
          <p:nvPr/>
        </p:nvPicPr>
        <p:blipFill>
          <a:blip r:embed="rId3" cstate="print"/>
          <a:stretch>
            <a:fillRect/>
          </a:stretch>
        </p:blipFill>
        <p:spPr>
          <a:xfrm>
            <a:off x="6088643" y="1432292"/>
            <a:ext cx="1511725" cy="1811324"/>
          </a:xfrm>
          <a:prstGeom prst="rect">
            <a:avLst/>
          </a:prstGeom>
        </p:spPr>
      </p:pic>
      <p:sp>
        <p:nvSpPr>
          <p:cNvPr id="6" name="矩形 5">
            <a:extLst>
              <a:ext uri="{FF2B5EF4-FFF2-40B4-BE49-F238E27FC236}">
                <a16:creationId xmlns:a16="http://schemas.microsoft.com/office/drawing/2014/main" id="{5162CF6B-57D1-4853-8DFC-9976E9437E73}"/>
              </a:ext>
            </a:extLst>
          </p:cNvPr>
          <p:cNvSpPr/>
          <p:nvPr/>
        </p:nvSpPr>
        <p:spPr>
          <a:xfrm>
            <a:off x="6200740" y="3467191"/>
            <a:ext cx="1287532"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8-29</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8-8</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3610833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1AA9436B-A5E8-46B9-860B-4735DD8E3FB7}"/>
              </a:ext>
            </a:extLst>
          </p:cNvPr>
          <p:cNvSpPr/>
          <p:nvPr/>
        </p:nvSpPr>
        <p:spPr>
          <a:xfrm>
            <a:off x="817779" y="1808104"/>
            <a:ext cx="7275686" cy="1708160"/>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有一变量泵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定量马达式调速回路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液压泵和液压马达的参数如下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泵的最大排量</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Pmax</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=115mL/r,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转速</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=1000r/min,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总效率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马达的排量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=148mL/r,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总效率</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回路最大允许压力</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若不计管道损失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液压马达最大转速及该转速下的输出功率和输出转矩。</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驱动液压泵所需的转矩。</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821226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5375892" y="2547323"/>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49A4981B-FA20-4115-BA62-AD2602D1822C}"/>
              </a:ext>
            </a:extLst>
          </p:cNvPr>
          <p:cNvSpPr/>
          <p:nvPr/>
        </p:nvSpPr>
        <p:spPr>
          <a:xfrm>
            <a:off x="430212" y="1168234"/>
            <a:ext cx="4572000" cy="3000821"/>
          </a:xfrm>
          <a:prstGeom prst="rect">
            <a:avLst/>
          </a:prstGeom>
        </p:spPr>
        <p:txBody>
          <a:bodyPr>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所示的容积调速回路中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变量液压泵的转速为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1200r/min,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排量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间可调</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安全阀调整压力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变量液压马达排量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4~12mL/r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间可调。如在调速时要求液压马达输出尽可能大的功率和转矩</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试分析</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所有损失均不计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如何调整液压泵和液压马达才能实现这个要求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液压马达的最高转速、最大输出转矩和最大输出功率可达多少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变化的方向。</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3" name="8T30.EPS">
            <a:extLst>
              <a:ext uri="{FF2B5EF4-FFF2-40B4-BE49-F238E27FC236}">
                <a16:creationId xmlns:a16="http://schemas.microsoft.com/office/drawing/2014/main" id="{06DD6401-A04D-40E4-A70C-4CDFF6481925}"/>
              </a:ext>
            </a:extLst>
          </p:cNvPr>
          <p:cNvPicPr/>
          <p:nvPr/>
        </p:nvPicPr>
        <p:blipFill>
          <a:blip r:embed="rId3" cstate="print"/>
          <a:stretch>
            <a:fillRect/>
          </a:stretch>
        </p:blipFill>
        <p:spPr>
          <a:xfrm>
            <a:off x="6272206" y="1521781"/>
            <a:ext cx="2011369" cy="1829356"/>
          </a:xfrm>
          <a:prstGeom prst="rect">
            <a:avLst/>
          </a:prstGeom>
        </p:spPr>
      </p:pic>
      <p:sp>
        <p:nvSpPr>
          <p:cNvPr id="5" name="矩形 4">
            <a:extLst>
              <a:ext uri="{FF2B5EF4-FFF2-40B4-BE49-F238E27FC236}">
                <a16:creationId xmlns:a16="http://schemas.microsoft.com/office/drawing/2014/main" id="{5B13DBCD-4FB0-4C25-8F84-2C2723AD81F1}"/>
              </a:ext>
            </a:extLst>
          </p:cNvPr>
          <p:cNvSpPr/>
          <p:nvPr/>
        </p:nvSpPr>
        <p:spPr>
          <a:xfrm>
            <a:off x="6730561" y="3588094"/>
            <a:ext cx="1265090" cy="261610"/>
          </a:xfrm>
          <a:prstGeom prst="rect">
            <a:avLst/>
          </a:prstGeom>
        </p:spPr>
        <p:txBody>
          <a:bodyPr wrap="none">
            <a:spAutoFit/>
          </a:bodyPr>
          <a:lstStyle/>
          <a:p>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100" dirty="0">
                <a:solidFill>
                  <a:srgbClr val="000000"/>
                </a:solidFill>
                <a:latin typeface="Times New Roman" panose="02020603050405020304" pitchFamily="18" charset="0"/>
                <a:ea typeface="黑体" panose="02010609060101010101" pitchFamily="49" charset="-122"/>
              </a:rPr>
              <a:t>8-30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100" dirty="0">
                <a:solidFill>
                  <a:srgbClr val="000000"/>
                </a:solidFill>
                <a:latin typeface="Times New Roman" panose="02020603050405020304" pitchFamily="18" charset="0"/>
                <a:ea typeface="黑体" panose="02010609060101010101" pitchFamily="49" charset="-122"/>
              </a:rPr>
              <a:t>8-10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100" dirty="0"/>
          </a:p>
        </p:txBody>
      </p:sp>
    </p:spTree>
    <p:extLst>
      <p:ext uri="{BB962C8B-B14F-4D97-AF65-F5344CB8AC3E}">
        <p14:creationId xmlns:p14="http://schemas.microsoft.com/office/powerpoint/2010/main" val="2075987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5285569" y="256278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C0B04D07-FFF6-4056-9AC8-4196F0F8F638}"/>
              </a:ext>
            </a:extLst>
          </p:cNvPr>
          <p:cNvSpPr/>
          <p:nvPr/>
        </p:nvSpPr>
        <p:spPr>
          <a:xfrm>
            <a:off x="430212" y="1109123"/>
            <a:ext cx="4572000" cy="1708160"/>
          </a:xfrm>
          <a:prstGeom prst="rect">
            <a:avLst/>
          </a:prstGeom>
        </p:spPr>
        <p:txBody>
          <a:bodyPr>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所示的限压式变量泵和调速阀的容积节流调速回路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若变量泵的拐点坐标为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(2MPa,10L/min),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且在</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液压缸无杆腔面积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有杆腔面积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调速阀的最小工作压差为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背压阀调压值为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0.4MPa,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7" name="矩形 6">
            <a:extLst>
              <a:ext uri="{FF2B5EF4-FFF2-40B4-BE49-F238E27FC236}">
                <a16:creationId xmlns:a16="http://schemas.microsoft.com/office/drawing/2014/main" id="{BEC06000-34B7-4FF9-BE6A-A969988DACE2}"/>
              </a:ext>
            </a:extLst>
          </p:cNvPr>
          <p:cNvSpPr/>
          <p:nvPr/>
        </p:nvSpPr>
        <p:spPr>
          <a:xfrm>
            <a:off x="283823" y="2913919"/>
            <a:ext cx="4718389" cy="1027204"/>
          </a:xfrm>
          <a:prstGeom prst="rect">
            <a:avLst/>
          </a:prstGeom>
        </p:spPr>
        <p:txBody>
          <a:bodyPr wrap="square">
            <a:spAutoFit/>
          </a:bodyPr>
          <a:lstStyle/>
          <a:p>
            <a:pPr indent="180000" algn="just">
              <a:lnSpc>
                <a:spcPct val="150000"/>
              </a:lnSpc>
              <a:spcAft>
                <a:spcPts val="0"/>
              </a:spcAft>
            </a:pP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在调速阀通过</a:t>
            </a:r>
            <a:r>
              <a:rPr lang="en-US" altLang="zh-CN" sz="135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35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=5L/min</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的流量时</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回路的效率为多少</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350" dirty="0">
              <a:solidFill>
                <a:srgbClr val="000000"/>
              </a:solidFill>
              <a:latin typeface="NEU-BZ-S92"/>
              <a:ea typeface="方正书宋_GBK"/>
              <a:cs typeface="Times New Roman" panose="02020603050405020304" pitchFamily="18" charset="0"/>
            </a:endParaRPr>
          </a:p>
          <a:p>
            <a:pPr indent="180000" algn="just">
              <a:lnSpc>
                <a:spcPct val="150000"/>
              </a:lnSpc>
              <a:spcAft>
                <a:spcPts val="0"/>
              </a:spcAft>
            </a:pP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a:t>
            </a:r>
            <a:r>
              <a:rPr lang="en-US" altLang="zh-CN" sz="135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35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不变</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负载减小</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4/5</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回路效率为多少</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350" dirty="0">
              <a:solidFill>
                <a:srgbClr val="000000"/>
              </a:solidFill>
              <a:latin typeface="NEU-BZ-S92"/>
              <a:ea typeface="方正书宋_GBK"/>
              <a:cs typeface="Times New Roman" panose="02020603050405020304" pitchFamily="18" charset="0"/>
            </a:endParaRPr>
          </a:p>
          <a:p>
            <a:pPr indent="180000" algn="just">
              <a:lnSpc>
                <a:spcPct val="150000"/>
              </a:lnSpc>
              <a:spcAft>
                <a:spcPts val="0"/>
              </a:spcAft>
            </a:pP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如何才能使负载减少后的回路效率得以提高</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能提高多少</a:t>
            </a:r>
            <a:r>
              <a:rPr lang="en-US" altLang="zh-CN" sz="13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350" dirty="0">
              <a:solidFill>
                <a:srgbClr val="000000"/>
              </a:solidFill>
              <a:effectLst/>
              <a:latin typeface="NEU-BZ-S92"/>
              <a:ea typeface="方正书宋_GBK"/>
              <a:cs typeface="Times New Roman" panose="02020603050405020304" pitchFamily="18" charset="0"/>
            </a:endParaRPr>
          </a:p>
        </p:txBody>
      </p:sp>
      <p:pic>
        <p:nvPicPr>
          <p:cNvPr id="15" name="8T31.EPS">
            <a:extLst>
              <a:ext uri="{FF2B5EF4-FFF2-40B4-BE49-F238E27FC236}">
                <a16:creationId xmlns:a16="http://schemas.microsoft.com/office/drawing/2014/main" id="{89AB24C2-8F2D-4437-987B-254AD68D0F69}"/>
              </a:ext>
            </a:extLst>
          </p:cNvPr>
          <p:cNvPicPr/>
          <p:nvPr/>
        </p:nvPicPr>
        <p:blipFill>
          <a:blip r:embed="rId3" cstate="print"/>
          <a:stretch>
            <a:fillRect/>
          </a:stretch>
        </p:blipFill>
        <p:spPr>
          <a:xfrm>
            <a:off x="5966932" y="1199997"/>
            <a:ext cx="1820834" cy="2336495"/>
          </a:xfrm>
          <a:prstGeom prst="rect">
            <a:avLst/>
          </a:prstGeom>
        </p:spPr>
      </p:pic>
      <p:sp>
        <p:nvSpPr>
          <p:cNvPr id="8" name="矩形 7">
            <a:extLst>
              <a:ext uri="{FF2B5EF4-FFF2-40B4-BE49-F238E27FC236}">
                <a16:creationId xmlns:a16="http://schemas.microsoft.com/office/drawing/2014/main" id="{39FAC916-277E-4CE5-BA86-5E1D92A97651}"/>
              </a:ext>
            </a:extLst>
          </p:cNvPr>
          <p:cNvSpPr/>
          <p:nvPr/>
        </p:nvSpPr>
        <p:spPr>
          <a:xfrm>
            <a:off x="5036615" y="3650512"/>
            <a:ext cx="3891103" cy="548868"/>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                                             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背压阀　</a:t>
            </a:r>
            <a:r>
              <a:rPr lang="en-US" altLang="zh-CN" sz="800" dirty="0">
                <a:solidFill>
                  <a:srgbClr val="000000"/>
                </a:solidFill>
                <a:latin typeface="Times New Roman" panose="02020603050405020304" pitchFamily="18" charset="0"/>
                <a:ea typeface="黑体" panose="02010609060101010101" pitchFamily="49" charset="-122"/>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压力继电器　</a:t>
            </a:r>
            <a:r>
              <a:rPr lang="en-US" altLang="zh-CN" sz="800" dirty="0">
                <a:solidFill>
                  <a:srgbClr val="000000"/>
                </a:solidFill>
                <a:latin typeface="Times New Roman" panose="02020603050405020304" pitchFamily="18" charset="0"/>
                <a:ea typeface="黑体" panose="02010609060101010101" pitchFamily="49" charset="-122"/>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安全阀</a:t>
            </a:r>
            <a:endParaRPr lang="zh-CN" altLang="en-US" dirty="0"/>
          </a:p>
        </p:txBody>
      </p:sp>
    </p:spTree>
    <p:extLst>
      <p:ext uri="{BB962C8B-B14F-4D97-AF65-F5344CB8AC3E}">
        <p14:creationId xmlns:p14="http://schemas.microsoft.com/office/powerpoint/2010/main" val="3738150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4D300767-132F-43DF-89B1-2A3B64F0175B}"/>
              </a:ext>
            </a:extLst>
          </p:cNvPr>
          <p:cNvSpPr/>
          <p:nvPr/>
        </p:nvSpPr>
        <p:spPr>
          <a:xfrm>
            <a:off x="657015" y="1082513"/>
            <a:ext cx="7626560" cy="738664"/>
          </a:xfrm>
          <a:prstGeom prst="rect">
            <a:avLst/>
          </a:prstGeom>
        </p:spPr>
        <p:txBody>
          <a:bodyPr wrap="square">
            <a:spAutoFit/>
          </a:bodyPr>
          <a:lstStyle/>
          <a:p>
            <a:pPr indent="180000">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试问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8-32a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所示的容积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节流调速回路在结构上、作用上与图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8-32b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所示的容积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节流调速回路有何不同</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哪一种更合理</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3" name="8T32.EPS" descr="id:2147507264;FounderCES">
            <a:extLst>
              <a:ext uri="{FF2B5EF4-FFF2-40B4-BE49-F238E27FC236}">
                <a16:creationId xmlns:a16="http://schemas.microsoft.com/office/drawing/2014/main" id="{6925651D-45E8-435E-A395-731E43C70E1F}"/>
              </a:ext>
            </a:extLst>
          </p:cNvPr>
          <p:cNvPicPr/>
          <p:nvPr/>
        </p:nvPicPr>
        <p:blipFill>
          <a:blip r:embed="rId3" cstate="print"/>
          <a:stretch>
            <a:fillRect/>
          </a:stretch>
        </p:blipFill>
        <p:spPr>
          <a:xfrm>
            <a:off x="2244220" y="1879937"/>
            <a:ext cx="4239923" cy="2037892"/>
          </a:xfrm>
          <a:prstGeom prst="rect">
            <a:avLst/>
          </a:prstGeom>
        </p:spPr>
      </p:pic>
      <p:sp>
        <p:nvSpPr>
          <p:cNvPr id="3" name="矩形 2">
            <a:extLst>
              <a:ext uri="{FF2B5EF4-FFF2-40B4-BE49-F238E27FC236}">
                <a16:creationId xmlns:a16="http://schemas.microsoft.com/office/drawing/2014/main" id="{A22AD5FC-AC94-4448-9227-6B72C6515D5F}"/>
              </a:ext>
            </a:extLst>
          </p:cNvPr>
          <p:cNvSpPr/>
          <p:nvPr/>
        </p:nvSpPr>
        <p:spPr>
          <a:xfrm>
            <a:off x="3820117" y="3976589"/>
            <a:ext cx="1300356"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8-32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zh-CN" sz="105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861526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F063A30-FC08-4091-B5D6-6FD6A86BB643}"/>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圆角矩形 3">
            <a:extLst>
              <a:ext uri="{FF2B5EF4-FFF2-40B4-BE49-F238E27FC236}">
                <a16:creationId xmlns:a16="http://schemas.microsoft.com/office/drawing/2014/main" id="{2BA8060E-8DD7-40FC-A0CE-C3FC2B46ADD0}"/>
              </a:ext>
            </a:extLst>
          </p:cNvPr>
          <p:cNvSpPr/>
          <p:nvPr/>
        </p:nvSpPr>
        <p:spPr>
          <a:xfrm>
            <a:off x="607292" y="1451601"/>
            <a:ext cx="7938191" cy="2422130"/>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5C34900F-C41F-4FDF-B4CA-DA34E135DE84}"/>
              </a:ext>
            </a:extLst>
          </p:cNvPr>
          <p:cNvSpPr/>
          <p:nvPr/>
        </p:nvSpPr>
        <p:spPr>
          <a:xfrm>
            <a:off x="727363" y="1609542"/>
            <a:ext cx="7689273" cy="1886286"/>
          </a:xfrm>
          <a:prstGeom prst="rect">
            <a:avLst/>
          </a:prstGeom>
        </p:spPr>
        <p:txBody>
          <a:bodyPr wrap="square">
            <a:spAutoFit/>
          </a:bodyPr>
          <a:lstStyle/>
          <a:p>
            <a:pPr indent="288000">
              <a:lnSpc>
                <a:spcPct val="1500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节流调速回路的工作原理</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是通过改变回路中流量控制元件通流截面积的大小来控制流入执行元件或自执行元件流出的流量</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以调节其运动速度。这种回路按其在工作中回路压力是否随负载变化而分成定压式节流调速回路和变压式节流调速回路两种。</a:t>
            </a:r>
            <a:endParaRPr lang="zh-CN" altLang="zh-CN" sz="2000" dirty="0">
              <a:solidFill>
                <a:srgbClr val="000000"/>
              </a:solidFill>
              <a:effectLst/>
              <a:latin typeface="NEU-BZ-S92"/>
              <a:ea typeface="方正书宋_GBK"/>
              <a:cs typeface="Times New Roman" panose="02020603050405020304" pitchFamily="18" charset="0"/>
            </a:endParaRPr>
          </a:p>
        </p:txBody>
      </p:sp>
      <p:sp>
        <p:nvSpPr>
          <p:cNvPr id="5" name="文本框 4">
            <a:extLst>
              <a:ext uri="{FF2B5EF4-FFF2-40B4-BE49-F238E27FC236}">
                <a16:creationId xmlns:a16="http://schemas.microsoft.com/office/drawing/2014/main" id="{774DE074-7020-4D67-A76F-DC48224EF92C}"/>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Tree>
    <p:extLst>
      <p:ext uri="{BB962C8B-B14F-4D97-AF65-F5344CB8AC3E}">
        <p14:creationId xmlns:p14="http://schemas.microsoft.com/office/powerpoint/2010/main" val="405040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17" name="直角三角形 16">
            <a:extLst>
              <a:ext uri="{FF2B5EF4-FFF2-40B4-BE49-F238E27FC236}">
                <a16:creationId xmlns:a16="http://schemas.microsoft.com/office/drawing/2014/main" id="{3414DBE4-C60E-43F4-81D2-A31675D334F9}"/>
              </a:ext>
            </a:extLst>
          </p:cNvPr>
          <p:cNvSpPr/>
          <p:nvPr/>
        </p:nvSpPr>
        <p:spPr>
          <a:xfrm rot="2637755" flipH="1" flipV="1">
            <a:off x="222499" y="96386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8" name="直角三角形 17">
            <a:extLst>
              <a:ext uri="{FF2B5EF4-FFF2-40B4-BE49-F238E27FC236}">
                <a16:creationId xmlns:a16="http://schemas.microsoft.com/office/drawing/2014/main" id="{21A2283D-BB69-4D6C-8316-1F0D899C0B5F}"/>
              </a:ext>
            </a:extLst>
          </p:cNvPr>
          <p:cNvSpPr/>
          <p:nvPr/>
        </p:nvSpPr>
        <p:spPr>
          <a:xfrm rot="2637755" flipH="1" flipV="1">
            <a:off x="372746" y="96386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5" name="文本框 4">
            <a:extLst>
              <a:ext uri="{FF2B5EF4-FFF2-40B4-BE49-F238E27FC236}">
                <a16:creationId xmlns:a16="http://schemas.microsoft.com/office/drawing/2014/main" id="{0819B2BF-8E21-4D51-A072-C265CFD94798}"/>
              </a:ext>
            </a:extLst>
          </p:cNvPr>
          <p:cNvSpPr txBox="1"/>
          <p:nvPr/>
        </p:nvSpPr>
        <p:spPr>
          <a:xfrm>
            <a:off x="860425" y="983705"/>
            <a:ext cx="2723823" cy="369332"/>
          </a:xfrm>
          <a:prstGeom prst="rect">
            <a:avLst/>
          </a:prstGeom>
          <a:noFill/>
        </p:spPr>
        <p:txBody>
          <a:bodyPr wrap="none" rtlCol="0">
            <a:spAutoFit/>
          </a:bodyPr>
          <a:lstStyle/>
          <a:p>
            <a:r>
              <a:rPr lang="zh-CN" altLang="en-US" dirty="0">
                <a:solidFill>
                  <a:srgbClr val="2A577D"/>
                </a:solidFill>
              </a:rPr>
              <a:t>一、定压式节流调速回路</a:t>
            </a:r>
          </a:p>
        </p:txBody>
      </p:sp>
      <p:sp>
        <p:nvSpPr>
          <p:cNvPr id="8" name="矩形 7">
            <a:extLst>
              <a:ext uri="{FF2B5EF4-FFF2-40B4-BE49-F238E27FC236}">
                <a16:creationId xmlns:a16="http://schemas.microsoft.com/office/drawing/2014/main" id="{01721FE0-D7D9-4375-8BAA-2B009D6DDCC0}"/>
              </a:ext>
            </a:extLst>
          </p:cNvPr>
          <p:cNvSpPr/>
          <p:nvPr/>
        </p:nvSpPr>
        <p:spPr>
          <a:xfrm>
            <a:off x="203899" y="1592744"/>
            <a:ext cx="4593187" cy="2677656"/>
          </a:xfrm>
          <a:prstGeom prst="rect">
            <a:avLst/>
          </a:prstGeom>
        </p:spPr>
        <p:txBody>
          <a:bodyPr wrap="square">
            <a:spAutoFit/>
          </a:bodyPr>
          <a:lstStyle/>
          <a:p>
            <a:pPr indent="2667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所示为定压式节流调速回路的一般形式。这种回路都使用定量泵并且必须并联一个溢流阀。图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所示为进油路上串接节流阀的结构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称为进口节流式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所示为回油路上串接节流阀的结构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称为出口节流式。这些回路中泵的压力经溢流阀调定后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基本上保持恒定不变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所以称为定压式节流调速回路。回路中液压缸的输入流量由节流阀调节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而定量泵输出的多余油液经溢流阀排回油箱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这是这种回路能够正常工作的必要条件。</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9" name="图片 8">
            <a:extLst>
              <a:ext uri="{FF2B5EF4-FFF2-40B4-BE49-F238E27FC236}">
                <a16:creationId xmlns:a16="http://schemas.microsoft.com/office/drawing/2014/main" id="{B17ABA6C-C58D-4E84-8308-710679F565BE}"/>
              </a:ext>
            </a:extLst>
          </p:cNvPr>
          <p:cNvPicPr>
            <a:picLocks noChangeAspect="1"/>
          </p:cNvPicPr>
          <p:nvPr/>
        </p:nvPicPr>
        <p:blipFill>
          <a:blip r:embed="rId3"/>
          <a:stretch>
            <a:fillRect/>
          </a:stretch>
        </p:blipFill>
        <p:spPr>
          <a:xfrm>
            <a:off x="5616706" y="1516429"/>
            <a:ext cx="3188723" cy="2444011"/>
          </a:xfrm>
          <a:prstGeom prst="rect">
            <a:avLst/>
          </a:prstGeom>
        </p:spPr>
      </p:pic>
      <p:sp>
        <p:nvSpPr>
          <p:cNvPr id="11" name="矩形 10">
            <a:extLst>
              <a:ext uri="{FF2B5EF4-FFF2-40B4-BE49-F238E27FC236}">
                <a16:creationId xmlns:a16="http://schemas.microsoft.com/office/drawing/2014/main" id="{9B3A0708-1B13-4537-944D-BE6F67FC0615}"/>
              </a:ext>
            </a:extLst>
          </p:cNvPr>
          <p:cNvSpPr/>
          <p:nvPr/>
        </p:nvSpPr>
        <p:spPr>
          <a:xfrm>
            <a:off x="4704881" y="4251888"/>
            <a:ext cx="4572000" cy="600164"/>
          </a:xfrm>
          <a:prstGeom prst="rect">
            <a:avLst/>
          </a:prstGeom>
        </p:spPr>
        <p:txBody>
          <a:bodyPr>
            <a:spAutoFit/>
          </a:bodyPr>
          <a:lstStyle/>
          <a:p>
            <a:pPr indent="228600" algn="ctr">
              <a:lnSpc>
                <a:spcPct val="15000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定压式节流调速回路</a:t>
            </a:r>
            <a:endParaRPr lang="zh-CN" altLang="zh-CN" sz="1100" dirty="0">
              <a:solidFill>
                <a:srgbClr val="000000"/>
              </a:solidFill>
              <a:latin typeface="NEU-BZ-S92"/>
              <a:ea typeface="方正书宋_GBK"/>
              <a:cs typeface="Times New Roman" panose="02020603050405020304" pitchFamily="18" charset="0"/>
            </a:endParaRPr>
          </a:p>
          <a:p>
            <a:pPr algn="ctr">
              <a:lnSpc>
                <a:spcPct val="150000"/>
              </a:lnSpc>
              <a:spcAft>
                <a:spcPts val="0"/>
              </a:spcAft>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进口节流式　</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出口节流式</a:t>
            </a:r>
            <a:endParaRPr lang="zh-CN" altLang="zh-CN" sz="1100" dirty="0">
              <a:solidFill>
                <a:srgbClr val="000000"/>
              </a:solidFill>
              <a:effectLst/>
              <a:latin typeface="NEU-BZ-S92"/>
              <a:ea typeface="方正书宋_GBK"/>
              <a:cs typeface="Times New Roman" panose="02020603050405020304" pitchFamily="18" charset="0"/>
            </a:endParaRPr>
          </a:p>
        </p:txBody>
      </p:sp>
      <p:sp>
        <p:nvSpPr>
          <p:cNvPr id="25" name="直角三角形 24">
            <a:extLst>
              <a:ext uri="{FF2B5EF4-FFF2-40B4-BE49-F238E27FC236}">
                <a16:creationId xmlns:a16="http://schemas.microsoft.com/office/drawing/2014/main" id="{737FF28B-BFDB-4F91-B699-9C60E07A2047}"/>
              </a:ext>
            </a:extLst>
          </p:cNvPr>
          <p:cNvSpPr/>
          <p:nvPr/>
        </p:nvSpPr>
        <p:spPr>
          <a:xfrm rot="2637755" flipH="1" flipV="1">
            <a:off x="5000360" y="253252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14764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5" grpId="0"/>
      <p:bldP spid="8" grpId="0"/>
      <p:bldP spid="11"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节流调速回路</a:t>
            </a:r>
          </a:p>
        </p:txBody>
      </p:sp>
      <p:sp>
        <p:nvSpPr>
          <p:cNvPr id="4" name="矩形 3">
            <a:extLst>
              <a:ext uri="{FF2B5EF4-FFF2-40B4-BE49-F238E27FC236}">
                <a16:creationId xmlns:a16="http://schemas.microsoft.com/office/drawing/2014/main" id="{E34EAF06-F628-47BE-9544-942C43A828F4}"/>
              </a:ext>
            </a:extLst>
          </p:cNvPr>
          <p:cNvSpPr/>
          <p:nvPr/>
        </p:nvSpPr>
        <p:spPr>
          <a:xfrm>
            <a:off x="313279" y="813219"/>
            <a:ext cx="8306464" cy="1200329"/>
          </a:xfrm>
          <a:prstGeom prst="rect">
            <a:avLst/>
          </a:prstGeom>
        </p:spPr>
        <p:txBody>
          <a:bodyPr wrap="square">
            <a:spAutoFit/>
          </a:bodyPr>
          <a:lstStyle/>
          <a:p>
            <a:pPr indent="432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调速回路的机械特性是以它所驱动的液压缸工作速度和外负载之间的关系来表达的。当不考虑回路中各处摩擦力的作用时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所示的回路来说</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活塞工作速度、活塞受力方程和进油路上的流量连续方程分别为</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3B5C3B1-6577-411C-B7E0-251992F00725}"/>
                  </a:ext>
                </a:extLst>
              </p:cNvPr>
              <p:cNvSpPr/>
              <p:nvPr/>
            </p:nvSpPr>
            <p:spPr>
              <a:xfrm>
                <a:off x="-498763" y="2281142"/>
                <a:ext cx="4369080" cy="9930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400" i="1">
                              <a:latin typeface="Cambria Math" panose="02040503050406030204" pitchFamily="18" charset="0"/>
                            </a:rPr>
                          </m:ctrlPr>
                        </m:mPr>
                        <m:mr>
                          <m:e>
                            <m:r>
                              <a:rPr lang="zh-CN" altLang="en-US" sz="1400" i="1">
                                <a:latin typeface="Cambria Math" panose="02040503050406030204" pitchFamily="18" charset="0"/>
                              </a:rPr>
                              <m:t>𝑣</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den>
                            </m:f>
                            <m:r>
                              <m:rPr>
                                <m:nor/>
                              </m:rPr>
                              <a:rPr lang="zh-CN" altLang="en-US" sz="1400" i="1">
                                <a:latin typeface="Cambria Math" panose="02040503050406030204" pitchFamily="18" charset="0"/>
                              </a:rPr>
                              <m:t>(8−1)</m:t>
                            </m:r>
                          </m:e>
                        </m:m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𝐹</m:t>
                            </m:r>
                            <m:r>
                              <m:rPr>
                                <m:nor/>
                              </m:rPr>
                              <a:rPr lang="zh-CN" altLang="en-US" sz="1400" i="1">
                                <a:latin typeface="Cambria Math" panose="02040503050406030204" pitchFamily="18" charset="0"/>
                              </a:rPr>
                              <m:t>(8−2)</m:t>
                            </m:r>
                          </m:e>
                        </m:m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r>
                                  <a:rPr lang="zh-CN" altLang="en-US" sz="1400" i="0">
                                    <a:latin typeface="Cambria Math" panose="02040503050406030204" pitchFamily="18" charset="0"/>
                                  </a:rPr>
                                  <m:t>1</m:t>
                                </m:r>
                              </m:sub>
                            </m:sSub>
                            <m:r>
                              <m:rPr>
                                <m:sty m:val="p"/>
                              </m:rPr>
                              <a:rPr lang="zh-CN" altLang="en-US" sz="1400" i="0">
                                <a:latin typeface="Cambria Math" panose="02040503050406030204" pitchFamily="18" charset="0"/>
                              </a:rPr>
                              <m:t>Δ</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T</m:t>
                                </m:r>
                                <m:r>
                                  <a:rPr lang="zh-CN" altLang="en-US" sz="1400" i="0">
                                    <a:latin typeface="Cambria Math" panose="02040503050406030204" pitchFamily="18" charset="0"/>
                                  </a:rPr>
                                  <m:t>1</m:t>
                                </m:r>
                              </m:sub>
                              <m:sup>
                                <m:r>
                                  <a:rPr lang="zh-CN" altLang="en-US" sz="1400" i="1">
                                    <a:latin typeface="Cambria Math" panose="02040503050406030204" pitchFamily="18" charset="0"/>
                                  </a:rPr>
                                  <m:t>𝜑</m:t>
                                </m:r>
                              </m:sup>
                            </m:sSubSup>
                            <m:r>
                              <a:rPr lang="zh-CN" altLang="en-US" sz="1400" i="0">
                                <a:latin typeface="Cambria Math" panose="02040503050406030204" pitchFamily="18" charset="0"/>
                              </a:rPr>
                              <m:t>=</m:t>
                            </m:r>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r>
                                  <a:rPr lang="zh-CN" altLang="en-US" sz="1400" i="0">
                                    <a:latin typeface="Cambria Math" panose="02040503050406030204" pitchFamily="18" charset="0"/>
                                  </a:rPr>
                                  <m:t>1</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sSup>
                              <m:sSupPr>
                                <m:ctrlPr>
                                  <a:rPr lang="zh-CN" altLang="en-US" sz="1400" i="1">
                                    <a:latin typeface="Cambria Math" panose="02040503050406030204" pitchFamily="18" charset="0"/>
                                  </a:rPr>
                                </m:ctrlPr>
                              </m:sSupPr>
                              <m:e>
                                <m:r>
                                  <m:rPr>
                                    <m:nor/>
                                  </m:rPr>
                                  <a:rPr lang="zh-CN" altLang="en-US" sz="1400" i="1">
                                    <a:latin typeface="Cambria Math" panose="02040503050406030204" pitchFamily="18" charset="0"/>
                                  </a:rPr>
                                  <m:t>)</m:t>
                                </m:r>
                              </m:e>
                              <m:sup>
                                <m:r>
                                  <a:rPr lang="zh-CN" altLang="en-US" sz="1400" i="1">
                                    <a:latin typeface="Cambria Math" panose="02040503050406030204" pitchFamily="18" charset="0"/>
                                  </a:rPr>
                                  <m:t>𝜑</m:t>
                                </m:r>
                              </m:sup>
                            </m:sSup>
                            <m:r>
                              <m:rPr>
                                <m:nor/>
                              </m:rPr>
                              <a:rPr lang="zh-CN" altLang="en-US" sz="1400" i="1">
                                <a:latin typeface="Cambria Math" panose="02040503050406030204" pitchFamily="18" charset="0"/>
                              </a:rPr>
                              <m:t>(8−3)</m:t>
                            </m:r>
                          </m:e>
                        </m:mr>
                      </m:m>
                    </m:oMath>
                  </m:oMathPara>
                </a14:m>
                <a:endParaRPr lang="zh-CN" altLang="en-US" sz="1400" dirty="0"/>
              </a:p>
            </p:txBody>
          </p:sp>
        </mc:Choice>
        <mc:Fallback xmlns="">
          <p:sp>
            <p:nvSpPr>
              <p:cNvPr id="6" name="矩形 5">
                <a:extLst>
                  <a:ext uri="{FF2B5EF4-FFF2-40B4-BE49-F238E27FC236}">
                    <a16:creationId xmlns:a16="http://schemas.microsoft.com/office/drawing/2014/main" id="{F3B5C3B1-6577-411C-B7E0-251992F00725}"/>
                  </a:ext>
                </a:extLst>
              </p:cNvPr>
              <p:cNvSpPr>
                <a:spLocks noRot="1" noChangeAspect="1" noMove="1" noResize="1" noEditPoints="1" noAdjustHandles="1" noChangeArrowheads="1" noChangeShapeType="1" noTextEdit="1"/>
              </p:cNvSpPr>
              <p:nvPr/>
            </p:nvSpPr>
            <p:spPr>
              <a:xfrm>
                <a:off x="-498763" y="2281142"/>
                <a:ext cx="4369080" cy="993092"/>
              </a:xfrm>
              <a:prstGeom prst="rect">
                <a:avLst/>
              </a:prstGeom>
              <a:blipFill>
                <a:blip r:embed="rId3"/>
                <a:stretch>
                  <a:fillRect/>
                </a:stretch>
              </a:blipFill>
            </p:spPr>
            <p:txBody>
              <a:bodyPr/>
              <a:lstStyle/>
              <a:p>
                <a:r>
                  <a:rPr lang="zh-CN" altLang="en-US">
                    <a:noFill/>
                  </a:rPr>
                  <a:t> </a:t>
                </a:r>
              </a:p>
            </p:txBody>
          </p:sp>
        </mc:Fallback>
      </mc:AlternateContent>
      <p:sp>
        <p:nvSpPr>
          <p:cNvPr id="19" name="圆角矩形 5">
            <a:extLst>
              <a:ext uri="{FF2B5EF4-FFF2-40B4-BE49-F238E27FC236}">
                <a16:creationId xmlns:a16="http://schemas.microsoft.com/office/drawing/2014/main" id="{9A4CC25A-2262-4D19-9942-06CBAD774F1B}"/>
              </a:ext>
            </a:extLst>
          </p:cNvPr>
          <p:cNvSpPr/>
          <p:nvPr/>
        </p:nvSpPr>
        <p:spPr>
          <a:xfrm>
            <a:off x="4267939" y="1869768"/>
            <a:ext cx="4477773" cy="219515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矩形 9">
            <a:extLst>
              <a:ext uri="{FF2B5EF4-FFF2-40B4-BE49-F238E27FC236}">
                <a16:creationId xmlns:a16="http://schemas.microsoft.com/office/drawing/2014/main" id="{6892D453-81EC-4D38-AA9A-AB7D54BEB801}"/>
              </a:ext>
            </a:extLst>
          </p:cNvPr>
          <p:cNvSpPr/>
          <p:nvPr/>
        </p:nvSpPr>
        <p:spPr>
          <a:xfrm>
            <a:off x="4303405" y="1869768"/>
            <a:ext cx="4522124" cy="2124687"/>
          </a:xfrm>
          <a:prstGeom prst="rect">
            <a:avLst/>
          </a:prstGeom>
        </p:spPr>
        <p:txBody>
          <a:bodyPr wrap="square">
            <a:spAutoFit/>
          </a:bodyPr>
          <a:lstStyle/>
          <a:p>
            <a:pPr indent="266700">
              <a:lnSpc>
                <a:spcPts val="1575"/>
              </a:lnSpc>
              <a:spcAft>
                <a:spcPts val="0"/>
              </a:spcAft>
            </a:pP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活塞运动速度</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05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流入液压缸的流量</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05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液压缸工作腔有效工作面积</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05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液压泵供油压力</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即回路工作压力</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05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液压缸工作腔压力</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Δ</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05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T1</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进油路上节流阀处的工作压差</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节流口前后的压力差</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05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T1</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节流阀通流截面积</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φ</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节流阀的系数和指数</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latin typeface="NEU-BZ-S92"/>
              <a:ea typeface="方正书宋_GBK"/>
              <a:cs typeface="Times New Roman" panose="02020603050405020304" pitchFamily="18" charset="0"/>
            </a:endParaRPr>
          </a:p>
          <a:p>
            <a:pPr indent="266700">
              <a:lnSpc>
                <a:spcPts val="1575"/>
              </a:lnSpc>
              <a:spcAft>
                <a:spcPts val="0"/>
              </a:spcAft>
            </a:pP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液压缸上的外负载</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机床工作部件上切削负载、摩擦负载等的总和</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chemeClr val="bg1"/>
              </a:solidFill>
              <a:effectLst/>
              <a:latin typeface="NEU-BZ-S92"/>
              <a:ea typeface="方正书宋_GBK"/>
              <a:cs typeface="Times New Roman" panose="02020603050405020304" pitchFamily="18" charset="0"/>
            </a:endParaRPr>
          </a:p>
        </p:txBody>
      </p:sp>
      <p:sp>
        <p:nvSpPr>
          <p:cNvPr id="21" name="直角三角形 20">
            <a:extLst>
              <a:ext uri="{FF2B5EF4-FFF2-40B4-BE49-F238E27FC236}">
                <a16:creationId xmlns:a16="http://schemas.microsoft.com/office/drawing/2014/main" id="{1BD1A61B-BC68-49D4-B0AF-AF2C1B05B5D3}"/>
              </a:ext>
            </a:extLst>
          </p:cNvPr>
          <p:cNvSpPr/>
          <p:nvPr/>
        </p:nvSpPr>
        <p:spPr>
          <a:xfrm rot="2637755" flipH="1" flipV="1">
            <a:off x="3316363" y="25976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3" name="矩形 12">
            <a:extLst>
              <a:ext uri="{FF2B5EF4-FFF2-40B4-BE49-F238E27FC236}">
                <a16:creationId xmlns:a16="http://schemas.microsoft.com/office/drawing/2014/main" id="{410AA23F-3E2C-4FE5-BD15-1EAC745394A8}"/>
              </a:ext>
            </a:extLst>
          </p:cNvPr>
          <p:cNvSpPr/>
          <p:nvPr/>
        </p:nvSpPr>
        <p:spPr>
          <a:xfrm>
            <a:off x="63898" y="3804283"/>
            <a:ext cx="1890261" cy="297517"/>
          </a:xfrm>
          <a:prstGeom prst="rect">
            <a:avLst/>
          </a:prstGeom>
        </p:spPr>
        <p:txBody>
          <a:bodyPr wrap="none">
            <a:spAutoFit/>
          </a:bodyPr>
          <a:lstStyle/>
          <a:p>
            <a:pPr indent="266700">
              <a:lnSpc>
                <a:spcPts val="1575"/>
              </a:lnSpc>
              <a:spcAft>
                <a:spcPts val="0"/>
              </a:spcAft>
            </a:pPr>
            <a:r>
              <a:rPr lang="zh-CN" altLang="zh-CN" sz="1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由以上三式可得</a:t>
            </a:r>
            <a:endParaRPr lang="zh-CN" altLang="zh-CN" sz="1600" dirty="0">
              <a:solidFill>
                <a:srgbClr val="C00000"/>
              </a:solidFill>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2970F024-1D1F-4B48-B842-7FCC7AAA84B9}"/>
                  </a:ext>
                </a:extLst>
              </p:cNvPr>
              <p:cNvSpPr/>
              <p:nvPr/>
            </p:nvSpPr>
            <p:spPr>
              <a:xfrm>
                <a:off x="6263" y="4138676"/>
                <a:ext cx="5827987" cy="7152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𝑣</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a:rPr lang="zh-CN" altLang="en-US" sz="1600" i="0">
                                  <a:latin typeface="Cambria Math" panose="02040503050406030204" pitchFamily="18" charset="0"/>
                                </a:rPr>
                                <m:t>1</m:t>
                              </m:r>
                            </m:sub>
                          </m:sSub>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m:rPr>
                                  <m:sty m:val="p"/>
                                </m:rPr>
                                <a:rPr lang="zh-CN" altLang="en-US" sz="1600" i="0">
                                  <a:latin typeface="Cambria Math" panose="02040503050406030204" pitchFamily="18" charset="0"/>
                                </a:rPr>
                                <m:t>T</m:t>
                              </m:r>
                              <m:r>
                                <a:rPr lang="zh-CN" altLang="en-US" sz="1600" i="0">
                                  <a:latin typeface="Cambria Math" panose="02040503050406030204" pitchFamily="18" charset="0"/>
                                </a:rPr>
                                <m:t>1</m:t>
                              </m:r>
                            </m:sub>
                          </m:sSub>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sub>
                              </m:sSub>
                              <m:r>
                                <m:rPr>
                                  <m:nor/>
                                </m:rPr>
                                <a:rPr lang="zh-CN" altLang="en-US" sz="1600" i="1">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𝐹</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e>
                          </m:d>
                        </m:e>
                        <m:sup>
                          <m:r>
                            <a:rPr lang="zh-CN" altLang="en-US" sz="1600" i="1">
                              <a:latin typeface="Cambria Math" panose="02040503050406030204" pitchFamily="18" charset="0"/>
                            </a:rPr>
                            <m:t>𝜑</m:t>
                          </m:r>
                        </m:sup>
                      </m:sSup>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m:rPr>
                                  <m:sty m:val="p"/>
                                </m:rPr>
                                <a:rPr lang="zh-CN" altLang="en-US" sz="1600" i="0">
                                  <a:latin typeface="Cambria Math" panose="02040503050406030204" pitchFamily="18" charset="0"/>
                                </a:rPr>
                                <m:t>T</m:t>
                              </m:r>
                              <m:r>
                                <a:rPr lang="zh-CN" altLang="en-US" sz="1600" i="0">
                                  <a:latin typeface="Cambria Math" panose="02040503050406030204" pitchFamily="18" charset="0"/>
                                </a:rPr>
                                <m:t>1</m:t>
                              </m:r>
                            </m:sub>
                          </m:sSub>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r>
                            <m:rPr>
                              <m:nor/>
                            </m:rPr>
                            <a:rPr lang="zh-CN" altLang="en-US" sz="1600" i="1">
                              <a:latin typeface="Cambria Math" panose="02040503050406030204" pitchFamily="18" charset="0"/>
                            </a:rPr>
                            <m:t>−</m:t>
                          </m:r>
                          <m:r>
                            <a:rPr lang="zh-CN" altLang="en-US" sz="1600" i="1">
                              <a:latin typeface="Cambria Math" panose="02040503050406030204" pitchFamily="18" charset="0"/>
                            </a:rPr>
                            <m:t>𝐹</m:t>
                          </m:r>
                          <m:sSup>
                            <m:sSupPr>
                              <m:ctrlPr>
                                <a:rPr lang="zh-CN" altLang="en-US" sz="1600" i="1">
                                  <a:latin typeface="Cambria Math" panose="02040503050406030204" pitchFamily="18" charset="0"/>
                                </a:rPr>
                              </m:ctrlPr>
                            </m:sSupPr>
                            <m:e>
                              <m:r>
                                <m:rPr>
                                  <m:nor/>
                                </m:rPr>
                                <a:rPr lang="zh-CN" altLang="en-US" sz="1600" i="1">
                                  <a:latin typeface="Cambria Math" panose="02040503050406030204" pitchFamily="18" charset="0"/>
                                </a:rPr>
                                <m:t>)</m:t>
                              </m:r>
                            </m:e>
                            <m:sup>
                              <m:r>
                                <a:rPr lang="zh-CN" altLang="en-US" sz="1600" i="1">
                                  <a:latin typeface="Cambria Math" panose="02040503050406030204" pitchFamily="18" charset="0"/>
                                </a:rPr>
                                <m:t>𝜑</m:t>
                              </m:r>
                            </m:sup>
                          </m:sSup>
                        </m:num>
                        <m:den>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up>
                              <m:r>
                                <a:rPr lang="zh-CN" altLang="en-US" sz="1600" i="0">
                                  <a:latin typeface="Cambria Math" panose="02040503050406030204" pitchFamily="18" charset="0"/>
                                </a:rPr>
                                <m:t>1+</m:t>
                              </m:r>
                              <m:r>
                                <a:rPr lang="zh-CN" altLang="en-US" sz="1600" i="1">
                                  <a:latin typeface="Cambria Math" panose="02040503050406030204" pitchFamily="18" charset="0"/>
                                </a:rPr>
                                <m:t>𝜑</m:t>
                              </m:r>
                            </m:sup>
                          </m:sSubSup>
                        </m:den>
                      </m:f>
                      <m:r>
                        <m:rPr>
                          <m:nor/>
                        </m:rPr>
                        <a:rPr lang="zh-CN" altLang="en-US" sz="1600" i="1">
                          <a:latin typeface="Cambria Math" panose="02040503050406030204" pitchFamily="18" charset="0"/>
                        </a:rPr>
                        <m:t>(8−4)</m:t>
                      </m:r>
                    </m:oMath>
                  </m:oMathPara>
                </a14:m>
                <a:endParaRPr lang="zh-CN" altLang="en-US" sz="1600" dirty="0"/>
              </a:p>
            </p:txBody>
          </p:sp>
        </mc:Choice>
        <mc:Fallback xmlns="">
          <p:sp>
            <p:nvSpPr>
              <p:cNvPr id="26" name="矩形 25">
                <a:extLst>
                  <a:ext uri="{FF2B5EF4-FFF2-40B4-BE49-F238E27FC236}">
                    <a16:creationId xmlns:a16="http://schemas.microsoft.com/office/drawing/2014/main" id="{2970F024-1D1F-4B48-B842-7FCC7AAA84B9}"/>
                  </a:ext>
                </a:extLst>
              </p:cNvPr>
              <p:cNvSpPr>
                <a:spLocks noRot="1" noChangeAspect="1" noMove="1" noResize="1" noEditPoints="1" noAdjustHandles="1" noChangeArrowheads="1" noChangeShapeType="1" noTextEdit="1"/>
              </p:cNvSpPr>
              <p:nvPr/>
            </p:nvSpPr>
            <p:spPr>
              <a:xfrm>
                <a:off x="6263" y="4138676"/>
                <a:ext cx="5827987"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2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9" grpId="0" animBg="1"/>
      <p:bldP spid="10" grpId="0"/>
      <p:bldP spid="21" grpId="0" animBg="1"/>
      <p:bldP spid="13" grpId="0"/>
      <p:bldP spid="26"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2721</TotalTime>
  <Words>6290</Words>
  <Application>Microsoft Office PowerPoint</Application>
  <PresentationFormat>全屏显示(16:9)</PresentationFormat>
  <Paragraphs>446</Paragraphs>
  <Slides>66</Slides>
  <Notes>52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1" baseType="lpstr">
      <vt:lpstr>Droid Sans</vt:lpstr>
      <vt:lpstr>MS Mincho</vt:lpstr>
      <vt:lpstr>NEU-BZ-S92</vt:lpstr>
      <vt:lpstr>等线</vt:lpstr>
      <vt:lpstr>方正书宋_GBK</vt:lpstr>
      <vt:lpstr>方正正中黑简体</vt:lpstr>
      <vt:lpstr>方正中倩简体</vt:lpstr>
      <vt:lpstr>黑体</vt:lpstr>
      <vt:lpstr>宋体</vt:lpstr>
      <vt:lpstr>Arial</vt:lpstr>
      <vt:lpstr>Cambria Math</vt:lpstr>
      <vt:lpstr>Open Sans</vt:lpstr>
      <vt:lpstr>Times New Roman</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Administrator</cp:lastModifiedBy>
  <cp:revision>428</cp:revision>
  <dcterms:created xsi:type="dcterms:W3CDTF">2017-08-24T00:38:37Z</dcterms:created>
  <dcterms:modified xsi:type="dcterms:W3CDTF">2017-10-26T08:49:51Z</dcterms:modified>
</cp:coreProperties>
</file>