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267" r:id="rId3"/>
    <p:sldId id="259" r:id="rId4"/>
    <p:sldId id="341" r:id="rId5"/>
    <p:sldId id="339" r:id="rId6"/>
    <p:sldId id="410" r:id="rId7"/>
    <p:sldId id="408" r:id="rId8"/>
    <p:sldId id="294"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81" r:id="rId24"/>
    <p:sldId id="356" r:id="rId25"/>
    <p:sldId id="357" r:id="rId26"/>
    <p:sldId id="358" r:id="rId27"/>
    <p:sldId id="359" r:id="rId28"/>
    <p:sldId id="360" r:id="rId29"/>
    <p:sldId id="361" r:id="rId30"/>
    <p:sldId id="362" r:id="rId31"/>
    <p:sldId id="409"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07" r:id="rId70"/>
    <p:sldId id="402" r:id="rId71"/>
    <p:sldId id="403" r:id="rId72"/>
    <p:sldId id="404" r:id="rId73"/>
    <p:sldId id="405" r:id="rId74"/>
    <p:sldId id="406" r:id="rId75"/>
    <p:sldId id="261" r:id="rId7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D7E"/>
    <a:srgbClr val="184972"/>
    <a:srgbClr val="2A577D"/>
    <a:srgbClr val="F5F5EB"/>
    <a:srgbClr val="F6C954"/>
    <a:srgbClr val="E99414"/>
    <a:srgbClr val="E8646B"/>
    <a:srgbClr val="01AAE8"/>
    <a:srgbClr val="CAA51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5103" autoAdjust="0"/>
  </p:normalViewPr>
  <p:slideViewPr>
    <p:cSldViewPr snapToGrid="0">
      <p:cViewPr varScale="1">
        <p:scale>
          <a:sx n="99" d="100"/>
          <a:sy n="99" d="100"/>
        </p:scale>
        <p:origin x="86" y="245"/>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6E1A-E549-4B70-917C-430D63EF1281}" type="datetimeFigureOut">
              <a:rPr lang="zh-CN" altLang="en-US" smtClean="0"/>
              <a:t>2017/10/26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74D63-EDE8-4C57-947F-59F7EB7C1C3D}" type="slidenum">
              <a:rPr lang="zh-CN" altLang="en-US" smtClean="0"/>
              <a:t>‹#›</a:t>
            </a:fld>
            <a:endParaRPr lang="zh-CN" altLang="en-US"/>
          </a:p>
        </p:txBody>
      </p:sp>
    </p:spTree>
    <p:extLst>
      <p:ext uri="{BB962C8B-B14F-4D97-AF65-F5344CB8AC3E}">
        <p14:creationId xmlns:p14="http://schemas.microsoft.com/office/powerpoint/2010/main" val="272450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8</a:t>
            </a:fld>
            <a:endParaRPr lang="zh-CN" altLang="en-US"/>
          </a:p>
        </p:txBody>
      </p:sp>
    </p:spTree>
    <p:extLst>
      <p:ext uri="{BB962C8B-B14F-4D97-AF65-F5344CB8AC3E}">
        <p14:creationId xmlns:p14="http://schemas.microsoft.com/office/powerpoint/2010/main" val="1119158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17</a:t>
            </a:fld>
            <a:endParaRPr lang="zh-CN" altLang="en-US"/>
          </a:p>
        </p:txBody>
      </p:sp>
    </p:spTree>
    <p:extLst>
      <p:ext uri="{BB962C8B-B14F-4D97-AF65-F5344CB8AC3E}">
        <p14:creationId xmlns:p14="http://schemas.microsoft.com/office/powerpoint/2010/main" val="2268666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18</a:t>
            </a:fld>
            <a:endParaRPr lang="zh-CN" altLang="en-US"/>
          </a:p>
        </p:txBody>
      </p:sp>
    </p:spTree>
    <p:extLst>
      <p:ext uri="{BB962C8B-B14F-4D97-AF65-F5344CB8AC3E}">
        <p14:creationId xmlns:p14="http://schemas.microsoft.com/office/powerpoint/2010/main" val="62361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19</a:t>
            </a:fld>
            <a:endParaRPr lang="zh-CN" altLang="en-US"/>
          </a:p>
        </p:txBody>
      </p:sp>
    </p:spTree>
    <p:extLst>
      <p:ext uri="{BB962C8B-B14F-4D97-AF65-F5344CB8AC3E}">
        <p14:creationId xmlns:p14="http://schemas.microsoft.com/office/powerpoint/2010/main" val="1265776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20</a:t>
            </a:fld>
            <a:endParaRPr lang="zh-CN" altLang="en-US"/>
          </a:p>
        </p:txBody>
      </p:sp>
    </p:spTree>
    <p:extLst>
      <p:ext uri="{BB962C8B-B14F-4D97-AF65-F5344CB8AC3E}">
        <p14:creationId xmlns:p14="http://schemas.microsoft.com/office/powerpoint/2010/main" val="2703272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21</a:t>
            </a:fld>
            <a:endParaRPr lang="zh-CN" altLang="en-US"/>
          </a:p>
        </p:txBody>
      </p:sp>
    </p:spTree>
    <p:extLst>
      <p:ext uri="{BB962C8B-B14F-4D97-AF65-F5344CB8AC3E}">
        <p14:creationId xmlns:p14="http://schemas.microsoft.com/office/powerpoint/2010/main" val="289603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22</a:t>
            </a:fld>
            <a:endParaRPr lang="zh-CN" altLang="en-US"/>
          </a:p>
        </p:txBody>
      </p:sp>
    </p:spTree>
    <p:extLst>
      <p:ext uri="{BB962C8B-B14F-4D97-AF65-F5344CB8AC3E}">
        <p14:creationId xmlns:p14="http://schemas.microsoft.com/office/powerpoint/2010/main" val="3946265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23</a:t>
            </a:fld>
            <a:endParaRPr lang="zh-CN" altLang="en-US"/>
          </a:p>
        </p:txBody>
      </p:sp>
    </p:spTree>
    <p:extLst>
      <p:ext uri="{BB962C8B-B14F-4D97-AF65-F5344CB8AC3E}">
        <p14:creationId xmlns:p14="http://schemas.microsoft.com/office/powerpoint/2010/main" val="4171477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24</a:t>
            </a:fld>
            <a:endParaRPr lang="zh-CN" altLang="en-US"/>
          </a:p>
        </p:txBody>
      </p:sp>
    </p:spTree>
    <p:extLst>
      <p:ext uri="{BB962C8B-B14F-4D97-AF65-F5344CB8AC3E}">
        <p14:creationId xmlns:p14="http://schemas.microsoft.com/office/powerpoint/2010/main" val="180074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25</a:t>
            </a:fld>
            <a:endParaRPr lang="zh-CN" altLang="en-US"/>
          </a:p>
        </p:txBody>
      </p:sp>
    </p:spTree>
    <p:extLst>
      <p:ext uri="{BB962C8B-B14F-4D97-AF65-F5344CB8AC3E}">
        <p14:creationId xmlns:p14="http://schemas.microsoft.com/office/powerpoint/2010/main" val="715207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26</a:t>
            </a:fld>
            <a:endParaRPr lang="zh-CN" altLang="en-US"/>
          </a:p>
        </p:txBody>
      </p:sp>
    </p:spTree>
    <p:extLst>
      <p:ext uri="{BB962C8B-B14F-4D97-AF65-F5344CB8AC3E}">
        <p14:creationId xmlns:p14="http://schemas.microsoft.com/office/powerpoint/2010/main" val="50713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9</a:t>
            </a:fld>
            <a:endParaRPr lang="zh-CN" altLang="en-US"/>
          </a:p>
        </p:txBody>
      </p:sp>
    </p:spTree>
    <p:extLst>
      <p:ext uri="{BB962C8B-B14F-4D97-AF65-F5344CB8AC3E}">
        <p14:creationId xmlns:p14="http://schemas.microsoft.com/office/powerpoint/2010/main" val="2945534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27</a:t>
            </a:fld>
            <a:endParaRPr lang="zh-CN" altLang="en-US"/>
          </a:p>
        </p:txBody>
      </p:sp>
    </p:spTree>
    <p:extLst>
      <p:ext uri="{BB962C8B-B14F-4D97-AF65-F5344CB8AC3E}">
        <p14:creationId xmlns:p14="http://schemas.microsoft.com/office/powerpoint/2010/main" val="2366173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28</a:t>
            </a:fld>
            <a:endParaRPr lang="zh-CN" altLang="en-US"/>
          </a:p>
        </p:txBody>
      </p:sp>
    </p:spTree>
    <p:extLst>
      <p:ext uri="{BB962C8B-B14F-4D97-AF65-F5344CB8AC3E}">
        <p14:creationId xmlns:p14="http://schemas.microsoft.com/office/powerpoint/2010/main" val="3056044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29</a:t>
            </a:fld>
            <a:endParaRPr lang="zh-CN" altLang="en-US"/>
          </a:p>
        </p:txBody>
      </p:sp>
    </p:spTree>
    <p:extLst>
      <p:ext uri="{BB962C8B-B14F-4D97-AF65-F5344CB8AC3E}">
        <p14:creationId xmlns:p14="http://schemas.microsoft.com/office/powerpoint/2010/main" val="2675211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30</a:t>
            </a:fld>
            <a:endParaRPr lang="zh-CN" altLang="en-US"/>
          </a:p>
        </p:txBody>
      </p:sp>
    </p:spTree>
    <p:extLst>
      <p:ext uri="{BB962C8B-B14F-4D97-AF65-F5344CB8AC3E}">
        <p14:creationId xmlns:p14="http://schemas.microsoft.com/office/powerpoint/2010/main" val="1788509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32</a:t>
            </a:fld>
            <a:endParaRPr lang="zh-CN" altLang="en-US"/>
          </a:p>
        </p:txBody>
      </p:sp>
    </p:spTree>
    <p:extLst>
      <p:ext uri="{BB962C8B-B14F-4D97-AF65-F5344CB8AC3E}">
        <p14:creationId xmlns:p14="http://schemas.microsoft.com/office/powerpoint/2010/main" val="4162777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33</a:t>
            </a:fld>
            <a:endParaRPr lang="zh-CN" altLang="en-US"/>
          </a:p>
        </p:txBody>
      </p:sp>
    </p:spTree>
    <p:extLst>
      <p:ext uri="{BB962C8B-B14F-4D97-AF65-F5344CB8AC3E}">
        <p14:creationId xmlns:p14="http://schemas.microsoft.com/office/powerpoint/2010/main" val="3052442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34</a:t>
            </a:fld>
            <a:endParaRPr lang="zh-CN" altLang="en-US"/>
          </a:p>
        </p:txBody>
      </p:sp>
    </p:spTree>
    <p:extLst>
      <p:ext uri="{BB962C8B-B14F-4D97-AF65-F5344CB8AC3E}">
        <p14:creationId xmlns:p14="http://schemas.microsoft.com/office/powerpoint/2010/main" val="106726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35</a:t>
            </a:fld>
            <a:endParaRPr lang="zh-CN" altLang="en-US"/>
          </a:p>
        </p:txBody>
      </p:sp>
    </p:spTree>
    <p:extLst>
      <p:ext uri="{BB962C8B-B14F-4D97-AF65-F5344CB8AC3E}">
        <p14:creationId xmlns:p14="http://schemas.microsoft.com/office/powerpoint/2010/main" val="387644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36</a:t>
            </a:fld>
            <a:endParaRPr lang="zh-CN" altLang="en-US"/>
          </a:p>
        </p:txBody>
      </p:sp>
    </p:spTree>
    <p:extLst>
      <p:ext uri="{BB962C8B-B14F-4D97-AF65-F5344CB8AC3E}">
        <p14:creationId xmlns:p14="http://schemas.microsoft.com/office/powerpoint/2010/main" val="2130697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37</a:t>
            </a:fld>
            <a:endParaRPr lang="zh-CN" altLang="en-US"/>
          </a:p>
        </p:txBody>
      </p:sp>
    </p:spTree>
    <p:extLst>
      <p:ext uri="{BB962C8B-B14F-4D97-AF65-F5344CB8AC3E}">
        <p14:creationId xmlns:p14="http://schemas.microsoft.com/office/powerpoint/2010/main" val="158999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10</a:t>
            </a:fld>
            <a:endParaRPr lang="zh-CN" altLang="en-US"/>
          </a:p>
        </p:txBody>
      </p:sp>
    </p:spTree>
    <p:extLst>
      <p:ext uri="{BB962C8B-B14F-4D97-AF65-F5344CB8AC3E}">
        <p14:creationId xmlns:p14="http://schemas.microsoft.com/office/powerpoint/2010/main" val="574343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38</a:t>
            </a:fld>
            <a:endParaRPr lang="zh-CN" altLang="en-US"/>
          </a:p>
        </p:txBody>
      </p:sp>
    </p:spTree>
    <p:extLst>
      <p:ext uri="{BB962C8B-B14F-4D97-AF65-F5344CB8AC3E}">
        <p14:creationId xmlns:p14="http://schemas.microsoft.com/office/powerpoint/2010/main" val="3038481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39</a:t>
            </a:fld>
            <a:endParaRPr lang="zh-CN" altLang="en-US"/>
          </a:p>
        </p:txBody>
      </p:sp>
    </p:spTree>
    <p:extLst>
      <p:ext uri="{BB962C8B-B14F-4D97-AF65-F5344CB8AC3E}">
        <p14:creationId xmlns:p14="http://schemas.microsoft.com/office/powerpoint/2010/main" val="115897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40</a:t>
            </a:fld>
            <a:endParaRPr lang="zh-CN" altLang="en-US"/>
          </a:p>
        </p:txBody>
      </p:sp>
    </p:spTree>
    <p:extLst>
      <p:ext uri="{BB962C8B-B14F-4D97-AF65-F5344CB8AC3E}">
        <p14:creationId xmlns:p14="http://schemas.microsoft.com/office/powerpoint/2010/main" val="1607626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41</a:t>
            </a:fld>
            <a:endParaRPr lang="zh-CN" altLang="en-US"/>
          </a:p>
        </p:txBody>
      </p:sp>
    </p:spTree>
    <p:extLst>
      <p:ext uri="{BB962C8B-B14F-4D97-AF65-F5344CB8AC3E}">
        <p14:creationId xmlns:p14="http://schemas.microsoft.com/office/powerpoint/2010/main" val="1805867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42</a:t>
            </a:fld>
            <a:endParaRPr lang="zh-CN" altLang="en-US"/>
          </a:p>
        </p:txBody>
      </p:sp>
    </p:spTree>
    <p:extLst>
      <p:ext uri="{BB962C8B-B14F-4D97-AF65-F5344CB8AC3E}">
        <p14:creationId xmlns:p14="http://schemas.microsoft.com/office/powerpoint/2010/main" val="3597256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43</a:t>
            </a:fld>
            <a:endParaRPr lang="zh-CN" altLang="en-US"/>
          </a:p>
        </p:txBody>
      </p:sp>
    </p:spTree>
    <p:extLst>
      <p:ext uri="{BB962C8B-B14F-4D97-AF65-F5344CB8AC3E}">
        <p14:creationId xmlns:p14="http://schemas.microsoft.com/office/powerpoint/2010/main" val="3875188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44</a:t>
            </a:fld>
            <a:endParaRPr lang="zh-CN" altLang="en-US"/>
          </a:p>
        </p:txBody>
      </p:sp>
    </p:spTree>
    <p:extLst>
      <p:ext uri="{BB962C8B-B14F-4D97-AF65-F5344CB8AC3E}">
        <p14:creationId xmlns:p14="http://schemas.microsoft.com/office/powerpoint/2010/main" val="2973407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45</a:t>
            </a:fld>
            <a:endParaRPr lang="zh-CN" altLang="en-US"/>
          </a:p>
        </p:txBody>
      </p:sp>
    </p:spTree>
    <p:extLst>
      <p:ext uri="{BB962C8B-B14F-4D97-AF65-F5344CB8AC3E}">
        <p14:creationId xmlns:p14="http://schemas.microsoft.com/office/powerpoint/2010/main" val="1246244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46</a:t>
            </a:fld>
            <a:endParaRPr lang="zh-CN" altLang="en-US"/>
          </a:p>
        </p:txBody>
      </p:sp>
    </p:spTree>
    <p:extLst>
      <p:ext uri="{BB962C8B-B14F-4D97-AF65-F5344CB8AC3E}">
        <p14:creationId xmlns:p14="http://schemas.microsoft.com/office/powerpoint/2010/main" val="2998404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47</a:t>
            </a:fld>
            <a:endParaRPr lang="zh-CN" altLang="en-US"/>
          </a:p>
        </p:txBody>
      </p:sp>
    </p:spTree>
    <p:extLst>
      <p:ext uri="{BB962C8B-B14F-4D97-AF65-F5344CB8AC3E}">
        <p14:creationId xmlns:p14="http://schemas.microsoft.com/office/powerpoint/2010/main" val="320354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11</a:t>
            </a:fld>
            <a:endParaRPr lang="zh-CN" altLang="en-US"/>
          </a:p>
        </p:txBody>
      </p:sp>
    </p:spTree>
    <p:extLst>
      <p:ext uri="{BB962C8B-B14F-4D97-AF65-F5344CB8AC3E}">
        <p14:creationId xmlns:p14="http://schemas.microsoft.com/office/powerpoint/2010/main" val="7911395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48</a:t>
            </a:fld>
            <a:endParaRPr lang="zh-CN" altLang="en-US"/>
          </a:p>
        </p:txBody>
      </p:sp>
    </p:spTree>
    <p:extLst>
      <p:ext uri="{BB962C8B-B14F-4D97-AF65-F5344CB8AC3E}">
        <p14:creationId xmlns:p14="http://schemas.microsoft.com/office/powerpoint/2010/main" val="10781463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49</a:t>
            </a:fld>
            <a:endParaRPr lang="zh-CN" altLang="en-US"/>
          </a:p>
        </p:txBody>
      </p:sp>
    </p:spTree>
    <p:extLst>
      <p:ext uri="{BB962C8B-B14F-4D97-AF65-F5344CB8AC3E}">
        <p14:creationId xmlns:p14="http://schemas.microsoft.com/office/powerpoint/2010/main" val="27685189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50</a:t>
            </a:fld>
            <a:endParaRPr lang="zh-CN" altLang="en-US"/>
          </a:p>
        </p:txBody>
      </p:sp>
    </p:spTree>
    <p:extLst>
      <p:ext uri="{BB962C8B-B14F-4D97-AF65-F5344CB8AC3E}">
        <p14:creationId xmlns:p14="http://schemas.microsoft.com/office/powerpoint/2010/main" val="4831444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51</a:t>
            </a:fld>
            <a:endParaRPr lang="zh-CN" altLang="en-US"/>
          </a:p>
        </p:txBody>
      </p:sp>
    </p:spTree>
    <p:extLst>
      <p:ext uri="{BB962C8B-B14F-4D97-AF65-F5344CB8AC3E}">
        <p14:creationId xmlns:p14="http://schemas.microsoft.com/office/powerpoint/2010/main" val="799165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52</a:t>
            </a:fld>
            <a:endParaRPr lang="zh-CN" altLang="en-US"/>
          </a:p>
        </p:txBody>
      </p:sp>
    </p:spTree>
    <p:extLst>
      <p:ext uri="{BB962C8B-B14F-4D97-AF65-F5344CB8AC3E}">
        <p14:creationId xmlns:p14="http://schemas.microsoft.com/office/powerpoint/2010/main" val="37757284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53</a:t>
            </a:fld>
            <a:endParaRPr lang="zh-CN" altLang="en-US"/>
          </a:p>
        </p:txBody>
      </p:sp>
    </p:spTree>
    <p:extLst>
      <p:ext uri="{BB962C8B-B14F-4D97-AF65-F5344CB8AC3E}">
        <p14:creationId xmlns:p14="http://schemas.microsoft.com/office/powerpoint/2010/main" val="14318770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54</a:t>
            </a:fld>
            <a:endParaRPr lang="zh-CN" altLang="en-US"/>
          </a:p>
        </p:txBody>
      </p:sp>
    </p:spTree>
    <p:extLst>
      <p:ext uri="{BB962C8B-B14F-4D97-AF65-F5344CB8AC3E}">
        <p14:creationId xmlns:p14="http://schemas.microsoft.com/office/powerpoint/2010/main" val="235480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55</a:t>
            </a:fld>
            <a:endParaRPr lang="zh-CN" altLang="en-US"/>
          </a:p>
        </p:txBody>
      </p:sp>
    </p:spTree>
    <p:extLst>
      <p:ext uri="{BB962C8B-B14F-4D97-AF65-F5344CB8AC3E}">
        <p14:creationId xmlns:p14="http://schemas.microsoft.com/office/powerpoint/2010/main" val="7191214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56</a:t>
            </a:fld>
            <a:endParaRPr lang="zh-CN" altLang="en-US"/>
          </a:p>
        </p:txBody>
      </p:sp>
    </p:spTree>
    <p:extLst>
      <p:ext uri="{BB962C8B-B14F-4D97-AF65-F5344CB8AC3E}">
        <p14:creationId xmlns:p14="http://schemas.microsoft.com/office/powerpoint/2010/main" val="24984966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57</a:t>
            </a:fld>
            <a:endParaRPr lang="zh-CN" altLang="en-US"/>
          </a:p>
        </p:txBody>
      </p:sp>
    </p:spTree>
    <p:extLst>
      <p:ext uri="{BB962C8B-B14F-4D97-AF65-F5344CB8AC3E}">
        <p14:creationId xmlns:p14="http://schemas.microsoft.com/office/powerpoint/2010/main" val="2536472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12</a:t>
            </a:fld>
            <a:endParaRPr lang="zh-CN" altLang="en-US"/>
          </a:p>
        </p:txBody>
      </p:sp>
    </p:spTree>
    <p:extLst>
      <p:ext uri="{BB962C8B-B14F-4D97-AF65-F5344CB8AC3E}">
        <p14:creationId xmlns:p14="http://schemas.microsoft.com/office/powerpoint/2010/main" val="246062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58</a:t>
            </a:fld>
            <a:endParaRPr lang="zh-CN" altLang="en-US"/>
          </a:p>
        </p:txBody>
      </p:sp>
    </p:spTree>
    <p:extLst>
      <p:ext uri="{BB962C8B-B14F-4D97-AF65-F5344CB8AC3E}">
        <p14:creationId xmlns:p14="http://schemas.microsoft.com/office/powerpoint/2010/main" val="2050321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59</a:t>
            </a:fld>
            <a:endParaRPr lang="zh-CN" altLang="en-US"/>
          </a:p>
        </p:txBody>
      </p:sp>
    </p:spTree>
    <p:extLst>
      <p:ext uri="{BB962C8B-B14F-4D97-AF65-F5344CB8AC3E}">
        <p14:creationId xmlns:p14="http://schemas.microsoft.com/office/powerpoint/2010/main" val="29148833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60</a:t>
            </a:fld>
            <a:endParaRPr lang="zh-CN" altLang="en-US"/>
          </a:p>
        </p:txBody>
      </p:sp>
    </p:spTree>
    <p:extLst>
      <p:ext uri="{BB962C8B-B14F-4D97-AF65-F5344CB8AC3E}">
        <p14:creationId xmlns:p14="http://schemas.microsoft.com/office/powerpoint/2010/main" val="39019375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61</a:t>
            </a:fld>
            <a:endParaRPr lang="zh-CN" altLang="en-US"/>
          </a:p>
        </p:txBody>
      </p:sp>
    </p:spTree>
    <p:extLst>
      <p:ext uri="{BB962C8B-B14F-4D97-AF65-F5344CB8AC3E}">
        <p14:creationId xmlns:p14="http://schemas.microsoft.com/office/powerpoint/2010/main" val="9358500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62</a:t>
            </a:fld>
            <a:endParaRPr lang="zh-CN" altLang="en-US"/>
          </a:p>
        </p:txBody>
      </p:sp>
    </p:spTree>
    <p:extLst>
      <p:ext uri="{BB962C8B-B14F-4D97-AF65-F5344CB8AC3E}">
        <p14:creationId xmlns:p14="http://schemas.microsoft.com/office/powerpoint/2010/main" val="38803194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63</a:t>
            </a:fld>
            <a:endParaRPr lang="zh-CN" altLang="en-US"/>
          </a:p>
        </p:txBody>
      </p:sp>
    </p:spTree>
    <p:extLst>
      <p:ext uri="{BB962C8B-B14F-4D97-AF65-F5344CB8AC3E}">
        <p14:creationId xmlns:p14="http://schemas.microsoft.com/office/powerpoint/2010/main" val="7378336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64</a:t>
            </a:fld>
            <a:endParaRPr lang="zh-CN" altLang="en-US"/>
          </a:p>
        </p:txBody>
      </p:sp>
    </p:spTree>
    <p:extLst>
      <p:ext uri="{BB962C8B-B14F-4D97-AF65-F5344CB8AC3E}">
        <p14:creationId xmlns:p14="http://schemas.microsoft.com/office/powerpoint/2010/main" val="12931554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65</a:t>
            </a:fld>
            <a:endParaRPr lang="zh-CN" altLang="en-US"/>
          </a:p>
        </p:txBody>
      </p:sp>
    </p:spTree>
    <p:extLst>
      <p:ext uri="{BB962C8B-B14F-4D97-AF65-F5344CB8AC3E}">
        <p14:creationId xmlns:p14="http://schemas.microsoft.com/office/powerpoint/2010/main" val="42616209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66</a:t>
            </a:fld>
            <a:endParaRPr lang="zh-CN" altLang="en-US"/>
          </a:p>
        </p:txBody>
      </p:sp>
    </p:spTree>
    <p:extLst>
      <p:ext uri="{BB962C8B-B14F-4D97-AF65-F5344CB8AC3E}">
        <p14:creationId xmlns:p14="http://schemas.microsoft.com/office/powerpoint/2010/main" val="412703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67</a:t>
            </a:fld>
            <a:endParaRPr lang="zh-CN" altLang="en-US"/>
          </a:p>
        </p:txBody>
      </p:sp>
    </p:spTree>
    <p:extLst>
      <p:ext uri="{BB962C8B-B14F-4D97-AF65-F5344CB8AC3E}">
        <p14:creationId xmlns:p14="http://schemas.microsoft.com/office/powerpoint/2010/main" val="761573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13</a:t>
            </a:fld>
            <a:endParaRPr lang="zh-CN" altLang="en-US"/>
          </a:p>
        </p:txBody>
      </p:sp>
    </p:spTree>
    <p:extLst>
      <p:ext uri="{BB962C8B-B14F-4D97-AF65-F5344CB8AC3E}">
        <p14:creationId xmlns:p14="http://schemas.microsoft.com/office/powerpoint/2010/main" val="23167648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68</a:t>
            </a:fld>
            <a:endParaRPr lang="zh-CN" altLang="en-US"/>
          </a:p>
        </p:txBody>
      </p:sp>
    </p:spTree>
    <p:extLst>
      <p:ext uri="{BB962C8B-B14F-4D97-AF65-F5344CB8AC3E}">
        <p14:creationId xmlns:p14="http://schemas.microsoft.com/office/powerpoint/2010/main" val="22948360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70</a:t>
            </a:fld>
            <a:endParaRPr lang="zh-CN" altLang="en-US"/>
          </a:p>
        </p:txBody>
      </p:sp>
    </p:spTree>
    <p:extLst>
      <p:ext uri="{BB962C8B-B14F-4D97-AF65-F5344CB8AC3E}">
        <p14:creationId xmlns:p14="http://schemas.microsoft.com/office/powerpoint/2010/main" val="30816695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71</a:t>
            </a:fld>
            <a:endParaRPr lang="zh-CN" altLang="en-US"/>
          </a:p>
        </p:txBody>
      </p:sp>
    </p:spTree>
    <p:extLst>
      <p:ext uri="{BB962C8B-B14F-4D97-AF65-F5344CB8AC3E}">
        <p14:creationId xmlns:p14="http://schemas.microsoft.com/office/powerpoint/2010/main" val="39261723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72</a:t>
            </a:fld>
            <a:endParaRPr lang="zh-CN" altLang="en-US"/>
          </a:p>
        </p:txBody>
      </p:sp>
    </p:spTree>
    <p:extLst>
      <p:ext uri="{BB962C8B-B14F-4D97-AF65-F5344CB8AC3E}">
        <p14:creationId xmlns:p14="http://schemas.microsoft.com/office/powerpoint/2010/main" val="20780441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73</a:t>
            </a:fld>
            <a:endParaRPr lang="zh-CN" altLang="en-US"/>
          </a:p>
        </p:txBody>
      </p:sp>
    </p:spTree>
    <p:extLst>
      <p:ext uri="{BB962C8B-B14F-4D97-AF65-F5344CB8AC3E}">
        <p14:creationId xmlns:p14="http://schemas.microsoft.com/office/powerpoint/2010/main" val="30618332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74</a:t>
            </a:fld>
            <a:endParaRPr lang="zh-CN" altLang="en-US"/>
          </a:p>
        </p:txBody>
      </p:sp>
    </p:spTree>
    <p:extLst>
      <p:ext uri="{BB962C8B-B14F-4D97-AF65-F5344CB8AC3E}">
        <p14:creationId xmlns:p14="http://schemas.microsoft.com/office/powerpoint/2010/main" val="3938230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14</a:t>
            </a:fld>
            <a:endParaRPr lang="zh-CN" altLang="en-US"/>
          </a:p>
        </p:txBody>
      </p:sp>
    </p:spTree>
    <p:extLst>
      <p:ext uri="{BB962C8B-B14F-4D97-AF65-F5344CB8AC3E}">
        <p14:creationId xmlns:p14="http://schemas.microsoft.com/office/powerpoint/2010/main" val="29424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15</a:t>
            </a:fld>
            <a:endParaRPr lang="zh-CN" altLang="en-US"/>
          </a:p>
        </p:txBody>
      </p:sp>
    </p:spTree>
    <p:extLst>
      <p:ext uri="{BB962C8B-B14F-4D97-AF65-F5344CB8AC3E}">
        <p14:creationId xmlns:p14="http://schemas.microsoft.com/office/powerpoint/2010/main" val="152451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16</a:t>
            </a:fld>
            <a:endParaRPr lang="zh-CN" altLang="en-US"/>
          </a:p>
        </p:txBody>
      </p:sp>
    </p:spTree>
    <p:extLst>
      <p:ext uri="{BB962C8B-B14F-4D97-AF65-F5344CB8AC3E}">
        <p14:creationId xmlns:p14="http://schemas.microsoft.com/office/powerpoint/2010/main" val="4041158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ECA926-3ABE-4D2D-AFF3-2D7FC57D74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58300" cy="5143500"/>
          </a:xfrm>
          <a:prstGeom prst="rect">
            <a:avLst/>
          </a:prstGeom>
        </p:spPr>
      </p:pic>
      <p:sp>
        <p:nvSpPr>
          <p:cNvPr id="10" name="文本框 9">
            <a:extLst>
              <a:ext uri="{FF2B5EF4-FFF2-40B4-BE49-F238E27FC236}">
                <a16:creationId xmlns:a16="http://schemas.microsoft.com/office/drawing/2014/main" id="{431EBA66-E817-427B-8D65-9E7E4371C7CD}"/>
              </a:ext>
            </a:extLst>
          </p:cNvPr>
          <p:cNvSpPr txBox="1"/>
          <p:nvPr userDrawn="1"/>
        </p:nvSpPr>
        <p:spPr>
          <a:xfrm>
            <a:off x="2751625" y="2054691"/>
            <a:ext cx="6709875" cy="1015663"/>
          </a:xfrm>
          <a:prstGeom prst="rect">
            <a:avLst/>
          </a:prstGeom>
          <a:noFill/>
        </p:spPr>
        <p:txBody>
          <a:bodyPr wrap="square" rtlCol="0">
            <a:spAutoFit/>
          </a:bodyPr>
          <a:lstStyle/>
          <a:p>
            <a:r>
              <a:rPr lang="zh-CN" altLang="en-US" sz="6000" b="1" i="1" dirty="0">
                <a:solidFill>
                  <a:schemeClr val="bg1"/>
                </a:solidFill>
                <a:latin typeface="方正中倩简体" panose="03000509000000000000" pitchFamily="65" charset="-122"/>
                <a:ea typeface="方正中倩简体" panose="03000509000000000000" pitchFamily="65" charset="-122"/>
              </a:rPr>
              <a:t>液压与气压传动</a:t>
            </a:r>
          </a:p>
        </p:txBody>
      </p:sp>
    </p:spTree>
    <p:extLst>
      <p:ext uri="{BB962C8B-B14F-4D97-AF65-F5344CB8AC3E}">
        <p14:creationId xmlns:p14="http://schemas.microsoft.com/office/powerpoint/2010/main" val="30496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75237" y="16572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38968" y="4132907"/>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69060" y="28465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75270" y="40806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97217" y="13652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97217" y="26225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97217" y="38902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78722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1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850350" y="17889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728037" y="638876"/>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577489" y="310471"/>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752391" y="293445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884680" y="4183254"/>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201808" y="3993389"/>
            <a:ext cx="684889" cy="734891"/>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577489" y="15092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577489" y="273316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605167" y="394265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92797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5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04937" y="2574047"/>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223108" y="715161"/>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623531" y="1532723"/>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158121" y="171674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93719" y="3481375"/>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01852" y="4446696"/>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158121" y="2445250"/>
            <a:ext cx="564772" cy="604059"/>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60" name="圆角矩形 5">
            <a:extLst>
              <a:ext uri="{FF2B5EF4-FFF2-40B4-BE49-F238E27FC236}">
                <a16:creationId xmlns:a16="http://schemas.microsoft.com/office/drawing/2014/main" id="{2787E28C-1393-4C03-B149-9D131FEFC85B}"/>
              </a:ext>
            </a:extLst>
          </p:cNvPr>
          <p:cNvSpPr/>
          <p:nvPr userDrawn="1"/>
        </p:nvSpPr>
        <p:spPr>
          <a:xfrm>
            <a:off x="886697" y="586628"/>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4" name="圆角矩形 5">
            <a:extLst>
              <a:ext uri="{FF2B5EF4-FFF2-40B4-BE49-F238E27FC236}">
                <a16:creationId xmlns:a16="http://schemas.microsoft.com/office/drawing/2014/main" id="{895A52EE-02A3-4FB6-8820-97958A2451BB}"/>
              </a:ext>
            </a:extLst>
          </p:cNvPr>
          <p:cNvSpPr/>
          <p:nvPr userDrawn="1"/>
        </p:nvSpPr>
        <p:spPr>
          <a:xfrm>
            <a:off x="886697"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5" name="圆角矩形 5">
            <a:extLst>
              <a:ext uri="{FF2B5EF4-FFF2-40B4-BE49-F238E27FC236}">
                <a16:creationId xmlns:a16="http://schemas.microsoft.com/office/drawing/2014/main" id="{801E20F9-007C-4508-B173-1F120A199734}"/>
              </a:ext>
            </a:extLst>
          </p:cNvPr>
          <p:cNvSpPr/>
          <p:nvPr userDrawn="1"/>
        </p:nvSpPr>
        <p:spPr>
          <a:xfrm>
            <a:off x="886697"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圆角矩形 5">
            <a:extLst>
              <a:ext uri="{FF2B5EF4-FFF2-40B4-BE49-F238E27FC236}">
                <a16:creationId xmlns:a16="http://schemas.microsoft.com/office/drawing/2014/main" id="{A5CDE024-19AD-4A0B-B258-01FB82094B22}"/>
              </a:ext>
            </a:extLst>
          </p:cNvPr>
          <p:cNvSpPr/>
          <p:nvPr userDrawn="1"/>
        </p:nvSpPr>
        <p:spPr>
          <a:xfrm>
            <a:off x="886697"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圆角矩形 5">
            <a:extLst>
              <a:ext uri="{FF2B5EF4-FFF2-40B4-BE49-F238E27FC236}">
                <a16:creationId xmlns:a16="http://schemas.microsoft.com/office/drawing/2014/main" id="{6FB024B9-0A28-41F7-840B-A57286F24809}"/>
              </a:ext>
            </a:extLst>
          </p:cNvPr>
          <p:cNvSpPr/>
          <p:nvPr userDrawn="1"/>
        </p:nvSpPr>
        <p:spPr>
          <a:xfrm>
            <a:off x="886697"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8" name="组合 9">
            <a:extLst>
              <a:ext uri="{FF2B5EF4-FFF2-40B4-BE49-F238E27FC236}">
                <a16:creationId xmlns:a16="http://schemas.microsoft.com/office/drawing/2014/main" id="{F2897FF1-D95A-4B77-869B-516A46F6C93F}"/>
              </a:ext>
            </a:extLst>
          </p:cNvPr>
          <p:cNvGrpSpPr>
            <a:grpSpLocks/>
          </p:cNvGrpSpPr>
          <p:nvPr userDrawn="1"/>
        </p:nvGrpSpPr>
        <p:grpSpPr bwMode="auto">
          <a:xfrm>
            <a:off x="162554" y="3620960"/>
            <a:ext cx="535340" cy="321698"/>
            <a:chOff x="5798020" y="3988475"/>
            <a:chExt cx="1659130" cy="776059"/>
          </a:xfrm>
        </p:grpSpPr>
        <p:sp>
          <p:nvSpPr>
            <p:cNvPr id="70" name="等腰三角形 69">
              <a:extLst>
                <a:ext uri="{FF2B5EF4-FFF2-40B4-BE49-F238E27FC236}">
                  <a16:creationId xmlns:a16="http://schemas.microsoft.com/office/drawing/2014/main" id="{C1101A95-C2A4-465A-842E-1FD43AF603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等腰三角形 70">
              <a:extLst>
                <a:ext uri="{FF2B5EF4-FFF2-40B4-BE49-F238E27FC236}">
                  <a16:creationId xmlns:a16="http://schemas.microsoft.com/office/drawing/2014/main" id="{F4E05295-FCFB-4586-9ABF-58C192B0653D}"/>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等腰三角形 71">
              <a:extLst>
                <a:ext uri="{FF2B5EF4-FFF2-40B4-BE49-F238E27FC236}">
                  <a16:creationId xmlns:a16="http://schemas.microsoft.com/office/drawing/2014/main" id="{BA4F2BE4-53CB-4640-AB7A-D04FACFB63E8}"/>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9" name="组合 5">
            <a:extLst>
              <a:ext uri="{FF2B5EF4-FFF2-40B4-BE49-F238E27FC236}">
                <a16:creationId xmlns:a16="http://schemas.microsoft.com/office/drawing/2014/main" id="{F54AD622-2D0E-4AD5-A6E0-2886E0A30029}"/>
              </a:ext>
            </a:extLst>
          </p:cNvPr>
          <p:cNvGrpSpPr>
            <a:grpSpLocks/>
          </p:cNvGrpSpPr>
          <p:nvPr userDrawn="1"/>
        </p:nvGrpSpPr>
        <p:grpSpPr bwMode="auto">
          <a:xfrm>
            <a:off x="221195" y="4456705"/>
            <a:ext cx="395853" cy="388593"/>
            <a:chOff x="5398306" y="552049"/>
            <a:chExt cx="835710" cy="731456"/>
          </a:xfrm>
        </p:grpSpPr>
        <p:sp>
          <p:nvSpPr>
            <p:cNvPr id="90" name="等腰三角形 89">
              <a:extLst>
                <a:ext uri="{FF2B5EF4-FFF2-40B4-BE49-F238E27FC236}">
                  <a16:creationId xmlns:a16="http://schemas.microsoft.com/office/drawing/2014/main" id="{96FC88DF-5F67-4F95-96AD-264AEBDEED38}"/>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等腰三角形 90">
              <a:extLst>
                <a:ext uri="{FF2B5EF4-FFF2-40B4-BE49-F238E27FC236}">
                  <a16:creationId xmlns:a16="http://schemas.microsoft.com/office/drawing/2014/main" id="{97E7941F-B61A-463C-BA19-3D6714B42A3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 name="圆角矩形 5">
            <a:extLst>
              <a:ext uri="{FF2B5EF4-FFF2-40B4-BE49-F238E27FC236}">
                <a16:creationId xmlns:a16="http://schemas.microsoft.com/office/drawing/2014/main" id="{1B045E0B-4F39-4F9C-8524-08BD2855BDA7}"/>
              </a:ext>
            </a:extLst>
          </p:cNvPr>
          <p:cNvSpPr/>
          <p:nvPr userDrawn="1"/>
        </p:nvSpPr>
        <p:spPr>
          <a:xfrm>
            <a:off x="5560681"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3" name="圆角矩形 5">
            <a:extLst>
              <a:ext uri="{FF2B5EF4-FFF2-40B4-BE49-F238E27FC236}">
                <a16:creationId xmlns:a16="http://schemas.microsoft.com/office/drawing/2014/main" id="{D219E933-8BB3-4ADA-BA94-21805DAF0AAC}"/>
              </a:ext>
            </a:extLst>
          </p:cNvPr>
          <p:cNvSpPr/>
          <p:nvPr userDrawn="1"/>
        </p:nvSpPr>
        <p:spPr>
          <a:xfrm>
            <a:off x="5560681"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4" name="圆角矩形 5">
            <a:extLst>
              <a:ext uri="{FF2B5EF4-FFF2-40B4-BE49-F238E27FC236}">
                <a16:creationId xmlns:a16="http://schemas.microsoft.com/office/drawing/2014/main" id="{74C140D0-5C92-422A-A11A-93331D72C3DD}"/>
              </a:ext>
            </a:extLst>
          </p:cNvPr>
          <p:cNvSpPr/>
          <p:nvPr userDrawn="1"/>
        </p:nvSpPr>
        <p:spPr>
          <a:xfrm>
            <a:off x="5560681"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5" name="圆角矩形 5">
            <a:extLst>
              <a:ext uri="{FF2B5EF4-FFF2-40B4-BE49-F238E27FC236}">
                <a16:creationId xmlns:a16="http://schemas.microsoft.com/office/drawing/2014/main" id="{0CCDAEF8-B68C-4EB5-8D29-20E5DFB1A294}"/>
              </a:ext>
            </a:extLst>
          </p:cNvPr>
          <p:cNvSpPr/>
          <p:nvPr userDrawn="1"/>
        </p:nvSpPr>
        <p:spPr>
          <a:xfrm>
            <a:off x="5560681"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7433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CAA5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01AA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3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311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FD71DE3-7127-4ADD-8C88-545CE769B607}"/>
              </a:ext>
            </a:extLst>
          </p:cNvPr>
          <p:cNvSpPr/>
          <p:nvPr userDrawn="1"/>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A80A0638-622C-4C77-B690-3379957F3E34}"/>
              </a:ext>
            </a:extLst>
          </p:cNvPr>
          <p:cNvSpPr/>
          <p:nvPr userDrawn="1"/>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7088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3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56419" y="960569"/>
            <a:ext cx="1192825" cy="8936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56419" y="3131184"/>
            <a:ext cx="1337187" cy="8384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8842" y="893811"/>
            <a:ext cx="3024505" cy="1145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1" y="2962947"/>
            <a:ext cx="3024505" cy="1145728"/>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977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ECE674EB-9855-46C4-955D-A16DEE538E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072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85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4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315898" y="2167899"/>
            <a:ext cx="909016" cy="8640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76366" y="531035"/>
            <a:ext cx="1120840" cy="969832"/>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219632" y="3749791"/>
            <a:ext cx="1077574" cy="756332"/>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381892" y="708473"/>
            <a:ext cx="3576480"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9" name="圆角矩形 5">
            <a:extLst>
              <a:ext uri="{FF2B5EF4-FFF2-40B4-BE49-F238E27FC236}">
                <a16:creationId xmlns:a16="http://schemas.microsoft.com/office/drawing/2014/main" id="{AB5C48B8-6319-4F5A-B89C-FB56B19F96AD}"/>
              </a:ext>
            </a:extLst>
          </p:cNvPr>
          <p:cNvSpPr/>
          <p:nvPr userDrawn="1"/>
        </p:nvSpPr>
        <p:spPr>
          <a:xfrm>
            <a:off x="5381891" y="2170566"/>
            <a:ext cx="3576479"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6B17DAB3-15B2-4D99-835D-F16B30D806D1}"/>
              </a:ext>
            </a:extLst>
          </p:cNvPr>
          <p:cNvSpPr/>
          <p:nvPr userDrawn="1"/>
        </p:nvSpPr>
        <p:spPr>
          <a:xfrm>
            <a:off x="5381891" y="3657356"/>
            <a:ext cx="3576479"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773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8873" y="3911273"/>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55893" y="1729480"/>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06275" y="547817"/>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80855" y="2869917"/>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4"/>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18042" y="1826358"/>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3" y="28868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8843" y="3970575"/>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190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0099" y="3209978"/>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97922" y="1166863"/>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48301" y="154188"/>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72081" y="2227179"/>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8" y="314845"/>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60071" y="1263741"/>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0069" y="224414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 name="圆角矩形 17">
            <a:extLst>
              <a:ext uri="{FF2B5EF4-FFF2-40B4-BE49-F238E27FC236}">
                <a16:creationId xmlns:a16="http://schemas.microsoft.com/office/drawing/2014/main" id="{09BB4C7C-678F-4C73-94B2-96D5E961BA99}"/>
              </a:ext>
            </a:extLst>
          </p:cNvPr>
          <p:cNvSpPr/>
          <p:nvPr userDrawn="1"/>
        </p:nvSpPr>
        <p:spPr>
          <a:xfrm>
            <a:off x="5760067" y="427266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0069" y="32692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425236" y="4173936"/>
            <a:ext cx="849329" cy="61872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8134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8663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13859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6041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21507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6618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5130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13806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21190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8574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5762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42890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43119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25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4472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9668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1850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17316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2427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0939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9615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16999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4383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1571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38699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38928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5" name="组合 9">
            <a:extLst>
              <a:ext uri="{FF2B5EF4-FFF2-40B4-BE49-F238E27FC236}">
                <a16:creationId xmlns:a16="http://schemas.microsoft.com/office/drawing/2014/main" id="{09E52EE5-4B8F-4226-9507-321376E73896}"/>
              </a:ext>
            </a:extLst>
          </p:cNvPr>
          <p:cNvGrpSpPr>
            <a:grpSpLocks/>
          </p:cNvGrpSpPr>
          <p:nvPr userDrawn="1"/>
        </p:nvGrpSpPr>
        <p:grpSpPr bwMode="auto">
          <a:xfrm>
            <a:off x="4507297" y="4630380"/>
            <a:ext cx="535340" cy="321698"/>
            <a:chOff x="5798020" y="3988475"/>
            <a:chExt cx="1659130" cy="776059"/>
          </a:xfrm>
        </p:grpSpPr>
        <p:sp>
          <p:nvSpPr>
            <p:cNvPr id="66" name="等腰三角形 65">
              <a:extLst>
                <a:ext uri="{FF2B5EF4-FFF2-40B4-BE49-F238E27FC236}">
                  <a16:creationId xmlns:a16="http://schemas.microsoft.com/office/drawing/2014/main" id="{CC678EBC-7178-4E95-ACA5-E7DACEC4726F}"/>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等腰三角形 66">
              <a:extLst>
                <a:ext uri="{FF2B5EF4-FFF2-40B4-BE49-F238E27FC236}">
                  <a16:creationId xmlns:a16="http://schemas.microsoft.com/office/drawing/2014/main" id="{B59D843D-D14D-4D13-B5F8-B5808EDDCD39}"/>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等腰三角形 67">
              <a:extLst>
                <a:ext uri="{FF2B5EF4-FFF2-40B4-BE49-F238E27FC236}">
                  <a16:creationId xmlns:a16="http://schemas.microsoft.com/office/drawing/2014/main" id="{A7363BA9-CF36-4857-B947-1B245A7F9954}"/>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5760061" y="4598620"/>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61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227717" y="38600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104817" y="2315695"/>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954269"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03405" y="2188581"/>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67821" y="3820912"/>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954856"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28503"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88308"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99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7_标题和内容">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EE5E423E-B2D7-4301-8E5E-03F08914B7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35679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22200058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62" r:id="rId4"/>
    <p:sldLayoutId id="2147483670" r:id="rId5"/>
    <p:sldLayoutId id="2147483672" r:id="rId6"/>
    <p:sldLayoutId id="2147483671" r:id="rId7"/>
    <p:sldLayoutId id="2147483675" r:id="rId8"/>
    <p:sldLayoutId id="2147483680" r:id="rId9"/>
    <p:sldLayoutId id="2147483679" r:id="rId10"/>
    <p:sldLayoutId id="2147483674" r:id="rId11"/>
    <p:sldLayoutId id="2147483678" r:id="rId12"/>
    <p:sldLayoutId id="2147483663" r:id="rId13"/>
    <p:sldLayoutId id="2147483666" r:id="rId14"/>
    <p:sldLayoutId id="2147483667" r:id="rId15"/>
    <p:sldLayoutId id="2147483668" r:id="rId16"/>
    <p:sldLayoutId id="2147483669" r:id="rId17"/>
    <p:sldLayoutId id="2147483681" r:id="rId18"/>
    <p:sldLayoutId id="2147483664" r:id="rId19"/>
    <p:sldLayoutId id="2147483665" r:id="rId20"/>
    <p:sldLayoutId id="2147483673" r:id="rId2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9.xml"/><Relationship Id="rId4" Type="http://schemas.openxmlformats.org/officeDocument/2006/relationships/image" Target="../media/image43.png"/></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0.xml"/><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82734D6-A2A0-4B4E-88B3-F729C5329AF1}"/>
              </a:ext>
            </a:extLst>
          </p:cNvPr>
          <p:cNvSpPr txBox="1"/>
          <p:nvPr/>
        </p:nvSpPr>
        <p:spPr>
          <a:xfrm>
            <a:off x="2857500" y="3098800"/>
            <a:ext cx="5133136" cy="461665"/>
          </a:xfrm>
          <a:prstGeom prst="rect">
            <a:avLst/>
          </a:prstGeom>
          <a:noFill/>
        </p:spPr>
        <p:txBody>
          <a:bodyPr wrap="none" rtlCol="0">
            <a:spAutoFit/>
          </a:bodyPr>
          <a:lstStyle/>
          <a:p>
            <a:r>
              <a:rPr lang="zh-CN" altLang="en-US" sz="2400" i="1" dirty="0">
                <a:solidFill>
                  <a:srgbClr val="FFC000"/>
                </a:solidFill>
                <a:latin typeface="Times New Roman" panose="02020603050405020304" pitchFamily="18" charset="0"/>
                <a:ea typeface="黑体" panose="02010609060101010101" pitchFamily="49" charset="-122"/>
              </a:rPr>
              <a:t>第十一章</a:t>
            </a:r>
            <a:r>
              <a:rPr lang="en-US" altLang="zh-CN" sz="2400" i="1" dirty="0">
                <a:solidFill>
                  <a:srgbClr val="FFC000"/>
                </a:solidFill>
                <a:latin typeface="Times New Roman" panose="02020603050405020304" pitchFamily="18" charset="0"/>
                <a:ea typeface="黑体" panose="02010609060101010101" pitchFamily="49" charset="-122"/>
              </a:rPr>
              <a:t>       </a:t>
            </a:r>
            <a:r>
              <a:rPr lang="zh-CN" altLang="en-US" sz="2400" i="1" dirty="0">
                <a:solidFill>
                  <a:srgbClr val="FFC000"/>
                </a:solidFill>
                <a:latin typeface="Times New Roman" panose="02020603050405020304" pitchFamily="18" charset="0"/>
                <a:ea typeface="黑体" panose="02010609060101010101" pitchFamily="49" charset="-122"/>
              </a:rPr>
              <a:t>液压系统的设计和计算</a:t>
            </a:r>
          </a:p>
        </p:txBody>
      </p:sp>
      <p:sp>
        <p:nvSpPr>
          <p:cNvPr id="7" name="文本框 6">
            <a:extLst>
              <a:ext uri="{FF2B5EF4-FFF2-40B4-BE49-F238E27FC236}">
                <a16:creationId xmlns:a16="http://schemas.microsoft.com/office/drawing/2014/main" id="{BD2EFF8C-38A4-4A0F-ABF7-BEA30BF1ED00}"/>
              </a:ext>
            </a:extLst>
          </p:cNvPr>
          <p:cNvSpPr txBox="1"/>
          <p:nvPr/>
        </p:nvSpPr>
        <p:spPr>
          <a:xfrm>
            <a:off x="6617354" y="1625600"/>
            <a:ext cx="1936989" cy="369332"/>
          </a:xfrm>
          <a:prstGeom prst="rect">
            <a:avLst/>
          </a:prstGeom>
          <a:noFill/>
        </p:spPr>
        <p:txBody>
          <a:bodyPr wrap="square" rtlCol="0">
            <a:spAutoFit/>
          </a:bodyPr>
          <a:lstStyle/>
          <a:p>
            <a:r>
              <a:rPr lang="zh-CN" altLang="en-US" dirty="0">
                <a:solidFill>
                  <a:srgbClr val="FFC000"/>
                </a:solidFill>
                <a:latin typeface="Times New Roman" panose="02020603050405020304" pitchFamily="18" charset="0"/>
                <a:ea typeface="黑体" panose="02010609060101010101" pitchFamily="49" charset="-122"/>
              </a:rPr>
              <a:t>机械工业出版社 </a:t>
            </a:r>
            <a:endParaRPr lang="en-US" altLang="zh-CN" dirty="0">
              <a:solidFill>
                <a:srgbClr val="FFC000"/>
              </a:solidFill>
              <a:latin typeface="Times New Roman" panose="02020603050405020304" pitchFamily="18" charset="0"/>
              <a:ea typeface="黑体" panose="02010609060101010101" pitchFamily="49" charset="-122"/>
            </a:endParaRPr>
          </a:p>
        </p:txBody>
      </p:sp>
      <p:sp>
        <p:nvSpPr>
          <p:cNvPr id="11" name="任意多边形: 形状 10">
            <a:extLst>
              <a:ext uri="{FF2B5EF4-FFF2-40B4-BE49-F238E27FC236}">
                <a16:creationId xmlns:a16="http://schemas.microsoft.com/office/drawing/2014/main" id="{DA916F97-D55F-491C-8975-9CEEE45CEF1D}"/>
              </a:ext>
            </a:extLst>
          </p:cNvPr>
          <p:cNvSpPr/>
          <p:nvPr/>
        </p:nvSpPr>
        <p:spPr>
          <a:xfrm>
            <a:off x="6432518" y="1574799"/>
            <a:ext cx="1913684" cy="431801"/>
          </a:xfrm>
          <a:custGeom>
            <a:avLst/>
            <a:gdLst>
              <a:gd name="connsiteX0" fmla="*/ 723900 w 2705100"/>
              <a:gd name="connsiteY0" fmla="*/ 0 h 685801"/>
              <a:gd name="connsiteX1" fmla="*/ 2705100 w 2705100"/>
              <a:gd name="connsiteY1" fmla="*/ 0 h 685801"/>
              <a:gd name="connsiteX2" fmla="*/ 2705100 w 2705100"/>
              <a:gd name="connsiteY2" fmla="*/ 685800 h 685801"/>
              <a:gd name="connsiteX3" fmla="*/ 762046 w 2705100"/>
              <a:gd name="connsiteY3" fmla="*/ 685800 h 685801"/>
              <a:gd name="connsiteX4" fmla="*/ 762045 w 2705100"/>
              <a:gd name="connsiteY4" fmla="*/ 685801 h 685801"/>
              <a:gd name="connsiteX5" fmla="*/ 0 w 2705100"/>
              <a:gd name="connsiteY5" fmla="*/ 685801 h 685801"/>
              <a:gd name="connsiteX6" fmla="*/ 380955 w 2705100"/>
              <a:gd name="connsiteY6" fmla="*/ 1 h 685801"/>
              <a:gd name="connsiteX7" fmla="*/ 723900 w 2705100"/>
              <a:gd name="connsiteY7" fmla="*/ 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5100" h="685801">
                <a:moveTo>
                  <a:pt x="723900" y="0"/>
                </a:moveTo>
                <a:lnTo>
                  <a:pt x="2705100" y="0"/>
                </a:lnTo>
                <a:lnTo>
                  <a:pt x="2705100" y="685800"/>
                </a:lnTo>
                <a:lnTo>
                  <a:pt x="762046" y="685800"/>
                </a:lnTo>
                <a:lnTo>
                  <a:pt x="762045" y="685801"/>
                </a:lnTo>
                <a:lnTo>
                  <a:pt x="0" y="685801"/>
                </a:lnTo>
                <a:lnTo>
                  <a:pt x="380955" y="1"/>
                </a:lnTo>
                <a:lnTo>
                  <a:pt x="723900" y="1"/>
                </a:lnTo>
                <a:close/>
              </a:path>
            </a:pathLst>
          </a:custGeom>
          <a:noFill/>
          <a:ln>
            <a:solidFill>
              <a:srgbClr val="F6C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636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9" name="文本框 19">
            <a:extLst>
              <a:ext uri="{FF2B5EF4-FFF2-40B4-BE49-F238E27FC236}">
                <a16:creationId xmlns:a16="http://schemas.microsoft.com/office/drawing/2014/main" id="{97282591-9C09-4EC2-A539-DDFC4E03F1B3}"/>
              </a:ext>
            </a:extLst>
          </p:cNvPr>
          <p:cNvSpPr txBox="1">
            <a:spLocks noChangeArrowheads="1"/>
          </p:cNvSpPr>
          <p:nvPr/>
        </p:nvSpPr>
        <p:spPr bwMode="auto">
          <a:xfrm>
            <a:off x="1827016" y="1031759"/>
            <a:ext cx="570314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二、</a:t>
            </a:r>
            <a:r>
              <a:rPr lang="zh-CN" altLang="en-US" sz="2400" dirty="0">
                <a:solidFill>
                  <a:srgbClr val="365D7E"/>
                </a:solidFill>
                <a:latin typeface="Times New Roman" panose="02020603050405020304" pitchFamily="18" charset="0"/>
                <a:ea typeface="黑体" panose="02010609060101010101" pitchFamily="49" charset="-122"/>
              </a:rPr>
              <a:t>分析系统工况</a:t>
            </a:r>
            <a:r>
              <a:rPr lang="en-US" altLang="zh-CN" sz="2400" dirty="0">
                <a:solidFill>
                  <a:srgbClr val="365D7E"/>
                </a:solidFill>
                <a:latin typeface="Times New Roman" panose="02020603050405020304" pitchFamily="18" charset="0"/>
                <a:ea typeface="黑体" panose="02010609060101010101" pitchFamily="49" charset="-122"/>
              </a:rPr>
              <a:t>,</a:t>
            </a:r>
            <a:r>
              <a:rPr lang="zh-CN" altLang="en-US" sz="2400" dirty="0">
                <a:solidFill>
                  <a:srgbClr val="365D7E"/>
                </a:solidFill>
                <a:latin typeface="Times New Roman" panose="02020603050405020304" pitchFamily="18" charset="0"/>
                <a:ea typeface="黑体" panose="02010609060101010101" pitchFamily="49" charset="-122"/>
              </a:rPr>
              <a:t>确定主要参数</a:t>
            </a:r>
          </a:p>
          <a:p>
            <a:pPr algn="ctr">
              <a:lnSpc>
                <a:spcPct val="100000"/>
              </a:lnSpc>
              <a:spcBef>
                <a:spcPct val="0"/>
              </a:spcBef>
              <a:buNone/>
            </a:pPr>
            <a:endParaRPr lang="zh-CN" altLang="en-US" sz="2400" dirty="0">
              <a:solidFill>
                <a:srgbClr val="184972"/>
              </a:solidFill>
              <a:latin typeface="Times New Roman" panose="02020603050405020304" pitchFamily="18" charset="0"/>
              <a:ea typeface="黑体" panose="02010609060101010101" pitchFamily="49" charset="-122"/>
            </a:endParaRPr>
          </a:p>
        </p:txBody>
      </p:sp>
      <p:sp>
        <p:nvSpPr>
          <p:cNvPr id="46" name="直角三角形 45">
            <a:extLst>
              <a:ext uri="{FF2B5EF4-FFF2-40B4-BE49-F238E27FC236}">
                <a16:creationId xmlns:a16="http://schemas.microsoft.com/office/drawing/2014/main" id="{72185149-EC75-47EF-8CC6-9429EE6A9877}"/>
              </a:ext>
            </a:extLst>
          </p:cNvPr>
          <p:cNvSpPr/>
          <p:nvPr/>
        </p:nvSpPr>
        <p:spPr>
          <a:xfrm rot="18962245" flipV="1">
            <a:off x="2015777" y="10698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7" name="直角三角形 46">
            <a:extLst>
              <a:ext uri="{FF2B5EF4-FFF2-40B4-BE49-F238E27FC236}">
                <a16:creationId xmlns:a16="http://schemas.microsoft.com/office/drawing/2014/main" id="{F300223A-5E26-4875-96EC-E79F84450AB3}"/>
              </a:ext>
            </a:extLst>
          </p:cNvPr>
          <p:cNvSpPr/>
          <p:nvPr/>
        </p:nvSpPr>
        <p:spPr>
          <a:xfrm rot="18962245" flipV="1">
            <a:off x="2166024" y="10698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8" name="直角三角形 47">
            <a:extLst>
              <a:ext uri="{FF2B5EF4-FFF2-40B4-BE49-F238E27FC236}">
                <a16:creationId xmlns:a16="http://schemas.microsoft.com/office/drawing/2014/main" id="{261F950C-E7D3-4431-B2B2-79AFB7C4EFDC}"/>
              </a:ext>
            </a:extLst>
          </p:cNvPr>
          <p:cNvSpPr/>
          <p:nvPr/>
        </p:nvSpPr>
        <p:spPr>
          <a:xfrm rot="2637755" flipH="1" flipV="1">
            <a:off x="6827500" y="10698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9" name="直角三角形 48">
            <a:extLst>
              <a:ext uri="{FF2B5EF4-FFF2-40B4-BE49-F238E27FC236}">
                <a16:creationId xmlns:a16="http://schemas.microsoft.com/office/drawing/2014/main" id="{C0F20234-B9EA-4B7F-8C6D-A1B9730B59F1}"/>
              </a:ext>
            </a:extLst>
          </p:cNvPr>
          <p:cNvSpPr/>
          <p:nvPr/>
        </p:nvSpPr>
        <p:spPr>
          <a:xfrm rot="2637755" flipH="1" flipV="1">
            <a:off x="6977747" y="10698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0BAF018C-B28D-4CF5-A725-D0CCCB34DBAA}"/>
              </a:ext>
            </a:extLst>
          </p:cNvPr>
          <p:cNvSpPr/>
          <p:nvPr/>
        </p:nvSpPr>
        <p:spPr>
          <a:xfrm>
            <a:off x="0" y="1658595"/>
            <a:ext cx="2813591" cy="314638"/>
          </a:xfrm>
          <a:prstGeom prst="rect">
            <a:avLst/>
          </a:prstGeom>
        </p:spPr>
        <p:txBody>
          <a:bodyPr wrap="none">
            <a:spAutoFit/>
          </a:bodyPr>
          <a:lstStyle/>
          <a:p>
            <a:pPr indent="266700">
              <a:lnSpc>
                <a:spcPts val="1575"/>
              </a:lnSpc>
            </a:pPr>
            <a:r>
              <a:rPr lang="en-US"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分析系统工况</a:t>
            </a:r>
          </a:p>
        </p:txBody>
      </p:sp>
      <p:sp>
        <p:nvSpPr>
          <p:cNvPr id="9" name="文本框 8">
            <a:extLst>
              <a:ext uri="{FF2B5EF4-FFF2-40B4-BE49-F238E27FC236}">
                <a16:creationId xmlns:a16="http://schemas.microsoft.com/office/drawing/2014/main" id="{263769FA-75E0-4278-B3E7-A6E628A20CAF}"/>
              </a:ext>
            </a:extLst>
          </p:cNvPr>
          <p:cNvSpPr txBox="1"/>
          <p:nvPr/>
        </p:nvSpPr>
        <p:spPr>
          <a:xfrm>
            <a:off x="798363" y="2185226"/>
            <a:ext cx="7680028" cy="1846659"/>
          </a:xfrm>
          <a:prstGeom prst="rect">
            <a:avLst/>
          </a:prstGeom>
          <a:noFill/>
        </p:spPr>
        <p:txBody>
          <a:bodyPr wrap="square" rtlCol="0">
            <a:spAutoFit/>
          </a:bodyPr>
          <a:lstStyle/>
          <a:p>
            <a:pPr indent="432000">
              <a:lnSpc>
                <a:spcPct val="150000"/>
              </a:lnSpc>
            </a:pP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液压系统进行工况分析</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就是要查明它的每个执行元件在各自工作过程中的运动速度和负载的变化规律</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这是满足主机规定的动作要求和承载能力所必需具备的。液压系统承受的负载可由主机的规格规定</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可由样机通过实验测定</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也可以由理论分析确定。</a:t>
            </a:r>
          </a:p>
        </p:txBody>
      </p:sp>
      <p:sp>
        <p:nvSpPr>
          <p:cNvPr id="50" name="圆角矩形 6">
            <a:extLst>
              <a:ext uri="{FF2B5EF4-FFF2-40B4-BE49-F238E27FC236}">
                <a16:creationId xmlns:a16="http://schemas.microsoft.com/office/drawing/2014/main" id="{E06B864E-DAED-4FAC-857B-A446839D0E0D}"/>
              </a:ext>
            </a:extLst>
          </p:cNvPr>
          <p:cNvSpPr/>
          <p:nvPr/>
        </p:nvSpPr>
        <p:spPr>
          <a:xfrm>
            <a:off x="718508" y="2143533"/>
            <a:ext cx="7839739" cy="206196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271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Effect transition="in" filter="fade">
                                      <p:cBhvr>
                                        <p:cTn id="19" dur="500"/>
                                        <p:tgtEl>
                                          <p:spTgt spid="4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p:cTn id="22" dur="500" fill="hold"/>
                                        <p:tgtEl>
                                          <p:spTgt spid="48"/>
                                        </p:tgtEl>
                                        <p:attrNameLst>
                                          <p:attrName>ppt_w</p:attrName>
                                        </p:attrNameLst>
                                      </p:cBhvr>
                                      <p:tavLst>
                                        <p:tav tm="0">
                                          <p:val>
                                            <p:fltVal val="0"/>
                                          </p:val>
                                        </p:tav>
                                        <p:tav tm="100000">
                                          <p:val>
                                            <p:strVal val="#ppt_w"/>
                                          </p:val>
                                        </p:tav>
                                      </p:tavLst>
                                    </p:anim>
                                    <p:anim calcmode="lin" valueType="num">
                                      <p:cBhvr>
                                        <p:cTn id="23" dur="500" fill="hold"/>
                                        <p:tgtEl>
                                          <p:spTgt spid="48"/>
                                        </p:tgtEl>
                                        <p:attrNameLst>
                                          <p:attrName>ppt_h</p:attrName>
                                        </p:attrNameLst>
                                      </p:cBhvr>
                                      <p:tavLst>
                                        <p:tav tm="0">
                                          <p:val>
                                            <p:fltVal val="0"/>
                                          </p:val>
                                        </p:tav>
                                        <p:tav tm="100000">
                                          <p:val>
                                            <p:strVal val="#ppt_h"/>
                                          </p:val>
                                        </p:tav>
                                      </p:tavLst>
                                    </p:anim>
                                    <p:animEffect transition="in" filter="fade">
                                      <p:cBhvr>
                                        <p:cTn id="24" dur="500"/>
                                        <p:tgtEl>
                                          <p:spTgt spid="4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 calcmode="lin" valueType="num">
                                      <p:cBhvr>
                                        <p:cTn id="27" dur="500" fill="hold"/>
                                        <p:tgtEl>
                                          <p:spTgt spid="39"/>
                                        </p:tgtEl>
                                        <p:attrNameLst>
                                          <p:attrName>ppt_w</p:attrName>
                                        </p:attrNameLst>
                                      </p:cBhvr>
                                      <p:tavLst>
                                        <p:tav tm="0">
                                          <p:val>
                                            <p:fltVal val="0"/>
                                          </p:val>
                                        </p:tav>
                                        <p:tav tm="100000">
                                          <p:val>
                                            <p:strVal val="#ppt_w"/>
                                          </p:val>
                                        </p:tav>
                                      </p:tavLst>
                                    </p:anim>
                                    <p:anim calcmode="lin" valueType="num">
                                      <p:cBhvr>
                                        <p:cTn id="28" dur="500" fill="hold"/>
                                        <p:tgtEl>
                                          <p:spTgt spid="39"/>
                                        </p:tgtEl>
                                        <p:attrNameLst>
                                          <p:attrName>ppt_h</p:attrName>
                                        </p:attrNameLst>
                                      </p:cBhvr>
                                      <p:tavLst>
                                        <p:tav tm="0">
                                          <p:val>
                                            <p:fltVal val="0"/>
                                          </p:val>
                                        </p:tav>
                                        <p:tav tm="100000">
                                          <p:val>
                                            <p:strVal val="#ppt_h"/>
                                          </p:val>
                                        </p:tav>
                                      </p:tavLst>
                                    </p:anim>
                                    <p:animEffect transition="in" filter="fad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1000"/>
                                        <p:tgtEl>
                                          <p:spTgt spid="50"/>
                                        </p:tgtEl>
                                      </p:cBhvr>
                                    </p:animEffect>
                                    <p:anim calcmode="lin" valueType="num">
                                      <p:cBhvr>
                                        <p:cTn id="40" dur="1000" fill="hold"/>
                                        <p:tgtEl>
                                          <p:spTgt spid="50"/>
                                        </p:tgtEl>
                                        <p:attrNameLst>
                                          <p:attrName>ppt_x</p:attrName>
                                        </p:attrNameLst>
                                      </p:cBhvr>
                                      <p:tavLst>
                                        <p:tav tm="0">
                                          <p:val>
                                            <p:strVal val="#ppt_x"/>
                                          </p:val>
                                        </p:tav>
                                        <p:tav tm="100000">
                                          <p:val>
                                            <p:strVal val="#ppt_x"/>
                                          </p:val>
                                        </p:tav>
                                      </p:tavLst>
                                    </p:anim>
                                    <p:anim calcmode="lin" valueType="num">
                                      <p:cBhvr>
                                        <p:cTn id="4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1000" fill="hold"/>
                                        <p:tgtEl>
                                          <p:spTgt spid="9"/>
                                        </p:tgtEl>
                                        <p:attrNameLst>
                                          <p:attrName>ppt_w</p:attrName>
                                        </p:attrNameLst>
                                      </p:cBhvr>
                                      <p:tavLst>
                                        <p:tav tm="0">
                                          <p:val>
                                            <p:fltVal val="0"/>
                                          </p:val>
                                        </p:tav>
                                        <p:tav tm="100000">
                                          <p:val>
                                            <p:strVal val="#ppt_w"/>
                                          </p:val>
                                        </p:tav>
                                      </p:tavLst>
                                    </p:anim>
                                    <p:anim calcmode="lin" valueType="num">
                                      <p:cBhvr>
                                        <p:cTn id="47" dur="1000" fill="hold"/>
                                        <p:tgtEl>
                                          <p:spTgt spid="9"/>
                                        </p:tgtEl>
                                        <p:attrNameLst>
                                          <p:attrName>ppt_h</p:attrName>
                                        </p:attrNameLst>
                                      </p:cBhvr>
                                      <p:tavLst>
                                        <p:tav tm="0">
                                          <p:val>
                                            <p:fltVal val="0"/>
                                          </p:val>
                                        </p:tav>
                                        <p:tav tm="100000">
                                          <p:val>
                                            <p:strVal val="#ppt_h"/>
                                          </p:val>
                                        </p:tav>
                                      </p:tavLst>
                                    </p:anim>
                                    <p:anim calcmode="lin" valueType="num">
                                      <p:cBhvr>
                                        <p:cTn id="48" dur="1000" fill="hold"/>
                                        <p:tgtEl>
                                          <p:spTgt spid="9"/>
                                        </p:tgtEl>
                                        <p:attrNameLst>
                                          <p:attrName>style.rotation</p:attrName>
                                        </p:attrNameLst>
                                      </p:cBhvr>
                                      <p:tavLst>
                                        <p:tav tm="0">
                                          <p:val>
                                            <p:fltVal val="90"/>
                                          </p:val>
                                        </p:tav>
                                        <p:tav tm="100000">
                                          <p:val>
                                            <p:fltVal val="0"/>
                                          </p:val>
                                        </p:tav>
                                      </p:tavLst>
                                    </p:anim>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6" grpId="0" animBg="1"/>
      <p:bldP spid="47" grpId="0" animBg="1"/>
      <p:bldP spid="48" grpId="0" animBg="1"/>
      <p:bldP spid="49" grpId="0" animBg="1"/>
      <p:bldP spid="4" grpId="0"/>
      <p:bldP spid="9" grpId="0"/>
      <p:bldP spid="5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8" name="直角三角形 47">
            <a:extLst>
              <a:ext uri="{FF2B5EF4-FFF2-40B4-BE49-F238E27FC236}">
                <a16:creationId xmlns:a16="http://schemas.microsoft.com/office/drawing/2014/main" id="{261F950C-E7D3-4431-B2B2-79AFB7C4EFDC}"/>
              </a:ext>
            </a:extLst>
          </p:cNvPr>
          <p:cNvSpPr/>
          <p:nvPr/>
        </p:nvSpPr>
        <p:spPr>
          <a:xfrm rot="2637755" flipH="1" flipV="1">
            <a:off x="74517" y="112682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9" name="直角三角形 48">
            <a:extLst>
              <a:ext uri="{FF2B5EF4-FFF2-40B4-BE49-F238E27FC236}">
                <a16:creationId xmlns:a16="http://schemas.microsoft.com/office/drawing/2014/main" id="{C0F20234-B9EA-4B7F-8C6D-A1B9730B59F1}"/>
              </a:ext>
            </a:extLst>
          </p:cNvPr>
          <p:cNvSpPr/>
          <p:nvPr/>
        </p:nvSpPr>
        <p:spPr>
          <a:xfrm rot="2637755" flipH="1" flipV="1">
            <a:off x="224764" y="112682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0BAF018C-B28D-4CF5-A725-D0CCCB34DBAA}"/>
              </a:ext>
            </a:extLst>
          </p:cNvPr>
          <p:cNvSpPr/>
          <p:nvPr/>
        </p:nvSpPr>
        <p:spPr>
          <a:xfrm>
            <a:off x="404764" y="1203916"/>
            <a:ext cx="2813591" cy="314638"/>
          </a:xfrm>
          <a:prstGeom prst="rect">
            <a:avLst/>
          </a:prstGeom>
        </p:spPr>
        <p:txBody>
          <a:bodyPr wrap="none">
            <a:spAutoFit/>
          </a:bodyPr>
          <a:lstStyle/>
          <a:p>
            <a:pPr indent="266700">
              <a:lnSpc>
                <a:spcPts val="1575"/>
              </a:lnSpc>
            </a:pPr>
            <a:r>
              <a:rPr lang="en-US"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分析系统工况</a:t>
            </a:r>
          </a:p>
        </p:txBody>
      </p:sp>
      <p:sp>
        <p:nvSpPr>
          <p:cNvPr id="2" name="矩形 1">
            <a:extLst>
              <a:ext uri="{FF2B5EF4-FFF2-40B4-BE49-F238E27FC236}">
                <a16:creationId xmlns:a16="http://schemas.microsoft.com/office/drawing/2014/main" id="{F700A055-086A-44DF-9182-6D63BA80C401}"/>
              </a:ext>
            </a:extLst>
          </p:cNvPr>
          <p:cNvSpPr/>
          <p:nvPr/>
        </p:nvSpPr>
        <p:spPr>
          <a:xfrm>
            <a:off x="306885" y="1430606"/>
            <a:ext cx="8662988" cy="1569660"/>
          </a:xfrm>
          <a:prstGeom prst="rect">
            <a:avLst/>
          </a:prstGeom>
        </p:spPr>
        <p:txBody>
          <a:bodyPr wrap="square">
            <a:spAutoFit/>
          </a:bodyPr>
          <a:lstStyle/>
          <a:p>
            <a:pPr indent="432000">
              <a:lnSpc>
                <a:spcPct val="150000"/>
              </a:lnSpc>
            </a:pP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当用理论分析确定系统的实际负载时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必须仔细考虑它所有的组成项目</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工作负载</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切削力、挤压力、弹性塑性变形抗力、重力等</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、惯性负载和阻力负载</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摩擦力、背压力</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并把它们绘制成图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11-2a</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所示。同样地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液压执行元件在各动作阶段内的运动速度也须相应地绘制成图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11-2b</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所示。设计简单的液压系统时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这两种图可以省略不画。</a:t>
            </a:r>
          </a:p>
        </p:txBody>
      </p:sp>
      <p:pic>
        <p:nvPicPr>
          <p:cNvPr id="17" name="11T2.EPS" descr="id:2147507961;FounderCES">
            <a:extLst>
              <a:ext uri="{FF2B5EF4-FFF2-40B4-BE49-F238E27FC236}">
                <a16:creationId xmlns:a16="http://schemas.microsoft.com/office/drawing/2014/main" id="{05B9A691-9559-467E-9385-AF280A4599CE}"/>
              </a:ext>
            </a:extLst>
          </p:cNvPr>
          <p:cNvPicPr>
            <a:picLocks noChangeAspect="1"/>
          </p:cNvPicPr>
          <p:nvPr/>
        </p:nvPicPr>
        <p:blipFill>
          <a:blip r:embed="rId3"/>
          <a:stretch>
            <a:fillRect/>
          </a:stretch>
        </p:blipFill>
        <p:spPr>
          <a:xfrm>
            <a:off x="3157038" y="2872301"/>
            <a:ext cx="3275330" cy="1656080"/>
          </a:xfrm>
          <a:prstGeom prst="rect">
            <a:avLst/>
          </a:prstGeom>
        </p:spPr>
      </p:pic>
      <p:sp>
        <p:nvSpPr>
          <p:cNvPr id="3" name="矩形 2">
            <a:extLst>
              <a:ext uri="{FF2B5EF4-FFF2-40B4-BE49-F238E27FC236}">
                <a16:creationId xmlns:a16="http://schemas.microsoft.com/office/drawing/2014/main" id="{7EE17B22-F990-4B22-97F8-535A3CD3E7B6}"/>
              </a:ext>
            </a:extLst>
          </p:cNvPr>
          <p:cNvSpPr/>
          <p:nvPr/>
        </p:nvSpPr>
        <p:spPr>
          <a:xfrm>
            <a:off x="2508703" y="4455734"/>
            <a:ext cx="4572000" cy="425758"/>
          </a:xfrm>
          <a:prstGeom prst="rect">
            <a:avLst/>
          </a:prstGeom>
        </p:spPr>
        <p:txBody>
          <a:bodyPr>
            <a:spAutoFit/>
          </a:bodyPr>
          <a:lstStyle/>
          <a:p>
            <a:pPr indent="228600" algn="ctr">
              <a:lnSpc>
                <a:spcPts val="1350"/>
              </a:lnSpc>
            </a:pPr>
            <a:r>
              <a:rPr lang="zh-CN" altLang="en-US"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11-2</a:t>
            </a:r>
            <a:r>
              <a:rPr lang="zh-CN" altLang="en-US"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液压系统执行元件的负载图和速度图</a:t>
            </a:r>
          </a:p>
          <a:p>
            <a:pPr indent="203200" algn="ctr">
              <a:lnSpc>
                <a:spcPts val="1200"/>
              </a:lnSpc>
            </a:pP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负载图 </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速度图</a:t>
            </a:r>
            <a:endParaRPr lang="zh-CN" altLang="en-US" sz="12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1638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0-#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8" name="直角三角形 47">
            <a:extLst>
              <a:ext uri="{FF2B5EF4-FFF2-40B4-BE49-F238E27FC236}">
                <a16:creationId xmlns:a16="http://schemas.microsoft.com/office/drawing/2014/main" id="{261F950C-E7D3-4431-B2B2-79AFB7C4EFDC}"/>
              </a:ext>
            </a:extLst>
          </p:cNvPr>
          <p:cNvSpPr/>
          <p:nvPr/>
        </p:nvSpPr>
        <p:spPr>
          <a:xfrm rot="2637755" flipH="1" flipV="1">
            <a:off x="74517" y="112682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9" name="直角三角形 48">
            <a:extLst>
              <a:ext uri="{FF2B5EF4-FFF2-40B4-BE49-F238E27FC236}">
                <a16:creationId xmlns:a16="http://schemas.microsoft.com/office/drawing/2014/main" id="{C0F20234-B9EA-4B7F-8C6D-A1B9730B59F1}"/>
              </a:ext>
            </a:extLst>
          </p:cNvPr>
          <p:cNvSpPr/>
          <p:nvPr/>
        </p:nvSpPr>
        <p:spPr>
          <a:xfrm rot="2637755" flipH="1" flipV="1">
            <a:off x="224764" y="112682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0BAF018C-B28D-4CF5-A725-D0CCCB34DBAA}"/>
              </a:ext>
            </a:extLst>
          </p:cNvPr>
          <p:cNvSpPr/>
          <p:nvPr/>
        </p:nvSpPr>
        <p:spPr>
          <a:xfrm>
            <a:off x="593450" y="1039768"/>
            <a:ext cx="2544286" cy="461665"/>
          </a:xfrm>
          <a:prstGeom prst="rect">
            <a:avLst/>
          </a:prstGeom>
        </p:spPr>
        <p:txBody>
          <a:bodyPr wrap="none">
            <a:spAutoFit/>
          </a:bodyPr>
          <a:lstStyle/>
          <a:p>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二</a:t>
            </a:r>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确定主要参数</a:t>
            </a:r>
          </a:p>
        </p:txBody>
      </p:sp>
      <p:sp>
        <p:nvSpPr>
          <p:cNvPr id="2" name="矩形 1">
            <a:extLst>
              <a:ext uri="{FF2B5EF4-FFF2-40B4-BE49-F238E27FC236}">
                <a16:creationId xmlns:a16="http://schemas.microsoft.com/office/drawing/2014/main" id="{79D6BB5C-162B-451B-B70C-5E233011F1D1}"/>
              </a:ext>
            </a:extLst>
          </p:cNvPr>
          <p:cNvSpPr/>
          <p:nvPr/>
        </p:nvSpPr>
        <p:spPr>
          <a:xfrm>
            <a:off x="743697" y="1488893"/>
            <a:ext cx="6386286" cy="455253"/>
          </a:xfrm>
          <a:prstGeom prst="rect">
            <a:avLst/>
          </a:prstGeom>
        </p:spPr>
        <p:txBody>
          <a:bodyPr wrap="square">
            <a:spAutoFit/>
          </a:bodyPr>
          <a:lstStyle/>
          <a:p>
            <a:pPr indent="432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这里是指确定液压执行元件的工作压力和最大流量。</a:t>
            </a:r>
          </a:p>
        </p:txBody>
      </p:sp>
      <p:sp>
        <p:nvSpPr>
          <p:cNvPr id="3" name="矩形 2">
            <a:extLst>
              <a:ext uri="{FF2B5EF4-FFF2-40B4-BE49-F238E27FC236}">
                <a16:creationId xmlns:a16="http://schemas.microsoft.com/office/drawing/2014/main" id="{2EC3FD91-6726-40AD-A1D3-1DE69D1DE108}"/>
              </a:ext>
            </a:extLst>
          </p:cNvPr>
          <p:cNvSpPr/>
          <p:nvPr/>
        </p:nvSpPr>
        <p:spPr>
          <a:xfrm>
            <a:off x="743697" y="1878598"/>
            <a:ext cx="8400303" cy="870751"/>
          </a:xfrm>
          <a:prstGeom prst="rect">
            <a:avLst/>
          </a:prstGeom>
        </p:spPr>
        <p:txBody>
          <a:bodyPr wrap="square">
            <a:spAutoFit/>
          </a:bodyPr>
          <a:lstStyle/>
          <a:p>
            <a:pPr indent="432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液压系统采用的执行元件的形式</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视主机所要实现的运动种类和性质而定</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endParaRPr>
          </a:p>
        </p:txBody>
      </p:sp>
      <p:pic>
        <p:nvPicPr>
          <p:cNvPr id="5" name="图片 4">
            <a:extLst>
              <a:ext uri="{FF2B5EF4-FFF2-40B4-BE49-F238E27FC236}">
                <a16:creationId xmlns:a16="http://schemas.microsoft.com/office/drawing/2014/main" id="{82D232A4-AFC0-418E-A48C-0A28B4021810}"/>
              </a:ext>
            </a:extLst>
          </p:cNvPr>
          <p:cNvPicPr>
            <a:picLocks noChangeAspect="1"/>
          </p:cNvPicPr>
          <p:nvPr/>
        </p:nvPicPr>
        <p:blipFill>
          <a:blip r:embed="rId3"/>
          <a:stretch>
            <a:fillRect/>
          </a:stretch>
        </p:blipFill>
        <p:spPr>
          <a:xfrm>
            <a:off x="1344363" y="2393271"/>
            <a:ext cx="6455273" cy="2133408"/>
          </a:xfrm>
          <a:prstGeom prst="rect">
            <a:avLst/>
          </a:prstGeom>
        </p:spPr>
      </p:pic>
    </p:spTree>
    <p:extLst>
      <p:ext uri="{BB962C8B-B14F-4D97-AF65-F5344CB8AC3E}">
        <p14:creationId xmlns:p14="http://schemas.microsoft.com/office/powerpoint/2010/main" val="250459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0-#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heel(1)">
                                      <p:cBhvr>
                                        <p:cTn id="3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8" name="直角三角形 47">
            <a:extLst>
              <a:ext uri="{FF2B5EF4-FFF2-40B4-BE49-F238E27FC236}">
                <a16:creationId xmlns:a16="http://schemas.microsoft.com/office/drawing/2014/main" id="{261F950C-E7D3-4431-B2B2-79AFB7C4EFDC}"/>
              </a:ext>
            </a:extLst>
          </p:cNvPr>
          <p:cNvSpPr/>
          <p:nvPr/>
        </p:nvSpPr>
        <p:spPr>
          <a:xfrm rot="2637755" flipH="1" flipV="1">
            <a:off x="67051" y="93340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9" name="直角三角形 48">
            <a:extLst>
              <a:ext uri="{FF2B5EF4-FFF2-40B4-BE49-F238E27FC236}">
                <a16:creationId xmlns:a16="http://schemas.microsoft.com/office/drawing/2014/main" id="{C0F20234-B9EA-4B7F-8C6D-A1B9730B59F1}"/>
              </a:ext>
            </a:extLst>
          </p:cNvPr>
          <p:cNvSpPr/>
          <p:nvPr/>
        </p:nvSpPr>
        <p:spPr>
          <a:xfrm rot="2637755" flipH="1" flipV="1">
            <a:off x="217298" y="93340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0BAF018C-B28D-4CF5-A725-D0CCCB34DBAA}"/>
              </a:ext>
            </a:extLst>
          </p:cNvPr>
          <p:cNvSpPr/>
          <p:nvPr/>
        </p:nvSpPr>
        <p:spPr>
          <a:xfrm>
            <a:off x="593450" y="858886"/>
            <a:ext cx="2544286" cy="461665"/>
          </a:xfrm>
          <a:prstGeom prst="rect">
            <a:avLst/>
          </a:prstGeom>
        </p:spPr>
        <p:txBody>
          <a:bodyPr wrap="none">
            <a:spAutoFit/>
          </a:bodyPr>
          <a:lstStyle/>
          <a:p>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二</a:t>
            </a:r>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确定主要参数</a:t>
            </a:r>
          </a:p>
        </p:txBody>
      </p:sp>
      <p:sp>
        <p:nvSpPr>
          <p:cNvPr id="6" name="矩形 5">
            <a:extLst>
              <a:ext uri="{FF2B5EF4-FFF2-40B4-BE49-F238E27FC236}">
                <a16:creationId xmlns:a16="http://schemas.microsoft.com/office/drawing/2014/main" id="{DA0B35D9-EBBD-438E-A734-F6AA1F7E5977}"/>
              </a:ext>
            </a:extLst>
          </p:cNvPr>
          <p:cNvSpPr/>
          <p:nvPr/>
        </p:nvSpPr>
        <p:spPr>
          <a:xfrm>
            <a:off x="430212" y="1245319"/>
            <a:ext cx="8276191" cy="870751"/>
          </a:xfrm>
          <a:prstGeom prst="rect">
            <a:avLst/>
          </a:prstGeom>
        </p:spPr>
        <p:txBody>
          <a:bodyPr wrap="square">
            <a:spAutoFit/>
          </a:bodyPr>
          <a:lstStyle/>
          <a:p>
            <a:pPr indent="432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执行元件的工作压力可以根据负载图中的最大负载来选取</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也可以根据主机的类型来选取</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11-3)</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endParaRPr>
          </a:p>
        </p:txBody>
      </p:sp>
      <p:pic>
        <p:nvPicPr>
          <p:cNvPr id="8" name="图片 7">
            <a:extLst>
              <a:ext uri="{FF2B5EF4-FFF2-40B4-BE49-F238E27FC236}">
                <a16:creationId xmlns:a16="http://schemas.microsoft.com/office/drawing/2014/main" id="{D4081E76-94EF-49E3-9C4E-700054ACE23D}"/>
              </a:ext>
            </a:extLst>
          </p:cNvPr>
          <p:cNvPicPr>
            <a:picLocks noChangeAspect="1"/>
          </p:cNvPicPr>
          <p:nvPr/>
        </p:nvPicPr>
        <p:blipFill>
          <a:blip r:embed="rId3"/>
          <a:stretch>
            <a:fillRect/>
          </a:stretch>
        </p:blipFill>
        <p:spPr>
          <a:xfrm>
            <a:off x="281449" y="2114509"/>
            <a:ext cx="8588484" cy="792549"/>
          </a:xfrm>
          <a:prstGeom prst="rect">
            <a:avLst/>
          </a:prstGeom>
        </p:spPr>
      </p:pic>
      <p:pic>
        <p:nvPicPr>
          <p:cNvPr id="10" name="图片 9">
            <a:extLst>
              <a:ext uri="{FF2B5EF4-FFF2-40B4-BE49-F238E27FC236}">
                <a16:creationId xmlns:a16="http://schemas.microsoft.com/office/drawing/2014/main" id="{2B3FE00E-D63A-4BB5-BB62-66121D90BDAD}"/>
              </a:ext>
            </a:extLst>
          </p:cNvPr>
          <p:cNvPicPr>
            <a:picLocks noChangeAspect="1"/>
          </p:cNvPicPr>
          <p:nvPr/>
        </p:nvPicPr>
        <p:blipFill>
          <a:blip r:embed="rId4"/>
          <a:stretch>
            <a:fillRect/>
          </a:stretch>
        </p:blipFill>
        <p:spPr>
          <a:xfrm>
            <a:off x="281449" y="2969378"/>
            <a:ext cx="8641829" cy="1531753"/>
          </a:xfrm>
          <a:prstGeom prst="rect">
            <a:avLst/>
          </a:prstGeom>
        </p:spPr>
      </p:pic>
    </p:spTree>
    <p:extLst>
      <p:ext uri="{BB962C8B-B14F-4D97-AF65-F5344CB8AC3E}">
        <p14:creationId xmlns:p14="http://schemas.microsoft.com/office/powerpoint/2010/main" val="233160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0-#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8" name="直角三角形 47">
            <a:extLst>
              <a:ext uri="{FF2B5EF4-FFF2-40B4-BE49-F238E27FC236}">
                <a16:creationId xmlns:a16="http://schemas.microsoft.com/office/drawing/2014/main" id="{261F950C-E7D3-4431-B2B2-79AFB7C4EFDC}"/>
              </a:ext>
            </a:extLst>
          </p:cNvPr>
          <p:cNvSpPr/>
          <p:nvPr/>
        </p:nvSpPr>
        <p:spPr>
          <a:xfrm rot="2637755" flipH="1" flipV="1">
            <a:off x="98833" y="107534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9" name="直角三角形 48">
            <a:extLst>
              <a:ext uri="{FF2B5EF4-FFF2-40B4-BE49-F238E27FC236}">
                <a16:creationId xmlns:a16="http://schemas.microsoft.com/office/drawing/2014/main" id="{C0F20234-B9EA-4B7F-8C6D-A1B9730B59F1}"/>
              </a:ext>
            </a:extLst>
          </p:cNvPr>
          <p:cNvSpPr/>
          <p:nvPr/>
        </p:nvSpPr>
        <p:spPr>
          <a:xfrm rot="2637755" flipH="1" flipV="1">
            <a:off x="249080" y="107534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0BAF018C-B28D-4CF5-A725-D0CCCB34DBAA}"/>
              </a:ext>
            </a:extLst>
          </p:cNvPr>
          <p:cNvSpPr/>
          <p:nvPr/>
        </p:nvSpPr>
        <p:spPr>
          <a:xfrm>
            <a:off x="657015" y="1016725"/>
            <a:ext cx="2544286" cy="461665"/>
          </a:xfrm>
          <a:prstGeom prst="rect">
            <a:avLst/>
          </a:prstGeom>
        </p:spPr>
        <p:txBody>
          <a:bodyPr wrap="none">
            <a:spAutoFit/>
          </a:bodyPr>
          <a:lstStyle/>
          <a:p>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二</a:t>
            </a:r>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确定主要参数</a:t>
            </a:r>
          </a:p>
        </p:txBody>
      </p:sp>
      <p:sp>
        <p:nvSpPr>
          <p:cNvPr id="2" name="矩形 1">
            <a:extLst>
              <a:ext uri="{FF2B5EF4-FFF2-40B4-BE49-F238E27FC236}">
                <a16:creationId xmlns:a16="http://schemas.microsoft.com/office/drawing/2014/main" id="{4F1FA892-654D-48C0-B8A5-384BBC0FEE11}"/>
              </a:ext>
            </a:extLst>
          </p:cNvPr>
          <p:cNvSpPr/>
          <p:nvPr/>
        </p:nvSpPr>
        <p:spPr>
          <a:xfrm>
            <a:off x="860425" y="1649312"/>
            <a:ext cx="7651822" cy="2862322"/>
          </a:xfrm>
          <a:prstGeom prst="rect">
            <a:avLst/>
          </a:prstGeom>
        </p:spPr>
        <p:txBody>
          <a:bodyPr wrap="square">
            <a:spAutoFit/>
          </a:bodyPr>
          <a:lstStyle/>
          <a:p>
            <a:pPr indent="450000">
              <a:lnSpc>
                <a:spcPct val="150000"/>
              </a:lnSpc>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最大流量则由执行元件速度图中的最大速度计算出来。这两者都与执行元件的结构参数</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指液压缸的有效工作面积</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或液压马达的排量</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有关。一般的做法是先选定执行元件的形式及其工作压力</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再按最大负载和预估的执行元件机械效率求出</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并通过各种必要的验算、修正和圆整后定下这些结构参数</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最后再算出最大流量</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0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max</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a:t>
            </a:r>
            <a:endParaRPr lang="zh-CN" altLang="en-US" sz="2000" dirty="0">
              <a:latin typeface="Times New Roman" panose="02020603050405020304" pitchFamily="18" charset="0"/>
              <a:ea typeface="黑体" panose="02010609060101010101" pitchFamily="49" charset="-122"/>
            </a:endParaRPr>
          </a:p>
        </p:txBody>
      </p:sp>
      <p:sp>
        <p:nvSpPr>
          <p:cNvPr id="13" name="圆角矩形 6">
            <a:extLst>
              <a:ext uri="{FF2B5EF4-FFF2-40B4-BE49-F238E27FC236}">
                <a16:creationId xmlns:a16="http://schemas.microsoft.com/office/drawing/2014/main" id="{43669ECA-0205-4296-B396-A533524BCC18}"/>
              </a:ext>
            </a:extLst>
          </p:cNvPr>
          <p:cNvSpPr/>
          <p:nvPr/>
        </p:nvSpPr>
        <p:spPr>
          <a:xfrm>
            <a:off x="747486" y="1596571"/>
            <a:ext cx="7872257" cy="296780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71041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0-#ppt_w/2"/>
                                          </p:val>
                                        </p:tav>
                                        <p:tav tm="100000">
                                          <p:val>
                                            <p:strVal val="#ppt_x"/>
                                          </p:val>
                                        </p:tav>
                                      </p:tavLst>
                                    </p:anim>
                                    <p:anim calcmode="lin" valueType="num">
                                      <p:cBhvr additive="base">
                                        <p:cTn id="12" dur="500" fill="hold"/>
                                        <p:tgtEl>
                                          <p:spTgt spid="4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2"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8" name="直角三角形 47">
            <a:extLst>
              <a:ext uri="{FF2B5EF4-FFF2-40B4-BE49-F238E27FC236}">
                <a16:creationId xmlns:a16="http://schemas.microsoft.com/office/drawing/2014/main" id="{261F950C-E7D3-4431-B2B2-79AFB7C4EFDC}"/>
              </a:ext>
            </a:extLst>
          </p:cNvPr>
          <p:cNvSpPr/>
          <p:nvPr/>
        </p:nvSpPr>
        <p:spPr>
          <a:xfrm rot="2637755" flipH="1" flipV="1">
            <a:off x="89941" y="9389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9" name="直角三角形 48">
            <a:extLst>
              <a:ext uri="{FF2B5EF4-FFF2-40B4-BE49-F238E27FC236}">
                <a16:creationId xmlns:a16="http://schemas.microsoft.com/office/drawing/2014/main" id="{C0F20234-B9EA-4B7F-8C6D-A1B9730B59F1}"/>
              </a:ext>
            </a:extLst>
          </p:cNvPr>
          <p:cNvSpPr/>
          <p:nvPr/>
        </p:nvSpPr>
        <p:spPr>
          <a:xfrm rot="2637755" flipH="1" flipV="1">
            <a:off x="240188" y="9389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0BAF018C-B28D-4CF5-A725-D0CCCB34DBAA}"/>
              </a:ext>
            </a:extLst>
          </p:cNvPr>
          <p:cNvSpPr/>
          <p:nvPr/>
        </p:nvSpPr>
        <p:spPr>
          <a:xfrm>
            <a:off x="657015" y="860900"/>
            <a:ext cx="2544286" cy="461665"/>
          </a:xfrm>
          <a:prstGeom prst="rect">
            <a:avLst/>
          </a:prstGeom>
        </p:spPr>
        <p:txBody>
          <a:bodyPr wrap="none">
            <a:spAutoFit/>
          </a:bodyPr>
          <a:lstStyle/>
          <a:p>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二</a:t>
            </a:r>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确定主要参数</a:t>
            </a:r>
          </a:p>
        </p:txBody>
      </p:sp>
      <p:sp>
        <p:nvSpPr>
          <p:cNvPr id="3" name="矩形 2">
            <a:extLst>
              <a:ext uri="{FF2B5EF4-FFF2-40B4-BE49-F238E27FC236}">
                <a16:creationId xmlns:a16="http://schemas.microsoft.com/office/drawing/2014/main" id="{73FFD114-4550-4303-A64D-6E440E835B7F}"/>
              </a:ext>
            </a:extLst>
          </p:cNvPr>
          <p:cNvSpPr/>
          <p:nvPr/>
        </p:nvSpPr>
        <p:spPr>
          <a:xfrm>
            <a:off x="388500" y="1394196"/>
            <a:ext cx="4157820" cy="1569660"/>
          </a:xfrm>
          <a:prstGeom prst="rect">
            <a:avLst/>
          </a:prstGeom>
        </p:spPr>
        <p:txBody>
          <a:bodyPr wrap="square">
            <a:spAutoFit/>
          </a:bodyPr>
          <a:lstStyle/>
          <a:p>
            <a:pPr indent="450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有些主机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例如机床</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的液压系统对执行元件的最低稳定速度有较高的要求</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这时所确定的执行元件的结构参数</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还必须符合下述条件</a:t>
            </a:r>
            <a:endParaRPr lang="zh-CN" altLang="en-US" sz="1600" dirty="0">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55CF3F3C-7C9F-4DE2-B3A0-816018A833F0}"/>
              </a:ext>
            </a:extLst>
          </p:cNvPr>
          <p:cNvSpPr/>
          <p:nvPr/>
        </p:nvSpPr>
        <p:spPr>
          <a:xfrm>
            <a:off x="335433" y="3567463"/>
            <a:ext cx="4343156" cy="784254"/>
          </a:xfrm>
          <a:prstGeom prst="rect">
            <a:avLst/>
          </a:prstGeom>
        </p:spPr>
        <p:txBody>
          <a:bodyPr wrap="square">
            <a:spAutoFit/>
          </a:bodyPr>
          <a:lstStyle/>
          <a:p>
            <a:pPr indent="450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式中　</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min</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节流阀或调速阀、变量泵的最小稳定流量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由产品性能表查出。</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圆角矩形 6">
            <a:extLst>
              <a:ext uri="{FF2B5EF4-FFF2-40B4-BE49-F238E27FC236}">
                <a16:creationId xmlns:a16="http://schemas.microsoft.com/office/drawing/2014/main" id="{6ED42B16-9959-463E-8F56-E3F67E7BD016}"/>
              </a:ext>
            </a:extLst>
          </p:cNvPr>
          <p:cNvSpPr/>
          <p:nvPr/>
        </p:nvSpPr>
        <p:spPr>
          <a:xfrm>
            <a:off x="312039" y="1375241"/>
            <a:ext cx="4310743" cy="327086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7" name="圆角矩形 6">
            <a:extLst>
              <a:ext uri="{FF2B5EF4-FFF2-40B4-BE49-F238E27FC236}">
                <a16:creationId xmlns:a16="http://schemas.microsoft.com/office/drawing/2014/main" id="{2127C7FD-047F-401D-8DD4-71A50AD51570}"/>
              </a:ext>
            </a:extLst>
          </p:cNvPr>
          <p:cNvSpPr/>
          <p:nvPr/>
        </p:nvSpPr>
        <p:spPr>
          <a:xfrm>
            <a:off x="4622783" y="1375241"/>
            <a:ext cx="4252704" cy="327086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pic>
        <p:nvPicPr>
          <p:cNvPr id="7" name="图片 6">
            <a:extLst>
              <a:ext uri="{FF2B5EF4-FFF2-40B4-BE49-F238E27FC236}">
                <a16:creationId xmlns:a16="http://schemas.microsoft.com/office/drawing/2014/main" id="{ED9C2E2B-62D3-4904-B492-C97384EBDFA5}"/>
              </a:ext>
            </a:extLst>
          </p:cNvPr>
          <p:cNvPicPr>
            <a:picLocks noChangeAspect="1"/>
          </p:cNvPicPr>
          <p:nvPr/>
        </p:nvPicPr>
        <p:blipFill>
          <a:blip r:embed="rId3"/>
          <a:stretch>
            <a:fillRect/>
          </a:stretch>
        </p:blipFill>
        <p:spPr>
          <a:xfrm>
            <a:off x="1372798" y="2713949"/>
            <a:ext cx="2370025" cy="853514"/>
          </a:xfrm>
          <a:prstGeom prst="rect">
            <a:avLst/>
          </a:prstGeom>
        </p:spPr>
      </p:pic>
      <p:sp>
        <p:nvSpPr>
          <p:cNvPr id="8" name="矩形 7">
            <a:extLst>
              <a:ext uri="{FF2B5EF4-FFF2-40B4-BE49-F238E27FC236}">
                <a16:creationId xmlns:a16="http://schemas.microsoft.com/office/drawing/2014/main" id="{0E6448C5-96EB-4A12-9AA3-72FDC7031F2F}"/>
              </a:ext>
            </a:extLst>
          </p:cNvPr>
          <p:cNvSpPr/>
          <p:nvPr/>
        </p:nvSpPr>
        <p:spPr>
          <a:xfrm>
            <a:off x="4714508" y="1394196"/>
            <a:ext cx="4069254" cy="3046988"/>
          </a:xfrm>
          <a:prstGeom prst="rect">
            <a:avLst/>
          </a:prstGeom>
        </p:spPr>
        <p:txBody>
          <a:bodyPr wrap="square">
            <a:spAutoFit/>
          </a:bodyPr>
          <a:lstStyle/>
          <a:p>
            <a:pPr indent="450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此外</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有时还需对液压缸的活塞杆进行稳定性验算</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见第五章第三节</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验算工作常常和这里的参数确定工作交叉进行。</a:t>
            </a:r>
          </a:p>
          <a:p>
            <a:pPr indent="450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以上的一些验算结果如不能满足有关的规定要求时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的量值就必须进行修改。这些执行元件的结构参数最后还必须圆整成标准值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GB/T 2347—2001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GB/T 2348—1993)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3898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75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75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75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 grpId="0"/>
      <p:bldP spid="3" grpId="0"/>
      <p:bldP spid="6" grpId="0"/>
      <p:bldP spid="14" grpId="0" animBg="1"/>
      <p:bldP spid="1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8" name="直角三角形 47">
            <a:extLst>
              <a:ext uri="{FF2B5EF4-FFF2-40B4-BE49-F238E27FC236}">
                <a16:creationId xmlns:a16="http://schemas.microsoft.com/office/drawing/2014/main" id="{261F950C-E7D3-4431-B2B2-79AFB7C4EFDC}"/>
              </a:ext>
            </a:extLst>
          </p:cNvPr>
          <p:cNvSpPr/>
          <p:nvPr/>
        </p:nvSpPr>
        <p:spPr>
          <a:xfrm rot="2637755" flipH="1" flipV="1">
            <a:off x="89941" y="9389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9" name="直角三角形 48">
            <a:extLst>
              <a:ext uri="{FF2B5EF4-FFF2-40B4-BE49-F238E27FC236}">
                <a16:creationId xmlns:a16="http://schemas.microsoft.com/office/drawing/2014/main" id="{C0F20234-B9EA-4B7F-8C6D-A1B9730B59F1}"/>
              </a:ext>
            </a:extLst>
          </p:cNvPr>
          <p:cNvSpPr/>
          <p:nvPr/>
        </p:nvSpPr>
        <p:spPr>
          <a:xfrm rot="2637755" flipH="1" flipV="1">
            <a:off x="240188" y="9389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0BAF018C-B28D-4CF5-A725-D0CCCB34DBAA}"/>
              </a:ext>
            </a:extLst>
          </p:cNvPr>
          <p:cNvSpPr/>
          <p:nvPr/>
        </p:nvSpPr>
        <p:spPr>
          <a:xfrm>
            <a:off x="657015" y="860900"/>
            <a:ext cx="2544286" cy="461665"/>
          </a:xfrm>
          <a:prstGeom prst="rect">
            <a:avLst/>
          </a:prstGeom>
        </p:spPr>
        <p:txBody>
          <a:bodyPr wrap="none">
            <a:spAutoFit/>
          </a:bodyPr>
          <a:lstStyle/>
          <a:p>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二</a:t>
            </a:r>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确定主要参数</a:t>
            </a:r>
          </a:p>
        </p:txBody>
      </p:sp>
      <p:sp>
        <p:nvSpPr>
          <p:cNvPr id="2" name="矩形 1">
            <a:extLst>
              <a:ext uri="{FF2B5EF4-FFF2-40B4-BE49-F238E27FC236}">
                <a16:creationId xmlns:a16="http://schemas.microsoft.com/office/drawing/2014/main" id="{18123B73-B9C8-410B-A6BB-B383CBF80C58}"/>
              </a:ext>
            </a:extLst>
          </p:cNvPr>
          <p:cNvSpPr/>
          <p:nvPr/>
        </p:nvSpPr>
        <p:spPr>
          <a:xfrm>
            <a:off x="420188" y="1249577"/>
            <a:ext cx="8351028" cy="1569660"/>
          </a:xfrm>
          <a:prstGeom prst="rect">
            <a:avLst/>
          </a:prstGeom>
        </p:spPr>
        <p:txBody>
          <a:bodyPr wrap="square">
            <a:spAutoFit/>
          </a:bodyPr>
          <a:lstStyle/>
          <a:p>
            <a:pPr indent="450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液压系统执行元件的工况图是在执行元件结构参数确定之后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根据设计任务要求</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算出不同阶段中的实际工作压力、流量和功率之后作出的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。工况图显示液压系统在实现整个工作循环时这三个参数的变化情况。当系统中包含多个执行元件时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其工况图是各个执行元件工况图的综合。</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6FDFEF17-D662-489F-9697-A7326437C173}"/>
              </a:ext>
            </a:extLst>
          </p:cNvPr>
          <p:cNvPicPr>
            <a:picLocks noChangeAspect="1"/>
          </p:cNvPicPr>
          <p:nvPr/>
        </p:nvPicPr>
        <p:blipFill>
          <a:blip r:embed="rId3"/>
          <a:stretch>
            <a:fillRect/>
          </a:stretch>
        </p:blipFill>
        <p:spPr>
          <a:xfrm>
            <a:off x="2877230" y="2416967"/>
            <a:ext cx="3356656" cy="2358546"/>
          </a:xfrm>
          <a:prstGeom prst="rect">
            <a:avLst/>
          </a:prstGeom>
        </p:spPr>
      </p:pic>
    </p:spTree>
    <p:extLst>
      <p:ext uri="{BB962C8B-B14F-4D97-AF65-F5344CB8AC3E}">
        <p14:creationId xmlns:p14="http://schemas.microsoft.com/office/powerpoint/2010/main" val="166304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75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8" name="直角三角形 47">
            <a:extLst>
              <a:ext uri="{FF2B5EF4-FFF2-40B4-BE49-F238E27FC236}">
                <a16:creationId xmlns:a16="http://schemas.microsoft.com/office/drawing/2014/main" id="{261F950C-E7D3-4431-B2B2-79AFB7C4EFDC}"/>
              </a:ext>
            </a:extLst>
          </p:cNvPr>
          <p:cNvSpPr/>
          <p:nvPr/>
        </p:nvSpPr>
        <p:spPr>
          <a:xfrm rot="2637755" flipH="1" flipV="1">
            <a:off x="89941" y="9389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9" name="直角三角形 48">
            <a:extLst>
              <a:ext uri="{FF2B5EF4-FFF2-40B4-BE49-F238E27FC236}">
                <a16:creationId xmlns:a16="http://schemas.microsoft.com/office/drawing/2014/main" id="{C0F20234-B9EA-4B7F-8C6D-A1B9730B59F1}"/>
              </a:ext>
            </a:extLst>
          </p:cNvPr>
          <p:cNvSpPr/>
          <p:nvPr/>
        </p:nvSpPr>
        <p:spPr>
          <a:xfrm rot="2637755" flipH="1" flipV="1">
            <a:off x="240188" y="93895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0BAF018C-B28D-4CF5-A725-D0CCCB34DBAA}"/>
              </a:ext>
            </a:extLst>
          </p:cNvPr>
          <p:cNvSpPr/>
          <p:nvPr/>
        </p:nvSpPr>
        <p:spPr>
          <a:xfrm>
            <a:off x="657015" y="860900"/>
            <a:ext cx="2544286" cy="461665"/>
          </a:xfrm>
          <a:prstGeom prst="rect">
            <a:avLst/>
          </a:prstGeom>
        </p:spPr>
        <p:txBody>
          <a:bodyPr wrap="none">
            <a:spAutoFit/>
          </a:bodyPr>
          <a:lstStyle/>
          <a:p>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二</a:t>
            </a:r>
            <a:r>
              <a:rPr lang="en-US" altLang="zh-CN" sz="2400" dirty="0">
                <a:solidFill>
                  <a:srgbClr val="184972"/>
                </a:solidFill>
                <a:latin typeface="Times New Roman" panose="02020603050405020304" pitchFamily="18" charset="0"/>
                <a:ea typeface="黑体" panose="02010609060101010101" pitchFamily="49" charset="-122"/>
              </a:rPr>
              <a:t>)</a:t>
            </a:r>
            <a:r>
              <a:rPr lang="zh-CN" altLang="en-US" sz="2400" dirty="0">
                <a:solidFill>
                  <a:srgbClr val="184972"/>
                </a:solidFill>
                <a:latin typeface="Times New Roman" panose="02020603050405020304" pitchFamily="18" charset="0"/>
                <a:ea typeface="黑体" panose="02010609060101010101" pitchFamily="49" charset="-122"/>
              </a:rPr>
              <a:t>确定主要参数</a:t>
            </a:r>
          </a:p>
        </p:txBody>
      </p:sp>
      <p:sp>
        <p:nvSpPr>
          <p:cNvPr id="3" name="矩形 2">
            <a:extLst>
              <a:ext uri="{FF2B5EF4-FFF2-40B4-BE49-F238E27FC236}">
                <a16:creationId xmlns:a16="http://schemas.microsoft.com/office/drawing/2014/main" id="{DBD657E1-EC42-4EEF-9B06-810BC2AB547F}"/>
              </a:ext>
            </a:extLst>
          </p:cNvPr>
          <p:cNvSpPr/>
          <p:nvPr/>
        </p:nvSpPr>
        <p:spPr>
          <a:xfrm>
            <a:off x="870853" y="1148783"/>
            <a:ext cx="7535052" cy="870751"/>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液压执行元件的工况图是选择系统中其他液压元件和液压基本回路的依据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也是拟定液压系统方案的依据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这是因为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endParaRPr>
          </a:p>
        </p:txBody>
      </p:sp>
      <p:sp>
        <p:nvSpPr>
          <p:cNvPr id="13" name="圆角矩形 5">
            <a:extLst>
              <a:ext uri="{FF2B5EF4-FFF2-40B4-BE49-F238E27FC236}">
                <a16:creationId xmlns:a16="http://schemas.microsoft.com/office/drawing/2014/main" id="{5A5BE5CB-58B2-42DD-BD44-8B8D8FC97561}"/>
              </a:ext>
            </a:extLst>
          </p:cNvPr>
          <p:cNvSpPr/>
          <p:nvPr/>
        </p:nvSpPr>
        <p:spPr>
          <a:xfrm>
            <a:off x="997444" y="2011779"/>
            <a:ext cx="7415721" cy="8996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grpSp>
        <p:nvGrpSpPr>
          <p:cNvPr id="14" name="组合 5">
            <a:extLst>
              <a:ext uri="{FF2B5EF4-FFF2-40B4-BE49-F238E27FC236}">
                <a16:creationId xmlns:a16="http://schemas.microsoft.com/office/drawing/2014/main" id="{9A0FF5A1-9151-4DC3-9BF1-AE27C812E8AB}"/>
              </a:ext>
            </a:extLst>
          </p:cNvPr>
          <p:cNvGrpSpPr>
            <a:grpSpLocks/>
          </p:cNvGrpSpPr>
          <p:nvPr/>
        </p:nvGrpSpPr>
        <p:grpSpPr bwMode="auto">
          <a:xfrm rot="16200000">
            <a:off x="529380" y="2192092"/>
            <a:ext cx="347294" cy="347229"/>
            <a:chOff x="5398306" y="552049"/>
            <a:chExt cx="835710" cy="731456"/>
          </a:xfrm>
        </p:grpSpPr>
        <p:sp>
          <p:nvSpPr>
            <p:cNvPr id="17" name="等腰三角形 16">
              <a:extLst>
                <a:ext uri="{FF2B5EF4-FFF2-40B4-BE49-F238E27FC236}">
                  <a16:creationId xmlns:a16="http://schemas.microsoft.com/office/drawing/2014/main" id="{C6457952-EF79-469F-AF4B-2EC61195FB7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等腰三角形 17">
              <a:extLst>
                <a:ext uri="{FF2B5EF4-FFF2-40B4-BE49-F238E27FC236}">
                  <a16:creationId xmlns:a16="http://schemas.microsoft.com/office/drawing/2014/main" id="{FCD11F29-0AD0-46FD-8BC3-003B60B684FE}"/>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grpSp>
        <p:nvGrpSpPr>
          <p:cNvPr id="19" name="组合 8">
            <a:extLst>
              <a:ext uri="{FF2B5EF4-FFF2-40B4-BE49-F238E27FC236}">
                <a16:creationId xmlns:a16="http://schemas.microsoft.com/office/drawing/2014/main" id="{18DA467B-D585-443B-B33E-E55B9A407937}"/>
              </a:ext>
            </a:extLst>
          </p:cNvPr>
          <p:cNvGrpSpPr>
            <a:grpSpLocks/>
          </p:cNvGrpSpPr>
          <p:nvPr/>
        </p:nvGrpSpPr>
        <p:grpSpPr bwMode="auto">
          <a:xfrm flipH="1">
            <a:off x="356082" y="3140164"/>
            <a:ext cx="610656" cy="392137"/>
            <a:chOff x="5975131" y="413090"/>
            <a:chExt cx="1303171" cy="777765"/>
          </a:xfrm>
        </p:grpSpPr>
        <p:sp>
          <p:nvSpPr>
            <p:cNvPr id="20" name="等腰三角形 19">
              <a:extLst>
                <a:ext uri="{FF2B5EF4-FFF2-40B4-BE49-F238E27FC236}">
                  <a16:creationId xmlns:a16="http://schemas.microsoft.com/office/drawing/2014/main" id="{50E21A3E-ED5C-495E-AB1A-251022FD91BD}"/>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1" name="等腰三角形 20">
              <a:extLst>
                <a:ext uri="{FF2B5EF4-FFF2-40B4-BE49-F238E27FC236}">
                  <a16:creationId xmlns:a16="http://schemas.microsoft.com/office/drawing/2014/main" id="{6238C7CC-C480-446B-9C52-F2FA7C283B69}"/>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a typeface="黑体" panose="02010609060101010101" pitchFamily="49" charset="-122"/>
              </a:endParaRPr>
            </a:p>
          </p:txBody>
        </p:sp>
        <p:sp>
          <p:nvSpPr>
            <p:cNvPr id="23" name="等腰三角形 22">
              <a:extLst>
                <a:ext uri="{FF2B5EF4-FFF2-40B4-BE49-F238E27FC236}">
                  <a16:creationId xmlns:a16="http://schemas.microsoft.com/office/drawing/2014/main" id="{96E242F5-6FC8-4DC9-AA60-0AD4502371B3}"/>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grpSp>
        <p:nvGrpSpPr>
          <p:cNvPr id="24" name="组合 5">
            <a:extLst>
              <a:ext uri="{FF2B5EF4-FFF2-40B4-BE49-F238E27FC236}">
                <a16:creationId xmlns:a16="http://schemas.microsoft.com/office/drawing/2014/main" id="{602D2699-1C0B-4B2F-B524-E445D3BE1EF8}"/>
              </a:ext>
            </a:extLst>
          </p:cNvPr>
          <p:cNvGrpSpPr>
            <a:grpSpLocks/>
          </p:cNvGrpSpPr>
          <p:nvPr/>
        </p:nvGrpSpPr>
        <p:grpSpPr bwMode="auto">
          <a:xfrm rot="16200000">
            <a:off x="510992" y="4220058"/>
            <a:ext cx="347294" cy="347229"/>
            <a:chOff x="5398306" y="552049"/>
            <a:chExt cx="835710" cy="731456"/>
          </a:xfrm>
        </p:grpSpPr>
        <p:sp>
          <p:nvSpPr>
            <p:cNvPr id="25" name="等腰三角形 24">
              <a:extLst>
                <a:ext uri="{FF2B5EF4-FFF2-40B4-BE49-F238E27FC236}">
                  <a16:creationId xmlns:a16="http://schemas.microsoft.com/office/drawing/2014/main" id="{4392ED6C-74E1-4310-AB4B-8F6F26406B64}"/>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a typeface="黑体" panose="02010609060101010101" pitchFamily="49" charset="-122"/>
              </a:endParaRPr>
            </a:p>
          </p:txBody>
        </p:sp>
        <p:sp>
          <p:nvSpPr>
            <p:cNvPr id="26" name="等腰三角形 25">
              <a:extLst>
                <a:ext uri="{FF2B5EF4-FFF2-40B4-BE49-F238E27FC236}">
                  <a16:creationId xmlns:a16="http://schemas.microsoft.com/office/drawing/2014/main" id="{81212209-FCC0-4681-9634-35DA04EE865D}"/>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sp>
        <p:nvSpPr>
          <p:cNvPr id="6" name="矩形 5">
            <a:extLst>
              <a:ext uri="{FF2B5EF4-FFF2-40B4-BE49-F238E27FC236}">
                <a16:creationId xmlns:a16="http://schemas.microsoft.com/office/drawing/2014/main" id="{7B9C2E2B-7C4F-4AD5-9D11-ADFFF1AF9CE5}"/>
              </a:ext>
            </a:extLst>
          </p:cNvPr>
          <p:cNvSpPr/>
          <p:nvPr/>
        </p:nvSpPr>
        <p:spPr>
          <a:xfrm>
            <a:off x="1053047" y="1991223"/>
            <a:ext cx="7443707" cy="923330"/>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工况图中的最大压力和最大流量直接影响着液压泵和各种控制阀等液压元件的最大工作压力和最大工作流量。</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圆角矩形 5">
            <a:extLst>
              <a:ext uri="{FF2B5EF4-FFF2-40B4-BE49-F238E27FC236}">
                <a16:creationId xmlns:a16="http://schemas.microsoft.com/office/drawing/2014/main" id="{F57C44B3-AE83-4084-935A-FD926D161E7C}"/>
              </a:ext>
            </a:extLst>
          </p:cNvPr>
          <p:cNvSpPr/>
          <p:nvPr/>
        </p:nvSpPr>
        <p:spPr>
          <a:xfrm>
            <a:off x="997444" y="2996808"/>
            <a:ext cx="7415721" cy="8996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30" name="圆角矩形 5">
            <a:extLst>
              <a:ext uri="{FF2B5EF4-FFF2-40B4-BE49-F238E27FC236}">
                <a16:creationId xmlns:a16="http://schemas.microsoft.com/office/drawing/2014/main" id="{B932A6C7-8F0D-42D4-9BE8-AE0AD34D9A17}"/>
              </a:ext>
            </a:extLst>
          </p:cNvPr>
          <p:cNvSpPr/>
          <p:nvPr/>
        </p:nvSpPr>
        <p:spPr>
          <a:xfrm>
            <a:off x="985602" y="3978665"/>
            <a:ext cx="7415721" cy="8996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3AC31A42-C113-422A-BAA6-3255CDB88B7F}"/>
              </a:ext>
            </a:extLst>
          </p:cNvPr>
          <p:cNvSpPr/>
          <p:nvPr/>
        </p:nvSpPr>
        <p:spPr>
          <a:xfrm>
            <a:off x="1053047" y="2973080"/>
            <a:ext cx="7360118" cy="923330"/>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工况图中不同阶段内压力和流量的变化情况决定着液压回路的油源形式的合理选用。</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1D2527E6-1F48-4AE7-940D-46F35D4EF307}"/>
              </a:ext>
            </a:extLst>
          </p:cNvPr>
          <p:cNvSpPr/>
          <p:nvPr/>
        </p:nvSpPr>
        <p:spPr>
          <a:xfrm>
            <a:off x="1049337" y="3954937"/>
            <a:ext cx="7351986" cy="923330"/>
          </a:xfrm>
          <a:prstGeom prst="rect">
            <a:avLst/>
          </a:prstGeom>
        </p:spPr>
        <p:txBody>
          <a:bodyPr wrap="square">
            <a:spAutoFit/>
          </a:bodyPr>
          <a:lstStyle/>
          <a:p>
            <a:pPr indent="450000">
              <a:lnSpc>
                <a:spcPct val="150000"/>
              </a:lnSpc>
              <a:spcAft>
                <a:spcPts val="0"/>
              </a:spcAft>
            </a:pP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工况图所确定的液压系统主要参数的量值反映着原来设计参数的合理性</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为主参数的修改或最后认定提供了依据。</a:t>
            </a:r>
            <a:endParaRPr lang="zh-CN" altLang="zh-CN" sz="2800" dirty="0">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1492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1000"/>
                                        <p:tgtEl>
                                          <p:spTgt spid="29"/>
                                        </p:tgtEl>
                                      </p:cBhvr>
                                    </p:animEffect>
                                    <p:anim calcmode="lin" valueType="num">
                                      <p:cBhvr>
                                        <p:cTn id="49" dur="1000" fill="hold"/>
                                        <p:tgtEl>
                                          <p:spTgt spid="29"/>
                                        </p:tgtEl>
                                        <p:attrNameLst>
                                          <p:attrName>ppt_x</p:attrName>
                                        </p:attrNameLst>
                                      </p:cBhvr>
                                      <p:tavLst>
                                        <p:tav tm="0">
                                          <p:val>
                                            <p:strVal val="#ppt_x"/>
                                          </p:val>
                                        </p:tav>
                                        <p:tav tm="100000">
                                          <p:val>
                                            <p:strVal val="#ppt_x"/>
                                          </p:val>
                                        </p:tav>
                                      </p:tavLst>
                                    </p:anim>
                                    <p:anim calcmode="lin" valueType="num">
                                      <p:cBhvr>
                                        <p:cTn id="50" dur="1000" fill="hold"/>
                                        <p:tgtEl>
                                          <p:spTgt spid="29"/>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1000"/>
                                        <p:tgtEl>
                                          <p:spTgt spid="24"/>
                                        </p:tgtEl>
                                      </p:cBhvr>
                                    </p:animEffect>
                                    <p:anim calcmode="lin" valueType="num">
                                      <p:cBhvr>
                                        <p:cTn id="61" dur="1000" fill="hold"/>
                                        <p:tgtEl>
                                          <p:spTgt spid="24"/>
                                        </p:tgtEl>
                                        <p:attrNameLst>
                                          <p:attrName>ppt_x</p:attrName>
                                        </p:attrNameLst>
                                      </p:cBhvr>
                                      <p:tavLst>
                                        <p:tav tm="0">
                                          <p:val>
                                            <p:strVal val="#ppt_x"/>
                                          </p:val>
                                        </p:tav>
                                        <p:tav tm="100000">
                                          <p:val>
                                            <p:strVal val="#ppt_x"/>
                                          </p:val>
                                        </p:tav>
                                      </p:tavLst>
                                    </p:anim>
                                    <p:anim calcmode="lin" valueType="num">
                                      <p:cBhvr>
                                        <p:cTn id="62" dur="1000" fill="hold"/>
                                        <p:tgtEl>
                                          <p:spTgt spid="2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1000"/>
                                        <p:tgtEl>
                                          <p:spTgt spid="30"/>
                                        </p:tgtEl>
                                      </p:cBhvr>
                                    </p:animEffect>
                                    <p:anim calcmode="lin" valueType="num">
                                      <p:cBhvr>
                                        <p:cTn id="66" dur="1000" fill="hold"/>
                                        <p:tgtEl>
                                          <p:spTgt spid="30"/>
                                        </p:tgtEl>
                                        <p:attrNameLst>
                                          <p:attrName>ppt_x</p:attrName>
                                        </p:attrNameLst>
                                      </p:cBhvr>
                                      <p:tavLst>
                                        <p:tav tm="0">
                                          <p:val>
                                            <p:strVal val="#ppt_x"/>
                                          </p:val>
                                        </p:tav>
                                        <p:tav tm="100000">
                                          <p:val>
                                            <p:strVal val="#ppt_x"/>
                                          </p:val>
                                        </p:tav>
                                      </p:tavLst>
                                    </p:anim>
                                    <p:anim calcmode="lin" valueType="num">
                                      <p:cBhvr>
                                        <p:cTn id="67" dur="1000" fill="hold"/>
                                        <p:tgtEl>
                                          <p:spTgt spid="30"/>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00"/>
                                        <p:tgtEl>
                                          <p:spTgt spid="8"/>
                                        </p:tgtEl>
                                      </p:cBhvr>
                                    </p:animEffect>
                                    <p:anim calcmode="lin" valueType="num">
                                      <p:cBhvr>
                                        <p:cTn id="71" dur="1000" fill="hold"/>
                                        <p:tgtEl>
                                          <p:spTgt spid="8"/>
                                        </p:tgtEl>
                                        <p:attrNameLst>
                                          <p:attrName>ppt_x</p:attrName>
                                        </p:attrNameLst>
                                      </p:cBhvr>
                                      <p:tavLst>
                                        <p:tav tm="0">
                                          <p:val>
                                            <p:strVal val="#ppt_x"/>
                                          </p:val>
                                        </p:tav>
                                        <p:tav tm="100000">
                                          <p:val>
                                            <p:strVal val="#ppt_x"/>
                                          </p:val>
                                        </p:tav>
                                      </p:tavLst>
                                    </p:anim>
                                    <p:anim calcmode="lin" valueType="num">
                                      <p:cBhvr>
                                        <p:cTn id="7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3" grpId="0"/>
      <p:bldP spid="13" grpId="0" animBg="1"/>
      <p:bldP spid="6" grpId="0"/>
      <p:bldP spid="29" grpId="0" animBg="1"/>
      <p:bldP spid="30" grpId="0" animBg="1"/>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7" name="直角三角形 26">
            <a:extLst>
              <a:ext uri="{FF2B5EF4-FFF2-40B4-BE49-F238E27FC236}">
                <a16:creationId xmlns:a16="http://schemas.microsoft.com/office/drawing/2014/main" id="{740DA2A6-24D7-4F63-ADC3-DC19BDE47C30}"/>
              </a:ext>
            </a:extLst>
          </p:cNvPr>
          <p:cNvSpPr/>
          <p:nvPr/>
        </p:nvSpPr>
        <p:spPr>
          <a:xfrm rot="18962245" flipV="1">
            <a:off x="2597773" y="91601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8" name="直角三角形 27">
            <a:extLst>
              <a:ext uri="{FF2B5EF4-FFF2-40B4-BE49-F238E27FC236}">
                <a16:creationId xmlns:a16="http://schemas.microsoft.com/office/drawing/2014/main" id="{EC754124-C156-4C58-8C89-3412E160AD2B}"/>
              </a:ext>
            </a:extLst>
          </p:cNvPr>
          <p:cNvSpPr/>
          <p:nvPr/>
        </p:nvSpPr>
        <p:spPr>
          <a:xfrm rot="18962245" flipV="1">
            <a:off x="2748020" y="91601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1" name="直角三角形 30">
            <a:extLst>
              <a:ext uri="{FF2B5EF4-FFF2-40B4-BE49-F238E27FC236}">
                <a16:creationId xmlns:a16="http://schemas.microsoft.com/office/drawing/2014/main" id="{DBFB871A-396E-417E-82B6-7EF497057DB0}"/>
              </a:ext>
            </a:extLst>
          </p:cNvPr>
          <p:cNvSpPr/>
          <p:nvPr/>
        </p:nvSpPr>
        <p:spPr>
          <a:xfrm rot="2637755" flipH="1" flipV="1">
            <a:off x="6359597" y="92680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2" name="直角三角形 31">
            <a:extLst>
              <a:ext uri="{FF2B5EF4-FFF2-40B4-BE49-F238E27FC236}">
                <a16:creationId xmlns:a16="http://schemas.microsoft.com/office/drawing/2014/main" id="{D1B6F06D-3AB7-4C51-9E3A-4F48960A42C5}"/>
              </a:ext>
            </a:extLst>
          </p:cNvPr>
          <p:cNvSpPr/>
          <p:nvPr/>
        </p:nvSpPr>
        <p:spPr>
          <a:xfrm rot="2637755" flipH="1" flipV="1">
            <a:off x="6509844" y="92680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DD23B5DF-3792-436D-8F4F-0D47B26E9B06}"/>
              </a:ext>
            </a:extLst>
          </p:cNvPr>
          <p:cNvSpPr/>
          <p:nvPr/>
        </p:nvSpPr>
        <p:spPr>
          <a:xfrm>
            <a:off x="2700084" y="1018328"/>
            <a:ext cx="3839513" cy="314638"/>
          </a:xfrm>
          <a:prstGeom prst="rect">
            <a:avLst/>
          </a:prstGeom>
        </p:spPr>
        <p:txBody>
          <a:bodyPr wrap="none">
            <a:spAutoFit/>
          </a:bodyPr>
          <a:lstStyle/>
          <a:p>
            <a:pPr indent="266700" algn="ctr">
              <a:lnSpc>
                <a:spcPts val="1575"/>
              </a:lnSpc>
              <a:spcAft>
                <a:spcPts val="0"/>
              </a:spcAft>
            </a:pPr>
            <a:r>
              <a:rPr lang="zh-CN"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三、拟定液压系统原理图</a:t>
            </a:r>
          </a:p>
        </p:txBody>
      </p:sp>
      <p:sp>
        <p:nvSpPr>
          <p:cNvPr id="5" name="矩形 4">
            <a:extLst>
              <a:ext uri="{FF2B5EF4-FFF2-40B4-BE49-F238E27FC236}">
                <a16:creationId xmlns:a16="http://schemas.microsoft.com/office/drawing/2014/main" id="{770A0680-D314-4689-B761-EFFAAC7E2AD4}"/>
              </a:ext>
            </a:extLst>
          </p:cNvPr>
          <p:cNvSpPr/>
          <p:nvPr/>
        </p:nvSpPr>
        <p:spPr>
          <a:xfrm>
            <a:off x="563300" y="1435886"/>
            <a:ext cx="8230578" cy="784254"/>
          </a:xfrm>
          <a:prstGeom prst="rect">
            <a:avLst/>
          </a:prstGeom>
        </p:spPr>
        <p:txBody>
          <a:bodyPr wrap="square">
            <a:spAutoFit/>
          </a:bodyPr>
          <a:lstStyle/>
          <a:p>
            <a:pPr indent="4608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拟定液压系统原理图是从作用原理和结构组成上具体体现设计任务中提出的各项要求。</a:t>
            </a:r>
            <a:r>
              <a:rPr lang="zh-CN" altLang="zh-CN" sz="1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它包含三项内容</a:t>
            </a:r>
            <a:r>
              <a:rPr lang="en-US" altLang="zh-CN" sz="1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确定系统类型、选择液压回路和集成液压系统</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EB7DB4C5-3C94-466B-A77C-D022D479827F}"/>
              </a:ext>
            </a:extLst>
          </p:cNvPr>
          <p:cNvSpPr/>
          <p:nvPr/>
        </p:nvSpPr>
        <p:spPr>
          <a:xfrm>
            <a:off x="563300" y="2118222"/>
            <a:ext cx="8326809" cy="2123658"/>
          </a:xfrm>
          <a:prstGeom prst="rect">
            <a:avLst/>
          </a:prstGeom>
        </p:spPr>
        <p:txBody>
          <a:bodyPr wrap="square">
            <a:spAutoFit/>
          </a:bodyPr>
          <a:lstStyle/>
          <a:p>
            <a:pPr indent="450000">
              <a:lnSpc>
                <a:spcPct val="150000"/>
              </a:lnSpc>
              <a:spcAft>
                <a:spcPts val="0"/>
              </a:spcAft>
            </a:pPr>
            <a:r>
              <a:rPr lang="zh-CN" altLang="zh-CN"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液压系统在类型上</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究竟采用开式还是采用闭式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主要取决于它的调速方式和散热要求。一般说来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凡备有较大空间可以存放油箱且不另设置散热装置的系统、要求结构尽可能简单的系统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或采用节流调速或容积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节流调速的系统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都宜采用开式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凡允许采用辅助泵进行补油并通过换油来达到冷却目的的系统、对工作稳定性和效率有较高要求的系统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或采用容积调速的系统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都宜采用闭式。</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9828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ppt_w</p:attrName>
                                        </p:attrNameLst>
                                      </p:cBhvr>
                                      <p:tavLst>
                                        <p:tav tm="0">
                                          <p:val>
                                            <p:fltVal val="0"/>
                                          </p:val>
                                        </p:tav>
                                        <p:tav tm="100000">
                                          <p:val>
                                            <p:strVal val="#ppt_w"/>
                                          </p:val>
                                        </p:tav>
                                      </p:tavLst>
                                    </p:anim>
                                    <p:anim calcmode="lin" valueType="num">
                                      <p:cBhvr>
                                        <p:cTn id="23" dur="500" fill="hold"/>
                                        <p:tgtEl>
                                          <p:spTgt spid="31"/>
                                        </p:tgtEl>
                                        <p:attrNameLst>
                                          <p:attrName>ppt_h</p:attrName>
                                        </p:attrNameLst>
                                      </p:cBhvr>
                                      <p:tavLst>
                                        <p:tav tm="0">
                                          <p:val>
                                            <p:fltVal val="0"/>
                                          </p:val>
                                        </p:tav>
                                        <p:tav tm="100000">
                                          <p:val>
                                            <p:strVal val="#ppt_h"/>
                                          </p:val>
                                        </p:tav>
                                      </p:tavLst>
                                    </p:anim>
                                    <p:animEffect transition="in" filter="fade">
                                      <p:cBhvr>
                                        <p:cTn id="24" dur="500"/>
                                        <p:tgtEl>
                                          <p:spTgt spid="3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75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1" grpId="0" animBg="1"/>
      <p:bldP spid="32" grpId="0" animBg="1"/>
      <p:bldP spid="2" grpId="0"/>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1" name="直角三角形 30">
            <a:extLst>
              <a:ext uri="{FF2B5EF4-FFF2-40B4-BE49-F238E27FC236}">
                <a16:creationId xmlns:a16="http://schemas.microsoft.com/office/drawing/2014/main" id="{DBFB871A-396E-417E-82B6-7EF497057DB0}"/>
              </a:ext>
            </a:extLst>
          </p:cNvPr>
          <p:cNvSpPr/>
          <p:nvPr/>
        </p:nvSpPr>
        <p:spPr>
          <a:xfrm rot="2637755" flipH="1" flipV="1">
            <a:off x="128784" y="99233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2" name="直角三角形 31">
            <a:extLst>
              <a:ext uri="{FF2B5EF4-FFF2-40B4-BE49-F238E27FC236}">
                <a16:creationId xmlns:a16="http://schemas.microsoft.com/office/drawing/2014/main" id="{D1B6F06D-3AB7-4C51-9E3A-4F48960A42C5}"/>
              </a:ext>
            </a:extLst>
          </p:cNvPr>
          <p:cNvSpPr/>
          <p:nvPr/>
        </p:nvSpPr>
        <p:spPr>
          <a:xfrm rot="2637755" flipH="1" flipV="1">
            <a:off x="279031" y="99233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DD23B5DF-3792-436D-8F4F-0D47B26E9B06}"/>
              </a:ext>
            </a:extLst>
          </p:cNvPr>
          <p:cNvSpPr/>
          <p:nvPr/>
        </p:nvSpPr>
        <p:spPr>
          <a:xfrm>
            <a:off x="430212" y="1079604"/>
            <a:ext cx="3839513" cy="314638"/>
          </a:xfrm>
          <a:prstGeom prst="rect">
            <a:avLst/>
          </a:prstGeom>
        </p:spPr>
        <p:txBody>
          <a:bodyPr wrap="none">
            <a:spAutoFit/>
          </a:bodyPr>
          <a:lstStyle/>
          <a:p>
            <a:pPr indent="266700" algn="ctr">
              <a:lnSpc>
                <a:spcPts val="1575"/>
              </a:lnSpc>
              <a:spcAft>
                <a:spcPts val="0"/>
              </a:spcAft>
            </a:pPr>
            <a:r>
              <a:rPr lang="zh-CN"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三、拟定液压系统原理图</a:t>
            </a:r>
          </a:p>
        </p:txBody>
      </p:sp>
      <p:sp>
        <p:nvSpPr>
          <p:cNvPr id="3" name="矩形 2">
            <a:extLst>
              <a:ext uri="{FF2B5EF4-FFF2-40B4-BE49-F238E27FC236}">
                <a16:creationId xmlns:a16="http://schemas.microsoft.com/office/drawing/2014/main" id="{A60DBBD9-84CA-4289-8CBC-BB0EBF8EE07F}"/>
              </a:ext>
            </a:extLst>
          </p:cNvPr>
          <p:cNvSpPr/>
          <p:nvPr/>
        </p:nvSpPr>
        <p:spPr>
          <a:xfrm>
            <a:off x="409586" y="1358593"/>
            <a:ext cx="8304201" cy="2862322"/>
          </a:xfrm>
          <a:prstGeom prst="rect">
            <a:avLst/>
          </a:prstGeom>
        </p:spPr>
        <p:txBody>
          <a:bodyPr wrap="square">
            <a:spAutoFit/>
          </a:bodyPr>
          <a:lstStyle/>
          <a:p>
            <a:pPr indent="450000">
              <a:lnSpc>
                <a:spcPct val="150000"/>
              </a:lnSpc>
              <a:spcAft>
                <a:spcPts val="0"/>
              </a:spcAft>
            </a:pPr>
            <a:r>
              <a:rPr lang="zh-CN" altLang="zh-CN"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选择液压回路</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是根据系统的设计要求和工况图从众多的成熟方案中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参见本书第八、九两章和有关的设计手册、资料等</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评比挑选出来的。挑选时既要保证满足各项主机要求</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也要考虑符合节省能源、减少发热、减少冲击等原则。挑选工作首先从对主机主要性能起决定性作用的调速回路开始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然后再根据需要考虑其他辅助回路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对有垂直运动部件的系统要考虑平衡回路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有快速运动部件的系统要考虑缓冲和制动回路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有多个执行元件的系统要考虑顺序动作、同步或互不干扰回路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有空运转要求的系统要考虑卸荷回路等等。挑选回路出现多种可能方案时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宜平行展开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反复进行对比</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不要轻易作出取舍决定。</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5287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7F5F5F-733D-4B04-B3D7-B7859C374AAF}"/>
              </a:ext>
            </a:extLst>
          </p:cNvPr>
          <p:cNvSpPr/>
          <p:nvPr/>
        </p:nvSpPr>
        <p:spPr>
          <a:xfrm>
            <a:off x="5446688" y="885054"/>
            <a:ext cx="3078480" cy="523220"/>
          </a:xfrm>
          <a:prstGeom prst="rect">
            <a:avLst/>
          </a:prstGeom>
        </p:spPr>
        <p:txBody>
          <a:bodyPr wrap="square">
            <a:spAutoFit/>
          </a:bodyPr>
          <a:lstStyle/>
          <a:p>
            <a:pPr algn="ctr"/>
            <a:r>
              <a:rPr lang="zh-CN" altLang="en-US" sz="2800" dirty="0">
                <a:solidFill>
                  <a:schemeClr val="bg1"/>
                </a:solidFill>
                <a:latin typeface="Times New Roman" panose="02020603050405020304" pitchFamily="18" charset="0"/>
                <a:ea typeface="黑体" panose="02010609060101010101" pitchFamily="49" charset="-122"/>
              </a:rPr>
              <a:t>  概 述</a:t>
            </a:r>
          </a:p>
        </p:txBody>
      </p:sp>
      <p:sp>
        <p:nvSpPr>
          <p:cNvPr id="5" name="矩形 4">
            <a:extLst>
              <a:ext uri="{FF2B5EF4-FFF2-40B4-BE49-F238E27FC236}">
                <a16:creationId xmlns:a16="http://schemas.microsoft.com/office/drawing/2014/main" id="{28526DCE-F3AF-4D5C-8CFE-B5BF748710D8}"/>
              </a:ext>
            </a:extLst>
          </p:cNvPr>
          <p:cNvSpPr/>
          <p:nvPr/>
        </p:nvSpPr>
        <p:spPr>
          <a:xfrm>
            <a:off x="5001263" y="3910796"/>
            <a:ext cx="4142737" cy="461665"/>
          </a:xfrm>
          <a:prstGeom prst="rect">
            <a:avLst/>
          </a:prstGeom>
        </p:spPr>
        <p:txBody>
          <a:bodyPr wrap="square">
            <a:spAutoFit/>
          </a:bodyPr>
          <a:lstStyle/>
          <a:p>
            <a:pPr algn="ctr"/>
            <a:r>
              <a:rPr lang="zh-CN" altLang="en-US" sz="2400" dirty="0">
                <a:solidFill>
                  <a:schemeClr val="bg1"/>
                </a:solidFill>
                <a:latin typeface="Times New Roman" panose="02020603050405020304" pitchFamily="18" charset="0"/>
                <a:ea typeface="黑体" panose="02010609060101010101" pitchFamily="49" charset="-122"/>
              </a:rPr>
              <a:t>  液压系统设计计算举例</a:t>
            </a:r>
          </a:p>
        </p:txBody>
      </p:sp>
      <p:sp>
        <p:nvSpPr>
          <p:cNvPr id="6" name="文本框 5">
            <a:extLst>
              <a:ext uri="{FF2B5EF4-FFF2-40B4-BE49-F238E27FC236}">
                <a16:creationId xmlns:a16="http://schemas.microsoft.com/office/drawing/2014/main" id="{42340508-3A5D-4E4E-904B-720EC70EDC22}"/>
              </a:ext>
            </a:extLst>
          </p:cNvPr>
          <p:cNvSpPr txBox="1"/>
          <p:nvPr/>
        </p:nvSpPr>
        <p:spPr>
          <a:xfrm>
            <a:off x="1096434" y="592667"/>
            <a:ext cx="1826141" cy="584775"/>
          </a:xfrm>
          <a:prstGeom prst="rect">
            <a:avLst/>
          </a:prstGeom>
          <a:noFill/>
        </p:spPr>
        <p:txBody>
          <a:bodyPr wrap="none" rtlCol="0">
            <a:spAutoFit/>
          </a:bodyPr>
          <a:lstStyle/>
          <a:p>
            <a:r>
              <a:rPr lang="zh-CN" altLang="en-US" sz="3200" dirty="0">
                <a:solidFill>
                  <a:schemeClr val="bg1">
                    <a:lumMod val="95000"/>
                  </a:schemeClr>
                </a:solidFill>
                <a:latin typeface="Times New Roman" panose="02020603050405020304" pitchFamily="18" charset="0"/>
                <a:ea typeface="黑体" panose="02010609060101010101" pitchFamily="49" charset="-122"/>
              </a:rPr>
              <a:t>第十一章</a:t>
            </a:r>
          </a:p>
        </p:txBody>
      </p:sp>
      <p:sp>
        <p:nvSpPr>
          <p:cNvPr id="7" name="矩形 6">
            <a:extLst>
              <a:ext uri="{FF2B5EF4-FFF2-40B4-BE49-F238E27FC236}">
                <a16:creationId xmlns:a16="http://schemas.microsoft.com/office/drawing/2014/main" id="{CF508671-31D2-4EF4-BA4A-636566B1952C}"/>
              </a:ext>
            </a:extLst>
          </p:cNvPr>
          <p:cNvSpPr/>
          <p:nvPr/>
        </p:nvSpPr>
        <p:spPr>
          <a:xfrm>
            <a:off x="-133593" y="3370981"/>
            <a:ext cx="4107439" cy="523220"/>
          </a:xfrm>
          <a:prstGeom prst="rect">
            <a:avLst/>
          </a:prstGeom>
        </p:spPr>
        <p:txBody>
          <a:bodyPr wrap="square">
            <a:spAutoFit/>
          </a:bodyPr>
          <a:lstStyle/>
          <a:p>
            <a:pPr algn="ctr"/>
            <a:r>
              <a:rPr lang="zh-CN" altLang="en-US" sz="2800" dirty="0">
                <a:solidFill>
                  <a:schemeClr val="bg1">
                    <a:lumMod val="95000"/>
                  </a:schemeClr>
                </a:solidFill>
                <a:latin typeface="Times New Roman" panose="02020603050405020304" pitchFamily="18" charset="0"/>
                <a:ea typeface="黑体" panose="02010609060101010101" pitchFamily="49" charset="-122"/>
              </a:rPr>
              <a:t>液压系统的设计和计算</a:t>
            </a:r>
          </a:p>
        </p:txBody>
      </p:sp>
      <p:sp>
        <p:nvSpPr>
          <p:cNvPr id="8" name="矩形 7">
            <a:extLst>
              <a:ext uri="{FF2B5EF4-FFF2-40B4-BE49-F238E27FC236}">
                <a16:creationId xmlns:a16="http://schemas.microsoft.com/office/drawing/2014/main" id="{00927AFE-07B4-461A-B7FD-13D180E72680}"/>
              </a:ext>
            </a:extLst>
          </p:cNvPr>
          <p:cNvSpPr/>
          <p:nvPr/>
        </p:nvSpPr>
        <p:spPr>
          <a:xfrm>
            <a:off x="4793288" y="2397925"/>
            <a:ext cx="4558686" cy="461665"/>
          </a:xfrm>
          <a:prstGeom prst="rect">
            <a:avLst/>
          </a:prstGeom>
        </p:spPr>
        <p:txBody>
          <a:bodyPr wrap="square">
            <a:spAutoFit/>
          </a:bodyPr>
          <a:lstStyle/>
          <a:p>
            <a:pPr algn="ctr"/>
            <a:r>
              <a:rPr lang="zh-CN" altLang="en-US" sz="2400" dirty="0">
                <a:solidFill>
                  <a:schemeClr val="bg1"/>
                </a:solidFill>
                <a:latin typeface="Times New Roman" panose="02020603050405020304" pitchFamily="18" charset="0"/>
                <a:ea typeface="黑体" panose="02010609060101010101" pitchFamily="49" charset="-122"/>
              </a:rPr>
              <a:t>  液压传动系统的设计</a:t>
            </a:r>
          </a:p>
        </p:txBody>
      </p:sp>
    </p:spTree>
    <p:extLst>
      <p:ext uri="{BB962C8B-B14F-4D97-AF65-F5344CB8AC3E}">
        <p14:creationId xmlns:p14="http://schemas.microsoft.com/office/powerpoint/2010/main" val="267548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1" name="直角三角形 30">
            <a:extLst>
              <a:ext uri="{FF2B5EF4-FFF2-40B4-BE49-F238E27FC236}">
                <a16:creationId xmlns:a16="http://schemas.microsoft.com/office/drawing/2014/main" id="{DBFB871A-396E-417E-82B6-7EF497057DB0}"/>
              </a:ext>
            </a:extLst>
          </p:cNvPr>
          <p:cNvSpPr/>
          <p:nvPr/>
        </p:nvSpPr>
        <p:spPr>
          <a:xfrm rot="2637755" flipH="1" flipV="1">
            <a:off x="128784" y="99233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2" name="直角三角形 31">
            <a:extLst>
              <a:ext uri="{FF2B5EF4-FFF2-40B4-BE49-F238E27FC236}">
                <a16:creationId xmlns:a16="http://schemas.microsoft.com/office/drawing/2014/main" id="{D1B6F06D-3AB7-4C51-9E3A-4F48960A42C5}"/>
              </a:ext>
            </a:extLst>
          </p:cNvPr>
          <p:cNvSpPr/>
          <p:nvPr/>
        </p:nvSpPr>
        <p:spPr>
          <a:xfrm rot="2637755" flipH="1" flipV="1">
            <a:off x="279031" y="99233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DD23B5DF-3792-436D-8F4F-0D47B26E9B06}"/>
              </a:ext>
            </a:extLst>
          </p:cNvPr>
          <p:cNvSpPr/>
          <p:nvPr/>
        </p:nvSpPr>
        <p:spPr>
          <a:xfrm>
            <a:off x="430212" y="1079604"/>
            <a:ext cx="3839513" cy="314638"/>
          </a:xfrm>
          <a:prstGeom prst="rect">
            <a:avLst/>
          </a:prstGeom>
        </p:spPr>
        <p:txBody>
          <a:bodyPr wrap="none">
            <a:spAutoFit/>
          </a:bodyPr>
          <a:lstStyle/>
          <a:p>
            <a:pPr indent="266700" algn="ctr">
              <a:lnSpc>
                <a:spcPts val="1575"/>
              </a:lnSpc>
              <a:spcAft>
                <a:spcPts val="0"/>
              </a:spcAft>
            </a:pPr>
            <a:r>
              <a:rPr lang="zh-CN"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三、拟定液压系统原理图</a:t>
            </a:r>
          </a:p>
        </p:txBody>
      </p:sp>
      <p:sp>
        <p:nvSpPr>
          <p:cNvPr id="4" name="矩形 3">
            <a:extLst>
              <a:ext uri="{FF2B5EF4-FFF2-40B4-BE49-F238E27FC236}">
                <a16:creationId xmlns:a16="http://schemas.microsoft.com/office/drawing/2014/main" id="{79B8D493-0B75-4390-8EC2-96AB279FD296}"/>
              </a:ext>
            </a:extLst>
          </p:cNvPr>
          <p:cNvSpPr/>
          <p:nvPr/>
        </p:nvSpPr>
        <p:spPr>
          <a:xfrm>
            <a:off x="459031" y="1262323"/>
            <a:ext cx="8445873" cy="2123658"/>
          </a:xfrm>
          <a:prstGeom prst="rect">
            <a:avLst/>
          </a:prstGeom>
        </p:spPr>
        <p:txBody>
          <a:bodyPr wrap="square">
            <a:spAutoFit/>
          </a:bodyPr>
          <a:lstStyle/>
          <a:p>
            <a:pPr indent="450000">
              <a:lnSpc>
                <a:spcPct val="150000"/>
              </a:lnSpc>
              <a:spcAft>
                <a:spcPts val="0"/>
              </a:spcAft>
            </a:pPr>
            <a:r>
              <a:rPr lang="zh-CN" altLang="zh-CN"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集成液压系统</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是把挑选出来的各种液压回路综合在一起</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进行归并整理</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增添必要的元件或辅助油路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使之成为完整的系统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并在最后检查一下</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这个系统能否完满地实现所要求的各项功能</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要否再进行补充或修正</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有无作用相同或相近的元件或油路可以合并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等等。这样才能使拟定出来的液压系统结构简单、紧凑</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工作安全可靠</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动作平稳、效率高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使用和维护方便。综合得好的系统方案应全由标准元件组成</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至少亦应使自行设计的专用件减少到最低限度。</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6F106D7D-D067-4D8D-9743-C847000FDE93}"/>
              </a:ext>
            </a:extLst>
          </p:cNvPr>
          <p:cNvSpPr/>
          <p:nvPr/>
        </p:nvSpPr>
        <p:spPr>
          <a:xfrm>
            <a:off x="462091" y="3234363"/>
            <a:ext cx="8442813" cy="1153586"/>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对可靠性要求特别高的系统</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拟定液压系统原理图时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要应用可靠性设计理论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对液压系统进行可靠性设计</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以确保整个系统安全可靠地运行。因为液压系统往往是主机系统可靠性的薄弱环节。</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0981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75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1" name="直角三角形 10">
            <a:extLst>
              <a:ext uri="{FF2B5EF4-FFF2-40B4-BE49-F238E27FC236}">
                <a16:creationId xmlns:a16="http://schemas.microsoft.com/office/drawing/2014/main" id="{59839FFB-CBE9-47A6-8BC4-240A97F2ACF1}"/>
              </a:ext>
            </a:extLst>
          </p:cNvPr>
          <p:cNvSpPr/>
          <p:nvPr/>
        </p:nvSpPr>
        <p:spPr>
          <a:xfrm rot="18962245" flipV="1">
            <a:off x="3155951"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E932777F-E966-4DC4-9393-766588EAC443}"/>
              </a:ext>
            </a:extLst>
          </p:cNvPr>
          <p:cNvSpPr/>
          <p:nvPr/>
        </p:nvSpPr>
        <p:spPr>
          <a:xfrm rot="18962245" flipV="1">
            <a:off x="3306198"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5C1E06AD-E020-4CAC-8E16-6076B1BBBD92}"/>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F1394447-7271-4EE8-AD2F-6767311C9ABC}"/>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81A33457-6E05-4C7D-9D6E-9E91A9938CF3}"/>
              </a:ext>
            </a:extLst>
          </p:cNvPr>
          <p:cNvSpPr/>
          <p:nvPr/>
        </p:nvSpPr>
        <p:spPr>
          <a:xfrm>
            <a:off x="3548405" y="852290"/>
            <a:ext cx="2646878" cy="461665"/>
          </a:xfrm>
          <a:prstGeom prst="rect">
            <a:avLst/>
          </a:prstGeom>
        </p:spPr>
        <p:txBody>
          <a:bodyPr wrap="none">
            <a:spAutoFit/>
          </a:bodyPr>
          <a:lstStyle/>
          <a:p>
            <a:r>
              <a:rPr lang="zh-CN"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四、选择液压元件</a:t>
            </a:r>
            <a:endParaRPr lang="zh-CN" altLang="en-US" sz="2400" dirty="0">
              <a:solidFill>
                <a:srgbClr val="184972"/>
              </a:solidFill>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68EC60DE-AA0B-48F1-9700-100FD6260DC2}"/>
              </a:ext>
            </a:extLst>
          </p:cNvPr>
          <p:cNvSpPr/>
          <p:nvPr/>
        </p:nvSpPr>
        <p:spPr>
          <a:xfrm>
            <a:off x="430213" y="1283949"/>
            <a:ext cx="8474302" cy="784254"/>
          </a:xfrm>
          <a:prstGeom prst="rect">
            <a:avLst/>
          </a:prstGeom>
        </p:spPr>
        <p:txBody>
          <a:bodyPr wrap="square">
            <a:spAutoFit/>
          </a:bodyPr>
          <a:lstStyle/>
          <a:p>
            <a:pPr indent="432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选择液压元件时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先要分析或计算出该元件在工作中承受的最大工作压力和通过的最大流量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以便确定元件的规格和型号。</a:t>
            </a:r>
            <a:endParaRPr lang="zh-CN" altLang="en-US" sz="1600" dirty="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AE78B81D-E0D6-4C53-B8C1-0777FB65616E}"/>
              </a:ext>
            </a:extLst>
          </p:cNvPr>
          <p:cNvSpPr/>
          <p:nvPr/>
        </p:nvSpPr>
        <p:spPr>
          <a:xfrm>
            <a:off x="370544" y="2032530"/>
            <a:ext cx="1380506"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液压泵</a:t>
            </a:r>
            <a:endParaRPr lang="zh-CN" altLang="en-US" sz="2000" dirty="0">
              <a:solidFill>
                <a:srgbClr val="184972"/>
              </a:solidFill>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0706C736-35E3-4EED-904C-4363FAD9669A}"/>
              </a:ext>
            </a:extLst>
          </p:cNvPr>
          <p:cNvSpPr/>
          <p:nvPr/>
        </p:nvSpPr>
        <p:spPr>
          <a:xfrm>
            <a:off x="430212" y="2338169"/>
            <a:ext cx="8633959" cy="1153586"/>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液压泵的最大工作压力必须等于或超过液压执行元件最大工作压力及进油路上总压力损失这两者之和。液压执行元件的最大工作压力可以从工况图中找到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进油路上的总压力损失可以通过估算求得</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也可以按经验资料估计</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图片 8">
            <a:extLst>
              <a:ext uri="{FF2B5EF4-FFF2-40B4-BE49-F238E27FC236}">
                <a16:creationId xmlns:a16="http://schemas.microsoft.com/office/drawing/2014/main" id="{7B6A88A2-1D6E-450D-9245-EF6BF79358F3}"/>
              </a:ext>
            </a:extLst>
          </p:cNvPr>
          <p:cNvPicPr>
            <a:picLocks noChangeAspect="1"/>
          </p:cNvPicPr>
          <p:nvPr/>
        </p:nvPicPr>
        <p:blipFill>
          <a:blip r:embed="rId3"/>
          <a:stretch>
            <a:fillRect/>
          </a:stretch>
        </p:blipFill>
        <p:spPr>
          <a:xfrm>
            <a:off x="942930" y="3547398"/>
            <a:ext cx="7018628" cy="1044030"/>
          </a:xfrm>
          <a:prstGeom prst="rect">
            <a:avLst/>
          </a:prstGeom>
        </p:spPr>
      </p:pic>
    </p:spTree>
    <p:extLst>
      <p:ext uri="{BB962C8B-B14F-4D97-AF65-F5344CB8AC3E}">
        <p14:creationId xmlns:p14="http://schemas.microsoft.com/office/powerpoint/2010/main" val="401857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75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arn(inVertical)">
                                      <p:cBhvr>
                                        <p:cTn id="46" dur="75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7" grpId="0" animBg="1"/>
      <p:bldP spid="3"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5C1E06AD-E020-4CAC-8E16-6076B1BBBD92}"/>
              </a:ext>
            </a:extLst>
          </p:cNvPr>
          <p:cNvSpPr/>
          <p:nvPr/>
        </p:nvSpPr>
        <p:spPr>
          <a:xfrm rot="2637755" flipH="1" flipV="1">
            <a:off x="98832" y="97933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F1394447-7271-4EE8-AD2F-6767311C9ABC}"/>
              </a:ext>
            </a:extLst>
          </p:cNvPr>
          <p:cNvSpPr/>
          <p:nvPr/>
        </p:nvSpPr>
        <p:spPr>
          <a:xfrm rot="2637755" flipH="1" flipV="1">
            <a:off x="249079" y="97933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81A33457-6E05-4C7D-9D6E-9E91A9938CF3}"/>
              </a:ext>
            </a:extLst>
          </p:cNvPr>
          <p:cNvSpPr/>
          <p:nvPr/>
        </p:nvSpPr>
        <p:spPr>
          <a:xfrm>
            <a:off x="683596" y="907766"/>
            <a:ext cx="1620957" cy="461665"/>
          </a:xfrm>
          <a:prstGeom prst="rect">
            <a:avLst/>
          </a:prstGeom>
        </p:spPr>
        <p:txBody>
          <a:bodyPr wrap="none">
            <a:spAutoFit/>
          </a:bodyPr>
          <a:lstStyle/>
          <a:p>
            <a:r>
              <a:rPr lang="en-US" altLang="zh-CN" sz="24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4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液压泵</a:t>
            </a:r>
            <a:endParaRPr lang="zh-CN" altLang="en-US" sz="2400" dirty="0">
              <a:solidFill>
                <a:srgbClr val="365D7E"/>
              </a:solidFill>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68EC60DE-AA0B-48F1-9700-100FD6260DC2}"/>
              </a:ext>
            </a:extLst>
          </p:cNvPr>
          <p:cNvSpPr/>
          <p:nvPr/>
        </p:nvSpPr>
        <p:spPr>
          <a:xfrm>
            <a:off x="1056366" y="1625924"/>
            <a:ext cx="6861175" cy="2400657"/>
          </a:xfrm>
          <a:prstGeom prst="rect">
            <a:avLst/>
          </a:prstGeom>
        </p:spPr>
        <p:txBody>
          <a:bodyPr wrap="square">
            <a:spAutoFit/>
          </a:bodyPr>
          <a:lstStyle/>
          <a:p>
            <a:pPr indent="450000" algn="just">
              <a:lnSpc>
                <a:spcPct val="150000"/>
              </a:lnSpc>
            </a:pPr>
            <a:r>
              <a:rPr lang="zh-CN" altLang="zh-CN" sz="2000" dirty="0">
                <a:latin typeface="Times New Roman" panose="02020603050405020304" pitchFamily="18" charset="0"/>
                <a:ea typeface="黑体" panose="02010609060101010101" pitchFamily="49" charset="-122"/>
              </a:rPr>
              <a:t>液压泵的流量必须等于或超过几个同时工作的液压执行元件总流量的最大值以及回路中泄漏量这两者之和。液压执行元件总流量的最大值可以从工况图中找到</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当系统中备有蓄能器时此值应为一个工作循环中液压执行元件的平均流量</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而回路中的泄漏量则可按总流量最大值的</a:t>
            </a:r>
            <a:r>
              <a:rPr lang="en-US" altLang="zh-CN" sz="2000" dirty="0">
                <a:latin typeface="Times New Roman" panose="02020603050405020304" pitchFamily="18" charset="0"/>
                <a:ea typeface="黑体" panose="02010609060101010101" pitchFamily="49" charset="-122"/>
              </a:rPr>
              <a:t>10%~30%</a:t>
            </a:r>
            <a:r>
              <a:rPr lang="zh-CN" altLang="zh-CN" sz="2000" dirty="0">
                <a:latin typeface="Times New Roman" panose="02020603050405020304" pitchFamily="18" charset="0"/>
                <a:ea typeface="黑体" panose="02010609060101010101" pitchFamily="49" charset="-122"/>
              </a:rPr>
              <a:t>估算。</a:t>
            </a:r>
            <a:endParaRPr lang="zh-CN" altLang="en-US" sz="2000" b="1" dirty="0">
              <a:latin typeface="Times New Roman" panose="02020603050405020304" pitchFamily="18" charset="0"/>
              <a:ea typeface="黑体" panose="02010609060101010101" pitchFamily="49" charset="-122"/>
            </a:endParaRPr>
          </a:p>
        </p:txBody>
      </p:sp>
      <p:sp>
        <p:nvSpPr>
          <p:cNvPr id="13" name="圆角矩形 6">
            <a:extLst>
              <a:ext uri="{FF2B5EF4-FFF2-40B4-BE49-F238E27FC236}">
                <a16:creationId xmlns:a16="http://schemas.microsoft.com/office/drawing/2014/main" id="{994E411F-6794-4A3E-9BAE-D67CE75108E5}"/>
              </a:ext>
            </a:extLst>
          </p:cNvPr>
          <p:cNvSpPr/>
          <p:nvPr/>
        </p:nvSpPr>
        <p:spPr>
          <a:xfrm>
            <a:off x="972456" y="1629034"/>
            <a:ext cx="7311119" cy="260961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C</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40129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6" grpId="0"/>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5C1E06AD-E020-4CAC-8E16-6076B1BBBD92}"/>
              </a:ext>
            </a:extLst>
          </p:cNvPr>
          <p:cNvSpPr/>
          <p:nvPr/>
        </p:nvSpPr>
        <p:spPr>
          <a:xfrm rot="2637755" flipH="1" flipV="1">
            <a:off x="98832" y="97933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F1394447-7271-4EE8-AD2F-6767311C9ABC}"/>
              </a:ext>
            </a:extLst>
          </p:cNvPr>
          <p:cNvSpPr/>
          <p:nvPr/>
        </p:nvSpPr>
        <p:spPr>
          <a:xfrm rot="2637755" flipH="1" flipV="1">
            <a:off x="249079" y="97933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81A33457-6E05-4C7D-9D6E-9E91A9938CF3}"/>
              </a:ext>
            </a:extLst>
          </p:cNvPr>
          <p:cNvSpPr/>
          <p:nvPr/>
        </p:nvSpPr>
        <p:spPr>
          <a:xfrm>
            <a:off x="683596" y="907766"/>
            <a:ext cx="1620957" cy="461665"/>
          </a:xfrm>
          <a:prstGeom prst="rect">
            <a:avLst/>
          </a:prstGeom>
        </p:spPr>
        <p:txBody>
          <a:bodyPr wrap="none">
            <a:spAutoFit/>
          </a:bodyPr>
          <a:lstStyle/>
          <a:p>
            <a:r>
              <a:rPr lang="en-US" altLang="zh-CN" sz="24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4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液压泵</a:t>
            </a:r>
            <a:endParaRPr lang="zh-CN" altLang="en-US" sz="2400" dirty="0">
              <a:solidFill>
                <a:srgbClr val="365D7E"/>
              </a:solidFill>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89974753-3F22-4438-A0EA-8259939941EA}"/>
              </a:ext>
            </a:extLst>
          </p:cNvPr>
          <p:cNvSpPr/>
          <p:nvPr/>
        </p:nvSpPr>
        <p:spPr>
          <a:xfrm>
            <a:off x="1135646" y="1653388"/>
            <a:ext cx="7224242" cy="1418915"/>
          </a:xfrm>
          <a:prstGeom prst="rect">
            <a:avLst/>
          </a:prstGeom>
        </p:spPr>
        <p:txBody>
          <a:bodyPr wrap="square">
            <a:spAutoFit/>
          </a:bodyPr>
          <a:lstStyle/>
          <a:p>
            <a:pPr indent="450000">
              <a:lnSpc>
                <a:spcPct val="150000"/>
              </a:lnSpc>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在参照产品样本选取液压泵时</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泵的额定压力应选得比上述最大工作压力高</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25%~60%,</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以便留有压力储备</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额定流量则只需选得能满足上述最大流量需要即可。</a:t>
            </a:r>
            <a:endParaRPr lang="zh-CN" altLang="en-US" sz="2000" dirty="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181A64BA-5E98-4C3C-B33B-610CB3CCD8DE}"/>
              </a:ext>
            </a:extLst>
          </p:cNvPr>
          <p:cNvSpPr/>
          <p:nvPr/>
        </p:nvSpPr>
        <p:spPr>
          <a:xfrm>
            <a:off x="1135646" y="3029620"/>
            <a:ext cx="7085885" cy="1418915"/>
          </a:xfrm>
          <a:prstGeom prst="rect">
            <a:avLst/>
          </a:prstGeom>
        </p:spPr>
        <p:txBody>
          <a:bodyPr wrap="square">
            <a:spAutoFit/>
          </a:bodyPr>
          <a:lstStyle/>
          <a:p>
            <a:pPr indent="450000">
              <a:lnSpc>
                <a:spcPct val="150000"/>
              </a:lnSpc>
              <a:spcAft>
                <a:spcPts val="0"/>
              </a:spcAft>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液压泵在额定压力和额定流量下工作时</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其驱动电动机的功率一般可以直接从产品样本上查到。但是</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电动机功率根据具体工况进行计算比较合理</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也节能</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有关的算式见第四章第一节。</a:t>
            </a:r>
            <a:endParaRPr lang="zh-CN" altLang="zh-CN" sz="2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圆角矩形 6">
            <a:extLst>
              <a:ext uri="{FF2B5EF4-FFF2-40B4-BE49-F238E27FC236}">
                <a16:creationId xmlns:a16="http://schemas.microsoft.com/office/drawing/2014/main" id="{4F7D3643-5F4D-4A74-B59F-C323D42ED99C}"/>
              </a:ext>
            </a:extLst>
          </p:cNvPr>
          <p:cNvSpPr/>
          <p:nvPr/>
        </p:nvSpPr>
        <p:spPr>
          <a:xfrm>
            <a:off x="860426" y="1529234"/>
            <a:ext cx="7561506" cy="320296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C</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43497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75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2" grpId="0"/>
      <p:bldP spid="4" grpId="0"/>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0739"/>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5C1E06AD-E020-4CAC-8E16-6076B1BBBD92}"/>
              </a:ext>
            </a:extLst>
          </p:cNvPr>
          <p:cNvSpPr/>
          <p:nvPr/>
        </p:nvSpPr>
        <p:spPr>
          <a:xfrm rot="2637755" flipH="1" flipV="1">
            <a:off x="98833" y="108158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F1394447-7271-4EE8-AD2F-6767311C9ABC}"/>
              </a:ext>
            </a:extLst>
          </p:cNvPr>
          <p:cNvSpPr/>
          <p:nvPr/>
        </p:nvSpPr>
        <p:spPr>
          <a:xfrm rot="2637755" flipH="1" flipV="1">
            <a:off x="249080" y="108158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81A33457-6E05-4C7D-9D6E-9E91A9938CF3}"/>
              </a:ext>
            </a:extLst>
          </p:cNvPr>
          <p:cNvSpPr/>
          <p:nvPr/>
        </p:nvSpPr>
        <p:spPr>
          <a:xfrm>
            <a:off x="657015" y="1007065"/>
            <a:ext cx="1928733" cy="461665"/>
          </a:xfrm>
          <a:prstGeom prst="rect">
            <a:avLst/>
          </a:prstGeom>
        </p:spPr>
        <p:txBody>
          <a:bodyPr wrap="none">
            <a:spAutoFit/>
          </a:bodyPr>
          <a:lstStyle/>
          <a:p>
            <a:r>
              <a:rPr lang="en-US" altLang="zh-CN" sz="2400" dirty="0">
                <a:solidFill>
                  <a:srgbClr val="365D7E"/>
                </a:solidFill>
                <a:latin typeface="Times New Roman" panose="02020603050405020304" pitchFamily="18" charset="0"/>
                <a:ea typeface="黑体" panose="02010609060101010101" pitchFamily="49" charset="-122"/>
              </a:rPr>
              <a:t>(</a:t>
            </a:r>
            <a:r>
              <a:rPr lang="zh-CN" altLang="zh-CN" sz="2400" dirty="0">
                <a:solidFill>
                  <a:srgbClr val="365D7E"/>
                </a:solidFill>
                <a:latin typeface="Times New Roman" panose="02020603050405020304" pitchFamily="18" charset="0"/>
                <a:ea typeface="黑体" panose="02010609060101010101" pitchFamily="49" charset="-122"/>
              </a:rPr>
              <a:t>二</a:t>
            </a:r>
            <a:r>
              <a:rPr lang="en-US" altLang="zh-CN" sz="2400" dirty="0">
                <a:solidFill>
                  <a:srgbClr val="365D7E"/>
                </a:solidFill>
                <a:latin typeface="Times New Roman" panose="02020603050405020304" pitchFamily="18" charset="0"/>
                <a:ea typeface="黑体" panose="02010609060101010101" pitchFamily="49" charset="-122"/>
              </a:rPr>
              <a:t>)</a:t>
            </a:r>
            <a:r>
              <a:rPr lang="zh-CN" altLang="zh-CN" sz="2400" dirty="0">
                <a:solidFill>
                  <a:srgbClr val="365D7E"/>
                </a:solidFill>
                <a:latin typeface="Times New Roman" panose="02020603050405020304" pitchFamily="18" charset="0"/>
                <a:ea typeface="黑体" panose="02010609060101010101" pitchFamily="49" charset="-122"/>
              </a:rPr>
              <a:t>阀类元件</a:t>
            </a:r>
          </a:p>
        </p:txBody>
      </p:sp>
      <p:sp>
        <p:nvSpPr>
          <p:cNvPr id="6" name="矩形 5">
            <a:extLst>
              <a:ext uri="{FF2B5EF4-FFF2-40B4-BE49-F238E27FC236}">
                <a16:creationId xmlns:a16="http://schemas.microsoft.com/office/drawing/2014/main" id="{68EC60DE-AA0B-48F1-9700-100FD6260DC2}"/>
              </a:ext>
            </a:extLst>
          </p:cNvPr>
          <p:cNvSpPr/>
          <p:nvPr/>
        </p:nvSpPr>
        <p:spPr>
          <a:xfrm>
            <a:off x="860425" y="1697751"/>
            <a:ext cx="7318375" cy="2585323"/>
          </a:xfrm>
          <a:prstGeom prst="rect">
            <a:avLst/>
          </a:prstGeom>
        </p:spPr>
        <p:txBody>
          <a:bodyPr wrap="square">
            <a:spAutoFit/>
          </a:bodyPr>
          <a:lstStyle/>
          <a:p>
            <a:pPr indent="450000" algn="just">
              <a:lnSpc>
                <a:spcPct val="150000"/>
              </a:lnSpc>
            </a:pPr>
            <a:r>
              <a:rPr lang="zh-CN" altLang="zh-CN" dirty="0">
                <a:latin typeface="Times New Roman" panose="02020603050405020304" pitchFamily="18" charset="0"/>
                <a:ea typeface="黑体" panose="02010609060101010101" pitchFamily="49" charset="-122"/>
              </a:rPr>
              <a:t>阀类元件的规格按其最大工作压力和通过该阀的实际流量从产品样本上选定。选择节流阀和调速阀时还要考虑它的最小稳定流量是否符合设计要求。压力阀和流量阀都须选得使其实际通过流量最多不超过其公称流量的</a:t>
            </a:r>
            <a:r>
              <a:rPr lang="en-US" altLang="zh-CN" dirty="0">
                <a:latin typeface="Times New Roman" panose="02020603050405020304" pitchFamily="18" charset="0"/>
                <a:ea typeface="黑体" panose="02010609060101010101" pitchFamily="49" charset="-122"/>
              </a:rPr>
              <a:t>110%,</a:t>
            </a:r>
            <a:r>
              <a:rPr lang="zh-CN" altLang="zh-CN" dirty="0">
                <a:latin typeface="Times New Roman" panose="02020603050405020304" pitchFamily="18" charset="0"/>
                <a:ea typeface="黑体" panose="02010609060101010101" pitchFamily="49" charset="-122"/>
              </a:rPr>
              <a:t>以免引起发热、噪声和过大的压力损失</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并应注意到换向阀允许通过的流量要受到其功率特性的限制。对于可靠性要求特别高的系统来说</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阀类元件的额定压力应高出其工作压力较多。</a:t>
            </a:r>
            <a:endParaRPr lang="zh-CN" altLang="en-US" sz="1400" b="1" dirty="0">
              <a:latin typeface="Times New Roman" panose="02020603050405020304" pitchFamily="18" charset="0"/>
              <a:ea typeface="黑体" panose="02010609060101010101" pitchFamily="49" charset="-122"/>
            </a:endParaRPr>
          </a:p>
        </p:txBody>
      </p:sp>
      <p:sp>
        <p:nvSpPr>
          <p:cNvPr id="13" name="圆角矩形 6">
            <a:extLst>
              <a:ext uri="{FF2B5EF4-FFF2-40B4-BE49-F238E27FC236}">
                <a16:creationId xmlns:a16="http://schemas.microsoft.com/office/drawing/2014/main" id="{BA9344BE-0AF7-4F72-B21E-D61F8CE4CC7A}"/>
              </a:ext>
            </a:extLst>
          </p:cNvPr>
          <p:cNvSpPr/>
          <p:nvPr/>
        </p:nvSpPr>
        <p:spPr>
          <a:xfrm>
            <a:off x="772010" y="1645613"/>
            <a:ext cx="7599980" cy="274319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21483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6"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0739"/>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5C1E06AD-E020-4CAC-8E16-6076B1BBBD92}"/>
              </a:ext>
            </a:extLst>
          </p:cNvPr>
          <p:cNvSpPr/>
          <p:nvPr/>
        </p:nvSpPr>
        <p:spPr>
          <a:xfrm rot="2637755" flipH="1" flipV="1">
            <a:off x="98833" y="108158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F1394447-7271-4EE8-AD2F-6767311C9ABC}"/>
              </a:ext>
            </a:extLst>
          </p:cNvPr>
          <p:cNvSpPr/>
          <p:nvPr/>
        </p:nvSpPr>
        <p:spPr>
          <a:xfrm rot="2637755" flipH="1" flipV="1">
            <a:off x="249080" y="108158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81A33457-6E05-4C7D-9D6E-9E91A9938CF3}"/>
              </a:ext>
            </a:extLst>
          </p:cNvPr>
          <p:cNvSpPr/>
          <p:nvPr/>
        </p:nvSpPr>
        <p:spPr>
          <a:xfrm>
            <a:off x="657015" y="1007065"/>
            <a:ext cx="1313180" cy="461665"/>
          </a:xfrm>
          <a:prstGeom prst="rect">
            <a:avLst/>
          </a:prstGeom>
        </p:spPr>
        <p:txBody>
          <a:bodyPr wrap="none">
            <a:spAutoFit/>
          </a:bodyPr>
          <a:lstStyle/>
          <a:p>
            <a:r>
              <a:rPr lang="en-US" altLang="zh-CN" sz="2400" dirty="0">
                <a:solidFill>
                  <a:srgbClr val="184972"/>
                </a:solidFill>
                <a:latin typeface="Times New Roman" panose="02020603050405020304" pitchFamily="18" charset="0"/>
                <a:ea typeface="黑体" panose="02010609060101010101" pitchFamily="49" charset="-122"/>
              </a:rPr>
              <a:t>(</a:t>
            </a:r>
            <a:r>
              <a:rPr lang="zh-CN" altLang="zh-CN" sz="2400" dirty="0">
                <a:solidFill>
                  <a:srgbClr val="184972"/>
                </a:solidFill>
                <a:latin typeface="Times New Roman" panose="02020603050405020304" pitchFamily="18" charset="0"/>
                <a:ea typeface="黑体" panose="02010609060101010101" pitchFamily="49" charset="-122"/>
              </a:rPr>
              <a:t>三</a:t>
            </a:r>
            <a:r>
              <a:rPr lang="en-US" altLang="zh-CN" sz="2400" dirty="0">
                <a:solidFill>
                  <a:srgbClr val="184972"/>
                </a:solidFill>
                <a:latin typeface="Times New Roman" panose="02020603050405020304" pitchFamily="18" charset="0"/>
                <a:ea typeface="黑体" panose="02010609060101010101" pitchFamily="49" charset="-122"/>
              </a:rPr>
              <a:t>)</a:t>
            </a:r>
            <a:r>
              <a:rPr lang="zh-CN" altLang="zh-CN" sz="2400" dirty="0">
                <a:solidFill>
                  <a:srgbClr val="184972"/>
                </a:solidFill>
                <a:latin typeface="Times New Roman" panose="02020603050405020304" pitchFamily="18" charset="0"/>
                <a:ea typeface="黑体" panose="02010609060101010101" pitchFamily="49" charset="-122"/>
              </a:rPr>
              <a:t>油管</a:t>
            </a:r>
          </a:p>
        </p:txBody>
      </p:sp>
      <p:sp>
        <p:nvSpPr>
          <p:cNvPr id="6" name="矩形 5">
            <a:extLst>
              <a:ext uri="{FF2B5EF4-FFF2-40B4-BE49-F238E27FC236}">
                <a16:creationId xmlns:a16="http://schemas.microsoft.com/office/drawing/2014/main" id="{68EC60DE-AA0B-48F1-9700-100FD6260DC2}"/>
              </a:ext>
            </a:extLst>
          </p:cNvPr>
          <p:cNvSpPr/>
          <p:nvPr/>
        </p:nvSpPr>
        <p:spPr>
          <a:xfrm>
            <a:off x="860425" y="1697751"/>
            <a:ext cx="7318375" cy="870751"/>
          </a:xfrm>
          <a:prstGeom prst="rect">
            <a:avLst/>
          </a:prstGeom>
        </p:spPr>
        <p:txBody>
          <a:bodyPr wrap="square">
            <a:spAutoFit/>
          </a:bodyPr>
          <a:lstStyle/>
          <a:p>
            <a:pPr indent="432000">
              <a:lnSpc>
                <a:spcPct val="150000"/>
              </a:lnSpc>
            </a:pPr>
            <a:r>
              <a:rPr lang="zh-CN" altLang="zh-CN" dirty="0">
                <a:latin typeface="Times New Roman" panose="02020603050405020304" pitchFamily="18" charset="0"/>
                <a:ea typeface="黑体" panose="02010609060101010101" pitchFamily="49" charset="-122"/>
              </a:rPr>
              <a:t>油管规格的确定见第七章第五节。许多油管的规格是由它所连接的液压件的通径决定的。</a:t>
            </a:r>
          </a:p>
        </p:txBody>
      </p:sp>
      <p:sp>
        <p:nvSpPr>
          <p:cNvPr id="13" name="圆角矩形 6">
            <a:extLst>
              <a:ext uri="{FF2B5EF4-FFF2-40B4-BE49-F238E27FC236}">
                <a16:creationId xmlns:a16="http://schemas.microsoft.com/office/drawing/2014/main" id="{BA9344BE-0AF7-4F72-B21E-D61F8CE4CC7A}"/>
              </a:ext>
            </a:extLst>
          </p:cNvPr>
          <p:cNvSpPr/>
          <p:nvPr/>
        </p:nvSpPr>
        <p:spPr>
          <a:xfrm>
            <a:off x="772010" y="1629034"/>
            <a:ext cx="7599980" cy="116496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1" name="直角三角形 10">
            <a:extLst>
              <a:ext uri="{FF2B5EF4-FFF2-40B4-BE49-F238E27FC236}">
                <a16:creationId xmlns:a16="http://schemas.microsoft.com/office/drawing/2014/main" id="{681B0650-7503-4B7D-9361-46E7D6132536}"/>
              </a:ext>
            </a:extLst>
          </p:cNvPr>
          <p:cNvSpPr/>
          <p:nvPr/>
        </p:nvSpPr>
        <p:spPr>
          <a:xfrm rot="2637755" flipH="1" flipV="1">
            <a:off x="95153" y="303232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482A4C3D-4F69-41D7-B83E-E7BFE1CEC7E8}"/>
              </a:ext>
            </a:extLst>
          </p:cNvPr>
          <p:cNvSpPr/>
          <p:nvPr/>
        </p:nvSpPr>
        <p:spPr>
          <a:xfrm rot="2637755" flipH="1" flipV="1">
            <a:off x="245400" y="303232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ED1E970D-F31C-48E2-A200-A20F13C8A869}"/>
              </a:ext>
            </a:extLst>
          </p:cNvPr>
          <p:cNvSpPr/>
          <p:nvPr/>
        </p:nvSpPr>
        <p:spPr>
          <a:xfrm>
            <a:off x="425400" y="3149008"/>
            <a:ext cx="1518364" cy="276166"/>
          </a:xfrm>
          <a:prstGeom prst="rect">
            <a:avLst/>
          </a:prstGeom>
        </p:spPr>
        <p:txBody>
          <a:bodyPr wrap="none">
            <a:spAutoFit/>
          </a:bodyPr>
          <a:lstStyle/>
          <a:p>
            <a:pPr indent="203200">
              <a:lnSpc>
                <a:spcPts val="1200"/>
              </a:lnSpc>
              <a:spcAft>
                <a:spcPts val="0"/>
              </a:spcAft>
            </a:pPr>
            <a:r>
              <a:rPr lang="en-US"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四</a:t>
            </a:r>
            <a:r>
              <a:rPr lang="en-US"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油箱</a:t>
            </a:r>
            <a:endParaRPr lang="zh-CN" altLang="zh-CN" sz="24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圆角矩形 6">
            <a:extLst>
              <a:ext uri="{FF2B5EF4-FFF2-40B4-BE49-F238E27FC236}">
                <a16:creationId xmlns:a16="http://schemas.microsoft.com/office/drawing/2014/main" id="{E80084E1-EC1A-465C-BD9B-3C526D3553B2}"/>
              </a:ext>
            </a:extLst>
          </p:cNvPr>
          <p:cNvSpPr/>
          <p:nvPr/>
        </p:nvSpPr>
        <p:spPr>
          <a:xfrm>
            <a:off x="772010" y="3541711"/>
            <a:ext cx="7599980" cy="65848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69621552-2CF5-438C-BC85-0D270AE9DA9E}"/>
              </a:ext>
            </a:extLst>
          </p:cNvPr>
          <p:cNvSpPr/>
          <p:nvPr/>
        </p:nvSpPr>
        <p:spPr>
          <a:xfrm>
            <a:off x="928976" y="3580134"/>
            <a:ext cx="4083169" cy="455253"/>
          </a:xfrm>
          <a:prstGeom prst="rect">
            <a:avLst/>
          </a:prstGeom>
        </p:spPr>
        <p:txBody>
          <a:bodyPr wrap="none">
            <a:spAutoFit/>
          </a:bodyPr>
          <a:lstStyle/>
          <a:p>
            <a:pPr indent="432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油箱容量的估算见第七章第三节。</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4914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1+#ppt_w/2"/>
                                          </p:val>
                                        </p:tav>
                                        <p:tav tm="100000">
                                          <p:val>
                                            <p:strVal val="#ppt_x"/>
                                          </p:val>
                                        </p:tav>
                                      </p:tavLst>
                                    </p:anim>
                                    <p:anim calcmode="lin" valueType="num">
                                      <p:cBhvr additive="base">
                                        <p:cTn id="16" dur="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0-#ppt_w/2"/>
                                          </p:val>
                                        </p:tav>
                                        <p:tav tm="100000">
                                          <p:val>
                                            <p:strVal val="#ppt_x"/>
                                          </p:val>
                                        </p:tav>
                                      </p:tavLst>
                                    </p:anim>
                                    <p:anim calcmode="lin" valueType="num">
                                      <p:cBhvr additive="base">
                                        <p:cTn id="34" dur="500" fill="hold"/>
                                        <p:tgtEl>
                                          <p:spTgt spid="1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2">
                                            <p:txEl>
                                              <p:pRg st="0" end="0"/>
                                            </p:txEl>
                                          </p:spTgt>
                                        </p:tgtEl>
                                        <p:attrNameLst>
                                          <p:attrName>style.visibility</p:attrName>
                                        </p:attrNameLst>
                                      </p:cBhvr>
                                      <p:to>
                                        <p:strVal val="visible"/>
                                      </p:to>
                                    </p:set>
                                    <p:anim calcmode="lin" valueType="num">
                                      <p:cBhvr additive="base">
                                        <p:cTn id="41" dur="75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42" dur="75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randombar(horizontal)">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3" grpId="0"/>
      <p:bldP spid="6" grpId="0"/>
      <p:bldP spid="13" grpId="0" animBg="1"/>
      <p:bldP spid="11" grpId="0" animBg="1"/>
      <p:bldP spid="18" grpId="0" animBg="1"/>
      <p:bldP spid="19" grpId="0" animBg="1"/>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0739"/>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68EC60DE-AA0B-48F1-9700-100FD6260DC2}"/>
              </a:ext>
            </a:extLst>
          </p:cNvPr>
          <p:cNvSpPr/>
          <p:nvPr/>
        </p:nvSpPr>
        <p:spPr>
          <a:xfrm>
            <a:off x="992074" y="1650199"/>
            <a:ext cx="7195004" cy="2400657"/>
          </a:xfrm>
          <a:prstGeom prst="rect">
            <a:avLst/>
          </a:prstGeom>
        </p:spPr>
        <p:txBody>
          <a:bodyPr wrap="square">
            <a:spAutoFit/>
          </a:bodyPr>
          <a:lstStyle/>
          <a:p>
            <a:pPr indent="450000">
              <a:lnSpc>
                <a:spcPct val="150000"/>
              </a:lnSpc>
            </a:pPr>
            <a:r>
              <a:rPr lang="zh-CN" altLang="zh-CN" sz="2000" dirty="0">
                <a:latin typeface="Times New Roman" panose="02020603050405020304" pitchFamily="18" charset="0"/>
                <a:ea typeface="黑体" panose="02010609060101010101" pitchFamily="49" charset="-122"/>
              </a:rPr>
              <a:t>验算液压系统性能的目的在于判断设计质量</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或从几种方案中评选最佳设计方案。液压系统的性能验算是一个复杂的问题</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目前只有采用一些简化公式进行近似估算</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以便定性地说明情况。当设计中能找到经过实践检验的同类型系统作为对比参考</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或可靠的实验结果可供使用时</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系统的性能验算就可以省略。</a:t>
            </a:r>
          </a:p>
        </p:txBody>
      </p:sp>
      <p:sp>
        <p:nvSpPr>
          <p:cNvPr id="13" name="圆角矩形 6">
            <a:extLst>
              <a:ext uri="{FF2B5EF4-FFF2-40B4-BE49-F238E27FC236}">
                <a16:creationId xmlns:a16="http://schemas.microsoft.com/office/drawing/2014/main" id="{BA9344BE-0AF7-4F72-B21E-D61F8CE4CC7A}"/>
              </a:ext>
            </a:extLst>
          </p:cNvPr>
          <p:cNvSpPr/>
          <p:nvPr/>
        </p:nvSpPr>
        <p:spPr>
          <a:xfrm>
            <a:off x="860425" y="1629034"/>
            <a:ext cx="7458302" cy="240927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20" name="直角三角形 19">
            <a:extLst>
              <a:ext uri="{FF2B5EF4-FFF2-40B4-BE49-F238E27FC236}">
                <a16:creationId xmlns:a16="http://schemas.microsoft.com/office/drawing/2014/main" id="{06E4D682-D3B4-418E-AF31-72378F913B59}"/>
              </a:ext>
            </a:extLst>
          </p:cNvPr>
          <p:cNvSpPr/>
          <p:nvPr/>
        </p:nvSpPr>
        <p:spPr>
          <a:xfrm rot="18962245" flipV="1">
            <a:off x="2675462" y="97867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1" name="直角三角形 20">
            <a:extLst>
              <a:ext uri="{FF2B5EF4-FFF2-40B4-BE49-F238E27FC236}">
                <a16:creationId xmlns:a16="http://schemas.microsoft.com/office/drawing/2014/main" id="{474D6623-A421-4084-8C7F-0DAD48CAB318}"/>
              </a:ext>
            </a:extLst>
          </p:cNvPr>
          <p:cNvSpPr/>
          <p:nvPr/>
        </p:nvSpPr>
        <p:spPr>
          <a:xfrm rot="18962245" flipV="1">
            <a:off x="2825709" y="97867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3" name="直角三角形 22">
            <a:extLst>
              <a:ext uri="{FF2B5EF4-FFF2-40B4-BE49-F238E27FC236}">
                <a16:creationId xmlns:a16="http://schemas.microsoft.com/office/drawing/2014/main" id="{F0BFCF8E-78EA-44E6-AE88-14EBA1A4A8C1}"/>
              </a:ext>
            </a:extLst>
          </p:cNvPr>
          <p:cNvSpPr/>
          <p:nvPr/>
        </p:nvSpPr>
        <p:spPr>
          <a:xfrm rot="2637755" flipH="1" flipV="1">
            <a:off x="6077490" y="99984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4" name="直角三角形 23">
            <a:extLst>
              <a:ext uri="{FF2B5EF4-FFF2-40B4-BE49-F238E27FC236}">
                <a16:creationId xmlns:a16="http://schemas.microsoft.com/office/drawing/2014/main" id="{CD78914F-3D14-4C01-82C6-FDE96A25FB4A}"/>
              </a:ext>
            </a:extLst>
          </p:cNvPr>
          <p:cNvSpPr/>
          <p:nvPr/>
        </p:nvSpPr>
        <p:spPr>
          <a:xfrm rot="2637755" flipH="1" flipV="1">
            <a:off x="6227737" y="99984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矩形 4">
            <a:extLst>
              <a:ext uri="{FF2B5EF4-FFF2-40B4-BE49-F238E27FC236}">
                <a16:creationId xmlns:a16="http://schemas.microsoft.com/office/drawing/2014/main" id="{45DA4E24-692C-4B24-A32C-A4B30280848D}"/>
              </a:ext>
            </a:extLst>
          </p:cNvPr>
          <p:cNvSpPr/>
          <p:nvPr/>
        </p:nvSpPr>
        <p:spPr>
          <a:xfrm>
            <a:off x="2725754" y="1089139"/>
            <a:ext cx="3531736" cy="314638"/>
          </a:xfrm>
          <a:prstGeom prst="rect">
            <a:avLst/>
          </a:prstGeom>
        </p:spPr>
        <p:txBody>
          <a:bodyPr wrap="none">
            <a:spAutoFit/>
          </a:bodyPr>
          <a:lstStyle/>
          <a:p>
            <a:pPr indent="266700" algn="ctr">
              <a:lnSpc>
                <a:spcPts val="1575"/>
              </a:lnSpc>
              <a:spcAft>
                <a:spcPts val="0"/>
              </a:spcAft>
            </a:pPr>
            <a:r>
              <a:rPr lang="zh-CN"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五、验算液压系统性能</a:t>
            </a:r>
          </a:p>
        </p:txBody>
      </p:sp>
    </p:spTree>
    <p:extLst>
      <p:ext uri="{BB962C8B-B14F-4D97-AF65-F5344CB8AC3E}">
        <p14:creationId xmlns:p14="http://schemas.microsoft.com/office/powerpoint/2010/main" val="152142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20" grpId="0" animBg="1"/>
      <p:bldP spid="21" grpId="0" animBg="1"/>
      <p:bldP spid="23" grpId="0" animBg="1"/>
      <p:bldP spid="24" grpId="0" animBg="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0739"/>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3" name="直角三角形 22">
            <a:extLst>
              <a:ext uri="{FF2B5EF4-FFF2-40B4-BE49-F238E27FC236}">
                <a16:creationId xmlns:a16="http://schemas.microsoft.com/office/drawing/2014/main" id="{F0BFCF8E-78EA-44E6-AE88-14EBA1A4A8C1}"/>
              </a:ext>
            </a:extLst>
          </p:cNvPr>
          <p:cNvSpPr/>
          <p:nvPr/>
        </p:nvSpPr>
        <p:spPr>
          <a:xfrm rot="2637755" flipH="1" flipV="1">
            <a:off x="74516" y="98621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4" name="直角三角形 23">
            <a:extLst>
              <a:ext uri="{FF2B5EF4-FFF2-40B4-BE49-F238E27FC236}">
                <a16:creationId xmlns:a16="http://schemas.microsoft.com/office/drawing/2014/main" id="{CD78914F-3D14-4C01-82C6-FDE96A25FB4A}"/>
              </a:ext>
            </a:extLst>
          </p:cNvPr>
          <p:cNvSpPr/>
          <p:nvPr/>
        </p:nvSpPr>
        <p:spPr>
          <a:xfrm rot="2637755" flipH="1" flipV="1">
            <a:off x="224763" y="98621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5" name="矩形 4">
            <a:extLst>
              <a:ext uri="{FF2B5EF4-FFF2-40B4-BE49-F238E27FC236}">
                <a16:creationId xmlns:a16="http://schemas.microsoft.com/office/drawing/2014/main" id="{45DA4E24-692C-4B24-A32C-A4B30280848D}"/>
              </a:ext>
            </a:extLst>
          </p:cNvPr>
          <p:cNvSpPr/>
          <p:nvPr/>
        </p:nvSpPr>
        <p:spPr>
          <a:xfrm>
            <a:off x="340634" y="1052701"/>
            <a:ext cx="3018775" cy="303225"/>
          </a:xfrm>
          <a:prstGeom prst="rect">
            <a:avLst/>
          </a:prstGeom>
        </p:spPr>
        <p:txBody>
          <a:bodyPr wrap="none">
            <a:spAutoFit/>
          </a:bodyPr>
          <a:lstStyle/>
          <a:p>
            <a:pPr indent="266700" algn="ctr">
              <a:lnSpc>
                <a:spcPts val="1575"/>
              </a:lnSpc>
              <a:spcAft>
                <a:spcPts val="0"/>
              </a:spcAft>
            </a:pP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五、验算液压系统性能</a:t>
            </a:r>
          </a:p>
        </p:txBody>
      </p:sp>
      <p:sp>
        <p:nvSpPr>
          <p:cNvPr id="2" name="矩形 1">
            <a:extLst>
              <a:ext uri="{FF2B5EF4-FFF2-40B4-BE49-F238E27FC236}">
                <a16:creationId xmlns:a16="http://schemas.microsoft.com/office/drawing/2014/main" id="{17B1A2AA-C538-420D-BE64-1B40BE5A8DB5}"/>
              </a:ext>
            </a:extLst>
          </p:cNvPr>
          <p:cNvSpPr/>
          <p:nvPr/>
        </p:nvSpPr>
        <p:spPr>
          <a:xfrm>
            <a:off x="657015" y="1274592"/>
            <a:ext cx="8218471" cy="414922"/>
          </a:xfrm>
          <a:prstGeom prst="rect">
            <a:avLst/>
          </a:prstGeom>
        </p:spPr>
        <p:txBody>
          <a:bodyPr wrap="square">
            <a:spAutoFit/>
          </a:bodyPr>
          <a:lstStyle/>
          <a:p>
            <a:pPr indent="450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液压系统性能验算的项目很多</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常见的有回路压力损失验算和发热温升验算。</a:t>
            </a:r>
            <a:endParaRPr lang="zh-CN" altLang="en-US" sz="1600" dirty="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D4111619-0270-4051-BE63-BDD6DC1228B8}"/>
              </a:ext>
            </a:extLst>
          </p:cNvPr>
          <p:cNvSpPr/>
          <p:nvPr/>
        </p:nvSpPr>
        <p:spPr>
          <a:xfrm>
            <a:off x="0" y="1803616"/>
            <a:ext cx="2868093" cy="264752"/>
          </a:xfrm>
          <a:prstGeom prst="rect">
            <a:avLst/>
          </a:prstGeom>
        </p:spPr>
        <p:txBody>
          <a:bodyPr wrap="none">
            <a:spAutoFit/>
          </a:bodyPr>
          <a:lstStyle/>
          <a:p>
            <a:pPr indent="203200">
              <a:lnSpc>
                <a:spcPts val="1200"/>
              </a:lnSpc>
              <a:spcAft>
                <a:spcPts val="0"/>
              </a:spcAft>
            </a:pPr>
            <a:r>
              <a:rPr lang="en-US"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回路压力损失验算</a:t>
            </a:r>
          </a:p>
        </p:txBody>
      </p:sp>
      <p:sp>
        <p:nvSpPr>
          <p:cNvPr id="7" name="矩形 6">
            <a:extLst>
              <a:ext uri="{FF2B5EF4-FFF2-40B4-BE49-F238E27FC236}">
                <a16:creationId xmlns:a16="http://schemas.microsoft.com/office/drawing/2014/main" id="{D6CA4802-DA1E-4408-8705-E9929DEACC01}"/>
              </a:ext>
            </a:extLst>
          </p:cNvPr>
          <p:cNvSpPr/>
          <p:nvPr/>
        </p:nvSpPr>
        <p:spPr>
          <a:xfrm>
            <a:off x="652496" y="2039224"/>
            <a:ext cx="7910285" cy="1153586"/>
          </a:xfrm>
          <a:prstGeom prst="rect">
            <a:avLst/>
          </a:prstGeom>
        </p:spPr>
        <p:txBody>
          <a:bodyPr wrap="square">
            <a:spAutoFit/>
          </a:bodyPr>
          <a:lstStyle/>
          <a:p>
            <a:pPr indent="450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压力损失包括管道内的沿程损失和局部损失以及阀类元件处的局部损失三项。管道内的这两种损失可用第三章中的有关公式估算</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阀类元件处的局部损失则需从产品样本中查出。</a:t>
            </a:r>
          </a:p>
        </p:txBody>
      </p:sp>
      <p:sp>
        <p:nvSpPr>
          <p:cNvPr id="8" name="矩形 7">
            <a:extLst>
              <a:ext uri="{FF2B5EF4-FFF2-40B4-BE49-F238E27FC236}">
                <a16:creationId xmlns:a16="http://schemas.microsoft.com/office/drawing/2014/main" id="{7F5ADDC5-ECDB-4408-8FDC-544DC6803C96}"/>
              </a:ext>
            </a:extLst>
          </p:cNvPr>
          <p:cNvSpPr/>
          <p:nvPr/>
        </p:nvSpPr>
        <p:spPr>
          <a:xfrm>
            <a:off x="659280" y="3143627"/>
            <a:ext cx="7945922" cy="1569660"/>
          </a:xfrm>
          <a:prstGeom prst="rect">
            <a:avLst/>
          </a:prstGeom>
        </p:spPr>
        <p:txBody>
          <a:bodyPr wrap="square">
            <a:spAutoFit/>
          </a:bodyPr>
          <a:lstStyle/>
          <a:p>
            <a:pPr indent="450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计算液压系统的回路压力损失时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不同的工作阶段要分开来计算。回油路上的压力损失一般都须折算到进油路上去。根据回路压力损失估算出来的压力阀调整压力和回路效率</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对不同方案的对比来说都具有参考价值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但在进行这些估算时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回路中的油管布置情况必须先行明确。</a:t>
            </a:r>
          </a:p>
        </p:txBody>
      </p:sp>
    </p:spTree>
    <p:extLst>
      <p:ext uri="{BB962C8B-B14F-4D97-AF65-F5344CB8AC3E}">
        <p14:creationId xmlns:p14="http://schemas.microsoft.com/office/powerpoint/2010/main" val="279341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randombar(horizontal)">
                                      <p:cBhvr>
                                        <p:cTn id="3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 grpId="0"/>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0739"/>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3" name="直角三角形 22">
            <a:extLst>
              <a:ext uri="{FF2B5EF4-FFF2-40B4-BE49-F238E27FC236}">
                <a16:creationId xmlns:a16="http://schemas.microsoft.com/office/drawing/2014/main" id="{F0BFCF8E-78EA-44E6-AE88-14EBA1A4A8C1}"/>
              </a:ext>
            </a:extLst>
          </p:cNvPr>
          <p:cNvSpPr/>
          <p:nvPr/>
        </p:nvSpPr>
        <p:spPr>
          <a:xfrm rot="2637755" flipH="1" flipV="1">
            <a:off x="74516" y="98621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4" name="直角三角形 23">
            <a:extLst>
              <a:ext uri="{FF2B5EF4-FFF2-40B4-BE49-F238E27FC236}">
                <a16:creationId xmlns:a16="http://schemas.microsoft.com/office/drawing/2014/main" id="{CD78914F-3D14-4C01-82C6-FDE96A25FB4A}"/>
              </a:ext>
            </a:extLst>
          </p:cNvPr>
          <p:cNvSpPr/>
          <p:nvPr/>
        </p:nvSpPr>
        <p:spPr>
          <a:xfrm rot="2637755" flipH="1" flipV="1">
            <a:off x="224763" y="98621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D4111619-0270-4051-BE63-BDD6DC1228B8}"/>
              </a:ext>
            </a:extLst>
          </p:cNvPr>
          <p:cNvSpPr/>
          <p:nvPr/>
        </p:nvSpPr>
        <p:spPr>
          <a:xfrm>
            <a:off x="571677" y="966155"/>
            <a:ext cx="2149948"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二</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发热温升验算</a:t>
            </a:r>
          </a:p>
        </p:txBody>
      </p:sp>
      <p:sp>
        <p:nvSpPr>
          <p:cNvPr id="3" name="矩形 2">
            <a:extLst>
              <a:ext uri="{FF2B5EF4-FFF2-40B4-BE49-F238E27FC236}">
                <a16:creationId xmlns:a16="http://schemas.microsoft.com/office/drawing/2014/main" id="{863AD242-1D0B-43A0-9108-6D1D4397DA47}"/>
              </a:ext>
            </a:extLst>
          </p:cNvPr>
          <p:cNvSpPr/>
          <p:nvPr/>
        </p:nvSpPr>
        <p:spPr>
          <a:xfrm>
            <a:off x="999849" y="1535187"/>
            <a:ext cx="7283726" cy="2400657"/>
          </a:xfrm>
          <a:prstGeom prst="rect">
            <a:avLst/>
          </a:prstGeom>
        </p:spPr>
        <p:txBody>
          <a:bodyPr wrap="square">
            <a:spAutoFit/>
          </a:bodyPr>
          <a:lstStyle/>
          <a:p>
            <a:pPr indent="450000">
              <a:lnSpc>
                <a:spcPct val="150000"/>
              </a:lnSpc>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这项验算是用热平衡原理来对油液的温升值进行估计。单位时间内进入液压系统的热量</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20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kW)</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是液压泵输入功率</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和液压执行元件有效功率</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之差</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假如这些热量全部由油箱散发出去</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不考虑系统其他部分的散热效能</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则油液温升的估算公式可以根据不同的条件分别从有关的手册中找出来。</a:t>
            </a:r>
            <a:endParaRPr lang="zh-CN" altLang="en-US" sz="2000" dirty="0">
              <a:latin typeface="Times New Roman" panose="02020603050405020304" pitchFamily="18" charset="0"/>
              <a:ea typeface="黑体" panose="02010609060101010101" pitchFamily="49" charset="-122"/>
            </a:endParaRPr>
          </a:p>
        </p:txBody>
      </p:sp>
      <p:sp>
        <p:nvSpPr>
          <p:cNvPr id="14" name="圆角矩形 6">
            <a:extLst>
              <a:ext uri="{FF2B5EF4-FFF2-40B4-BE49-F238E27FC236}">
                <a16:creationId xmlns:a16="http://schemas.microsoft.com/office/drawing/2014/main" id="{E354EFBA-9B3D-4794-A9F9-8C9C10A04CB3}"/>
              </a:ext>
            </a:extLst>
          </p:cNvPr>
          <p:cNvSpPr/>
          <p:nvPr/>
        </p:nvSpPr>
        <p:spPr>
          <a:xfrm>
            <a:off x="909228" y="1482101"/>
            <a:ext cx="7458302" cy="255287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52017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4" grpId="0"/>
      <p:bldP spid="3" grpId="0"/>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0739"/>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3" name="直角三角形 22">
            <a:extLst>
              <a:ext uri="{FF2B5EF4-FFF2-40B4-BE49-F238E27FC236}">
                <a16:creationId xmlns:a16="http://schemas.microsoft.com/office/drawing/2014/main" id="{F0BFCF8E-78EA-44E6-AE88-14EBA1A4A8C1}"/>
              </a:ext>
            </a:extLst>
          </p:cNvPr>
          <p:cNvSpPr/>
          <p:nvPr/>
        </p:nvSpPr>
        <p:spPr>
          <a:xfrm rot="2637755" flipH="1" flipV="1">
            <a:off x="74516" y="98621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4" name="直角三角形 23">
            <a:extLst>
              <a:ext uri="{FF2B5EF4-FFF2-40B4-BE49-F238E27FC236}">
                <a16:creationId xmlns:a16="http://schemas.microsoft.com/office/drawing/2014/main" id="{CD78914F-3D14-4C01-82C6-FDE96A25FB4A}"/>
              </a:ext>
            </a:extLst>
          </p:cNvPr>
          <p:cNvSpPr/>
          <p:nvPr/>
        </p:nvSpPr>
        <p:spPr>
          <a:xfrm rot="2637755" flipH="1" flipV="1">
            <a:off x="224763" y="98621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D4111619-0270-4051-BE63-BDD6DC1228B8}"/>
              </a:ext>
            </a:extLst>
          </p:cNvPr>
          <p:cNvSpPr/>
          <p:nvPr/>
        </p:nvSpPr>
        <p:spPr>
          <a:xfrm>
            <a:off x="571677" y="966155"/>
            <a:ext cx="2149948"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二</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发热温升验算</a:t>
            </a:r>
          </a:p>
        </p:txBody>
      </p:sp>
      <p:sp>
        <p:nvSpPr>
          <p:cNvPr id="2" name="矩形 1">
            <a:extLst>
              <a:ext uri="{FF2B5EF4-FFF2-40B4-BE49-F238E27FC236}">
                <a16:creationId xmlns:a16="http://schemas.microsoft.com/office/drawing/2014/main" id="{EB9F3C3E-B556-4501-AB9D-A5FC5E01E483}"/>
              </a:ext>
            </a:extLst>
          </p:cNvPr>
          <p:cNvSpPr/>
          <p:nvPr/>
        </p:nvSpPr>
        <p:spPr>
          <a:xfrm>
            <a:off x="934427" y="1347252"/>
            <a:ext cx="7685316" cy="1286250"/>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当油箱三个边的尺寸比例在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1∶2∶3</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之间、油面高度是油箱高度的</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、且油箱通风情况良好时</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油液温升</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的计算式可以用单位时间内输入热量</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和油箱有效容积</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近似地表示成</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6B2826B4-9523-4043-9516-0B0FAA40CA16}"/>
              </a:ext>
            </a:extLst>
          </p:cNvPr>
          <p:cNvPicPr>
            <a:picLocks noChangeAspect="1"/>
          </p:cNvPicPr>
          <p:nvPr/>
        </p:nvPicPr>
        <p:blipFill>
          <a:blip r:embed="rId3"/>
          <a:stretch>
            <a:fillRect/>
          </a:stretch>
        </p:blipFill>
        <p:spPr>
          <a:xfrm>
            <a:off x="3531679" y="2657368"/>
            <a:ext cx="2293819" cy="693480"/>
          </a:xfrm>
          <a:prstGeom prst="rect">
            <a:avLst/>
          </a:prstGeom>
        </p:spPr>
      </p:pic>
      <p:sp>
        <p:nvSpPr>
          <p:cNvPr id="6" name="矩形 5">
            <a:extLst>
              <a:ext uri="{FF2B5EF4-FFF2-40B4-BE49-F238E27FC236}">
                <a16:creationId xmlns:a16="http://schemas.microsoft.com/office/drawing/2014/main" id="{3DBFCA66-3874-43D0-ABDE-D57F84407905}"/>
              </a:ext>
            </a:extLst>
          </p:cNvPr>
          <p:cNvSpPr/>
          <p:nvPr/>
        </p:nvSpPr>
        <p:spPr>
          <a:xfrm>
            <a:off x="997700" y="3327125"/>
            <a:ext cx="7766887" cy="1286250"/>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当验算出来的油液温升值超过允许数值时</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系统中必须考虑设置适当的冷却器。油箱中油液允许的温升值随主机的不同而不同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一般机床为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25~30℃,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工程机械为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35~40℃,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等等。</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23920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1+#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randombar(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4" grpId="0"/>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747519" y="159207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Times New Roman" panose="02020603050405020304" pitchFamily="18" charset="0"/>
                <a:ea typeface="黑体" panose="02010609060101010101" pitchFamily="49" charset="-122"/>
                <a:cs typeface="Open Sans" panose="020B0604020202020204" charset="0"/>
              </a:rPr>
              <a:t>一、</a:t>
            </a:r>
          </a:p>
        </p:txBody>
      </p:sp>
      <p:sp>
        <p:nvSpPr>
          <p:cNvPr id="4" name="矩形 3">
            <a:extLst>
              <a:ext uri="{FF2B5EF4-FFF2-40B4-BE49-F238E27FC236}">
                <a16:creationId xmlns:a16="http://schemas.microsoft.com/office/drawing/2014/main" id="{FAE06C64-609A-4F36-A730-9AD9211085B4}"/>
              </a:ext>
            </a:extLst>
          </p:cNvPr>
          <p:cNvSpPr/>
          <p:nvPr/>
        </p:nvSpPr>
        <p:spPr>
          <a:xfrm>
            <a:off x="2753463" y="1792128"/>
            <a:ext cx="3901442" cy="923330"/>
          </a:xfrm>
          <a:prstGeom prst="rect">
            <a:avLst/>
          </a:prstGeom>
        </p:spPr>
        <p:txBody>
          <a:bodyPr wrap="square">
            <a:spAutoFit/>
          </a:bodyPr>
          <a:lstStyle/>
          <a:p>
            <a:pPr algn="ctr"/>
            <a:r>
              <a:rPr lang="zh-CN" altLang="en-US" sz="5400" dirty="0">
                <a:solidFill>
                  <a:srgbClr val="FFC000"/>
                </a:solidFill>
                <a:latin typeface="Times New Roman" panose="02020603050405020304" pitchFamily="18" charset="0"/>
                <a:ea typeface="黑体" panose="02010609060101010101" pitchFamily="49" charset="-122"/>
              </a:rPr>
              <a:t>概   述</a:t>
            </a:r>
          </a:p>
        </p:txBody>
      </p:sp>
    </p:spTree>
    <p:extLst>
      <p:ext uri="{BB962C8B-B14F-4D97-AF65-F5344CB8AC3E}">
        <p14:creationId xmlns:p14="http://schemas.microsoft.com/office/powerpoint/2010/main" val="40894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0739"/>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3" name="直角三角形 22">
            <a:extLst>
              <a:ext uri="{FF2B5EF4-FFF2-40B4-BE49-F238E27FC236}">
                <a16:creationId xmlns:a16="http://schemas.microsoft.com/office/drawing/2014/main" id="{F0BFCF8E-78EA-44E6-AE88-14EBA1A4A8C1}"/>
              </a:ext>
            </a:extLst>
          </p:cNvPr>
          <p:cNvSpPr/>
          <p:nvPr/>
        </p:nvSpPr>
        <p:spPr>
          <a:xfrm rot="2637755" flipH="1" flipV="1">
            <a:off x="275661" y="99708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4" name="直角三角形 23">
            <a:extLst>
              <a:ext uri="{FF2B5EF4-FFF2-40B4-BE49-F238E27FC236}">
                <a16:creationId xmlns:a16="http://schemas.microsoft.com/office/drawing/2014/main" id="{CD78914F-3D14-4C01-82C6-FDE96A25FB4A}"/>
              </a:ext>
            </a:extLst>
          </p:cNvPr>
          <p:cNvSpPr/>
          <p:nvPr/>
        </p:nvSpPr>
        <p:spPr>
          <a:xfrm rot="2637755" flipH="1" flipV="1">
            <a:off x="425908" y="99708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D4111619-0270-4051-BE63-BDD6DC1228B8}"/>
              </a:ext>
            </a:extLst>
          </p:cNvPr>
          <p:cNvSpPr/>
          <p:nvPr/>
        </p:nvSpPr>
        <p:spPr>
          <a:xfrm>
            <a:off x="809527" y="945396"/>
            <a:ext cx="2149948"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三</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冲击消振验算</a:t>
            </a:r>
          </a:p>
        </p:txBody>
      </p:sp>
      <p:sp>
        <p:nvSpPr>
          <p:cNvPr id="3" name="矩形 2">
            <a:extLst>
              <a:ext uri="{FF2B5EF4-FFF2-40B4-BE49-F238E27FC236}">
                <a16:creationId xmlns:a16="http://schemas.microsoft.com/office/drawing/2014/main" id="{AD504886-4BD4-41E8-A972-2D441FA77452}"/>
              </a:ext>
            </a:extLst>
          </p:cNvPr>
          <p:cNvSpPr/>
          <p:nvPr/>
        </p:nvSpPr>
        <p:spPr>
          <a:xfrm>
            <a:off x="784993" y="1831247"/>
            <a:ext cx="4237057" cy="264752"/>
          </a:xfrm>
          <a:prstGeom prst="rect">
            <a:avLst/>
          </a:prstGeom>
        </p:spPr>
        <p:txBody>
          <a:bodyPr wrap="none">
            <a:spAutoFit/>
          </a:bodyPr>
          <a:lstStyle/>
          <a:p>
            <a:pPr indent="203200">
              <a:lnSpc>
                <a:spcPts val="1200"/>
              </a:lnSpc>
              <a:spcAft>
                <a:spcPts val="0"/>
              </a:spcAft>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冲击消振验算参看第五章第三节。</a:t>
            </a:r>
            <a:endParaRPr lang="zh-CN" altLang="zh-CN" sz="2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圆角矩形 6">
            <a:extLst>
              <a:ext uri="{FF2B5EF4-FFF2-40B4-BE49-F238E27FC236}">
                <a16:creationId xmlns:a16="http://schemas.microsoft.com/office/drawing/2014/main" id="{837A890C-F400-42F7-B0BD-D645FEB42B26}"/>
              </a:ext>
            </a:extLst>
          </p:cNvPr>
          <p:cNvSpPr/>
          <p:nvPr/>
        </p:nvSpPr>
        <p:spPr>
          <a:xfrm>
            <a:off x="860425" y="1650016"/>
            <a:ext cx="6389461" cy="5460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9AD0557C-E3B3-4ECA-AD3A-9DBE54AECC51}"/>
              </a:ext>
            </a:extLst>
          </p:cNvPr>
          <p:cNvSpPr/>
          <p:nvPr/>
        </p:nvSpPr>
        <p:spPr>
          <a:xfrm rot="2637755" flipH="1" flipV="1">
            <a:off x="275661" y="25408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34DB9B57-9461-47FE-8C99-4CEF76E36A64}"/>
              </a:ext>
            </a:extLst>
          </p:cNvPr>
          <p:cNvSpPr/>
          <p:nvPr/>
        </p:nvSpPr>
        <p:spPr>
          <a:xfrm rot="2637755" flipH="1" flipV="1">
            <a:off x="425908" y="254084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E34455C1-95C0-4EE7-86FD-8B5544B26D4B}"/>
              </a:ext>
            </a:extLst>
          </p:cNvPr>
          <p:cNvSpPr/>
          <p:nvPr/>
        </p:nvSpPr>
        <p:spPr>
          <a:xfrm>
            <a:off x="657015" y="2645797"/>
            <a:ext cx="2355132" cy="264752"/>
          </a:xfrm>
          <a:prstGeom prst="rect">
            <a:avLst/>
          </a:prstGeom>
        </p:spPr>
        <p:txBody>
          <a:bodyPr wrap="none">
            <a:spAutoFit/>
          </a:bodyPr>
          <a:lstStyle/>
          <a:p>
            <a:pPr indent="203200">
              <a:lnSpc>
                <a:spcPts val="1200"/>
              </a:lnSpc>
              <a:spcAft>
                <a:spcPts val="0"/>
              </a:spcAft>
            </a:pPr>
            <a:r>
              <a:rPr lang="en-US"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四</a:t>
            </a:r>
            <a:r>
              <a:rPr lang="en-US"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动态性能验算</a:t>
            </a:r>
            <a:endParaRPr lang="zh-CN" altLang="zh-CN" sz="2000" dirty="0">
              <a:solidFill>
                <a:srgbClr val="184972"/>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圆角矩形 6">
            <a:extLst>
              <a:ext uri="{FF2B5EF4-FFF2-40B4-BE49-F238E27FC236}">
                <a16:creationId xmlns:a16="http://schemas.microsoft.com/office/drawing/2014/main" id="{8A930EC0-33E6-47BD-B889-BEC21DBBDCE3}"/>
              </a:ext>
            </a:extLst>
          </p:cNvPr>
          <p:cNvSpPr/>
          <p:nvPr/>
        </p:nvSpPr>
        <p:spPr>
          <a:xfrm>
            <a:off x="860425" y="3280877"/>
            <a:ext cx="6389461" cy="5460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E2B6A4AA-0E64-4AA7-9469-2C7E89A5AAA1}"/>
              </a:ext>
            </a:extLst>
          </p:cNvPr>
          <p:cNvSpPr/>
          <p:nvPr/>
        </p:nvSpPr>
        <p:spPr>
          <a:xfrm>
            <a:off x="784993" y="3470767"/>
            <a:ext cx="3724096" cy="264752"/>
          </a:xfrm>
          <a:prstGeom prst="rect">
            <a:avLst/>
          </a:prstGeom>
        </p:spPr>
        <p:txBody>
          <a:bodyPr wrap="none">
            <a:spAutoFit/>
          </a:bodyPr>
          <a:lstStyle/>
          <a:p>
            <a:pPr indent="203200">
              <a:lnSpc>
                <a:spcPts val="1200"/>
              </a:lnSpc>
              <a:spcAft>
                <a:spcPts val="0"/>
              </a:spcAft>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动态性能验算参看第十二章。</a:t>
            </a:r>
            <a:endParaRPr lang="zh-CN" altLang="zh-CN" sz="20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4769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75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0-#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 calcmode="lin" valueType="num">
                                      <p:cBhvr additive="base">
                                        <p:cTn id="41"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2"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 grpId="0"/>
      <p:bldP spid="13" grpId="0" animBg="1"/>
      <p:bldP spid="14" grpId="0" animBg="1"/>
      <p:bldP spid="17" grpId="0" animBg="1"/>
      <p:bldP spid="18" grpId="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747519" y="159207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8000" dirty="0">
                <a:solidFill>
                  <a:srgbClr val="FFFFFF"/>
                </a:solidFill>
                <a:latin typeface="Times New Roman" panose="02020603050405020304" pitchFamily="18" charset="0"/>
                <a:ea typeface="黑体" panose="02010609060101010101" pitchFamily="49" charset="-122"/>
                <a:cs typeface="Open Sans" panose="020B0604020202020204" charset="0"/>
              </a:rPr>
              <a:t>三</a:t>
            </a: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Open Sans" panose="020B0604020202020204" charset="0"/>
              </a:rPr>
              <a:t>、</a:t>
            </a:r>
          </a:p>
        </p:txBody>
      </p:sp>
      <p:sp>
        <p:nvSpPr>
          <p:cNvPr id="4" name="矩形 3">
            <a:extLst>
              <a:ext uri="{FF2B5EF4-FFF2-40B4-BE49-F238E27FC236}">
                <a16:creationId xmlns:a16="http://schemas.microsoft.com/office/drawing/2014/main" id="{FAE06C64-609A-4F36-A730-9AD9211085B4}"/>
              </a:ext>
            </a:extLst>
          </p:cNvPr>
          <p:cNvSpPr/>
          <p:nvPr/>
        </p:nvSpPr>
        <p:spPr>
          <a:xfrm>
            <a:off x="3339251" y="1592074"/>
            <a:ext cx="3901442" cy="1754326"/>
          </a:xfrm>
          <a:prstGeom prst="rect">
            <a:avLst/>
          </a:prstGeom>
        </p:spPr>
        <p:txBody>
          <a:bodyPr wrap="square">
            <a:spAutoFit/>
          </a:bodyPr>
          <a:lstStyle/>
          <a:p>
            <a:pPr lvl="0" algn="ctr"/>
            <a:r>
              <a:rPr lang="zh-CN" altLang="zh-CN" sz="5400" dirty="0">
                <a:solidFill>
                  <a:srgbClr val="FFC000"/>
                </a:solidFill>
                <a:latin typeface="Times New Roman" panose="02020603050405020304" pitchFamily="18" charset="0"/>
                <a:ea typeface="黑体" panose="02010609060101010101" pitchFamily="49" charset="-122"/>
              </a:rPr>
              <a:t>液压系统设计计算举例</a:t>
            </a:r>
            <a:endParaRPr kumimoji="0" lang="zh-CN" altLang="en-US" sz="5400" b="0" i="0" u="none" strike="noStrike" kern="1200" cap="none" spc="0" normalizeH="0" baseline="0" noProof="0" dirty="0">
              <a:ln>
                <a:noFill/>
              </a:ln>
              <a:solidFill>
                <a:srgbClr val="FFC000"/>
              </a:solidFill>
              <a:effectLst/>
              <a:uLnTx/>
              <a:uFillTx/>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51551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E61477AB-7C31-4712-9729-0C85C0C6754B}"/>
              </a:ext>
            </a:extLst>
          </p:cNvPr>
          <p:cNvSpPr/>
          <p:nvPr/>
        </p:nvSpPr>
        <p:spPr>
          <a:xfrm>
            <a:off x="860425" y="1202472"/>
            <a:ext cx="7913461" cy="3000821"/>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本节以一台卧式单面多轴钻孔组合机床为例</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要求设计出驱动它的动力滑台的液压系统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以实现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快进</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工进</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停止</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的工作循环。已知</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机床上有主轴</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加工</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ϕ</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13.9mm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ϕ</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8.5mm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刀具材料为高速钢</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工件材料为铸铁</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硬度为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240HBW;</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机床工作部件总质量为</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=1000kg;</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快进、快退速度为</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5.6m/min,</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快进行程长度为</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=100mm,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工进行程长度为</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=50mm,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往复运动的加速、减速时间不希望超过</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0.16s;</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动力滑台采用平导轨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其静摩擦因数为</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动摩擦因数为</a:t>
            </a:r>
            <a:r>
              <a:rPr lang="en-US" altLang="zh-CN"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液压系统中的执行元件使用液压缸。</a:t>
            </a:r>
            <a:endParaRPr lang="zh-CN" altLang="en-US" dirty="0">
              <a:latin typeface="Times New Roman" panose="02020603050405020304" pitchFamily="18" charset="0"/>
              <a:ea typeface="黑体" panose="02010609060101010101" pitchFamily="49" charset="-122"/>
            </a:endParaRPr>
          </a:p>
        </p:txBody>
      </p:sp>
      <p:sp>
        <p:nvSpPr>
          <p:cNvPr id="19" name="圆角矩形 6">
            <a:extLst>
              <a:ext uri="{FF2B5EF4-FFF2-40B4-BE49-F238E27FC236}">
                <a16:creationId xmlns:a16="http://schemas.microsoft.com/office/drawing/2014/main" id="{AC2E5B17-F6CB-42EF-A5F3-8D3E31FE8FA0}"/>
              </a:ext>
            </a:extLst>
          </p:cNvPr>
          <p:cNvSpPr/>
          <p:nvPr/>
        </p:nvSpPr>
        <p:spPr>
          <a:xfrm>
            <a:off x="657015" y="1167546"/>
            <a:ext cx="8182184" cy="3115528"/>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79188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E61477AB-7C31-4712-9729-0C85C0C6754B}"/>
              </a:ext>
            </a:extLst>
          </p:cNvPr>
          <p:cNvSpPr/>
          <p:nvPr/>
        </p:nvSpPr>
        <p:spPr>
          <a:xfrm>
            <a:off x="911532" y="897596"/>
            <a:ext cx="7913461" cy="369332"/>
          </a:xfrm>
          <a:prstGeom prst="rect">
            <a:avLst/>
          </a:prstGeom>
        </p:spPr>
        <p:txBody>
          <a:bodyPr wrap="square">
            <a:spAutoFit/>
          </a:bodyPr>
          <a:lstStyle/>
          <a:p>
            <a:r>
              <a:rPr lang="zh-CN" altLang="zh-CN" dirty="0">
                <a:latin typeface="Times New Roman" panose="02020603050405020304" pitchFamily="18" charset="0"/>
                <a:ea typeface="黑体" panose="02010609060101010101" pitchFamily="49" charset="-122"/>
              </a:rPr>
              <a:t>液压系统的设计过程如下</a:t>
            </a:r>
            <a:r>
              <a:rPr lang="en-US" altLang="zh-CN" dirty="0">
                <a:latin typeface="Times New Roman" panose="02020603050405020304" pitchFamily="18" charset="0"/>
                <a:ea typeface="黑体" panose="02010609060101010101" pitchFamily="49" charset="-122"/>
              </a:rPr>
              <a:t>:</a:t>
            </a:r>
            <a:endParaRPr lang="zh-CN" altLang="zh-CN" dirty="0">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326768" y="134583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77015" y="134583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56FF763E-A6B8-48C6-9C3A-66806B5CC2CC}"/>
              </a:ext>
            </a:extLst>
          </p:cNvPr>
          <p:cNvSpPr/>
          <p:nvPr/>
        </p:nvSpPr>
        <p:spPr>
          <a:xfrm>
            <a:off x="657015" y="1416561"/>
            <a:ext cx="1992853" cy="303225"/>
          </a:xfrm>
          <a:prstGeom prst="rect">
            <a:avLst/>
          </a:prstGeom>
        </p:spPr>
        <p:txBody>
          <a:bodyPr wrap="none">
            <a:spAutoFit/>
          </a:bodyPr>
          <a:lstStyle/>
          <a:p>
            <a:pPr indent="266700" algn="ctr">
              <a:lnSpc>
                <a:spcPts val="1575"/>
              </a:lnSpc>
              <a:spcAft>
                <a:spcPts val="0"/>
              </a:spcAft>
            </a:pP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一、负载分析</a:t>
            </a:r>
          </a:p>
        </p:txBody>
      </p:sp>
      <p:sp>
        <p:nvSpPr>
          <p:cNvPr id="4" name="矩形 3">
            <a:extLst>
              <a:ext uri="{FF2B5EF4-FFF2-40B4-BE49-F238E27FC236}">
                <a16:creationId xmlns:a16="http://schemas.microsoft.com/office/drawing/2014/main" id="{36848B21-71ED-4C9D-8428-A3B83A615DC8}"/>
              </a:ext>
            </a:extLst>
          </p:cNvPr>
          <p:cNvSpPr/>
          <p:nvPr/>
        </p:nvSpPr>
        <p:spPr>
          <a:xfrm>
            <a:off x="506768" y="1790287"/>
            <a:ext cx="8597675" cy="870751"/>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工作负载　　高速钢钻头钻铸铁孔时的轴向切削力</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与钻头直径</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、每转进给量</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单位为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mm/r)</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和铸件硬度</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HBW</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之间的经验算式为</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85CA419F-9A2D-4800-BAB7-C233C76FDFF9}"/>
              </a:ext>
            </a:extLst>
          </p:cNvPr>
          <p:cNvSpPr/>
          <p:nvPr/>
        </p:nvSpPr>
        <p:spPr>
          <a:xfrm>
            <a:off x="598512" y="3117026"/>
            <a:ext cx="7735863" cy="1286250"/>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钻孔时的主轴转速</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和每转进给量</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按《组合机床设计手册》选取</a:t>
            </a:r>
            <a:endParaRPr lang="zh-CN"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ϕ</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13.9mm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=360r/min,</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=0.147mm/r</a:t>
            </a:r>
            <a:endParaRPr lang="zh-CN"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ϕ</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8.5mm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的孔</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=550r/min,</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=0.096mm/r</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4287A6C5-682D-4836-85D0-789452ED758A}"/>
              </a:ext>
            </a:extLst>
          </p:cNvPr>
          <p:cNvPicPr>
            <a:picLocks noChangeAspect="1"/>
          </p:cNvPicPr>
          <p:nvPr/>
        </p:nvPicPr>
        <p:blipFill>
          <a:blip r:embed="rId3"/>
          <a:stretch>
            <a:fillRect/>
          </a:stretch>
        </p:blipFill>
        <p:spPr>
          <a:xfrm>
            <a:off x="2745436" y="2710389"/>
            <a:ext cx="3292507" cy="392371"/>
          </a:xfrm>
          <a:prstGeom prst="rect">
            <a:avLst/>
          </a:prstGeom>
        </p:spPr>
      </p:pic>
    </p:spTree>
    <p:extLst>
      <p:ext uri="{BB962C8B-B14F-4D97-AF65-F5344CB8AC3E}">
        <p14:creationId xmlns:p14="http://schemas.microsoft.com/office/powerpoint/2010/main" val="324024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326769" y="109412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77016" y="109412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56FF763E-A6B8-48C6-9C3A-66806B5CC2CC}"/>
              </a:ext>
            </a:extLst>
          </p:cNvPr>
          <p:cNvSpPr/>
          <p:nvPr/>
        </p:nvSpPr>
        <p:spPr>
          <a:xfrm>
            <a:off x="657015" y="1184165"/>
            <a:ext cx="1992853" cy="303225"/>
          </a:xfrm>
          <a:prstGeom prst="rect">
            <a:avLst/>
          </a:prstGeom>
        </p:spPr>
        <p:txBody>
          <a:bodyPr wrap="none">
            <a:spAutoFit/>
          </a:bodyPr>
          <a:lstStyle/>
          <a:p>
            <a:pPr indent="266700" algn="ctr">
              <a:lnSpc>
                <a:spcPts val="1575"/>
              </a:lnSpc>
              <a:spcAft>
                <a:spcPts val="0"/>
              </a:spcAft>
            </a:pP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一、负载分析</a:t>
            </a:r>
          </a:p>
        </p:txBody>
      </p:sp>
      <p:sp>
        <p:nvSpPr>
          <p:cNvPr id="4" name="矩形 3">
            <a:extLst>
              <a:ext uri="{FF2B5EF4-FFF2-40B4-BE49-F238E27FC236}">
                <a16:creationId xmlns:a16="http://schemas.microsoft.com/office/drawing/2014/main" id="{36848B21-71ED-4C9D-8428-A3B83A615DC8}"/>
              </a:ext>
            </a:extLst>
          </p:cNvPr>
          <p:cNvSpPr/>
          <p:nvPr/>
        </p:nvSpPr>
        <p:spPr>
          <a:xfrm>
            <a:off x="402499" y="1532269"/>
            <a:ext cx="8597675" cy="455253"/>
          </a:xfrm>
          <a:prstGeom prst="rect">
            <a:avLst/>
          </a:prstGeom>
        </p:spPr>
        <p:txBody>
          <a:bodyPr wrap="square">
            <a:spAutoFit/>
          </a:bodyPr>
          <a:lstStyle/>
          <a:p>
            <a:pPr indent="450000">
              <a:lnSpc>
                <a:spcPct val="150000"/>
              </a:lnSpc>
              <a:spcAft>
                <a:spcPts val="0"/>
              </a:spcAft>
            </a:pPr>
            <a:r>
              <a:rPr lang="zh-CN" altLang="zh-CN" dirty="0">
                <a:latin typeface="Times New Roman" panose="02020603050405020304" pitchFamily="18" charset="0"/>
                <a:ea typeface="黑体" panose="02010609060101010101" pitchFamily="49" charset="-122"/>
              </a:rPr>
              <a:t>代入式</a:t>
            </a:r>
            <a:r>
              <a:rPr lang="en-US" altLang="zh-CN" dirty="0">
                <a:latin typeface="Times New Roman" panose="02020603050405020304" pitchFamily="18" charset="0"/>
                <a:ea typeface="黑体" panose="02010609060101010101" pitchFamily="49" charset="-122"/>
              </a:rPr>
              <a:t>(11-3)</a:t>
            </a:r>
            <a:r>
              <a:rPr lang="zh-CN" altLang="zh-CN" dirty="0">
                <a:latin typeface="Times New Roman" panose="02020603050405020304" pitchFamily="18" charset="0"/>
                <a:ea typeface="黑体" panose="02010609060101010101" pitchFamily="49" charset="-122"/>
              </a:rPr>
              <a:t>求得</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5CA419F-9A2D-4800-BAB7-C233C76FDFF9}"/>
                  </a:ext>
                </a:extLst>
              </p:cNvPr>
              <p:cNvSpPr/>
              <p:nvPr/>
            </p:nvSpPr>
            <p:spPr>
              <a:xfrm>
                <a:off x="833404" y="2768195"/>
                <a:ext cx="7735863" cy="1525033"/>
              </a:xfrm>
              <a:prstGeom prst="rect">
                <a:avLst/>
              </a:prstGeom>
            </p:spPr>
            <p:txBody>
              <a:bodyPr wrap="square">
                <a:spAutoFit/>
              </a:bodyPr>
              <a:lstStyle/>
              <a:p>
                <a:pPr>
                  <a:lnSpc>
                    <a:spcPct val="150000"/>
                  </a:lnSpc>
                </a:pPr>
                <a:r>
                  <a:rPr lang="zh-CN" altLang="zh-CN" dirty="0">
                    <a:latin typeface="Times New Roman" panose="02020603050405020304" pitchFamily="18" charset="0"/>
                    <a:ea typeface="黑体" panose="02010609060101010101" pitchFamily="49" charset="-122"/>
                  </a:rPr>
                  <a:t>惯性负载</a:t>
                </a:r>
                <a:r>
                  <a:rPr lang="en-US" altLang="zh-CN" dirty="0">
                    <a:latin typeface="Times New Roman" panose="02020603050405020304" pitchFamily="18" charset="0"/>
                    <a:ea typeface="黑体" panose="02010609060101010101" pitchFamily="49" charset="-122"/>
                  </a:rPr>
                  <a:t>           </a:t>
                </a:r>
                <a:r>
                  <a:rPr lang="en-US" altLang="zh-CN" i="1" dirty="0" err="1">
                    <a:latin typeface="Times New Roman" panose="02020603050405020304" pitchFamily="18" charset="0"/>
                    <a:ea typeface="黑体" panose="02010609060101010101" pitchFamily="49" charset="-122"/>
                  </a:rPr>
                  <a:t>F</a:t>
                </a:r>
                <a:r>
                  <a:rPr lang="en-US" altLang="zh-CN" baseline="-25000" dirty="0" err="1">
                    <a:latin typeface="Times New Roman" panose="02020603050405020304" pitchFamily="18" charset="0"/>
                    <a:ea typeface="黑体" panose="02010609060101010101" pitchFamily="49" charset="-122"/>
                  </a:rPr>
                  <a:t>m</a:t>
                </a:r>
                <a:r>
                  <a:rPr lang="en-US" altLang="zh-CN" dirty="0">
                    <a:latin typeface="Times New Roman" panose="02020603050405020304" pitchFamily="18" charset="0"/>
                    <a:ea typeface="黑体" panose="02010609060101010101" pitchFamily="49" charset="-122"/>
                  </a:rPr>
                  <a:t>=</a:t>
                </a:r>
                <a:r>
                  <a:rPr lang="en-US" altLang="zh-CN" i="1" dirty="0">
                    <a:latin typeface="Times New Roman" panose="02020603050405020304" pitchFamily="18" charset="0"/>
                    <a:ea typeface="黑体" panose="02010609060101010101" pitchFamily="49" charset="-122"/>
                  </a:rPr>
                  <a:t>m</a:t>
                </a:r>
                <a14:m>
                  <m:oMath xmlns:m="http://schemas.openxmlformats.org/officeDocument/2006/math">
                    <m:f>
                      <m:fPr>
                        <m:ctrlPr>
                          <a:rPr lang="zh-CN"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𝑣</m:t>
                        </m:r>
                      </m:num>
                      <m:den>
                        <m:r>
                          <m:rPr>
                            <m:sty m:val="p"/>
                          </m:rPr>
                          <a:rPr lang="en-US" altLang="zh-CN">
                            <a:latin typeface="Cambria Math" panose="02040503050406030204" pitchFamily="18" charset="0"/>
                          </a:rPr>
                          <m:t>Δ</m:t>
                        </m:r>
                        <m:r>
                          <a:rPr lang="en-US" altLang="zh-CN" i="1">
                            <a:latin typeface="Cambria Math" panose="02040503050406030204" pitchFamily="18" charset="0"/>
                          </a:rPr>
                          <m:t>𝑡</m:t>
                        </m:r>
                      </m:den>
                    </m:f>
                  </m:oMath>
                </a14:m>
                <a:r>
                  <a:rPr lang="en-US" altLang="zh-CN" dirty="0">
                    <a:latin typeface="Times New Roman" panose="02020603050405020304" pitchFamily="18" charset="0"/>
                    <a:ea typeface="黑体" panose="02010609060101010101" pitchFamily="49" charset="-122"/>
                  </a:rPr>
                  <a:t>=1000×</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5</m:t>
                        </m:r>
                        <m:r>
                          <m:rPr>
                            <m:nor/>
                          </m:rPr>
                          <a:rPr lang="en-US" altLang="zh-CN">
                            <a:latin typeface="Times New Roman" panose="02020603050405020304" pitchFamily="18" charset="0"/>
                            <a:ea typeface="黑体" panose="02010609060101010101" pitchFamily="49" charset="-122"/>
                          </a:rPr>
                          <m:t>.</m:t>
                        </m:r>
                        <m:r>
                          <a:rPr lang="en-US" altLang="zh-CN">
                            <a:latin typeface="Cambria Math" panose="02040503050406030204" pitchFamily="18" charset="0"/>
                          </a:rPr>
                          <m:t>6</m:t>
                        </m:r>
                      </m:num>
                      <m:den>
                        <m:r>
                          <a:rPr lang="en-US" altLang="zh-CN">
                            <a:latin typeface="Cambria Math" panose="02040503050406030204" pitchFamily="18" charset="0"/>
                          </a:rPr>
                          <m:t>60×0</m:t>
                        </m:r>
                        <m:r>
                          <m:rPr>
                            <m:nor/>
                          </m:rPr>
                          <a:rPr lang="en-US" altLang="zh-CN">
                            <a:latin typeface="Times New Roman" panose="02020603050405020304" pitchFamily="18" charset="0"/>
                            <a:ea typeface="黑体" panose="02010609060101010101" pitchFamily="49" charset="-122"/>
                          </a:rPr>
                          <m:t>.</m:t>
                        </m:r>
                        <m:r>
                          <a:rPr lang="en-US" altLang="zh-CN">
                            <a:latin typeface="Cambria Math" panose="02040503050406030204" pitchFamily="18" charset="0"/>
                          </a:rPr>
                          <m:t>16</m:t>
                        </m:r>
                      </m:den>
                    </m:f>
                  </m:oMath>
                </a14:m>
                <a:r>
                  <a:rPr lang="en-US" altLang="zh-CN" dirty="0">
                    <a:latin typeface="Times New Roman" panose="02020603050405020304" pitchFamily="18" charset="0"/>
                    <a:ea typeface="黑体" panose="02010609060101010101" pitchFamily="49" charset="-122"/>
                  </a:rPr>
                  <a:t>N=583N</a:t>
                </a:r>
                <a:endParaRPr lang="zh-CN" altLang="zh-CN" dirty="0">
                  <a:latin typeface="Times New Roman" panose="02020603050405020304" pitchFamily="18" charset="0"/>
                  <a:ea typeface="黑体" panose="02010609060101010101" pitchFamily="49" charset="-122"/>
                </a:endParaRPr>
              </a:p>
              <a:p>
                <a:pPr>
                  <a:lnSpc>
                    <a:spcPct val="150000"/>
                  </a:lnSpc>
                </a:pPr>
                <a:r>
                  <a:rPr lang="zh-CN" altLang="zh-CN" dirty="0">
                    <a:latin typeface="Times New Roman" panose="02020603050405020304" pitchFamily="18" charset="0"/>
                    <a:ea typeface="黑体" panose="02010609060101010101" pitchFamily="49" charset="-122"/>
                  </a:rPr>
                  <a:t>阻力负载　　</a:t>
                </a:r>
                <a:r>
                  <a:rPr lang="en-US" altLang="zh-CN" dirty="0">
                    <a:latin typeface="Times New Roman" panose="02020603050405020304" pitchFamily="18" charset="0"/>
                    <a:ea typeface="黑体" panose="02010609060101010101" pitchFamily="49" charset="-122"/>
                  </a:rPr>
                  <a:t>  </a:t>
                </a:r>
                <a:r>
                  <a:rPr lang="zh-CN" altLang="zh-CN" dirty="0">
                    <a:latin typeface="Times New Roman" panose="02020603050405020304" pitchFamily="18" charset="0"/>
                    <a:ea typeface="黑体" panose="02010609060101010101" pitchFamily="49" charset="-122"/>
                  </a:rPr>
                  <a:t>静摩擦阻力</a:t>
                </a:r>
                <a:r>
                  <a:rPr lang="en-US" altLang="zh-CN" i="1" dirty="0">
                    <a:latin typeface="Times New Roman" panose="02020603050405020304" pitchFamily="18" charset="0"/>
                    <a:ea typeface="黑体" panose="02010609060101010101" pitchFamily="49" charset="-122"/>
                  </a:rPr>
                  <a:t>F</a:t>
                </a:r>
                <a:r>
                  <a:rPr lang="en-US" altLang="zh-CN" baseline="-25000" dirty="0">
                    <a:latin typeface="Times New Roman" panose="02020603050405020304" pitchFamily="18" charset="0"/>
                    <a:ea typeface="黑体" panose="02010609060101010101" pitchFamily="49" charset="-122"/>
                  </a:rPr>
                  <a:t>fs</a:t>
                </a:r>
                <a:r>
                  <a:rPr lang="en-US" altLang="zh-CN" dirty="0">
                    <a:latin typeface="Times New Roman" panose="02020603050405020304" pitchFamily="18" charset="0"/>
                    <a:ea typeface="黑体" panose="02010609060101010101" pitchFamily="49" charset="-122"/>
                  </a:rPr>
                  <a:t>=0.2×9810N=1962N</a:t>
                </a:r>
                <a:endParaRPr lang="zh-CN" altLang="zh-CN" dirty="0">
                  <a:latin typeface="Times New Roman" panose="02020603050405020304" pitchFamily="18" charset="0"/>
                  <a:ea typeface="黑体" panose="02010609060101010101" pitchFamily="49" charset="-122"/>
                </a:endParaRPr>
              </a:p>
              <a:p>
                <a:pPr>
                  <a:lnSpc>
                    <a:spcPct val="150000"/>
                  </a:lnSpc>
                </a:pPr>
                <a:r>
                  <a:rPr lang="en-US" altLang="zh-CN" dirty="0">
                    <a:latin typeface="Times New Roman" panose="02020603050405020304" pitchFamily="18" charset="0"/>
                    <a:ea typeface="黑体" panose="02010609060101010101" pitchFamily="49" charset="-122"/>
                  </a:rPr>
                  <a:t>                          </a:t>
                </a:r>
                <a:r>
                  <a:rPr lang="zh-CN" altLang="zh-CN" dirty="0">
                    <a:latin typeface="Times New Roman" panose="02020603050405020304" pitchFamily="18" charset="0"/>
                    <a:ea typeface="黑体" panose="02010609060101010101" pitchFamily="49" charset="-122"/>
                  </a:rPr>
                  <a:t>动摩擦阻力</a:t>
                </a:r>
                <a:r>
                  <a:rPr lang="en-US" altLang="zh-CN" i="1" dirty="0" err="1">
                    <a:latin typeface="Times New Roman" panose="02020603050405020304" pitchFamily="18" charset="0"/>
                    <a:ea typeface="黑体" panose="02010609060101010101" pitchFamily="49" charset="-122"/>
                  </a:rPr>
                  <a:t>F</a:t>
                </a:r>
                <a:r>
                  <a:rPr lang="en-US" altLang="zh-CN" baseline="-25000" dirty="0" err="1">
                    <a:latin typeface="Times New Roman" panose="02020603050405020304" pitchFamily="18" charset="0"/>
                    <a:ea typeface="黑体" panose="02010609060101010101" pitchFamily="49" charset="-122"/>
                  </a:rPr>
                  <a:t>fd</a:t>
                </a:r>
                <a:r>
                  <a:rPr lang="en-US" altLang="zh-CN" dirty="0">
                    <a:latin typeface="Times New Roman" panose="02020603050405020304" pitchFamily="18" charset="0"/>
                    <a:ea typeface="黑体" panose="02010609060101010101" pitchFamily="49" charset="-122"/>
                  </a:rPr>
                  <a:t>=0.1×9810N=981N</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85CA419F-9A2D-4800-BAB7-C233C76FDFF9}"/>
                  </a:ext>
                </a:extLst>
              </p:cNvPr>
              <p:cNvSpPr>
                <a:spLocks noRot="1" noChangeAspect="1" noMove="1" noResize="1" noEditPoints="1" noAdjustHandles="1" noChangeArrowheads="1" noChangeShapeType="1" noTextEdit="1"/>
              </p:cNvSpPr>
              <p:nvPr/>
            </p:nvSpPr>
            <p:spPr>
              <a:xfrm>
                <a:off x="833404" y="2768195"/>
                <a:ext cx="7735863" cy="1525033"/>
              </a:xfrm>
              <a:prstGeom prst="rect">
                <a:avLst/>
              </a:prstGeom>
              <a:blipFill>
                <a:blip r:embed="rId3"/>
                <a:stretch>
                  <a:fillRect l="-709" b="-240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510B2DB-6C07-48F4-A164-50CD595CFB63}"/>
              </a:ext>
            </a:extLst>
          </p:cNvPr>
          <p:cNvPicPr>
            <a:picLocks noChangeAspect="1"/>
          </p:cNvPicPr>
          <p:nvPr/>
        </p:nvPicPr>
        <p:blipFill>
          <a:blip r:embed="rId4"/>
          <a:stretch>
            <a:fillRect/>
          </a:stretch>
        </p:blipFill>
        <p:spPr>
          <a:xfrm>
            <a:off x="827554" y="2096094"/>
            <a:ext cx="7834039" cy="640135"/>
          </a:xfrm>
          <a:prstGeom prst="rect">
            <a:avLst/>
          </a:prstGeom>
        </p:spPr>
      </p:pic>
    </p:spTree>
    <p:extLst>
      <p:ext uri="{BB962C8B-B14F-4D97-AF65-F5344CB8AC3E}">
        <p14:creationId xmlns:p14="http://schemas.microsoft.com/office/powerpoint/2010/main" val="122797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326769" y="109412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77016" y="109412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56FF763E-A6B8-48C6-9C3A-66806B5CC2CC}"/>
              </a:ext>
            </a:extLst>
          </p:cNvPr>
          <p:cNvSpPr/>
          <p:nvPr/>
        </p:nvSpPr>
        <p:spPr>
          <a:xfrm>
            <a:off x="657015" y="1184165"/>
            <a:ext cx="1992853" cy="303225"/>
          </a:xfrm>
          <a:prstGeom prst="rect">
            <a:avLst/>
          </a:prstGeom>
        </p:spPr>
        <p:txBody>
          <a:bodyPr wrap="none">
            <a:spAutoFit/>
          </a:bodyPr>
          <a:lstStyle/>
          <a:p>
            <a:pPr indent="266700" algn="ctr">
              <a:lnSpc>
                <a:spcPts val="1575"/>
              </a:lnSpc>
              <a:spcAft>
                <a:spcPts val="0"/>
              </a:spcAft>
            </a:pP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一、负载分析</a:t>
            </a:r>
          </a:p>
        </p:txBody>
      </p:sp>
      <p:sp>
        <p:nvSpPr>
          <p:cNvPr id="4" name="矩形 3">
            <a:extLst>
              <a:ext uri="{FF2B5EF4-FFF2-40B4-BE49-F238E27FC236}">
                <a16:creationId xmlns:a16="http://schemas.microsoft.com/office/drawing/2014/main" id="{36848B21-71ED-4C9D-8428-A3B83A615DC8}"/>
              </a:ext>
            </a:extLst>
          </p:cNvPr>
          <p:cNvSpPr/>
          <p:nvPr/>
        </p:nvSpPr>
        <p:spPr>
          <a:xfrm>
            <a:off x="860425" y="1487390"/>
            <a:ext cx="8597675" cy="369332"/>
          </a:xfrm>
          <a:prstGeom prst="rect">
            <a:avLst/>
          </a:prstGeom>
        </p:spPr>
        <p:txBody>
          <a:bodyPr wrap="square">
            <a:spAutoFit/>
          </a:bodyPr>
          <a:lstStyle/>
          <a:p>
            <a:r>
              <a:rPr lang="zh-CN" altLang="zh-CN" dirty="0">
                <a:latin typeface="Times New Roman" panose="02020603050405020304" pitchFamily="18" charset="0"/>
                <a:ea typeface="黑体" panose="02010609060101010101" pitchFamily="49" charset="-122"/>
              </a:rPr>
              <a:t>由此得出液压缸在各工作阶段的负载如表</a:t>
            </a:r>
            <a:r>
              <a:rPr lang="en-US" altLang="zh-CN" dirty="0">
                <a:latin typeface="Times New Roman" panose="02020603050405020304" pitchFamily="18" charset="0"/>
                <a:ea typeface="黑体" panose="02010609060101010101" pitchFamily="49" charset="-122"/>
              </a:rPr>
              <a:t>11-5</a:t>
            </a:r>
            <a:r>
              <a:rPr lang="zh-CN" altLang="zh-CN" dirty="0">
                <a:latin typeface="Times New Roman" panose="02020603050405020304" pitchFamily="18" charset="0"/>
                <a:ea typeface="黑体" panose="02010609060101010101" pitchFamily="49" charset="-122"/>
              </a:rPr>
              <a:t>所示。</a:t>
            </a:r>
          </a:p>
        </p:txBody>
      </p:sp>
      <p:pic>
        <p:nvPicPr>
          <p:cNvPr id="2" name="图片 1">
            <a:extLst>
              <a:ext uri="{FF2B5EF4-FFF2-40B4-BE49-F238E27FC236}">
                <a16:creationId xmlns:a16="http://schemas.microsoft.com/office/drawing/2014/main" id="{EF7CC507-D736-4B45-8AE1-B6F7F29F336D}"/>
              </a:ext>
            </a:extLst>
          </p:cNvPr>
          <p:cNvPicPr>
            <a:picLocks noChangeAspect="1"/>
          </p:cNvPicPr>
          <p:nvPr/>
        </p:nvPicPr>
        <p:blipFill>
          <a:blip r:embed="rId3"/>
          <a:stretch>
            <a:fillRect/>
          </a:stretch>
        </p:blipFill>
        <p:spPr>
          <a:xfrm>
            <a:off x="473257" y="1874113"/>
            <a:ext cx="8146486" cy="1813717"/>
          </a:xfrm>
          <a:prstGeom prst="rect">
            <a:avLst/>
          </a:prstGeom>
        </p:spPr>
      </p:pic>
      <p:sp>
        <p:nvSpPr>
          <p:cNvPr id="7" name="矩形 6">
            <a:extLst>
              <a:ext uri="{FF2B5EF4-FFF2-40B4-BE49-F238E27FC236}">
                <a16:creationId xmlns:a16="http://schemas.microsoft.com/office/drawing/2014/main" id="{E0BE16F9-E57D-40CD-BD68-4A609A5C0383}"/>
              </a:ext>
            </a:extLst>
          </p:cNvPr>
          <p:cNvSpPr/>
          <p:nvPr/>
        </p:nvSpPr>
        <p:spPr>
          <a:xfrm>
            <a:off x="657015" y="3687830"/>
            <a:ext cx="4572000" cy="870751"/>
          </a:xfrm>
          <a:prstGeom prst="rect">
            <a:avLst/>
          </a:prstGeom>
        </p:spPr>
        <p:txBody>
          <a:bodyPr>
            <a:spAutoFit/>
          </a:bodyPr>
          <a:lstStyle/>
          <a:p>
            <a:pPr indent="2032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液压缸的机械效率取</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a:p>
            <a:pPr>
              <a:lnSpc>
                <a:spcPct val="150000"/>
              </a:lnSpc>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不考虑动力滑台上颠覆力矩的作用。</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73635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heel(1)">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56FF763E-A6B8-48C6-9C3A-66806B5CC2CC}"/>
              </a:ext>
            </a:extLst>
          </p:cNvPr>
          <p:cNvSpPr/>
          <p:nvPr/>
        </p:nvSpPr>
        <p:spPr>
          <a:xfrm>
            <a:off x="2614009" y="978847"/>
            <a:ext cx="4147289" cy="314638"/>
          </a:xfrm>
          <a:prstGeom prst="rect">
            <a:avLst/>
          </a:prstGeom>
        </p:spPr>
        <p:txBody>
          <a:bodyPr wrap="none">
            <a:spAutoFit/>
          </a:bodyPr>
          <a:lstStyle/>
          <a:p>
            <a:pPr indent="266700" algn="ctr">
              <a:lnSpc>
                <a:spcPts val="1575"/>
              </a:lnSpc>
              <a:spcAft>
                <a:spcPts val="0"/>
              </a:spcAft>
            </a:pPr>
            <a:r>
              <a:rPr lang="zh-CN" altLang="zh-CN" sz="2400" dirty="0">
                <a:solidFill>
                  <a:srgbClr val="365D7E"/>
                </a:solidFill>
                <a:latin typeface="Times New Roman" panose="02020603050405020304" pitchFamily="18" charset="0"/>
                <a:ea typeface="黑体" panose="02010609060101010101" pitchFamily="49" charset="-122"/>
              </a:rPr>
              <a:t>二、负载图和速度图的绘制</a:t>
            </a:r>
            <a:endParaRPr lang="zh-CN" altLang="zh-CN" sz="24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36848B21-71ED-4C9D-8428-A3B83A615DC8}"/>
              </a:ext>
            </a:extLst>
          </p:cNvPr>
          <p:cNvSpPr/>
          <p:nvPr/>
        </p:nvSpPr>
        <p:spPr>
          <a:xfrm>
            <a:off x="402499" y="1462530"/>
            <a:ext cx="8280202" cy="1153586"/>
          </a:xfrm>
          <a:prstGeom prst="rect">
            <a:avLst/>
          </a:prstGeom>
        </p:spPr>
        <p:txBody>
          <a:bodyPr wrap="square">
            <a:spAutoFit/>
          </a:bodyPr>
          <a:lstStyle/>
          <a:p>
            <a:pPr indent="450000">
              <a:lnSpc>
                <a:spcPct val="150000"/>
              </a:lnSpc>
            </a:pPr>
            <a:r>
              <a:rPr lang="zh-CN" altLang="zh-CN" sz="1600" dirty="0">
                <a:latin typeface="Times New Roman" panose="02020603050405020304" pitchFamily="18" charset="0"/>
                <a:ea typeface="黑体" panose="02010609060101010101" pitchFamily="49" charset="-122"/>
              </a:rPr>
              <a:t>负载图按上面数值绘制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如图</a:t>
            </a:r>
            <a:r>
              <a:rPr lang="en-US" altLang="zh-CN" sz="1600" dirty="0">
                <a:latin typeface="Times New Roman" panose="02020603050405020304" pitchFamily="18" charset="0"/>
                <a:ea typeface="黑体" panose="02010609060101010101" pitchFamily="49" charset="-122"/>
              </a:rPr>
              <a:t>11-4a</a:t>
            </a:r>
            <a:r>
              <a:rPr lang="zh-CN" altLang="zh-CN" sz="1600" dirty="0">
                <a:latin typeface="Times New Roman" panose="02020603050405020304" pitchFamily="18" charset="0"/>
                <a:ea typeface="黑体" panose="02010609060101010101" pitchFamily="49" charset="-122"/>
              </a:rPr>
              <a:t>所示。速度图按已知数值</a:t>
            </a:r>
            <a:r>
              <a:rPr lang="en-US" altLang="zh-CN" sz="1600" i="1" dirty="0">
                <a:latin typeface="Times New Roman" panose="02020603050405020304" pitchFamily="18" charset="0"/>
                <a:ea typeface="黑体" panose="02010609060101010101" pitchFamily="49" charset="-122"/>
              </a:rPr>
              <a:t>v</a:t>
            </a:r>
            <a:r>
              <a:rPr lang="en-US" altLang="zh-CN" sz="1600" baseline="-25000" dirty="0">
                <a:latin typeface="Times New Roman" panose="02020603050405020304" pitchFamily="18" charset="0"/>
                <a:ea typeface="黑体" panose="02010609060101010101" pitchFamily="49" charset="-122"/>
              </a:rPr>
              <a:t>1</a:t>
            </a:r>
            <a:r>
              <a:rPr lang="en-US" altLang="zh-CN" sz="1600" i="1" dirty="0">
                <a:latin typeface="Times New Roman" panose="02020603050405020304" pitchFamily="18" charset="0"/>
                <a:ea typeface="黑体" panose="02010609060101010101" pitchFamily="49" charset="-122"/>
              </a:rPr>
              <a:t>=v</a:t>
            </a:r>
            <a:r>
              <a:rPr lang="en-US" altLang="zh-CN" sz="1600" baseline="-25000" dirty="0">
                <a:latin typeface="Times New Roman" panose="02020603050405020304" pitchFamily="18" charset="0"/>
                <a:ea typeface="黑体" panose="02010609060101010101" pitchFamily="49" charset="-122"/>
              </a:rPr>
              <a:t>3</a:t>
            </a:r>
            <a:r>
              <a:rPr lang="en-US" altLang="zh-CN" sz="1600" i="1"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5</a:t>
            </a:r>
            <a:r>
              <a:rPr lang="en-US" altLang="zh-CN" sz="1600" i="1"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6m/min</a:t>
            </a:r>
            <a:r>
              <a:rPr lang="zh-CN" altLang="zh-CN" sz="1600" dirty="0">
                <a:latin typeface="Times New Roman" panose="02020603050405020304" pitchFamily="18" charset="0"/>
                <a:ea typeface="黑体" panose="02010609060101010101" pitchFamily="49" charset="-122"/>
              </a:rPr>
              <a:t>、</a:t>
            </a:r>
            <a:r>
              <a:rPr lang="en-US" altLang="zh-CN" sz="1600" i="1" dirty="0">
                <a:latin typeface="Times New Roman" panose="02020603050405020304" pitchFamily="18" charset="0"/>
                <a:ea typeface="黑体" panose="02010609060101010101" pitchFamily="49" charset="-122"/>
              </a:rPr>
              <a:t>l</a:t>
            </a:r>
            <a:r>
              <a:rPr lang="en-US" altLang="zh-CN" sz="1600" baseline="-25000" dirty="0">
                <a:latin typeface="Times New Roman" panose="02020603050405020304" pitchFamily="18" charset="0"/>
                <a:ea typeface="黑体" panose="02010609060101010101" pitchFamily="49" charset="-122"/>
              </a:rPr>
              <a:t>1</a:t>
            </a:r>
            <a:r>
              <a:rPr lang="en-US" altLang="zh-CN" sz="1600" dirty="0">
                <a:latin typeface="Times New Roman" panose="02020603050405020304" pitchFamily="18" charset="0"/>
                <a:ea typeface="黑体" panose="02010609060101010101" pitchFamily="49" charset="-122"/>
              </a:rPr>
              <a:t>=100mm</a:t>
            </a:r>
            <a:r>
              <a:rPr lang="zh-CN" altLang="zh-CN" sz="1600" dirty="0">
                <a:latin typeface="Times New Roman" panose="02020603050405020304" pitchFamily="18" charset="0"/>
                <a:ea typeface="黑体" panose="02010609060101010101" pitchFamily="49" charset="-122"/>
              </a:rPr>
              <a:t>、</a:t>
            </a:r>
            <a:r>
              <a:rPr lang="en-US" altLang="zh-CN" sz="1600" i="1" dirty="0">
                <a:latin typeface="Times New Roman" panose="02020603050405020304" pitchFamily="18" charset="0"/>
                <a:ea typeface="黑体" panose="02010609060101010101" pitchFamily="49" charset="-122"/>
              </a:rPr>
              <a:t>l</a:t>
            </a:r>
            <a:r>
              <a:rPr lang="en-US" altLang="zh-CN" sz="1600" baseline="-25000" dirty="0">
                <a:latin typeface="Times New Roman" panose="02020603050405020304" pitchFamily="18" charset="0"/>
                <a:ea typeface="黑体" panose="02010609060101010101" pitchFamily="49" charset="-122"/>
              </a:rPr>
              <a:t>2</a:t>
            </a:r>
            <a:r>
              <a:rPr lang="en-US" altLang="zh-CN" sz="1600" dirty="0">
                <a:latin typeface="Times New Roman" panose="02020603050405020304" pitchFamily="18" charset="0"/>
                <a:ea typeface="黑体" panose="02010609060101010101" pitchFamily="49" charset="-122"/>
              </a:rPr>
              <a:t>=50mm</a:t>
            </a:r>
            <a:r>
              <a:rPr lang="zh-CN" altLang="zh-CN" sz="1600" dirty="0">
                <a:latin typeface="Times New Roman" panose="02020603050405020304" pitchFamily="18" charset="0"/>
                <a:ea typeface="黑体" panose="02010609060101010101" pitchFamily="49" charset="-122"/>
              </a:rPr>
              <a:t>、快退行程</a:t>
            </a:r>
            <a:r>
              <a:rPr lang="en-US" altLang="zh-CN" sz="1600" i="1" dirty="0">
                <a:latin typeface="Times New Roman" panose="02020603050405020304" pitchFamily="18" charset="0"/>
                <a:ea typeface="黑体" panose="02010609060101010101" pitchFamily="49" charset="-122"/>
              </a:rPr>
              <a:t>l</a:t>
            </a:r>
            <a:r>
              <a:rPr lang="en-US" altLang="zh-CN" sz="1600" baseline="-25000" dirty="0">
                <a:latin typeface="Times New Roman" panose="02020603050405020304" pitchFamily="18" charset="0"/>
                <a:ea typeface="黑体" panose="02010609060101010101" pitchFamily="49" charset="-122"/>
              </a:rPr>
              <a:t>3</a:t>
            </a:r>
            <a:r>
              <a:rPr lang="en-US" altLang="zh-CN" sz="1600" i="1" dirty="0">
                <a:latin typeface="Times New Roman" panose="02020603050405020304" pitchFamily="18" charset="0"/>
                <a:ea typeface="黑体" panose="02010609060101010101" pitchFamily="49" charset="-122"/>
              </a:rPr>
              <a:t>=l</a:t>
            </a:r>
            <a:r>
              <a:rPr lang="en-US" altLang="zh-CN" sz="1600" baseline="-25000" dirty="0">
                <a:latin typeface="Times New Roman" panose="02020603050405020304" pitchFamily="18" charset="0"/>
                <a:ea typeface="黑体" panose="02010609060101010101" pitchFamily="49" charset="-122"/>
              </a:rPr>
              <a:t>1</a:t>
            </a:r>
            <a:r>
              <a:rPr lang="en-US" altLang="zh-CN" sz="1600" i="1" dirty="0">
                <a:latin typeface="Times New Roman" panose="02020603050405020304" pitchFamily="18" charset="0"/>
                <a:ea typeface="黑体" panose="02010609060101010101" pitchFamily="49" charset="-122"/>
              </a:rPr>
              <a:t>+l</a:t>
            </a:r>
            <a:r>
              <a:rPr lang="en-US" altLang="zh-CN" sz="1600" baseline="-25000" dirty="0">
                <a:latin typeface="Times New Roman" panose="02020603050405020304" pitchFamily="18" charset="0"/>
                <a:ea typeface="黑体" panose="02010609060101010101" pitchFamily="49" charset="-122"/>
              </a:rPr>
              <a:t>2</a:t>
            </a:r>
            <a:r>
              <a:rPr lang="en-US" altLang="zh-CN" sz="1600" dirty="0">
                <a:latin typeface="Times New Roman" panose="02020603050405020304" pitchFamily="18" charset="0"/>
                <a:ea typeface="黑体" panose="02010609060101010101" pitchFamily="49" charset="-122"/>
              </a:rPr>
              <a:t>=150mm</a:t>
            </a:r>
            <a:r>
              <a:rPr lang="zh-CN" altLang="zh-CN" sz="1600" dirty="0">
                <a:latin typeface="Times New Roman" panose="02020603050405020304" pitchFamily="18" charset="0"/>
                <a:ea typeface="黑体" panose="02010609060101010101" pitchFamily="49" charset="-122"/>
              </a:rPr>
              <a:t>和工进速度</a:t>
            </a:r>
            <a:r>
              <a:rPr lang="en-US" altLang="zh-CN" sz="1600" i="1" dirty="0">
                <a:latin typeface="Times New Roman" panose="02020603050405020304" pitchFamily="18" charset="0"/>
                <a:ea typeface="黑体" panose="02010609060101010101" pitchFamily="49" charset="-122"/>
              </a:rPr>
              <a:t>v</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等绘制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如图</a:t>
            </a:r>
            <a:r>
              <a:rPr lang="en-US" altLang="zh-CN" sz="1600" dirty="0">
                <a:latin typeface="Times New Roman" panose="02020603050405020304" pitchFamily="18" charset="0"/>
                <a:ea typeface="黑体" panose="02010609060101010101" pitchFamily="49" charset="-122"/>
              </a:rPr>
              <a:t>11-4b</a:t>
            </a:r>
            <a:r>
              <a:rPr lang="zh-CN" altLang="zh-CN" sz="1600" dirty="0">
                <a:latin typeface="Times New Roman" panose="02020603050405020304" pitchFamily="18" charset="0"/>
                <a:ea typeface="黑体" panose="02010609060101010101" pitchFamily="49" charset="-122"/>
              </a:rPr>
              <a:t>所示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其中</a:t>
            </a:r>
            <a:r>
              <a:rPr lang="en-US" altLang="zh-CN" sz="1600" i="1" dirty="0">
                <a:latin typeface="Times New Roman" panose="02020603050405020304" pitchFamily="18" charset="0"/>
                <a:ea typeface="黑体" panose="02010609060101010101" pitchFamily="49" charset="-122"/>
              </a:rPr>
              <a:t>v</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由主轴转速及每转进给量求出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即</a:t>
            </a:r>
            <a:r>
              <a:rPr lang="en-US" altLang="zh-CN" sz="1600" i="1" dirty="0">
                <a:latin typeface="Times New Roman" panose="02020603050405020304" pitchFamily="18" charset="0"/>
                <a:ea typeface="黑体" panose="02010609060101010101" pitchFamily="49" charset="-122"/>
              </a:rPr>
              <a:t>v</a:t>
            </a:r>
            <a:r>
              <a:rPr lang="en-US" altLang="zh-CN" sz="1600" baseline="-25000" dirty="0">
                <a:latin typeface="Times New Roman" panose="02020603050405020304" pitchFamily="18" charset="0"/>
                <a:ea typeface="黑体" panose="02010609060101010101" pitchFamily="49" charset="-122"/>
              </a:rPr>
              <a:t>2</a:t>
            </a:r>
            <a:r>
              <a:rPr lang="en-US" altLang="zh-CN" sz="1600" i="1" dirty="0">
                <a:latin typeface="Times New Roman" panose="02020603050405020304" pitchFamily="18" charset="0"/>
                <a:ea typeface="黑体" panose="02010609060101010101" pitchFamily="49" charset="-122"/>
              </a:rPr>
              <a:t>=n</a:t>
            </a:r>
            <a:r>
              <a:rPr lang="en-US" altLang="zh-CN" sz="1600" baseline="-25000" dirty="0">
                <a:latin typeface="Times New Roman" panose="02020603050405020304" pitchFamily="18" charset="0"/>
                <a:ea typeface="黑体" panose="02010609060101010101" pitchFamily="49" charset="-122"/>
              </a:rPr>
              <a:t>1</a:t>
            </a:r>
            <a:r>
              <a:rPr lang="en-US" altLang="zh-CN" sz="1600" i="1" dirty="0">
                <a:latin typeface="Times New Roman" panose="02020603050405020304" pitchFamily="18" charset="0"/>
                <a:ea typeface="黑体" panose="02010609060101010101" pitchFamily="49" charset="-122"/>
              </a:rPr>
              <a:t>s</a:t>
            </a:r>
            <a:r>
              <a:rPr lang="en-US" altLang="zh-CN" sz="1600" baseline="-25000" dirty="0">
                <a:latin typeface="Times New Roman" panose="02020603050405020304" pitchFamily="18" charset="0"/>
                <a:ea typeface="黑体" panose="02010609060101010101" pitchFamily="49" charset="-122"/>
              </a:rPr>
              <a:t>1</a:t>
            </a:r>
            <a:r>
              <a:rPr lang="en-US" altLang="zh-CN" sz="1600" i="1" dirty="0">
                <a:latin typeface="Times New Roman" panose="02020603050405020304" pitchFamily="18" charset="0"/>
                <a:ea typeface="黑体" panose="02010609060101010101" pitchFamily="49" charset="-122"/>
              </a:rPr>
              <a:t>=n</a:t>
            </a:r>
            <a:r>
              <a:rPr lang="en-US" altLang="zh-CN" sz="1600" baseline="-25000" dirty="0">
                <a:latin typeface="Times New Roman" panose="02020603050405020304" pitchFamily="18" charset="0"/>
                <a:ea typeface="黑体" panose="02010609060101010101" pitchFamily="49" charset="-122"/>
              </a:rPr>
              <a:t>2</a:t>
            </a:r>
            <a:r>
              <a:rPr lang="en-US" altLang="zh-CN" sz="1600" i="1" dirty="0">
                <a:latin typeface="Times New Roman" panose="02020603050405020304" pitchFamily="18" charset="0"/>
                <a:ea typeface="黑体" panose="02010609060101010101" pitchFamily="49" charset="-122"/>
              </a:rPr>
              <a:t>s</a:t>
            </a:r>
            <a:r>
              <a:rPr lang="en-US" altLang="zh-CN" sz="1600" baseline="-25000" dirty="0">
                <a:latin typeface="Times New Roman" panose="02020603050405020304" pitchFamily="18" charset="0"/>
                <a:ea typeface="黑体" panose="02010609060101010101" pitchFamily="49" charset="-122"/>
              </a:rPr>
              <a:t>2</a:t>
            </a:r>
            <a:r>
              <a:rPr lang="en-US" altLang="zh-CN" sz="1600" dirty="0">
                <a:latin typeface="Times New Roman" panose="02020603050405020304" pitchFamily="18" charset="0"/>
                <a:ea typeface="黑体" panose="02010609060101010101" pitchFamily="49" charset="-122"/>
              </a:rPr>
              <a:t>≈53mm/min</a:t>
            </a:r>
            <a:r>
              <a:rPr lang="zh-CN" altLang="zh-CN" sz="1600" dirty="0">
                <a:latin typeface="Times New Roman" panose="02020603050405020304" pitchFamily="18" charset="0"/>
                <a:ea typeface="黑体" panose="02010609060101010101" pitchFamily="49" charset="-122"/>
              </a:rPr>
              <a:t>。</a:t>
            </a:r>
          </a:p>
        </p:txBody>
      </p:sp>
      <p:pic>
        <p:nvPicPr>
          <p:cNvPr id="5" name="图片 4">
            <a:extLst>
              <a:ext uri="{FF2B5EF4-FFF2-40B4-BE49-F238E27FC236}">
                <a16:creationId xmlns:a16="http://schemas.microsoft.com/office/drawing/2014/main" id="{A9C86D05-369C-4E88-84FC-6E1ABB63479B}"/>
              </a:ext>
            </a:extLst>
          </p:cNvPr>
          <p:cNvPicPr>
            <a:picLocks noChangeAspect="1"/>
          </p:cNvPicPr>
          <p:nvPr/>
        </p:nvPicPr>
        <p:blipFill>
          <a:blip r:embed="rId3"/>
          <a:stretch>
            <a:fillRect/>
          </a:stretch>
        </p:blipFill>
        <p:spPr>
          <a:xfrm>
            <a:off x="2266469" y="2605150"/>
            <a:ext cx="4403291" cy="2264393"/>
          </a:xfrm>
          <a:prstGeom prst="rect">
            <a:avLst/>
          </a:prstGeom>
        </p:spPr>
      </p:pic>
      <p:sp>
        <p:nvSpPr>
          <p:cNvPr id="11" name="直角三角形 10">
            <a:extLst>
              <a:ext uri="{FF2B5EF4-FFF2-40B4-BE49-F238E27FC236}">
                <a16:creationId xmlns:a16="http://schemas.microsoft.com/office/drawing/2014/main" id="{49511928-2985-48A6-8C94-21BC81BEB6F1}"/>
              </a:ext>
            </a:extLst>
          </p:cNvPr>
          <p:cNvSpPr/>
          <p:nvPr/>
        </p:nvSpPr>
        <p:spPr>
          <a:xfrm rot="18962245" flipV="1">
            <a:off x="2628342" y="89798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1B3E2F6D-525B-4290-8619-A5AECA8F05F1}"/>
              </a:ext>
            </a:extLst>
          </p:cNvPr>
          <p:cNvSpPr/>
          <p:nvPr/>
        </p:nvSpPr>
        <p:spPr>
          <a:xfrm rot="18962245" flipV="1">
            <a:off x="2778589" y="89798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4075ABFF-462D-45F8-B8E1-D874CA01266F}"/>
              </a:ext>
            </a:extLst>
          </p:cNvPr>
          <p:cNvSpPr/>
          <p:nvPr/>
        </p:nvSpPr>
        <p:spPr>
          <a:xfrm rot="2637755" flipH="1" flipV="1">
            <a:off x="6581299" y="89798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EF526FD8-A97D-4403-9EED-8478F7CC1DF8}"/>
              </a:ext>
            </a:extLst>
          </p:cNvPr>
          <p:cNvSpPr/>
          <p:nvPr/>
        </p:nvSpPr>
        <p:spPr>
          <a:xfrm rot="2637755" flipH="1" flipV="1">
            <a:off x="6731546" y="89798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55653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75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animBg="1"/>
      <p:bldP spid="13" grpId="0" animBg="1"/>
      <p:bldP spid="14"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56FF763E-A6B8-48C6-9C3A-66806B5CC2CC}"/>
              </a:ext>
            </a:extLst>
          </p:cNvPr>
          <p:cNvSpPr/>
          <p:nvPr/>
        </p:nvSpPr>
        <p:spPr>
          <a:xfrm>
            <a:off x="2883314" y="870836"/>
            <a:ext cx="3877985" cy="461665"/>
          </a:xfrm>
          <a:prstGeom prst="rect">
            <a:avLst/>
          </a:prstGeom>
        </p:spPr>
        <p:txBody>
          <a:bodyPr wrap="none">
            <a:spAutoFit/>
          </a:bodyPr>
          <a:lstStyle/>
          <a:p>
            <a:r>
              <a:rPr lang="zh-CN" altLang="zh-CN" sz="2400" dirty="0">
                <a:solidFill>
                  <a:srgbClr val="365D7E"/>
                </a:solidFill>
                <a:latin typeface="Times New Roman" panose="02020603050405020304" pitchFamily="18" charset="0"/>
                <a:ea typeface="黑体" panose="02010609060101010101" pitchFamily="49" charset="-122"/>
              </a:rPr>
              <a:t>三、液压缸主要参数的确定</a:t>
            </a:r>
          </a:p>
        </p:txBody>
      </p:sp>
      <p:sp>
        <p:nvSpPr>
          <p:cNvPr id="4" name="矩形 3">
            <a:extLst>
              <a:ext uri="{FF2B5EF4-FFF2-40B4-BE49-F238E27FC236}">
                <a16:creationId xmlns:a16="http://schemas.microsoft.com/office/drawing/2014/main" id="{36848B21-71ED-4C9D-8428-A3B83A615DC8}"/>
              </a:ext>
            </a:extLst>
          </p:cNvPr>
          <p:cNvSpPr/>
          <p:nvPr/>
        </p:nvSpPr>
        <p:spPr>
          <a:xfrm>
            <a:off x="860425" y="1558708"/>
            <a:ext cx="7423150" cy="870751"/>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由表</a:t>
            </a:r>
            <a:r>
              <a:rPr lang="en-US" altLang="zh-CN" dirty="0">
                <a:latin typeface="Times New Roman" panose="02020603050405020304" pitchFamily="18" charset="0"/>
                <a:ea typeface="黑体" panose="02010609060101010101" pitchFamily="49" charset="-122"/>
              </a:rPr>
              <a:t>11-2</a:t>
            </a:r>
            <a:r>
              <a:rPr lang="zh-CN" altLang="zh-CN" dirty="0">
                <a:latin typeface="Times New Roman" panose="02020603050405020304" pitchFamily="18" charset="0"/>
                <a:ea typeface="黑体" panose="02010609060101010101" pitchFamily="49" charset="-122"/>
              </a:rPr>
              <a:t>和表</a:t>
            </a:r>
            <a:r>
              <a:rPr lang="en-US" altLang="zh-CN" dirty="0">
                <a:latin typeface="Times New Roman" panose="02020603050405020304" pitchFamily="18" charset="0"/>
                <a:ea typeface="黑体" panose="02010609060101010101" pitchFamily="49" charset="-122"/>
              </a:rPr>
              <a:t>11-3</a:t>
            </a:r>
            <a:r>
              <a:rPr lang="zh-CN" altLang="zh-CN" dirty="0">
                <a:latin typeface="Times New Roman" panose="02020603050405020304" pitchFamily="18" charset="0"/>
                <a:ea typeface="黑体" panose="02010609060101010101" pitchFamily="49" charset="-122"/>
              </a:rPr>
              <a:t>可知</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组合机床液压系统在最大负载约为</a:t>
            </a:r>
            <a:r>
              <a:rPr lang="en-US" altLang="zh-CN" dirty="0">
                <a:latin typeface="Times New Roman" panose="02020603050405020304" pitchFamily="18" charset="0"/>
                <a:ea typeface="黑体" panose="02010609060101010101" pitchFamily="49" charset="-122"/>
              </a:rPr>
              <a:t>35000N</a:t>
            </a:r>
            <a:r>
              <a:rPr lang="zh-CN" altLang="zh-CN" dirty="0">
                <a:latin typeface="Times New Roman" panose="02020603050405020304" pitchFamily="18" charset="0"/>
                <a:ea typeface="黑体" panose="02010609060101010101" pitchFamily="49" charset="-122"/>
              </a:rPr>
              <a:t>时宜取</a:t>
            </a:r>
            <a:r>
              <a:rPr lang="en-US" altLang="zh-CN" i="1" dirty="0">
                <a:latin typeface="Times New Roman" panose="02020603050405020304" pitchFamily="18" charset="0"/>
                <a:ea typeface="黑体" panose="02010609060101010101" pitchFamily="49" charset="-122"/>
              </a:rPr>
              <a:t>p</a:t>
            </a:r>
            <a:r>
              <a:rPr lang="en-US" altLang="zh-CN" baseline="-25000" dirty="0">
                <a:latin typeface="Times New Roman" panose="02020603050405020304" pitchFamily="18" charset="0"/>
                <a:ea typeface="黑体" panose="02010609060101010101" pitchFamily="49" charset="-122"/>
              </a:rPr>
              <a:t>1</a:t>
            </a:r>
            <a:r>
              <a:rPr lang="en-US" altLang="zh-CN" dirty="0">
                <a:latin typeface="Times New Roman" panose="02020603050405020304" pitchFamily="18" charset="0"/>
                <a:ea typeface="黑体" panose="02010609060101010101" pitchFamily="49" charset="-122"/>
              </a:rPr>
              <a:t>=4MPa</a:t>
            </a:r>
            <a:r>
              <a:rPr lang="zh-CN" altLang="zh-CN" dirty="0">
                <a:latin typeface="Times New Roman" panose="02020603050405020304" pitchFamily="18" charset="0"/>
                <a:ea typeface="黑体" panose="02010609060101010101" pitchFamily="49" charset="-122"/>
              </a:rPr>
              <a:t>。</a:t>
            </a:r>
          </a:p>
        </p:txBody>
      </p:sp>
      <p:sp>
        <p:nvSpPr>
          <p:cNvPr id="2" name="矩形 1">
            <a:extLst>
              <a:ext uri="{FF2B5EF4-FFF2-40B4-BE49-F238E27FC236}">
                <a16:creationId xmlns:a16="http://schemas.microsoft.com/office/drawing/2014/main" id="{7A9D73AC-7F56-45A9-9EC6-B94FFAD80C9E}"/>
              </a:ext>
            </a:extLst>
          </p:cNvPr>
          <p:cNvSpPr/>
          <p:nvPr/>
        </p:nvSpPr>
        <p:spPr>
          <a:xfrm>
            <a:off x="911533" y="2482038"/>
            <a:ext cx="7622867" cy="1754326"/>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鉴于动力滑台要求快进、快退速度相等</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这里的液压缸可选用单杆式的</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并在快进时作差动连接。由第五章得知</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这种情况下液压缸无杆腔工作面积</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应为有杆腔工作面积</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的两倍</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即活塞杆直径</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与缸筒直径</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呈</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=0.707</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的关系。</a:t>
            </a:r>
          </a:p>
        </p:txBody>
      </p:sp>
      <p:sp>
        <p:nvSpPr>
          <p:cNvPr id="13" name="圆角矩形 6">
            <a:extLst>
              <a:ext uri="{FF2B5EF4-FFF2-40B4-BE49-F238E27FC236}">
                <a16:creationId xmlns:a16="http://schemas.microsoft.com/office/drawing/2014/main" id="{248B1195-C288-4550-A8D2-ABE2CECD3A95}"/>
              </a:ext>
            </a:extLst>
          </p:cNvPr>
          <p:cNvSpPr/>
          <p:nvPr/>
        </p:nvSpPr>
        <p:spPr>
          <a:xfrm>
            <a:off x="657015" y="1575347"/>
            <a:ext cx="7877385" cy="281522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8394FC56-F389-426B-9C21-69EB89FB829C}"/>
              </a:ext>
            </a:extLst>
          </p:cNvPr>
          <p:cNvSpPr/>
          <p:nvPr/>
        </p:nvSpPr>
        <p:spPr>
          <a:xfrm rot="18962245" flipV="1">
            <a:off x="2475788" y="9221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CDF7577C-6513-4A29-B0FC-830B2A92A29E}"/>
              </a:ext>
            </a:extLst>
          </p:cNvPr>
          <p:cNvSpPr/>
          <p:nvPr/>
        </p:nvSpPr>
        <p:spPr>
          <a:xfrm rot="18962245" flipV="1">
            <a:off x="2626035" y="92210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C0A363B0-8C8B-4D72-BCD7-44D7C5F37091}"/>
              </a:ext>
            </a:extLst>
          </p:cNvPr>
          <p:cNvSpPr/>
          <p:nvPr/>
        </p:nvSpPr>
        <p:spPr>
          <a:xfrm rot="2637755" flipH="1" flipV="1">
            <a:off x="6581299" y="89798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8DE51D0B-2AAE-452D-B168-9922FE723DF9}"/>
              </a:ext>
            </a:extLst>
          </p:cNvPr>
          <p:cNvSpPr/>
          <p:nvPr/>
        </p:nvSpPr>
        <p:spPr>
          <a:xfrm rot="2637755" flipH="1" flipV="1">
            <a:off x="6731546" y="897984"/>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42035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randombar(horizontal)">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6"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3" grpId="0" animBg="1"/>
      <p:bldP spid="14" grpId="0" animBg="1"/>
      <p:bldP spid="17" grpId="0" animBg="1"/>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326769" y="109412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77016" y="109412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56FF763E-A6B8-48C6-9C3A-66806B5CC2CC}"/>
              </a:ext>
            </a:extLst>
          </p:cNvPr>
          <p:cNvSpPr/>
          <p:nvPr/>
        </p:nvSpPr>
        <p:spPr>
          <a:xfrm>
            <a:off x="860425" y="1066873"/>
            <a:ext cx="3262432" cy="400110"/>
          </a:xfrm>
          <a:prstGeom prst="rect">
            <a:avLst/>
          </a:prstGeom>
        </p:spPr>
        <p:txBody>
          <a:bodyPr wrap="none">
            <a:spAutoFit/>
          </a:bodyPr>
          <a:lstStyle/>
          <a:p>
            <a:r>
              <a:rPr lang="zh-CN" altLang="zh-CN" sz="2000" dirty="0">
                <a:solidFill>
                  <a:srgbClr val="365D7E"/>
                </a:solidFill>
                <a:latin typeface="Times New Roman" panose="02020603050405020304" pitchFamily="18" charset="0"/>
                <a:ea typeface="黑体" panose="02010609060101010101" pitchFamily="49" charset="-122"/>
              </a:rPr>
              <a:t>三、液压缸主要参数的确定</a:t>
            </a:r>
          </a:p>
        </p:txBody>
      </p:sp>
      <p:sp>
        <p:nvSpPr>
          <p:cNvPr id="4" name="矩形 3">
            <a:extLst>
              <a:ext uri="{FF2B5EF4-FFF2-40B4-BE49-F238E27FC236}">
                <a16:creationId xmlns:a16="http://schemas.microsoft.com/office/drawing/2014/main" id="{36848B21-71ED-4C9D-8428-A3B83A615DC8}"/>
              </a:ext>
            </a:extLst>
          </p:cNvPr>
          <p:cNvSpPr/>
          <p:nvPr/>
        </p:nvSpPr>
        <p:spPr>
          <a:xfrm>
            <a:off x="853969" y="1720677"/>
            <a:ext cx="7528032" cy="2400657"/>
          </a:xfrm>
          <a:prstGeom prst="rect">
            <a:avLst/>
          </a:prstGeom>
        </p:spPr>
        <p:txBody>
          <a:bodyPr wrap="square">
            <a:spAutoFit/>
          </a:bodyPr>
          <a:lstStyle/>
          <a:p>
            <a:pPr indent="450000">
              <a:lnSpc>
                <a:spcPct val="150000"/>
              </a:lnSpc>
            </a:pPr>
            <a:r>
              <a:rPr lang="zh-CN" altLang="zh-CN" sz="2000" dirty="0">
                <a:latin typeface="Times New Roman" panose="02020603050405020304" pitchFamily="18" charset="0"/>
                <a:ea typeface="黑体" panose="02010609060101010101" pitchFamily="49" charset="-122"/>
              </a:rPr>
              <a:t>在钻孔加工时</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液压缸回油路上必须具有背压</a:t>
            </a:r>
            <a:r>
              <a:rPr lang="en-US" altLang="zh-CN" sz="2000" i="1" dirty="0">
                <a:latin typeface="Times New Roman" panose="02020603050405020304" pitchFamily="18" charset="0"/>
                <a:ea typeface="黑体" panose="02010609060101010101" pitchFamily="49" charset="-122"/>
              </a:rPr>
              <a:t>p</a:t>
            </a:r>
            <a:r>
              <a:rPr lang="en-US" altLang="zh-CN" sz="2000" baseline="-25000" dirty="0">
                <a:latin typeface="Times New Roman" panose="02020603050405020304" pitchFamily="18" charset="0"/>
                <a:ea typeface="黑体" panose="02010609060101010101" pitchFamily="49" charset="-122"/>
              </a:rPr>
              <a:t>2</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以防孔被钻通时滑台突然前冲。根据《现代机械设备设计手册》</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详见参考文献</a:t>
            </a:r>
            <a:r>
              <a:rPr lang="en-US" altLang="zh-CN" sz="2000" dirty="0">
                <a:latin typeface="Times New Roman" panose="02020603050405020304" pitchFamily="18" charset="0"/>
                <a:ea typeface="黑体" panose="02010609060101010101" pitchFamily="49" charset="-122"/>
              </a:rPr>
              <a:t>[4])</a:t>
            </a:r>
            <a:r>
              <a:rPr lang="zh-CN" altLang="zh-CN" sz="2000" dirty="0">
                <a:latin typeface="Times New Roman" panose="02020603050405020304" pitchFamily="18" charset="0"/>
                <a:ea typeface="黑体" panose="02010609060101010101" pitchFamily="49" charset="-122"/>
              </a:rPr>
              <a:t>中推荐数值</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可取</a:t>
            </a:r>
            <a:r>
              <a:rPr lang="en-US" altLang="zh-CN" sz="2000" i="1" dirty="0">
                <a:latin typeface="Times New Roman" panose="02020603050405020304" pitchFamily="18" charset="0"/>
                <a:ea typeface="黑体" panose="02010609060101010101" pitchFamily="49" charset="-122"/>
              </a:rPr>
              <a:t>p</a:t>
            </a:r>
            <a:r>
              <a:rPr lang="en-US" altLang="zh-CN" sz="2000" baseline="-25000" dirty="0">
                <a:latin typeface="Times New Roman" panose="02020603050405020304" pitchFamily="18" charset="0"/>
                <a:ea typeface="黑体" panose="02010609060101010101" pitchFamily="49" charset="-122"/>
              </a:rPr>
              <a:t>2</a:t>
            </a:r>
            <a:r>
              <a:rPr lang="en-US" altLang="zh-CN" sz="2000" dirty="0">
                <a:latin typeface="Times New Roman" panose="02020603050405020304" pitchFamily="18" charset="0"/>
                <a:ea typeface="黑体" panose="02010609060101010101" pitchFamily="49" charset="-122"/>
              </a:rPr>
              <a:t>=0.8MPa</a:t>
            </a:r>
            <a:r>
              <a:rPr lang="zh-CN" altLang="zh-CN" sz="2000" dirty="0">
                <a:latin typeface="Times New Roman" panose="02020603050405020304" pitchFamily="18" charset="0"/>
                <a:ea typeface="黑体" panose="02010609060101010101" pitchFamily="49" charset="-122"/>
              </a:rPr>
              <a:t>。快进时液压缸虽作差动连接</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但由于油管中有压降</a:t>
            </a:r>
            <a:r>
              <a:rPr lang="en-US" altLang="zh-CN" sz="2000" dirty="0" err="1">
                <a:latin typeface="Times New Roman" panose="02020603050405020304" pitchFamily="18" charset="0"/>
                <a:ea typeface="黑体" panose="02010609060101010101" pitchFamily="49" charset="-122"/>
              </a:rPr>
              <a:t>Δ</a:t>
            </a:r>
            <a:r>
              <a:rPr lang="en-US" altLang="zh-CN" sz="2000" i="1" dirty="0" err="1">
                <a:latin typeface="Times New Roman" panose="02020603050405020304" pitchFamily="18" charset="0"/>
                <a:ea typeface="黑体" panose="02010609060101010101" pitchFamily="49" charset="-122"/>
              </a:rPr>
              <a:t>p</a:t>
            </a:r>
            <a:r>
              <a:rPr lang="zh-CN" altLang="zh-CN" sz="2000" dirty="0">
                <a:latin typeface="Times New Roman" panose="02020603050405020304" pitchFamily="18" charset="0"/>
                <a:ea typeface="黑体" panose="02010609060101010101" pitchFamily="49" charset="-122"/>
              </a:rPr>
              <a:t>存在</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有杆腔的压力必须大于无杆腔</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估算时可取</a:t>
            </a:r>
            <a:r>
              <a:rPr lang="en-US" altLang="zh-CN" sz="2000" dirty="0">
                <a:latin typeface="Times New Roman" panose="02020603050405020304" pitchFamily="18" charset="0"/>
                <a:ea typeface="黑体" panose="02010609060101010101" pitchFamily="49" charset="-122"/>
              </a:rPr>
              <a:t>Δ</a:t>
            </a:r>
            <a:r>
              <a:rPr lang="en-US" altLang="zh-CN" sz="2000" i="1" dirty="0">
                <a:latin typeface="Times New Roman" panose="02020603050405020304" pitchFamily="18" charset="0"/>
                <a:ea typeface="黑体" panose="02010609060101010101" pitchFamily="49" charset="-122"/>
              </a:rPr>
              <a:t>p</a:t>
            </a:r>
            <a:r>
              <a:rPr lang="en-US" altLang="zh-CN" sz="2000" dirty="0">
                <a:latin typeface="Times New Roman" panose="02020603050405020304" pitchFamily="18" charset="0"/>
                <a:ea typeface="黑体" panose="02010609060101010101" pitchFamily="49" charset="-122"/>
              </a:rPr>
              <a:t>≈0.5MPa</a:t>
            </a:r>
            <a:r>
              <a:rPr lang="zh-CN" altLang="zh-CN" sz="2000" dirty="0">
                <a:latin typeface="Times New Roman" panose="02020603050405020304" pitchFamily="18" charset="0"/>
                <a:ea typeface="黑体" panose="02010609060101010101" pitchFamily="49" charset="-122"/>
              </a:rPr>
              <a:t>。快退时回油腔中是有背压的</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这时</a:t>
            </a:r>
            <a:r>
              <a:rPr lang="en-US" altLang="zh-CN" sz="2000" i="1" dirty="0">
                <a:latin typeface="Times New Roman" panose="02020603050405020304" pitchFamily="18" charset="0"/>
                <a:ea typeface="黑体" panose="02010609060101010101" pitchFamily="49" charset="-122"/>
              </a:rPr>
              <a:t>p</a:t>
            </a:r>
            <a:r>
              <a:rPr lang="en-US" altLang="zh-CN" sz="2000" baseline="-25000" dirty="0">
                <a:latin typeface="Times New Roman" panose="02020603050405020304" pitchFamily="18" charset="0"/>
                <a:ea typeface="黑体" panose="02010609060101010101" pitchFamily="49" charset="-122"/>
              </a:rPr>
              <a:t>2</a:t>
            </a:r>
            <a:r>
              <a:rPr lang="zh-CN" altLang="zh-CN" sz="2000" dirty="0">
                <a:latin typeface="Times New Roman" panose="02020603050405020304" pitchFamily="18" charset="0"/>
                <a:ea typeface="黑体" panose="02010609060101010101" pitchFamily="49" charset="-122"/>
              </a:rPr>
              <a:t>可按</a:t>
            </a:r>
            <a:r>
              <a:rPr lang="en-US" altLang="zh-CN" sz="2000" dirty="0">
                <a:latin typeface="Times New Roman" panose="02020603050405020304" pitchFamily="18" charset="0"/>
                <a:ea typeface="黑体" panose="02010609060101010101" pitchFamily="49" charset="-122"/>
              </a:rPr>
              <a:t>0.6MPa</a:t>
            </a:r>
            <a:r>
              <a:rPr lang="zh-CN" altLang="zh-CN" sz="2000" dirty="0">
                <a:latin typeface="Times New Roman" panose="02020603050405020304" pitchFamily="18" charset="0"/>
                <a:ea typeface="黑体" panose="02010609060101010101" pitchFamily="49" charset="-122"/>
              </a:rPr>
              <a:t>估算。</a:t>
            </a:r>
          </a:p>
        </p:txBody>
      </p:sp>
      <p:sp>
        <p:nvSpPr>
          <p:cNvPr id="13" name="圆角矩形 6">
            <a:extLst>
              <a:ext uri="{FF2B5EF4-FFF2-40B4-BE49-F238E27FC236}">
                <a16:creationId xmlns:a16="http://schemas.microsoft.com/office/drawing/2014/main" id="{248B1195-C288-4550-A8D2-ABE2CECD3A95}"/>
              </a:ext>
            </a:extLst>
          </p:cNvPr>
          <p:cNvSpPr/>
          <p:nvPr/>
        </p:nvSpPr>
        <p:spPr>
          <a:xfrm>
            <a:off x="699686" y="1636454"/>
            <a:ext cx="7877385" cy="2646620"/>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07710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heel(1)">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338855" y="9680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89102" y="9680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56FF763E-A6B8-48C6-9C3A-66806B5CC2CC}"/>
              </a:ext>
            </a:extLst>
          </p:cNvPr>
          <p:cNvSpPr/>
          <p:nvPr/>
        </p:nvSpPr>
        <p:spPr>
          <a:xfrm>
            <a:off x="860425" y="965774"/>
            <a:ext cx="3262432" cy="400110"/>
          </a:xfrm>
          <a:prstGeom prst="rect">
            <a:avLst/>
          </a:prstGeom>
        </p:spPr>
        <p:txBody>
          <a:bodyPr wrap="none">
            <a:spAutoFit/>
          </a:bodyPr>
          <a:lstStyle/>
          <a:p>
            <a:r>
              <a:rPr lang="zh-CN" altLang="zh-CN" sz="2000" dirty="0">
                <a:solidFill>
                  <a:srgbClr val="365D7E"/>
                </a:solidFill>
                <a:latin typeface="Times New Roman" panose="02020603050405020304" pitchFamily="18" charset="0"/>
                <a:ea typeface="黑体" panose="02010609060101010101" pitchFamily="49" charset="-122"/>
              </a:rPr>
              <a:t>三、液压缸主要参数的确定</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6848B21-71ED-4C9D-8428-A3B83A615DC8}"/>
                  </a:ext>
                </a:extLst>
              </p:cNvPr>
              <p:cNvSpPr/>
              <p:nvPr/>
            </p:nvSpPr>
            <p:spPr>
              <a:xfrm>
                <a:off x="416762" y="1344993"/>
                <a:ext cx="7528032" cy="1867178"/>
              </a:xfrm>
              <a:prstGeom prst="rect">
                <a:avLst/>
              </a:prstGeom>
            </p:spPr>
            <p:txBody>
              <a:bodyPr wrap="square">
                <a:spAutoFit/>
              </a:bodyPr>
              <a:lstStyle/>
              <a:p>
                <a:pPr indent="450000">
                  <a:lnSpc>
                    <a:spcPct val="150000"/>
                  </a:lnSpc>
                </a:pPr>
                <a:r>
                  <a:rPr lang="zh-CN" altLang="zh-CN" sz="1600" dirty="0">
                    <a:latin typeface="Times New Roman" panose="02020603050405020304" pitchFamily="18" charset="0"/>
                    <a:ea typeface="黑体" panose="02010609060101010101" pitchFamily="49" charset="-122"/>
                  </a:rPr>
                  <a:t>由工进时的推力式</a:t>
                </a:r>
                <a:r>
                  <a:rPr lang="en-US" altLang="zh-CN" sz="1600" dirty="0">
                    <a:latin typeface="Times New Roman" panose="02020603050405020304" pitchFamily="18" charset="0"/>
                    <a:ea typeface="黑体" panose="02010609060101010101" pitchFamily="49" charset="-122"/>
                  </a:rPr>
                  <a:t>(5-3)</a:t>
                </a:r>
                <a:r>
                  <a:rPr lang="zh-CN" altLang="zh-CN" sz="1600" dirty="0">
                    <a:latin typeface="Times New Roman" panose="02020603050405020304" pitchFamily="18" charset="0"/>
                    <a:ea typeface="黑体" panose="02010609060101010101" pitchFamily="49" charset="-122"/>
                  </a:rPr>
                  <a:t>计算液压缸面积</a:t>
                </a:r>
              </a:p>
              <a:p>
                <a:pPr indent="450000">
                  <a:lnSpc>
                    <a:spcPct val="150000"/>
                  </a:lnSpc>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𝐹</m:t>
                      </m:r>
                      <m:r>
                        <m:rPr>
                          <m:nor/>
                        </m:rPr>
                        <a:rPr lang="en-US" altLang="zh-CN" sz="1600">
                          <a:latin typeface="Times New Roman" panose="02020603050405020304" pitchFamily="18" charset="0"/>
                          <a:ea typeface="黑体" panose="02010609060101010101" pitchFamily="49" charset="-122"/>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𝜂</m:t>
                          </m:r>
                        </m:e>
                        <m:sub>
                          <m:r>
                            <m:rPr>
                              <m:sty m:val="p"/>
                            </m:rPr>
                            <a:rPr lang="en-US" altLang="zh-CN" sz="1600">
                              <a:latin typeface="Cambria Math" panose="02040503050406030204" pitchFamily="18" charset="0"/>
                            </a:rPr>
                            <m:t>m</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a:latin typeface="Cambria Math" panose="02040503050406030204" pitchFamily="18" charset="0"/>
                            </a:rPr>
                            <m:t>1</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a:latin typeface="Cambria Math" panose="02040503050406030204" pitchFamily="18" charset="0"/>
                            </a:rPr>
                            <m:t>1</m:t>
                          </m:r>
                        </m:sub>
                      </m:sSub>
                      <m:r>
                        <m:rPr>
                          <m:nor/>
                        </m:rPr>
                        <a:rPr lang="en-US" altLang="zh-CN" sz="1600" i="1">
                          <a:latin typeface="Times New Roman" panose="02020603050405020304" pitchFamily="18" charset="0"/>
                          <a:ea typeface="黑体" panose="02010609060101010101" pitchFamily="49" charset="-122"/>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a:latin typeface="Cambria Math" panose="02040503050406030204" pitchFamily="18" charset="0"/>
                            </a:rPr>
                            <m:t>2</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a:latin typeface="Cambria Math" panose="02040503050406030204" pitchFamily="18" charset="0"/>
                            </a:rPr>
                            <m:t>2</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a:latin typeface="Cambria Math" panose="02040503050406030204" pitchFamily="18" charset="0"/>
                            </a:rPr>
                            <m:t>1</m:t>
                          </m:r>
                        </m:sub>
                      </m:sSub>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a:latin typeface="Cambria Math" panose="02040503050406030204" pitchFamily="18" charset="0"/>
                            </a:rPr>
                            <m:t>1</m:t>
                          </m:r>
                        </m:sub>
                      </m:sSub>
                      <m:r>
                        <m:rPr>
                          <m:nor/>
                        </m:rPr>
                        <a:rPr lang="en-US" altLang="zh-CN" sz="1600" i="1">
                          <a:latin typeface="Times New Roman" panose="02020603050405020304" pitchFamily="18" charset="0"/>
                          <a:ea typeface="黑体" panose="02010609060101010101" pitchFamily="49" charset="-122"/>
                        </a:rPr>
                        <m:t>−</m:t>
                      </m:r>
                      <m:r>
                        <m:rPr>
                          <m:nor/>
                        </m:rPr>
                        <a:rPr lang="en-US" altLang="zh-CN" sz="1600">
                          <a:latin typeface="Times New Roman" panose="02020603050405020304" pitchFamily="18" charset="0"/>
                          <a:ea typeface="黑体" panose="02010609060101010101" pitchFamily="49" charset="-122"/>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a:latin typeface="Cambria Math" panose="02040503050406030204" pitchFamily="18" charset="0"/>
                            </a:rPr>
                            <m:t>1</m:t>
                          </m:r>
                        </m:sub>
                      </m:sSub>
                      <m:r>
                        <m:rPr>
                          <m:nor/>
                        </m:rPr>
                        <a:rPr lang="en-US" altLang="zh-CN" sz="1600">
                          <a:latin typeface="Times New Roman" panose="02020603050405020304" pitchFamily="18" charset="0"/>
                          <a:ea typeface="黑体" panose="02010609060101010101" pitchFamily="49" charset="-122"/>
                        </a:rPr>
                        <m:t>/</m:t>
                      </m:r>
                      <m:r>
                        <a:rPr lang="en-US" altLang="zh-CN" sz="1600">
                          <a:latin typeface="Cambria Math" panose="02040503050406030204" pitchFamily="18" charset="0"/>
                        </a:rPr>
                        <m:t>2</m:t>
                      </m:r>
                      <m:r>
                        <m:rPr>
                          <m:nor/>
                        </m:rPr>
                        <a:rPr lang="en-US" altLang="zh-CN" sz="1600">
                          <a:latin typeface="Times New Roman" panose="02020603050405020304" pitchFamily="18" charset="0"/>
                          <a:ea typeface="黑体" panose="02010609060101010101" pitchFamily="49" charset="-122"/>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a:latin typeface="Cambria Math" panose="02040503050406030204" pitchFamily="18" charset="0"/>
                            </a:rPr>
                            <m:t>2</m:t>
                          </m:r>
                        </m:sub>
                      </m:sSub>
                    </m:oMath>
                  </m:oMathPara>
                </a14:m>
                <a:endParaRPr lang="zh-CN" altLang="zh-CN" sz="1600" dirty="0">
                  <a:latin typeface="Times New Roman" panose="02020603050405020304" pitchFamily="18" charset="0"/>
                  <a:ea typeface="黑体" panose="02010609060101010101" pitchFamily="49" charset="-122"/>
                </a:endParaRPr>
              </a:p>
              <a:p>
                <a:pPr indent="450000">
                  <a:lnSpc>
                    <a:spcPct val="150000"/>
                  </a:lnSpc>
                </a:pPr>
                <a:r>
                  <a:rPr lang="zh-CN" altLang="zh-CN" sz="1600" dirty="0">
                    <a:latin typeface="Times New Roman" panose="02020603050405020304" pitchFamily="18" charset="0"/>
                    <a:ea typeface="黑体" panose="02010609060101010101" pitchFamily="49" charset="-122"/>
                  </a:rPr>
                  <a:t>　　故有</a:t>
                </a:r>
                <a:r>
                  <a:rPr lang="en-US" altLang="zh-CN" sz="1600" dirty="0">
                    <a:latin typeface="Times New Roman" panose="02020603050405020304" pitchFamily="18" charset="0"/>
                    <a:ea typeface="黑体" panose="02010609060101010101" pitchFamily="49" charset="-122"/>
                  </a:rPr>
                  <a:t> </a:t>
                </a:r>
                <a:r>
                  <a:rPr lang="en-US" altLang="zh-CN" sz="1600" i="1" dirty="0">
                    <a:latin typeface="Times New Roman" panose="02020603050405020304" pitchFamily="18" charset="0"/>
                    <a:ea typeface="黑体" panose="02010609060101010101" pitchFamily="49" charset="-122"/>
                  </a:rPr>
                  <a:t>A</a:t>
                </a:r>
                <a:r>
                  <a:rPr lang="en-US" altLang="zh-CN" sz="1600" baseline="-25000" dirty="0">
                    <a:latin typeface="Times New Roman" panose="02020603050405020304" pitchFamily="18" charset="0"/>
                    <a:ea typeface="黑体" panose="02010609060101010101" pitchFamily="49" charset="-122"/>
                  </a:rPr>
                  <a:t>1</a:t>
                </a:r>
                <a:r>
                  <a:rPr lang="en-US" altLang="zh-CN" sz="1600" i="1" dirty="0">
                    <a:latin typeface="Times New Roman" panose="02020603050405020304" pitchFamily="18" charset="0"/>
                    <a:ea typeface="黑体" panose="02010609060101010101" pitchFamily="49" charset="-122"/>
                  </a:rPr>
                  <a:t>=</a:t>
                </a:r>
                <a14:m>
                  <m:oMath xmlns:m="http://schemas.openxmlformats.org/officeDocument/2006/math">
                    <m:d>
                      <m:dPr>
                        <m:begChr m:val=""/>
                        <m:endChr m:val="/"/>
                        <m:ctrlPr>
                          <a:rPr lang="zh-CN" altLang="zh-CN" sz="1600" i="1">
                            <a:latin typeface="Cambria Math" panose="02040503050406030204" pitchFamily="18" charset="0"/>
                          </a:rPr>
                        </m:ctrlPr>
                      </m:dPr>
                      <m:e>
                        <m:d>
                          <m:dPr>
                            <m:ctrlPr>
                              <a:rPr lang="zh-CN" altLang="zh-CN" sz="1600" i="1">
                                <a:latin typeface="Cambria Math" panose="02040503050406030204" pitchFamily="18" charset="0"/>
                              </a:rPr>
                            </m:ctrlPr>
                          </m:dPr>
                          <m:e>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𝐹</m:t>
                                </m:r>
                              </m:num>
                              <m:den>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𝜂</m:t>
                                    </m:r>
                                  </m:e>
                                  <m:sub>
                                    <m:r>
                                      <m:rPr>
                                        <m:sty m:val="p"/>
                                      </m:rPr>
                                      <a:rPr lang="en-US" altLang="zh-CN" sz="1600">
                                        <a:latin typeface="Cambria Math" panose="02040503050406030204" pitchFamily="18" charset="0"/>
                                      </a:rPr>
                                      <m:t>m</m:t>
                                    </m:r>
                                  </m:sub>
                                </m:sSub>
                              </m:den>
                            </m:f>
                          </m:e>
                        </m:d>
                      </m:e>
                    </m:d>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a:latin typeface="Cambria Math" panose="02040503050406030204" pitchFamily="18" charset="0"/>
                              </a:rPr>
                              <m:t>1</m:t>
                            </m:r>
                          </m:sub>
                        </m:sSub>
                        <m:r>
                          <m:rPr>
                            <m:nor/>
                          </m:rPr>
                          <a:rPr lang="en-US" altLang="zh-CN" sz="1600" i="1">
                            <a:latin typeface="Times New Roman" panose="02020603050405020304" pitchFamily="18" charset="0"/>
                            <a:ea typeface="黑体" panose="02010609060101010101" pitchFamily="49" charset="-122"/>
                          </a:rPr>
                          <m:t>−</m:t>
                        </m:r>
                        <m:f>
                          <m:fPr>
                            <m:ctrlPr>
                              <a:rPr lang="zh-CN" altLang="zh-CN" sz="1600" i="1">
                                <a:latin typeface="Cambria Math" panose="02040503050406030204" pitchFamily="18" charset="0"/>
                              </a:rPr>
                            </m:ctrlPr>
                          </m:fPr>
                          <m:num>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𝑝</m:t>
                                </m:r>
                              </m:e>
                              <m:sub>
                                <m:r>
                                  <a:rPr lang="en-US" altLang="zh-CN" sz="1600">
                                    <a:latin typeface="Cambria Math" panose="02040503050406030204" pitchFamily="18" charset="0"/>
                                  </a:rPr>
                                  <m:t>2</m:t>
                                </m:r>
                              </m:sub>
                            </m:sSub>
                          </m:num>
                          <m:den>
                            <m:r>
                              <a:rPr lang="en-US" altLang="zh-CN" sz="1600">
                                <a:latin typeface="Cambria Math" panose="02040503050406030204" pitchFamily="18" charset="0"/>
                              </a:rPr>
                              <m:t>2</m:t>
                            </m:r>
                          </m:den>
                        </m:f>
                      </m:e>
                    </m:d>
                  </m:oMath>
                </a14:m>
                <a:r>
                  <a:rPr lang="en-US" altLang="zh-CN" sz="1600" i="1"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34943</a:t>
                </a:r>
                <a14:m>
                  <m:oMath xmlns:m="http://schemas.openxmlformats.org/officeDocument/2006/math">
                    <m:d>
                      <m:dPr>
                        <m:begChr m:val="/"/>
                        <m:endChr m:val=""/>
                        <m:ctrlPr>
                          <a:rPr lang="zh-CN" altLang="zh-CN" sz="1600" i="1">
                            <a:latin typeface="Cambria Math" panose="02040503050406030204" pitchFamily="18" charset="0"/>
                          </a:rPr>
                        </m:ctrlPr>
                      </m:dPr>
                      <m:e>
                        <m:d>
                          <m:dPr>
                            <m:ctrlPr>
                              <a:rPr lang="zh-CN" altLang="zh-CN" sz="1600" i="1">
                                <a:latin typeface="Cambria Math" panose="02040503050406030204" pitchFamily="18" charset="0"/>
                              </a:rPr>
                            </m:ctrlPr>
                          </m:dPr>
                          <m:e>
                            <m:r>
                              <a:rPr lang="en-US" altLang="zh-CN" sz="1600">
                                <a:latin typeface="Cambria Math" panose="02040503050406030204" pitchFamily="18" charset="0"/>
                              </a:rPr>
                              <m:t>4</m:t>
                            </m:r>
                            <m:r>
                              <m:rPr>
                                <m:nor/>
                              </m:rPr>
                              <a:rPr lang="en-US" altLang="zh-CN" sz="1600" i="1">
                                <a:latin typeface="Times New Roman" panose="02020603050405020304" pitchFamily="18" charset="0"/>
                                <a:ea typeface="黑体" panose="02010609060101010101" pitchFamily="49" charset="-122"/>
                              </a:rPr>
                              <m:t>−</m:t>
                            </m:r>
                            <m:f>
                              <m:fPr>
                                <m:ctrlPr>
                                  <a:rPr lang="zh-CN" altLang="zh-CN" sz="1600" i="1">
                                    <a:latin typeface="Cambria Math" panose="02040503050406030204" pitchFamily="18" charset="0"/>
                                  </a:rPr>
                                </m:ctrlPr>
                              </m:fPr>
                              <m:num>
                                <m:r>
                                  <a:rPr lang="en-US" altLang="zh-CN" sz="1600">
                                    <a:latin typeface="Cambria Math" panose="02040503050406030204" pitchFamily="18" charset="0"/>
                                  </a:rPr>
                                  <m:t>0</m:t>
                                </m:r>
                                <m:r>
                                  <m:rPr>
                                    <m:nor/>
                                  </m:rPr>
                                  <a:rPr lang="en-US" altLang="zh-CN" sz="1600">
                                    <a:latin typeface="Times New Roman" panose="02020603050405020304" pitchFamily="18" charset="0"/>
                                    <a:ea typeface="黑体" panose="02010609060101010101" pitchFamily="49" charset="-122"/>
                                  </a:rPr>
                                  <m:t>.</m:t>
                                </m:r>
                                <m:r>
                                  <a:rPr lang="en-US" altLang="zh-CN" sz="1600">
                                    <a:latin typeface="Cambria Math" panose="02040503050406030204" pitchFamily="18" charset="0"/>
                                  </a:rPr>
                                  <m:t>8</m:t>
                                </m:r>
                              </m:num>
                              <m:den>
                                <m:r>
                                  <a:rPr lang="en-US" altLang="zh-CN" sz="1600">
                                    <a:latin typeface="Cambria Math" panose="02040503050406030204" pitchFamily="18" charset="0"/>
                                  </a:rPr>
                                  <m:t>2</m:t>
                                </m:r>
                              </m:den>
                            </m:f>
                          </m:e>
                        </m:d>
                      </m:e>
                    </m:d>
                  </m:oMath>
                </a14:m>
                <a:r>
                  <a:rPr lang="en-US" altLang="zh-CN" sz="1600" dirty="0">
                    <a:latin typeface="Times New Roman" panose="02020603050405020304" pitchFamily="18" charset="0"/>
                    <a:ea typeface="黑体" panose="02010609060101010101" pitchFamily="49" charset="-122"/>
                  </a:rPr>
                  <a:t>m</a:t>
                </a:r>
                <a:r>
                  <a:rPr lang="en-US" altLang="zh-CN" sz="1600" baseline="30000" dirty="0">
                    <a:latin typeface="Times New Roman" panose="02020603050405020304" pitchFamily="18" charset="0"/>
                    <a:ea typeface="黑体" panose="02010609060101010101" pitchFamily="49" charset="-122"/>
                  </a:rPr>
                  <a:t>2</a:t>
                </a:r>
                <a:r>
                  <a:rPr lang="en-US" altLang="zh-CN" sz="1600" i="1"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0</a:t>
                </a:r>
                <a:r>
                  <a:rPr lang="en-US" altLang="zh-CN" sz="1600" i="1" dirty="0">
                    <a:latin typeface="Times New Roman" panose="02020603050405020304" pitchFamily="18" charset="0"/>
                    <a:ea typeface="黑体" panose="02010609060101010101" pitchFamily="49" charset="-122"/>
                  </a:rPr>
                  <a:t>.</a:t>
                </a:r>
                <a:r>
                  <a:rPr lang="en-US" altLang="zh-CN" sz="1600" dirty="0">
                    <a:latin typeface="Times New Roman" panose="02020603050405020304" pitchFamily="18" charset="0"/>
                    <a:ea typeface="黑体" panose="02010609060101010101" pitchFamily="49" charset="-122"/>
                  </a:rPr>
                  <a:t>0097m</a:t>
                </a:r>
                <a:r>
                  <a:rPr lang="en-US" altLang="zh-CN" sz="1600" baseline="30000" dirty="0">
                    <a:latin typeface="Times New Roman" panose="02020603050405020304" pitchFamily="18" charset="0"/>
                    <a:ea typeface="黑体" panose="02010609060101010101" pitchFamily="49" charset="-122"/>
                  </a:rPr>
                  <a:t>2</a:t>
                </a:r>
                <a:endParaRPr lang="zh-CN" altLang="zh-CN" sz="1600" dirty="0">
                  <a:latin typeface="Times New Roman" panose="02020603050405020304" pitchFamily="18" charset="0"/>
                  <a:ea typeface="黑体" panose="02010609060101010101" pitchFamily="49" charset="-122"/>
                </a:endParaRPr>
              </a:p>
              <a:p>
                <a:pPr indent="450000">
                  <a:lnSpc>
                    <a:spcPct val="150000"/>
                  </a:lnSpc>
                </a:pPr>
                <a:r>
                  <a:rPr lang="en-US" altLang="zh-CN" sz="1600" i="1" dirty="0">
                    <a:latin typeface="Times New Roman" panose="02020603050405020304" pitchFamily="18" charset="0"/>
                    <a:ea typeface="黑体" panose="02010609060101010101" pitchFamily="49" charset="-122"/>
                  </a:rPr>
                  <a:t>D=</a:t>
                </a:r>
                <a14:m>
                  <m:oMath xmlns:m="http://schemas.openxmlformats.org/officeDocument/2006/math">
                    <m:rad>
                      <m:radPr>
                        <m:degHide m:val="on"/>
                        <m:ctrlPr>
                          <a:rPr lang="zh-CN" altLang="zh-CN" sz="1600" i="1">
                            <a:latin typeface="Cambria Math" panose="02040503050406030204" pitchFamily="18" charset="0"/>
                          </a:rPr>
                        </m:ctrlPr>
                      </m:radPr>
                      <m:deg/>
                      <m:e>
                        <m:r>
                          <m:rPr>
                            <m:nor/>
                          </m:rPr>
                          <a:rPr lang="en-US" altLang="zh-CN" sz="1600">
                            <a:latin typeface="Times New Roman" panose="02020603050405020304" pitchFamily="18" charset="0"/>
                            <a:ea typeface="黑体" panose="02010609060101010101" pitchFamily="49" charset="-122"/>
                          </a:rPr>
                          <m:t>(</m:t>
                        </m:r>
                        <m:r>
                          <a:rPr lang="en-US" altLang="zh-CN" sz="1600">
                            <a:latin typeface="Cambria Math" panose="02040503050406030204" pitchFamily="18" charset="0"/>
                          </a:rPr>
                          <m:t>4</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a:latin typeface="Cambria Math" panose="02040503050406030204" pitchFamily="18" charset="0"/>
                              </a:rPr>
                              <m:t>1</m:t>
                            </m:r>
                          </m:sub>
                        </m:sSub>
                        <m:r>
                          <m:rPr>
                            <m:nor/>
                          </m:rPr>
                          <a:rPr lang="en-US" altLang="zh-CN" sz="1600">
                            <a:latin typeface="Times New Roman" panose="02020603050405020304" pitchFamily="18" charset="0"/>
                            <a:ea typeface="黑体" panose="02010609060101010101" pitchFamily="49" charset="-122"/>
                          </a:rPr>
                          <m:t>)/</m:t>
                        </m:r>
                        <m:r>
                          <m:rPr>
                            <m:sty m:val="p"/>
                          </m:rPr>
                          <a:rPr lang="en-US" altLang="zh-CN" sz="1600">
                            <a:latin typeface="Cambria Math" panose="02040503050406030204" pitchFamily="18" charset="0"/>
                          </a:rPr>
                          <m:t>π</m:t>
                        </m:r>
                      </m:e>
                    </m:rad>
                  </m:oMath>
                </a14:m>
                <a:r>
                  <a:rPr lang="en-US" altLang="zh-CN" sz="1600" dirty="0">
                    <a:latin typeface="Times New Roman" panose="02020603050405020304" pitchFamily="18" charset="0"/>
                    <a:ea typeface="黑体" panose="02010609060101010101" pitchFamily="49" charset="-122"/>
                  </a:rPr>
                  <a:t>=111.2mm;</a:t>
                </a:r>
                <a:r>
                  <a:rPr lang="en-US" altLang="zh-CN" sz="1600" i="1" dirty="0">
                    <a:latin typeface="Times New Roman" panose="02020603050405020304" pitchFamily="18" charset="0"/>
                    <a:ea typeface="黑体" panose="02010609060101010101" pitchFamily="49" charset="-122"/>
                  </a:rPr>
                  <a:t>d</a:t>
                </a:r>
                <a:r>
                  <a:rPr lang="en-US" altLang="zh-CN" sz="1600" dirty="0">
                    <a:latin typeface="Times New Roman" panose="02020603050405020304" pitchFamily="18" charset="0"/>
                    <a:ea typeface="黑体" panose="02010609060101010101" pitchFamily="49" charset="-122"/>
                  </a:rPr>
                  <a:t>=0.707</a:t>
                </a:r>
                <a:r>
                  <a:rPr lang="en-US" altLang="zh-CN" sz="1600" i="1" dirty="0">
                    <a:latin typeface="Times New Roman" panose="02020603050405020304" pitchFamily="18" charset="0"/>
                    <a:ea typeface="黑体" panose="02010609060101010101" pitchFamily="49" charset="-122"/>
                  </a:rPr>
                  <a:t>D</a:t>
                </a:r>
                <a:r>
                  <a:rPr lang="en-US" altLang="zh-CN" sz="1600" dirty="0">
                    <a:latin typeface="Times New Roman" panose="02020603050405020304" pitchFamily="18" charset="0"/>
                    <a:ea typeface="黑体" panose="02010609060101010101" pitchFamily="49" charset="-122"/>
                  </a:rPr>
                  <a:t>=78.6mm</a:t>
                </a:r>
                <a:endParaRPr lang="zh-CN" altLang="zh-CN" sz="1600" dirty="0">
                  <a:latin typeface="Times New Roman" panose="02020603050405020304" pitchFamily="18" charset="0"/>
                  <a:ea typeface="黑体" panose="02010609060101010101" pitchFamily="49" charset="-122"/>
                </a:endParaRPr>
              </a:p>
            </p:txBody>
          </p:sp>
        </mc:Choice>
        <mc:Fallback xmlns="">
          <p:sp>
            <p:nvSpPr>
              <p:cNvPr id="4" name="矩形 3">
                <a:extLst>
                  <a:ext uri="{FF2B5EF4-FFF2-40B4-BE49-F238E27FC236}">
                    <a16:creationId xmlns:a16="http://schemas.microsoft.com/office/drawing/2014/main" id="{36848B21-71ED-4C9D-8428-A3B83A615DC8}"/>
                  </a:ext>
                </a:extLst>
              </p:cNvPr>
              <p:cNvSpPr>
                <a:spLocks noRot="1" noChangeAspect="1" noMove="1" noResize="1" noEditPoints="1" noAdjustHandles="1" noChangeArrowheads="1" noChangeShapeType="1" noTextEdit="1"/>
              </p:cNvSpPr>
              <p:nvPr/>
            </p:nvSpPr>
            <p:spPr>
              <a:xfrm>
                <a:off x="416762" y="1344993"/>
                <a:ext cx="7528032" cy="1867178"/>
              </a:xfrm>
              <a:prstGeom prst="rect">
                <a:avLst/>
              </a:prstGeom>
              <a:blipFill>
                <a:blip r:embed="rId3"/>
                <a:stretch>
                  <a:fillRect/>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BB69D5A7-E8DE-453F-BFCF-DCAE3E6F5430}"/>
              </a:ext>
            </a:extLst>
          </p:cNvPr>
          <p:cNvSpPr/>
          <p:nvPr/>
        </p:nvSpPr>
        <p:spPr>
          <a:xfrm>
            <a:off x="860424" y="3153345"/>
            <a:ext cx="7927975" cy="1153586"/>
          </a:xfrm>
          <a:prstGeom prst="rect">
            <a:avLst/>
          </a:prstGeom>
        </p:spPr>
        <p:txBody>
          <a:bodyPr wrap="square">
            <a:spAutoFit/>
          </a:bodyPr>
          <a:lstStyle/>
          <a:p>
            <a:pPr indent="450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当按</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GB/T 2348—2001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将这些直径圆整成就近标准值时得</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=110mm,</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=80mm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。由此求得液压缸两腔的实际有效面积为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=π</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/4=95.03×10</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=π(</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)/4=44.77×10</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。经检验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活塞杆的强度和稳定性均符合要求。</a:t>
            </a:r>
            <a:endParaRPr lang="zh-CN" altLang="en-US" sz="16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87152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6"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概述</a:t>
            </a: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F62E2F30-EF49-462A-8876-C33CBB8A77C6}"/>
              </a:ext>
            </a:extLst>
          </p:cNvPr>
          <p:cNvSpPr/>
          <p:nvPr/>
        </p:nvSpPr>
        <p:spPr>
          <a:xfrm>
            <a:off x="703818" y="1372898"/>
            <a:ext cx="7772075" cy="2285241"/>
          </a:xfrm>
          <a:prstGeom prst="rect">
            <a:avLst/>
          </a:prstGeom>
        </p:spPr>
        <p:txBody>
          <a:bodyPr wrap="square">
            <a:spAutoFit/>
          </a:bodyPr>
          <a:lstStyle/>
          <a:p>
            <a:pPr indent="504000">
              <a:lnSpc>
                <a:spcPct val="150000"/>
              </a:lnSpc>
            </a:pP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液压系统有液压传动系统和液压控制系统之分</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一般所说液压系统的设计则是泛指液压传动系统的设计。其实从结构组成或工作原理上看</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这两类系统并无本质上的差别</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仅仅</a:t>
            </a:r>
            <a:r>
              <a:rPr lang="zh-CN" altLang="en-US" sz="19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一类以传递动力为主</a:t>
            </a:r>
            <a:r>
              <a:rPr lang="en-US" altLang="zh-CN" sz="19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追求传动特性的完善</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另一类以实施控制为主</a:t>
            </a:r>
            <a:r>
              <a:rPr lang="en-US" altLang="zh-CN" sz="19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追求控制特性的完善</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而已。但是</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随着应用要求的提高和科学技术的发展</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两者的界限将越来越不明显。</a:t>
            </a:r>
            <a:endParaRPr lang="zh-CN" altLang="en-US" sz="1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圆角矩形 6">
            <a:extLst>
              <a:ext uri="{FF2B5EF4-FFF2-40B4-BE49-F238E27FC236}">
                <a16:creationId xmlns:a16="http://schemas.microsoft.com/office/drawing/2014/main" id="{11517388-EFC8-4BB1-97C7-5264B26A9906}"/>
              </a:ext>
            </a:extLst>
          </p:cNvPr>
          <p:cNvSpPr/>
          <p:nvPr/>
        </p:nvSpPr>
        <p:spPr>
          <a:xfrm>
            <a:off x="703819" y="1265035"/>
            <a:ext cx="7772075" cy="265382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57125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338855" y="9680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89102" y="96807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56FF763E-A6B8-48C6-9C3A-66806B5CC2CC}"/>
              </a:ext>
            </a:extLst>
          </p:cNvPr>
          <p:cNvSpPr/>
          <p:nvPr/>
        </p:nvSpPr>
        <p:spPr>
          <a:xfrm>
            <a:off x="860425" y="965774"/>
            <a:ext cx="3262432" cy="400110"/>
          </a:xfrm>
          <a:prstGeom prst="rect">
            <a:avLst/>
          </a:prstGeom>
        </p:spPr>
        <p:txBody>
          <a:bodyPr wrap="none">
            <a:spAutoFit/>
          </a:bodyPr>
          <a:lstStyle/>
          <a:p>
            <a:r>
              <a:rPr lang="zh-CN" altLang="zh-CN" sz="2000" dirty="0">
                <a:solidFill>
                  <a:srgbClr val="365D7E"/>
                </a:solidFill>
                <a:latin typeface="Times New Roman" panose="02020603050405020304" pitchFamily="18" charset="0"/>
                <a:ea typeface="黑体" panose="02010609060101010101" pitchFamily="49" charset="-122"/>
              </a:rPr>
              <a:t>三、液压缸主要参数的确定</a:t>
            </a:r>
          </a:p>
        </p:txBody>
      </p:sp>
      <p:sp>
        <p:nvSpPr>
          <p:cNvPr id="4" name="矩形 3">
            <a:extLst>
              <a:ext uri="{FF2B5EF4-FFF2-40B4-BE49-F238E27FC236}">
                <a16:creationId xmlns:a16="http://schemas.microsoft.com/office/drawing/2014/main" id="{36848B21-71ED-4C9D-8428-A3B83A615DC8}"/>
              </a:ext>
            </a:extLst>
          </p:cNvPr>
          <p:cNvSpPr/>
          <p:nvPr/>
        </p:nvSpPr>
        <p:spPr>
          <a:xfrm>
            <a:off x="414585" y="1274690"/>
            <a:ext cx="7528032" cy="697820"/>
          </a:xfrm>
          <a:prstGeom prst="rect">
            <a:avLst/>
          </a:prstGeom>
        </p:spPr>
        <p:txBody>
          <a:bodyPr wrap="square">
            <a:spAutoFit/>
          </a:bodyPr>
          <a:lstStyle/>
          <a:p>
            <a:pPr indent="450000">
              <a:lnSpc>
                <a:spcPct val="150000"/>
              </a:lnSpc>
            </a:pPr>
            <a:r>
              <a:rPr lang="zh-CN" altLang="zh-CN" sz="1400" dirty="0">
                <a:latin typeface="Times New Roman" panose="02020603050405020304" pitchFamily="18" charset="0"/>
                <a:ea typeface="黑体" panose="02010609060101010101" pitchFamily="49" charset="-122"/>
              </a:rPr>
              <a:t>根据上述</a:t>
            </a:r>
            <a:r>
              <a:rPr lang="en-US" altLang="zh-CN" sz="1400" i="1" dirty="0">
                <a:latin typeface="Times New Roman" panose="02020603050405020304" pitchFamily="18" charset="0"/>
                <a:ea typeface="黑体" panose="02010609060101010101" pitchFamily="49" charset="-122"/>
              </a:rPr>
              <a:t>D</a:t>
            </a:r>
            <a:r>
              <a:rPr lang="zh-CN" altLang="zh-CN" sz="1400" dirty="0">
                <a:latin typeface="Times New Roman" panose="02020603050405020304" pitchFamily="18" charset="0"/>
                <a:ea typeface="黑体" panose="02010609060101010101" pitchFamily="49" charset="-122"/>
              </a:rPr>
              <a:t>与</a:t>
            </a:r>
            <a:r>
              <a:rPr lang="en-US" altLang="zh-CN" sz="1400" i="1" dirty="0">
                <a:latin typeface="Times New Roman" panose="02020603050405020304" pitchFamily="18" charset="0"/>
                <a:ea typeface="黑体" panose="02010609060101010101" pitchFamily="49" charset="-122"/>
              </a:rPr>
              <a:t>d</a:t>
            </a:r>
            <a:r>
              <a:rPr lang="zh-CN" altLang="zh-CN" sz="1400" dirty="0">
                <a:latin typeface="Times New Roman" panose="02020603050405020304" pitchFamily="18" charset="0"/>
                <a:ea typeface="黑体" panose="02010609060101010101" pitchFamily="49" charset="-122"/>
              </a:rPr>
              <a:t>的值</a:t>
            </a:r>
            <a:r>
              <a:rPr lang="en-US" altLang="zh-CN" sz="1400" dirty="0">
                <a:latin typeface="Times New Roman" panose="02020603050405020304" pitchFamily="18" charset="0"/>
                <a:ea typeface="黑体" panose="02010609060101010101" pitchFamily="49" charset="-122"/>
              </a:rPr>
              <a:t>,</a:t>
            </a:r>
            <a:r>
              <a:rPr lang="zh-CN" altLang="zh-CN" sz="1400" dirty="0">
                <a:latin typeface="Times New Roman" panose="02020603050405020304" pitchFamily="18" charset="0"/>
                <a:ea typeface="黑体" panose="02010609060101010101" pitchFamily="49" charset="-122"/>
              </a:rPr>
              <a:t>可估算液压缸在各个工作阶段中的压力、流量和功率</a:t>
            </a:r>
            <a:r>
              <a:rPr lang="en-US" altLang="zh-CN" sz="1400" dirty="0">
                <a:latin typeface="Times New Roman" panose="02020603050405020304" pitchFamily="18" charset="0"/>
                <a:ea typeface="黑体" panose="02010609060101010101" pitchFamily="49" charset="-122"/>
              </a:rPr>
              <a:t>,</a:t>
            </a:r>
            <a:r>
              <a:rPr lang="zh-CN" altLang="zh-CN" sz="1400" dirty="0">
                <a:latin typeface="Times New Roman" panose="02020603050405020304" pitchFamily="18" charset="0"/>
                <a:ea typeface="黑体" panose="02010609060101010101" pitchFamily="49" charset="-122"/>
              </a:rPr>
              <a:t>如表</a:t>
            </a:r>
            <a:r>
              <a:rPr lang="en-US" altLang="zh-CN" sz="1400" dirty="0">
                <a:latin typeface="Times New Roman" panose="02020603050405020304" pitchFamily="18" charset="0"/>
                <a:ea typeface="黑体" panose="02010609060101010101" pitchFamily="49" charset="-122"/>
              </a:rPr>
              <a:t>11-6</a:t>
            </a:r>
            <a:r>
              <a:rPr lang="zh-CN" altLang="zh-CN" sz="1400" dirty="0">
                <a:latin typeface="Times New Roman" panose="02020603050405020304" pitchFamily="18" charset="0"/>
                <a:ea typeface="黑体" panose="02010609060101010101" pitchFamily="49" charset="-122"/>
              </a:rPr>
              <a:t>所示</a:t>
            </a:r>
            <a:r>
              <a:rPr lang="en-US" altLang="zh-CN" sz="1400" dirty="0">
                <a:latin typeface="Times New Roman" panose="02020603050405020304" pitchFamily="18" charset="0"/>
                <a:ea typeface="黑体" panose="02010609060101010101" pitchFamily="49" charset="-122"/>
              </a:rPr>
              <a:t>,</a:t>
            </a:r>
            <a:r>
              <a:rPr lang="zh-CN" altLang="zh-CN" sz="1400" dirty="0">
                <a:latin typeface="Times New Roman" panose="02020603050405020304" pitchFamily="18" charset="0"/>
                <a:ea typeface="黑体" panose="02010609060101010101" pitchFamily="49" charset="-122"/>
              </a:rPr>
              <a:t>并据此绘出工况图如图</a:t>
            </a:r>
            <a:r>
              <a:rPr lang="en-US" altLang="zh-CN" sz="1400" dirty="0">
                <a:latin typeface="Times New Roman" panose="02020603050405020304" pitchFamily="18" charset="0"/>
                <a:ea typeface="黑体" panose="02010609060101010101" pitchFamily="49" charset="-122"/>
              </a:rPr>
              <a:t>11-5</a:t>
            </a:r>
            <a:r>
              <a:rPr lang="zh-CN" altLang="zh-CN" sz="1400" dirty="0">
                <a:latin typeface="Times New Roman" panose="02020603050405020304" pitchFamily="18" charset="0"/>
                <a:ea typeface="黑体" panose="02010609060101010101" pitchFamily="49" charset="-122"/>
              </a:rPr>
              <a:t>所示。</a:t>
            </a:r>
          </a:p>
        </p:txBody>
      </p:sp>
      <p:pic>
        <p:nvPicPr>
          <p:cNvPr id="5" name="图片 4">
            <a:extLst>
              <a:ext uri="{FF2B5EF4-FFF2-40B4-BE49-F238E27FC236}">
                <a16:creationId xmlns:a16="http://schemas.microsoft.com/office/drawing/2014/main" id="{17B0B92B-C5EC-4AF1-AF70-2AED55631607}"/>
              </a:ext>
            </a:extLst>
          </p:cNvPr>
          <p:cNvPicPr>
            <a:picLocks noChangeAspect="1"/>
          </p:cNvPicPr>
          <p:nvPr/>
        </p:nvPicPr>
        <p:blipFill>
          <a:blip r:embed="rId3"/>
          <a:stretch>
            <a:fillRect/>
          </a:stretch>
        </p:blipFill>
        <p:spPr>
          <a:xfrm>
            <a:off x="1086730" y="1940099"/>
            <a:ext cx="7103298" cy="2447038"/>
          </a:xfrm>
          <a:prstGeom prst="rect">
            <a:avLst/>
          </a:prstGeom>
        </p:spPr>
      </p:pic>
      <p:sp>
        <p:nvSpPr>
          <p:cNvPr id="6" name="矩形 5">
            <a:extLst>
              <a:ext uri="{FF2B5EF4-FFF2-40B4-BE49-F238E27FC236}">
                <a16:creationId xmlns:a16="http://schemas.microsoft.com/office/drawing/2014/main" id="{6EE4A264-93C3-4342-BCD1-45285ADD42B0}"/>
              </a:ext>
            </a:extLst>
          </p:cNvPr>
          <p:cNvSpPr/>
          <p:nvPr/>
        </p:nvSpPr>
        <p:spPr>
          <a:xfrm>
            <a:off x="1086730" y="4463567"/>
            <a:ext cx="1244251"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F'=F/η</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85707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ircle(in)">
                                      <p:cBhvr>
                                        <p:cTn id="26" dur="750"/>
                                        <p:tgtEl>
                                          <p:spTgt spid="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222499" y="137751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372746" y="137751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56FF763E-A6B8-48C6-9C3A-66806B5CC2CC}"/>
              </a:ext>
            </a:extLst>
          </p:cNvPr>
          <p:cNvSpPr/>
          <p:nvPr/>
        </p:nvSpPr>
        <p:spPr>
          <a:xfrm>
            <a:off x="3328625" y="881788"/>
            <a:ext cx="2749471" cy="400110"/>
          </a:xfrm>
          <a:prstGeom prst="rect">
            <a:avLst/>
          </a:prstGeom>
        </p:spPr>
        <p:txBody>
          <a:bodyPr wrap="none">
            <a:spAutoFit/>
          </a:bodyPr>
          <a:lstStyle/>
          <a:p>
            <a:r>
              <a:rPr lang="zh-CN" altLang="zh-CN" sz="2000" dirty="0">
                <a:solidFill>
                  <a:srgbClr val="365D7E"/>
                </a:solidFill>
                <a:latin typeface="Times New Roman" panose="02020603050405020304" pitchFamily="18" charset="0"/>
                <a:ea typeface="黑体" panose="02010609060101010101" pitchFamily="49" charset="-122"/>
              </a:rPr>
              <a:t>四、液压系统图的拟定</a:t>
            </a:r>
          </a:p>
        </p:txBody>
      </p:sp>
      <p:sp>
        <p:nvSpPr>
          <p:cNvPr id="4" name="矩形 3">
            <a:extLst>
              <a:ext uri="{FF2B5EF4-FFF2-40B4-BE49-F238E27FC236}">
                <a16:creationId xmlns:a16="http://schemas.microsoft.com/office/drawing/2014/main" id="{36848B21-71ED-4C9D-8428-A3B83A615DC8}"/>
              </a:ext>
            </a:extLst>
          </p:cNvPr>
          <p:cNvSpPr/>
          <p:nvPr/>
        </p:nvSpPr>
        <p:spPr>
          <a:xfrm>
            <a:off x="402499" y="1836935"/>
            <a:ext cx="4394472" cy="2585323"/>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首先要选择调速回路。由图</a:t>
            </a:r>
            <a:r>
              <a:rPr lang="en-US" altLang="zh-CN" dirty="0">
                <a:latin typeface="Times New Roman" panose="02020603050405020304" pitchFamily="18" charset="0"/>
                <a:ea typeface="黑体" panose="02010609060101010101" pitchFamily="49" charset="-122"/>
              </a:rPr>
              <a:t>11-5</a:t>
            </a:r>
            <a:r>
              <a:rPr lang="zh-CN" altLang="zh-CN" dirty="0">
                <a:latin typeface="Times New Roman" panose="02020603050405020304" pitchFamily="18" charset="0"/>
                <a:ea typeface="黑体" panose="02010609060101010101" pitchFamily="49" charset="-122"/>
              </a:rPr>
              <a:t>中的一些曲线得知</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这台机床液压系统的功率小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滑台运动速度低</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工作负载变化小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可采用进口节流的调速形式。为了解决进口节流调速回路在孔钻通时的滑台突然前冲现象</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回油路上要设置背压阀。</a:t>
            </a:r>
            <a:endParaRPr lang="zh-CN" altLang="zh-CN" sz="1400" dirty="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9F702B93-DD9B-4232-B89F-BB10EFA591B4}"/>
              </a:ext>
            </a:extLst>
          </p:cNvPr>
          <p:cNvSpPr/>
          <p:nvPr/>
        </p:nvSpPr>
        <p:spPr>
          <a:xfrm rot="18962245" flipV="1">
            <a:off x="2969233" y="89527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5E4C1FEA-433D-4725-B080-718850EE3EC5}"/>
              </a:ext>
            </a:extLst>
          </p:cNvPr>
          <p:cNvSpPr/>
          <p:nvPr/>
        </p:nvSpPr>
        <p:spPr>
          <a:xfrm rot="18962245" flipV="1">
            <a:off x="3119480" y="89527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0AD9C05A-DE36-4ED2-9CE8-E003C0676E1A}"/>
              </a:ext>
            </a:extLst>
          </p:cNvPr>
          <p:cNvSpPr/>
          <p:nvPr/>
        </p:nvSpPr>
        <p:spPr>
          <a:xfrm rot="2637755" flipH="1" flipV="1">
            <a:off x="5868758" y="89596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E3FE5790-204C-47D2-BCE1-722C88664C76}"/>
              </a:ext>
            </a:extLst>
          </p:cNvPr>
          <p:cNvSpPr/>
          <p:nvPr/>
        </p:nvSpPr>
        <p:spPr>
          <a:xfrm rot="2637755" flipH="1" flipV="1">
            <a:off x="6019005" y="89596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C2793884-A08B-4388-8032-818FF0126246}"/>
              </a:ext>
            </a:extLst>
          </p:cNvPr>
          <p:cNvSpPr/>
          <p:nvPr/>
        </p:nvSpPr>
        <p:spPr>
          <a:xfrm>
            <a:off x="463333" y="1450604"/>
            <a:ext cx="2675732" cy="303225"/>
          </a:xfrm>
          <a:prstGeom prst="rect">
            <a:avLst/>
          </a:prstGeom>
        </p:spPr>
        <p:txBody>
          <a:bodyPr wrap="none">
            <a:spAutoFit/>
          </a:bodyPr>
          <a:lstStyle/>
          <a:p>
            <a:pPr indent="266700">
              <a:lnSpc>
                <a:spcPts val="1575"/>
              </a:lnSpc>
              <a:spcAft>
                <a:spcPts val="0"/>
              </a:spcAft>
            </a:pPr>
            <a:r>
              <a:rPr lang="en-US"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液压回路的选择</a:t>
            </a:r>
          </a:p>
        </p:txBody>
      </p:sp>
      <p:pic>
        <p:nvPicPr>
          <p:cNvPr id="7" name="图片 6">
            <a:extLst>
              <a:ext uri="{FF2B5EF4-FFF2-40B4-BE49-F238E27FC236}">
                <a16:creationId xmlns:a16="http://schemas.microsoft.com/office/drawing/2014/main" id="{7F2E8F39-9F4C-4174-9223-0930E299F804}"/>
              </a:ext>
            </a:extLst>
          </p:cNvPr>
          <p:cNvPicPr>
            <a:picLocks noChangeAspect="1"/>
          </p:cNvPicPr>
          <p:nvPr/>
        </p:nvPicPr>
        <p:blipFill>
          <a:blip r:embed="rId3"/>
          <a:stretch>
            <a:fillRect/>
          </a:stretch>
        </p:blipFill>
        <p:spPr>
          <a:xfrm>
            <a:off x="4752803" y="1464310"/>
            <a:ext cx="4069063" cy="3107690"/>
          </a:xfrm>
          <a:prstGeom prst="rect">
            <a:avLst/>
          </a:prstGeom>
        </p:spPr>
      </p:pic>
    </p:spTree>
    <p:extLst>
      <p:ext uri="{BB962C8B-B14F-4D97-AF65-F5344CB8AC3E}">
        <p14:creationId xmlns:p14="http://schemas.microsoft.com/office/powerpoint/2010/main" val="179868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0-#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0-#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 calcmode="lin" valueType="num">
                                      <p:cBhvr additive="base">
                                        <p:cTn id="42" dur="75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circle(in)">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1+#ppt_w/2"/>
                                          </p:val>
                                        </p:tav>
                                        <p:tav tm="100000">
                                          <p:val>
                                            <p:strVal val="#ppt_x"/>
                                          </p:val>
                                        </p:tav>
                                      </p:tavLst>
                                    </p:anim>
                                    <p:anim calcmode="lin" valueType="num">
                                      <p:cBhvr additive="base">
                                        <p:cTn id="5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p:bldP spid="4" grpId="0"/>
      <p:bldP spid="13" grpId="0" animBg="1"/>
      <p:bldP spid="14" grpId="0" animBg="1"/>
      <p:bldP spid="17"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275660"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25907"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36848B21-71ED-4C9D-8428-A3B83A615DC8}"/>
              </a:ext>
            </a:extLst>
          </p:cNvPr>
          <p:cNvSpPr/>
          <p:nvPr/>
        </p:nvSpPr>
        <p:spPr>
          <a:xfrm>
            <a:off x="430212" y="1395636"/>
            <a:ext cx="7853363" cy="369332"/>
          </a:xfrm>
          <a:prstGeom prst="rect">
            <a:avLst/>
          </a:prstGeom>
        </p:spPr>
        <p:txBody>
          <a:bodyPr wrap="square">
            <a:spAutoFit/>
          </a:bodyPr>
          <a:lstStyle/>
          <a:p>
            <a:pPr indent="450000"/>
            <a:r>
              <a:rPr lang="zh-CN" altLang="zh-CN" dirty="0">
                <a:latin typeface="Times New Roman" panose="02020603050405020304" pitchFamily="18" charset="0"/>
                <a:ea typeface="黑体" panose="02010609060101010101" pitchFamily="49" charset="-122"/>
              </a:rPr>
              <a:t>由于液压系统选用了节流调速的方式</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系统中油液的循环必然是开式的。</a:t>
            </a:r>
          </a:p>
        </p:txBody>
      </p:sp>
      <p:sp>
        <p:nvSpPr>
          <p:cNvPr id="2" name="矩形 1">
            <a:extLst>
              <a:ext uri="{FF2B5EF4-FFF2-40B4-BE49-F238E27FC236}">
                <a16:creationId xmlns:a16="http://schemas.microsoft.com/office/drawing/2014/main" id="{C2793884-A08B-4388-8032-818FF0126246}"/>
              </a:ext>
            </a:extLst>
          </p:cNvPr>
          <p:cNvSpPr/>
          <p:nvPr/>
        </p:nvSpPr>
        <p:spPr>
          <a:xfrm>
            <a:off x="543162" y="1098119"/>
            <a:ext cx="2675732" cy="303225"/>
          </a:xfrm>
          <a:prstGeom prst="rect">
            <a:avLst/>
          </a:prstGeom>
        </p:spPr>
        <p:txBody>
          <a:bodyPr wrap="none">
            <a:spAutoFit/>
          </a:bodyPr>
          <a:lstStyle/>
          <a:p>
            <a:pPr indent="266700">
              <a:lnSpc>
                <a:spcPts val="1575"/>
              </a:lnSpc>
              <a:spcAft>
                <a:spcPts val="0"/>
              </a:spcAft>
            </a:pPr>
            <a:r>
              <a:rPr lang="en-US"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液压回路的选择</a:t>
            </a:r>
          </a:p>
        </p:txBody>
      </p:sp>
      <p:sp>
        <p:nvSpPr>
          <p:cNvPr id="6" name="矩形 5">
            <a:extLst>
              <a:ext uri="{FF2B5EF4-FFF2-40B4-BE49-F238E27FC236}">
                <a16:creationId xmlns:a16="http://schemas.microsoft.com/office/drawing/2014/main" id="{06FA6BC7-CA56-48F2-94F5-72805AF45C35}"/>
              </a:ext>
            </a:extLst>
          </p:cNvPr>
          <p:cNvSpPr/>
          <p:nvPr/>
        </p:nvSpPr>
        <p:spPr>
          <a:xfrm>
            <a:off x="430211" y="1693153"/>
            <a:ext cx="8379959" cy="1286250"/>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从工况图中可以清楚地看到</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在这个液压系统的工作循环内</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液压缸要求油源交替地提供低压大流量和高压小流量的油液。最大流量与最小流量之比约为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而快进快退所需的时间</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和工进所需的时间</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分别为</a:t>
            </a:r>
          </a:p>
        </p:txBody>
      </p:sp>
      <p:pic>
        <p:nvPicPr>
          <p:cNvPr id="10" name="图片 9">
            <a:extLst>
              <a:ext uri="{FF2B5EF4-FFF2-40B4-BE49-F238E27FC236}">
                <a16:creationId xmlns:a16="http://schemas.microsoft.com/office/drawing/2014/main" id="{6FEEC574-77D1-48C9-ACF4-C99FA79FE87A}"/>
              </a:ext>
            </a:extLst>
          </p:cNvPr>
          <p:cNvPicPr>
            <a:picLocks noChangeAspect="1"/>
          </p:cNvPicPr>
          <p:nvPr/>
        </p:nvPicPr>
        <p:blipFill>
          <a:blip r:embed="rId3"/>
          <a:stretch>
            <a:fillRect/>
          </a:stretch>
        </p:blipFill>
        <p:spPr>
          <a:xfrm>
            <a:off x="1430559" y="3068639"/>
            <a:ext cx="5852667" cy="1158340"/>
          </a:xfrm>
          <a:prstGeom prst="rect">
            <a:avLst/>
          </a:prstGeom>
        </p:spPr>
      </p:pic>
      <p:sp>
        <p:nvSpPr>
          <p:cNvPr id="11" name="矩形 10">
            <a:extLst>
              <a:ext uri="{FF2B5EF4-FFF2-40B4-BE49-F238E27FC236}">
                <a16:creationId xmlns:a16="http://schemas.microsoft.com/office/drawing/2014/main" id="{F8CD6385-844C-45D7-A5FA-69EC4E58B653}"/>
              </a:ext>
            </a:extLst>
          </p:cNvPr>
          <p:cNvSpPr/>
          <p:nvPr/>
        </p:nvSpPr>
        <p:spPr>
          <a:xfrm>
            <a:off x="889410" y="4283074"/>
            <a:ext cx="1811714" cy="369332"/>
          </a:xfrm>
          <a:prstGeom prst="rect">
            <a:avLst/>
          </a:prstGeom>
        </p:spPr>
        <p:txBody>
          <a:bodyPr wrap="none">
            <a:spAutoFit/>
          </a:bodyPr>
          <a:lstStyle/>
          <a:p>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亦即是</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≈21</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8459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75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par>
                                <p:cTn id="32" presetID="22" presetClass="entr" presetSubtype="1" fill="hold" nodeType="with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Effect transition="in" filter="wipe(up)">
                                      <p:cBhvr>
                                        <p:cTn id="34"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275660"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25907"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36848B21-71ED-4C9D-8428-A3B83A615DC8}"/>
              </a:ext>
            </a:extLst>
          </p:cNvPr>
          <p:cNvSpPr/>
          <p:nvPr/>
        </p:nvSpPr>
        <p:spPr>
          <a:xfrm>
            <a:off x="430212" y="1336045"/>
            <a:ext cx="8189531" cy="870751"/>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因此从提高系统效率、节省能量的角度上来看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采用单个定量泵作为油源显然是不合适的</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而宜选用大、小两个液压泵自动并联供油的油源方案</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11-6a)</a:t>
            </a:r>
            <a:r>
              <a:rPr lang="zh-CN" altLang="zh-CN" dirty="0">
                <a:latin typeface="Times New Roman" panose="02020603050405020304" pitchFamily="18" charset="0"/>
                <a:ea typeface="黑体" panose="02010609060101010101" pitchFamily="49" charset="-122"/>
              </a:rPr>
              <a:t>。</a:t>
            </a:r>
          </a:p>
        </p:txBody>
      </p:sp>
      <p:sp>
        <p:nvSpPr>
          <p:cNvPr id="2" name="矩形 1">
            <a:extLst>
              <a:ext uri="{FF2B5EF4-FFF2-40B4-BE49-F238E27FC236}">
                <a16:creationId xmlns:a16="http://schemas.microsoft.com/office/drawing/2014/main" id="{C2793884-A08B-4388-8032-818FF0126246}"/>
              </a:ext>
            </a:extLst>
          </p:cNvPr>
          <p:cNvSpPr/>
          <p:nvPr/>
        </p:nvSpPr>
        <p:spPr>
          <a:xfrm>
            <a:off x="543162" y="1098119"/>
            <a:ext cx="2675732" cy="303225"/>
          </a:xfrm>
          <a:prstGeom prst="rect">
            <a:avLst/>
          </a:prstGeom>
        </p:spPr>
        <p:txBody>
          <a:bodyPr wrap="none">
            <a:spAutoFit/>
          </a:bodyPr>
          <a:lstStyle/>
          <a:p>
            <a:pPr indent="266700">
              <a:lnSpc>
                <a:spcPts val="1575"/>
              </a:lnSpc>
              <a:spcAft>
                <a:spcPts val="0"/>
              </a:spcAft>
            </a:pPr>
            <a:r>
              <a:rPr lang="en-US"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液压回路的选择</a:t>
            </a:r>
          </a:p>
        </p:txBody>
      </p:sp>
      <p:pic>
        <p:nvPicPr>
          <p:cNvPr id="3" name="图片 2">
            <a:extLst>
              <a:ext uri="{FF2B5EF4-FFF2-40B4-BE49-F238E27FC236}">
                <a16:creationId xmlns:a16="http://schemas.microsoft.com/office/drawing/2014/main" id="{17F03FCA-7C7F-4E13-B3B9-CBC4411B6F27}"/>
              </a:ext>
            </a:extLst>
          </p:cNvPr>
          <p:cNvPicPr>
            <a:picLocks noChangeAspect="1"/>
          </p:cNvPicPr>
          <p:nvPr/>
        </p:nvPicPr>
        <p:blipFill>
          <a:blip r:embed="rId3"/>
          <a:stretch>
            <a:fillRect/>
          </a:stretch>
        </p:blipFill>
        <p:spPr>
          <a:xfrm>
            <a:off x="1418229" y="2133294"/>
            <a:ext cx="6213495" cy="2636878"/>
          </a:xfrm>
          <a:prstGeom prst="rect">
            <a:avLst/>
          </a:prstGeom>
        </p:spPr>
      </p:pic>
    </p:spTree>
    <p:extLst>
      <p:ext uri="{BB962C8B-B14F-4D97-AF65-F5344CB8AC3E}">
        <p14:creationId xmlns:p14="http://schemas.microsoft.com/office/powerpoint/2010/main" val="364385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275660"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25907"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36848B21-71ED-4C9D-8428-A3B83A615DC8}"/>
              </a:ext>
            </a:extLst>
          </p:cNvPr>
          <p:cNvSpPr/>
          <p:nvPr/>
        </p:nvSpPr>
        <p:spPr>
          <a:xfrm>
            <a:off x="455659" y="1453207"/>
            <a:ext cx="8107769" cy="1153586"/>
          </a:xfrm>
          <a:prstGeom prst="rect">
            <a:avLst/>
          </a:prstGeom>
        </p:spPr>
        <p:txBody>
          <a:bodyPr wrap="square">
            <a:spAutoFit/>
          </a:bodyPr>
          <a:lstStyle/>
          <a:p>
            <a:pPr indent="432000">
              <a:lnSpc>
                <a:spcPct val="150000"/>
              </a:lnSpc>
            </a:pPr>
            <a:r>
              <a:rPr lang="zh-CN" altLang="zh-CN" sz="1600" dirty="0">
                <a:solidFill>
                  <a:srgbClr val="C00000"/>
                </a:solidFill>
                <a:latin typeface="Times New Roman" panose="02020603050405020304" pitchFamily="18" charset="0"/>
                <a:ea typeface="黑体" panose="02010609060101010101" pitchFamily="49" charset="-122"/>
              </a:rPr>
              <a:t>其次</a:t>
            </a:r>
            <a:r>
              <a:rPr lang="zh-CN" altLang="zh-CN" sz="1600" dirty="0">
                <a:latin typeface="Times New Roman" panose="02020603050405020304" pitchFamily="18" charset="0"/>
                <a:ea typeface="黑体" panose="02010609060101010101" pitchFamily="49" charset="-122"/>
              </a:rPr>
              <a:t>是选择快速运动和换向回路。系统中采用节流调速回路后</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不管采用什么油源形式都必须有单独的油路直接通向液压缸两腔</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以实现快速运动。在本系统中</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单杆液压缸要作差动连接</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所以它的快进快退换向回路应采用图</a:t>
            </a:r>
            <a:r>
              <a:rPr lang="en-US" altLang="zh-CN" sz="1600" dirty="0">
                <a:latin typeface="Times New Roman" panose="02020603050405020304" pitchFamily="18" charset="0"/>
                <a:ea typeface="黑体" panose="02010609060101010101" pitchFamily="49" charset="-122"/>
              </a:rPr>
              <a:t>11-6b</a:t>
            </a:r>
            <a:r>
              <a:rPr lang="zh-CN" altLang="zh-CN" sz="1600" dirty="0">
                <a:latin typeface="Times New Roman" panose="02020603050405020304" pitchFamily="18" charset="0"/>
                <a:ea typeface="黑体" panose="02010609060101010101" pitchFamily="49" charset="-122"/>
              </a:rPr>
              <a:t>所示的形式。</a:t>
            </a:r>
          </a:p>
        </p:txBody>
      </p:sp>
      <p:sp>
        <p:nvSpPr>
          <p:cNvPr id="2" name="矩形 1">
            <a:extLst>
              <a:ext uri="{FF2B5EF4-FFF2-40B4-BE49-F238E27FC236}">
                <a16:creationId xmlns:a16="http://schemas.microsoft.com/office/drawing/2014/main" id="{C2793884-A08B-4388-8032-818FF0126246}"/>
              </a:ext>
            </a:extLst>
          </p:cNvPr>
          <p:cNvSpPr/>
          <p:nvPr/>
        </p:nvSpPr>
        <p:spPr>
          <a:xfrm>
            <a:off x="543162" y="1098119"/>
            <a:ext cx="2675732" cy="303225"/>
          </a:xfrm>
          <a:prstGeom prst="rect">
            <a:avLst/>
          </a:prstGeom>
        </p:spPr>
        <p:txBody>
          <a:bodyPr wrap="none">
            <a:spAutoFit/>
          </a:bodyPr>
          <a:lstStyle/>
          <a:p>
            <a:pPr indent="266700">
              <a:lnSpc>
                <a:spcPts val="1575"/>
              </a:lnSpc>
              <a:spcAft>
                <a:spcPts val="0"/>
              </a:spcAft>
            </a:pPr>
            <a:r>
              <a:rPr lang="en-US"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液压回路的选择</a:t>
            </a:r>
          </a:p>
        </p:txBody>
      </p:sp>
      <p:sp>
        <p:nvSpPr>
          <p:cNvPr id="5" name="矩形 4">
            <a:extLst>
              <a:ext uri="{FF2B5EF4-FFF2-40B4-BE49-F238E27FC236}">
                <a16:creationId xmlns:a16="http://schemas.microsoft.com/office/drawing/2014/main" id="{621F1C23-3F87-47B5-A362-D8DE1BB506F2}"/>
              </a:ext>
            </a:extLst>
          </p:cNvPr>
          <p:cNvSpPr/>
          <p:nvPr/>
        </p:nvSpPr>
        <p:spPr>
          <a:xfrm>
            <a:off x="455659" y="2703630"/>
            <a:ext cx="8020684" cy="1938992"/>
          </a:xfrm>
          <a:prstGeom prst="rect">
            <a:avLst/>
          </a:prstGeom>
        </p:spPr>
        <p:txBody>
          <a:bodyPr wrap="square">
            <a:spAutoFit/>
          </a:bodyPr>
          <a:lstStyle/>
          <a:p>
            <a:pPr indent="432000">
              <a:lnSpc>
                <a:spcPct val="150000"/>
              </a:lnSpc>
              <a:spcAft>
                <a:spcPts val="0"/>
              </a:spcAft>
            </a:pPr>
            <a:r>
              <a:rPr lang="zh-CN" altLang="zh-CN" sz="16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再次</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是选择速度换接回路。由工况图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中的</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q-l</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曲线得知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当滑台从快进转为工进时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输入液压缸的流量由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28.15L/min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降为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0.5L/min,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滑台的速度变化较大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宜选用行程阀来控制速度的换接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以减少液压冲击</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11-6c)</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。当滑台由工进转为快退时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回路中通过的流量很大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进油路中通过</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25.07L/min,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回油路中通</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25.07×(95.03/44.77)L/min = 53.21L/min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。为了保证换向平稳起见</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可采用电液换向阀式换接回路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11-6b)</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3" name="圆角矩形 6">
            <a:extLst>
              <a:ext uri="{FF2B5EF4-FFF2-40B4-BE49-F238E27FC236}">
                <a16:creationId xmlns:a16="http://schemas.microsoft.com/office/drawing/2014/main" id="{5342F2B5-E364-437F-B97C-B249441A2E7A}"/>
              </a:ext>
            </a:extLst>
          </p:cNvPr>
          <p:cNvSpPr/>
          <p:nvPr/>
        </p:nvSpPr>
        <p:spPr>
          <a:xfrm>
            <a:off x="455660" y="1477636"/>
            <a:ext cx="8165220" cy="1151473"/>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4" name="圆角矩形 6">
            <a:extLst>
              <a:ext uri="{FF2B5EF4-FFF2-40B4-BE49-F238E27FC236}">
                <a16:creationId xmlns:a16="http://schemas.microsoft.com/office/drawing/2014/main" id="{717B58CD-2EB2-4C5A-8306-CAC7AA4999FD}"/>
              </a:ext>
            </a:extLst>
          </p:cNvPr>
          <p:cNvSpPr/>
          <p:nvPr/>
        </p:nvSpPr>
        <p:spPr>
          <a:xfrm>
            <a:off x="455659" y="2703630"/>
            <a:ext cx="8164083" cy="2013513"/>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12654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randombar(horizontal)">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P spid="5" grpId="0"/>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275660"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25907"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36848B21-71ED-4C9D-8428-A3B83A615DC8}"/>
              </a:ext>
            </a:extLst>
          </p:cNvPr>
          <p:cNvSpPr/>
          <p:nvPr/>
        </p:nvSpPr>
        <p:spPr>
          <a:xfrm>
            <a:off x="1077458" y="1660745"/>
            <a:ext cx="6898142" cy="957250"/>
          </a:xfrm>
          <a:prstGeom prst="rect">
            <a:avLst/>
          </a:prstGeom>
        </p:spPr>
        <p:txBody>
          <a:bodyPr wrap="square">
            <a:spAutoFit/>
          </a:bodyPr>
          <a:lstStyle/>
          <a:p>
            <a:pPr indent="432000">
              <a:lnSpc>
                <a:spcPct val="150000"/>
              </a:lnSpc>
            </a:pPr>
            <a:r>
              <a:rPr lang="zh-CN" altLang="zh-CN" sz="2000" dirty="0">
                <a:latin typeface="Times New Roman" panose="02020603050405020304" pitchFamily="18" charset="0"/>
                <a:ea typeface="黑体" panose="02010609060101010101" pitchFamily="49" charset="-122"/>
              </a:rPr>
              <a:t>由于这一回路要实现液压缸的差动连接</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换向阀必须是五通的。</a:t>
            </a:r>
          </a:p>
        </p:txBody>
      </p:sp>
      <p:sp>
        <p:nvSpPr>
          <p:cNvPr id="2" name="矩形 1">
            <a:extLst>
              <a:ext uri="{FF2B5EF4-FFF2-40B4-BE49-F238E27FC236}">
                <a16:creationId xmlns:a16="http://schemas.microsoft.com/office/drawing/2014/main" id="{C2793884-A08B-4388-8032-818FF0126246}"/>
              </a:ext>
            </a:extLst>
          </p:cNvPr>
          <p:cNvSpPr/>
          <p:nvPr/>
        </p:nvSpPr>
        <p:spPr>
          <a:xfrm>
            <a:off x="543162" y="1098119"/>
            <a:ext cx="2675732" cy="303225"/>
          </a:xfrm>
          <a:prstGeom prst="rect">
            <a:avLst/>
          </a:prstGeom>
        </p:spPr>
        <p:txBody>
          <a:bodyPr wrap="none">
            <a:spAutoFit/>
          </a:bodyPr>
          <a:lstStyle/>
          <a:p>
            <a:pPr indent="266700">
              <a:lnSpc>
                <a:spcPts val="1575"/>
              </a:lnSpc>
              <a:spcAft>
                <a:spcPts val="0"/>
              </a:spcAft>
            </a:pPr>
            <a:r>
              <a:rPr lang="en-US"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rPr>
              <a:t>液压回路的选择</a:t>
            </a:r>
          </a:p>
        </p:txBody>
      </p:sp>
      <p:sp>
        <p:nvSpPr>
          <p:cNvPr id="13" name="圆角矩形 6">
            <a:extLst>
              <a:ext uri="{FF2B5EF4-FFF2-40B4-BE49-F238E27FC236}">
                <a16:creationId xmlns:a16="http://schemas.microsoft.com/office/drawing/2014/main" id="{5342F2B5-E364-437F-B97C-B249441A2E7A}"/>
              </a:ext>
            </a:extLst>
          </p:cNvPr>
          <p:cNvSpPr/>
          <p:nvPr/>
        </p:nvSpPr>
        <p:spPr>
          <a:xfrm>
            <a:off x="965200" y="1568189"/>
            <a:ext cx="7318375" cy="2435683"/>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0CE0E5FD-3E89-4D67-BEED-394A5F096EE9}"/>
              </a:ext>
            </a:extLst>
          </p:cNvPr>
          <p:cNvSpPr/>
          <p:nvPr/>
        </p:nvSpPr>
        <p:spPr>
          <a:xfrm>
            <a:off x="1130770" y="2526544"/>
            <a:ext cx="6844830" cy="957250"/>
          </a:xfrm>
          <a:prstGeom prst="rect">
            <a:avLst/>
          </a:prstGeom>
        </p:spPr>
        <p:txBody>
          <a:bodyPr wrap="square">
            <a:spAutoFit/>
          </a:bodyPr>
          <a:lstStyle/>
          <a:p>
            <a:pPr indent="432000">
              <a:lnSpc>
                <a:spcPct val="150000"/>
              </a:lnSpc>
              <a:spcAft>
                <a:spcPts val="0"/>
              </a:spcAft>
            </a:pPr>
            <a:r>
              <a:rPr lang="zh-CN" altLang="zh-CN"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最后</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再考虑压力控制回路。系统的调压问题和卸荷问题已在油源中解决</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11-6a),</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就不需再设置专用的元件或油路。</a:t>
            </a:r>
          </a:p>
        </p:txBody>
      </p:sp>
    </p:spTree>
    <p:extLst>
      <p:ext uri="{BB962C8B-B14F-4D97-AF65-F5344CB8AC3E}">
        <p14:creationId xmlns:p14="http://schemas.microsoft.com/office/powerpoint/2010/main" val="204330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75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275660"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25907"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36848B21-71ED-4C9D-8428-A3B83A615DC8}"/>
              </a:ext>
            </a:extLst>
          </p:cNvPr>
          <p:cNvSpPr/>
          <p:nvPr/>
        </p:nvSpPr>
        <p:spPr>
          <a:xfrm>
            <a:off x="430212" y="1266928"/>
            <a:ext cx="8561388" cy="1153586"/>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把上面选出的各种回路组合画在一起</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就可以得到图</a:t>
            </a:r>
            <a:r>
              <a:rPr lang="en-US" altLang="zh-CN" sz="1600" dirty="0">
                <a:latin typeface="Times New Roman" panose="02020603050405020304" pitchFamily="18" charset="0"/>
                <a:ea typeface="黑体" panose="02010609060101010101" pitchFamily="49" charset="-122"/>
              </a:rPr>
              <a:t>11-7</a:t>
            </a:r>
            <a:r>
              <a:rPr lang="zh-CN" altLang="zh-CN" sz="1600" dirty="0">
                <a:latin typeface="Times New Roman" panose="02020603050405020304" pitchFamily="18" charset="0"/>
                <a:ea typeface="黑体" panose="02010609060101010101" pitchFamily="49" charset="-122"/>
              </a:rPr>
              <a:t>所示的液压系统原理图</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不包括点画线圆框内的元件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。将此图仔细检查一遍</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可以发现</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这个图所示系统在工作中还存在问题</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必须进行如下的修改和整理</a:t>
            </a:r>
            <a:r>
              <a:rPr lang="en-US" altLang="zh-CN" sz="1600" dirty="0">
                <a:latin typeface="Times New Roman" panose="02020603050405020304" pitchFamily="18" charset="0"/>
                <a:ea typeface="黑体" panose="02010609060101010101" pitchFamily="49" charset="-122"/>
              </a:rPr>
              <a:t>:</a:t>
            </a:r>
            <a:endParaRPr lang="zh-CN" altLang="zh-CN" sz="1600" dirty="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C2793884-A08B-4388-8032-818FF0126246}"/>
              </a:ext>
            </a:extLst>
          </p:cNvPr>
          <p:cNvSpPr/>
          <p:nvPr/>
        </p:nvSpPr>
        <p:spPr>
          <a:xfrm>
            <a:off x="550419" y="1075636"/>
            <a:ext cx="2675732" cy="303225"/>
          </a:xfrm>
          <a:prstGeom prst="rect">
            <a:avLst/>
          </a:prstGeom>
        </p:spPr>
        <p:txBody>
          <a:bodyPr wrap="none">
            <a:spAutoFit/>
          </a:bodyPr>
          <a:lstStyle/>
          <a:p>
            <a:pPr indent="266700">
              <a:lnSpc>
                <a:spcPts val="1575"/>
              </a:lnSpc>
              <a:spcAft>
                <a:spcPts val="0"/>
              </a:spcAft>
            </a:pPr>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二</a:t>
            </a:r>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液压回路的综合</a:t>
            </a:r>
            <a:endPar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B0043C0F-8D99-454C-8B69-12E2D70CBB5D}"/>
              </a:ext>
            </a:extLst>
          </p:cNvPr>
          <p:cNvPicPr>
            <a:picLocks noChangeAspect="1"/>
          </p:cNvPicPr>
          <p:nvPr/>
        </p:nvPicPr>
        <p:blipFill>
          <a:blip r:embed="rId3"/>
          <a:stretch>
            <a:fillRect/>
          </a:stretch>
        </p:blipFill>
        <p:spPr>
          <a:xfrm>
            <a:off x="2661695" y="2141196"/>
            <a:ext cx="4080192" cy="2532329"/>
          </a:xfrm>
          <a:prstGeom prst="rect">
            <a:avLst/>
          </a:prstGeom>
        </p:spPr>
      </p:pic>
    </p:spTree>
    <p:extLst>
      <p:ext uri="{BB962C8B-B14F-4D97-AF65-F5344CB8AC3E}">
        <p14:creationId xmlns:p14="http://schemas.microsoft.com/office/powerpoint/2010/main" val="153756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275660"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25907"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C2793884-A08B-4388-8032-818FF0126246}"/>
              </a:ext>
            </a:extLst>
          </p:cNvPr>
          <p:cNvSpPr/>
          <p:nvPr/>
        </p:nvSpPr>
        <p:spPr>
          <a:xfrm>
            <a:off x="550419" y="1075636"/>
            <a:ext cx="2675732" cy="303225"/>
          </a:xfrm>
          <a:prstGeom prst="rect">
            <a:avLst/>
          </a:prstGeom>
        </p:spPr>
        <p:txBody>
          <a:bodyPr wrap="none">
            <a:spAutoFit/>
          </a:bodyPr>
          <a:lstStyle/>
          <a:p>
            <a:pPr indent="266700">
              <a:lnSpc>
                <a:spcPts val="1575"/>
              </a:lnSpc>
              <a:spcAft>
                <a:spcPts val="0"/>
              </a:spcAft>
            </a:pPr>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二</a:t>
            </a:r>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液压回路的综合</a:t>
            </a:r>
            <a:endPar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1" name="组合 5">
            <a:extLst>
              <a:ext uri="{FF2B5EF4-FFF2-40B4-BE49-F238E27FC236}">
                <a16:creationId xmlns:a16="http://schemas.microsoft.com/office/drawing/2014/main" id="{5BED0407-198E-45F0-8B01-9D3DB4A816E3}"/>
              </a:ext>
            </a:extLst>
          </p:cNvPr>
          <p:cNvGrpSpPr>
            <a:grpSpLocks/>
          </p:cNvGrpSpPr>
          <p:nvPr/>
        </p:nvGrpSpPr>
        <p:grpSpPr bwMode="auto">
          <a:xfrm rot="16200000">
            <a:off x="566602" y="1758494"/>
            <a:ext cx="347294" cy="347229"/>
            <a:chOff x="5398306" y="552049"/>
            <a:chExt cx="835710" cy="731456"/>
          </a:xfrm>
        </p:grpSpPr>
        <p:sp>
          <p:nvSpPr>
            <p:cNvPr id="13" name="等腰三角形 12">
              <a:extLst>
                <a:ext uri="{FF2B5EF4-FFF2-40B4-BE49-F238E27FC236}">
                  <a16:creationId xmlns:a16="http://schemas.microsoft.com/office/drawing/2014/main" id="{0F3CA7DB-16C3-4710-8DA6-1BF88C1D2220}"/>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4" name="等腰三角形 13">
              <a:extLst>
                <a:ext uri="{FF2B5EF4-FFF2-40B4-BE49-F238E27FC236}">
                  <a16:creationId xmlns:a16="http://schemas.microsoft.com/office/drawing/2014/main" id="{37D558A3-06C4-4A27-8A27-EE0B6B299EDE}"/>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grpSp>
        <p:nvGrpSpPr>
          <p:cNvPr id="17" name="组合 8">
            <a:extLst>
              <a:ext uri="{FF2B5EF4-FFF2-40B4-BE49-F238E27FC236}">
                <a16:creationId xmlns:a16="http://schemas.microsoft.com/office/drawing/2014/main" id="{CBD87974-B7A5-4592-B37E-ADE71E657098}"/>
              </a:ext>
            </a:extLst>
          </p:cNvPr>
          <p:cNvGrpSpPr>
            <a:grpSpLocks/>
          </p:cNvGrpSpPr>
          <p:nvPr/>
        </p:nvGrpSpPr>
        <p:grpSpPr bwMode="auto">
          <a:xfrm flipH="1">
            <a:off x="374839" y="2798126"/>
            <a:ext cx="610656" cy="392137"/>
            <a:chOff x="5975131" y="413090"/>
            <a:chExt cx="1303171" cy="777765"/>
          </a:xfrm>
        </p:grpSpPr>
        <p:sp>
          <p:nvSpPr>
            <p:cNvPr id="18" name="等腰三角形 17">
              <a:extLst>
                <a:ext uri="{FF2B5EF4-FFF2-40B4-BE49-F238E27FC236}">
                  <a16:creationId xmlns:a16="http://schemas.microsoft.com/office/drawing/2014/main" id="{4629383E-0E9C-435F-A19A-0C8370F940CD}"/>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9" name="等腰三角形 18">
              <a:extLst>
                <a:ext uri="{FF2B5EF4-FFF2-40B4-BE49-F238E27FC236}">
                  <a16:creationId xmlns:a16="http://schemas.microsoft.com/office/drawing/2014/main" id="{FBB94A4E-4243-4D12-BF62-82326CB86CE2}"/>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a typeface="黑体" panose="02010609060101010101" pitchFamily="49" charset="-122"/>
              </a:endParaRPr>
            </a:p>
          </p:txBody>
        </p:sp>
        <p:sp>
          <p:nvSpPr>
            <p:cNvPr id="20" name="等腰三角形 19">
              <a:extLst>
                <a:ext uri="{FF2B5EF4-FFF2-40B4-BE49-F238E27FC236}">
                  <a16:creationId xmlns:a16="http://schemas.microsoft.com/office/drawing/2014/main" id="{1655A18F-712A-4FD2-A16A-7F7B49795A5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grpSp>
        <p:nvGrpSpPr>
          <p:cNvPr id="21" name="组合 5">
            <a:extLst>
              <a:ext uri="{FF2B5EF4-FFF2-40B4-BE49-F238E27FC236}">
                <a16:creationId xmlns:a16="http://schemas.microsoft.com/office/drawing/2014/main" id="{B9306B85-84A8-4087-944B-099560E67F6D}"/>
              </a:ext>
            </a:extLst>
          </p:cNvPr>
          <p:cNvGrpSpPr>
            <a:grpSpLocks/>
          </p:cNvGrpSpPr>
          <p:nvPr/>
        </p:nvGrpSpPr>
        <p:grpSpPr bwMode="auto">
          <a:xfrm rot="16200000">
            <a:off x="513163" y="4109459"/>
            <a:ext cx="347294" cy="347229"/>
            <a:chOff x="5398306" y="552049"/>
            <a:chExt cx="835710" cy="731456"/>
          </a:xfrm>
        </p:grpSpPr>
        <p:sp>
          <p:nvSpPr>
            <p:cNvPr id="23" name="等腰三角形 22">
              <a:extLst>
                <a:ext uri="{FF2B5EF4-FFF2-40B4-BE49-F238E27FC236}">
                  <a16:creationId xmlns:a16="http://schemas.microsoft.com/office/drawing/2014/main" id="{749F9DBC-C9C9-40A0-96D7-4FD693E235A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a typeface="黑体" panose="02010609060101010101" pitchFamily="49" charset="-122"/>
              </a:endParaRPr>
            </a:p>
          </p:txBody>
        </p:sp>
        <p:sp>
          <p:nvSpPr>
            <p:cNvPr id="24" name="等腰三角形 23">
              <a:extLst>
                <a:ext uri="{FF2B5EF4-FFF2-40B4-BE49-F238E27FC236}">
                  <a16:creationId xmlns:a16="http://schemas.microsoft.com/office/drawing/2014/main" id="{6FC2A2B2-53FD-4EDE-B389-BDDDD3F8BC04}"/>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sp>
        <p:nvSpPr>
          <p:cNvPr id="25" name="圆角矩形 5">
            <a:extLst>
              <a:ext uri="{FF2B5EF4-FFF2-40B4-BE49-F238E27FC236}">
                <a16:creationId xmlns:a16="http://schemas.microsoft.com/office/drawing/2014/main" id="{EE2987D4-0DE2-4536-8B7E-FE5BF6ED184B}"/>
              </a:ext>
            </a:extLst>
          </p:cNvPr>
          <p:cNvSpPr/>
          <p:nvPr/>
        </p:nvSpPr>
        <p:spPr>
          <a:xfrm>
            <a:off x="1077458" y="1551058"/>
            <a:ext cx="7415721" cy="8996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D929D2A8-DE59-4010-B777-5FC0E95F4698}"/>
              </a:ext>
            </a:extLst>
          </p:cNvPr>
          <p:cNvSpPr/>
          <p:nvPr/>
        </p:nvSpPr>
        <p:spPr>
          <a:xfrm>
            <a:off x="1086401" y="1585360"/>
            <a:ext cx="7331885" cy="830997"/>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为了解决滑台工进时图中进油路、回油路相互接通</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系统无法建立压力的问题</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必须在换向回路中串接一个单向阀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将工进时的进油路、回油路隔断。</a:t>
            </a:r>
            <a:endParaRPr lang="zh-CN" altLang="en-US" sz="1600" dirty="0">
              <a:solidFill>
                <a:schemeClr val="bg1"/>
              </a:solidFill>
              <a:latin typeface="Times New Roman" panose="02020603050405020304" pitchFamily="18" charset="0"/>
              <a:ea typeface="黑体" panose="02010609060101010101" pitchFamily="49" charset="-122"/>
            </a:endParaRPr>
          </a:p>
        </p:txBody>
      </p:sp>
      <p:sp>
        <p:nvSpPr>
          <p:cNvPr id="26" name="圆角矩形 5">
            <a:extLst>
              <a:ext uri="{FF2B5EF4-FFF2-40B4-BE49-F238E27FC236}">
                <a16:creationId xmlns:a16="http://schemas.microsoft.com/office/drawing/2014/main" id="{7D7EEF14-185E-4FD8-91F9-BF9E76AC5E8D}"/>
              </a:ext>
            </a:extLst>
          </p:cNvPr>
          <p:cNvSpPr/>
          <p:nvPr/>
        </p:nvSpPr>
        <p:spPr>
          <a:xfrm>
            <a:off x="1086401" y="2659999"/>
            <a:ext cx="7415721" cy="8996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CA8B177E-A2ED-48F2-90FA-7800B6C90B26}"/>
              </a:ext>
            </a:extLst>
          </p:cNvPr>
          <p:cNvSpPr/>
          <p:nvPr/>
        </p:nvSpPr>
        <p:spPr>
          <a:xfrm>
            <a:off x="1107728" y="2694301"/>
            <a:ext cx="7230729" cy="830997"/>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为了解决滑台快进时回油路接通油箱</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无法实现液压缸差动连接的问题</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必须在回油路上串接一个液控顺序阀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以阻止油液在快进阶段返回油箱。</a:t>
            </a:r>
          </a:p>
        </p:txBody>
      </p:sp>
      <p:sp>
        <p:nvSpPr>
          <p:cNvPr id="27" name="圆角矩形 5">
            <a:extLst>
              <a:ext uri="{FF2B5EF4-FFF2-40B4-BE49-F238E27FC236}">
                <a16:creationId xmlns:a16="http://schemas.microsoft.com/office/drawing/2014/main" id="{D189A5A5-D552-4F63-A4A3-BBE4E4A1699E}"/>
              </a:ext>
            </a:extLst>
          </p:cNvPr>
          <p:cNvSpPr/>
          <p:nvPr/>
        </p:nvSpPr>
        <p:spPr>
          <a:xfrm>
            <a:off x="1086401" y="3768940"/>
            <a:ext cx="7415721" cy="8996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5EB36128-272B-4473-8FFD-E6531729C960}"/>
              </a:ext>
            </a:extLst>
          </p:cNvPr>
          <p:cNvSpPr/>
          <p:nvPr/>
        </p:nvSpPr>
        <p:spPr>
          <a:xfrm>
            <a:off x="1107728" y="3816901"/>
            <a:ext cx="7310557" cy="830997"/>
          </a:xfrm>
          <a:prstGeom prst="rect">
            <a:avLst/>
          </a:prstGeom>
        </p:spPr>
        <p:txBody>
          <a:bodyPr wrap="square">
            <a:spAutoFit/>
          </a:bodyPr>
          <a:lstStyle/>
          <a:p>
            <a:pPr indent="432000">
              <a:lnSpc>
                <a:spcPct val="150000"/>
              </a:lnSpc>
              <a:spcAft>
                <a:spcPts val="0"/>
              </a:spcAft>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为了解决机床停止工作时系统中的油液流回油箱</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导致空气进入系统</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影响滑台运动平稳性的问题</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必须在电液换向阀的出口处增设一个单向阀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406414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75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1000"/>
                                        <p:tgtEl>
                                          <p:spTgt spid="27"/>
                                        </p:tgtEl>
                                      </p:cBhvr>
                                    </p:animEffect>
                                    <p:anim calcmode="lin" valueType="num">
                                      <p:cBhvr>
                                        <p:cTn id="61" dur="1000" fill="hold"/>
                                        <p:tgtEl>
                                          <p:spTgt spid="27"/>
                                        </p:tgtEl>
                                        <p:attrNameLst>
                                          <p:attrName>ppt_x</p:attrName>
                                        </p:attrNameLst>
                                      </p:cBhvr>
                                      <p:tavLst>
                                        <p:tav tm="0">
                                          <p:val>
                                            <p:strVal val="#ppt_x"/>
                                          </p:val>
                                        </p:tav>
                                        <p:tav tm="100000">
                                          <p:val>
                                            <p:strVal val="#ppt_x"/>
                                          </p:val>
                                        </p:tav>
                                      </p:tavLst>
                                    </p:anim>
                                    <p:anim calcmode="lin" valueType="num">
                                      <p:cBhvr>
                                        <p:cTn id="62" dur="1000" fill="hold"/>
                                        <p:tgtEl>
                                          <p:spTgt spid="27"/>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1000"/>
                                        <p:tgtEl>
                                          <p:spTgt spid="21"/>
                                        </p:tgtEl>
                                      </p:cBhvr>
                                    </p:animEffect>
                                    <p:anim calcmode="lin" valueType="num">
                                      <p:cBhvr>
                                        <p:cTn id="66" dur="1000" fill="hold"/>
                                        <p:tgtEl>
                                          <p:spTgt spid="21"/>
                                        </p:tgtEl>
                                        <p:attrNameLst>
                                          <p:attrName>ppt_x</p:attrName>
                                        </p:attrNameLst>
                                      </p:cBhvr>
                                      <p:tavLst>
                                        <p:tav tm="0">
                                          <p:val>
                                            <p:strVal val="#ppt_x"/>
                                          </p:val>
                                        </p:tav>
                                        <p:tav tm="100000">
                                          <p:val>
                                            <p:strVal val="#ppt_x"/>
                                          </p:val>
                                        </p:tav>
                                      </p:tavLst>
                                    </p:anim>
                                    <p:anim calcmode="lin" valueType="num">
                                      <p:cBhvr>
                                        <p:cTn id="6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5" grpId="0" animBg="1"/>
      <p:bldP spid="3" grpId="0"/>
      <p:bldP spid="26" grpId="0" animBg="1"/>
      <p:bldP spid="6" grpId="0"/>
      <p:bldP spid="27" grpId="0" animBg="1"/>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275660"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25907"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C2793884-A08B-4388-8032-818FF0126246}"/>
              </a:ext>
            </a:extLst>
          </p:cNvPr>
          <p:cNvSpPr/>
          <p:nvPr/>
        </p:nvSpPr>
        <p:spPr>
          <a:xfrm>
            <a:off x="550419" y="1075636"/>
            <a:ext cx="2675732" cy="303225"/>
          </a:xfrm>
          <a:prstGeom prst="rect">
            <a:avLst/>
          </a:prstGeom>
        </p:spPr>
        <p:txBody>
          <a:bodyPr wrap="none">
            <a:spAutoFit/>
          </a:bodyPr>
          <a:lstStyle/>
          <a:p>
            <a:pPr indent="266700">
              <a:lnSpc>
                <a:spcPts val="1575"/>
              </a:lnSpc>
              <a:spcAft>
                <a:spcPts val="0"/>
              </a:spcAft>
            </a:pPr>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二</a:t>
            </a:r>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液压回路的综合</a:t>
            </a:r>
            <a:endPar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1" name="组合 5">
            <a:extLst>
              <a:ext uri="{FF2B5EF4-FFF2-40B4-BE49-F238E27FC236}">
                <a16:creationId xmlns:a16="http://schemas.microsoft.com/office/drawing/2014/main" id="{5BED0407-198E-45F0-8B01-9D3DB4A816E3}"/>
              </a:ext>
            </a:extLst>
          </p:cNvPr>
          <p:cNvGrpSpPr>
            <a:grpSpLocks/>
          </p:cNvGrpSpPr>
          <p:nvPr/>
        </p:nvGrpSpPr>
        <p:grpSpPr bwMode="auto">
          <a:xfrm rot="16200000">
            <a:off x="574234" y="1926885"/>
            <a:ext cx="347294" cy="347229"/>
            <a:chOff x="5398306" y="552049"/>
            <a:chExt cx="835710" cy="731456"/>
          </a:xfrm>
        </p:grpSpPr>
        <p:sp>
          <p:nvSpPr>
            <p:cNvPr id="13" name="等腰三角形 12">
              <a:extLst>
                <a:ext uri="{FF2B5EF4-FFF2-40B4-BE49-F238E27FC236}">
                  <a16:creationId xmlns:a16="http://schemas.microsoft.com/office/drawing/2014/main" id="{0F3CA7DB-16C3-4710-8DA6-1BF88C1D2220}"/>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4" name="等腰三角形 13">
              <a:extLst>
                <a:ext uri="{FF2B5EF4-FFF2-40B4-BE49-F238E27FC236}">
                  <a16:creationId xmlns:a16="http://schemas.microsoft.com/office/drawing/2014/main" id="{37D558A3-06C4-4A27-8A27-EE0B6B299EDE}"/>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grpSp>
        <p:nvGrpSpPr>
          <p:cNvPr id="17" name="组合 8">
            <a:extLst>
              <a:ext uri="{FF2B5EF4-FFF2-40B4-BE49-F238E27FC236}">
                <a16:creationId xmlns:a16="http://schemas.microsoft.com/office/drawing/2014/main" id="{CBD87974-B7A5-4592-B37E-ADE71E657098}"/>
              </a:ext>
            </a:extLst>
          </p:cNvPr>
          <p:cNvGrpSpPr>
            <a:grpSpLocks/>
          </p:cNvGrpSpPr>
          <p:nvPr/>
        </p:nvGrpSpPr>
        <p:grpSpPr bwMode="auto">
          <a:xfrm flipH="1">
            <a:off x="364881" y="3158336"/>
            <a:ext cx="610656" cy="392137"/>
            <a:chOff x="5975131" y="413090"/>
            <a:chExt cx="1303171" cy="777765"/>
          </a:xfrm>
        </p:grpSpPr>
        <p:sp>
          <p:nvSpPr>
            <p:cNvPr id="18" name="等腰三角形 17">
              <a:extLst>
                <a:ext uri="{FF2B5EF4-FFF2-40B4-BE49-F238E27FC236}">
                  <a16:creationId xmlns:a16="http://schemas.microsoft.com/office/drawing/2014/main" id="{4629383E-0E9C-435F-A19A-0C8370F940CD}"/>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9" name="等腰三角形 18">
              <a:extLst>
                <a:ext uri="{FF2B5EF4-FFF2-40B4-BE49-F238E27FC236}">
                  <a16:creationId xmlns:a16="http://schemas.microsoft.com/office/drawing/2014/main" id="{FBB94A4E-4243-4D12-BF62-82326CB86CE2}"/>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a typeface="黑体" panose="02010609060101010101" pitchFamily="49" charset="-122"/>
              </a:endParaRPr>
            </a:p>
          </p:txBody>
        </p:sp>
        <p:sp>
          <p:nvSpPr>
            <p:cNvPr id="20" name="等腰三角形 19">
              <a:extLst>
                <a:ext uri="{FF2B5EF4-FFF2-40B4-BE49-F238E27FC236}">
                  <a16:creationId xmlns:a16="http://schemas.microsoft.com/office/drawing/2014/main" id="{1655A18F-712A-4FD2-A16A-7F7B49795A5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sp>
        <p:nvSpPr>
          <p:cNvPr id="25" name="圆角矩形 5">
            <a:extLst>
              <a:ext uri="{FF2B5EF4-FFF2-40B4-BE49-F238E27FC236}">
                <a16:creationId xmlns:a16="http://schemas.microsoft.com/office/drawing/2014/main" id="{EE2987D4-0DE2-4536-8B7E-FE5BF6ED184B}"/>
              </a:ext>
            </a:extLst>
          </p:cNvPr>
          <p:cNvSpPr/>
          <p:nvPr/>
        </p:nvSpPr>
        <p:spPr>
          <a:xfrm>
            <a:off x="1077458" y="1670995"/>
            <a:ext cx="7415721" cy="8996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D929D2A8-DE59-4010-B777-5FC0E95F4698}"/>
              </a:ext>
            </a:extLst>
          </p:cNvPr>
          <p:cNvSpPr/>
          <p:nvPr/>
        </p:nvSpPr>
        <p:spPr>
          <a:xfrm>
            <a:off x="1086401" y="1663656"/>
            <a:ext cx="7331885" cy="923330"/>
          </a:xfrm>
          <a:prstGeom prst="rect">
            <a:avLst/>
          </a:prstGeom>
        </p:spPr>
        <p:txBody>
          <a:bodyPr wrap="squar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4</a:t>
            </a:r>
            <a:r>
              <a:rPr lang="zh-CN" altLang="en-US"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为了便于系统自动发出快退信号起见</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在调速阀输出端须增设一个压力继电器</a:t>
            </a:r>
            <a:r>
              <a:rPr lang="en-US" altLang="zh-CN" dirty="0">
                <a:solidFill>
                  <a:schemeClr val="bg1"/>
                </a:solidFill>
                <a:latin typeface="Times New Roman" panose="02020603050405020304" pitchFamily="18" charset="0"/>
                <a:ea typeface="黑体" panose="02010609060101010101" pitchFamily="49" charset="-122"/>
              </a:rPr>
              <a:t>d</a:t>
            </a:r>
            <a:r>
              <a:rPr lang="zh-CN" altLang="zh-CN" dirty="0">
                <a:solidFill>
                  <a:schemeClr val="bg1"/>
                </a:solidFill>
                <a:latin typeface="Times New Roman" panose="02020603050405020304" pitchFamily="18" charset="0"/>
                <a:ea typeface="黑体" panose="02010609060101010101" pitchFamily="49" charset="-122"/>
              </a:rPr>
              <a:t>。</a:t>
            </a:r>
          </a:p>
        </p:txBody>
      </p:sp>
      <p:sp>
        <p:nvSpPr>
          <p:cNvPr id="26" name="圆角矩形 5">
            <a:extLst>
              <a:ext uri="{FF2B5EF4-FFF2-40B4-BE49-F238E27FC236}">
                <a16:creationId xmlns:a16="http://schemas.microsoft.com/office/drawing/2014/main" id="{7D7EEF14-185E-4FD8-91F9-BF9E76AC5E8D}"/>
              </a:ext>
            </a:extLst>
          </p:cNvPr>
          <p:cNvSpPr/>
          <p:nvPr/>
        </p:nvSpPr>
        <p:spPr>
          <a:xfrm>
            <a:off x="1086401" y="2914949"/>
            <a:ext cx="7415721" cy="89960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CA8B177E-A2ED-48F2-90FA-7800B6C90B26}"/>
              </a:ext>
            </a:extLst>
          </p:cNvPr>
          <p:cNvSpPr/>
          <p:nvPr/>
        </p:nvSpPr>
        <p:spPr>
          <a:xfrm>
            <a:off x="1086401" y="2910716"/>
            <a:ext cx="7230729" cy="923330"/>
          </a:xfrm>
          <a:prstGeom prst="rect">
            <a:avLst/>
          </a:prstGeom>
        </p:spPr>
        <p:txBody>
          <a:bodyPr wrap="square">
            <a:spAutoFit/>
          </a:bodyPr>
          <a:lstStyle/>
          <a:p>
            <a:pPr indent="450000">
              <a:lnSpc>
                <a:spcPct val="150000"/>
              </a:lnSpc>
            </a:pPr>
            <a:r>
              <a:rPr lang="en-US" altLang="zh-CN" dirty="0">
                <a:solidFill>
                  <a:schemeClr val="bg1"/>
                </a:solidFill>
                <a:latin typeface="Times New Roman" panose="02020603050405020304" pitchFamily="18" charset="0"/>
                <a:ea typeface="黑体" panose="02010609060101010101" pitchFamily="49" charset="-122"/>
              </a:rPr>
              <a:t>5</a:t>
            </a:r>
            <a:r>
              <a:rPr lang="zh-CN" altLang="en-US"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如果将顺序阀</a:t>
            </a:r>
            <a:r>
              <a:rPr lang="en-US" altLang="zh-CN" dirty="0">
                <a:solidFill>
                  <a:schemeClr val="bg1"/>
                </a:solidFill>
                <a:latin typeface="Times New Roman" panose="02020603050405020304" pitchFamily="18" charset="0"/>
                <a:ea typeface="黑体" panose="02010609060101010101" pitchFamily="49" charset="-122"/>
              </a:rPr>
              <a:t>b</a:t>
            </a:r>
            <a:r>
              <a:rPr lang="zh-CN" altLang="zh-CN" dirty="0">
                <a:solidFill>
                  <a:schemeClr val="bg1"/>
                </a:solidFill>
                <a:latin typeface="Times New Roman" panose="02020603050405020304" pitchFamily="18" charset="0"/>
                <a:ea typeface="黑体" panose="02010609060101010101" pitchFamily="49" charset="-122"/>
              </a:rPr>
              <a:t>和背压阀的位置对调一下</a:t>
            </a:r>
            <a:r>
              <a:rPr lang="en-US" altLang="zh-CN" dirty="0">
                <a:solidFill>
                  <a:schemeClr val="bg1"/>
                </a:solidFill>
                <a:latin typeface="Times New Roman" panose="02020603050405020304" pitchFamily="18" charset="0"/>
                <a:ea typeface="黑体" panose="02010609060101010101" pitchFamily="49" charset="-122"/>
              </a:rPr>
              <a:t>,</a:t>
            </a:r>
            <a:r>
              <a:rPr lang="zh-CN" altLang="zh-CN" dirty="0">
                <a:solidFill>
                  <a:schemeClr val="bg1"/>
                </a:solidFill>
                <a:latin typeface="Times New Roman" panose="02020603050405020304" pitchFamily="18" charset="0"/>
                <a:ea typeface="黑体" panose="02010609060101010101" pitchFamily="49" charset="-122"/>
              </a:rPr>
              <a:t>就可以将顺序阀与油源处的卸荷阀合并。</a:t>
            </a:r>
          </a:p>
        </p:txBody>
      </p:sp>
    </p:spTree>
    <p:extLst>
      <p:ext uri="{BB962C8B-B14F-4D97-AF65-F5344CB8AC3E}">
        <p14:creationId xmlns:p14="http://schemas.microsoft.com/office/powerpoint/2010/main" val="193416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75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5" grpId="0" animBg="1"/>
      <p:bldP spid="3" grpId="0"/>
      <p:bldP spid="26" grpId="0" animBg="1"/>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直角三角形 7">
            <a:extLst>
              <a:ext uri="{FF2B5EF4-FFF2-40B4-BE49-F238E27FC236}">
                <a16:creationId xmlns:a16="http://schemas.microsoft.com/office/drawing/2014/main" id="{EB2E71FA-6DA5-48D2-8A07-C43AFFA672B8}"/>
              </a:ext>
            </a:extLst>
          </p:cNvPr>
          <p:cNvSpPr/>
          <p:nvPr/>
        </p:nvSpPr>
        <p:spPr>
          <a:xfrm rot="2637755" flipH="1" flipV="1">
            <a:off x="275660"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9" name="直角三角形 8">
            <a:extLst>
              <a:ext uri="{FF2B5EF4-FFF2-40B4-BE49-F238E27FC236}">
                <a16:creationId xmlns:a16="http://schemas.microsoft.com/office/drawing/2014/main" id="{5773467B-6761-468C-9D75-7BDD5163520C}"/>
              </a:ext>
            </a:extLst>
          </p:cNvPr>
          <p:cNvSpPr/>
          <p:nvPr/>
        </p:nvSpPr>
        <p:spPr>
          <a:xfrm rot="2637755" flipH="1" flipV="1">
            <a:off x="425907" y="101608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C2793884-A08B-4388-8032-818FF0126246}"/>
              </a:ext>
            </a:extLst>
          </p:cNvPr>
          <p:cNvSpPr/>
          <p:nvPr/>
        </p:nvSpPr>
        <p:spPr>
          <a:xfrm>
            <a:off x="550419" y="1075636"/>
            <a:ext cx="2675732" cy="303225"/>
          </a:xfrm>
          <a:prstGeom prst="rect">
            <a:avLst/>
          </a:prstGeom>
        </p:spPr>
        <p:txBody>
          <a:bodyPr wrap="none">
            <a:spAutoFit/>
          </a:bodyPr>
          <a:lstStyle/>
          <a:p>
            <a:pPr indent="266700">
              <a:lnSpc>
                <a:spcPts val="1575"/>
              </a:lnSpc>
              <a:spcAft>
                <a:spcPts val="0"/>
              </a:spcAft>
            </a:pPr>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二</a:t>
            </a:r>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液压回路的综合</a:t>
            </a:r>
            <a:endParaRPr lang="zh-CN" altLang="zh-CN" sz="2000" dirty="0">
              <a:solidFill>
                <a:srgbClr val="365D7E"/>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D929D2A8-DE59-4010-B777-5FC0E95F4698}"/>
              </a:ext>
            </a:extLst>
          </p:cNvPr>
          <p:cNvSpPr/>
          <p:nvPr/>
        </p:nvSpPr>
        <p:spPr>
          <a:xfrm>
            <a:off x="824686" y="1396080"/>
            <a:ext cx="7627386" cy="338554"/>
          </a:xfrm>
          <a:prstGeom prst="rect">
            <a:avLst/>
          </a:prstGeom>
        </p:spPr>
        <p:txBody>
          <a:bodyPr wrap="square">
            <a:spAutoFit/>
          </a:bodyPr>
          <a:lstStyle/>
          <a:p>
            <a:r>
              <a:rPr lang="zh-CN" altLang="zh-CN" sz="1600" dirty="0">
                <a:latin typeface="Times New Roman" panose="02020603050405020304" pitchFamily="18" charset="0"/>
                <a:ea typeface="黑体" panose="02010609060101010101" pitchFamily="49" charset="-122"/>
              </a:rPr>
              <a:t>经过上述修改、整理后的液压系统如图</a:t>
            </a:r>
            <a:r>
              <a:rPr lang="en-US" altLang="zh-CN" sz="1600" dirty="0">
                <a:latin typeface="Times New Roman" panose="02020603050405020304" pitchFamily="18" charset="0"/>
                <a:ea typeface="黑体" panose="02010609060101010101" pitchFamily="49" charset="-122"/>
              </a:rPr>
              <a:t>11-8</a:t>
            </a:r>
            <a:r>
              <a:rPr lang="zh-CN" altLang="zh-CN" sz="1600" dirty="0">
                <a:latin typeface="Times New Roman" panose="02020603050405020304" pitchFamily="18" charset="0"/>
                <a:ea typeface="黑体" panose="02010609060101010101" pitchFamily="49" charset="-122"/>
              </a:rPr>
              <a:t>所示</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它在各方面都比较合理、完善了。</a:t>
            </a:r>
          </a:p>
        </p:txBody>
      </p:sp>
      <p:pic>
        <p:nvPicPr>
          <p:cNvPr id="4" name="图片 3">
            <a:extLst>
              <a:ext uri="{FF2B5EF4-FFF2-40B4-BE49-F238E27FC236}">
                <a16:creationId xmlns:a16="http://schemas.microsoft.com/office/drawing/2014/main" id="{35B6DA6B-0956-46FA-8EF8-81A509F5B3D0}"/>
              </a:ext>
            </a:extLst>
          </p:cNvPr>
          <p:cNvPicPr>
            <a:picLocks noChangeAspect="1"/>
          </p:cNvPicPr>
          <p:nvPr/>
        </p:nvPicPr>
        <p:blipFill>
          <a:blip r:embed="rId3"/>
          <a:stretch>
            <a:fillRect/>
          </a:stretch>
        </p:blipFill>
        <p:spPr>
          <a:xfrm>
            <a:off x="2762120" y="1700826"/>
            <a:ext cx="3050852" cy="3228496"/>
          </a:xfrm>
          <a:prstGeom prst="rect">
            <a:avLst/>
          </a:prstGeom>
        </p:spPr>
      </p:pic>
    </p:spTree>
    <p:extLst>
      <p:ext uri="{BB962C8B-B14F-4D97-AF65-F5344CB8AC3E}">
        <p14:creationId xmlns:p14="http://schemas.microsoft.com/office/powerpoint/2010/main" val="328252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75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概述</a:t>
            </a: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7" name="圆角矩形 6">
            <a:extLst>
              <a:ext uri="{FF2B5EF4-FFF2-40B4-BE49-F238E27FC236}">
                <a16:creationId xmlns:a16="http://schemas.microsoft.com/office/drawing/2014/main" id="{4B80CA74-6184-48F5-B0E9-751039B7538A}"/>
              </a:ext>
            </a:extLst>
          </p:cNvPr>
          <p:cNvSpPr/>
          <p:nvPr/>
        </p:nvSpPr>
        <p:spPr>
          <a:xfrm>
            <a:off x="269635" y="1010484"/>
            <a:ext cx="8695610" cy="3595892"/>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1" name="矩形 10">
            <a:extLst>
              <a:ext uri="{FF2B5EF4-FFF2-40B4-BE49-F238E27FC236}">
                <a16:creationId xmlns:a16="http://schemas.microsoft.com/office/drawing/2014/main" id="{6E4D173C-BD3E-4285-AA04-DA01664E2C04}"/>
              </a:ext>
            </a:extLst>
          </p:cNvPr>
          <p:cNvSpPr/>
          <p:nvPr/>
        </p:nvSpPr>
        <p:spPr>
          <a:xfrm>
            <a:off x="382905" y="1010239"/>
            <a:ext cx="8508045" cy="1352614"/>
          </a:xfrm>
          <a:prstGeom prst="rect">
            <a:avLst/>
          </a:prstGeom>
        </p:spPr>
        <p:txBody>
          <a:bodyPr wrap="square">
            <a:spAutoFit/>
          </a:bodyPr>
          <a:lstStyle/>
          <a:p>
            <a:pPr indent="468000">
              <a:lnSpc>
                <a:spcPct val="150000"/>
              </a:lnSpc>
            </a:pP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任何液压系统的设计</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除了</a:t>
            </a:r>
            <a:r>
              <a:rPr lang="zh-CN" altLang="en-US" sz="19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应满足主机在动作和性能方面规定的种种要求</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外</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a:t>
            </a:r>
            <a:r>
              <a:rPr lang="zh-CN" altLang="en-US" sz="19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必须符合质量和体积小、成本低、效率高、结构简单、工作可靠、使用和维护方便等一些公认的普遍设计原则</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2" name="矩形 11">
            <a:extLst>
              <a:ext uri="{FF2B5EF4-FFF2-40B4-BE49-F238E27FC236}">
                <a16:creationId xmlns:a16="http://schemas.microsoft.com/office/drawing/2014/main" id="{D34F96A2-BECA-48C1-BB5E-74FE88E5877A}"/>
              </a:ext>
            </a:extLst>
          </p:cNvPr>
          <p:cNvSpPr/>
          <p:nvPr/>
        </p:nvSpPr>
        <p:spPr>
          <a:xfrm>
            <a:off x="382905" y="2349528"/>
            <a:ext cx="8510947" cy="2285241"/>
          </a:xfrm>
          <a:prstGeom prst="rect">
            <a:avLst/>
          </a:prstGeom>
        </p:spPr>
        <p:txBody>
          <a:bodyPr wrap="square">
            <a:spAutoFit/>
          </a:bodyPr>
          <a:lstStyle/>
          <a:p>
            <a:pPr indent="468000">
              <a:lnSpc>
                <a:spcPct val="150000"/>
              </a:lnSpc>
            </a:pPr>
            <a:r>
              <a:rPr lang="zh-CN" altLang="en-US" sz="1900" dirty="0">
                <a:latin typeface="Times New Roman" panose="02020603050405020304" pitchFamily="18" charset="0"/>
                <a:ea typeface="黑体" panose="02010609060101010101" pitchFamily="49" charset="-122"/>
              </a:rPr>
              <a:t>设计液压系统的出发点</a:t>
            </a:r>
            <a:r>
              <a:rPr lang="en-US" altLang="zh-CN" sz="1900" dirty="0">
                <a:latin typeface="Times New Roman" panose="02020603050405020304" pitchFamily="18" charset="0"/>
                <a:ea typeface="黑体" panose="02010609060101010101" pitchFamily="49" charset="-122"/>
              </a:rPr>
              <a:t>,</a:t>
            </a:r>
            <a:r>
              <a:rPr lang="zh-CN" altLang="en-US" sz="1900" dirty="0">
                <a:latin typeface="Times New Roman" panose="02020603050405020304" pitchFamily="18" charset="0"/>
                <a:ea typeface="黑体" panose="02010609060101010101" pitchFamily="49" charset="-122"/>
              </a:rPr>
              <a:t>可以是充分发挥其组成元件的工作性能</a:t>
            </a:r>
            <a:r>
              <a:rPr lang="en-US" altLang="zh-CN" sz="1900" dirty="0">
                <a:latin typeface="Times New Roman" panose="02020603050405020304" pitchFamily="18" charset="0"/>
                <a:ea typeface="黑体" panose="02010609060101010101" pitchFamily="49" charset="-122"/>
              </a:rPr>
              <a:t>,</a:t>
            </a:r>
            <a:r>
              <a:rPr lang="zh-CN" altLang="en-US" sz="1900" dirty="0">
                <a:latin typeface="Times New Roman" panose="02020603050405020304" pitchFamily="18" charset="0"/>
                <a:ea typeface="黑体" panose="02010609060101010101" pitchFamily="49" charset="-122"/>
              </a:rPr>
              <a:t>也可以是着重追求其工作状态的可靠性。前者着眼于效能</a:t>
            </a:r>
            <a:r>
              <a:rPr lang="en-US" altLang="zh-CN" sz="1900" dirty="0">
                <a:latin typeface="Times New Roman" panose="02020603050405020304" pitchFamily="18" charset="0"/>
                <a:ea typeface="黑体" panose="02010609060101010101" pitchFamily="49" charset="-122"/>
              </a:rPr>
              <a:t>,</a:t>
            </a:r>
            <a:r>
              <a:rPr lang="zh-CN" altLang="en-US" sz="1900" dirty="0">
                <a:latin typeface="Times New Roman" panose="02020603050405020304" pitchFamily="18" charset="0"/>
                <a:ea typeface="黑体" panose="02010609060101010101" pitchFamily="49" charset="-122"/>
              </a:rPr>
              <a:t>后者着眼于安全</a:t>
            </a:r>
            <a:r>
              <a:rPr lang="en-US" altLang="zh-CN" sz="1900" dirty="0">
                <a:latin typeface="Times New Roman" panose="02020603050405020304" pitchFamily="18" charset="0"/>
                <a:ea typeface="黑体" panose="02010609060101010101" pitchFamily="49" charset="-122"/>
              </a:rPr>
              <a:t>,</a:t>
            </a:r>
            <a:r>
              <a:rPr lang="zh-CN" altLang="en-US" sz="1900" dirty="0">
                <a:latin typeface="Times New Roman" panose="02020603050405020304" pitchFamily="18" charset="0"/>
                <a:ea typeface="黑体" panose="02010609060101010101" pitchFamily="49" charset="-122"/>
              </a:rPr>
              <a:t>实际的设计工作则常常是这两种观点不同程度的组合。为此</a:t>
            </a:r>
            <a:r>
              <a:rPr lang="en-US" altLang="zh-CN" sz="1900" dirty="0">
                <a:latin typeface="Times New Roman" panose="02020603050405020304" pitchFamily="18" charset="0"/>
                <a:ea typeface="黑体" panose="02010609060101010101" pitchFamily="49" charset="-122"/>
              </a:rPr>
              <a:t>,</a:t>
            </a:r>
            <a:r>
              <a:rPr lang="zh-CN" altLang="en-US" sz="1900" dirty="0">
                <a:latin typeface="Times New Roman" panose="02020603050405020304" pitchFamily="18" charset="0"/>
                <a:ea typeface="黑体" panose="02010609060101010101" pitchFamily="49" charset="-122"/>
              </a:rPr>
              <a:t>液压传动系统的设计迄今仍没有一个公认的统一步骤</a:t>
            </a:r>
            <a:r>
              <a:rPr lang="en-US" altLang="zh-CN" sz="1900" dirty="0">
                <a:latin typeface="Times New Roman" panose="02020603050405020304" pitchFamily="18" charset="0"/>
                <a:ea typeface="黑体" panose="02010609060101010101" pitchFamily="49" charset="-122"/>
              </a:rPr>
              <a:t>,</a:t>
            </a:r>
            <a:r>
              <a:rPr lang="zh-CN" altLang="en-US" sz="1900" dirty="0">
                <a:latin typeface="Times New Roman" panose="02020603050405020304" pitchFamily="18" charset="0"/>
                <a:ea typeface="黑体" panose="02010609060101010101" pitchFamily="49" charset="-122"/>
              </a:rPr>
              <a:t>往往随着系统的繁简</a:t>
            </a:r>
            <a:r>
              <a:rPr lang="en-US" altLang="zh-CN" sz="1900" dirty="0">
                <a:latin typeface="Times New Roman" panose="02020603050405020304" pitchFamily="18" charset="0"/>
                <a:ea typeface="黑体" panose="02010609060101010101" pitchFamily="49" charset="-122"/>
              </a:rPr>
              <a:t>,</a:t>
            </a:r>
            <a:r>
              <a:rPr lang="zh-CN" altLang="en-US" sz="1900" dirty="0">
                <a:latin typeface="Times New Roman" panose="02020603050405020304" pitchFamily="18" charset="0"/>
                <a:ea typeface="黑体" panose="02010609060101010101" pitchFamily="49" charset="-122"/>
              </a:rPr>
              <a:t>借鉴的多寡</a:t>
            </a:r>
            <a:r>
              <a:rPr lang="en-US" altLang="zh-CN" sz="1900" dirty="0">
                <a:latin typeface="Times New Roman" panose="02020603050405020304" pitchFamily="18" charset="0"/>
                <a:ea typeface="黑体" panose="02010609060101010101" pitchFamily="49" charset="-122"/>
              </a:rPr>
              <a:t>,</a:t>
            </a:r>
            <a:r>
              <a:rPr lang="zh-CN" altLang="en-US" sz="1900" dirty="0">
                <a:latin typeface="Times New Roman" panose="02020603050405020304" pitchFamily="18" charset="0"/>
                <a:ea typeface="黑体" panose="02010609060101010101" pitchFamily="49" charset="-122"/>
              </a:rPr>
              <a:t>设计人员经验的不同而在做法上呈现出差异来。</a:t>
            </a:r>
          </a:p>
        </p:txBody>
      </p:sp>
    </p:spTree>
    <p:extLst>
      <p:ext uri="{BB962C8B-B14F-4D97-AF65-F5344CB8AC3E}">
        <p14:creationId xmlns:p14="http://schemas.microsoft.com/office/powerpoint/2010/main" val="170510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1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1" name="直角三角形 10">
            <a:extLst>
              <a:ext uri="{FF2B5EF4-FFF2-40B4-BE49-F238E27FC236}">
                <a16:creationId xmlns:a16="http://schemas.microsoft.com/office/drawing/2014/main" id="{0BB5D3EA-C6EF-4768-B57E-F1E2A258006B}"/>
              </a:ext>
            </a:extLst>
          </p:cNvPr>
          <p:cNvSpPr/>
          <p:nvPr/>
        </p:nvSpPr>
        <p:spPr>
          <a:xfrm rot="18962245" flipV="1">
            <a:off x="3025210" y="93482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3" name="直角三角形 12">
            <a:extLst>
              <a:ext uri="{FF2B5EF4-FFF2-40B4-BE49-F238E27FC236}">
                <a16:creationId xmlns:a16="http://schemas.microsoft.com/office/drawing/2014/main" id="{0113CB77-8765-4A15-B687-BF927FB8659F}"/>
              </a:ext>
            </a:extLst>
          </p:cNvPr>
          <p:cNvSpPr/>
          <p:nvPr/>
        </p:nvSpPr>
        <p:spPr>
          <a:xfrm rot="18962245" flipV="1">
            <a:off x="3175457" y="93482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4" name="直角三角形 13">
            <a:extLst>
              <a:ext uri="{FF2B5EF4-FFF2-40B4-BE49-F238E27FC236}">
                <a16:creationId xmlns:a16="http://schemas.microsoft.com/office/drawing/2014/main" id="{0939571C-6504-413F-9890-40C0A6C48DF2}"/>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424637EE-CC2D-4F6B-8480-54F141C0FC81}"/>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BA427F35-DCF7-4CCE-8C56-0D74906092E8}"/>
              </a:ext>
            </a:extLst>
          </p:cNvPr>
          <p:cNvSpPr/>
          <p:nvPr/>
        </p:nvSpPr>
        <p:spPr>
          <a:xfrm>
            <a:off x="3100940" y="1005568"/>
            <a:ext cx="3223959" cy="314638"/>
          </a:xfrm>
          <a:prstGeom prst="rect">
            <a:avLst/>
          </a:prstGeom>
        </p:spPr>
        <p:txBody>
          <a:bodyPr wrap="none">
            <a:spAutoFit/>
          </a:bodyPr>
          <a:lstStyle/>
          <a:p>
            <a:pPr indent="266700" algn="ctr">
              <a:lnSpc>
                <a:spcPts val="1575"/>
              </a:lnSpc>
              <a:spcAft>
                <a:spcPts val="0"/>
              </a:spcAft>
            </a:pPr>
            <a:r>
              <a:rPr lang="zh-CN"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五、液压元件的选择</a:t>
            </a: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99625" y="137824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49872" y="137824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576977" y="1422360"/>
            <a:ext cx="1649811" cy="511487"/>
          </a:xfrm>
          <a:prstGeom prst="rect">
            <a:avLst/>
          </a:prstGeom>
        </p:spPr>
        <p:txBody>
          <a:bodyPr wrap="none">
            <a:spAutoFit/>
          </a:bodyPr>
          <a:lstStyle/>
          <a:p>
            <a:pPr indent="266700">
              <a:lnSpc>
                <a:spcPts val="1575"/>
              </a:lnSpc>
            </a:pP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一</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液压泵</a:t>
            </a:r>
          </a:p>
          <a:p>
            <a:pPr indent="266700">
              <a:lnSpc>
                <a:spcPts val="1575"/>
              </a:lnSpc>
              <a:spcAft>
                <a:spcPts val="0"/>
              </a:spcAft>
            </a:pPr>
            <a:endParaRPr lang="en-US"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69718E94-1EB5-40B3-AAAC-1AE0982061F4}"/>
              </a:ext>
            </a:extLst>
          </p:cNvPr>
          <p:cNvSpPr/>
          <p:nvPr/>
        </p:nvSpPr>
        <p:spPr>
          <a:xfrm>
            <a:off x="841311" y="1645139"/>
            <a:ext cx="7872476" cy="1153586"/>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液压缸在整个工作循环中的最大工作压力为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4.054MPa,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如取进油路上的压力损失为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0.8MPa(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压力继电器调整压力高出系统最大工作压力之值为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则小流量泵的最大工作压力应为</a:t>
            </a: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D115C125-49F2-4157-8499-F6B1DB6FB479}"/>
                  </a:ext>
                </a:extLst>
              </p:cNvPr>
              <p:cNvSpPr/>
              <p:nvPr/>
            </p:nvSpPr>
            <p:spPr>
              <a:xfrm>
                <a:off x="2226788" y="2721189"/>
                <a:ext cx="48260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m:rPr>
                              <m:sty m:val="p"/>
                            </m:rPr>
                            <a:rPr lang="zh-CN" altLang="en-US" i="0">
                              <a:latin typeface="Cambria Math" panose="02040503050406030204" pitchFamily="18" charset="0"/>
                            </a:rPr>
                            <m:t>P</m:t>
                          </m:r>
                          <m:r>
                            <a:rPr lang="zh-CN" altLang="en-US" i="0">
                              <a:latin typeface="Cambria Math" panose="02040503050406030204" pitchFamily="18" charset="0"/>
                            </a:rPr>
                            <m:t>1</m:t>
                          </m:r>
                        </m:sub>
                      </m:sSub>
                      <m:r>
                        <a:rPr lang="zh-CN" altLang="en-US" i="0">
                          <a:latin typeface="Cambria Math" panose="02040503050406030204" pitchFamily="18" charset="0"/>
                        </a:rPr>
                        <m:t>=</m:t>
                      </m:r>
                      <m:r>
                        <a:rPr lang="zh-CN" altLang="en-US" b="0" i="1" smtClean="0">
                          <a:latin typeface="Cambria Math" panose="02040503050406030204" pitchFamily="18" charset="0"/>
                        </a:rPr>
                        <m:t>（</m:t>
                      </m:r>
                      <m:r>
                        <a:rPr lang="zh-CN" altLang="en-US" i="0">
                          <a:latin typeface="Cambria Math" panose="02040503050406030204" pitchFamily="18" charset="0"/>
                        </a:rPr>
                        <m:t>4</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054+0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8+0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m:t>
                      </m:r>
                      <m:r>
                        <a:rPr lang="zh-CN" altLang="en-US" b="0" i="1" smtClean="0">
                          <a:latin typeface="Cambria Math" panose="02040503050406030204" pitchFamily="18" charset="0"/>
                        </a:rPr>
                        <m:t>）</m:t>
                      </m:r>
                      <m:r>
                        <m:rPr>
                          <m:sty m:val="p"/>
                        </m:rPr>
                        <a:rPr lang="zh-CN" altLang="en-US" i="0">
                          <a:latin typeface="Cambria Math" panose="02040503050406030204" pitchFamily="18" charset="0"/>
                        </a:rPr>
                        <m:t>MPa</m:t>
                      </m:r>
                      <m:r>
                        <a:rPr lang="zh-CN" altLang="en-US" i="0">
                          <a:latin typeface="Cambria Math" panose="02040503050406030204" pitchFamily="18" charset="0"/>
                        </a:rPr>
                        <m:t>=5</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354</m:t>
                      </m:r>
                      <m:r>
                        <m:rPr>
                          <m:sty m:val="p"/>
                        </m:rPr>
                        <a:rPr lang="zh-CN" altLang="en-US" i="0">
                          <a:latin typeface="Cambria Math" panose="02040503050406030204" pitchFamily="18" charset="0"/>
                        </a:rPr>
                        <m:t>MPa</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20" name="矩形 19">
                <a:extLst>
                  <a:ext uri="{FF2B5EF4-FFF2-40B4-BE49-F238E27FC236}">
                    <a16:creationId xmlns:a16="http://schemas.microsoft.com/office/drawing/2014/main" id="{D115C125-49F2-4157-8499-F6B1DB6FB479}"/>
                  </a:ext>
                </a:extLst>
              </p:cNvPr>
              <p:cNvSpPr>
                <a:spLocks noRot="1" noChangeAspect="1" noMove="1" noResize="1" noEditPoints="1" noAdjustHandles="1" noChangeArrowheads="1" noChangeShapeType="1" noTextEdit="1"/>
              </p:cNvSpPr>
              <p:nvPr/>
            </p:nvSpPr>
            <p:spPr>
              <a:xfrm>
                <a:off x="2226788" y="2721189"/>
                <a:ext cx="4826001" cy="369332"/>
              </a:xfrm>
              <a:prstGeom prst="rect">
                <a:avLst/>
              </a:prstGeom>
              <a:blipFill>
                <a:blip r:embed="rId3"/>
                <a:stretch>
                  <a:fillRect b="-8197"/>
                </a:stretch>
              </a:blipFill>
            </p:spPr>
            <p:txBody>
              <a:bodyPr/>
              <a:lstStyle/>
              <a:p>
                <a:r>
                  <a:rPr lang="zh-CN" altLang="en-US">
                    <a:noFill/>
                  </a:rPr>
                  <a:t> </a:t>
                </a:r>
              </a:p>
            </p:txBody>
          </p:sp>
        </mc:Fallback>
      </mc:AlternateContent>
      <p:sp>
        <p:nvSpPr>
          <p:cNvPr id="21" name="矩形 20">
            <a:extLst>
              <a:ext uri="{FF2B5EF4-FFF2-40B4-BE49-F238E27FC236}">
                <a16:creationId xmlns:a16="http://schemas.microsoft.com/office/drawing/2014/main" id="{4C902E4E-9A3E-46C1-9D92-26D3214CFCAD}"/>
              </a:ext>
            </a:extLst>
          </p:cNvPr>
          <p:cNvSpPr/>
          <p:nvPr/>
        </p:nvSpPr>
        <p:spPr>
          <a:xfrm>
            <a:off x="841311" y="3050909"/>
            <a:ext cx="8011885" cy="784254"/>
          </a:xfrm>
          <a:prstGeom prst="rect">
            <a:avLst/>
          </a:prstGeom>
        </p:spPr>
        <p:txBody>
          <a:bodyPr wrap="square">
            <a:spAutoFit/>
          </a:bodyPr>
          <a:lstStyle/>
          <a:p>
            <a:pPr indent="450000">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大流量泵是在快速运动时才向液压缸输油的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快退时液压缸中的工作压力比快进时大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如取进油路上的压力损失为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则大流量泵的最高工作压力为</a:t>
            </a:r>
            <a:endParaRPr lang="zh-CN" altLang="en-US" sz="16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E7A3E3F6-A3F3-499A-AC29-F77D63F38FE3}"/>
                  </a:ext>
                </a:extLst>
              </p:cNvPr>
              <p:cNvSpPr/>
              <p:nvPr/>
            </p:nvSpPr>
            <p:spPr>
              <a:xfrm>
                <a:off x="2463387" y="3827666"/>
                <a:ext cx="42360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𝑝</m:t>
                          </m:r>
                        </m:e>
                        <m:sub>
                          <m:r>
                            <m:rPr>
                              <m:sty m:val="p"/>
                            </m:rPr>
                            <a:rPr lang="zh-CN" altLang="en-US" i="0">
                              <a:latin typeface="Cambria Math" panose="02040503050406030204" pitchFamily="18" charset="0"/>
                            </a:rPr>
                            <m:t>P</m:t>
                          </m:r>
                          <m:r>
                            <a:rPr lang="zh-CN" altLang="en-US" i="0">
                              <a:latin typeface="Cambria Math" panose="02040503050406030204" pitchFamily="18" charset="0"/>
                            </a:rPr>
                            <m:t>2</m:t>
                          </m:r>
                        </m:sub>
                      </m:sSub>
                      <m:r>
                        <a:rPr lang="zh-CN" altLang="en-US" i="0">
                          <a:latin typeface="Cambria Math" panose="02040503050406030204" pitchFamily="18" charset="0"/>
                        </a:rPr>
                        <m:t>=</m:t>
                      </m:r>
                      <m:r>
                        <a:rPr lang="zh-CN" altLang="en-US" b="0" i="1" smtClean="0">
                          <a:latin typeface="Cambria Math" panose="02040503050406030204" pitchFamily="18" charset="0"/>
                        </a:rPr>
                        <m:t>（</m:t>
                      </m:r>
                      <m:r>
                        <a:rPr lang="zh-CN" altLang="en-US" i="0">
                          <a:latin typeface="Cambria Math" panose="02040503050406030204" pitchFamily="18" charset="0"/>
                        </a:rPr>
                        <m:t>1</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517+0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m:t>
                      </m:r>
                      <m:r>
                        <a:rPr lang="zh-CN" altLang="en-US" b="0" i="1" smtClean="0">
                          <a:latin typeface="Cambria Math" panose="02040503050406030204" pitchFamily="18" charset="0"/>
                        </a:rPr>
                        <m:t>）</m:t>
                      </m:r>
                      <m:r>
                        <m:rPr>
                          <m:sty m:val="p"/>
                        </m:rPr>
                        <a:rPr lang="zh-CN" altLang="en-US" i="0">
                          <a:latin typeface="Cambria Math" panose="02040503050406030204" pitchFamily="18" charset="0"/>
                        </a:rPr>
                        <m:t>MPa</m:t>
                      </m:r>
                      <m:r>
                        <a:rPr lang="zh-CN" altLang="en-US" i="0">
                          <a:latin typeface="Cambria Math" panose="02040503050406030204" pitchFamily="18" charset="0"/>
                        </a:rPr>
                        <m:t>=2</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017</m:t>
                      </m:r>
                      <m:r>
                        <m:rPr>
                          <m:sty m:val="p"/>
                        </m:rPr>
                        <a:rPr lang="zh-CN" altLang="en-US" i="0">
                          <a:latin typeface="Cambria Math" panose="02040503050406030204" pitchFamily="18" charset="0"/>
                        </a:rPr>
                        <m:t>MPa</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23" name="矩形 22">
                <a:extLst>
                  <a:ext uri="{FF2B5EF4-FFF2-40B4-BE49-F238E27FC236}">
                    <a16:creationId xmlns:a16="http://schemas.microsoft.com/office/drawing/2014/main" id="{E7A3E3F6-A3F3-499A-AC29-F77D63F38FE3}"/>
                  </a:ext>
                </a:extLst>
              </p:cNvPr>
              <p:cNvSpPr>
                <a:spLocks noRot="1" noChangeAspect="1" noMove="1" noResize="1" noEditPoints="1" noAdjustHandles="1" noChangeArrowheads="1" noChangeShapeType="1" noTextEdit="1"/>
              </p:cNvSpPr>
              <p:nvPr/>
            </p:nvSpPr>
            <p:spPr>
              <a:xfrm>
                <a:off x="2463387" y="3827666"/>
                <a:ext cx="4236096" cy="369332"/>
              </a:xfrm>
              <a:prstGeom prst="rect">
                <a:avLst/>
              </a:prstGeom>
              <a:blipFill>
                <a:blip r:embed="rId4"/>
                <a:stretch>
                  <a:fillRect b="-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869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0-#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0-#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 calcmode="lin" valueType="num">
                                      <p:cBhvr additive="base">
                                        <p:cTn id="42"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randombar(horizontal)">
                                      <p:cBhvr>
                                        <p:cTn id="48" dur="500"/>
                                        <p:tgtEl>
                                          <p:spTgt spid="10"/>
                                        </p:tgtEl>
                                      </p:cBhvr>
                                    </p:animEffect>
                                  </p:childTnLst>
                                </p:cTn>
                              </p:par>
                              <p:par>
                                <p:cTn id="49" presetID="14" presetClass="entr" presetSubtype="10" fill="hold" nodeType="with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51" dur="500"/>
                                        <p:tgtEl>
                                          <p:spTgt spid="20">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Effect transition="in" filter="randombar(horizontal)">
                                      <p:cBhvr>
                                        <p:cTn id="56" dur="500"/>
                                        <p:tgtEl>
                                          <p:spTgt spid="21">
                                            <p:txEl>
                                              <p:pRg st="0" end="0"/>
                                            </p:txEl>
                                          </p:spTgt>
                                        </p:tgtEl>
                                      </p:cBhvr>
                                    </p:animEffect>
                                  </p:childTnLst>
                                </p:cTn>
                              </p:par>
                              <p:par>
                                <p:cTn id="57" presetID="14" presetClass="entr" presetSubtype="10" fill="hold" nodeType="withEffect">
                                  <p:stCondLst>
                                    <p:cond delay="0"/>
                                  </p:stCondLst>
                                  <p:childTnLst>
                                    <p:set>
                                      <p:cBhvr>
                                        <p:cTn id="58"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59"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7" grpId="0" animBg="1"/>
      <p:bldP spid="6" grpId="0"/>
      <p:bldP spid="18" grpId="0" animBg="1"/>
      <p:bldP spid="19" grpId="0" animBg="1"/>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326767" y="10106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77014" y="10106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576977" y="1072821"/>
            <a:ext cx="1649811" cy="511487"/>
          </a:xfrm>
          <a:prstGeom prst="rect">
            <a:avLst/>
          </a:prstGeom>
        </p:spPr>
        <p:txBody>
          <a:bodyPr wrap="none">
            <a:spAutoFit/>
          </a:bodyPr>
          <a:lstStyle/>
          <a:p>
            <a:pPr indent="266700">
              <a:lnSpc>
                <a:spcPts val="1575"/>
              </a:lnSpc>
            </a:pP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一</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液压泵</a:t>
            </a:r>
          </a:p>
          <a:p>
            <a:pPr indent="266700">
              <a:lnSpc>
                <a:spcPts val="1575"/>
              </a:lnSpc>
              <a:spcAft>
                <a:spcPts val="0"/>
              </a:spcAft>
            </a:pPr>
            <a:endParaRPr lang="en-US"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69718E94-1EB5-40B3-AAAC-1AE0982061F4}"/>
              </a:ext>
            </a:extLst>
          </p:cNvPr>
          <p:cNvSpPr/>
          <p:nvPr/>
        </p:nvSpPr>
        <p:spPr>
          <a:xfrm>
            <a:off x="1234219" y="1637726"/>
            <a:ext cx="7199603" cy="1286250"/>
          </a:xfrm>
          <a:prstGeom prst="rect">
            <a:avLst/>
          </a:prstGeom>
        </p:spPr>
        <p:txBody>
          <a:bodyPr wrap="square">
            <a:spAutoFit/>
          </a:bodyPr>
          <a:lstStyle/>
          <a:p>
            <a:pPr indent="432000">
              <a:lnSpc>
                <a:spcPct val="150000"/>
              </a:lnSpc>
              <a:spcAft>
                <a:spcPts val="0"/>
              </a:spcAft>
            </a:pPr>
            <a:r>
              <a:rPr lang="zh-CN" altLang="zh-CN" dirty="0">
                <a:latin typeface="Times New Roman" panose="02020603050405020304" pitchFamily="18" charset="0"/>
                <a:ea typeface="黑体" panose="02010609060101010101" pitchFamily="49" charset="-122"/>
              </a:rPr>
              <a:t>两个液压泵应向液压缸提供的最大流量为</a:t>
            </a:r>
            <a:r>
              <a:rPr lang="en-US" altLang="zh-CN" dirty="0">
                <a:latin typeface="Times New Roman" panose="02020603050405020304" pitchFamily="18" charset="0"/>
                <a:ea typeface="黑体" panose="02010609060101010101" pitchFamily="49" charset="-122"/>
              </a:rPr>
              <a:t>28.15L/min(</a:t>
            </a:r>
            <a:r>
              <a:rPr lang="zh-CN" altLang="zh-CN" dirty="0">
                <a:latin typeface="Times New Roman" panose="02020603050405020304" pitchFamily="18" charset="0"/>
                <a:ea typeface="黑体" panose="02010609060101010101" pitchFamily="49" charset="-122"/>
              </a:rPr>
              <a:t>见图</a:t>
            </a:r>
            <a:r>
              <a:rPr lang="en-US" altLang="zh-CN" dirty="0">
                <a:latin typeface="Times New Roman" panose="02020603050405020304" pitchFamily="18" charset="0"/>
                <a:ea typeface="黑体" panose="02010609060101010101" pitchFamily="49" charset="-122"/>
              </a:rPr>
              <a:t>11-5),</a:t>
            </a:r>
            <a:r>
              <a:rPr lang="zh-CN" altLang="zh-CN" dirty="0">
                <a:latin typeface="Times New Roman" panose="02020603050405020304" pitchFamily="18" charset="0"/>
                <a:ea typeface="黑体" panose="02010609060101010101" pitchFamily="49" charset="-122"/>
              </a:rPr>
              <a:t>若回路中的泄漏按液压缸输入流量的</a:t>
            </a:r>
            <a:r>
              <a:rPr lang="en-US" altLang="zh-CN" dirty="0">
                <a:latin typeface="Times New Roman" panose="02020603050405020304" pitchFamily="18" charset="0"/>
                <a:ea typeface="黑体" panose="02010609060101010101" pitchFamily="49" charset="-122"/>
              </a:rPr>
              <a:t>10%</a:t>
            </a:r>
            <a:r>
              <a:rPr lang="zh-CN" altLang="zh-CN" dirty="0">
                <a:latin typeface="Times New Roman" panose="02020603050405020304" pitchFamily="18" charset="0"/>
                <a:ea typeface="黑体" panose="02010609060101010101" pitchFamily="49" charset="-122"/>
              </a:rPr>
              <a:t>估计</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则两个泵的总流量应为</a:t>
            </a:r>
            <a:r>
              <a:rPr lang="en-US" altLang="zh-CN" i="1" dirty="0" err="1">
                <a:latin typeface="Times New Roman" panose="02020603050405020304" pitchFamily="18" charset="0"/>
                <a:ea typeface="黑体" panose="02010609060101010101" pitchFamily="49" charset="-122"/>
              </a:rPr>
              <a:t>q</a:t>
            </a:r>
            <a:r>
              <a:rPr lang="en-US" altLang="zh-CN" baseline="-25000" dirty="0" err="1">
                <a:latin typeface="Times New Roman" panose="02020603050405020304" pitchFamily="18" charset="0"/>
                <a:ea typeface="黑体" panose="02010609060101010101" pitchFamily="49" charset="-122"/>
              </a:rPr>
              <a:t>P</a:t>
            </a:r>
            <a:r>
              <a:rPr lang="en-US" altLang="zh-CN" dirty="0">
                <a:latin typeface="Times New Roman" panose="02020603050405020304" pitchFamily="18" charset="0"/>
                <a:ea typeface="黑体" panose="02010609060101010101" pitchFamily="49" charset="-122"/>
              </a:rPr>
              <a:t>=1.1×28.15L/min=30.97L/min</a:t>
            </a:r>
            <a:r>
              <a:rPr lang="zh-CN" altLang="zh-CN" dirty="0">
                <a:latin typeface="Times New Roman" panose="02020603050405020304" pitchFamily="18" charset="0"/>
                <a:ea typeface="黑体" panose="02010609060101010101" pitchFamily="49" charset="-122"/>
              </a:rPr>
              <a:t>。</a:t>
            </a:r>
            <a:endPar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4C902E4E-9A3E-46C1-9D92-26D3214CFCAD}"/>
              </a:ext>
            </a:extLst>
          </p:cNvPr>
          <p:cNvSpPr/>
          <p:nvPr/>
        </p:nvSpPr>
        <p:spPr>
          <a:xfrm>
            <a:off x="1220437" y="2890828"/>
            <a:ext cx="7322975" cy="1286250"/>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由于溢流阀的最小稳定溢流量为</a:t>
            </a:r>
            <a:r>
              <a:rPr lang="en-US" altLang="zh-CN" dirty="0">
                <a:latin typeface="Times New Roman" panose="02020603050405020304" pitchFamily="18" charset="0"/>
                <a:ea typeface="黑体" panose="02010609060101010101" pitchFamily="49" charset="-122"/>
              </a:rPr>
              <a:t>3L/min,</a:t>
            </a:r>
            <a:r>
              <a:rPr lang="zh-CN" altLang="zh-CN" dirty="0">
                <a:latin typeface="Times New Roman" panose="02020603050405020304" pitchFamily="18" charset="0"/>
                <a:ea typeface="黑体" panose="02010609060101010101" pitchFamily="49" charset="-122"/>
              </a:rPr>
              <a:t>而工进时输入液压缸的流量为</a:t>
            </a:r>
            <a:r>
              <a:rPr lang="en-US" altLang="zh-CN" dirty="0">
                <a:latin typeface="Times New Roman" panose="02020603050405020304" pitchFamily="18" charset="0"/>
                <a:ea typeface="黑体" panose="02010609060101010101" pitchFamily="49" charset="-122"/>
              </a:rPr>
              <a:t>0.5L/min,</a:t>
            </a:r>
            <a:r>
              <a:rPr lang="zh-CN" altLang="zh-CN" dirty="0">
                <a:latin typeface="Times New Roman" panose="02020603050405020304" pitchFamily="18" charset="0"/>
                <a:ea typeface="黑体" panose="02010609060101010101" pitchFamily="49" charset="-122"/>
              </a:rPr>
              <a:t>由小流量液压泵单独供油</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所以小液压泵的流量规格最少应为</a:t>
            </a:r>
            <a:r>
              <a:rPr lang="en-US" altLang="zh-CN" dirty="0">
                <a:latin typeface="Times New Roman" panose="02020603050405020304" pitchFamily="18" charset="0"/>
                <a:ea typeface="黑体" panose="02010609060101010101" pitchFamily="49" charset="-122"/>
              </a:rPr>
              <a:t>3.5L/min</a:t>
            </a:r>
            <a:r>
              <a:rPr lang="zh-CN" altLang="zh-CN" dirty="0">
                <a:latin typeface="Times New Roman" panose="02020603050405020304" pitchFamily="18" charset="0"/>
                <a:ea typeface="黑体" panose="02010609060101010101" pitchFamily="49" charset="-122"/>
              </a:rPr>
              <a:t>。</a:t>
            </a:r>
            <a:endParaRPr lang="zh-CN" altLang="en-US" sz="1600" dirty="0">
              <a:latin typeface="Times New Roman" panose="02020603050405020304" pitchFamily="18" charset="0"/>
              <a:ea typeface="黑体" panose="02010609060101010101" pitchFamily="49" charset="-122"/>
            </a:endParaRPr>
          </a:p>
        </p:txBody>
      </p:sp>
      <p:sp>
        <p:nvSpPr>
          <p:cNvPr id="24" name="圆角矩形 6">
            <a:extLst>
              <a:ext uri="{FF2B5EF4-FFF2-40B4-BE49-F238E27FC236}">
                <a16:creationId xmlns:a16="http://schemas.microsoft.com/office/drawing/2014/main" id="{1A8E9295-683F-40FF-9347-833050AC47DF}"/>
              </a:ext>
            </a:extLst>
          </p:cNvPr>
          <p:cNvSpPr/>
          <p:nvPr/>
        </p:nvSpPr>
        <p:spPr>
          <a:xfrm>
            <a:off x="1120262" y="1584307"/>
            <a:ext cx="7370595" cy="279174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278414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randombar(horizontal)">
                                      <p:cBhvr>
                                        <p:cTn id="3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0" grpId="0"/>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326767" y="10106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77014" y="10106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576977" y="1072821"/>
            <a:ext cx="1649811" cy="511487"/>
          </a:xfrm>
          <a:prstGeom prst="rect">
            <a:avLst/>
          </a:prstGeom>
        </p:spPr>
        <p:txBody>
          <a:bodyPr wrap="none">
            <a:spAutoFit/>
          </a:bodyPr>
          <a:lstStyle/>
          <a:p>
            <a:pPr indent="266700">
              <a:lnSpc>
                <a:spcPts val="1575"/>
              </a:lnSpc>
            </a:pP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一</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液压泵</a:t>
            </a:r>
          </a:p>
          <a:p>
            <a:pPr indent="266700">
              <a:lnSpc>
                <a:spcPts val="1575"/>
              </a:lnSpc>
              <a:spcAft>
                <a:spcPts val="0"/>
              </a:spcAft>
            </a:pPr>
            <a:endParaRPr lang="en-US"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69718E94-1EB5-40B3-AAAC-1AE0982061F4}"/>
              </a:ext>
            </a:extLst>
          </p:cNvPr>
          <p:cNvSpPr/>
          <p:nvPr/>
        </p:nvSpPr>
        <p:spPr>
          <a:xfrm>
            <a:off x="800803" y="1633297"/>
            <a:ext cx="7759318" cy="1938992"/>
          </a:xfrm>
          <a:prstGeom prst="rect">
            <a:avLst/>
          </a:prstGeom>
        </p:spPr>
        <p:txBody>
          <a:bodyPr wrap="square">
            <a:spAutoFit/>
          </a:bodyPr>
          <a:lstStyle/>
          <a:p>
            <a:pPr indent="432000">
              <a:lnSpc>
                <a:spcPct val="150000"/>
              </a:lnSpc>
            </a:pPr>
            <a:r>
              <a:rPr lang="zh-CN" altLang="zh-CN" sz="2000" dirty="0">
                <a:latin typeface="Times New Roman" panose="02020603050405020304" pitchFamily="18" charset="0"/>
                <a:ea typeface="黑体" panose="02010609060101010101" pitchFamily="49" charset="-122"/>
              </a:rPr>
              <a:t>根据以上压力和流量的数值查阅产品样本</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最后确定选取</a:t>
            </a:r>
            <a:r>
              <a:rPr lang="en-US" altLang="zh-CN" sz="2000" dirty="0">
                <a:latin typeface="Times New Roman" panose="02020603050405020304" pitchFamily="18" charset="0"/>
                <a:ea typeface="黑体" panose="02010609060101010101" pitchFamily="49" charset="-122"/>
              </a:rPr>
              <a:t>PV2R12-6/26</a:t>
            </a:r>
            <a:r>
              <a:rPr lang="zh-CN" altLang="zh-CN" sz="2000" dirty="0">
                <a:latin typeface="Times New Roman" panose="02020603050405020304" pitchFamily="18" charset="0"/>
                <a:ea typeface="黑体" panose="02010609060101010101" pitchFamily="49" charset="-122"/>
              </a:rPr>
              <a:t>型双联叶片泵</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其小泵和大泵的排量分别为</a:t>
            </a:r>
            <a:r>
              <a:rPr lang="en-US" altLang="zh-CN" sz="2000" dirty="0">
                <a:latin typeface="Times New Roman" panose="02020603050405020304" pitchFamily="18" charset="0"/>
                <a:ea typeface="黑体" panose="02010609060101010101" pitchFamily="49" charset="-122"/>
              </a:rPr>
              <a:t>6mL/r</a:t>
            </a:r>
            <a:r>
              <a:rPr lang="zh-CN" altLang="zh-CN" sz="2000" dirty="0">
                <a:latin typeface="Times New Roman" panose="02020603050405020304" pitchFamily="18" charset="0"/>
                <a:ea typeface="黑体" panose="02010609060101010101" pitchFamily="49" charset="-122"/>
              </a:rPr>
              <a:t>和</a:t>
            </a:r>
            <a:r>
              <a:rPr lang="en-US" altLang="zh-CN" sz="2000" dirty="0">
                <a:latin typeface="Times New Roman" panose="02020603050405020304" pitchFamily="18" charset="0"/>
                <a:ea typeface="黑体" panose="02010609060101010101" pitchFamily="49" charset="-122"/>
              </a:rPr>
              <a:t>26mL/r,</a:t>
            </a:r>
            <a:r>
              <a:rPr lang="zh-CN" altLang="zh-CN" sz="2000" dirty="0">
                <a:latin typeface="Times New Roman" panose="02020603050405020304" pitchFamily="18" charset="0"/>
                <a:ea typeface="黑体" panose="02010609060101010101" pitchFamily="49" charset="-122"/>
              </a:rPr>
              <a:t>若取液压泵的容积效率</a:t>
            </a:r>
            <a:r>
              <a:rPr lang="en-US" altLang="zh-CN" sz="2000" i="1" dirty="0" err="1">
                <a:latin typeface="Times New Roman" panose="02020603050405020304" pitchFamily="18" charset="0"/>
                <a:ea typeface="黑体" panose="02010609060101010101" pitchFamily="49" charset="-122"/>
              </a:rPr>
              <a:t>η</a:t>
            </a:r>
            <a:r>
              <a:rPr lang="en-US" altLang="zh-CN" sz="2000" i="1" baseline="-25000" dirty="0" err="1">
                <a:latin typeface="Times New Roman" panose="02020603050405020304" pitchFamily="18" charset="0"/>
                <a:ea typeface="黑体" panose="02010609060101010101" pitchFamily="49" charset="-122"/>
              </a:rPr>
              <a:t>V</a:t>
            </a:r>
            <a:r>
              <a:rPr lang="en-US" altLang="zh-CN" sz="2000" dirty="0">
                <a:latin typeface="Times New Roman" panose="02020603050405020304" pitchFamily="18" charset="0"/>
                <a:ea typeface="黑体" panose="02010609060101010101" pitchFamily="49" charset="-122"/>
              </a:rPr>
              <a:t>=0.9,</a:t>
            </a:r>
            <a:r>
              <a:rPr lang="zh-CN" altLang="zh-CN" sz="2000" dirty="0">
                <a:latin typeface="Times New Roman" panose="02020603050405020304" pitchFamily="18" charset="0"/>
                <a:ea typeface="黑体" panose="02010609060101010101" pitchFamily="49" charset="-122"/>
              </a:rPr>
              <a:t>则当泵的转速</a:t>
            </a:r>
            <a:r>
              <a:rPr lang="en-US" altLang="zh-CN" sz="2000" i="1" dirty="0" err="1">
                <a:latin typeface="Times New Roman" panose="02020603050405020304" pitchFamily="18" charset="0"/>
                <a:ea typeface="黑体" panose="02010609060101010101" pitchFamily="49" charset="-122"/>
              </a:rPr>
              <a:t>n</a:t>
            </a:r>
            <a:r>
              <a:rPr lang="en-US" altLang="zh-CN" sz="2000" baseline="-25000" dirty="0" err="1">
                <a:latin typeface="Times New Roman" panose="02020603050405020304" pitchFamily="18" charset="0"/>
                <a:ea typeface="黑体" panose="02010609060101010101" pitchFamily="49" charset="-122"/>
              </a:rPr>
              <a:t>P</a:t>
            </a:r>
            <a:r>
              <a:rPr lang="en-US" altLang="zh-CN" sz="2000" dirty="0">
                <a:latin typeface="Times New Roman" panose="02020603050405020304" pitchFamily="18" charset="0"/>
                <a:ea typeface="黑体" panose="02010609060101010101" pitchFamily="49" charset="-122"/>
              </a:rPr>
              <a:t>=940r/min</a:t>
            </a:r>
            <a:r>
              <a:rPr lang="zh-CN" altLang="zh-CN" sz="2000" dirty="0">
                <a:latin typeface="Times New Roman" panose="02020603050405020304" pitchFamily="18" charset="0"/>
                <a:ea typeface="黑体" panose="02010609060101010101" pitchFamily="49" charset="-122"/>
              </a:rPr>
              <a:t>时</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液压泵的实际输出流量为</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B5CE3E0-598F-4E69-B404-0E5F3EE2ABD5}"/>
                  </a:ext>
                </a:extLst>
              </p:cNvPr>
              <p:cNvSpPr/>
              <p:nvPr/>
            </p:nvSpPr>
            <p:spPr>
              <a:xfrm>
                <a:off x="800803" y="3662720"/>
                <a:ext cx="774211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𝑞</m:t>
                          </m:r>
                        </m:e>
                        <m:sub>
                          <m:r>
                            <m:rPr>
                              <m:sty m:val="p"/>
                            </m:rPr>
                            <a:rPr lang="zh-CN" altLang="en-US" i="0">
                              <a:latin typeface="Cambria Math" panose="02040503050406030204" pitchFamily="18" charset="0"/>
                            </a:rPr>
                            <m:t>P</m:t>
                          </m:r>
                        </m:sub>
                      </m:sSub>
                      <m:r>
                        <a:rPr lang="zh-CN" altLang="en-US" i="0">
                          <a:latin typeface="Cambria Math" panose="02040503050406030204" pitchFamily="18" charset="0"/>
                        </a:rPr>
                        <m:t>=</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6+26</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×940×0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9</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1000</m:t>
                      </m:r>
                      <m:r>
                        <m:rPr>
                          <m:nor/>
                        </m:rPr>
                        <a:rPr lang="zh-CN" altLang="en-US" i="1">
                          <a:latin typeface="Times New Roman" panose="02020603050405020304" pitchFamily="18" charset="0"/>
                          <a:ea typeface="黑体" panose="02010609060101010101" pitchFamily="49" charset="-122"/>
                        </a:rPr>
                        <m:t>]</m:t>
                      </m:r>
                      <m:r>
                        <m:rPr>
                          <m:sty m:val="p"/>
                        </m:rPr>
                        <a:rPr lang="zh-CN" altLang="en-US" i="0">
                          <a:latin typeface="Cambria Math" panose="02040503050406030204" pitchFamily="18" charset="0"/>
                        </a:rPr>
                        <m:t>L</m:t>
                      </m:r>
                      <m:r>
                        <m:rPr>
                          <m:nor/>
                        </m:rPr>
                        <a:rPr lang="zh-CN" altLang="en-US" i="1">
                          <a:latin typeface="Times New Roman" panose="02020603050405020304" pitchFamily="18" charset="0"/>
                          <a:ea typeface="黑体" panose="02010609060101010101" pitchFamily="49" charset="-122"/>
                        </a:rPr>
                        <m:t>/</m:t>
                      </m:r>
                      <m:r>
                        <m:rPr>
                          <m:sty m:val="p"/>
                        </m:rPr>
                        <a:rPr lang="zh-CN" altLang="en-US" i="0">
                          <a:latin typeface="Cambria Math" panose="02040503050406030204" pitchFamily="18" charset="0"/>
                        </a:rPr>
                        <m:t>min</m:t>
                      </m:r>
                      <m:r>
                        <a:rPr lang="zh-CN" altLang="en-US" i="0">
                          <a:latin typeface="Cambria Math" panose="02040503050406030204" pitchFamily="18" charset="0"/>
                        </a:rPr>
                        <m:t>=</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1+22</m:t>
                      </m:r>
                      <m:r>
                        <m:rPr>
                          <m:nor/>
                        </m:rPr>
                        <a:rPr lang="zh-CN" altLang="en-US" i="1">
                          <a:latin typeface="Times New Roman" panose="02020603050405020304" pitchFamily="18" charset="0"/>
                          <a:ea typeface="黑体" panose="02010609060101010101" pitchFamily="49" charset="-122"/>
                        </a:rPr>
                        <m:t>)</m:t>
                      </m:r>
                      <m:r>
                        <m:rPr>
                          <m:sty m:val="p"/>
                        </m:rPr>
                        <a:rPr lang="zh-CN" altLang="en-US" i="0">
                          <a:latin typeface="Cambria Math" panose="02040503050406030204" pitchFamily="18" charset="0"/>
                        </a:rPr>
                        <m:t>L</m:t>
                      </m:r>
                      <m:r>
                        <m:rPr>
                          <m:nor/>
                        </m:rPr>
                        <a:rPr lang="zh-CN" altLang="en-US" i="1">
                          <a:latin typeface="Times New Roman" panose="02020603050405020304" pitchFamily="18" charset="0"/>
                          <a:ea typeface="黑体" panose="02010609060101010101" pitchFamily="49" charset="-122"/>
                        </a:rPr>
                        <m:t>/</m:t>
                      </m:r>
                      <m:r>
                        <m:rPr>
                          <m:sty m:val="p"/>
                        </m:rPr>
                        <a:rPr lang="zh-CN" altLang="en-US" i="0">
                          <a:latin typeface="Cambria Math" panose="02040503050406030204" pitchFamily="18" charset="0"/>
                        </a:rPr>
                        <m:t>min</m:t>
                      </m:r>
                      <m:r>
                        <a:rPr lang="en-US" altLang="zh-CN" b="0" i="0" smtClean="0">
                          <a:latin typeface="Cambria Math" panose="02040503050406030204" pitchFamily="18" charset="0"/>
                        </a:rPr>
                        <m:t>   </m:t>
                      </m:r>
                      <m:r>
                        <a:rPr lang="zh-CN" altLang="en-US" i="0">
                          <a:latin typeface="Cambria Math" panose="02040503050406030204" pitchFamily="18" charset="0"/>
                        </a:rPr>
                        <m:t>=27</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1</m:t>
                      </m:r>
                      <m:r>
                        <m:rPr>
                          <m:sty m:val="p"/>
                        </m:rPr>
                        <a:rPr lang="zh-CN" altLang="en-US" i="0">
                          <a:latin typeface="Cambria Math" panose="02040503050406030204" pitchFamily="18" charset="0"/>
                        </a:rPr>
                        <m:t>L</m:t>
                      </m:r>
                      <m:r>
                        <m:rPr>
                          <m:nor/>
                        </m:rPr>
                        <a:rPr lang="zh-CN" altLang="en-US" i="1">
                          <a:latin typeface="Times New Roman" panose="02020603050405020304" pitchFamily="18" charset="0"/>
                          <a:ea typeface="黑体" panose="02010609060101010101" pitchFamily="49" charset="-122"/>
                        </a:rPr>
                        <m:t>/</m:t>
                      </m:r>
                      <m:r>
                        <m:rPr>
                          <m:sty m:val="p"/>
                        </m:rPr>
                        <a:rPr lang="zh-CN" altLang="en-US" i="0">
                          <a:latin typeface="Cambria Math" panose="02040503050406030204" pitchFamily="18" charset="0"/>
                        </a:rPr>
                        <m:t>min</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2" name="矩形 1">
                <a:extLst>
                  <a:ext uri="{FF2B5EF4-FFF2-40B4-BE49-F238E27FC236}">
                    <a16:creationId xmlns:a16="http://schemas.microsoft.com/office/drawing/2014/main" id="{BB5CE3E0-598F-4E69-B404-0E5F3EE2ABD5}"/>
                  </a:ext>
                </a:extLst>
              </p:cNvPr>
              <p:cNvSpPr>
                <a:spLocks noRot="1" noChangeAspect="1" noMove="1" noResize="1" noEditPoints="1" noAdjustHandles="1" noChangeArrowheads="1" noChangeShapeType="1" noTextEdit="1"/>
              </p:cNvSpPr>
              <p:nvPr/>
            </p:nvSpPr>
            <p:spPr>
              <a:xfrm>
                <a:off x="800803" y="3662720"/>
                <a:ext cx="7742118" cy="369332"/>
              </a:xfrm>
              <a:prstGeom prst="rect">
                <a:avLst/>
              </a:prstGeom>
              <a:blipFill>
                <a:blip r:embed="rId3"/>
                <a:stretch>
                  <a:fillRect b="-15000"/>
                </a:stretch>
              </a:blipFill>
            </p:spPr>
            <p:txBody>
              <a:bodyPr/>
              <a:lstStyle/>
              <a:p>
                <a:r>
                  <a:rPr lang="zh-CN" altLang="en-US">
                    <a:noFill/>
                  </a:rPr>
                  <a:t> </a:t>
                </a:r>
              </a:p>
            </p:txBody>
          </p:sp>
        </mc:Fallback>
      </mc:AlternateContent>
      <p:sp>
        <p:nvSpPr>
          <p:cNvPr id="14" name="圆角矩形 6">
            <a:extLst>
              <a:ext uri="{FF2B5EF4-FFF2-40B4-BE49-F238E27FC236}">
                <a16:creationId xmlns:a16="http://schemas.microsoft.com/office/drawing/2014/main" id="{95D530FA-57E5-4870-92BF-37A5FB23586F}"/>
              </a:ext>
            </a:extLst>
          </p:cNvPr>
          <p:cNvSpPr/>
          <p:nvPr/>
        </p:nvSpPr>
        <p:spPr>
          <a:xfrm>
            <a:off x="759444" y="1547581"/>
            <a:ext cx="7757869" cy="2735493"/>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64328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0" grpId="0"/>
      <p:bldP spid="2" grpId="0"/>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326767" y="10106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77014" y="10106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576977" y="1072821"/>
            <a:ext cx="1649811" cy="511487"/>
          </a:xfrm>
          <a:prstGeom prst="rect">
            <a:avLst/>
          </a:prstGeom>
        </p:spPr>
        <p:txBody>
          <a:bodyPr wrap="none">
            <a:spAutoFit/>
          </a:bodyPr>
          <a:lstStyle/>
          <a:p>
            <a:pPr indent="266700">
              <a:lnSpc>
                <a:spcPts val="1575"/>
              </a:lnSpc>
            </a:pP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一</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液压泵</a:t>
            </a:r>
          </a:p>
          <a:p>
            <a:pPr indent="266700">
              <a:lnSpc>
                <a:spcPts val="1575"/>
              </a:lnSpc>
              <a:spcAft>
                <a:spcPts val="0"/>
              </a:spcAft>
            </a:pPr>
            <a:endParaRPr lang="en-US" altLang="zh-CN" sz="20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69718E94-1EB5-40B3-AAAC-1AE0982061F4}"/>
              </a:ext>
            </a:extLst>
          </p:cNvPr>
          <p:cNvSpPr/>
          <p:nvPr/>
        </p:nvSpPr>
        <p:spPr>
          <a:xfrm>
            <a:off x="708229" y="1555609"/>
            <a:ext cx="7860299" cy="870751"/>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由于液压缸在快退时输入功率最大</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这时液压泵工作压力为</a:t>
            </a:r>
            <a:r>
              <a:rPr lang="en-US" altLang="zh-CN" dirty="0">
                <a:latin typeface="Times New Roman" panose="02020603050405020304" pitchFamily="18" charset="0"/>
                <a:ea typeface="黑体" panose="02010609060101010101" pitchFamily="49" charset="-122"/>
              </a:rPr>
              <a:t>2.017MPa</a:t>
            </a:r>
            <a:r>
              <a:rPr lang="zh-CN" altLang="zh-CN" dirty="0">
                <a:latin typeface="Times New Roman" panose="02020603050405020304" pitchFamily="18" charset="0"/>
                <a:ea typeface="黑体" panose="02010609060101010101" pitchFamily="49" charset="-122"/>
              </a:rPr>
              <a:t>、流量为</a:t>
            </a:r>
            <a:r>
              <a:rPr lang="en-US" altLang="zh-CN" dirty="0">
                <a:latin typeface="Times New Roman" panose="02020603050405020304" pitchFamily="18" charset="0"/>
                <a:ea typeface="黑体" panose="02010609060101010101" pitchFamily="49" charset="-122"/>
              </a:rPr>
              <a:t>27.1L/min</a:t>
            </a:r>
            <a:r>
              <a:rPr lang="zh-CN" altLang="zh-CN" dirty="0">
                <a:latin typeface="Times New Roman" panose="02020603050405020304" pitchFamily="18" charset="0"/>
                <a:ea typeface="黑体" panose="02010609060101010101" pitchFamily="49" charset="-122"/>
              </a:rPr>
              <a:t>。取泵的总效率</a:t>
            </a:r>
            <a:r>
              <a:rPr lang="en-US" altLang="zh-CN" i="1" dirty="0" err="1">
                <a:latin typeface="Times New Roman" panose="02020603050405020304" pitchFamily="18" charset="0"/>
                <a:ea typeface="黑体" panose="02010609060101010101" pitchFamily="49" charset="-122"/>
              </a:rPr>
              <a:t>η</a:t>
            </a:r>
            <a:r>
              <a:rPr lang="en-US" altLang="zh-CN" baseline="-25000" dirty="0" err="1">
                <a:latin typeface="Times New Roman" panose="02020603050405020304" pitchFamily="18" charset="0"/>
                <a:ea typeface="黑体" panose="02010609060101010101" pitchFamily="49" charset="-122"/>
              </a:rPr>
              <a:t>P</a:t>
            </a:r>
            <a:r>
              <a:rPr lang="en-US" altLang="zh-CN" dirty="0">
                <a:latin typeface="Times New Roman" panose="02020603050405020304" pitchFamily="18" charset="0"/>
                <a:ea typeface="黑体" panose="02010609060101010101" pitchFamily="49" charset="-122"/>
              </a:rPr>
              <a:t>=0.75,</a:t>
            </a:r>
            <a:r>
              <a:rPr lang="zh-CN" altLang="zh-CN" dirty="0">
                <a:latin typeface="Times New Roman" panose="02020603050405020304" pitchFamily="18" charset="0"/>
                <a:ea typeface="黑体" panose="02010609060101010101" pitchFamily="49" charset="-122"/>
              </a:rPr>
              <a:t>则液压泵驱动电动机所需的功率为</a:t>
            </a:r>
          </a:p>
        </p:txBody>
      </p:sp>
      <p:sp>
        <p:nvSpPr>
          <p:cNvPr id="14" name="圆角矩形 6">
            <a:extLst>
              <a:ext uri="{FF2B5EF4-FFF2-40B4-BE49-F238E27FC236}">
                <a16:creationId xmlns:a16="http://schemas.microsoft.com/office/drawing/2014/main" id="{95D530FA-57E5-4870-92BF-37A5FB23586F}"/>
              </a:ext>
            </a:extLst>
          </p:cNvPr>
          <p:cNvSpPr/>
          <p:nvPr/>
        </p:nvSpPr>
        <p:spPr>
          <a:xfrm>
            <a:off x="576978" y="1547581"/>
            <a:ext cx="8136810" cy="2735493"/>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7B2ACD4-9609-4F8D-9AE9-DABBA3440FA8}"/>
                  </a:ext>
                </a:extLst>
              </p:cNvPr>
              <p:cNvSpPr/>
              <p:nvPr/>
            </p:nvSpPr>
            <p:spPr>
              <a:xfrm>
                <a:off x="2357696" y="2581373"/>
                <a:ext cx="4051237" cy="659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𝑃</m:t>
                      </m:r>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m:rPr>
                                  <m:sty m:val="p"/>
                                </m:rPr>
                                <a:rPr lang="zh-CN" altLang="en-US" i="0">
                                  <a:latin typeface="Cambria Math" panose="02040503050406030204" pitchFamily="18" charset="0"/>
                                </a:rPr>
                                <m:t>P</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m:rPr>
                                  <m:sty m:val="p"/>
                                </m:rPr>
                                <a:rPr lang="zh-CN" altLang="en-US" i="0">
                                  <a:latin typeface="Cambria Math" panose="02040503050406030204" pitchFamily="18" charset="0"/>
                                </a:rPr>
                                <m:t>P</m:t>
                              </m:r>
                            </m:sub>
                          </m:sSub>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𝜂</m:t>
                              </m:r>
                            </m:e>
                            <m:sub>
                              <m:r>
                                <m:rPr>
                                  <m:sty m:val="p"/>
                                </m:rPr>
                                <a:rPr lang="zh-CN" altLang="en-US" i="0">
                                  <a:latin typeface="Cambria Math" panose="02040503050406030204" pitchFamily="18" charset="0"/>
                                </a:rPr>
                                <m:t>P</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2</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017×27</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1</m:t>
                          </m:r>
                        </m:num>
                        <m:den>
                          <m:r>
                            <a:rPr lang="zh-CN" altLang="en-US" i="0">
                              <a:latin typeface="Cambria Math" panose="02040503050406030204" pitchFamily="18" charset="0"/>
                            </a:rPr>
                            <m:t>60×0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75</m:t>
                          </m:r>
                        </m:den>
                      </m:f>
                      <m:r>
                        <m:rPr>
                          <m:sty m:val="p"/>
                        </m:rPr>
                        <a:rPr lang="zh-CN" altLang="en-US" i="0">
                          <a:latin typeface="Cambria Math" panose="02040503050406030204" pitchFamily="18" charset="0"/>
                        </a:rPr>
                        <m:t>kW</m:t>
                      </m:r>
                      <m:r>
                        <a:rPr lang="zh-CN" altLang="en-US" i="0">
                          <a:latin typeface="Cambria Math" panose="02040503050406030204" pitchFamily="18" charset="0"/>
                        </a:rPr>
                        <m:t>=1</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2</m:t>
                      </m:r>
                      <m:r>
                        <m:rPr>
                          <m:sty m:val="p"/>
                        </m:rPr>
                        <a:rPr lang="zh-CN" altLang="en-US" i="0">
                          <a:latin typeface="Cambria Math" panose="02040503050406030204" pitchFamily="18" charset="0"/>
                        </a:rPr>
                        <m:t>kW</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47B2ACD4-9609-4F8D-9AE9-DABBA3440FA8}"/>
                  </a:ext>
                </a:extLst>
              </p:cNvPr>
              <p:cNvSpPr>
                <a:spLocks noRot="1" noChangeAspect="1" noMove="1" noResize="1" noEditPoints="1" noAdjustHandles="1" noChangeArrowheads="1" noChangeShapeType="1" noTextEdit="1"/>
              </p:cNvSpPr>
              <p:nvPr/>
            </p:nvSpPr>
            <p:spPr>
              <a:xfrm>
                <a:off x="2357696" y="2581373"/>
                <a:ext cx="4051237" cy="659604"/>
              </a:xfrm>
              <a:prstGeom prst="rect">
                <a:avLst/>
              </a:prstGeom>
              <a:blipFill>
                <a:blip r:embed="rId3"/>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105A82DC-B3DE-4E1F-A0BE-7ED9B628B063}"/>
              </a:ext>
            </a:extLst>
          </p:cNvPr>
          <p:cNvSpPr/>
          <p:nvPr/>
        </p:nvSpPr>
        <p:spPr>
          <a:xfrm>
            <a:off x="761284" y="3246949"/>
            <a:ext cx="7860299" cy="870751"/>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根据此数值按</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JB/T 9616—1999,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查阅电动机产品样本选取</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Y100L-6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型电动机</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其额定功率</a:t>
            </a:r>
            <a:r>
              <a:rPr lang="en-US" altLang="zh-CN"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=1.5kW,</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额定转速</a:t>
            </a:r>
            <a:r>
              <a:rPr lang="en-US" altLang="zh-CN"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=940r/min</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428218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0" grpId="0"/>
      <p:bldP spid="14" grpId="0" animBg="1"/>
      <p:bldP spid="3"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326767" y="10106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77014" y="10106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54720" y="982097"/>
            <a:ext cx="3005951"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二</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阀类元件及辅助元件</a:t>
            </a:r>
          </a:p>
        </p:txBody>
      </p:sp>
      <p:sp>
        <p:nvSpPr>
          <p:cNvPr id="10" name="矩形 9">
            <a:extLst>
              <a:ext uri="{FF2B5EF4-FFF2-40B4-BE49-F238E27FC236}">
                <a16:creationId xmlns:a16="http://schemas.microsoft.com/office/drawing/2014/main" id="{69718E94-1EB5-40B3-AAAC-1AE0982061F4}"/>
              </a:ext>
            </a:extLst>
          </p:cNvPr>
          <p:cNvSpPr/>
          <p:nvPr/>
        </p:nvSpPr>
        <p:spPr>
          <a:xfrm>
            <a:off x="506767" y="1382207"/>
            <a:ext cx="7860299"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根据阀类及辅助元件所在油路的最大工作压力和通过该元件的最大实际流量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可选出这些液压元件的型号及规格见表</a:t>
            </a:r>
            <a:r>
              <a:rPr lang="en-US" altLang="zh-CN" sz="1600" dirty="0">
                <a:latin typeface="Times New Roman" panose="02020603050405020304" pitchFamily="18" charset="0"/>
                <a:ea typeface="黑体" panose="02010609060101010101" pitchFamily="49" charset="-122"/>
              </a:rPr>
              <a:t>11-7</a:t>
            </a:r>
            <a:r>
              <a:rPr lang="zh-CN" altLang="zh-CN" sz="1600" dirty="0">
                <a:latin typeface="Times New Roman" panose="02020603050405020304" pitchFamily="18" charset="0"/>
                <a:ea typeface="黑体" panose="02010609060101010101" pitchFamily="49" charset="-122"/>
              </a:rPr>
              <a:t>。表中序号与图</a:t>
            </a:r>
            <a:r>
              <a:rPr lang="en-US" altLang="zh-CN" sz="1600" dirty="0">
                <a:latin typeface="Times New Roman" panose="02020603050405020304" pitchFamily="18" charset="0"/>
                <a:ea typeface="黑体" panose="02010609060101010101" pitchFamily="49" charset="-122"/>
              </a:rPr>
              <a:t>11-8</a:t>
            </a:r>
            <a:r>
              <a:rPr lang="zh-CN" altLang="zh-CN" sz="1600" dirty="0">
                <a:latin typeface="Times New Roman" panose="02020603050405020304" pitchFamily="18" charset="0"/>
                <a:ea typeface="黑体" panose="02010609060101010101" pitchFamily="49" charset="-122"/>
              </a:rPr>
              <a:t>的元件标号相同。</a:t>
            </a:r>
          </a:p>
        </p:txBody>
      </p:sp>
      <p:pic>
        <p:nvPicPr>
          <p:cNvPr id="2" name="图片 1">
            <a:extLst>
              <a:ext uri="{FF2B5EF4-FFF2-40B4-BE49-F238E27FC236}">
                <a16:creationId xmlns:a16="http://schemas.microsoft.com/office/drawing/2014/main" id="{98D2B9D5-5DAD-4AF2-81BB-DD4CE19480EF}"/>
              </a:ext>
            </a:extLst>
          </p:cNvPr>
          <p:cNvPicPr>
            <a:picLocks noChangeAspect="1"/>
          </p:cNvPicPr>
          <p:nvPr/>
        </p:nvPicPr>
        <p:blipFill>
          <a:blip r:embed="rId3"/>
          <a:stretch>
            <a:fillRect/>
          </a:stretch>
        </p:blipFill>
        <p:spPr>
          <a:xfrm>
            <a:off x="911531" y="2165370"/>
            <a:ext cx="6988146" cy="2385267"/>
          </a:xfrm>
          <a:prstGeom prst="rect">
            <a:avLst/>
          </a:prstGeom>
        </p:spPr>
      </p:pic>
    </p:spTree>
    <p:extLst>
      <p:ext uri="{BB962C8B-B14F-4D97-AF65-F5344CB8AC3E}">
        <p14:creationId xmlns:p14="http://schemas.microsoft.com/office/powerpoint/2010/main" val="25025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326767" y="10106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77014" y="1010630"/>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54720" y="982097"/>
            <a:ext cx="3005951"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二</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阀类元件及辅助元件</a:t>
            </a:r>
          </a:p>
        </p:txBody>
      </p:sp>
      <p:pic>
        <p:nvPicPr>
          <p:cNvPr id="3" name="图片 2">
            <a:extLst>
              <a:ext uri="{FF2B5EF4-FFF2-40B4-BE49-F238E27FC236}">
                <a16:creationId xmlns:a16="http://schemas.microsoft.com/office/drawing/2014/main" id="{7D96CC12-7D5A-41F6-9FA0-B3A276AB7410}"/>
              </a:ext>
            </a:extLst>
          </p:cNvPr>
          <p:cNvPicPr>
            <a:picLocks noChangeAspect="1"/>
          </p:cNvPicPr>
          <p:nvPr/>
        </p:nvPicPr>
        <p:blipFill>
          <a:blip r:embed="rId3"/>
          <a:stretch>
            <a:fillRect/>
          </a:stretch>
        </p:blipFill>
        <p:spPr>
          <a:xfrm>
            <a:off x="911531" y="1382207"/>
            <a:ext cx="6706181" cy="2636748"/>
          </a:xfrm>
          <a:prstGeom prst="rect">
            <a:avLst/>
          </a:prstGeom>
        </p:spPr>
      </p:pic>
      <p:sp>
        <p:nvSpPr>
          <p:cNvPr id="4" name="矩形 3">
            <a:extLst>
              <a:ext uri="{FF2B5EF4-FFF2-40B4-BE49-F238E27FC236}">
                <a16:creationId xmlns:a16="http://schemas.microsoft.com/office/drawing/2014/main" id="{6DE2F161-CBAB-4AAF-8CFA-A7DF01964A9C}"/>
              </a:ext>
            </a:extLst>
          </p:cNvPr>
          <p:cNvSpPr/>
          <p:nvPr/>
        </p:nvSpPr>
        <p:spPr>
          <a:xfrm>
            <a:off x="854720" y="4066246"/>
            <a:ext cx="5583612" cy="307777"/>
          </a:xfrm>
          <a:prstGeom prst="rect">
            <a:avLst/>
          </a:prstGeom>
        </p:spPr>
        <p:txBody>
          <a:bodyPr wrap="square">
            <a:spAutoFit/>
          </a:bodyPr>
          <a:lstStyle/>
          <a:p>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① </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此为电动机额定转速</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=940r/min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时液压泵输出的实际流量。</a:t>
            </a:r>
            <a:endParaRPr lang="zh-CN" altLang="en-US" sz="140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43055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97738" y="93725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47985" y="937252"/>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787853" y="912736"/>
            <a:ext cx="1124026"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三</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油管</a:t>
            </a:r>
          </a:p>
        </p:txBody>
      </p:sp>
      <p:sp>
        <p:nvSpPr>
          <p:cNvPr id="2" name="矩形 1">
            <a:extLst>
              <a:ext uri="{FF2B5EF4-FFF2-40B4-BE49-F238E27FC236}">
                <a16:creationId xmlns:a16="http://schemas.microsoft.com/office/drawing/2014/main" id="{21F2B517-45B7-4157-93EE-508885A24BA3}"/>
              </a:ext>
            </a:extLst>
          </p:cNvPr>
          <p:cNvSpPr/>
          <p:nvPr/>
        </p:nvSpPr>
        <p:spPr>
          <a:xfrm>
            <a:off x="370562" y="1219151"/>
            <a:ext cx="8535633" cy="1569660"/>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各元件间连接管道的规格按元件接口处尺寸决定</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液压缸进、出油管则按输入、排出的最大流量计算。由于液压泵具体选定之后液压缸在各个阶段的进、出流量已与原定数值不同</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所以要重新计算如表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所示。表中数值说明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液压缸快进、快退速度</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与设计要求相近</a:t>
            </a:r>
            <a:r>
              <a:rPr lang="zh-CN" altLang="en-US"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这表明所选液压泵的型号、规格是适宜的。</a:t>
            </a:r>
          </a:p>
        </p:txBody>
      </p:sp>
      <p:pic>
        <p:nvPicPr>
          <p:cNvPr id="6" name="图片 5">
            <a:extLst>
              <a:ext uri="{FF2B5EF4-FFF2-40B4-BE49-F238E27FC236}">
                <a16:creationId xmlns:a16="http://schemas.microsoft.com/office/drawing/2014/main" id="{30A461CE-9826-476A-9968-9A60C88FDC3A}"/>
              </a:ext>
            </a:extLst>
          </p:cNvPr>
          <p:cNvPicPr>
            <a:picLocks noChangeAspect="1"/>
          </p:cNvPicPr>
          <p:nvPr/>
        </p:nvPicPr>
        <p:blipFill>
          <a:blip r:embed="rId3"/>
          <a:stretch>
            <a:fillRect/>
          </a:stretch>
        </p:blipFill>
        <p:spPr>
          <a:xfrm>
            <a:off x="1446062" y="2723498"/>
            <a:ext cx="6101367" cy="2059562"/>
          </a:xfrm>
          <a:prstGeom prst="rect">
            <a:avLst/>
          </a:prstGeom>
        </p:spPr>
      </p:pic>
    </p:spTree>
    <p:extLst>
      <p:ext uri="{BB962C8B-B14F-4D97-AF65-F5344CB8AC3E}">
        <p14:creationId xmlns:p14="http://schemas.microsoft.com/office/powerpoint/2010/main" val="46313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heel(1)">
                                      <p:cBhvr>
                                        <p:cTn id="28"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97739" y="109994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47986" y="109994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09624" y="1095264"/>
            <a:ext cx="1124026"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三</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油管</a:t>
            </a:r>
          </a:p>
        </p:txBody>
      </p:sp>
      <p:sp>
        <p:nvSpPr>
          <p:cNvPr id="2" name="矩形 1">
            <a:extLst>
              <a:ext uri="{FF2B5EF4-FFF2-40B4-BE49-F238E27FC236}">
                <a16:creationId xmlns:a16="http://schemas.microsoft.com/office/drawing/2014/main" id="{21F2B517-45B7-4157-93EE-508885A24BA3}"/>
              </a:ext>
            </a:extLst>
          </p:cNvPr>
          <p:cNvSpPr/>
          <p:nvPr/>
        </p:nvSpPr>
        <p:spPr>
          <a:xfrm>
            <a:off x="809624" y="1503005"/>
            <a:ext cx="7257859" cy="870751"/>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　根据表</a:t>
            </a:r>
            <a:r>
              <a:rPr lang="en-US" altLang="zh-CN" dirty="0">
                <a:latin typeface="Times New Roman" panose="02020603050405020304" pitchFamily="18" charset="0"/>
                <a:ea typeface="黑体" panose="02010609060101010101" pitchFamily="49" charset="-122"/>
              </a:rPr>
              <a:t>11-8</a:t>
            </a:r>
            <a:r>
              <a:rPr lang="zh-CN" altLang="zh-CN" dirty="0">
                <a:latin typeface="Times New Roman" panose="02020603050405020304" pitchFamily="18" charset="0"/>
                <a:ea typeface="黑体" panose="02010609060101010101" pitchFamily="49" charset="-122"/>
              </a:rPr>
              <a:t>中数值</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当油液在压力管中流速取</a:t>
            </a:r>
            <a:r>
              <a:rPr lang="en-US" altLang="zh-CN" dirty="0">
                <a:latin typeface="Times New Roman" panose="02020603050405020304" pitchFamily="18" charset="0"/>
                <a:ea typeface="黑体" panose="02010609060101010101" pitchFamily="49" charset="-122"/>
              </a:rPr>
              <a:t>3m/min</a:t>
            </a:r>
            <a:r>
              <a:rPr lang="zh-CN" altLang="zh-CN" dirty="0">
                <a:latin typeface="Times New Roman" panose="02020603050405020304" pitchFamily="18" charset="0"/>
                <a:ea typeface="黑体" panose="02010609060101010101" pitchFamily="49" charset="-122"/>
              </a:rPr>
              <a:t>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按式</a:t>
            </a:r>
            <a:r>
              <a:rPr lang="en-US" altLang="zh-CN" dirty="0">
                <a:latin typeface="Times New Roman" panose="02020603050405020304" pitchFamily="18" charset="0"/>
                <a:ea typeface="黑体" panose="02010609060101010101" pitchFamily="49" charset="-122"/>
              </a:rPr>
              <a:t>(7-9)</a:t>
            </a:r>
            <a:r>
              <a:rPr lang="zh-CN" altLang="zh-CN" dirty="0">
                <a:latin typeface="Times New Roman" panose="02020603050405020304" pitchFamily="18" charset="0"/>
                <a:ea typeface="黑体" panose="02010609060101010101" pitchFamily="49" charset="-122"/>
              </a:rPr>
              <a:t>算得与液压缸无杆腔和有杆腔相连的油管内径分别为</a:t>
            </a:r>
          </a:p>
        </p:txBody>
      </p:sp>
      <p:pic>
        <p:nvPicPr>
          <p:cNvPr id="4" name="图片 3">
            <a:extLst>
              <a:ext uri="{FF2B5EF4-FFF2-40B4-BE49-F238E27FC236}">
                <a16:creationId xmlns:a16="http://schemas.microsoft.com/office/drawing/2014/main" id="{7B4BECC0-4F8E-406A-8924-DF12D4246436}"/>
              </a:ext>
            </a:extLst>
          </p:cNvPr>
          <p:cNvPicPr>
            <a:picLocks noChangeAspect="1"/>
          </p:cNvPicPr>
          <p:nvPr/>
        </p:nvPicPr>
        <p:blipFill>
          <a:blip r:embed="rId3"/>
          <a:stretch>
            <a:fillRect/>
          </a:stretch>
        </p:blipFill>
        <p:spPr>
          <a:xfrm>
            <a:off x="882503" y="2497495"/>
            <a:ext cx="7737541" cy="841483"/>
          </a:xfrm>
          <a:prstGeom prst="rect">
            <a:avLst/>
          </a:prstGeom>
        </p:spPr>
      </p:pic>
      <p:sp>
        <p:nvSpPr>
          <p:cNvPr id="5" name="矩形 4">
            <a:extLst>
              <a:ext uri="{FF2B5EF4-FFF2-40B4-BE49-F238E27FC236}">
                <a16:creationId xmlns:a16="http://schemas.microsoft.com/office/drawing/2014/main" id="{B4AFCB28-D1A5-47D4-9E1F-347391A0EB9D}"/>
              </a:ext>
            </a:extLst>
          </p:cNvPr>
          <p:cNvSpPr/>
          <p:nvPr/>
        </p:nvSpPr>
        <p:spPr>
          <a:xfrm>
            <a:off x="951749" y="3359744"/>
            <a:ext cx="7373259" cy="870751"/>
          </a:xfrm>
          <a:prstGeom prst="rect">
            <a:avLst/>
          </a:prstGeom>
        </p:spPr>
        <p:txBody>
          <a:bodyPr wrap="square">
            <a:spAutoFit/>
          </a:bodyPr>
          <a:lstStyle/>
          <a:p>
            <a:pPr indent="450000">
              <a:lnSpc>
                <a:spcPct val="150000"/>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这两根油管都按</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GB/T 2351—2005</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选用外径</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ϕ</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18mm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、内径</a:t>
            </a:r>
            <a:r>
              <a:rPr lang="en-US" altLang="zh-CN"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ϕ</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15mm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的无缝钢管。</a:t>
            </a:r>
            <a:endParaRPr lang="zh-CN" altLang="zh-CN" sz="2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4594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randombar(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97739" y="109994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47986" y="109994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09624" y="1073577"/>
            <a:ext cx="1124026"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四</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油箱</a:t>
            </a:r>
          </a:p>
        </p:txBody>
      </p:sp>
      <p:sp>
        <p:nvSpPr>
          <p:cNvPr id="2" name="矩形 1">
            <a:extLst>
              <a:ext uri="{FF2B5EF4-FFF2-40B4-BE49-F238E27FC236}">
                <a16:creationId xmlns:a16="http://schemas.microsoft.com/office/drawing/2014/main" id="{21F2B517-45B7-4157-93EE-508885A24BA3}"/>
              </a:ext>
            </a:extLst>
          </p:cNvPr>
          <p:cNvSpPr/>
          <p:nvPr/>
        </p:nvSpPr>
        <p:spPr>
          <a:xfrm>
            <a:off x="1455928" y="1898029"/>
            <a:ext cx="7257859" cy="495585"/>
          </a:xfrm>
          <a:prstGeom prst="rect">
            <a:avLst/>
          </a:prstGeom>
        </p:spPr>
        <p:txBody>
          <a:bodyPr wrap="square">
            <a:spAutoFit/>
          </a:bodyPr>
          <a:lstStyle/>
          <a:p>
            <a:pPr indent="450000">
              <a:lnSpc>
                <a:spcPct val="150000"/>
              </a:lnSpc>
            </a:pPr>
            <a:r>
              <a:rPr lang="zh-CN" altLang="zh-CN" sz="2000" dirty="0">
                <a:latin typeface="Times New Roman" panose="02020603050405020304" pitchFamily="18" charset="0"/>
                <a:ea typeface="黑体" panose="02010609060101010101" pitchFamily="49" charset="-122"/>
              </a:rPr>
              <a:t>油箱容积按式</a:t>
            </a:r>
            <a:r>
              <a:rPr lang="en-US" altLang="zh-CN" sz="2000" dirty="0">
                <a:latin typeface="Times New Roman" panose="02020603050405020304" pitchFamily="18" charset="0"/>
                <a:ea typeface="黑体" panose="02010609060101010101" pitchFamily="49" charset="-122"/>
              </a:rPr>
              <a:t>(7-8)</a:t>
            </a:r>
            <a:r>
              <a:rPr lang="zh-CN" altLang="zh-CN" sz="2000" dirty="0">
                <a:latin typeface="Times New Roman" panose="02020603050405020304" pitchFamily="18" charset="0"/>
                <a:ea typeface="黑体" panose="02010609060101010101" pitchFamily="49" charset="-122"/>
              </a:rPr>
              <a:t>估算</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当取</a:t>
            </a:r>
            <a:r>
              <a:rPr lang="en-US" altLang="zh-CN" sz="2000" i="1" dirty="0">
                <a:latin typeface="Times New Roman" panose="02020603050405020304" pitchFamily="18" charset="0"/>
                <a:ea typeface="黑体" panose="02010609060101010101" pitchFamily="49" charset="-122"/>
              </a:rPr>
              <a:t>ξ</a:t>
            </a:r>
            <a:r>
              <a:rPr lang="zh-CN" altLang="zh-CN" sz="2000" dirty="0">
                <a:latin typeface="Times New Roman" panose="02020603050405020304" pitchFamily="18" charset="0"/>
                <a:ea typeface="黑体" panose="02010609060101010101" pitchFamily="49" charset="-122"/>
              </a:rPr>
              <a:t>为</a:t>
            </a:r>
            <a:r>
              <a:rPr lang="en-US" altLang="zh-CN" sz="2000" dirty="0">
                <a:latin typeface="Times New Roman" panose="02020603050405020304" pitchFamily="18" charset="0"/>
                <a:ea typeface="黑体" panose="02010609060101010101" pitchFamily="49" charset="-122"/>
              </a:rPr>
              <a:t>7</a:t>
            </a:r>
            <a:r>
              <a:rPr lang="zh-CN" altLang="zh-CN" sz="2000" dirty="0">
                <a:latin typeface="Times New Roman" panose="02020603050405020304" pitchFamily="18" charset="0"/>
                <a:ea typeface="黑体" panose="02010609060101010101" pitchFamily="49" charset="-122"/>
              </a:rPr>
              <a:t>时</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求得其容积为</a:t>
            </a:r>
          </a:p>
        </p:txBody>
      </p:sp>
      <p:sp>
        <p:nvSpPr>
          <p:cNvPr id="5" name="矩形 4">
            <a:extLst>
              <a:ext uri="{FF2B5EF4-FFF2-40B4-BE49-F238E27FC236}">
                <a16:creationId xmlns:a16="http://schemas.microsoft.com/office/drawing/2014/main" id="{B4AFCB28-D1A5-47D4-9E1F-347391A0EB9D}"/>
              </a:ext>
            </a:extLst>
          </p:cNvPr>
          <p:cNvSpPr/>
          <p:nvPr/>
        </p:nvSpPr>
        <p:spPr>
          <a:xfrm>
            <a:off x="1933650" y="3164439"/>
            <a:ext cx="7373259" cy="400110"/>
          </a:xfrm>
          <a:prstGeom prst="rect">
            <a:avLst/>
          </a:prstGeom>
        </p:spPr>
        <p:txBody>
          <a:bodyPr wrap="square">
            <a:spAutoFit/>
          </a:bodyPr>
          <a:lstStyle/>
          <a:p>
            <a:r>
              <a:rPr lang="zh-CN" altLang="zh-CN" sz="2000" dirty="0">
                <a:latin typeface="Times New Roman" panose="02020603050405020304" pitchFamily="18" charset="0"/>
                <a:ea typeface="黑体" panose="02010609060101010101" pitchFamily="49" charset="-122"/>
              </a:rPr>
              <a:t>按</a:t>
            </a:r>
            <a:r>
              <a:rPr lang="en-US" altLang="zh-CN" sz="2000" dirty="0">
                <a:latin typeface="Times New Roman" panose="02020603050405020304" pitchFamily="18" charset="0"/>
                <a:ea typeface="黑体" panose="02010609060101010101" pitchFamily="49" charset="-122"/>
              </a:rPr>
              <a:t>JB/T 7938—1999</a:t>
            </a:r>
            <a:r>
              <a:rPr lang="zh-CN" altLang="zh-CN" sz="2000" dirty="0">
                <a:latin typeface="Times New Roman" panose="02020603050405020304" pitchFamily="18" charset="0"/>
                <a:ea typeface="黑体" panose="02010609060101010101" pitchFamily="49" charset="-122"/>
              </a:rPr>
              <a:t>规定</a:t>
            </a:r>
            <a:r>
              <a:rPr lang="en-US" altLang="zh-CN" sz="2000" dirty="0">
                <a:latin typeface="Times New Roman" panose="02020603050405020304" pitchFamily="18" charset="0"/>
                <a:ea typeface="黑体" panose="02010609060101010101" pitchFamily="49" charset="-122"/>
              </a:rPr>
              <a:t>,</a:t>
            </a:r>
            <a:r>
              <a:rPr lang="zh-CN" altLang="zh-CN" sz="2000" dirty="0">
                <a:latin typeface="Times New Roman" panose="02020603050405020304" pitchFamily="18" charset="0"/>
                <a:ea typeface="黑体" panose="02010609060101010101" pitchFamily="49" charset="-122"/>
              </a:rPr>
              <a:t>取标准值</a:t>
            </a:r>
            <a:r>
              <a:rPr lang="en-US" altLang="zh-CN" sz="2000" i="1" dirty="0">
                <a:latin typeface="Times New Roman" panose="02020603050405020304" pitchFamily="18" charset="0"/>
                <a:ea typeface="黑体" panose="02010609060101010101" pitchFamily="49" charset="-122"/>
              </a:rPr>
              <a:t>V</a:t>
            </a:r>
            <a:r>
              <a:rPr lang="en-US" altLang="zh-CN" sz="2000" dirty="0">
                <a:latin typeface="Times New Roman" panose="02020603050405020304" pitchFamily="18" charset="0"/>
                <a:ea typeface="黑体" panose="02010609060101010101" pitchFamily="49" charset="-122"/>
              </a:rPr>
              <a:t>=250L</a:t>
            </a:r>
            <a:r>
              <a:rPr lang="zh-CN" altLang="zh-CN" sz="2000" dirty="0">
                <a:latin typeface="Times New Roman" panose="02020603050405020304" pitchFamily="18" charset="0"/>
                <a:ea typeface="黑体" panose="02010609060101010101" pitchFamily="49" charset="-122"/>
              </a:rPr>
              <a:t>。</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8400088-2766-421D-8102-25C2A8A95BBF}"/>
                  </a:ext>
                </a:extLst>
              </p:cNvPr>
              <p:cNvSpPr/>
              <p:nvPr/>
            </p:nvSpPr>
            <p:spPr>
              <a:xfrm>
                <a:off x="2654348" y="2568612"/>
                <a:ext cx="364330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𝑉</m:t>
                      </m:r>
                      <m:r>
                        <a:rPr lang="zh-CN" altLang="en-US" sz="2000" i="0">
                          <a:latin typeface="Cambria Math" panose="02040503050406030204" pitchFamily="18" charset="0"/>
                        </a:rPr>
                        <m:t>=</m:t>
                      </m:r>
                      <m:r>
                        <a:rPr lang="zh-CN" altLang="en-US" sz="2000" i="1">
                          <a:latin typeface="Cambria Math" panose="02040503050406030204" pitchFamily="18" charset="0"/>
                        </a:rPr>
                        <m:t>𝜉</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𝑞</m:t>
                          </m:r>
                        </m:e>
                        <m:sub>
                          <m:r>
                            <m:rPr>
                              <m:sty m:val="p"/>
                            </m:rPr>
                            <a:rPr lang="zh-CN" altLang="en-US" sz="2000" i="0">
                              <a:latin typeface="Cambria Math" panose="02040503050406030204" pitchFamily="18" charset="0"/>
                            </a:rPr>
                            <m:t>P</m:t>
                          </m:r>
                        </m:sub>
                      </m:sSub>
                      <m:r>
                        <a:rPr lang="zh-CN" altLang="en-US" sz="2000" i="0">
                          <a:latin typeface="Cambria Math" panose="02040503050406030204" pitchFamily="18" charset="0"/>
                        </a:rPr>
                        <m:t>=7×27</m:t>
                      </m:r>
                      <m:r>
                        <m:rPr>
                          <m:nor/>
                        </m:rPr>
                        <a:rPr lang="zh-CN" altLang="en-US" sz="2000" i="1">
                          <a:latin typeface="Times New Roman" panose="02020603050405020304" pitchFamily="18" charset="0"/>
                          <a:ea typeface="黑体" panose="02010609060101010101" pitchFamily="49" charset="-122"/>
                        </a:rPr>
                        <m:t>.</m:t>
                      </m:r>
                      <m:r>
                        <a:rPr lang="zh-CN" altLang="en-US" sz="2000" i="0">
                          <a:latin typeface="Cambria Math" panose="02040503050406030204" pitchFamily="18" charset="0"/>
                        </a:rPr>
                        <m:t>1</m:t>
                      </m:r>
                      <m:r>
                        <m:rPr>
                          <m:sty m:val="p"/>
                        </m:rPr>
                        <a:rPr lang="zh-CN" altLang="en-US" sz="2000" i="0">
                          <a:latin typeface="Cambria Math" panose="02040503050406030204" pitchFamily="18" charset="0"/>
                        </a:rPr>
                        <m:t>L</m:t>
                      </m:r>
                      <m:r>
                        <a:rPr lang="zh-CN" altLang="en-US" sz="2000" i="0">
                          <a:latin typeface="Cambria Math" panose="02040503050406030204" pitchFamily="18" charset="0"/>
                        </a:rPr>
                        <m:t>=189</m:t>
                      </m:r>
                      <m:r>
                        <m:rPr>
                          <m:nor/>
                        </m:rPr>
                        <a:rPr lang="zh-CN" altLang="en-US" sz="2000" i="1">
                          <a:latin typeface="Times New Roman" panose="02020603050405020304" pitchFamily="18" charset="0"/>
                          <a:ea typeface="黑体" panose="02010609060101010101" pitchFamily="49" charset="-122"/>
                        </a:rPr>
                        <m:t>.</m:t>
                      </m:r>
                      <m:r>
                        <a:rPr lang="zh-CN" altLang="en-US" sz="2000" i="0">
                          <a:latin typeface="Cambria Math" panose="02040503050406030204" pitchFamily="18" charset="0"/>
                        </a:rPr>
                        <m:t>7</m:t>
                      </m:r>
                      <m:r>
                        <m:rPr>
                          <m:sty m:val="p"/>
                        </m:rPr>
                        <a:rPr lang="zh-CN" altLang="en-US" sz="2000" i="0">
                          <a:latin typeface="Cambria Math" panose="02040503050406030204" pitchFamily="18" charset="0"/>
                        </a:rPr>
                        <m:t>L</m:t>
                      </m:r>
                    </m:oMath>
                  </m:oMathPara>
                </a14:m>
                <a:endParaRPr lang="zh-CN" altLang="en-US" sz="2000"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78400088-2766-421D-8102-25C2A8A95BBF}"/>
                  </a:ext>
                </a:extLst>
              </p:cNvPr>
              <p:cNvSpPr>
                <a:spLocks noRot="1" noChangeAspect="1" noMove="1" noResize="1" noEditPoints="1" noAdjustHandles="1" noChangeArrowheads="1" noChangeShapeType="1" noTextEdit="1"/>
              </p:cNvSpPr>
              <p:nvPr/>
            </p:nvSpPr>
            <p:spPr>
              <a:xfrm>
                <a:off x="2654348" y="2568612"/>
                <a:ext cx="3643305" cy="400110"/>
              </a:xfrm>
              <a:prstGeom prst="rect">
                <a:avLst/>
              </a:prstGeom>
              <a:blipFill>
                <a:blip r:embed="rId3"/>
                <a:stretch>
                  <a:fillRect b="-15152"/>
                </a:stretch>
              </a:blipFill>
            </p:spPr>
            <p:txBody>
              <a:bodyPr/>
              <a:lstStyle/>
              <a:p>
                <a:r>
                  <a:rPr lang="zh-CN" altLang="en-US">
                    <a:noFill/>
                  </a:rPr>
                  <a:t> </a:t>
                </a:r>
              </a:p>
            </p:txBody>
          </p:sp>
        </mc:Fallback>
      </mc:AlternateContent>
      <p:sp>
        <p:nvSpPr>
          <p:cNvPr id="13" name="圆角矩形 6">
            <a:extLst>
              <a:ext uri="{FF2B5EF4-FFF2-40B4-BE49-F238E27FC236}">
                <a16:creationId xmlns:a16="http://schemas.microsoft.com/office/drawing/2014/main" id="{B6E6D97E-4878-426D-B754-1FE6E5FD69CB}"/>
              </a:ext>
            </a:extLst>
          </p:cNvPr>
          <p:cNvSpPr/>
          <p:nvPr/>
        </p:nvSpPr>
        <p:spPr>
          <a:xfrm>
            <a:off x="1310979" y="1727200"/>
            <a:ext cx="6654799" cy="2344057"/>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59228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fltVal val="0"/>
                                          </p:val>
                                        </p:tav>
                                        <p:tav tm="100000">
                                          <p:val>
                                            <p:strVal val="#ppt_w"/>
                                          </p:val>
                                        </p:tav>
                                      </p:tavLst>
                                    </p:anim>
                                    <p:anim calcmode="lin" valueType="num">
                                      <p:cBhvr>
                                        <p:cTn id="29" dur="1000" fill="hold"/>
                                        <p:tgtEl>
                                          <p:spTgt spid="2"/>
                                        </p:tgtEl>
                                        <p:attrNameLst>
                                          <p:attrName>ppt_h</p:attrName>
                                        </p:attrNameLst>
                                      </p:cBhvr>
                                      <p:tavLst>
                                        <p:tav tm="0">
                                          <p:val>
                                            <p:fltVal val="0"/>
                                          </p:val>
                                        </p:tav>
                                        <p:tav tm="100000">
                                          <p:val>
                                            <p:strVal val="#ppt_h"/>
                                          </p:val>
                                        </p:tav>
                                      </p:tavLst>
                                    </p:anim>
                                    <p:anim calcmode="lin" valueType="num">
                                      <p:cBhvr>
                                        <p:cTn id="30" dur="1000" fill="hold"/>
                                        <p:tgtEl>
                                          <p:spTgt spid="2"/>
                                        </p:tgtEl>
                                        <p:attrNameLst>
                                          <p:attrName>style.rotation</p:attrName>
                                        </p:attrNameLst>
                                      </p:cBhvr>
                                      <p:tavLst>
                                        <p:tav tm="0">
                                          <p:val>
                                            <p:fltVal val="90"/>
                                          </p:val>
                                        </p:tav>
                                        <p:tav tm="100000">
                                          <p:val>
                                            <p:fltVal val="0"/>
                                          </p:val>
                                        </p:tav>
                                      </p:tavLst>
                                    </p:anim>
                                    <p:animEffect transition="in" filter="fade">
                                      <p:cBhvr>
                                        <p:cTn id="31" dur="1000"/>
                                        <p:tgtEl>
                                          <p:spTgt spid="2"/>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1000" fill="hold"/>
                                        <p:tgtEl>
                                          <p:spTgt spid="3"/>
                                        </p:tgtEl>
                                        <p:attrNameLst>
                                          <p:attrName>ppt_w</p:attrName>
                                        </p:attrNameLst>
                                      </p:cBhvr>
                                      <p:tavLst>
                                        <p:tav tm="0">
                                          <p:val>
                                            <p:fltVal val="0"/>
                                          </p:val>
                                        </p:tav>
                                        <p:tav tm="100000">
                                          <p:val>
                                            <p:strVal val="#ppt_w"/>
                                          </p:val>
                                        </p:tav>
                                      </p:tavLst>
                                    </p:anim>
                                    <p:anim calcmode="lin" valueType="num">
                                      <p:cBhvr>
                                        <p:cTn id="35" dur="1000" fill="hold"/>
                                        <p:tgtEl>
                                          <p:spTgt spid="3"/>
                                        </p:tgtEl>
                                        <p:attrNameLst>
                                          <p:attrName>ppt_h</p:attrName>
                                        </p:attrNameLst>
                                      </p:cBhvr>
                                      <p:tavLst>
                                        <p:tav tm="0">
                                          <p:val>
                                            <p:fltVal val="0"/>
                                          </p:val>
                                        </p:tav>
                                        <p:tav tm="100000">
                                          <p:val>
                                            <p:strVal val="#ppt_h"/>
                                          </p:val>
                                        </p:tav>
                                      </p:tavLst>
                                    </p:anim>
                                    <p:anim calcmode="lin" valueType="num">
                                      <p:cBhvr>
                                        <p:cTn id="36" dur="1000" fill="hold"/>
                                        <p:tgtEl>
                                          <p:spTgt spid="3"/>
                                        </p:tgtEl>
                                        <p:attrNameLst>
                                          <p:attrName>style.rotation</p:attrName>
                                        </p:attrNameLst>
                                      </p:cBhvr>
                                      <p:tavLst>
                                        <p:tav tm="0">
                                          <p:val>
                                            <p:fltVal val="90"/>
                                          </p:val>
                                        </p:tav>
                                        <p:tav tm="100000">
                                          <p:val>
                                            <p:fltVal val="0"/>
                                          </p:val>
                                        </p:tav>
                                      </p:tavLst>
                                    </p:anim>
                                    <p:animEffect transition="in" filter="fade">
                                      <p:cBhvr>
                                        <p:cTn id="37" dur="1000"/>
                                        <p:tgtEl>
                                          <p:spTgt spid="3"/>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ppt_w</p:attrName>
                                        </p:attrNameLst>
                                      </p:cBhvr>
                                      <p:tavLst>
                                        <p:tav tm="0">
                                          <p:val>
                                            <p:fltVal val="0"/>
                                          </p:val>
                                        </p:tav>
                                        <p:tav tm="100000">
                                          <p:val>
                                            <p:strVal val="#ppt_w"/>
                                          </p:val>
                                        </p:tav>
                                      </p:tavLst>
                                    </p:anim>
                                    <p:anim calcmode="lin" valueType="num">
                                      <p:cBhvr>
                                        <p:cTn id="41" dur="1000" fill="hold"/>
                                        <p:tgtEl>
                                          <p:spTgt spid="5"/>
                                        </p:tgtEl>
                                        <p:attrNameLst>
                                          <p:attrName>ppt_h</p:attrName>
                                        </p:attrNameLst>
                                      </p:cBhvr>
                                      <p:tavLst>
                                        <p:tav tm="0">
                                          <p:val>
                                            <p:fltVal val="0"/>
                                          </p:val>
                                        </p:tav>
                                        <p:tav tm="100000">
                                          <p:val>
                                            <p:strVal val="#ppt_h"/>
                                          </p:val>
                                        </p:tav>
                                      </p:tavLst>
                                    </p:anim>
                                    <p:anim calcmode="lin" valueType="num">
                                      <p:cBhvr>
                                        <p:cTn id="42" dur="1000" fill="hold"/>
                                        <p:tgtEl>
                                          <p:spTgt spid="5"/>
                                        </p:tgtEl>
                                        <p:attrNameLst>
                                          <p:attrName>style.rotation</p:attrName>
                                        </p:attrNameLst>
                                      </p:cBhvr>
                                      <p:tavLst>
                                        <p:tav tm="0">
                                          <p:val>
                                            <p:fltVal val="90"/>
                                          </p:val>
                                        </p:tav>
                                        <p:tav tm="100000">
                                          <p:val>
                                            <p:fltVal val="0"/>
                                          </p:val>
                                        </p:tav>
                                      </p:tavLst>
                                    </p:anim>
                                    <p:animEffect transition="in" filter="fade">
                                      <p:cBhvr>
                                        <p:cTn id="4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 grpId="0"/>
      <p:bldP spid="5" grpId="0"/>
      <p:bldP spid="3" grpId="0"/>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87695" y="152115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37942" y="1521153"/>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49661" y="1501035"/>
            <a:ext cx="5227713"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一</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验算系统压力损失并确定压力阀的调整值</a:t>
            </a:r>
          </a:p>
        </p:txBody>
      </p:sp>
      <p:sp>
        <p:nvSpPr>
          <p:cNvPr id="14" name="直角三角形 13">
            <a:extLst>
              <a:ext uri="{FF2B5EF4-FFF2-40B4-BE49-F238E27FC236}">
                <a16:creationId xmlns:a16="http://schemas.microsoft.com/office/drawing/2014/main" id="{4490E02B-1E7A-4C70-8C92-C96DFBD56264}"/>
              </a:ext>
            </a:extLst>
          </p:cNvPr>
          <p:cNvSpPr/>
          <p:nvPr/>
        </p:nvSpPr>
        <p:spPr>
          <a:xfrm rot="18962245" flipV="1">
            <a:off x="2878754" y="92724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7" name="直角三角形 16">
            <a:extLst>
              <a:ext uri="{FF2B5EF4-FFF2-40B4-BE49-F238E27FC236}">
                <a16:creationId xmlns:a16="http://schemas.microsoft.com/office/drawing/2014/main" id="{59B94396-9FD9-4C12-B47C-1C4133DFD593}"/>
              </a:ext>
            </a:extLst>
          </p:cNvPr>
          <p:cNvSpPr/>
          <p:nvPr/>
        </p:nvSpPr>
        <p:spPr>
          <a:xfrm rot="18962245" flipV="1">
            <a:off x="3029001" y="92724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0" name="直角三角形 19">
            <a:extLst>
              <a:ext uri="{FF2B5EF4-FFF2-40B4-BE49-F238E27FC236}">
                <a16:creationId xmlns:a16="http://schemas.microsoft.com/office/drawing/2014/main" id="{7D564A89-C094-4C7E-9BA5-7ED23AED19ED}"/>
              </a:ext>
            </a:extLst>
          </p:cNvPr>
          <p:cNvSpPr/>
          <p:nvPr/>
        </p:nvSpPr>
        <p:spPr>
          <a:xfrm rot="2637755" flipH="1" flipV="1">
            <a:off x="6653477" y="90356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1" name="直角三角形 20">
            <a:extLst>
              <a:ext uri="{FF2B5EF4-FFF2-40B4-BE49-F238E27FC236}">
                <a16:creationId xmlns:a16="http://schemas.microsoft.com/office/drawing/2014/main" id="{48A952D6-8648-4212-9D18-6373782D838B}"/>
              </a:ext>
            </a:extLst>
          </p:cNvPr>
          <p:cNvSpPr/>
          <p:nvPr/>
        </p:nvSpPr>
        <p:spPr>
          <a:xfrm rot="2637755" flipH="1" flipV="1">
            <a:off x="6803724" y="90356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C8CB0BBF-BA30-4AD2-9FD2-C715AACDD808}"/>
              </a:ext>
            </a:extLst>
          </p:cNvPr>
          <p:cNvSpPr/>
          <p:nvPr/>
        </p:nvSpPr>
        <p:spPr>
          <a:xfrm>
            <a:off x="3242326" y="852728"/>
            <a:ext cx="3570208" cy="461665"/>
          </a:xfrm>
          <a:prstGeom prst="rect">
            <a:avLst/>
          </a:prstGeom>
        </p:spPr>
        <p:txBody>
          <a:bodyPr wrap="none">
            <a:spAutoFit/>
          </a:bodyPr>
          <a:lstStyle/>
          <a:p>
            <a:r>
              <a:rPr lang="zh-CN" altLang="zh-CN" sz="2400" dirty="0">
                <a:solidFill>
                  <a:srgbClr val="184972"/>
                </a:solidFill>
                <a:latin typeface="Times New Roman" panose="02020603050405020304" pitchFamily="18" charset="0"/>
                <a:ea typeface="黑体" panose="02010609060101010101" pitchFamily="49" charset="-122"/>
                <a:cs typeface="Times New Roman" panose="02020603050405020304" pitchFamily="18" charset="0"/>
              </a:rPr>
              <a:t>六、液压系统性能的验算</a:t>
            </a:r>
            <a:endParaRPr lang="zh-CN" altLang="en-US" sz="2400" dirty="0">
              <a:solidFill>
                <a:srgbClr val="184972"/>
              </a:solidFill>
              <a:latin typeface="Times New Roman" panose="02020603050405020304" pitchFamily="18" charset="0"/>
              <a:ea typeface="黑体" panose="02010609060101010101" pitchFamily="49" charset="-122"/>
            </a:endParaRPr>
          </a:p>
        </p:txBody>
      </p:sp>
      <p:sp>
        <p:nvSpPr>
          <p:cNvPr id="6" name="矩形 5">
            <a:extLst>
              <a:ext uri="{FF2B5EF4-FFF2-40B4-BE49-F238E27FC236}">
                <a16:creationId xmlns:a16="http://schemas.microsoft.com/office/drawing/2014/main" id="{73CFD8DD-D000-4234-9F9F-37A5881F1973}"/>
              </a:ext>
            </a:extLst>
          </p:cNvPr>
          <p:cNvSpPr/>
          <p:nvPr/>
        </p:nvSpPr>
        <p:spPr>
          <a:xfrm>
            <a:off x="1077458" y="2142508"/>
            <a:ext cx="6831580" cy="2169825"/>
          </a:xfrm>
          <a:prstGeom prst="rect">
            <a:avLst/>
          </a:prstGeom>
        </p:spPr>
        <p:txBody>
          <a:bodyPr wrap="square">
            <a:spAutoFit/>
          </a:bodyPr>
          <a:lstStyle/>
          <a:p>
            <a:pPr indent="450000">
              <a:lnSpc>
                <a:spcPct val="150000"/>
              </a:lnSpc>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由于系统的管路布置尚未具体确定</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整个系统的压力损失无法全面估算</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故只能先按式</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(3-46)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估算阀类元件的压力损失</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待设计好管路布局图后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加上管路的沿程损失和局部损失即可。但对于中小型液压系统</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管路的压力损失甚微</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可以不予考虑。压力损失的验算应按一个工作循环中不同阶段分别进行。</a:t>
            </a:r>
            <a:endParaRPr lang="zh-CN" altLang="en-US" dirty="0">
              <a:latin typeface="Times New Roman" panose="02020603050405020304" pitchFamily="18" charset="0"/>
              <a:ea typeface="黑体" panose="02010609060101010101" pitchFamily="49" charset="-122"/>
            </a:endParaRPr>
          </a:p>
        </p:txBody>
      </p:sp>
      <p:sp>
        <p:nvSpPr>
          <p:cNvPr id="23" name="圆角矩形 6">
            <a:extLst>
              <a:ext uri="{FF2B5EF4-FFF2-40B4-BE49-F238E27FC236}">
                <a16:creationId xmlns:a16="http://schemas.microsoft.com/office/drawing/2014/main" id="{0D5A2061-1374-4944-9F6F-72B3A19724A8}"/>
              </a:ext>
            </a:extLst>
          </p:cNvPr>
          <p:cNvSpPr/>
          <p:nvPr/>
        </p:nvSpPr>
        <p:spPr>
          <a:xfrm>
            <a:off x="860425" y="2036751"/>
            <a:ext cx="7238546" cy="238817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7422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0-#ppt_w/2"/>
                                          </p:val>
                                        </p:tav>
                                        <p:tav tm="100000">
                                          <p:val>
                                            <p:strVal val="#ppt_x"/>
                                          </p:val>
                                        </p:tav>
                                      </p:tavLst>
                                    </p:anim>
                                    <p:anim calcmode="lin" valueType="num">
                                      <p:cBhvr additive="base">
                                        <p:cTn id="35" dur="500" fill="hold"/>
                                        <p:tgtEl>
                                          <p:spTgt spid="19"/>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0-#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 calcmode="lin" valueType="num">
                                      <p:cBhvr additive="base">
                                        <p:cTn id="42"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randombar(horizontal)">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4" grpId="0" animBg="1"/>
      <p:bldP spid="17" grpId="0" animBg="1"/>
      <p:bldP spid="20" grpId="0" animBg="1"/>
      <p:bldP spid="21" grpId="0" animBg="1"/>
      <p:bldP spid="4" grpId="0"/>
      <p:bldP spid="6" grpId="0"/>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703819" y="129199"/>
            <a:ext cx="7636329" cy="584775"/>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第一节   概述</a:t>
            </a:r>
          </a:p>
        </p:txBody>
      </p:sp>
      <p:sp>
        <p:nvSpPr>
          <p:cNvPr id="15" name="直角三角形 14">
            <a:extLst>
              <a:ext uri="{FF2B5EF4-FFF2-40B4-BE49-F238E27FC236}">
                <a16:creationId xmlns:a16="http://schemas.microsoft.com/office/drawing/2014/main" id="{99C0486F-FA20-49B7-AD9D-0CAEA63674F6}"/>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0B6E5DB-EA9C-43EC-8C91-6EE60223B87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7" name="圆角矩形 6">
            <a:extLst>
              <a:ext uri="{FF2B5EF4-FFF2-40B4-BE49-F238E27FC236}">
                <a16:creationId xmlns:a16="http://schemas.microsoft.com/office/drawing/2014/main" id="{4B80CA74-6184-48F5-B0E9-751039B7538A}"/>
              </a:ext>
            </a:extLst>
          </p:cNvPr>
          <p:cNvSpPr/>
          <p:nvPr/>
        </p:nvSpPr>
        <p:spPr>
          <a:xfrm>
            <a:off x="860425" y="1010484"/>
            <a:ext cx="4647747" cy="3600986"/>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
        <p:nvSpPr>
          <p:cNvPr id="11" name="矩形 10">
            <a:extLst>
              <a:ext uri="{FF2B5EF4-FFF2-40B4-BE49-F238E27FC236}">
                <a16:creationId xmlns:a16="http://schemas.microsoft.com/office/drawing/2014/main" id="{6E4D173C-BD3E-4285-AA04-DA01664E2C04}"/>
              </a:ext>
            </a:extLst>
          </p:cNvPr>
          <p:cNvSpPr/>
          <p:nvPr/>
        </p:nvSpPr>
        <p:spPr>
          <a:xfrm>
            <a:off x="973696" y="1010484"/>
            <a:ext cx="4534476" cy="3600986"/>
          </a:xfrm>
          <a:prstGeom prst="rect">
            <a:avLst/>
          </a:prstGeom>
        </p:spPr>
        <p:txBody>
          <a:bodyPr wrap="square">
            <a:spAutoFit/>
          </a:bodyPr>
          <a:lstStyle/>
          <a:p>
            <a:pPr indent="468000">
              <a:lnSpc>
                <a:spcPct val="150000"/>
              </a:lnSpc>
            </a:pP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11-1</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所示为这种设计的基本内容和一般流程。这里除了最末一项外全都属于性能设计的范围。这些步骤相互关联</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彼此影响</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因此常需穿插进行</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交叉展开。最末一项属于结构设计内容</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则须仔细查阅产品样本、技术手册和资料</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选定元件的结构和配置形式</a:t>
            </a:r>
            <a:r>
              <a:rPr lang="en-US" altLang="zh-CN"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才能布局绘图。本章对它不作介绍。</a:t>
            </a:r>
          </a:p>
        </p:txBody>
      </p:sp>
      <p:pic>
        <p:nvPicPr>
          <p:cNvPr id="9" name="11T1.EPS" descr="id:2147507930;FounderCES">
            <a:extLst>
              <a:ext uri="{FF2B5EF4-FFF2-40B4-BE49-F238E27FC236}">
                <a16:creationId xmlns:a16="http://schemas.microsoft.com/office/drawing/2014/main" id="{16CF71EC-A233-4BED-A824-D64F6432AC38}"/>
              </a:ext>
            </a:extLst>
          </p:cNvPr>
          <p:cNvPicPr>
            <a:picLocks noChangeAspect="1"/>
          </p:cNvPicPr>
          <p:nvPr/>
        </p:nvPicPr>
        <p:blipFill>
          <a:blip r:embed="rId2"/>
          <a:stretch>
            <a:fillRect/>
          </a:stretch>
        </p:blipFill>
        <p:spPr>
          <a:xfrm>
            <a:off x="6039453" y="931511"/>
            <a:ext cx="1907540" cy="3168015"/>
          </a:xfrm>
          <a:prstGeom prst="rect">
            <a:avLst/>
          </a:prstGeom>
        </p:spPr>
      </p:pic>
      <p:sp>
        <p:nvSpPr>
          <p:cNvPr id="2" name="矩形 1">
            <a:extLst>
              <a:ext uri="{FF2B5EF4-FFF2-40B4-BE49-F238E27FC236}">
                <a16:creationId xmlns:a16="http://schemas.microsoft.com/office/drawing/2014/main" id="{3D2E3D5B-3B5D-45C4-B7D5-755641C2DA00}"/>
              </a:ext>
            </a:extLst>
          </p:cNvPr>
          <p:cNvSpPr/>
          <p:nvPr/>
        </p:nvSpPr>
        <p:spPr>
          <a:xfrm>
            <a:off x="5631604" y="4134315"/>
            <a:ext cx="3065006" cy="297517"/>
          </a:xfrm>
          <a:prstGeom prst="rect">
            <a:avLst/>
          </a:prstGeom>
        </p:spPr>
        <p:txBody>
          <a:bodyPr wrap="none">
            <a:spAutoFit/>
          </a:bodyPr>
          <a:lstStyle/>
          <a:p>
            <a:pPr>
              <a:lnSpc>
                <a:spcPts val="1575"/>
              </a:lnSpc>
            </a:pP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11-1</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液压传动系统的一般设计流程</a:t>
            </a:r>
          </a:p>
        </p:txBody>
      </p:sp>
    </p:spTree>
    <p:extLst>
      <p:ext uri="{BB962C8B-B14F-4D97-AF65-F5344CB8AC3E}">
        <p14:creationId xmlns:p14="http://schemas.microsoft.com/office/powerpoint/2010/main" val="120812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83589"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33836"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60425" y="1009833"/>
            <a:ext cx="5227713"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一</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验算系统压力损失并确定压力阀的调整值</a:t>
            </a:r>
          </a:p>
        </p:txBody>
      </p:sp>
      <p:sp>
        <p:nvSpPr>
          <p:cNvPr id="6" name="矩形 5">
            <a:extLst>
              <a:ext uri="{FF2B5EF4-FFF2-40B4-BE49-F238E27FC236}">
                <a16:creationId xmlns:a16="http://schemas.microsoft.com/office/drawing/2014/main" id="{73CFD8DD-D000-4234-9F9F-37A5881F1973}"/>
              </a:ext>
            </a:extLst>
          </p:cNvPr>
          <p:cNvSpPr/>
          <p:nvPr/>
        </p:nvSpPr>
        <p:spPr>
          <a:xfrm>
            <a:off x="718106" y="1487147"/>
            <a:ext cx="6831580" cy="369332"/>
          </a:xfrm>
          <a:prstGeom prst="rect">
            <a:avLst/>
          </a:prstGeom>
        </p:spPr>
        <p:txBody>
          <a:bodyPr wrap="square">
            <a:spAutoFit/>
          </a:bodyPr>
          <a:lstStyle/>
          <a:p>
            <a:r>
              <a:rPr lang="en-US" altLang="zh-CN" dirty="0">
                <a:solidFill>
                  <a:srgbClr val="365D7E"/>
                </a:solidFill>
                <a:latin typeface="Times New Roman" panose="02020603050405020304" pitchFamily="18" charset="0"/>
                <a:ea typeface="黑体" panose="02010609060101010101" pitchFamily="49" charset="-122"/>
              </a:rPr>
              <a:t>1.</a:t>
            </a:r>
            <a:r>
              <a:rPr lang="zh-CN" altLang="zh-CN" dirty="0">
                <a:solidFill>
                  <a:srgbClr val="365D7E"/>
                </a:solidFill>
                <a:latin typeface="Times New Roman" panose="02020603050405020304" pitchFamily="18" charset="0"/>
                <a:ea typeface="黑体" panose="02010609060101010101" pitchFamily="49" charset="-122"/>
              </a:rPr>
              <a:t>快进</a:t>
            </a:r>
          </a:p>
        </p:txBody>
      </p:sp>
      <p:sp>
        <p:nvSpPr>
          <p:cNvPr id="25" name="直角三角形 24">
            <a:extLst>
              <a:ext uri="{FF2B5EF4-FFF2-40B4-BE49-F238E27FC236}">
                <a16:creationId xmlns:a16="http://schemas.microsoft.com/office/drawing/2014/main" id="{A70AD15D-4A0D-45F8-81F1-F9CA3BB03AA1}"/>
              </a:ext>
            </a:extLst>
          </p:cNvPr>
          <p:cNvSpPr/>
          <p:nvPr/>
        </p:nvSpPr>
        <p:spPr>
          <a:xfrm rot="2637755" flipH="1" flipV="1">
            <a:off x="523836" y="1581939"/>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E732D601-85C1-473E-A5EA-127AD0596862}"/>
              </a:ext>
            </a:extLst>
          </p:cNvPr>
          <p:cNvSpPr/>
          <p:nvPr/>
        </p:nvSpPr>
        <p:spPr>
          <a:xfrm>
            <a:off x="491096" y="1726338"/>
            <a:ext cx="8294566" cy="1153586"/>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滑台快进时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液压缸差动连接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可知</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进油路上油液通过单向阀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的流量是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22L/min,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通过电液换向阀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的流量是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27.1L/min,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然后与液压缸有杆腔的回油汇合</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以流量</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51.24L/min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通过行程阀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并进入无杆腔。因此进油路上的总压降为</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3DD7F16-0938-40AD-92CC-A4DB21378A5B}"/>
                  </a:ext>
                </a:extLst>
              </p:cNvPr>
              <p:cNvSpPr/>
              <p:nvPr/>
            </p:nvSpPr>
            <p:spPr>
              <a:xfrm>
                <a:off x="1058193" y="2949274"/>
                <a:ext cx="6770828" cy="9090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i="1" smtClean="0">
                              <a:latin typeface="Cambria Math" panose="02040503050406030204" pitchFamily="18" charset="0"/>
                            </a:rPr>
                          </m:ctrlPr>
                        </m:mPr>
                        <m:mr>
                          <m:e>
                            <m:nary>
                              <m:naryPr>
                                <m:chr m:val="∑"/>
                                <m:subHide m:val="on"/>
                                <m:supHide m:val="on"/>
                                <m:ctrlPr>
                                  <a:rPr lang="zh-CN" altLang="en-US" i="1" smtClean="0">
                                    <a:latin typeface="Cambria Math" panose="02040503050406030204" pitchFamily="18" charset="0"/>
                                  </a:rPr>
                                </m:ctrlPr>
                              </m:naryPr>
                              <m:sub/>
                              <m:sup/>
                              <m:e>
                                <m:r>
                                  <m:rPr>
                                    <m:sty m:val="p"/>
                                  </m:rPr>
                                  <a:rPr lang="zh-CN" altLang="en-US">
                                    <a:latin typeface="Cambria Math" panose="02040503050406030204" pitchFamily="18" charset="0"/>
                                  </a:rPr>
                                  <m:t>Δ</m:t>
                                </m:r>
                              </m:e>
                            </m:nary>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m:rPr>
                                    <m:sty m:val="p"/>
                                  </m:rPr>
                                  <a:rPr lang="zh-CN" altLang="en-US" i="0">
                                    <a:latin typeface="Cambria Math" panose="02040503050406030204" pitchFamily="18" charset="0"/>
                                  </a:rPr>
                                  <m:t>V</m:t>
                                </m:r>
                              </m:sub>
                            </m:sSub>
                            <m:r>
                              <a:rPr lang="zh-CN" altLang="en-US" i="0">
                                <a:latin typeface="Cambria Math" panose="02040503050406030204" pitchFamily="18" charset="0"/>
                              </a:rPr>
                              <m:t>=</m:t>
                            </m:r>
                          </m:e>
                          <m:e>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2×</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22</m:t>
                                            </m:r>
                                          </m:num>
                                          <m:den>
                                            <m:r>
                                              <a:rPr lang="zh-CN" altLang="en-US" i="0">
                                                <a:latin typeface="Cambria Math" panose="02040503050406030204" pitchFamily="18" charset="0"/>
                                              </a:rPr>
                                              <m:t>63</m:t>
                                            </m:r>
                                          </m:den>
                                        </m:f>
                                      </m:e>
                                    </m:d>
                                  </m:e>
                                  <m:sup>
                                    <m:r>
                                      <a:rPr lang="zh-CN" altLang="en-US" i="0">
                                        <a:latin typeface="Cambria Math" panose="02040503050406030204" pitchFamily="18" charset="0"/>
                                      </a:rPr>
                                      <m:t>2</m:t>
                                    </m:r>
                                  </m:sup>
                                </m:sSup>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27</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1</m:t>
                                            </m:r>
                                          </m:num>
                                          <m:den>
                                            <m:r>
                                              <a:rPr lang="zh-CN" altLang="en-US" i="0">
                                                <a:latin typeface="Cambria Math" panose="02040503050406030204" pitchFamily="18" charset="0"/>
                                              </a:rPr>
                                              <m:t>80</m:t>
                                            </m:r>
                                          </m:den>
                                        </m:f>
                                      </m:e>
                                    </m:d>
                                  </m:e>
                                  <m:sup>
                                    <m:r>
                                      <a:rPr lang="zh-CN" altLang="en-US" i="0">
                                        <a:latin typeface="Cambria Math" panose="02040503050406030204" pitchFamily="18" charset="0"/>
                                      </a:rPr>
                                      <m:t>2</m:t>
                                    </m:r>
                                  </m:sup>
                                </m:sSup>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3×</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51</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24</m:t>
                                            </m:r>
                                          </m:num>
                                          <m:den>
                                            <m:r>
                                              <a:rPr lang="zh-CN" altLang="en-US" i="0">
                                                <a:latin typeface="Cambria Math" panose="02040503050406030204" pitchFamily="18" charset="0"/>
                                              </a:rPr>
                                              <m:t>63</m:t>
                                            </m:r>
                                          </m:den>
                                        </m:f>
                                      </m:e>
                                    </m:d>
                                  </m:e>
                                  <m:sup>
                                    <m:r>
                                      <a:rPr lang="zh-CN" altLang="en-US" i="0">
                                        <a:latin typeface="Cambria Math" panose="02040503050406030204" pitchFamily="18" charset="0"/>
                                      </a:rPr>
                                      <m:t>2</m:t>
                                    </m:r>
                                  </m:sup>
                                </m:sSup>
                              </m:e>
                            </m:d>
                            <m:r>
                              <m:rPr>
                                <m:sty m:val="p"/>
                              </m:rPr>
                              <a:rPr lang="zh-CN" altLang="en-US" i="0">
                                <a:latin typeface="Cambria Math" panose="02040503050406030204" pitchFamily="18" charset="0"/>
                              </a:rPr>
                              <m:t>MPa</m:t>
                            </m:r>
                          </m:e>
                        </m:mr>
                        <m:mr>
                          <m:e/>
                          <m:e/>
                        </m:mr>
                      </m:m>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43DD7F16-0938-40AD-92CC-A4DB21378A5B}"/>
                  </a:ext>
                </a:extLst>
              </p:cNvPr>
              <p:cNvSpPr>
                <a:spLocks noRot="1" noChangeAspect="1" noMove="1" noResize="1" noEditPoints="1" noAdjustHandles="1" noChangeArrowheads="1" noChangeShapeType="1" noTextEdit="1"/>
              </p:cNvSpPr>
              <p:nvPr/>
            </p:nvSpPr>
            <p:spPr>
              <a:xfrm>
                <a:off x="1058193" y="2949274"/>
                <a:ext cx="6770828" cy="9090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BE9E5D39-2C3C-48C9-A83B-218E8AC10B42}"/>
                  </a:ext>
                </a:extLst>
              </p:cNvPr>
              <p:cNvSpPr/>
              <p:nvPr/>
            </p:nvSpPr>
            <p:spPr>
              <a:xfrm>
                <a:off x="1887850" y="3806358"/>
                <a:ext cx="46185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r>
                        <m:rPr>
                          <m:nor/>
                        </m:rPr>
                        <a:rPr lang="zh-CN" altLang="en-US">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024+0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057+0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198</m:t>
                      </m:r>
                      <m:r>
                        <m:rPr>
                          <m:nor/>
                        </m:rPr>
                        <a:rPr lang="zh-CN" altLang="en-US" i="1">
                          <a:latin typeface="Times New Roman" panose="02020603050405020304" pitchFamily="18" charset="0"/>
                          <a:ea typeface="黑体" panose="02010609060101010101" pitchFamily="49" charset="-122"/>
                        </a:rPr>
                        <m:t>)</m:t>
                      </m:r>
                      <m:r>
                        <m:rPr>
                          <m:sty m:val="p"/>
                        </m:rPr>
                        <a:rPr lang="zh-CN" altLang="en-US" i="0">
                          <a:latin typeface="Cambria Math" panose="02040503050406030204" pitchFamily="18" charset="0"/>
                        </a:rPr>
                        <m:t>MPa</m:t>
                      </m:r>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279</m:t>
                      </m:r>
                      <m:r>
                        <m:rPr>
                          <m:sty m:val="p"/>
                        </m:rPr>
                        <a:rPr lang="zh-CN" altLang="en-US" i="0">
                          <a:latin typeface="Cambria Math" panose="02040503050406030204" pitchFamily="18" charset="0"/>
                        </a:rPr>
                        <m:t>MPa</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8" name="矩形 7">
                <a:extLst>
                  <a:ext uri="{FF2B5EF4-FFF2-40B4-BE49-F238E27FC236}">
                    <a16:creationId xmlns:a16="http://schemas.microsoft.com/office/drawing/2014/main" id="{BE9E5D39-2C3C-48C9-A83B-218E8AC10B42}"/>
                  </a:ext>
                </a:extLst>
              </p:cNvPr>
              <p:cNvSpPr>
                <a:spLocks noRot="1" noChangeAspect="1" noMove="1" noResize="1" noEditPoints="1" noAdjustHandles="1" noChangeArrowheads="1" noChangeShapeType="1" noTextEdit="1"/>
              </p:cNvSpPr>
              <p:nvPr/>
            </p:nvSpPr>
            <p:spPr>
              <a:xfrm>
                <a:off x="1887850" y="3806358"/>
                <a:ext cx="4618572" cy="369332"/>
              </a:xfrm>
              <a:prstGeom prst="rect">
                <a:avLst/>
              </a:prstGeom>
              <a:blipFill>
                <a:blip r:embed="rId4"/>
                <a:stretch>
                  <a:fillRect b="-13115"/>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BF1D0F2F-81A5-4245-B0FA-D4C01AE79757}"/>
              </a:ext>
            </a:extLst>
          </p:cNvPr>
          <p:cNvSpPr/>
          <p:nvPr/>
        </p:nvSpPr>
        <p:spPr>
          <a:xfrm>
            <a:off x="463589" y="4228550"/>
            <a:ext cx="7755844" cy="297517"/>
          </a:xfrm>
          <a:prstGeom prst="rect">
            <a:avLst/>
          </a:prstGeom>
        </p:spPr>
        <p:txBody>
          <a:bodyPr wrap="square">
            <a:spAutoFit/>
          </a:bodyPr>
          <a:lstStyle/>
          <a:p>
            <a:pPr indent="4320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此值不大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不会使压力阀开启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故能确保两个泵的流量全部进入液压缸。</a:t>
            </a:r>
          </a:p>
        </p:txBody>
      </p:sp>
    </p:spTree>
    <p:extLst>
      <p:ext uri="{BB962C8B-B14F-4D97-AF65-F5344CB8AC3E}">
        <p14:creationId xmlns:p14="http://schemas.microsoft.com/office/powerpoint/2010/main" val="112195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750" fill="hold"/>
                                        <p:tgtEl>
                                          <p:spTgt spid="6"/>
                                        </p:tgtEl>
                                        <p:attrNameLst>
                                          <p:attrName>ppt_x</p:attrName>
                                        </p:attrNameLst>
                                      </p:cBhvr>
                                      <p:tavLst>
                                        <p:tav tm="0">
                                          <p:val>
                                            <p:strVal val="1+#ppt_w/2"/>
                                          </p:val>
                                        </p:tav>
                                        <p:tav tm="100000">
                                          <p:val>
                                            <p:strVal val="#ppt_x"/>
                                          </p:val>
                                        </p:tav>
                                      </p:tavLst>
                                    </p:anim>
                                    <p:anim calcmode="lin" valueType="num">
                                      <p:cBhvr additive="base">
                                        <p:cTn id="26" dur="7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fill="hold"/>
                                        <p:tgtEl>
                                          <p:spTgt spid="5"/>
                                        </p:tgtEl>
                                        <p:attrNameLst>
                                          <p:attrName>ppt_w</p:attrName>
                                        </p:attrNameLst>
                                      </p:cBhvr>
                                      <p:tavLst>
                                        <p:tav tm="0">
                                          <p:val>
                                            <p:fltVal val="0"/>
                                          </p:val>
                                        </p:tav>
                                        <p:tav tm="100000">
                                          <p:val>
                                            <p:strVal val="#ppt_w"/>
                                          </p:val>
                                        </p:tav>
                                      </p:tavLst>
                                    </p:anim>
                                    <p:anim calcmode="lin" valueType="num">
                                      <p:cBhvr>
                                        <p:cTn id="39" dur="500" fill="hold"/>
                                        <p:tgtEl>
                                          <p:spTgt spid="5"/>
                                        </p:tgtEl>
                                        <p:attrNameLst>
                                          <p:attrName>ppt_h</p:attrName>
                                        </p:attrNameLst>
                                      </p:cBhvr>
                                      <p:tavLst>
                                        <p:tav tm="0">
                                          <p:val>
                                            <p:fltVal val="0"/>
                                          </p:val>
                                        </p:tav>
                                        <p:tav tm="100000">
                                          <p:val>
                                            <p:strVal val="#ppt_h"/>
                                          </p:val>
                                        </p:tav>
                                      </p:tavLst>
                                    </p:anim>
                                    <p:animEffect transition="in" filter="fade">
                                      <p:cBhvr>
                                        <p:cTn id="40" dur="500"/>
                                        <p:tgtEl>
                                          <p:spTgt spid="5"/>
                                        </p:tgtEl>
                                      </p:cBhvr>
                                    </p:animEffect>
                                  </p:childTnLst>
                                </p:cTn>
                              </p:par>
                              <p:par>
                                <p:cTn id="41" presetID="53" presetClass="entr" presetSubtype="16" fill="hold" nodeType="with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6" grpId="0"/>
      <p:bldP spid="25" grpId="0" animBg="1"/>
      <p:bldP spid="2" grpId="0"/>
      <p:bldP spid="5"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83589"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33836"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60425" y="1009833"/>
            <a:ext cx="5227713"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一</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验算系统压力损失并确定压力阀的调整值</a:t>
            </a:r>
          </a:p>
        </p:txBody>
      </p:sp>
      <p:sp>
        <p:nvSpPr>
          <p:cNvPr id="6" name="矩形 5">
            <a:extLst>
              <a:ext uri="{FF2B5EF4-FFF2-40B4-BE49-F238E27FC236}">
                <a16:creationId xmlns:a16="http://schemas.microsoft.com/office/drawing/2014/main" id="{73CFD8DD-D000-4234-9F9F-37A5881F1973}"/>
              </a:ext>
            </a:extLst>
          </p:cNvPr>
          <p:cNvSpPr/>
          <p:nvPr/>
        </p:nvSpPr>
        <p:spPr>
          <a:xfrm>
            <a:off x="718106" y="1487147"/>
            <a:ext cx="6831580" cy="369332"/>
          </a:xfrm>
          <a:prstGeom prst="rect">
            <a:avLst/>
          </a:prstGeom>
        </p:spPr>
        <p:txBody>
          <a:bodyPr wrap="square">
            <a:spAutoFit/>
          </a:bodyPr>
          <a:lstStyle/>
          <a:p>
            <a:r>
              <a:rPr lang="en-US" altLang="zh-CN" dirty="0">
                <a:solidFill>
                  <a:srgbClr val="365D7E"/>
                </a:solidFill>
                <a:latin typeface="Times New Roman" panose="02020603050405020304" pitchFamily="18" charset="0"/>
                <a:ea typeface="黑体" panose="02010609060101010101" pitchFamily="49" charset="-122"/>
              </a:rPr>
              <a:t>1.</a:t>
            </a:r>
            <a:r>
              <a:rPr lang="zh-CN" altLang="zh-CN" dirty="0">
                <a:solidFill>
                  <a:srgbClr val="365D7E"/>
                </a:solidFill>
                <a:latin typeface="Times New Roman" panose="02020603050405020304" pitchFamily="18" charset="0"/>
                <a:ea typeface="黑体" panose="02010609060101010101" pitchFamily="49" charset="-122"/>
              </a:rPr>
              <a:t>快进</a:t>
            </a:r>
          </a:p>
        </p:txBody>
      </p:sp>
      <p:sp>
        <p:nvSpPr>
          <p:cNvPr id="25" name="直角三角形 24">
            <a:extLst>
              <a:ext uri="{FF2B5EF4-FFF2-40B4-BE49-F238E27FC236}">
                <a16:creationId xmlns:a16="http://schemas.microsoft.com/office/drawing/2014/main" id="{A70AD15D-4A0D-45F8-81F1-F9CA3BB03AA1}"/>
              </a:ext>
            </a:extLst>
          </p:cNvPr>
          <p:cNvSpPr/>
          <p:nvPr/>
        </p:nvSpPr>
        <p:spPr>
          <a:xfrm rot="2637755" flipH="1" flipV="1">
            <a:off x="523836" y="1581939"/>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E732D601-85C1-473E-A5EA-127AD0596862}"/>
              </a:ext>
            </a:extLst>
          </p:cNvPr>
          <p:cNvSpPr/>
          <p:nvPr/>
        </p:nvSpPr>
        <p:spPr>
          <a:xfrm>
            <a:off x="486577" y="1799198"/>
            <a:ext cx="8294566" cy="1153586"/>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回油路上</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液压缸有杆腔中的油液通过电液换向阀</a:t>
            </a: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和单向阀</a:t>
            </a:r>
            <a:r>
              <a:rPr lang="en-US" altLang="zh-CN" sz="1600" dirty="0">
                <a:latin typeface="Times New Roman" panose="02020603050405020304" pitchFamily="18" charset="0"/>
                <a:ea typeface="黑体" panose="02010609060101010101" pitchFamily="49" charset="-122"/>
              </a:rPr>
              <a:t>6</a:t>
            </a:r>
            <a:r>
              <a:rPr lang="zh-CN" altLang="zh-CN" sz="1600" dirty="0">
                <a:latin typeface="Times New Roman" panose="02020603050405020304" pitchFamily="18" charset="0"/>
                <a:ea typeface="黑体" panose="02010609060101010101" pitchFamily="49" charset="-122"/>
              </a:rPr>
              <a:t>的流量都是</a:t>
            </a:r>
            <a:r>
              <a:rPr lang="en-US" altLang="zh-CN" sz="1600" dirty="0">
                <a:latin typeface="Times New Roman" panose="02020603050405020304" pitchFamily="18" charset="0"/>
                <a:ea typeface="黑体" panose="02010609060101010101" pitchFamily="49" charset="-122"/>
              </a:rPr>
              <a:t>24.14L/min,</a:t>
            </a:r>
            <a:r>
              <a:rPr lang="zh-CN" altLang="zh-CN" sz="1600" dirty="0">
                <a:latin typeface="Times New Roman" panose="02020603050405020304" pitchFamily="18" charset="0"/>
                <a:ea typeface="黑体" panose="02010609060101010101" pitchFamily="49" charset="-122"/>
              </a:rPr>
              <a:t>然后与液压泵的供油合并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经行程阀</a:t>
            </a:r>
            <a:r>
              <a:rPr lang="en-US" altLang="zh-CN" sz="1600" dirty="0">
                <a:latin typeface="Times New Roman" panose="02020603050405020304" pitchFamily="18" charset="0"/>
                <a:ea typeface="黑体" panose="02010609060101010101" pitchFamily="49" charset="-122"/>
              </a:rPr>
              <a:t>3</a:t>
            </a:r>
            <a:r>
              <a:rPr lang="zh-CN" altLang="zh-CN" sz="1600" dirty="0">
                <a:latin typeface="Times New Roman" panose="02020603050405020304" pitchFamily="18" charset="0"/>
                <a:ea typeface="黑体" panose="02010609060101010101" pitchFamily="49" charset="-122"/>
              </a:rPr>
              <a:t>流入无杆腔。由此可算出快进时有杆腔压力</a:t>
            </a:r>
            <a:r>
              <a:rPr lang="en-US" altLang="zh-CN" sz="1600" i="1" dirty="0">
                <a:latin typeface="Times New Roman" panose="02020603050405020304" pitchFamily="18" charset="0"/>
                <a:ea typeface="黑体" panose="02010609060101010101" pitchFamily="49" charset="-122"/>
              </a:rPr>
              <a:t>p</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与无杆腔压力</a:t>
            </a:r>
            <a:r>
              <a:rPr lang="en-US" altLang="zh-CN" sz="1600" i="1" dirty="0">
                <a:latin typeface="Times New Roman" panose="02020603050405020304" pitchFamily="18" charset="0"/>
                <a:ea typeface="黑体" panose="02010609060101010101" pitchFamily="49" charset="-122"/>
              </a:rPr>
              <a:t>p</a:t>
            </a:r>
            <a:r>
              <a:rPr lang="en-US" altLang="zh-CN" sz="1600" baseline="-25000" dirty="0">
                <a:latin typeface="Times New Roman" panose="02020603050405020304" pitchFamily="18" charset="0"/>
                <a:ea typeface="黑体" panose="02010609060101010101" pitchFamily="49" charset="-122"/>
              </a:rPr>
              <a:t>1</a:t>
            </a:r>
            <a:r>
              <a:rPr lang="zh-CN" altLang="zh-CN" sz="1600" dirty="0">
                <a:latin typeface="Times New Roman" panose="02020603050405020304" pitchFamily="18" charset="0"/>
                <a:ea typeface="黑体" panose="02010609060101010101" pitchFamily="49" charset="-122"/>
              </a:rPr>
              <a:t>之差。</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A7FC066-F9FB-48F5-934D-06586A05BFC6}"/>
                  </a:ext>
                </a:extLst>
              </p:cNvPr>
              <p:cNvSpPr/>
              <p:nvPr/>
            </p:nvSpPr>
            <p:spPr>
              <a:xfrm>
                <a:off x="1219464" y="2814919"/>
                <a:ext cx="6828792" cy="8024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en-US" sz="1600" i="1">
                              <a:latin typeface="Cambria Math" panose="02040503050406030204" pitchFamily="18" charset="0"/>
                            </a:rPr>
                          </m:ctrlPr>
                        </m:mPr>
                        <m:mr>
                          <m:e>
                            <m:r>
                              <a:rPr lang="zh-CN" altLang="en-US" sz="1600" i="1">
                                <a:latin typeface="Cambria Math" panose="02040503050406030204" pitchFamily="18" charset="0"/>
                              </a:rPr>
                              <m:t>𝛥</m:t>
                            </m:r>
                            <m:r>
                              <m:rPr>
                                <m:sty m:val="p"/>
                              </m:rPr>
                              <a:rPr lang="zh-CN" altLang="en-US" sz="1600" i="0">
                                <a:latin typeface="Cambria Math" panose="02040503050406030204" pitchFamily="18" charset="0"/>
                              </a:rPr>
                              <m:t>p</m:t>
                            </m:r>
                          </m:e>
                          <m:e>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2</m:t>
                                </m:r>
                              </m:sub>
                            </m:sSub>
                            <m:r>
                              <m:rPr>
                                <m:nor/>
                              </m:rPr>
                              <a:rPr lang="zh-CN" altLang="en-US" sz="1600" i="1">
                                <a:latin typeface="Times New Roman" panose="02020603050405020304" pitchFamily="18" charset="0"/>
                                <a:ea typeface="黑体" panose="02010609060101010101" pitchFamily="49" charset="-122"/>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1</m:t>
                                </m:r>
                              </m:sub>
                            </m:sSub>
                            <m:r>
                              <a:rPr lang="zh-CN" altLang="en-US" sz="1600" i="0">
                                <a:latin typeface="Cambria Math" panose="02040503050406030204" pitchFamily="18" charset="0"/>
                              </a:rPr>
                              <m:t>=</m:t>
                            </m:r>
                            <m:d>
                              <m:dPr>
                                <m:begChr m:val="["/>
                                <m:endChr m:val="]"/>
                                <m:ctrlPr>
                                  <a:rPr lang="zh-CN" altLang="en-US" sz="1600" i="1">
                                    <a:latin typeface="Cambria Math" panose="02040503050406030204" pitchFamily="18" charset="0"/>
                                  </a:rPr>
                                </m:ctrlPr>
                              </m:dPr>
                              <m:e>
                                <m:r>
                                  <a:rPr lang="zh-CN" altLang="en-US" sz="1600" i="0">
                                    <a:latin typeface="Cambria Math" panose="02040503050406030204" pitchFamily="18" charset="0"/>
                                  </a:rPr>
                                  <m:t>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5×</m:t>
                                </m:r>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24</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14</m:t>
                                            </m:r>
                                          </m:num>
                                          <m:den>
                                            <m:r>
                                              <a:rPr lang="zh-CN" altLang="en-US" sz="1600" i="0">
                                                <a:latin typeface="Cambria Math" panose="02040503050406030204" pitchFamily="18" charset="0"/>
                                              </a:rPr>
                                              <m:t>80</m:t>
                                            </m:r>
                                          </m:den>
                                        </m:f>
                                      </m:e>
                                    </m:d>
                                  </m:e>
                                  <m:sup>
                                    <m:r>
                                      <a:rPr lang="zh-CN" altLang="en-US" sz="1600" i="0">
                                        <a:latin typeface="Cambria Math" panose="02040503050406030204" pitchFamily="18" charset="0"/>
                                      </a:rPr>
                                      <m:t>2</m:t>
                                    </m:r>
                                  </m:sup>
                                </m:sSup>
                                <m:r>
                                  <a:rPr lang="zh-CN" altLang="en-US" sz="1600" i="0">
                                    <a:latin typeface="Cambria Math" panose="02040503050406030204" pitchFamily="18" charset="0"/>
                                  </a:rPr>
                                  <m:t>+0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2×</m:t>
                                </m:r>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24</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14</m:t>
                                            </m:r>
                                          </m:num>
                                          <m:den>
                                            <m:r>
                                              <a:rPr lang="zh-CN" altLang="en-US" sz="1600" i="0">
                                                <a:latin typeface="Cambria Math" panose="02040503050406030204" pitchFamily="18" charset="0"/>
                                              </a:rPr>
                                              <m:t>63</m:t>
                                            </m:r>
                                          </m:den>
                                        </m:f>
                                      </m:e>
                                    </m:d>
                                  </m:e>
                                  <m:sup>
                                    <m:r>
                                      <a:rPr lang="zh-CN" altLang="en-US" sz="1600" i="0">
                                        <a:latin typeface="Cambria Math" panose="02040503050406030204" pitchFamily="18" charset="0"/>
                                      </a:rPr>
                                      <m:t>2</m:t>
                                    </m:r>
                                  </m:sup>
                                </m:sSup>
                                <m:r>
                                  <a:rPr lang="zh-CN" altLang="en-US" sz="1600" i="0">
                                    <a:latin typeface="Cambria Math" panose="02040503050406030204" pitchFamily="18" charset="0"/>
                                  </a:rPr>
                                  <m:t>+0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3×</m:t>
                                </m:r>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51</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24</m:t>
                                            </m:r>
                                          </m:num>
                                          <m:den>
                                            <m:r>
                                              <a:rPr lang="zh-CN" altLang="en-US" sz="1600" i="0">
                                                <a:latin typeface="Cambria Math" panose="02040503050406030204" pitchFamily="18" charset="0"/>
                                              </a:rPr>
                                              <m:t>63</m:t>
                                            </m:r>
                                          </m:den>
                                        </m:f>
                                      </m:e>
                                    </m:d>
                                  </m:e>
                                  <m:sup>
                                    <m:r>
                                      <a:rPr lang="zh-CN" altLang="en-US" sz="1600" i="0">
                                        <a:latin typeface="Cambria Math" panose="02040503050406030204" pitchFamily="18" charset="0"/>
                                      </a:rPr>
                                      <m:t>2</m:t>
                                    </m:r>
                                  </m:sup>
                                </m:sSup>
                              </m:e>
                            </m:d>
                            <m:r>
                              <a:rPr lang="zh-CN" altLang="en-US" sz="1600" i="1">
                                <a:latin typeface="Cambria Math" panose="02040503050406030204" pitchFamily="18" charset="0"/>
                              </a:rPr>
                              <m:t>𝑀𝑃𝑎</m:t>
                            </m:r>
                          </m:e>
                        </m:mr>
                        <m:mr>
                          <m:e/>
                          <m:e/>
                        </m:mr>
                      </m:m>
                    </m:oMath>
                  </m:oMathPara>
                </a14:m>
                <a:endParaRPr lang="zh-CN" altLang="en-US" sz="1600"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DA7FC066-F9FB-48F5-934D-06586A05BFC6}"/>
                  </a:ext>
                </a:extLst>
              </p:cNvPr>
              <p:cNvSpPr>
                <a:spLocks noRot="1" noChangeAspect="1" noMove="1" noResize="1" noEditPoints="1" noAdjustHandles="1" noChangeArrowheads="1" noChangeShapeType="1" noTextEdit="1"/>
              </p:cNvSpPr>
              <p:nvPr/>
            </p:nvSpPr>
            <p:spPr>
              <a:xfrm>
                <a:off x="1219464" y="2814919"/>
                <a:ext cx="6828792" cy="80246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1A787EB-935D-471B-8C66-9613D0FB0B6E}"/>
                  </a:ext>
                </a:extLst>
              </p:cNvPr>
              <p:cNvSpPr/>
              <p:nvPr/>
            </p:nvSpPr>
            <p:spPr>
              <a:xfrm>
                <a:off x="613836" y="3628860"/>
                <a:ext cx="6374793"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a:latin typeface="Cambria Math" panose="02040503050406030204" pitchFamily="18" charset="0"/>
                        </a:rPr>
                        <m:t>=</m:t>
                      </m:r>
                      <m:r>
                        <m:rPr>
                          <m:nor/>
                        </m:rPr>
                        <a:rPr lang="zh-CN" altLang="en-US" sz="1600" i="1">
                          <a:latin typeface="Times New Roman" panose="02020603050405020304" pitchFamily="18" charset="0"/>
                          <a:ea typeface="黑体" panose="02010609060101010101" pitchFamily="49" charset="-122"/>
                        </a:rPr>
                        <m:t>(</m:t>
                      </m:r>
                      <m:r>
                        <a:rPr lang="zh-CN" altLang="en-US" sz="1600">
                          <a:latin typeface="Cambria Math" panose="02040503050406030204" pitchFamily="18" charset="0"/>
                        </a:rPr>
                        <m:t>0</m:t>
                      </m:r>
                      <m:r>
                        <m:rPr>
                          <m:nor/>
                        </m:rPr>
                        <a:rPr lang="zh-CN" altLang="en-US" sz="1600" i="1">
                          <a:latin typeface="Times New Roman" panose="02020603050405020304" pitchFamily="18" charset="0"/>
                          <a:ea typeface="黑体" panose="02010609060101010101" pitchFamily="49" charset="-122"/>
                        </a:rPr>
                        <m:t>.</m:t>
                      </m:r>
                      <m:r>
                        <a:rPr lang="zh-CN" altLang="en-US" sz="1600">
                          <a:latin typeface="Cambria Math" panose="02040503050406030204" pitchFamily="18" charset="0"/>
                        </a:rPr>
                        <m:t>046+0</m:t>
                      </m:r>
                      <m:r>
                        <m:rPr>
                          <m:nor/>
                        </m:rPr>
                        <a:rPr lang="zh-CN" altLang="en-US" sz="1600" i="1">
                          <a:latin typeface="Times New Roman" panose="02020603050405020304" pitchFamily="18" charset="0"/>
                          <a:ea typeface="黑体" panose="02010609060101010101" pitchFamily="49" charset="-122"/>
                        </a:rPr>
                        <m:t>.</m:t>
                      </m:r>
                      <m:r>
                        <a:rPr lang="zh-CN" altLang="en-US" sz="1600">
                          <a:latin typeface="Cambria Math" panose="02040503050406030204" pitchFamily="18" charset="0"/>
                        </a:rPr>
                        <m:t>029+0</m:t>
                      </m:r>
                      <m:r>
                        <m:rPr>
                          <m:nor/>
                        </m:rPr>
                        <a:rPr lang="zh-CN" altLang="en-US" sz="1600" i="1">
                          <a:latin typeface="Times New Roman" panose="02020603050405020304" pitchFamily="18" charset="0"/>
                          <a:ea typeface="黑体" panose="02010609060101010101" pitchFamily="49" charset="-122"/>
                        </a:rPr>
                        <m:t>.</m:t>
                      </m:r>
                      <m:r>
                        <a:rPr lang="zh-CN" altLang="en-US" sz="1600">
                          <a:latin typeface="Cambria Math" panose="02040503050406030204" pitchFamily="18" charset="0"/>
                        </a:rPr>
                        <m:t>198</m:t>
                      </m:r>
                      <m:r>
                        <m:rPr>
                          <m:nor/>
                        </m:rPr>
                        <a:rPr lang="zh-CN" altLang="en-US" sz="1600" i="1">
                          <a:latin typeface="Times New Roman" panose="02020603050405020304" pitchFamily="18" charset="0"/>
                          <a:ea typeface="黑体" panose="02010609060101010101" pitchFamily="49" charset="-122"/>
                        </a:rPr>
                        <m:t>)</m:t>
                      </m:r>
                      <m:r>
                        <a:rPr lang="zh-CN" altLang="en-US" sz="1600" i="1">
                          <a:latin typeface="Cambria Math" panose="02040503050406030204" pitchFamily="18" charset="0"/>
                        </a:rPr>
                        <m:t>𝑀𝑃𝑎</m:t>
                      </m:r>
                      <m:r>
                        <a:rPr lang="zh-CN" altLang="en-US" sz="1600">
                          <a:latin typeface="Cambria Math" panose="02040503050406030204" pitchFamily="18" charset="0"/>
                        </a:rPr>
                        <m:t>=0</m:t>
                      </m:r>
                      <m:r>
                        <m:rPr>
                          <m:nor/>
                        </m:rPr>
                        <a:rPr lang="zh-CN" altLang="en-US" sz="1600" i="1">
                          <a:latin typeface="Times New Roman" panose="02020603050405020304" pitchFamily="18" charset="0"/>
                          <a:ea typeface="黑体" panose="02010609060101010101" pitchFamily="49" charset="-122"/>
                        </a:rPr>
                        <m:t>.</m:t>
                      </m:r>
                      <m:r>
                        <a:rPr lang="zh-CN" altLang="en-US" sz="1600">
                          <a:latin typeface="Cambria Math" panose="02040503050406030204" pitchFamily="18" charset="0"/>
                        </a:rPr>
                        <m:t>273</m:t>
                      </m:r>
                      <m:r>
                        <a:rPr lang="zh-CN" altLang="en-US" sz="1600" i="1">
                          <a:latin typeface="Cambria Math" panose="02040503050406030204" pitchFamily="18" charset="0"/>
                        </a:rPr>
                        <m:t>𝑀𝑃𝑎</m:t>
                      </m:r>
                    </m:oMath>
                  </m:oMathPara>
                </a14:m>
                <a:endParaRPr lang="zh-CN" altLang="en-US" sz="1600" dirty="0">
                  <a:latin typeface="Times New Roman" panose="02020603050405020304" pitchFamily="18" charset="0"/>
                  <a:ea typeface="黑体" panose="02010609060101010101" pitchFamily="49" charset="-122"/>
                </a:endParaRPr>
              </a:p>
            </p:txBody>
          </p:sp>
        </mc:Choice>
        <mc:Fallback xmlns="">
          <p:sp>
            <p:nvSpPr>
              <p:cNvPr id="4" name="矩形 3">
                <a:extLst>
                  <a:ext uri="{FF2B5EF4-FFF2-40B4-BE49-F238E27FC236}">
                    <a16:creationId xmlns:a16="http://schemas.microsoft.com/office/drawing/2014/main" id="{01A787EB-935D-471B-8C66-9613D0FB0B6E}"/>
                  </a:ext>
                </a:extLst>
              </p:cNvPr>
              <p:cNvSpPr>
                <a:spLocks noRot="1" noChangeAspect="1" noMove="1" noResize="1" noEditPoints="1" noAdjustHandles="1" noChangeArrowheads="1" noChangeShapeType="1" noTextEdit="1"/>
              </p:cNvSpPr>
              <p:nvPr/>
            </p:nvSpPr>
            <p:spPr>
              <a:xfrm>
                <a:off x="613836" y="3628860"/>
                <a:ext cx="6374793" cy="338554"/>
              </a:xfrm>
              <a:prstGeom prst="rect">
                <a:avLst/>
              </a:prstGeom>
              <a:blipFill>
                <a:blip r:embed="rId4"/>
                <a:stretch>
                  <a:fillRect b="-10714"/>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AB2E949E-1C6F-4AA3-BAFF-CDF02BB2F165}"/>
              </a:ext>
            </a:extLst>
          </p:cNvPr>
          <p:cNvSpPr/>
          <p:nvPr/>
        </p:nvSpPr>
        <p:spPr>
          <a:xfrm>
            <a:off x="486577" y="3911224"/>
            <a:ext cx="7242629" cy="414922"/>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此值小于原估计值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所以是偏安全的。</a:t>
            </a:r>
          </a:p>
        </p:txBody>
      </p:sp>
    </p:spTree>
    <p:extLst>
      <p:ext uri="{BB962C8B-B14F-4D97-AF65-F5344CB8AC3E}">
        <p14:creationId xmlns:p14="http://schemas.microsoft.com/office/powerpoint/2010/main" val="28534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randombar(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randombar(horizontal)">
                                      <p:cBhvr>
                                        <p:cTn id="36" dur="500"/>
                                        <p:tgtEl>
                                          <p:spTgt spid="3"/>
                                        </p:tgtEl>
                                      </p:cBhvr>
                                    </p:animEffect>
                                  </p:childTnLst>
                                </p:cTn>
                              </p:par>
                              <p:par>
                                <p:cTn id="37" presetID="14" presetClass="entr" presetSubtype="10" fill="hold" nodeType="with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randombar(horizontal)">
                                      <p:cBhvr>
                                        <p:cTn id="39" dur="500"/>
                                        <p:tgtEl>
                                          <p:spTgt spid="4">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animBg="1"/>
      <p:bldP spid="2" grpId="0"/>
      <p:bldP spid="3" grpId="0"/>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83589"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33836"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60425" y="1009833"/>
            <a:ext cx="5227713"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一</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验算系统压力损失并确定压力阀的调整值</a:t>
            </a:r>
          </a:p>
        </p:txBody>
      </p:sp>
      <p:sp>
        <p:nvSpPr>
          <p:cNvPr id="6" name="矩形 5">
            <a:extLst>
              <a:ext uri="{FF2B5EF4-FFF2-40B4-BE49-F238E27FC236}">
                <a16:creationId xmlns:a16="http://schemas.microsoft.com/office/drawing/2014/main" id="{73CFD8DD-D000-4234-9F9F-37A5881F1973}"/>
              </a:ext>
            </a:extLst>
          </p:cNvPr>
          <p:cNvSpPr/>
          <p:nvPr/>
        </p:nvSpPr>
        <p:spPr>
          <a:xfrm>
            <a:off x="718106" y="1487147"/>
            <a:ext cx="6831580" cy="369332"/>
          </a:xfrm>
          <a:prstGeom prst="rect">
            <a:avLst/>
          </a:prstGeom>
        </p:spPr>
        <p:txBody>
          <a:bodyPr wrap="square">
            <a:spAutoFit/>
          </a:bodyPr>
          <a:lstStyle/>
          <a:p>
            <a:r>
              <a:rPr lang="en-US" altLang="zh-CN" dirty="0">
                <a:solidFill>
                  <a:srgbClr val="365D7E"/>
                </a:solidFill>
                <a:latin typeface="Times New Roman" panose="02020603050405020304" pitchFamily="18" charset="0"/>
                <a:ea typeface="黑体" panose="02010609060101010101" pitchFamily="49" charset="-122"/>
              </a:rPr>
              <a:t>2.</a:t>
            </a:r>
            <a:r>
              <a:rPr lang="zh-CN" altLang="zh-CN" dirty="0">
                <a:solidFill>
                  <a:srgbClr val="365D7E"/>
                </a:solidFill>
                <a:latin typeface="Times New Roman" panose="02020603050405020304" pitchFamily="18" charset="0"/>
                <a:ea typeface="黑体" panose="02010609060101010101" pitchFamily="49" charset="-122"/>
              </a:rPr>
              <a:t>工进</a:t>
            </a:r>
          </a:p>
        </p:txBody>
      </p:sp>
      <p:sp>
        <p:nvSpPr>
          <p:cNvPr id="25" name="直角三角形 24">
            <a:extLst>
              <a:ext uri="{FF2B5EF4-FFF2-40B4-BE49-F238E27FC236}">
                <a16:creationId xmlns:a16="http://schemas.microsoft.com/office/drawing/2014/main" id="{A70AD15D-4A0D-45F8-81F1-F9CA3BB03AA1}"/>
              </a:ext>
            </a:extLst>
          </p:cNvPr>
          <p:cNvSpPr/>
          <p:nvPr/>
        </p:nvSpPr>
        <p:spPr>
          <a:xfrm rot="2637755" flipH="1" flipV="1">
            <a:off x="523836" y="1581939"/>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E732D601-85C1-473E-A5EA-127AD0596862}"/>
              </a:ext>
            </a:extLst>
          </p:cNvPr>
          <p:cNvSpPr/>
          <p:nvPr/>
        </p:nvSpPr>
        <p:spPr>
          <a:xfrm>
            <a:off x="657015" y="1799198"/>
            <a:ext cx="7953480" cy="1569660"/>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工进时</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油液在进油路上通过电液换向阀</a:t>
            </a: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的流量为</a:t>
            </a:r>
            <a:r>
              <a:rPr lang="en-US" altLang="zh-CN" sz="1600" dirty="0">
                <a:latin typeface="Times New Roman" panose="02020603050405020304" pitchFamily="18" charset="0"/>
                <a:ea typeface="黑体" panose="02010609060101010101" pitchFamily="49" charset="-122"/>
              </a:rPr>
              <a:t>0.5L/min,</a:t>
            </a:r>
            <a:r>
              <a:rPr lang="zh-CN" altLang="zh-CN" sz="1600" dirty="0">
                <a:latin typeface="Times New Roman" panose="02020603050405020304" pitchFamily="18" charset="0"/>
                <a:ea typeface="黑体" panose="02010609060101010101" pitchFamily="49" charset="-122"/>
              </a:rPr>
              <a:t>在调速阀</a:t>
            </a:r>
            <a:r>
              <a:rPr lang="en-US" altLang="zh-CN" sz="1600" dirty="0">
                <a:latin typeface="Times New Roman" panose="02020603050405020304" pitchFamily="18" charset="0"/>
                <a:ea typeface="黑体" panose="02010609060101010101" pitchFamily="49" charset="-122"/>
              </a:rPr>
              <a:t>4</a:t>
            </a:r>
            <a:r>
              <a:rPr lang="zh-CN" altLang="zh-CN" sz="1600" dirty="0">
                <a:latin typeface="Times New Roman" panose="02020603050405020304" pitchFamily="18" charset="0"/>
                <a:ea typeface="黑体" panose="02010609060101010101" pitchFamily="49" charset="-122"/>
              </a:rPr>
              <a:t>处的压力损失为</a:t>
            </a:r>
            <a:r>
              <a:rPr lang="en-US" altLang="zh-CN" sz="1600" dirty="0">
                <a:latin typeface="Times New Roman" panose="02020603050405020304" pitchFamily="18" charset="0"/>
                <a:ea typeface="黑体" panose="02010609060101010101" pitchFamily="49" charset="-122"/>
              </a:rPr>
              <a:t>0.5MPa;</a:t>
            </a:r>
            <a:r>
              <a:rPr lang="zh-CN" altLang="zh-CN" sz="1600" dirty="0">
                <a:latin typeface="Times New Roman" panose="02020603050405020304" pitchFamily="18" charset="0"/>
                <a:ea typeface="黑体" panose="02010609060101010101" pitchFamily="49" charset="-122"/>
              </a:rPr>
              <a:t>油液在回油路上通过换向阀</a:t>
            </a:r>
            <a:r>
              <a:rPr lang="en-US" altLang="zh-CN" sz="16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的流量是</a:t>
            </a:r>
            <a:r>
              <a:rPr lang="en-US" altLang="zh-CN" sz="1600" dirty="0">
                <a:latin typeface="Times New Roman" panose="02020603050405020304" pitchFamily="18" charset="0"/>
                <a:ea typeface="黑体" panose="02010609060101010101" pitchFamily="49" charset="-122"/>
              </a:rPr>
              <a:t>0.24L/min,</a:t>
            </a:r>
            <a:r>
              <a:rPr lang="zh-CN" altLang="zh-CN" sz="1600" dirty="0">
                <a:latin typeface="Times New Roman" panose="02020603050405020304" pitchFamily="18" charset="0"/>
                <a:ea typeface="黑体" panose="02010609060101010101" pitchFamily="49" charset="-122"/>
              </a:rPr>
              <a:t>在背压阀</a:t>
            </a:r>
            <a:r>
              <a:rPr lang="en-US" altLang="zh-CN" sz="1600" dirty="0">
                <a:latin typeface="Times New Roman" panose="02020603050405020304" pitchFamily="18" charset="0"/>
                <a:ea typeface="黑体" panose="02010609060101010101" pitchFamily="49" charset="-122"/>
              </a:rPr>
              <a:t>8</a:t>
            </a:r>
            <a:r>
              <a:rPr lang="zh-CN" altLang="zh-CN" sz="1600" dirty="0">
                <a:latin typeface="Times New Roman" panose="02020603050405020304" pitchFamily="18" charset="0"/>
                <a:ea typeface="黑体" panose="02010609060101010101" pitchFamily="49" charset="-122"/>
              </a:rPr>
              <a:t>处的压力损失为</a:t>
            </a:r>
            <a:r>
              <a:rPr lang="en-US" altLang="zh-CN" sz="1600" dirty="0">
                <a:latin typeface="Times New Roman" panose="02020603050405020304" pitchFamily="18" charset="0"/>
                <a:ea typeface="黑体" panose="02010609060101010101" pitchFamily="49" charset="-122"/>
              </a:rPr>
              <a:t>0.5MPa,</a:t>
            </a:r>
            <a:r>
              <a:rPr lang="zh-CN" altLang="zh-CN" sz="1600" dirty="0">
                <a:latin typeface="Times New Roman" panose="02020603050405020304" pitchFamily="18" charset="0"/>
                <a:ea typeface="黑体" panose="02010609060101010101" pitchFamily="49" charset="-122"/>
              </a:rPr>
              <a:t>通过顺序阀</a:t>
            </a:r>
            <a:r>
              <a:rPr lang="en-US" altLang="zh-CN" sz="1600" dirty="0">
                <a:latin typeface="Times New Roman" panose="02020603050405020304" pitchFamily="18" charset="0"/>
                <a:ea typeface="黑体" panose="02010609060101010101" pitchFamily="49" charset="-122"/>
              </a:rPr>
              <a:t>7</a:t>
            </a:r>
            <a:r>
              <a:rPr lang="zh-CN" altLang="zh-CN" sz="1600" dirty="0">
                <a:latin typeface="Times New Roman" panose="02020603050405020304" pitchFamily="18" charset="0"/>
                <a:ea typeface="黑体" panose="02010609060101010101" pitchFamily="49" charset="-122"/>
              </a:rPr>
              <a:t>的流量为</a:t>
            </a:r>
            <a:r>
              <a:rPr lang="en-US" altLang="zh-CN" sz="1600" dirty="0">
                <a:latin typeface="Times New Roman" panose="02020603050405020304" pitchFamily="18" charset="0"/>
                <a:ea typeface="黑体" panose="02010609060101010101" pitchFamily="49" charset="-122"/>
              </a:rPr>
              <a:t>(0.24+22)L/min=22.24L/min,</a:t>
            </a:r>
            <a:r>
              <a:rPr lang="zh-CN" altLang="zh-CN" sz="1600" dirty="0">
                <a:latin typeface="Times New Roman" panose="02020603050405020304" pitchFamily="18" charset="0"/>
                <a:ea typeface="黑体" panose="02010609060101010101" pitchFamily="49" charset="-122"/>
              </a:rPr>
              <a:t>因此这时液压缸回油腔的压力</a:t>
            </a:r>
            <a:r>
              <a:rPr lang="en-US" altLang="zh-CN" sz="1600" i="1" dirty="0">
                <a:latin typeface="Times New Roman" panose="02020603050405020304" pitchFamily="18" charset="0"/>
                <a:ea typeface="黑体" panose="02010609060101010101" pitchFamily="49" charset="-122"/>
              </a:rPr>
              <a:t>p</a:t>
            </a:r>
            <a:r>
              <a:rPr lang="en-US" altLang="zh-CN" sz="1600" baseline="-25000" dirty="0">
                <a:latin typeface="Times New Roman" panose="02020603050405020304" pitchFamily="18" charset="0"/>
                <a:ea typeface="黑体" panose="02010609060101010101" pitchFamily="49" charset="-122"/>
              </a:rPr>
              <a:t>2</a:t>
            </a:r>
            <a:r>
              <a:rPr lang="zh-CN" altLang="zh-CN" sz="1600" dirty="0">
                <a:latin typeface="Times New Roman" panose="02020603050405020304" pitchFamily="18" charset="0"/>
                <a:ea typeface="黑体" panose="02010609060101010101" pitchFamily="49" charset="-122"/>
              </a:rPr>
              <a:t>为</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A9CEC26-0E85-4844-B084-78B00492FE3A}"/>
                  </a:ext>
                </a:extLst>
              </p:cNvPr>
              <p:cNvSpPr/>
              <p:nvPr/>
            </p:nvSpPr>
            <p:spPr>
              <a:xfrm>
                <a:off x="1145110" y="3366113"/>
                <a:ext cx="6977289" cy="8174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0">
                              <a:latin typeface="Cambria Math" panose="02040503050406030204" pitchFamily="18" charset="0"/>
                            </a:rPr>
                            <m:t>2</m:t>
                          </m:r>
                        </m:sub>
                      </m:sSub>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24</m:t>
                                      </m:r>
                                    </m:num>
                                    <m:den>
                                      <m:r>
                                        <a:rPr lang="zh-CN" altLang="en-US" i="0">
                                          <a:latin typeface="Cambria Math" panose="02040503050406030204" pitchFamily="18" charset="0"/>
                                        </a:rPr>
                                        <m:t>80</m:t>
                                      </m:r>
                                    </m:den>
                                  </m:f>
                                </m:e>
                              </m:d>
                            </m:e>
                            <m:sup>
                              <m:r>
                                <a:rPr lang="zh-CN" altLang="en-US" i="0">
                                  <a:latin typeface="Cambria Math" panose="02040503050406030204" pitchFamily="18" charset="0"/>
                                </a:rPr>
                                <m:t>2</m:t>
                              </m:r>
                            </m:sup>
                          </m:sSup>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3×</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22</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24</m:t>
                                      </m:r>
                                    </m:num>
                                    <m:den>
                                      <m:r>
                                        <a:rPr lang="zh-CN" altLang="en-US" i="0">
                                          <a:latin typeface="Cambria Math" panose="02040503050406030204" pitchFamily="18" charset="0"/>
                                        </a:rPr>
                                        <m:t>63</m:t>
                                      </m:r>
                                    </m:den>
                                  </m:f>
                                </m:e>
                              </m:d>
                            </m:e>
                            <m:sup>
                              <m:r>
                                <a:rPr lang="zh-CN" altLang="en-US" i="0">
                                  <a:latin typeface="Cambria Math" panose="02040503050406030204" pitchFamily="18" charset="0"/>
                                </a:rPr>
                                <m:t>2</m:t>
                              </m:r>
                            </m:sup>
                          </m:sSup>
                        </m:e>
                      </m:d>
                      <m:r>
                        <m:rPr>
                          <m:sty m:val="p"/>
                        </m:rPr>
                        <a:rPr lang="zh-CN" altLang="en-US" i="0">
                          <a:latin typeface="Cambria Math" panose="02040503050406030204" pitchFamily="18" charset="0"/>
                        </a:rPr>
                        <m:t>MPa</m:t>
                      </m:r>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537</m:t>
                      </m:r>
                      <m:r>
                        <m:rPr>
                          <m:sty m:val="p"/>
                        </m:rPr>
                        <a:rPr lang="zh-CN" altLang="en-US" i="0">
                          <a:latin typeface="Cambria Math" panose="02040503050406030204" pitchFamily="18" charset="0"/>
                        </a:rPr>
                        <m:t>MPa</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EA9CEC26-0E85-4844-B084-78B00492FE3A}"/>
                  </a:ext>
                </a:extLst>
              </p:cNvPr>
              <p:cNvSpPr>
                <a:spLocks noRot="1" noChangeAspect="1" noMove="1" noResize="1" noEditPoints="1" noAdjustHandles="1" noChangeArrowheads="1" noChangeShapeType="1" noTextEdit="1"/>
              </p:cNvSpPr>
              <p:nvPr/>
            </p:nvSpPr>
            <p:spPr>
              <a:xfrm>
                <a:off x="1145110" y="3366113"/>
                <a:ext cx="6977289" cy="81740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887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animBg="1"/>
      <p:bldP spid="2"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83589"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33836"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60425" y="1009833"/>
            <a:ext cx="5227713"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一</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验算系统压力损失并确定压力阀的调整值</a:t>
            </a:r>
          </a:p>
        </p:txBody>
      </p:sp>
      <p:sp>
        <p:nvSpPr>
          <p:cNvPr id="6" name="矩形 5">
            <a:extLst>
              <a:ext uri="{FF2B5EF4-FFF2-40B4-BE49-F238E27FC236}">
                <a16:creationId xmlns:a16="http://schemas.microsoft.com/office/drawing/2014/main" id="{73CFD8DD-D000-4234-9F9F-37A5881F1973}"/>
              </a:ext>
            </a:extLst>
          </p:cNvPr>
          <p:cNvSpPr/>
          <p:nvPr/>
        </p:nvSpPr>
        <p:spPr>
          <a:xfrm>
            <a:off x="718106" y="1487147"/>
            <a:ext cx="6831580" cy="369332"/>
          </a:xfrm>
          <a:prstGeom prst="rect">
            <a:avLst/>
          </a:prstGeom>
        </p:spPr>
        <p:txBody>
          <a:bodyPr wrap="square">
            <a:spAutoFit/>
          </a:bodyPr>
          <a:lstStyle/>
          <a:p>
            <a:r>
              <a:rPr lang="en-US" altLang="zh-CN" dirty="0">
                <a:solidFill>
                  <a:srgbClr val="365D7E"/>
                </a:solidFill>
                <a:latin typeface="Times New Roman" panose="02020603050405020304" pitchFamily="18" charset="0"/>
                <a:ea typeface="黑体" panose="02010609060101010101" pitchFamily="49" charset="-122"/>
              </a:rPr>
              <a:t>2.</a:t>
            </a:r>
            <a:r>
              <a:rPr lang="zh-CN" altLang="zh-CN" dirty="0">
                <a:solidFill>
                  <a:srgbClr val="365D7E"/>
                </a:solidFill>
                <a:latin typeface="Times New Roman" panose="02020603050405020304" pitchFamily="18" charset="0"/>
                <a:ea typeface="黑体" panose="02010609060101010101" pitchFamily="49" charset="-122"/>
              </a:rPr>
              <a:t>工进</a:t>
            </a:r>
          </a:p>
        </p:txBody>
      </p:sp>
      <p:sp>
        <p:nvSpPr>
          <p:cNvPr id="25" name="直角三角形 24">
            <a:extLst>
              <a:ext uri="{FF2B5EF4-FFF2-40B4-BE49-F238E27FC236}">
                <a16:creationId xmlns:a16="http://schemas.microsoft.com/office/drawing/2014/main" id="{A70AD15D-4A0D-45F8-81F1-F9CA3BB03AA1}"/>
              </a:ext>
            </a:extLst>
          </p:cNvPr>
          <p:cNvSpPr/>
          <p:nvPr/>
        </p:nvSpPr>
        <p:spPr>
          <a:xfrm rot="2637755" flipH="1" flipV="1">
            <a:off x="523836" y="1581939"/>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E732D601-85C1-473E-A5EA-127AD0596862}"/>
              </a:ext>
            </a:extLst>
          </p:cNvPr>
          <p:cNvSpPr/>
          <p:nvPr/>
        </p:nvSpPr>
        <p:spPr>
          <a:xfrm>
            <a:off x="657015" y="1765685"/>
            <a:ext cx="7953480" cy="784254"/>
          </a:xfrm>
          <a:prstGeom prst="rect">
            <a:avLst/>
          </a:prstGeom>
        </p:spPr>
        <p:txBody>
          <a:bodyPr wrap="square">
            <a:spAutoFit/>
          </a:bodyPr>
          <a:lstStyle/>
          <a:p>
            <a:pPr indent="432000">
              <a:lnSpc>
                <a:spcPct val="150000"/>
              </a:lnSpc>
            </a:pPr>
            <a:r>
              <a:rPr lang="zh-CN" altLang="zh-CN" sz="1600" dirty="0">
                <a:latin typeface="Times New Roman" panose="02020603050405020304" pitchFamily="18" charset="0"/>
                <a:ea typeface="黑体" panose="02010609060101010101" pitchFamily="49" charset="-122"/>
              </a:rPr>
              <a:t>可见此值略大于原估计值</a:t>
            </a:r>
            <a:r>
              <a:rPr lang="en-US" altLang="zh-CN" sz="1600" dirty="0">
                <a:latin typeface="Times New Roman" panose="02020603050405020304" pitchFamily="18" charset="0"/>
                <a:ea typeface="黑体" panose="02010609060101010101" pitchFamily="49" charset="-122"/>
              </a:rPr>
              <a:t>0.5MPa</a:t>
            </a:r>
            <a:r>
              <a:rPr lang="zh-CN" altLang="zh-CN" sz="1600" dirty="0">
                <a:latin typeface="Times New Roman" panose="02020603050405020304" pitchFamily="18" charset="0"/>
                <a:ea typeface="黑体" panose="02010609060101010101" pitchFamily="49" charset="-122"/>
              </a:rPr>
              <a:t>。故可按表</a:t>
            </a:r>
            <a:r>
              <a:rPr lang="en-US" altLang="zh-CN" sz="1600" dirty="0">
                <a:latin typeface="Times New Roman" panose="02020603050405020304" pitchFamily="18" charset="0"/>
                <a:ea typeface="黑体" panose="02010609060101010101" pitchFamily="49" charset="-122"/>
              </a:rPr>
              <a:t>11-6</a:t>
            </a:r>
            <a:r>
              <a:rPr lang="zh-CN" altLang="zh-CN" sz="1600" dirty="0">
                <a:latin typeface="Times New Roman" panose="02020603050405020304" pitchFamily="18" charset="0"/>
                <a:ea typeface="黑体" panose="02010609060101010101" pitchFamily="49" charset="-122"/>
              </a:rPr>
              <a:t>中公式重新计算工进时液压缸进油腔压力</a:t>
            </a:r>
            <a:r>
              <a:rPr lang="en-US" altLang="zh-CN" sz="1600" i="1" dirty="0">
                <a:latin typeface="Times New Roman" panose="02020603050405020304" pitchFamily="18" charset="0"/>
                <a:ea typeface="黑体" panose="02010609060101010101" pitchFamily="49" charset="-122"/>
              </a:rPr>
              <a:t>p</a:t>
            </a:r>
            <a:r>
              <a:rPr lang="en-US" altLang="zh-CN" sz="1600" baseline="-25000" dirty="0">
                <a:latin typeface="Times New Roman" panose="02020603050405020304" pitchFamily="18" charset="0"/>
                <a:ea typeface="黑体" panose="02010609060101010101" pitchFamily="49" charset="-122"/>
              </a:rPr>
              <a:t>1</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即</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299F6C8-24DE-4E3E-B168-5FEBD9E4C8C1}"/>
                  </a:ext>
                </a:extLst>
              </p:cNvPr>
              <p:cNvSpPr/>
              <p:nvPr/>
            </p:nvSpPr>
            <p:spPr>
              <a:xfrm>
                <a:off x="1147005" y="2452564"/>
                <a:ext cx="7497233" cy="6267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1</m:t>
                          </m:r>
                        </m:sub>
                      </m:sSub>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1">
                              <a:latin typeface="Cambria Math" panose="02040503050406030204" pitchFamily="18" charset="0"/>
                            </a:rPr>
                            <m:t>𝐹</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2</m:t>
                              </m:r>
                            </m:sub>
                          </m:sSub>
                          <m:r>
                            <a:rPr lang="zh-CN" altLang="en-US" sz="1600" i="1">
                              <a:latin typeface="Cambria Math" panose="02040503050406030204" pitchFamily="18" charset="0"/>
                            </a:rPr>
                            <m:t>𝐴</m:t>
                          </m:r>
                        </m:num>
                        <m:den>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𝐴</m:t>
                              </m:r>
                            </m:e>
                            <m:sub>
                              <m:r>
                                <a:rPr lang="zh-CN" altLang="en-US" sz="1600" i="0">
                                  <a:latin typeface="Cambria Math" panose="02040503050406030204" pitchFamily="18" charset="0"/>
                                </a:rPr>
                                <m:t>1</m:t>
                              </m:r>
                            </m:sub>
                          </m:sSub>
                        </m:den>
                      </m:f>
                      <m:r>
                        <a:rPr lang="zh-CN" altLang="en-US" sz="1600" i="0">
                          <a:latin typeface="Cambria Math" panose="02040503050406030204" pitchFamily="18" charset="0"/>
                        </a:rPr>
                        <m:t>=</m:t>
                      </m:r>
                      <m:f>
                        <m:fPr>
                          <m:ctrlPr>
                            <a:rPr lang="zh-CN" altLang="en-US" sz="1600" i="1">
                              <a:latin typeface="Cambria Math" panose="02040503050406030204" pitchFamily="18" charset="0"/>
                            </a:rPr>
                          </m:ctrlPr>
                        </m:fPr>
                        <m:num>
                          <m:r>
                            <a:rPr lang="zh-CN" altLang="en-US" sz="1600" i="0">
                              <a:latin typeface="Cambria Math" panose="02040503050406030204" pitchFamily="18" charset="0"/>
                            </a:rPr>
                            <m:t>34943+0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537×1</m:t>
                          </m:r>
                          <m:sSup>
                            <m:sSupPr>
                              <m:ctrlPr>
                                <a:rPr lang="zh-CN" altLang="en-US" sz="1600" i="1">
                                  <a:latin typeface="Cambria Math" panose="02040503050406030204" pitchFamily="18" charset="0"/>
                                </a:rPr>
                              </m:ctrlPr>
                            </m:sSupPr>
                            <m:e>
                              <m:r>
                                <a:rPr lang="zh-CN" altLang="en-US" sz="1600" i="0">
                                  <a:latin typeface="Cambria Math" panose="02040503050406030204" pitchFamily="18" charset="0"/>
                                </a:rPr>
                                <m:t>0</m:t>
                              </m:r>
                            </m:e>
                            <m:sup>
                              <m:r>
                                <a:rPr lang="zh-CN" altLang="en-US" sz="1600" i="0">
                                  <a:latin typeface="Cambria Math" panose="02040503050406030204" pitchFamily="18" charset="0"/>
                                </a:rPr>
                                <m:t>6</m:t>
                              </m:r>
                            </m:sup>
                          </m:sSup>
                          <m:r>
                            <a:rPr lang="zh-CN" altLang="en-US" sz="1600" i="0">
                              <a:latin typeface="Cambria Math" panose="02040503050406030204" pitchFamily="18" charset="0"/>
                            </a:rPr>
                            <m:t>×44</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77×1</m:t>
                          </m:r>
                          <m:sSup>
                            <m:sSupPr>
                              <m:ctrlPr>
                                <a:rPr lang="zh-CN" altLang="en-US" sz="1600" i="1">
                                  <a:latin typeface="Cambria Math" panose="02040503050406030204" pitchFamily="18" charset="0"/>
                                </a:rPr>
                              </m:ctrlPr>
                            </m:sSupPr>
                            <m:e>
                              <m:r>
                                <a:rPr lang="zh-CN" altLang="en-US" sz="1600" i="0">
                                  <a:latin typeface="Cambria Math" panose="02040503050406030204" pitchFamily="18" charset="0"/>
                                </a:rPr>
                                <m:t>0</m:t>
                              </m:r>
                            </m:e>
                            <m:sup>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4</m:t>
                              </m:r>
                            </m:sup>
                          </m:sSup>
                        </m:num>
                        <m:den>
                          <m:r>
                            <a:rPr lang="zh-CN" altLang="en-US" sz="1600" i="0">
                              <a:latin typeface="Cambria Math" panose="02040503050406030204" pitchFamily="18" charset="0"/>
                            </a:rPr>
                            <m:t>95</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03×1</m:t>
                          </m:r>
                          <m:sSup>
                            <m:sSupPr>
                              <m:ctrlPr>
                                <a:rPr lang="zh-CN" altLang="en-US" sz="1600" i="1">
                                  <a:latin typeface="Cambria Math" panose="02040503050406030204" pitchFamily="18" charset="0"/>
                                </a:rPr>
                              </m:ctrlPr>
                            </m:sSupPr>
                            <m:e>
                              <m:r>
                                <a:rPr lang="zh-CN" altLang="en-US" sz="1600" i="0">
                                  <a:latin typeface="Cambria Math" panose="02040503050406030204" pitchFamily="18" charset="0"/>
                                </a:rPr>
                                <m:t>0</m:t>
                              </m:r>
                            </m:e>
                            <m:sup>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4</m:t>
                              </m:r>
                            </m:sup>
                          </m:sSup>
                          <m:r>
                            <a:rPr lang="zh-CN" altLang="en-US" sz="1600" i="0">
                              <a:latin typeface="Cambria Math" panose="02040503050406030204" pitchFamily="18" charset="0"/>
                            </a:rPr>
                            <m:t>×1</m:t>
                          </m:r>
                          <m:sSup>
                            <m:sSupPr>
                              <m:ctrlPr>
                                <a:rPr lang="zh-CN" altLang="en-US" sz="1600" i="1">
                                  <a:latin typeface="Cambria Math" panose="02040503050406030204" pitchFamily="18" charset="0"/>
                                </a:rPr>
                              </m:ctrlPr>
                            </m:sSupPr>
                            <m:e>
                              <m:r>
                                <a:rPr lang="zh-CN" altLang="en-US" sz="1600" i="0">
                                  <a:latin typeface="Cambria Math" panose="02040503050406030204" pitchFamily="18" charset="0"/>
                                </a:rPr>
                                <m:t>0</m:t>
                              </m:r>
                            </m:e>
                            <m:sup>
                              <m:r>
                                <a:rPr lang="zh-CN" altLang="en-US" sz="1600" i="0">
                                  <a:latin typeface="Cambria Math" panose="02040503050406030204" pitchFamily="18" charset="0"/>
                                </a:rPr>
                                <m:t>6</m:t>
                              </m:r>
                            </m:sup>
                          </m:sSup>
                        </m:den>
                      </m:f>
                      <m:r>
                        <m:rPr>
                          <m:sty m:val="p"/>
                        </m:rPr>
                        <a:rPr lang="zh-CN" altLang="en-US" sz="1600" i="0">
                          <a:latin typeface="Cambria Math" panose="02040503050406030204" pitchFamily="18" charset="0"/>
                        </a:rPr>
                        <m:t>MPa</m:t>
                      </m:r>
                      <m:r>
                        <a:rPr lang="zh-CN" altLang="en-US" sz="1600" i="0">
                          <a:latin typeface="Cambria Math" panose="02040503050406030204" pitchFamily="18" charset="0"/>
                        </a:rPr>
                        <m:t>=3</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93</m:t>
                      </m:r>
                      <m:r>
                        <m:rPr>
                          <m:sty m:val="p"/>
                        </m:rPr>
                        <a:rPr lang="zh-CN" altLang="en-US" sz="1600" i="0">
                          <a:latin typeface="Cambria Math" panose="02040503050406030204" pitchFamily="18" charset="0"/>
                        </a:rPr>
                        <m:t>MPa</m:t>
                      </m:r>
                    </m:oMath>
                  </m:oMathPara>
                </a14:m>
                <a:endParaRPr lang="zh-CN" altLang="en-US" sz="1600"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9299F6C8-24DE-4E3E-B168-5FEBD9E4C8C1}"/>
                  </a:ext>
                </a:extLst>
              </p:cNvPr>
              <p:cNvSpPr>
                <a:spLocks noRot="1" noChangeAspect="1" noMove="1" noResize="1" noEditPoints="1" noAdjustHandles="1" noChangeArrowheads="1" noChangeShapeType="1" noTextEdit="1"/>
              </p:cNvSpPr>
              <p:nvPr/>
            </p:nvSpPr>
            <p:spPr>
              <a:xfrm>
                <a:off x="1147005" y="2452564"/>
                <a:ext cx="7497233" cy="626710"/>
              </a:xfrm>
              <a:prstGeom prst="rect">
                <a:avLst/>
              </a:prstGeom>
              <a:blipFill>
                <a:blip r:embed="rId3"/>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C87DD587-5A74-4983-A1B5-2DF03532C936}"/>
              </a:ext>
            </a:extLst>
          </p:cNvPr>
          <p:cNvSpPr/>
          <p:nvPr/>
        </p:nvSpPr>
        <p:spPr>
          <a:xfrm>
            <a:off x="657015" y="3087743"/>
            <a:ext cx="3903633" cy="338554"/>
          </a:xfrm>
          <a:prstGeom prst="rect">
            <a:avLst/>
          </a:prstGeom>
        </p:spPr>
        <p:txBody>
          <a:bodyPr wrap="none">
            <a:spAutoFit/>
          </a:bodyPr>
          <a:lstStyle/>
          <a:p>
            <a:pPr indent="432000"/>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此值与表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中数值</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4.054MPa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相近。</a:t>
            </a:r>
            <a:endParaRPr lang="zh-CN" altLang="en-US" sz="1600" dirty="0">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94126A17-6E8F-4AA0-87FC-FDB93E1A3A46}"/>
              </a:ext>
            </a:extLst>
          </p:cNvPr>
          <p:cNvSpPr/>
          <p:nvPr/>
        </p:nvSpPr>
        <p:spPr>
          <a:xfrm>
            <a:off x="657015" y="3477346"/>
            <a:ext cx="7533037" cy="414922"/>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考虑到压力继电器可靠动作需要压差</a:t>
            </a:r>
            <a:r>
              <a:rPr lang="en-US" altLang="zh-CN" sz="16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故溢流阀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的调压</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P1A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应为</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7760CC58-0337-4111-82B4-5CA53EEB60E0}"/>
                  </a:ext>
                </a:extLst>
              </p:cNvPr>
              <p:cNvSpPr/>
              <p:nvPr/>
            </p:nvSpPr>
            <p:spPr>
              <a:xfrm>
                <a:off x="486577" y="3914747"/>
                <a:ext cx="8257762" cy="7368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P</m:t>
                          </m:r>
                          <m:r>
                            <a:rPr lang="zh-CN" altLang="en-US" sz="1600" i="0">
                              <a:latin typeface="Cambria Math" panose="02040503050406030204" pitchFamily="18" charset="0"/>
                            </a:rPr>
                            <m:t>1</m:t>
                          </m:r>
                          <m:r>
                            <m:rPr>
                              <m:sty m:val="p"/>
                            </m:rPr>
                            <a:rPr lang="zh-CN" altLang="en-US" sz="1600" i="0">
                              <a:latin typeface="Cambria Math" panose="02040503050406030204" pitchFamily="18" charset="0"/>
                            </a:rPr>
                            <m:t>A</m:t>
                          </m:r>
                        </m:sub>
                      </m:sSub>
                      <m:r>
                        <a:rPr lang="zh-CN" altLang="en-US" sz="1600" i="0">
                          <a:latin typeface="Cambria Math" panose="02040503050406030204" pitchFamily="18" charset="0"/>
                        </a:rPr>
                        <m:t>&gt;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1</m:t>
                          </m:r>
                        </m:sub>
                      </m:sSub>
                      <m:r>
                        <a:rPr lang="zh-CN" altLang="en-US" sz="1600" i="0">
                          <a:latin typeface="Cambria Math" panose="02040503050406030204" pitchFamily="18" charset="0"/>
                        </a:rPr>
                        <m:t>+</m:t>
                      </m:r>
                      <m:r>
                        <m:rPr>
                          <m:nor/>
                        </m:rPr>
                        <a:rPr lang="zh-CN" altLang="en-US" sz="1600" i="1">
                          <a:latin typeface="Times New Roman" panose="02020603050405020304" pitchFamily="18" charset="0"/>
                          <a:ea typeface="黑体" panose="02010609060101010101" pitchFamily="49" charset="-122"/>
                        </a:rPr>
                        <m:t>􀰐</m:t>
                      </m:r>
                      <m:r>
                        <m:rPr>
                          <m:sty m:val="p"/>
                        </m:rPr>
                        <a:rPr lang="zh-CN" altLang="en-US" sz="1600" i="0">
                          <a:latin typeface="Cambria Math" panose="02040503050406030204" pitchFamily="18" charset="0"/>
                        </a:rPr>
                        <m:t>Δ</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1</m:t>
                          </m:r>
                        </m:sub>
                      </m:sSub>
                      <m:r>
                        <a:rPr lang="zh-CN" altLang="en-US" sz="1600" i="0">
                          <a:latin typeface="Cambria Math" panose="02040503050406030204" pitchFamily="18" charset="0"/>
                        </a:rPr>
                        <m:t>+</m:t>
                      </m:r>
                      <m:r>
                        <m:rPr>
                          <m:sty m:val="p"/>
                        </m:rPr>
                        <a:rPr lang="zh-CN" altLang="en-US" sz="1600" i="0">
                          <a:latin typeface="Cambria Math" panose="02040503050406030204" pitchFamily="18" charset="0"/>
                        </a:rPr>
                        <m:t>Δ</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e</m:t>
                          </m:r>
                        </m:sub>
                      </m:sSub>
                      <m:r>
                        <a:rPr lang="zh-CN" altLang="en-US" sz="1600" i="0">
                          <a:latin typeface="Cambria Math" panose="02040503050406030204" pitchFamily="18" charset="0"/>
                        </a:rPr>
                        <m:t>=</m:t>
                      </m:r>
                      <m:d>
                        <m:dPr>
                          <m:begChr m:val="["/>
                          <m:endChr m:val="]"/>
                          <m:ctrlPr>
                            <a:rPr lang="zh-CN" altLang="en-US" sz="1600" i="1">
                              <a:latin typeface="Cambria Math" panose="02040503050406030204" pitchFamily="18" charset="0"/>
                            </a:rPr>
                          </m:ctrlPr>
                        </m:dPr>
                        <m:e>
                          <m:r>
                            <a:rPr lang="zh-CN" altLang="en-US" sz="1600" i="0">
                              <a:latin typeface="Cambria Math" panose="02040503050406030204" pitchFamily="18" charset="0"/>
                            </a:rPr>
                            <m:t>3</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93+0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5×</m:t>
                          </m:r>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5</m:t>
                                      </m:r>
                                    </m:num>
                                    <m:den>
                                      <m:r>
                                        <a:rPr lang="zh-CN" altLang="en-US" sz="1600" i="0">
                                          <a:latin typeface="Cambria Math" panose="02040503050406030204" pitchFamily="18" charset="0"/>
                                        </a:rPr>
                                        <m:t>80</m:t>
                                      </m:r>
                                    </m:den>
                                  </m:f>
                                </m:e>
                              </m:d>
                            </m:e>
                            <m:sup>
                              <m:r>
                                <a:rPr lang="zh-CN" altLang="en-US" sz="1600" i="0">
                                  <a:latin typeface="Cambria Math" panose="02040503050406030204" pitchFamily="18" charset="0"/>
                                </a:rPr>
                                <m:t>2</m:t>
                              </m:r>
                            </m:sup>
                          </m:sSup>
                          <m:r>
                            <a:rPr lang="zh-CN" altLang="en-US" sz="1600" i="0">
                              <a:latin typeface="Cambria Math" panose="02040503050406030204" pitchFamily="18" charset="0"/>
                            </a:rPr>
                            <m:t>+0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5+0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5</m:t>
                          </m:r>
                        </m:e>
                      </m:d>
                      <m:r>
                        <m:rPr>
                          <m:sty m:val="p"/>
                        </m:rPr>
                        <a:rPr lang="zh-CN" altLang="en-US" sz="1600" i="0">
                          <a:latin typeface="Cambria Math" panose="02040503050406030204" pitchFamily="18" charset="0"/>
                        </a:rPr>
                        <m:t>MPa</m:t>
                      </m:r>
                      <m:r>
                        <a:rPr lang="zh-CN" altLang="en-US" sz="1600" i="0">
                          <a:latin typeface="Cambria Math" panose="02040503050406030204" pitchFamily="18" charset="0"/>
                        </a:rPr>
                        <m:t>=4</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93</m:t>
                      </m:r>
                      <m:r>
                        <m:rPr>
                          <m:sty m:val="p"/>
                        </m:rPr>
                        <a:rPr lang="zh-CN" altLang="en-US" sz="1600" i="0">
                          <a:latin typeface="Cambria Math" panose="02040503050406030204" pitchFamily="18" charset="0"/>
                        </a:rPr>
                        <m:t>MPa</m:t>
                      </m:r>
                    </m:oMath>
                  </m:oMathPara>
                </a14:m>
                <a:endParaRPr lang="zh-CN" altLang="en-US" sz="1600" dirty="0">
                  <a:latin typeface="Times New Roman" panose="02020603050405020304" pitchFamily="18" charset="0"/>
                  <a:ea typeface="黑体" panose="02010609060101010101" pitchFamily="49" charset="-122"/>
                </a:endParaRPr>
              </a:p>
            </p:txBody>
          </p:sp>
        </mc:Choice>
        <mc:Fallback xmlns="">
          <p:sp>
            <p:nvSpPr>
              <p:cNvPr id="9" name="矩形 8">
                <a:extLst>
                  <a:ext uri="{FF2B5EF4-FFF2-40B4-BE49-F238E27FC236}">
                    <a16:creationId xmlns:a16="http://schemas.microsoft.com/office/drawing/2014/main" id="{7760CC58-0337-4111-82B4-5CA53EEB60E0}"/>
                  </a:ext>
                </a:extLst>
              </p:cNvPr>
              <p:cNvSpPr>
                <a:spLocks noRot="1" noChangeAspect="1" noMove="1" noResize="1" noEditPoints="1" noAdjustHandles="1" noChangeArrowheads="1" noChangeShapeType="1" noTextEdit="1"/>
              </p:cNvSpPr>
              <p:nvPr/>
            </p:nvSpPr>
            <p:spPr>
              <a:xfrm>
                <a:off x="486577" y="3914747"/>
                <a:ext cx="8257762" cy="73686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681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1+#ppt_w/2"/>
                                          </p:val>
                                        </p:tav>
                                        <p:tav tm="100000">
                                          <p:val>
                                            <p:strVal val="#ppt_x"/>
                                          </p:val>
                                        </p:tav>
                                      </p:tavLst>
                                    </p:anim>
                                    <p:anim calcmode="lin" valueType="num">
                                      <p:cBhvr additive="base">
                                        <p:cTn id="16" dur="7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animEffect transition="in" filter="fade">
                                      <p:cBhvr>
                                        <p:cTn id="38" dur="500"/>
                                        <p:tgtEl>
                                          <p:spTgt spid="3"/>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Effect transition="in" filter="fade">
                                      <p:cBhvr>
                                        <p:cTn id="50" dur="500"/>
                                        <p:tgtEl>
                                          <p:spTgt spid="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animEffect transition="in" filter="fade">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7" grpId="0"/>
      <p:bldP spid="25" grpId="0" animBg="1"/>
      <p:bldP spid="2" grpId="0"/>
      <p:bldP spid="3" grpId="0"/>
      <p:bldP spid="4" grpId="0"/>
      <p:bldP spid="8" grpId="0"/>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83589"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33836"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60425" y="1009833"/>
            <a:ext cx="5227713"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一</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验算系统压力损失并确定压力阀的调整值</a:t>
            </a:r>
          </a:p>
        </p:txBody>
      </p:sp>
      <p:sp>
        <p:nvSpPr>
          <p:cNvPr id="6" name="矩形 5">
            <a:extLst>
              <a:ext uri="{FF2B5EF4-FFF2-40B4-BE49-F238E27FC236}">
                <a16:creationId xmlns:a16="http://schemas.microsoft.com/office/drawing/2014/main" id="{73CFD8DD-D000-4234-9F9F-37A5881F1973}"/>
              </a:ext>
            </a:extLst>
          </p:cNvPr>
          <p:cNvSpPr/>
          <p:nvPr/>
        </p:nvSpPr>
        <p:spPr>
          <a:xfrm>
            <a:off x="718106" y="1487147"/>
            <a:ext cx="6831580" cy="369332"/>
          </a:xfrm>
          <a:prstGeom prst="rect">
            <a:avLst/>
          </a:prstGeom>
        </p:spPr>
        <p:txBody>
          <a:bodyPr wrap="square">
            <a:spAutoFit/>
          </a:bodyPr>
          <a:lstStyle/>
          <a:p>
            <a:r>
              <a:rPr lang="en-US" altLang="zh-CN" dirty="0">
                <a:solidFill>
                  <a:srgbClr val="365D7E"/>
                </a:solidFill>
                <a:latin typeface="Times New Roman" panose="02020603050405020304" pitchFamily="18" charset="0"/>
                <a:ea typeface="黑体" panose="02010609060101010101" pitchFamily="49" charset="-122"/>
              </a:rPr>
              <a:t>3.</a:t>
            </a:r>
            <a:r>
              <a:rPr lang="zh-CN" altLang="zh-CN" dirty="0">
                <a:solidFill>
                  <a:srgbClr val="365D7E"/>
                </a:solidFill>
                <a:latin typeface="Times New Roman" panose="02020603050405020304" pitchFamily="18" charset="0"/>
                <a:ea typeface="黑体" panose="02010609060101010101" pitchFamily="49" charset="-122"/>
              </a:rPr>
              <a:t>快退</a:t>
            </a:r>
          </a:p>
        </p:txBody>
      </p:sp>
      <p:sp>
        <p:nvSpPr>
          <p:cNvPr id="25" name="直角三角形 24">
            <a:extLst>
              <a:ext uri="{FF2B5EF4-FFF2-40B4-BE49-F238E27FC236}">
                <a16:creationId xmlns:a16="http://schemas.microsoft.com/office/drawing/2014/main" id="{A70AD15D-4A0D-45F8-81F1-F9CA3BB03AA1}"/>
              </a:ext>
            </a:extLst>
          </p:cNvPr>
          <p:cNvSpPr/>
          <p:nvPr/>
        </p:nvSpPr>
        <p:spPr>
          <a:xfrm rot="2637755" flipH="1" flipV="1">
            <a:off x="523836" y="1581939"/>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E732D601-85C1-473E-A5EA-127AD0596862}"/>
              </a:ext>
            </a:extLst>
          </p:cNvPr>
          <p:cNvSpPr/>
          <p:nvPr/>
        </p:nvSpPr>
        <p:spPr>
          <a:xfrm>
            <a:off x="486577" y="1784744"/>
            <a:ext cx="7953480" cy="1286250"/>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快退时</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油液在进油路上通过单向阀</a:t>
            </a:r>
            <a:r>
              <a:rPr lang="en-US" altLang="zh-CN" dirty="0">
                <a:latin typeface="Times New Roman" panose="02020603050405020304" pitchFamily="18" charset="0"/>
                <a:ea typeface="黑体" panose="02010609060101010101" pitchFamily="49" charset="-122"/>
              </a:rPr>
              <a:t>10</a:t>
            </a:r>
            <a:r>
              <a:rPr lang="zh-CN" altLang="zh-CN" dirty="0">
                <a:latin typeface="Times New Roman" panose="02020603050405020304" pitchFamily="18" charset="0"/>
                <a:ea typeface="黑体" panose="02010609060101010101" pitchFamily="49" charset="-122"/>
              </a:rPr>
              <a:t>的流量为</a:t>
            </a:r>
            <a:r>
              <a:rPr lang="en-US" altLang="zh-CN" dirty="0">
                <a:latin typeface="Times New Roman" panose="02020603050405020304" pitchFamily="18" charset="0"/>
                <a:ea typeface="黑体" panose="02010609060101010101" pitchFamily="49" charset="-122"/>
              </a:rPr>
              <a:t>22L/min,</a:t>
            </a:r>
            <a:r>
              <a:rPr lang="zh-CN" altLang="zh-CN" dirty="0">
                <a:latin typeface="Times New Roman" panose="02020603050405020304" pitchFamily="18" charset="0"/>
                <a:ea typeface="黑体" panose="02010609060101010101" pitchFamily="49" charset="-122"/>
              </a:rPr>
              <a:t>通过换向阀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的流量为</a:t>
            </a:r>
            <a:r>
              <a:rPr lang="en-US" altLang="zh-CN" dirty="0">
                <a:latin typeface="Times New Roman" panose="02020603050405020304" pitchFamily="18" charset="0"/>
                <a:ea typeface="黑体" panose="02010609060101010101" pitchFamily="49" charset="-122"/>
              </a:rPr>
              <a:t>27.1L/min;</a:t>
            </a:r>
            <a:r>
              <a:rPr lang="zh-CN" altLang="zh-CN" dirty="0">
                <a:latin typeface="Times New Roman" panose="02020603050405020304" pitchFamily="18" charset="0"/>
                <a:ea typeface="黑体" panose="02010609060101010101" pitchFamily="49" charset="-122"/>
              </a:rPr>
              <a:t>油液在回油路上通过单向阀</a:t>
            </a:r>
            <a:r>
              <a:rPr lang="en-US" altLang="zh-CN" dirty="0">
                <a:latin typeface="Times New Roman" panose="02020603050405020304" pitchFamily="18" charset="0"/>
                <a:ea typeface="黑体" panose="02010609060101010101" pitchFamily="49" charset="-122"/>
              </a:rPr>
              <a:t>5</a:t>
            </a:r>
            <a:r>
              <a:rPr lang="zh-CN" altLang="zh-CN" dirty="0">
                <a:latin typeface="Times New Roman" panose="02020603050405020304" pitchFamily="18" charset="0"/>
                <a:ea typeface="黑体" panose="02010609060101010101" pitchFamily="49" charset="-122"/>
              </a:rPr>
              <a:t>、换向阀</a:t>
            </a:r>
            <a:r>
              <a:rPr lang="en-US" altLang="zh-CN" dirty="0">
                <a:latin typeface="Times New Roman" panose="02020603050405020304" pitchFamily="18" charset="0"/>
                <a:ea typeface="黑体" panose="02010609060101010101" pitchFamily="49" charset="-122"/>
              </a:rPr>
              <a:t>2</a:t>
            </a:r>
            <a:r>
              <a:rPr lang="zh-CN" altLang="zh-CN" dirty="0">
                <a:latin typeface="Times New Roman" panose="02020603050405020304" pitchFamily="18" charset="0"/>
                <a:ea typeface="黑体" panose="02010609060101010101" pitchFamily="49" charset="-122"/>
              </a:rPr>
              <a:t>和单向阀</a:t>
            </a:r>
            <a:r>
              <a:rPr lang="en-US" altLang="zh-CN" dirty="0">
                <a:latin typeface="Times New Roman" panose="02020603050405020304" pitchFamily="18" charset="0"/>
                <a:ea typeface="黑体" panose="02010609060101010101" pitchFamily="49" charset="-122"/>
              </a:rPr>
              <a:t>13</a:t>
            </a:r>
            <a:r>
              <a:rPr lang="zh-CN" altLang="zh-CN" dirty="0">
                <a:latin typeface="Times New Roman" panose="02020603050405020304" pitchFamily="18" charset="0"/>
                <a:ea typeface="黑体" panose="02010609060101010101" pitchFamily="49" charset="-122"/>
              </a:rPr>
              <a:t>的流量都是</a:t>
            </a:r>
            <a:r>
              <a:rPr lang="en-US" altLang="zh-CN" dirty="0">
                <a:latin typeface="Times New Roman" panose="02020603050405020304" pitchFamily="18" charset="0"/>
                <a:ea typeface="黑体" panose="02010609060101010101" pitchFamily="49" charset="-122"/>
              </a:rPr>
              <a:t>57.52L/min</a:t>
            </a:r>
            <a:r>
              <a:rPr lang="zh-CN" altLang="zh-CN" dirty="0">
                <a:latin typeface="Times New Roman" panose="02020603050405020304" pitchFamily="18" charset="0"/>
                <a:ea typeface="黑体" panose="02010609060101010101" pitchFamily="49" charset="-122"/>
              </a:rPr>
              <a:t>。因此进油路上总压降为</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34169D4-3B48-4096-B264-BC37F1A1D7CF}"/>
                  </a:ext>
                </a:extLst>
              </p:cNvPr>
              <p:cNvSpPr/>
              <p:nvPr/>
            </p:nvSpPr>
            <p:spPr>
              <a:xfrm>
                <a:off x="1578502" y="3220366"/>
                <a:ext cx="6792158" cy="8352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nary>
                            <m:naryPr>
                              <m:chr m:val="∑"/>
                              <m:subHide m:val="on"/>
                              <m:supHide m:val="on"/>
                              <m:ctrlPr>
                                <a:rPr lang="zh-CN" altLang="en-US" i="1" smtClean="0">
                                  <a:latin typeface="Cambria Math" panose="02040503050406030204" pitchFamily="18" charset="0"/>
                                </a:rPr>
                              </m:ctrlPr>
                            </m:naryPr>
                            <m:sub/>
                            <m:sup/>
                            <m:e>
                              <m:r>
                                <m:rPr>
                                  <m:sty m:val="p"/>
                                </m:rPr>
                                <a:rPr lang="zh-CN" altLang="en-US">
                                  <a:latin typeface="Cambria Math" panose="02040503050406030204" pitchFamily="18" charset="0"/>
                                </a:rPr>
                                <m:t>Δ</m:t>
                              </m:r>
                            </m:e>
                          </m:nary>
                          <m:r>
                            <a:rPr lang="zh-CN" altLang="en-US" i="1">
                              <a:latin typeface="Cambria Math" panose="02040503050406030204" pitchFamily="18" charset="0"/>
                            </a:rPr>
                            <m:t>𝑝</m:t>
                          </m:r>
                        </m:e>
                        <m:sub>
                          <m:r>
                            <m:rPr>
                              <m:sty m:val="p"/>
                            </m:rPr>
                            <a:rPr lang="zh-CN" altLang="en-US" i="0">
                              <a:latin typeface="Cambria Math" panose="02040503050406030204" pitchFamily="18" charset="0"/>
                            </a:rPr>
                            <m:t>V</m:t>
                          </m:r>
                          <m:r>
                            <a:rPr lang="zh-CN" altLang="en-US" i="0">
                              <a:latin typeface="Cambria Math" panose="02040503050406030204" pitchFamily="18" charset="0"/>
                            </a:rPr>
                            <m:t>1</m:t>
                          </m:r>
                        </m:sub>
                      </m:sSub>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2×</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22</m:t>
                                      </m:r>
                                    </m:num>
                                    <m:den>
                                      <m:r>
                                        <a:rPr lang="zh-CN" altLang="en-US" i="0">
                                          <a:latin typeface="Cambria Math" panose="02040503050406030204" pitchFamily="18" charset="0"/>
                                        </a:rPr>
                                        <m:t>63</m:t>
                                      </m:r>
                                    </m:den>
                                  </m:f>
                                </m:e>
                              </m:d>
                            </m:e>
                            <m:sup>
                              <m:r>
                                <a:rPr lang="zh-CN" altLang="en-US" i="0">
                                  <a:latin typeface="Cambria Math" panose="02040503050406030204" pitchFamily="18" charset="0"/>
                                </a:rPr>
                                <m:t>2</m:t>
                              </m:r>
                            </m:sup>
                          </m:sSup>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27</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1</m:t>
                                      </m:r>
                                    </m:num>
                                    <m:den>
                                      <m:r>
                                        <a:rPr lang="zh-CN" altLang="en-US" i="0">
                                          <a:latin typeface="Cambria Math" panose="02040503050406030204" pitchFamily="18" charset="0"/>
                                        </a:rPr>
                                        <m:t>80</m:t>
                                      </m:r>
                                    </m:den>
                                  </m:f>
                                </m:e>
                              </m:d>
                            </m:e>
                            <m:sup>
                              <m:r>
                                <a:rPr lang="zh-CN" altLang="en-US" i="0">
                                  <a:latin typeface="Cambria Math" panose="02040503050406030204" pitchFamily="18" charset="0"/>
                                </a:rPr>
                                <m:t>2</m:t>
                              </m:r>
                            </m:sup>
                          </m:sSup>
                        </m:e>
                      </m:d>
                      <m:r>
                        <m:rPr>
                          <m:sty m:val="p"/>
                        </m:rPr>
                        <a:rPr lang="zh-CN" altLang="en-US" i="0">
                          <a:latin typeface="Cambria Math" panose="02040503050406030204" pitchFamily="18" charset="0"/>
                        </a:rPr>
                        <m:t>MPa</m:t>
                      </m:r>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082</m:t>
                      </m:r>
                      <m:r>
                        <m:rPr>
                          <m:sty m:val="p"/>
                        </m:rPr>
                        <a:rPr lang="zh-CN" altLang="en-US" i="0">
                          <a:latin typeface="Cambria Math" panose="02040503050406030204" pitchFamily="18" charset="0"/>
                        </a:rPr>
                        <m:t>MPa</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734169D4-3B48-4096-B264-BC37F1A1D7CF}"/>
                  </a:ext>
                </a:extLst>
              </p:cNvPr>
              <p:cNvSpPr>
                <a:spLocks noRot="1" noChangeAspect="1" noMove="1" noResize="1" noEditPoints="1" noAdjustHandles="1" noChangeArrowheads="1" noChangeShapeType="1" noTextEdit="1"/>
              </p:cNvSpPr>
              <p:nvPr/>
            </p:nvSpPr>
            <p:spPr>
              <a:xfrm>
                <a:off x="1578502" y="3220366"/>
                <a:ext cx="6792158" cy="83529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188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randombar(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6"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animBg="1"/>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83589"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33836"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60425" y="1009833"/>
            <a:ext cx="5227713" cy="400110"/>
          </a:xfrm>
          <a:prstGeom prst="rect">
            <a:avLst/>
          </a:prstGeom>
        </p:spPr>
        <p:txBody>
          <a:bodyPr wrap="none">
            <a:spAutoFit/>
          </a:bodyPr>
          <a:lstStyle/>
          <a:p>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一</a:t>
            </a:r>
            <a:r>
              <a:rPr lang="en-US" altLang="zh-CN" sz="2000" dirty="0">
                <a:solidFill>
                  <a:srgbClr val="184972"/>
                </a:solidFill>
                <a:latin typeface="Times New Roman" panose="02020603050405020304" pitchFamily="18" charset="0"/>
                <a:ea typeface="黑体" panose="02010609060101010101" pitchFamily="49" charset="-122"/>
              </a:rPr>
              <a:t>)</a:t>
            </a:r>
            <a:r>
              <a:rPr lang="zh-CN" altLang="zh-CN" sz="2000" dirty="0">
                <a:solidFill>
                  <a:srgbClr val="184972"/>
                </a:solidFill>
                <a:latin typeface="Times New Roman" panose="02020603050405020304" pitchFamily="18" charset="0"/>
                <a:ea typeface="黑体" panose="02010609060101010101" pitchFamily="49" charset="-122"/>
              </a:rPr>
              <a:t>验算系统压力损失并确定压力阀的调整值</a:t>
            </a:r>
          </a:p>
        </p:txBody>
      </p:sp>
      <p:sp>
        <p:nvSpPr>
          <p:cNvPr id="6" name="矩形 5">
            <a:extLst>
              <a:ext uri="{FF2B5EF4-FFF2-40B4-BE49-F238E27FC236}">
                <a16:creationId xmlns:a16="http://schemas.microsoft.com/office/drawing/2014/main" id="{73CFD8DD-D000-4234-9F9F-37A5881F1973}"/>
              </a:ext>
            </a:extLst>
          </p:cNvPr>
          <p:cNvSpPr/>
          <p:nvPr/>
        </p:nvSpPr>
        <p:spPr>
          <a:xfrm>
            <a:off x="718106" y="1487147"/>
            <a:ext cx="6831580" cy="369332"/>
          </a:xfrm>
          <a:prstGeom prst="rect">
            <a:avLst/>
          </a:prstGeom>
        </p:spPr>
        <p:txBody>
          <a:bodyPr wrap="square">
            <a:spAutoFit/>
          </a:bodyPr>
          <a:lstStyle/>
          <a:p>
            <a:r>
              <a:rPr lang="en-US" altLang="zh-CN" dirty="0">
                <a:solidFill>
                  <a:srgbClr val="365D7E"/>
                </a:solidFill>
                <a:latin typeface="Times New Roman" panose="02020603050405020304" pitchFamily="18" charset="0"/>
                <a:ea typeface="黑体" panose="02010609060101010101" pitchFamily="49" charset="-122"/>
              </a:rPr>
              <a:t>3.</a:t>
            </a:r>
            <a:r>
              <a:rPr lang="zh-CN" altLang="zh-CN" dirty="0">
                <a:solidFill>
                  <a:srgbClr val="365D7E"/>
                </a:solidFill>
                <a:latin typeface="Times New Roman" panose="02020603050405020304" pitchFamily="18" charset="0"/>
                <a:ea typeface="黑体" panose="02010609060101010101" pitchFamily="49" charset="-122"/>
              </a:rPr>
              <a:t>快退</a:t>
            </a:r>
          </a:p>
        </p:txBody>
      </p:sp>
      <p:sp>
        <p:nvSpPr>
          <p:cNvPr id="25" name="直角三角形 24">
            <a:extLst>
              <a:ext uri="{FF2B5EF4-FFF2-40B4-BE49-F238E27FC236}">
                <a16:creationId xmlns:a16="http://schemas.microsoft.com/office/drawing/2014/main" id="{A70AD15D-4A0D-45F8-81F1-F9CA3BB03AA1}"/>
              </a:ext>
            </a:extLst>
          </p:cNvPr>
          <p:cNvSpPr/>
          <p:nvPr/>
        </p:nvSpPr>
        <p:spPr>
          <a:xfrm rot="2637755" flipH="1" flipV="1">
            <a:off x="523836" y="1581939"/>
            <a:ext cx="180000" cy="18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50">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E732D601-85C1-473E-A5EA-127AD0596862}"/>
              </a:ext>
            </a:extLst>
          </p:cNvPr>
          <p:cNvSpPr/>
          <p:nvPr/>
        </p:nvSpPr>
        <p:spPr>
          <a:xfrm>
            <a:off x="359319" y="1856479"/>
            <a:ext cx="7953480" cy="338554"/>
          </a:xfrm>
          <a:prstGeom prst="rect">
            <a:avLst/>
          </a:prstGeom>
        </p:spPr>
        <p:txBody>
          <a:bodyPr wrap="square">
            <a:spAutoFit/>
          </a:bodyPr>
          <a:lstStyle/>
          <a:p>
            <a:pPr indent="450000"/>
            <a:r>
              <a:rPr lang="zh-CN" altLang="zh-CN" sz="1600" dirty="0">
                <a:latin typeface="Times New Roman" panose="02020603050405020304" pitchFamily="18" charset="0"/>
                <a:ea typeface="黑体" panose="02010609060101010101" pitchFamily="49" charset="-122"/>
              </a:rPr>
              <a:t>此值较小</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所以液压泵驱动电动机的功率是足够的。回油路上总压降为</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0E8335C-1B5F-4D88-B6FD-085F9853ECCE}"/>
                  </a:ext>
                </a:extLst>
              </p:cNvPr>
              <p:cNvSpPr/>
              <p:nvPr/>
            </p:nvSpPr>
            <p:spPr>
              <a:xfrm>
                <a:off x="76417" y="2259153"/>
                <a:ext cx="9172076" cy="75277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1600" i="1" smtClean="0">
                              <a:latin typeface="Cambria Math" panose="02040503050406030204" pitchFamily="18" charset="0"/>
                            </a:rPr>
                          </m:ctrlPr>
                        </m:naryPr>
                        <m:sub/>
                        <m:sup/>
                        <m:e>
                          <m:r>
                            <m:rPr>
                              <m:sty m:val="p"/>
                            </m:rPr>
                            <a:rPr lang="zh-CN" altLang="en-US" sz="1600">
                              <a:latin typeface="Cambria Math" panose="02040503050406030204" pitchFamily="18" charset="0"/>
                            </a:rPr>
                            <m:t>Δ</m:t>
                          </m:r>
                        </m:e>
                      </m:nary>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V</m:t>
                          </m:r>
                          <m:r>
                            <a:rPr lang="zh-CN" altLang="en-US" sz="1600" i="0">
                              <a:latin typeface="Cambria Math" panose="02040503050406030204" pitchFamily="18" charset="0"/>
                            </a:rPr>
                            <m:t>2</m:t>
                          </m:r>
                        </m:sub>
                      </m:sSub>
                      <m:r>
                        <a:rPr lang="zh-CN" altLang="en-US" sz="1600" i="0">
                          <a:latin typeface="Cambria Math" panose="02040503050406030204" pitchFamily="18" charset="0"/>
                        </a:rPr>
                        <m:t>=</m:t>
                      </m:r>
                      <m:d>
                        <m:dPr>
                          <m:begChr m:val="["/>
                          <m:endChr m:val="]"/>
                          <m:ctrlPr>
                            <a:rPr lang="zh-CN" altLang="en-US" sz="1600" i="1">
                              <a:latin typeface="Cambria Math" panose="02040503050406030204" pitchFamily="18" charset="0"/>
                            </a:rPr>
                          </m:ctrlPr>
                        </m:dPr>
                        <m:e>
                          <m:r>
                            <a:rPr lang="zh-CN" altLang="en-US" sz="1600" i="0">
                              <a:latin typeface="Cambria Math" panose="02040503050406030204" pitchFamily="18" charset="0"/>
                            </a:rPr>
                            <m:t>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2×</m:t>
                          </m:r>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57</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52</m:t>
                                      </m:r>
                                    </m:num>
                                    <m:den>
                                      <m:r>
                                        <a:rPr lang="zh-CN" altLang="en-US" sz="1600" i="0">
                                          <a:latin typeface="Cambria Math" panose="02040503050406030204" pitchFamily="18" charset="0"/>
                                        </a:rPr>
                                        <m:t>63</m:t>
                                      </m:r>
                                    </m:den>
                                  </m:f>
                                </m:e>
                              </m:d>
                            </m:e>
                            <m:sup>
                              <m:r>
                                <a:rPr lang="zh-CN" altLang="en-US" sz="1600" i="0">
                                  <a:latin typeface="Cambria Math" panose="02040503050406030204" pitchFamily="18" charset="0"/>
                                </a:rPr>
                                <m:t>2</m:t>
                              </m:r>
                            </m:sup>
                          </m:sSup>
                          <m:r>
                            <a:rPr lang="zh-CN" altLang="en-US" sz="1600" i="0">
                              <a:latin typeface="Cambria Math" panose="02040503050406030204" pitchFamily="18" charset="0"/>
                            </a:rPr>
                            <m:t>+0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5×</m:t>
                          </m:r>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57</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52</m:t>
                                      </m:r>
                                    </m:num>
                                    <m:den>
                                      <m:r>
                                        <a:rPr lang="zh-CN" altLang="en-US" sz="1600" i="0">
                                          <a:latin typeface="Cambria Math" panose="02040503050406030204" pitchFamily="18" charset="0"/>
                                        </a:rPr>
                                        <m:t>80</m:t>
                                      </m:r>
                                    </m:den>
                                  </m:f>
                                </m:e>
                              </m:d>
                            </m:e>
                            <m:sup>
                              <m:r>
                                <a:rPr lang="zh-CN" altLang="en-US" sz="1600" i="0">
                                  <a:latin typeface="Cambria Math" panose="02040503050406030204" pitchFamily="18" charset="0"/>
                                </a:rPr>
                                <m:t>2</m:t>
                              </m:r>
                            </m:sup>
                          </m:sSup>
                          <m:r>
                            <a:rPr lang="zh-CN" altLang="en-US" sz="1600" i="0">
                              <a:latin typeface="Cambria Math" panose="02040503050406030204" pitchFamily="18" charset="0"/>
                            </a:rPr>
                            <m:t>+0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2×</m:t>
                          </m:r>
                          <m:sSup>
                            <m:sSupPr>
                              <m:ctrlPr>
                                <a:rPr lang="zh-CN" altLang="en-US" sz="1600" i="1">
                                  <a:latin typeface="Cambria Math" panose="02040503050406030204" pitchFamily="18" charset="0"/>
                                </a:rPr>
                              </m:ctrlPr>
                            </m:sSupPr>
                            <m:e>
                              <m:d>
                                <m:dPr>
                                  <m:ctrlPr>
                                    <a:rPr lang="zh-CN" altLang="en-US" sz="1600" i="1">
                                      <a:latin typeface="Cambria Math" panose="02040503050406030204" pitchFamily="18" charset="0"/>
                                    </a:rPr>
                                  </m:ctrlPr>
                                </m:dPr>
                                <m:e>
                                  <m:f>
                                    <m:fPr>
                                      <m:ctrlPr>
                                        <a:rPr lang="zh-CN" altLang="en-US" sz="1600" i="1">
                                          <a:latin typeface="Cambria Math" panose="02040503050406030204" pitchFamily="18" charset="0"/>
                                        </a:rPr>
                                      </m:ctrlPr>
                                    </m:fPr>
                                    <m:num>
                                      <m:r>
                                        <a:rPr lang="zh-CN" altLang="en-US" sz="1600" i="0">
                                          <a:latin typeface="Cambria Math" panose="02040503050406030204" pitchFamily="18" charset="0"/>
                                        </a:rPr>
                                        <m:t>57</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52</m:t>
                                      </m:r>
                                    </m:num>
                                    <m:den>
                                      <m:r>
                                        <a:rPr lang="zh-CN" altLang="en-US" sz="1600" i="0">
                                          <a:latin typeface="Cambria Math" panose="02040503050406030204" pitchFamily="18" charset="0"/>
                                        </a:rPr>
                                        <m:t>63</m:t>
                                      </m:r>
                                    </m:den>
                                  </m:f>
                                </m:e>
                              </m:d>
                            </m:e>
                            <m:sup>
                              <m:r>
                                <a:rPr lang="zh-CN" altLang="en-US" sz="1600" i="0">
                                  <a:latin typeface="Cambria Math" panose="02040503050406030204" pitchFamily="18" charset="0"/>
                                </a:rPr>
                                <m:t>2</m:t>
                              </m:r>
                            </m:sup>
                          </m:sSup>
                        </m:e>
                      </m:d>
                      <m:r>
                        <m:rPr>
                          <m:sty m:val="p"/>
                        </m:rPr>
                        <a:rPr lang="zh-CN" altLang="en-US" sz="1600" i="0">
                          <a:latin typeface="Cambria Math" panose="02040503050406030204" pitchFamily="18" charset="0"/>
                        </a:rPr>
                        <m:t>MPa</m:t>
                      </m:r>
                      <m:r>
                        <a:rPr lang="zh-CN" altLang="en-US" sz="1600" i="0">
                          <a:latin typeface="Cambria Math" panose="02040503050406030204" pitchFamily="18" charset="0"/>
                        </a:rPr>
                        <m:t>=0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592</m:t>
                      </m:r>
                      <m:r>
                        <m:rPr>
                          <m:sty m:val="p"/>
                        </m:rPr>
                        <a:rPr lang="zh-CN" altLang="en-US" sz="1600" i="0">
                          <a:latin typeface="Cambria Math" panose="02040503050406030204" pitchFamily="18" charset="0"/>
                        </a:rPr>
                        <m:t>MPa</m:t>
                      </m:r>
                    </m:oMath>
                  </m:oMathPara>
                </a14:m>
                <a:endParaRPr lang="zh-CN" altLang="en-US" sz="1600"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80E8335C-1B5F-4D88-B6FD-085F9853ECCE}"/>
                  </a:ext>
                </a:extLst>
              </p:cNvPr>
              <p:cNvSpPr>
                <a:spLocks noRot="1" noChangeAspect="1" noMove="1" noResize="1" noEditPoints="1" noAdjustHandles="1" noChangeArrowheads="1" noChangeShapeType="1" noTextEdit="1"/>
              </p:cNvSpPr>
              <p:nvPr/>
            </p:nvSpPr>
            <p:spPr>
              <a:xfrm>
                <a:off x="76417" y="2259153"/>
                <a:ext cx="9172076" cy="752770"/>
              </a:xfrm>
              <a:prstGeom prst="rect">
                <a:avLst/>
              </a:prstGeom>
              <a:blipFill>
                <a:blip r:embed="rId3"/>
                <a:stretch>
                  <a:fillRect/>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AEC33BB8-AF37-4EE6-A9B7-D659C7A0F22A}"/>
              </a:ext>
            </a:extLst>
          </p:cNvPr>
          <p:cNvSpPr/>
          <p:nvPr/>
        </p:nvSpPr>
        <p:spPr>
          <a:xfrm>
            <a:off x="378972" y="3019973"/>
            <a:ext cx="8566967" cy="414922"/>
          </a:xfrm>
          <a:prstGeom prst="rect">
            <a:avLst/>
          </a:prstGeom>
        </p:spPr>
        <p:txBody>
          <a:bodyPr wrap="square">
            <a:spAutoFit/>
          </a:bodyPr>
          <a:lstStyle/>
          <a:p>
            <a:pPr indent="450000">
              <a:lnSpc>
                <a:spcPct val="150000"/>
              </a:lnSpc>
            </a:pPr>
            <a:r>
              <a:rPr lang="zh-CN" altLang="zh-CN" sz="1600" dirty="0">
                <a:latin typeface="Times New Roman" panose="02020603050405020304" pitchFamily="18" charset="0"/>
                <a:ea typeface="黑体" panose="02010609060101010101" pitchFamily="49" charset="-122"/>
              </a:rPr>
              <a:t>此值与表</a:t>
            </a:r>
            <a:r>
              <a:rPr lang="en-US" altLang="zh-CN" sz="1600" dirty="0">
                <a:latin typeface="Times New Roman" panose="02020603050405020304" pitchFamily="18" charset="0"/>
                <a:ea typeface="黑体" panose="02010609060101010101" pitchFamily="49" charset="-122"/>
              </a:rPr>
              <a:t>11-6</a:t>
            </a:r>
            <a:r>
              <a:rPr lang="zh-CN" altLang="zh-CN" sz="1600" dirty="0">
                <a:latin typeface="Times New Roman" panose="02020603050405020304" pitchFamily="18" charset="0"/>
                <a:ea typeface="黑体" panose="02010609060101010101" pitchFamily="49" charset="-122"/>
              </a:rPr>
              <a:t>中的估计值相近</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故不必重算。所以</a:t>
            </a:r>
            <a:r>
              <a:rPr lang="en-US" altLang="zh-CN" sz="1600" dirty="0">
                <a:latin typeface="Times New Roman" panose="02020603050405020304" pitchFamily="18" charset="0"/>
                <a:ea typeface="黑体" panose="02010609060101010101" pitchFamily="49" charset="-122"/>
              </a:rPr>
              <a:t>,</a:t>
            </a:r>
            <a:r>
              <a:rPr lang="zh-CN" altLang="zh-CN" sz="1600" dirty="0">
                <a:latin typeface="Times New Roman" panose="02020603050405020304" pitchFamily="18" charset="0"/>
                <a:ea typeface="黑体" panose="02010609060101010101" pitchFamily="49" charset="-122"/>
              </a:rPr>
              <a:t>快退时液压泵的最大工作压力</a:t>
            </a:r>
            <a:r>
              <a:rPr lang="en-US" altLang="zh-CN" sz="1600" i="1" dirty="0" err="1">
                <a:latin typeface="Times New Roman" panose="02020603050405020304" pitchFamily="18" charset="0"/>
                <a:ea typeface="黑体" panose="02010609060101010101" pitchFamily="49" charset="-122"/>
              </a:rPr>
              <a:t>p</a:t>
            </a:r>
            <a:r>
              <a:rPr lang="en-US" altLang="zh-CN" sz="1600" baseline="-25000" dirty="0" err="1">
                <a:latin typeface="Times New Roman" panose="02020603050405020304" pitchFamily="18" charset="0"/>
                <a:ea typeface="黑体" panose="02010609060101010101" pitchFamily="49" charset="-122"/>
              </a:rPr>
              <a:t>P</a:t>
            </a:r>
            <a:r>
              <a:rPr lang="zh-CN" altLang="zh-CN" sz="1600" dirty="0">
                <a:latin typeface="Times New Roman" panose="02020603050405020304" pitchFamily="18" charset="0"/>
                <a:ea typeface="黑体" panose="02010609060101010101" pitchFamily="49" charset="-122"/>
              </a:rPr>
              <a:t>应为</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08E9C41-A241-48C4-A576-43184F288F96}"/>
                  </a:ext>
                </a:extLst>
              </p:cNvPr>
              <p:cNvSpPr/>
              <p:nvPr/>
            </p:nvSpPr>
            <p:spPr>
              <a:xfrm>
                <a:off x="1012113" y="3422647"/>
                <a:ext cx="7300686" cy="6885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P</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a:rPr lang="zh-CN" altLang="en-US" sz="1600" i="0">
                              <a:latin typeface="Cambria Math" panose="02040503050406030204" pitchFamily="18" charset="0"/>
                            </a:rPr>
                            <m:t>1</m:t>
                          </m:r>
                        </m:sub>
                      </m:sSub>
                      <m:r>
                        <a:rPr lang="zh-CN" altLang="en-US" sz="1600" i="0">
                          <a:latin typeface="Cambria Math" panose="02040503050406030204" pitchFamily="18" charset="0"/>
                        </a:rPr>
                        <m:t>+</m:t>
                      </m:r>
                      <m:nary>
                        <m:naryPr>
                          <m:chr m:val="∑"/>
                          <m:subHide m:val="on"/>
                          <m:supHide m:val="on"/>
                          <m:ctrlPr>
                            <a:rPr lang="zh-CN" altLang="en-US" sz="1600" i="1" smtClean="0">
                              <a:latin typeface="Cambria Math" panose="02040503050406030204" pitchFamily="18" charset="0"/>
                            </a:rPr>
                          </m:ctrlPr>
                        </m:naryPr>
                        <m:sub/>
                        <m:sup/>
                        <m:e>
                          <m:r>
                            <m:rPr>
                              <m:sty m:val="p"/>
                            </m:rPr>
                            <a:rPr lang="zh-CN" altLang="en-US" sz="1600">
                              <a:latin typeface="Cambria Math" panose="02040503050406030204" pitchFamily="18" charset="0"/>
                            </a:rPr>
                            <m:t>Δ</m:t>
                          </m:r>
                        </m:e>
                      </m:nary>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𝑝</m:t>
                          </m:r>
                        </m:e>
                        <m:sub>
                          <m:r>
                            <m:rPr>
                              <m:sty m:val="p"/>
                            </m:rPr>
                            <a:rPr lang="zh-CN" altLang="en-US" sz="1600" i="0">
                              <a:latin typeface="Cambria Math" panose="02040503050406030204" pitchFamily="18" charset="0"/>
                            </a:rPr>
                            <m:t>V</m:t>
                          </m:r>
                          <m:r>
                            <a:rPr lang="zh-CN" altLang="en-US" sz="1600" i="0">
                              <a:latin typeface="Cambria Math" panose="02040503050406030204" pitchFamily="18" charset="0"/>
                            </a:rPr>
                            <m:t>1</m:t>
                          </m:r>
                        </m:sub>
                      </m:sSub>
                      <m:r>
                        <a:rPr lang="zh-CN" altLang="en-US" sz="1600" i="0">
                          <a:latin typeface="Cambria Math" panose="02040503050406030204" pitchFamily="18" charset="0"/>
                        </a:rPr>
                        <m:t>=</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1</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66+0</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082</m:t>
                      </m:r>
                      <m:r>
                        <m:rPr>
                          <m:nor/>
                        </m:rPr>
                        <a:rPr lang="zh-CN" altLang="en-US" sz="1600" i="1">
                          <a:latin typeface="Times New Roman" panose="02020603050405020304" pitchFamily="18" charset="0"/>
                          <a:ea typeface="黑体" panose="02010609060101010101" pitchFamily="49" charset="-122"/>
                        </a:rPr>
                        <m:t>)</m:t>
                      </m:r>
                      <m:r>
                        <m:rPr>
                          <m:sty m:val="p"/>
                        </m:rPr>
                        <a:rPr lang="zh-CN" altLang="en-US" sz="1600" i="0">
                          <a:latin typeface="Cambria Math" panose="02040503050406030204" pitchFamily="18" charset="0"/>
                        </a:rPr>
                        <m:t>MPa</m:t>
                      </m:r>
                      <m:r>
                        <a:rPr lang="zh-CN" altLang="en-US" sz="1600" i="0">
                          <a:latin typeface="Cambria Math" panose="02040503050406030204" pitchFamily="18" charset="0"/>
                        </a:rPr>
                        <m:t>=1</m:t>
                      </m:r>
                      <m:r>
                        <m:rPr>
                          <m:nor/>
                        </m:rPr>
                        <a:rPr lang="zh-CN" altLang="en-US" sz="1600" i="1">
                          <a:latin typeface="Times New Roman" panose="02020603050405020304" pitchFamily="18" charset="0"/>
                          <a:ea typeface="黑体" panose="02010609060101010101" pitchFamily="49" charset="-122"/>
                        </a:rPr>
                        <m:t>.</m:t>
                      </m:r>
                      <m:r>
                        <a:rPr lang="zh-CN" altLang="en-US" sz="1600" i="0">
                          <a:latin typeface="Cambria Math" panose="02040503050406030204" pitchFamily="18" charset="0"/>
                        </a:rPr>
                        <m:t>742</m:t>
                      </m:r>
                      <m:r>
                        <m:rPr>
                          <m:sty m:val="p"/>
                        </m:rPr>
                        <a:rPr lang="zh-CN" altLang="en-US" sz="1600" i="0">
                          <a:latin typeface="Cambria Math" panose="02040503050406030204" pitchFamily="18" charset="0"/>
                        </a:rPr>
                        <m:t>MPa</m:t>
                      </m:r>
                    </m:oMath>
                  </m:oMathPara>
                </a14:m>
                <a:endParaRPr lang="zh-CN" altLang="en-US" sz="1600" dirty="0">
                  <a:latin typeface="Times New Roman" panose="02020603050405020304" pitchFamily="18" charset="0"/>
                  <a:ea typeface="黑体" panose="02010609060101010101" pitchFamily="49" charset="-122"/>
                </a:endParaRPr>
              </a:p>
            </p:txBody>
          </p:sp>
        </mc:Choice>
        <mc:Fallback xmlns="">
          <p:sp>
            <p:nvSpPr>
              <p:cNvPr id="8" name="矩形 7">
                <a:extLst>
                  <a:ext uri="{FF2B5EF4-FFF2-40B4-BE49-F238E27FC236}">
                    <a16:creationId xmlns:a16="http://schemas.microsoft.com/office/drawing/2014/main" id="{C08E9C41-A241-48C4-A576-43184F288F96}"/>
                  </a:ext>
                </a:extLst>
              </p:cNvPr>
              <p:cNvSpPr>
                <a:spLocks noRot="1" noChangeAspect="1" noMove="1" noResize="1" noEditPoints="1" noAdjustHandles="1" noChangeArrowheads="1" noChangeShapeType="1" noTextEdit="1"/>
              </p:cNvSpPr>
              <p:nvPr/>
            </p:nvSpPr>
            <p:spPr>
              <a:xfrm>
                <a:off x="1012113" y="3422647"/>
                <a:ext cx="7300686" cy="688586"/>
              </a:xfrm>
              <a:prstGeom prst="rect">
                <a:avLst/>
              </a:prstGeom>
              <a:blipFill>
                <a:blip r:embed="rId4"/>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918B6FD7-7C19-4358-AEE7-C1F4EAAAAD87}"/>
              </a:ext>
            </a:extLst>
          </p:cNvPr>
          <p:cNvSpPr/>
          <p:nvPr/>
        </p:nvSpPr>
        <p:spPr>
          <a:xfrm>
            <a:off x="613836" y="4134315"/>
            <a:ext cx="6734970" cy="297517"/>
          </a:xfrm>
          <a:prstGeom prst="rect">
            <a:avLst/>
          </a:prstGeom>
        </p:spPr>
        <p:txBody>
          <a:bodyPr wrap="square">
            <a:spAutoFit/>
          </a:bodyPr>
          <a:lstStyle/>
          <a:p>
            <a:pPr indent="266700">
              <a:lnSpc>
                <a:spcPts val="1575"/>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因此大流量液压泵卸荷的顺序阀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的调压应大于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1.742MPa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22305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6" dur="5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wipe(left)">
                                      <p:cBhvr>
                                        <p:cTn id="41" dur="500"/>
                                        <p:tgtEl>
                                          <p:spTgt spid="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wipe(down)">
                                      <p:cBhvr>
                                        <p:cTn id="46" dur="500"/>
                                        <p:tgtEl>
                                          <p:spTgt spid="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animBg="1"/>
      <p:bldP spid="2"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83589"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33836"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60425" y="1009833"/>
            <a:ext cx="2149948" cy="400110"/>
          </a:xfrm>
          <a:prstGeom prst="rect">
            <a:avLst/>
          </a:prstGeom>
        </p:spPr>
        <p:txBody>
          <a:bodyPr wrap="none">
            <a:spAutoFit/>
          </a:bodyPr>
          <a:lstStyle/>
          <a:p>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二</a:t>
            </a:r>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油液温升验算</a:t>
            </a:r>
          </a:p>
        </p:txBody>
      </p:sp>
      <p:sp>
        <p:nvSpPr>
          <p:cNvPr id="2" name="矩形 1">
            <a:extLst>
              <a:ext uri="{FF2B5EF4-FFF2-40B4-BE49-F238E27FC236}">
                <a16:creationId xmlns:a16="http://schemas.microsoft.com/office/drawing/2014/main" id="{E732D601-85C1-473E-A5EA-127AD0596862}"/>
              </a:ext>
            </a:extLst>
          </p:cNvPr>
          <p:cNvSpPr/>
          <p:nvPr/>
        </p:nvSpPr>
        <p:spPr>
          <a:xfrm>
            <a:off x="1394436" y="1756867"/>
            <a:ext cx="6487886" cy="870751"/>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工进在整个工作循环中所占的时间比例达</a:t>
            </a:r>
            <a:r>
              <a:rPr lang="en-US" altLang="zh-CN" dirty="0">
                <a:latin typeface="Times New Roman" panose="02020603050405020304" pitchFamily="18" charset="0"/>
                <a:ea typeface="黑体" panose="02010609060101010101" pitchFamily="49" charset="-122"/>
              </a:rPr>
              <a:t>95%(</a:t>
            </a:r>
            <a:r>
              <a:rPr lang="zh-CN" altLang="zh-CN" dirty="0">
                <a:latin typeface="Times New Roman" panose="02020603050405020304" pitchFamily="18" charset="0"/>
                <a:ea typeface="黑体" panose="02010609060101010101" pitchFamily="49" charset="-122"/>
              </a:rPr>
              <a:t>见前</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所以系统发热和油液温升可用工进时的情况来计算。</a:t>
            </a:r>
          </a:p>
        </p:txBody>
      </p:sp>
      <p:sp>
        <p:nvSpPr>
          <p:cNvPr id="4" name="矩形 3">
            <a:extLst>
              <a:ext uri="{FF2B5EF4-FFF2-40B4-BE49-F238E27FC236}">
                <a16:creationId xmlns:a16="http://schemas.microsoft.com/office/drawing/2014/main" id="{AEC33BB8-AF37-4EE6-A9B7-D659C7A0F22A}"/>
              </a:ext>
            </a:extLst>
          </p:cNvPr>
          <p:cNvSpPr/>
          <p:nvPr/>
        </p:nvSpPr>
        <p:spPr>
          <a:xfrm>
            <a:off x="1394436" y="2691260"/>
            <a:ext cx="8566967" cy="369332"/>
          </a:xfrm>
          <a:prstGeom prst="rect">
            <a:avLst/>
          </a:prstGeom>
        </p:spPr>
        <p:txBody>
          <a:bodyPr wrap="square">
            <a:spAutoFit/>
          </a:bodyPr>
          <a:lstStyle/>
          <a:p>
            <a:pPr indent="450000"/>
            <a:r>
              <a:rPr lang="zh-CN" altLang="zh-CN" dirty="0">
                <a:latin typeface="Times New Roman" panose="02020603050405020304" pitchFamily="18" charset="0"/>
                <a:ea typeface="黑体" panose="02010609060101010101" pitchFamily="49" charset="-122"/>
              </a:rPr>
              <a:t>工进时液压缸的有效功率</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即系统输出功率</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为</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6059D752-EBAC-4E03-8392-3EDE4E8B4CC4}"/>
                  </a:ext>
                </a:extLst>
              </p:cNvPr>
              <p:cNvSpPr/>
              <p:nvPr/>
            </p:nvSpPr>
            <p:spPr>
              <a:xfrm>
                <a:off x="1935399" y="3220776"/>
                <a:ext cx="4501617"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m:rPr>
                              <m:sty m:val="p"/>
                            </m:rPr>
                            <a:rPr lang="zh-CN" altLang="en-US" i="0">
                              <a:latin typeface="Cambria Math" panose="02040503050406030204" pitchFamily="18" charset="0"/>
                            </a:rPr>
                            <m:t>o</m:t>
                          </m:r>
                        </m:sub>
                      </m:sSub>
                      <m:r>
                        <a:rPr lang="zh-CN" altLang="en-US" i="0">
                          <a:latin typeface="Cambria Math" panose="02040503050406030204" pitchFamily="18" charset="0"/>
                        </a:rPr>
                        <m:t>=</m:t>
                      </m:r>
                      <m:r>
                        <a:rPr lang="zh-CN" altLang="en-US" i="1">
                          <a:latin typeface="Cambria Math" panose="02040503050406030204" pitchFamily="18" charset="0"/>
                        </a:rPr>
                        <m:t>𝐹𝑣</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31449×0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053</m:t>
                          </m:r>
                        </m:num>
                        <m:den>
                          <m:r>
                            <a:rPr lang="zh-CN" altLang="en-US" i="0">
                              <a:latin typeface="Cambria Math" panose="02040503050406030204" pitchFamily="18" charset="0"/>
                            </a:rPr>
                            <m:t>1</m:t>
                          </m:r>
                          <m:sSup>
                            <m:sSupPr>
                              <m:ctrlPr>
                                <a:rPr lang="zh-CN" altLang="en-US" i="1">
                                  <a:latin typeface="Cambria Math" panose="02040503050406030204" pitchFamily="18" charset="0"/>
                                </a:rPr>
                              </m:ctrlPr>
                            </m:sSupPr>
                            <m:e>
                              <m:r>
                                <a:rPr lang="zh-CN" altLang="en-US" i="0">
                                  <a:latin typeface="Cambria Math" panose="02040503050406030204" pitchFamily="18" charset="0"/>
                                </a:rPr>
                                <m:t>0</m:t>
                              </m:r>
                            </m:e>
                            <m:sup>
                              <m:r>
                                <a:rPr lang="zh-CN" altLang="en-US" i="0">
                                  <a:latin typeface="Cambria Math" panose="02040503050406030204" pitchFamily="18" charset="0"/>
                                </a:rPr>
                                <m:t>3</m:t>
                              </m:r>
                            </m:sup>
                          </m:sSup>
                          <m:r>
                            <a:rPr lang="zh-CN" altLang="en-US" i="0">
                              <a:latin typeface="Cambria Math" panose="02040503050406030204" pitchFamily="18" charset="0"/>
                            </a:rPr>
                            <m:t>×60</m:t>
                          </m:r>
                        </m:den>
                      </m:f>
                      <m:r>
                        <m:rPr>
                          <m:sty m:val="p"/>
                        </m:rPr>
                        <a:rPr lang="zh-CN" altLang="en-US" i="0">
                          <a:latin typeface="Cambria Math" panose="02040503050406030204" pitchFamily="18" charset="0"/>
                        </a:rPr>
                        <m:t>kW</m:t>
                      </m:r>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0278</m:t>
                      </m:r>
                      <m:r>
                        <m:rPr>
                          <m:sty m:val="p"/>
                        </m:rPr>
                        <a:rPr lang="zh-CN" altLang="en-US" i="0">
                          <a:latin typeface="Cambria Math" panose="02040503050406030204" pitchFamily="18" charset="0"/>
                        </a:rPr>
                        <m:t>kW</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6059D752-EBAC-4E03-8392-3EDE4E8B4CC4}"/>
                  </a:ext>
                </a:extLst>
              </p:cNvPr>
              <p:cNvSpPr>
                <a:spLocks noRot="1" noChangeAspect="1" noMove="1" noResize="1" noEditPoints="1" noAdjustHandles="1" noChangeArrowheads="1" noChangeShapeType="1" noTextEdit="1"/>
              </p:cNvSpPr>
              <p:nvPr/>
            </p:nvSpPr>
            <p:spPr>
              <a:xfrm>
                <a:off x="1935399" y="3220776"/>
                <a:ext cx="4501617" cy="618311"/>
              </a:xfrm>
              <a:prstGeom prst="rect">
                <a:avLst/>
              </a:prstGeom>
              <a:blipFill>
                <a:blip r:embed="rId3"/>
                <a:stretch>
                  <a:fillRect/>
                </a:stretch>
              </a:blipFill>
            </p:spPr>
            <p:txBody>
              <a:bodyPr/>
              <a:lstStyle/>
              <a:p>
                <a:r>
                  <a:rPr lang="zh-CN" altLang="en-US">
                    <a:noFill/>
                  </a:rPr>
                  <a:t> </a:t>
                </a:r>
              </a:p>
            </p:txBody>
          </p:sp>
        </mc:Fallback>
      </mc:AlternateContent>
      <p:sp>
        <p:nvSpPr>
          <p:cNvPr id="17" name="圆角矩形 6">
            <a:extLst>
              <a:ext uri="{FF2B5EF4-FFF2-40B4-BE49-F238E27FC236}">
                <a16:creationId xmlns:a16="http://schemas.microsoft.com/office/drawing/2014/main" id="{6D21E4E1-FD7B-4FEF-852B-C3AA3A8A6FB5}"/>
              </a:ext>
            </a:extLst>
          </p:cNvPr>
          <p:cNvSpPr/>
          <p:nvPr/>
        </p:nvSpPr>
        <p:spPr>
          <a:xfrm>
            <a:off x="1262743" y="1671812"/>
            <a:ext cx="6619579" cy="2450245"/>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53909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1+#ppt_w/2"/>
                                          </p:val>
                                        </p:tav>
                                        <p:tav tm="100000">
                                          <p:val>
                                            <p:strVal val="#ppt_x"/>
                                          </p:val>
                                        </p:tav>
                                      </p:tavLst>
                                    </p:anim>
                                    <p:anim calcmode="lin" valueType="num">
                                      <p:cBhvr additive="base">
                                        <p:cTn id="16" dur="7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 calcmode="lin" valueType="num">
                                      <p:cBhvr>
                                        <p:cTn id="30" dur="1000" fill="hold"/>
                                        <p:tgtEl>
                                          <p:spTgt spid="4"/>
                                        </p:tgtEl>
                                        <p:attrNameLst>
                                          <p:attrName>style.rotation</p:attrName>
                                        </p:attrNameLst>
                                      </p:cBhvr>
                                      <p:tavLst>
                                        <p:tav tm="0">
                                          <p:val>
                                            <p:fltVal val="90"/>
                                          </p:val>
                                        </p:tav>
                                        <p:tav tm="100000">
                                          <p:val>
                                            <p:fltVal val="0"/>
                                          </p:val>
                                        </p:tav>
                                      </p:tavLst>
                                    </p:anim>
                                    <p:animEffect transition="in" filter="fade">
                                      <p:cBhvr>
                                        <p:cTn id="31" dur="1000"/>
                                        <p:tgtEl>
                                          <p:spTgt spid="4"/>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1000" fill="hold"/>
                                        <p:tgtEl>
                                          <p:spTgt spid="2"/>
                                        </p:tgtEl>
                                        <p:attrNameLst>
                                          <p:attrName>ppt_w</p:attrName>
                                        </p:attrNameLst>
                                      </p:cBhvr>
                                      <p:tavLst>
                                        <p:tav tm="0">
                                          <p:val>
                                            <p:fltVal val="0"/>
                                          </p:val>
                                        </p:tav>
                                        <p:tav tm="100000">
                                          <p:val>
                                            <p:strVal val="#ppt_w"/>
                                          </p:val>
                                        </p:tav>
                                      </p:tavLst>
                                    </p:anim>
                                    <p:anim calcmode="lin" valueType="num">
                                      <p:cBhvr>
                                        <p:cTn id="35" dur="1000" fill="hold"/>
                                        <p:tgtEl>
                                          <p:spTgt spid="2"/>
                                        </p:tgtEl>
                                        <p:attrNameLst>
                                          <p:attrName>ppt_h</p:attrName>
                                        </p:attrNameLst>
                                      </p:cBhvr>
                                      <p:tavLst>
                                        <p:tav tm="0">
                                          <p:val>
                                            <p:fltVal val="0"/>
                                          </p:val>
                                        </p:tav>
                                        <p:tav tm="100000">
                                          <p:val>
                                            <p:strVal val="#ppt_h"/>
                                          </p:val>
                                        </p:tav>
                                      </p:tavLst>
                                    </p:anim>
                                    <p:anim calcmode="lin" valueType="num">
                                      <p:cBhvr>
                                        <p:cTn id="36" dur="1000" fill="hold"/>
                                        <p:tgtEl>
                                          <p:spTgt spid="2"/>
                                        </p:tgtEl>
                                        <p:attrNameLst>
                                          <p:attrName>style.rotation</p:attrName>
                                        </p:attrNameLst>
                                      </p:cBhvr>
                                      <p:tavLst>
                                        <p:tav tm="0">
                                          <p:val>
                                            <p:fltVal val="90"/>
                                          </p:val>
                                        </p:tav>
                                        <p:tav tm="100000">
                                          <p:val>
                                            <p:fltVal val="0"/>
                                          </p:val>
                                        </p:tav>
                                      </p:tavLst>
                                    </p:anim>
                                    <p:animEffect transition="in" filter="fade">
                                      <p:cBhvr>
                                        <p:cTn id="37" dur="1000"/>
                                        <p:tgtEl>
                                          <p:spTgt spid="2"/>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ppt_w</p:attrName>
                                        </p:attrNameLst>
                                      </p:cBhvr>
                                      <p:tavLst>
                                        <p:tav tm="0">
                                          <p:val>
                                            <p:fltVal val="0"/>
                                          </p:val>
                                        </p:tav>
                                        <p:tav tm="100000">
                                          <p:val>
                                            <p:strVal val="#ppt_w"/>
                                          </p:val>
                                        </p:tav>
                                      </p:tavLst>
                                    </p:anim>
                                    <p:anim calcmode="lin" valueType="num">
                                      <p:cBhvr>
                                        <p:cTn id="41" dur="1000" fill="hold"/>
                                        <p:tgtEl>
                                          <p:spTgt spid="5"/>
                                        </p:tgtEl>
                                        <p:attrNameLst>
                                          <p:attrName>ppt_h</p:attrName>
                                        </p:attrNameLst>
                                      </p:cBhvr>
                                      <p:tavLst>
                                        <p:tav tm="0">
                                          <p:val>
                                            <p:fltVal val="0"/>
                                          </p:val>
                                        </p:tav>
                                        <p:tav tm="100000">
                                          <p:val>
                                            <p:strVal val="#ppt_h"/>
                                          </p:val>
                                        </p:tav>
                                      </p:tavLst>
                                    </p:anim>
                                    <p:anim calcmode="lin" valueType="num">
                                      <p:cBhvr>
                                        <p:cTn id="42" dur="1000" fill="hold"/>
                                        <p:tgtEl>
                                          <p:spTgt spid="5"/>
                                        </p:tgtEl>
                                        <p:attrNameLst>
                                          <p:attrName>style.rotation</p:attrName>
                                        </p:attrNameLst>
                                      </p:cBhvr>
                                      <p:tavLst>
                                        <p:tav tm="0">
                                          <p:val>
                                            <p:fltVal val="90"/>
                                          </p:val>
                                        </p:tav>
                                        <p:tav tm="100000">
                                          <p:val>
                                            <p:fltVal val="0"/>
                                          </p:val>
                                        </p:tav>
                                      </p:tavLst>
                                    </p:anim>
                                    <p:animEffect transition="in" filter="fade">
                                      <p:cBhvr>
                                        <p:cTn id="4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7" grpId="0"/>
      <p:bldP spid="2" grpId="0"/>
      <p:bldP spid="4" grpId="0"/>
      <p:bldP spid="5" grpId="0"/>
      <p:bldP spid="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83589"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33836"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60425" y="1009833"/>
            <a:ext cx="2149948" cy="400110"/>
          </a:xfrm>
          <a:prstGeom prst="rect">
            <a:avLst/>
          </a:prstGeom>
        </p:spPr>
        <p:txBody>
          <a:bodyPr wrap="none">
            <a:spAutoFit/>
          </a:bodyPr>
          <a:lstStyle/>
          <a:p>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二</a:t>
            </a:r>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油液温升验算</a:t>
            </a:r>
          </a:p>
        </p:txBody>
      </p:sp>
      <p:sp>
        <p:nvSpPr>
          <p:cNvPr id="2" name="矩形 1">
            <a:extLst>
              <a:ext uri="{FF2B5EF4-FFF2-40B4-BE49-F238E27FC236}">
                <a16:creationId xmlns:a16="http://schemas.microsoft.com/office/drawing/2014/main" id="{E732D601-85C1-473E-A5EA-127AD0596862}"/>
              </a:ext>
            </a:extLst>
          </p:cNvPr>
          <p:cNvSpPr/>
          <p:nvPr/>
        </p:nvSpPr>
        <p:spPr>
          <a:xfrm>
            <a:off x="868353" y="1594845"/>
            <a:ext cx="7651533" cy="870751"/>
          </a:xfrm>
          <a:prstGeom prst="rect">
            <a:avLst/>
          </a:prstGeom>
        </p:spPr>
        <p:txBody>
          <a:bodyPr wrap="square">
            <a:spAutoFit/>
          </a:bodyPr>
          <a:lstStyle/>
          <a:p>
            <a:pPr indent="450000">
              <a:lnSpc>
                <a:spcPct val="150000"/>
              </a:lnSpc>
            </a:pPr>
            <a:r>
              <a:rPr lang="zh-CN" altLang="zh-CN" dirty="0">
                <a:latin typeface="Times New Roman" panose="02020603050405020304" pitchFamily="18" charset="0"/>
                <a:ea typeface="黑体" panose="02010609060101010101" pitchFamily="49" charset="-122"/>
              </a:rPr>
              <a:t>这时大流量泵通过顺序阀</a:t>
            </a:r>
            <a:r>
              <a:rPr lang="en-US" altLang="zh-CN" dirty="0">
                <a:latin typeface="Times New Roman" panose="02020603050405020304" pitchFamily="18" charset="0"/>
                <a:ea typeface="黑体" panose="02010609060101010101" pitchFamily="49" charset="-122"/>
              </a:rPr>
              <a:t>7</a:t>
            </a:r>
            <a:r>
              <a:rPr lang="zh-CN" altLang="zh-CN" dirty="0">
                <a:latin typeface="Times New Roman" panose="02020603050405020304" pitchFamily="18" charset="0"/>
                <a:ea typeface="黑体" panose="02010609060101010101" pitchFamily="49" charset="-122"/>
              </a:rPr>
              <a:t>卸荷</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小流量泵在高压下供油</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所以两个泵的总输出功率</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即系统输入功率</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为</a:t>
            </a:r>
          </a:p>
        </p:txBody>
      </p:sp>
      <p:pic>
        <p:nvPicPr>
          <p:cNvPr id="9" name="图片 8">
            <a:extLst>
              <a:ext uri="{FF2B5EF4-FFF2-40B4-BE49-F238E27FC236}">
                <a16:creationId xmlns:a16="http://schemas.microsoft.com/office/drawing/2014/main" id="{66AD4E55-68E3-4949-AFC0-E483C4890BB1}"/>
              </a:ext>
            </a:extLst>
          </p:cNvPr>
          <p:cNvPicPr>
            <a:picLocks noChangeAspect="1"/>
          </p:cNvPicPr>
          <p:nvPr/>
        </p:nvPicPr>
        <p:blipFill>
          <a:blip r:embed="rId3"/>
          <a:stretch>
            <a:fillRect/>
          </a:stretch>
        </p:blipFill>
        <p:spPr>
          <a:xfrm>
            <a:off x="1188296" y="2547997"/>
            <a:ext cx="7003718" cy="1792329"/>
          </a:xfrm>
          <a:prstGeom prst="rect">
            <a:avLst/>
          </a:prstGeom>
        </p:spPr>
      </p:pic>
      <p:sp>
        <p:nvSpPr>
          <p:cNvPr id="20" name="圆角矩形 6">
            <a:extLst>
              <a:ext uri="{FF2B5EF4-FFF2-40B4-BE49-F238E27FC236}">
                <a16:creationId xmlns:a16="http://schemas.microsoft.com/office/drawing/2014/main" id="{00D842DC-4153-4AFA-BE97-912D47EE114A}"/>
              </a:ext>
            </a:extLst>
          </p:cNvPr>
          <p:cNvSpPr/>
          <p:nvPr/>
        </p:nvSpPr>
        <p:spPr>
          <a:xfrm>
            <a:off x="860425" y="1518868"/>
            <a:ext cx="7659461" cy="2871704"/>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8430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1+#ppt_w/2"/>
                                          </p:val>
                                        </p:tav>
                                        <p:tav tm="100000">
                                          <p:val>
                                            <p:strVal val="#ppt_x"/>
                                          </p:val>
                                        </p:tav>
                                      </p:tavLst>
                                    </p:anim>
                                    <p:anim calcmode="lin" valueType="num">
                                      <p:cBhvr additive="base">
                                        <p:cTn id="16" dur="7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par>
                                <p:cTn id="31" presetID="53" presetClass="entr" presetSubtype="16"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7" grpId="0"/>
      <p:bldP spid="2" grpId="0"/>
      <p:bldP spid="2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1077458" y="125254"/>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第三节    </a:t>
            </a:r>
            <a:r>
              <a:rPr lang="zh-CN" altLang="zh-CN" sz="3200" dirty="0">
                <a:solidFill>
                  <a:schemeClr val="bg1"/>
                </a:solidFill>
                <a:latin typeface="Times New Roman" panose="02020603050405020304" pitchFamily="18" charset="0"/>
                <a:ea typeface="黑体" panose="02010609060101010101" pitchFamily="49" charset="-122"/>
              </a:rPr>
              <a:t>液压系统设计计算举例</a:t>
            </a:r>
            <a:endParaRPr lang="zh-CN" altLang="en-US" sz="3200" dirty="0">
              <a:solidFill>
                <a:schemeClr val="bg1"/>
              </a:solidFill>
              <a:latin typeface="Times New Roman" panose="02020603050405020304" pitchFamily="18" charset="0"/>
              <a:ea typeface="黑体" panose="02010609060101010101" pitchFamily="49" charset="-122"/>
            </a:endParaRP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083D5B88-EC66-44C5-A856-8BAA84845F29}"/>
              </a:ext>
            </a:extLst>
          </p:cNvPr>
          <p:cNvSpPr/>
          <p:nvPr/>
        </p:nvSpPr>
        <p:spPr>
          <a:xfrm rot="2637755" flipH="1" flipV="1">
            <a:off x="283589"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6C7D92C7-6D73-480F-94DD-F65D3ACFF169}"/>
              </a:ext>
            </a:extLst>
          </p:cNvPr>
          <p:cNvSpPr/>
          <p:nvPr/>
        </p:nvSpPr>
        <p:spPr>
          <a:xfrm rot="2637755" flipH="1" flipV="1">
            <a:off x="433836" y="102995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7" name="矩形 6">
            <a:extLst>
              <a:ext uri="{FF2B5EF4-FFF2-40B4-BE49-F238E27FC236}">
                <a16:creationId xmlns:a16="http://schemas.microsoft.com/office/drawing/2014/main" id="{B37AD54C-B3CB-4427-A7D7-E7D35A7D27C2}"/>
              </a:ext>
            </a:extLst>
          </p:cNvPr>
          <p:cNvSpPr/>
          <p:nvPr/>
        </p:nvSpPr>
        <p:spPr>
          <a:xfrm>
            <a:off x="860425" y="1009833"/>
            <a:ext cx="2149948" cy="400110"/>
          </a:xfrm>
          <a:prstGeom prst="rect">
            <a:avLst/>
          </a:prstGeom>
        </p:spPr>
        <p:txBody>
          <a:bodyPr wrap="none">
            <a:spAutoFit/>
          </a:bodyPr>
          <a:lstStyle/>
          <a:p>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二</a:t>
            </a:r>
            <a:r>
              <a:rPr lang="en-US" altLang="zh-CN" sz="2000" dirty="0">
                <a:solidFill>
                  <a:srgbClr val="365D7E"/>
                </a:solidFill>
                <a:latin typeface="Times New Roman" panose="02020603050405020304" pitchFamily="18" charset="0"/>
                <a:ea typeface="黑体" panose="02010609060101010101" pitchFamily="49" charset="-122"/>
              </a:rPr>
              <a:t>)</a:t>
            </a:r>
            <a:r>
              <a:rPr lang="zh-CN" altLang="zh-CN" sz="2000" dirty="0">
                <a:solidFill>
                  <a:srgbClr val="365D7E"/>
                </a:solidFill>
                <a:latin typeface="Times New Roman" panose="02020603050405020304" pitchFamily="18" charset="0"/>
                <a:ea typeface="黑体" panose="02010609060101010101" pitchFamily="49" charset="-122"/>
              </a:rPr>
              <a:t>油液温升验算</a:t>
            </a:r>
          </a:p>
        </p:txBody>
      </p:sp>
      <p:sp>
        <p:nvSpPr>
          <p:cNvPr id="2" name="矩形 1">
            <a:extLst>
              <a:ext uri="{FF2B5EF4-FFF2-40B4-BE49-F238E27FC236}">
                <a16:creationId xmlns:a16="http://schemas.microsoft.com/office/drawing/2014/main" id="{E732D601-85C1-473E-A5EA-127AD0596862}"/>
              </a:ext>
            </a:extLst>
          </p:cNvPr>
          <p:cNvSpPr/>
          <p:nvPr/>
        </p:nvSpPr>
        <p:spPr>
          <a:xfrm>
            <a:off x="1134363" y="1610539"/>
            <a:ext cx="7651533" cy="369332"/>
          </a:xfrm>
          <a:prstGeom prst="rect">
            <a:avLst/>
          </a:prstGeom>
        </p:spPr>
        <p:txBody>
          <a:bodyPr wrap="square">
            <a:spAutoFit/>
          </a:bodyPr>
          <a:lstStyle/>
          <a:p>
            <a:pPr indent="450000"/>
            <a:r>
              <a:rPr lang="zh-CN" altLang="zh-CN" dirty="0">
                <a:latin typeface="Times New Roman" panose="02020603050405020304" pitchFamily="18" charset="0"/>
                <a:ea typeface="黑体" panose="02010609060101010101" pitchFamily="49" charset="-122"/>
              </a:rPr>
              <a:t>由此得液压系统的发热量为</a:t>
            </a:r>
          </a:p>
        </p:txBody>
      </p:sp>
      <p:sp>
        <p:nvSpPr>
          <p:cNvPr id="20" name="圆角矩形 6">
            <a:extLst>
              <a:ext uri="{FF2B5EF4-FFF2-40B4-BE49-F238E27FC236}">
                <a16:creationId xmlns:a16="http://schemas.microsoft.com/office/drawing/2014/main" id="{00D842DC-4153-4AFA-BE97-912D47EE114A}"/>
              </a:ext>
            </a:extLst>
          </p:cNvPr>
          <p:cNvSpPr/>
          <p:nvPr/>
        </p:nvSpPr>
        <p:spPr>
          <a:xfrm>
            <a:off x="950685" y="1507723"/>
            <a:ext cx="7206344" cy="250221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3824E7FC-4542-4EA8-9C5F-B34ECD0C1E81}"/>
                  </a:ext>
                </a:extLst>
              </p:cNvPr>
              <p:cNvSpPr/>
              <p:nvPr/>
            </p:nvSpPr>
            <p:spPr>
              <a:xfrm>
                <a:off x="1219200" y="2072219"/>
                <a:ext cx="570411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m:rPr>
                              <m:sty m:val="p"/>
                            </m:rPr>
                            <a:rPr lang="zh-CN" altLang="en-US" i="0">
                              <a:latin typeface="Cambria Math" panose="02040503050406030204" pitchFamily="18" charset="0"/>
                            </a:rPr>
                            <m:t>i</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m:rPr>
                              <m:sty m:val="p"/>
                            </m:rPr>
                            <a:rPr lang="zh-CN" altLang="en-US" i="0">
                              <a:latin typeface="Cambria Math" panose="02040503050406030204" pitchFamily="18" charset="0"/>
                            </a:rPr>
                            <m:t>i</m:t>
                          </m:r>
                        </m:sub>
                      </m:sSub>
                      <m:r>
                        <m:rPr>
                          <m:nor/>
                        </m:rPr>
                        <a:rPr lang="zh-CN" altLang="en-US" i="1">
                          <a:latin typeface="Times New Roman" panose="02020603050405020304" pitchFamily="18" charset="0"/>
                          <a:ea typeface="黑体" panose="02010609060101010101" pitchFamily="49" charset="-122"/>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m:rPr>
                              <m:sty m:val="p"/>
                            </m:rPr>
                            <a:rPr lang="zh-CN" altLang="en-US" i="0">
                              <a:latin typeface="Cambria Math" panose="02040503050406030204" pitchFamily="18" charset="0"/>
                            </a:rPr>
                            <m:t>o</m:t>
                          </m:r>
                        </m:sub>
                      </m:sSub>
                      <m:r>
                        <a:rPr lang="zh-CN" altLang="en-US" i="0">
                          <a:latin typeface="Cambria Math" panose="02040503050406030204" pitchFamily="18" charset="0"/>
                        </a:rPr>
                        <m:t>=</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5766</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0278</m:t>
                      </m:r>
                      <m:r>
                        <m:rPr>
                          <m:nor/>
                        </m:rPr>
                        <a:rPr lang="zh-CN" altLang="en-US" i="1">
                          <a:latin typeface="Times New Roman" panose="02020603050405020304" pitchFamily="18" charset="0"/>
                          <a:ea typeface="黑体" panose="02010609060101010101" pitchFamily="49" charset="-122"/>
                        </a:rPr>
                        <m:t>)</m:t>
                      </m:r>
                      <m:r>
                        <m:rPr>
                          <m:sty m:val="p"/>
                        </m:rPr>
                        <a:rPr lang="zh-CN" altLang="en-US" i="0">
                          <a:latin typeface="Cambria Math" panose="02040503050406030204" pitchFamily="18" charset="0"/>
                        </a:rPr>
                        <m:t>kW</m:t>
                      </m:r>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5488</m:t>
                      </m:r>
                      <m:r>
                        <m:rPr>
                          <m:sty m:val="p"/>
                        </m:rPr>
                        <a:rPr lang="zh-CN" altLang="en-US" i="0">
                          <a:latin typeface="Cambria Math" panose="02040503050406030204" pitchFamily="18" charset="0"/>
                        </a:rPr>
                        <m:t>kW</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3824E7FC-4542-4EA8-9C5F-B34ECD0C1E81}"/>
                  </a:ext>
                </a:extLst>
              </p:cNvPr>
              <p:cNvSpPr>
                <a:spLocks noRot="1" noChangeAspect="1" noMove="1" noResize="1" noEditPoints="1" noAdjustHandles="1" noChangeArrowheads="1" noChangeShapeType="1" noTextEdit="1"/>
              </p:cNvSpPr>
              <p:nvPr/>
            </p:nvSpPr>
            <p:spPr>
              <a:xfrm>
                <a:off x="1219200" y="2072219"/>
                <a:ext cx="5704114" cy="369332"/>
              </a:xfrm>
              <a:prstGeom prst="rect">
                <a:avLst/>
              </a:prstGeom>
              <a:blipFill>
                <a:blip r:embed="rId3"/>
                <a:stretch>
                  <a:fillRect b="-13115"/>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5364280B-8210-467A-A49E-9629D42FE5DA}"/>
              </a:ext>
            </a:extLst>
          </p:cNvPr>
          <p:cNvSpPr/>
          <p:nvPr/>
        </p:nvSpPr>
        <p:spPr>
          <a:xfrm>
            <a:off x="1313046" y="2610069"/>
            <a:ext cx="3685624" cy="297517"/>
          </a:xfrm>
          <a:prstGeom prst="rect">
            <a:avLst/>
          </a:prstGeom>
        </p:spPr>
        <p:txBody>
          <a:bodyPr wrap="none">
            <a:spAutoFit/>
          </a:bodyPr>
          <a:lstStyle/>
          <a:p>
            <a:pPr indent="266700">
              <a:lnSpc>
                <a:spcPts val="1575"/>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按式</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求出油液温升近似值</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A1B090-217D-4D45-99CB-0715CD97E042}"/>
                  </a:ext>
                </a:extLst>
              </p:cNvPr>
              <p:cNvSpPr/>
              <p:nvPr/>
            </p:nvSpPr>
            <p:spPr>
              <a:xfrm>
                <a:off x="1543441" y="2936157"/>
                <a:ext cx="4542910" cy="4277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𝛥</m:t>
                      </m:r>
                      <m:r>
                        <m:rPr>
                          <m:sty m:val="p"/>
                        </m:rPr>
                        <a:rPr lang="zh-CN" altLang="en-US" i="0">
                          <a:latin typeface="Cambria Math" panose="02040503050406030204" pitchFamily="18" charset="0"/>
                        </a:rPr>
                        <m:t>T</m:t>
                      </m:r>
                      <m:r>
                        <a:rPr lang="zh-CN" altLang="en-US" i="0">
                          <a:latin typeface="Cambria Math" panose="02040503050406030204" pitchFamily="18" charset="0"/>
                        </a:rPr>
                        <m:t>=</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0</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5488×1</m:t>
                      </m:r>
                      <m:sSup>
                        <m:sSupPr>
                          <m:ctrlPr>
                            <a:rPr lang="zh-CN" altLang="en-US" i="1">
                              <a:latin typeface="Cambria Math" panose="02040503050406030204" pitchFamily="18" charset="0"/>
                            </a:rPr>
                          </m:ctrlPr>
                        </m:sSupPr>
                        <m:e>
                          <m:r>
                            <a:rPr lang="zh-CN" altLang="en-US" i="0">
                              <a:latin typeface="Cambria Math" panose="02040503050406030204" pitchFamily="18" charset="0"/>
                            </a:rPr>
                            <m:t>0</m:t>
                          </m:r>
                        </m:e>
                        <m:sup>
                          <m:r>
                            <a:rPr lang="zh-CN" altLang="en-US" i="0">
                              <a:latin typeface="Cambria Math" panose="02040503050406030204" pitchFamily="18" charset="0"/>
                            </a:rPr>
                            <m:t>3</m:t>
                          </m:r>
                        </m:sup>
                      </m:sSup>
                      <m:r>
                        <m:rPr>
                          <m:nor/>
                        </m:rPr>
                        <a:rPr lang="zh-CN" altLang="en-US" i="1">
                          <a:latin typeface="Times New Roman" panose="02020603050405020304" pitchFamily="18" charset="0"/>
                          <a:ea typeface="黑体" panose="02010609060101010101" pitchFamily="49" charset="-122"/>
                        </a:rPr>
                        <m:t>)</m:t>
                      </m:r>
                      <m:r>
                        <m:rPr>
                          <m:nor/>
                        </m:rPr>
                        <a:rPr lang="en-US" altLang="zh-CN" b="0" i="1" smtClean="0">
                          <a:latin typeface="Times New Roman" panose="02020603050405020304" pitchFamily="18" charset="0"/>
                          <a:ea typeface="黑体" panose="02010609060101010101" pitchFamily="49" charset="-122"/>
                        </a:rPr>
                        <m:t> </m:t>
                      </m:r>
                      <m:r>
                        <m:rPr>
                          <m:nor/>
                        </m:rPr>
                        <a:rPr lang="zh-CN" altLang="en-US" i="1">
                          <a:latin typeface="Times New Roman" panose="02020603050405020304" pitchFamily="18" charset="0"/>
                          <a:ea typeface="黑体" panose="02010609060101010101" pitchFamily="49" charset="-122"/>
                        </a:rPr>
                        <m:t>/</m:t>
                      </m:r>
                      <m:rad>
                        <m:radPr>
                          <m:ctrlPr>
                            <a:rPr lang="zh-CN" altLang="en-US" i="1">
                              <a:latin typeface="Cambria Math" panose="02040503050406030204" pitchFamily="18" charset="0"/>
                            </a:rPr>
                          </m:ctrlPr>
                        </m:radPr>
                        <m:deg>
                          <m:r>
                            <a:rPr lang="en-US" altLang="zh-CN" b="0" i="0" smtClean="0">
                              <a:latin typeface="Cambria Math" panose="02040503050406030204" pitchFamily="18" charset="0"/>
                            </a:rPr>
                            <m:t>  </m:t>
                          </m:r>
                          <m:r>
                            <a:rPr lang="zh-CN" altLang="en-US" i="0">
                              <a:latin typeface="Cambria Math" panose="02040503050406030204" pitchFamily="18" charset="0"/>
                            </a:rPr>
                            <m:t>3</m:t>
                          </m:r>
                        </m:deg>
                        <m:e>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250</m:t>
                          </m:r>
                          <m:sSup>
                            <m:sSupPr>
                              <m:ctrlPr>
                                <a:rPr lang="zh-CN" altLang="en-US" i="1">
                                  <a:latin typeface="Cambria Math" panose="02040503050406030204" pitchFamily="18" charset="0"/>
                                </a:rPr>
                              </m:ctrlPr>
                            </m:sSupPr>
                            <m:e>
                              <m:r>
                                <m:rPr>
                                  <m:nor/>
                                </m:rPr>
                                <a:rPr lang="zh-CN" altLang="en-US" i="1">
                                  <a:latin typeface="Times New Roman" panose="02020603050405020304" pitchFamily="18" charset="0"/>
                                  <a:ea typeface="黑体" panose="02010609060101010101" pitchFamily="49" charset="-122"/>
                                </a:rPr>
                                <m:t>)</m:t>
                              </m:r>
                            </m:e>
                            <m:sup>
                              <m:r>
                                <a:rPr lang="zh-CN" altLang="en-US" i="0">
                                  <a:latin typeface="Cambria Math" panose="02040503050406030204" pitchFamily="18" charset="0"/>
                                </a:rPr>
                                <m:t>2</m:t>
                              </m:r>
                            </m:sup>
                          </m:sSup>
                        </m:e>
                      </m:rad>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=13</m:t>
                      </m:r>
                      <m:r>
                        <m:rPr>
                          <m:nor/>
                        </m:rPr>
                        <a:rPr lang="zh-CN" altLang="en-US" i="1">
                          <a:latin typeface="Times New Roman" panose="02020603050405020304" pitchFamily="18" charset="0"/>
                          <a:ea typeface="黑体" panose="02010609060101010101" pitchFamily="49" charset="-122"/>
                        </a:rPr>
                        <m:t>.</m:t>
                      </m:r>
                      <m:r>
                        <a:rPr lang="zh-CN" altLang="en-US" i="0">
                          <a:latin typeface="Cambria Math" panose="02040503050406030204" pitchFamily="18" charset="0"/>
                        </a:rPr>
                        <m:t>8</m:t>
                      </m:r>
                      <m:r>
                        <m:rPr>
                          <m:nor/>
                        </m:rPr>
                        <a:rPr lang="zh-CN" altLang="en-US" i="1">
                          <a:latin typeface="Times New Roman" panose="02020603050405020304" pitchFamily="18" charset="0"/>
                          <a:ea typeface="黑体" panose="02010609060101010101" pitchFamily="49" charset="-122"/>
                        </a:rPr>
                        <m:t>℃</m:t>
                      </m:r>
                    </m:oMath>
                  </m:oMathPara>
                </a14:m>
                <a:endParaRPr lang="zh-CN" altLang="en-US" dirty="0">
                  <a:latin typeface="Times New Roman" panose="02020603050405020304" pitchFamily="18" charset="0"/>
                  <a:ea typeface="黑体" panose="02010609060101010101" pitchFamily="49" charset="-122"/>
                </a:endParaRPr>
              </a:p>
            </p:txBody>
          </p:sp>
        </mc:Choice>
        <mc:Fallback xmlns="">
          <p:sp>
            <p:nvSpPr>
              <p:cNvPr id="5" name="矩形 4">
                <a:extLst>
                  <a:ext uri="{FF2B5EF4-FFF2-40B4-BE49-F238E27FC236}">
                    <a16:creationId xmlns:a16="http://schemas.microsoft.com/office/drawing/2014/main" id="{CFA1B090-217D-4D45-99CB-0715CD97E042}"/>
                  </a:ext>
                </a:extLst>
              </p:cNvPr>
              <p:cNvSpPr>
                <a:spLocks noRot="1" noChangeAspect="1" noMove="1" noResize="1" noEditPoints="1" noAdjustHandles="1" noChangeArrowheads="1" noChangeShapeType="1" noTextEdit="1"/>
              </p:cNvSpPr>
              <p:nvPr/>
            </p:nvSpPr>
            <p:spPr>
              <a:xfrm>
                <a:off x="1543441" y="2936157"/>
                <a:ext cx="4542910" cy="427746"/>
              </a:xfrm>
              <a:prstGeom prst="rect">
                <a:avLst/>
              </a:prstGeom>
              <a:blipFill>
                <a:blip r:embed="rId4"/>
                <a:stretch>
                  <a:fillRect b="-11429"/>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AF3540AC-24EF-42D9-AE57-E1DC59CC013F}"/>
              </a:ext>
            </a:extLst>
          </p:cNvPr>
          <p:cNvSpPr/>
          <p:nvPr/>
        </p:nvSpPr>
        <p:spPr>
          <a:xfrm>
            <a:off x="1134363" y="3516414"/>
            <a:ext cx="5836084" cy="297517"/>
          </a:xfrm>
          <a:prstGeom prst="rect">
            <a:avLst/>
          </a:prstGeom>
        </p:spPr>
        <p:txBody>
          <a:bodyPr wrap="square">
            <a:spAutoFit/>
          </a:bodyPr>
          <a:lstStyle/>
          <a:p>
            <a:pPr indent="450000">
              <a:lnSpc>
                <a:spcPts val="1575"/>
              </a:lnSpc>
              <a:spcAft>
                <a:spcPts val="0"/>
              </a:spcAft>
            </a:pP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温升没有超出允许范围</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液压系统中不需设置冷却器。</a:t>
            </a:r>
          </a:p>
        </p:txBody>
      </p:sp>
    </p:spTree>
    <p:extLst>
      <p:ext uri="{BB962C8B-B14F-4D97-AF65-F5344CB8AC3E}">
        <p14:creationId xmlns:p14="http://schemas.microsoft.com/office/powerpoint/2010/main" val="47732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1+#ppt_w/2"/>
                                          </p:val>
                                        </p:tav>
                                        <p:tav tm="100000">
                                          <p:val>
                                            <p:strVal val="#ppt_x"/>
                                          </p:val>
                                        </p:tav>
                                      </p:tavLst>
                                    </p:anim>
                                    <p:anim calcmode="lin" valueType="num">
                                      <p:cBhvr additive="base">
                                        <p:cTn id="16" dur="7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animEffect transition="in" filter="fade">
                                      <p:cBhvr>
                                        <p:cTn id="42" dur="500"/>
                                        <p:tgtEl>
                                          <p:spTgt spid="4"/>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500" fill="hold"/>
                                        <p:tgtEl>
                                          <p:spTgt spid="6"/>
                                        </p:tgtEl>
                                        <p:attrNameLst>
                                          <p:attrName>ppt_w</p:attrName>
                                        </p:attrNameLst>
                                      </p:cBhvr>
                                      <p:tavLst>
                                        <p:tav tm="0">
                                          <p:val>
                                            <p:fltVal val="0"/>
                                          </p:val>
                                        </p:tav>
                                        <p:tav tm="100000">
                                          <p:val>
                                            <p:strVal val="#ppt_w"/>
                                          </p:val>
                                        </p:tav>
                                      </p:tavLst>
                                    </p:anim>
                                    <p:anim calcmode="lin" valueType="num">
                                      <p:cBhvr>
                                        <p:cTn id="51" dur="500" fill="hold"/>
                                        <p:tgtEl>
                                          <p:spTgt spid="6"/>
                                        </p:tgtEl>
                                        <p:attrNameLst>
                                          <p:attrName>ppt_h</p:attrName>
                                        </p:attrNameLst>
                                      </p:cBhvr>
                                      <p:tavLst>
                                        <p:tav tm="0">
                                          <p:val>
                                            <p:fltVal val="0"/>
                                          </p:val>
                                        </p:tav>
                                        <p:tav tm="100000">
                                          <p:val>
                                            <p:strVal val="#ppt_h"/>
                                          </p:val>
                                        </p:tav>
                                      </p:tavLst>
                                    </p:anim>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7" grpId="0"/>
      <p:bldP spid="2" grpId="0"/>
      <p:bldP spid="20" grpId="0" animBg="1"/>
      <p:bldP spid="3" grpId="0"/>
      <p:bldP spid="4" grpId="0"/>
      <p:bldP spid="5"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717EF1-84FA-4162-AB56-BEC4A7E4ACBF}"/>
              </a:ext>
            </a:extLst>
          </p:cNvPr>
          <p:cNvSpPr/>
          <p:nvPr/>
        </p:nvSpPr>
        <p:spPr>
          <a:xfrm>
            <a:off x="1564638" y="1612392"/>
            <a:ext cx="5818296" cy="1862048"/>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11500" b="0" i="0" u="none" strike="noStrike" kern="1200" cap="none" spc="0" normalizeH="0" baseline="0" noProof="0" dirty="0">
                <a:ln>
                  <a:noFill/>
                </a:ln>
                <a:solidFill>
                  <a:prstClr val="white"/>
                </a:solidFill>
                <a:effectLst/>
                <a:uLnTx/>
                <a:uFillTx/>
                <a:latin typeface="Times New Roman" panose="02020603050405020304" pitchFamily="18" charset="0"/>
                <a:ea typeface="黑体" panose="02010609060101010101" pitchFamily="49" charset="-122"/>
                <a:cs typeface="+mn-cs"/>
              </a:rPr>
              <a:t>习题</a:t>
            </a:r>
            <a:endParaRPr kumimoji="0" lang="zh-CN" altLang="en-US" sz="11500" b="0" i="0" u="none" strike="noStrike" kern="1200" cap="none" spc="0" normalizeH="0" baseline="0" noProof="0" dirty="0">
              <a:ln>
                <a:noFill/>
              </a:ln>
              <a:solidFill>
                <a:srgbClr val="FFC000"/>
              </a:solidFill>
              <a:effectLst/>
              <a:uLnTx/>
              <a:uFillTx/>
              <a:latin typeface="Times New Roman" panose="02020603050405020304" pitchFamily="18" charset="0"/>
              <a:ea typeface="黑体" panose="02010609060101010101" pitchFamily="49" charset="-122"/>
              <a:cs typeface="+mn-cs"/>
            </a:endParaRPr>
          </a:p>
        </p:txBody>
      </p:sp>
    </p:spTree>
    <p:extLst>
      <p:ext uri="{BB962C8B-B14F-4D97-AF65-F5344CB8AC3E}">
        <p14:creationId xmlns:p14="http://schemas.microsoft.com/office/powerpoint/2010/main" val="219450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747519" y="159207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8000" dirty="0">
                <a:solidFill>
                  <a:srgbClr val="FFFFFF"/>
                </a:solidFill>
                <a:latin typeface="Times New Roman" panose="02020603050405020304" pitchFamily="18" charset="0"/>
                <a:ea typeface="黑体" panose="02010609060101010101" pitchFamily="49" charset="-122"/>
                <a:cs typeface="Open Sans" panose="020B0604020202020204" charset="0"/>
              </a:rPr>
              <a:t>二</a:t>
            </a:r>
            <a:r>
              <a:rPr kumimoji="0" lang="zh-CN" altLang="en-US" sz="80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Open Sans" panose="020B0604020202020204" charset="0"/>
              </a:rPr>
              <a:t>、</a:t>
            </a:r>
          </a:p>
        </p:txBody>
      </p:sp>
      <p:sp>
        <p:nvSpPr>
          <p:cNvPr id="4" name="矩形 3">
            <a:extLst>
              <a:ext uri="{FF2B5EF4-FFF2-40B4-BE49-F238E27FC236}">
                <a16:creationId xmlns:a16="http://schemas.microsoft.com/office/drawing/2014/main" id="{FAE06C64-609A-4F36-A730-9AD9211085B4}"/>
              </a:ext>
            </a:extLst>
          </p:cNvPr>
          <p:cNvSpPr/>
          <p:nvPr/>
        </p:nvSpPr>
        <p:spPr>
          <a:xfrm>
            <a:off x="3331994" y="1592074"/>
            <a:ext cx="3901442" cy="1754326"/>
          </a:xfrm>
          <a:prstGeom prst="rect">
            <a:avLst/>
          </a:prstGeom>
        </p:spPr>
        <p:txBody>
          <a:bodyPr wrap="square">
            <a:spAutoFit/>
          </a:bodyPr>
          <a:lstStyle/>
          <a:p>
            <a:pPr lvl="0" algn="ctr"/>
            <a:r>
              <a:rPr lang="zh-CN" altLang="en-US" sz="5400" dirty="0">
                <a:solidFill>
                  <a:srgbClr val="FFC000"/>
                </a:solidFill>
                <a:latin typeface="Times New Roman" panose="02020603050405020304" pitchFamily="18" charset="0"/>
                <a:ea typeface="黑体" panose="02010609060101010101" pitchFamily="49" charset="-122"/>
              </a:rPr>
              <a:t>液压传动系统的设计</a:t>
            </a:r>
            <a:endParaRPr kumimoji="0" lang="zh-CN" altLang="en-US" sz="5400" b="0" i="0" u="none" strike="noStrike" kern="1200" cap="none" spc="0" normalizeH="0" baseline="0" noProof="0" dirty="0">
              <a:ln>
                <a:noFill/>
              </a:ln>
              <a:solidFill>
                <a:srgbClr val="FFC000"/>
              </a:solidFill>
              <a:effectLst/>
              <a:uLnTx/>
              <a:uFillTx/>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38854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3544886" y="27253"/>
            <a:ext cx="2514828" cy="707886"/>
          </a:xfrm>
          <a:prstGeom prst="rect">
            <a:avLst/>
          </a:prstGeom>
          <a:noFill/>
        </p:spPr>
        <p:txBody>
          <a:bodyPr wrap="square" rtlCol="0">
            <a:spAutoFit/>
          </a:bodyPr>
          <a:lstStyle/>
          <a:p>
            <a:r>
              <a:rPr lang="zh-CN" altLang="zh-CN" sz="4000" dirty="0">
                <a:solidFill>
                  <a:schemeClr val="bg1"/>
                </a:solidFill>
                <a:latin typeface="Times New Roman" panose="02020603050405020304" pitchFamily="18" charset="0"/>
                <a:ea typeface="黑体" panose="02010609060101010101" pitchFamily="49" charset="-122"/>
              </a:rPr>
              <a:t>习　题</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FFD17B90-4E8F-4B23-AEC6-34A2DA8B7E96}"/>
              </a:ext>
            </a:extLst>
          </p:cNvPr>
          <p:cNvSpPr/>
          <p:nvPr/>
        </p:nvSpPr>
        <p:spPr>
          <a:xfrm>
            <a:off x="1029377" y="1086507"/>
            <a:ext cx="5850394" cy="2308324"/>
          </a:xfrm>
          <a:prstGeom prst="rect">
            <a:avLst/>
          </a:prstGeom>
        </p:spPr>
        <p:txBody>
          <a:bodyPr wrap="square">
            <a:spAutoFit/>
          </a:bodyPr>
          <a:lstStyle/>
          <a:p>
            <a:pPr indent="432000">
              <a:lnSpc>
                <a:spcPct val="150000"/>
              </a:lnSpc>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如图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所示的某立式组合机床的动力滑台采用液压传动。已知切削负载为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28000N,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滑台工进速度为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50mm/min,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快进、快退速度为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6m/min,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滑台</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包括动力头</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的质量为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1500kg,</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滑台对导轨的法向作用力约为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1500N,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往复运动的加、减速时间为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0.05s,</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滑台采用平面导轨</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=0.2,</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快速行程为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100mm,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工作行程为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50mm,</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取液压缸机械效率</a:t>
            </a:r>
            <a:r>
              <a:rPr lang="en-US" altLang="zh-CN" sz="16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6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试对液压系统进行负载分析。</a:t>
            </a:r>
            <a:endParaRPr lang="zh-CN" altLang="en-US" sz="1600" dirty="0">
              <a:latin typeface="Times New Roman" panose="02020603050405020304" pitchFamily="18" charset="0"/>
              <a:ea typeface="黑体" panose="02010609060101010101" pitchFamily="49" charset="-122"/>
            </a:endParaRPr>
          </a:p>
        </p:txBody>
      </p:sp>
      <p:sp>
        <p:nvSpPr>
          <p:cNvPr id="9" name="矩形 8">
            <a:extLst>
              <a:ext uri="{FF2B5EF4-FFF2-40B4-BE49-F238E27FC236}">
                <a16:creationId xmlns:a16="http://schemas.microsoft.com/office/drawing/2014/main" id="{923684C6-9809-46B1-B7A0-3575CFC93E88}"/>
              </a:ext>
            </a:extLst>
          </p:cNvPr>
          <p:cNvSpPr/>
          <p:nvPr/>
        </p:nvSpPr>
        <p:spPr>
          <a:xfrm>
            <a:off x="860425" y="3341248"/>
            <a:ext cx="5960916" cy="784254"/>
          </a:xfrm>
          <a:prstGeom prst="rect">
            <a:avLst/>
          </a:prstGeom>
        </p:spPr>
        <p:txBody>
          <a:bodyPr wrap="square">
            <a:spAutoFit/>
          </a:bodyPr>
          <a:lstStyle/>
          <a:p>
            <a:pPr indent="432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提示</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滑台下降时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其自重负载由系统中的平衡回路承受</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不需计入负载分析中。</a:t>
            </a:r>
            <a:endParaRPr lang="zh-CN" altLang="zh-CN" sz="16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1" name="图片 10">
            <a:extLst>
              <a:ext uri="{FF2B5EF4-FFF2-40B4-BE49-F238E27FC236}">
                <a16:creationId xmlns:a16="http://schemas.microsoft.com/office/drawing/2014/main" id="{0F8CA56E-4584-4362-B9BD-FD1E200AC85B}"/>
              </a:ext>
            </a:extLst>
          </p:cNvPr>
          <p:cNvPicPr>
            <a:picLocks noChangeAspect="1"/>
          </p:cNvPicPr>
          <p:nvPr/>
        </p:nvPicPr>
        <p:blipFill>
          <a:blip r:embed="rId3"/>
          <a:stretch>
            <a:fillRect/>
          </a:stretch>
        </p:blipFill>
        <p:spPr>
          <a:xfrm>
            <a:off x="6879771" y="1316390"/>
            <a:ext cx="1891360" cy="2627406"/>
          </a:xfrm>
          <a:prstGeom prst="rect">
            <a:avLst/>
          </a:prstGeom>
        </p:spPr>
      </p:pic>
    </p:spTree>
    <p:extLst>
      <p:ext uri="{BB962C8B-B14F-4D97-AF65-F5344CB8AC3E}">
        <p14:creationId xmlns:p14="http://schemas.microsoft.com/office/powerpoint/2010/main" val="261794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3544886" y="27253"/>
            <a:ext cx="2514828" cy="707886"/>
          </a:xfrm>
          <a:prstGeom prst="rect">
            <a:avLst/>
          </a:prstGeom>
          <a:noFill/>
        </p:spPr>
        <p:txBody>
          <a:bodyPr wrap="square" rtlCol="0">
            <a:spAutoFit/>
          </a:bodyPr>
          <a:lstStyle/>
          <a:p>
            <a:r>
              <a:rPr lang="zh-CN" altLang="zh-CN" sz="4000" dirty="0">
                <a:solidFill>
                  <a:schemeClr val="bg1"/>
                </a:solidFill>
                <a:latin typeface="Times New Roman" panose="02020603050405020304" pitchFamily="18" charset="0"/>
                <a:ea typeface="黑体" panose="02010609060101010101" pitchFamily="49" charset="-122"/>
              </a:rPr>
              <a:t>习　题</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FFD17B90-4E8F-4B23-AEC6-34A2DA8B7E96}"/>
              </a:ext>
            </a:extLst>
          </p:cNvPr>
          <p:cNvSpPr/>
          <p:nvPr/>
        </p:nvSpPr>
        <p:spPr>
          <a:xfrm>
            <a:off x="757743" y="905078"/>
            <a:ext cx="7761271" cy="1754326"/>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11-2</a:t>
            </a:r>
            <a:r>
              <a:rPr lang="zh-CN" altLang="zh-CN" dirty="0">
                <a:latin typeface="Times New Roman" panose="02020603050405020304" pitchFamily="18" charset="0"/>
                <a:ea typeface="黑体" panose="02010609060101010101" pitchFamily="49" charset="-122"/>
              </a:rPr>
              <a:t>　在图</a:t>
            </a:r>
            <a:r>
              <a:rPr lang="en-US" altLang="zh-CN" dirty="0">
                <a:latin typeface="Times New Roman" panose="02020603050405020304" pitchFamily="18" charset="0"/>
                <a:ea typeface="黑体" panose="02010609060101010101" pitchFamily="49" charset="-122"/>
              </a:rPr>
              <a:t>11-10</a:t>
            </a:r>
            <a:r>
              <a:rPr lang="zh-CN" altLang="zh-CN" dirty="0">
                <a:latin typeface="Times New Roman" panose="02020603050405020304" pitchFamily="18" charset="0"/>
                <a:ea typeface="黑体" panose="02010609060101010101" pitchFamily="49" charset="-122"/>
              </a:rPr>
              <a:t>所示的液压缸驱动装置中</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已知传送距离为</a:t>
            </a:r>
            <a:r>
              <a:rPr lang="en-US" altLang="zh-CN" dirty="0">
                <a:latin typeface="Times New Roman" panose="02020603050405020304" pitchFamily="18" charset="0"/>
                <a:ea typeface="黑体" panose="02010609060101010101" pitchFamily="49" charset="-122"/>
              </a:rPr>
              <a:t>3m,</a:t>
            </a:r>
            <a:r>
              <a:rPr lang="zh-CN" altLang="zh-CN" dirty="0">
                <a:latin typeface="Times New Roman" panose="02020603050405020304" pitchFamily="18" charset="0"/>
                <a:ea typeface="黑体" panose="02010609060101010101" pitchFamily="49" charset="-122"/>
              </a:rPr>
              <a:t>传送时间要求小于</a:t>
            </a:r>
            <a:r>
              <a:rPr lang="en-US" altLang="zh-CN" dirty="0">
                <a:latin typeface="Times New Roman" panose="02020603050405020304" pitchFamily="18" charset="0"/>
                <a:ea typeface="黑体" panose="02010609060101010101" pitchFamily="49" charset="-122"/>
              </a:rPr>
              <a:t>15s,</a:t>
            </a:r>
            <a:r>
              <a:rPr lang="zh-CN" altLang="zh-CN" dirty="0">
                <a:latin typeface="Times New Roman" panose="02020603050405020304" pitchFamily="18" charset="0"/>
                <a:ea typeface="黑体" panose="02010609060101010101" pitchFamily="49" charset="-122"/>
              </a:rPr>
              <a:t>运动按图</a:t>
            </a:r>
            <a:r>
              <a:rPr lang="en-US" altLang="zh-CN" dirty="0">
                <a:latin typeface="Times New Roman" panose="02020603050405020304" pitchFamily="18" charset="0"/>
                <a:ea typeface="黑体" panose="02010609060101010101" pitchFamily="49" charset="-122"/>
              </a:rPr>
              <a:t>11-10b</a:t>
            </a:r>
            <a:r>
              <a:rPr lang="zh-CN" altLang="zh-CN" dirty="0">
                <a:latin typeface="Times New Roman" panose="02020603050405020304" pitchFamily="18" charset="0"/>
                <a:ea typeface="黑体" panose="02010609060101010101" pitchFamily="49" charset="-122"/>
              </a:rPr>
              <a:t>规律进行</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其中加、减速时间各占总传送时间的</a:t>
            </a:r>
            <a:r>
              <a:rPr lang="en-US" altLang="zh-CN" dirty="0">
                <a:latin typeface="Times New Roman" panose="02020603050405020304" pitchFamily="18" charset="0"/>
                <a:ea typeface="黑体" panose="02010609060101010101" pitchFamily="49" charset="-122"/>
              </a:rPr>
              <a:t>10%;</a:t>
            </a:r>
            <a:r>
              <a:rPr lang="zh-CN" altLang="zh-CN" dirty="0">
                <a:latin typeface="Times New Roman" panose="02020603050405020304" pitchFamily="18" charset="0"/>
                <a:ea typeface="黑体" panose="02010609060101010101" pitchFamily="49" charset="-122"/>
              </a:rPr>
              <a:t>假如移动部分的总质量为</a:t>
            </a:r>
            <a:r>
              <a:rPr lang="en-US" altLang="zh-CN" dirty="0">
                <a:latin typeface="Times New Roman" panose="02020603050405020304" pitchFamily="18" charset="0"/>
                <a:ea typeface="黑体" panose="02010609060101010101" pitchFamily="49" charset="-122"/>
              </a:rPr>
              <a:t>510kg,</a:t>
            </a:r>
            <a:r>
              <a:rPr lang="zh-CN" altLang="zh-CN" dirty="0">
                <a:latin typeface="Times New Roman" panose="02020603050405020304" pitchFamily="18" charset="0"/>
                <a:ea typeface="黑体" panose="02010609060101010101" pitchFamily="49" charset="-122"/>
              </a:rPr>
              <a:t>移动件和导轨间的静、动摩擦因数各为</a:t>
            </a:r>
            <a:r>
              <a:rPr lang="en-US" altLang="zh-CN" dirty="0">
                <a:latin typeface="Times New Roman" panose="02020603050405020304" pitchFamily="18" charset="0"/>
                <a:ea typeface="黑体" panose="02010609060101010101" pitchFamily="49" charset="-122"/>
              </a:rPr>
              <a:t>0.2</a:t>
            </a:r>
            <a:r>
              <a:rPr lang="zh-CN" altLang="zh-CN" dirty="0">
                <a:latin typeface="Times New Roman" panose="02020603050405020304" pitchFamily="18" charset="0"/>
                <a:ea typeface="黑体" panose="02010609060101010101" pitchFamily="49" charset="-122"/>
              </a:rPr>
              <a:t>和</a:t>
            </a:r>
            <a:r>
              <a:rPr lang="en-US" altLang="zh-CN" dirty="0">
                <a:latin typeface="Times New Roman" panose="02020603050405020304" pitchFamily="18" charset="0"/>
                <a:ea typeface="黑体" panose="02010609060101010101" pitchFamily="49" charset="-122"/>
              </a:rPr>
              <a:t>0.1,</a:t>
            </a:r>
            <a:r>
              <a:rPr lang="zh-CN" altLang="zh-CN" dirty="0">
                <a:latin typeface="Times New Roman" panose="02020603050405020304" pitchFamily="18" charset="0"/>
                <a:ea typeface="黑体" panose="02010609060101010101" pitchFamily="49" charset="-122"/>
              </a:rPr>
              <a:t>取液压缸机械效率</a:t>
            </a:r>
            <a:r>
              <a:rPr lang="en-US" altLang="zh-CN" i="1" dirty="0" err="1">
                <a:latin typeface="Times New Roman" panose="02020603050405020304" pitchFamily="18" charset="0"/>
                <a:ea typeface="黑体" panose="02010609060101010101" pitchFamily="49" charset="-122"/>
              </a:rPr>
              <a:t>η</a:t>
            </a:r>
            <a:r>
              <a:rPr lang="en-US" altLang="zh-CN" baseline="-25000" dirty="0" err="1">
                <a:latin typeface="Times New Roman" panose="02020603050405020304" pitchFamily="18" charset="0"/>
                <a:ea typeface="黑体" panose="02010609060101010101" pitchFamily="49" charset="-122"/>
              </a:rPr>
              <a:t>m</a:t>
            </a:r>
            <a:r>
              <a:rPr lang="en-US" altLang="zh-CN" dirty="0">
                <a:latin typeface="Times New Roman" panose="02020603050405020304" pitchFamily="18" charset="0"/>
                <a:ea typeface="黑体" panose="02010609060101010101" pitchFamily="49" charset="-122"/>
              </a:rPr>
              <a:t>=0.9,</a:t>
            </a:r>
            <a:r>
              <a:rPr lang="zh-CN" altLang="zh-CN" dirty="0">
                <a:latin typeface="Times New Roman" panose="02020603050405020304" pitchFamily="18" charset="0"/>
                <a:ea typeface="黑体" panose="02010609060101010101" pitchFamily="49" charset="-122"/>
              </a:rPr>
              <a:t>试绘制此驱动装置的工况图。</a:t>
            </a:r>
          </a:p>
        </p:txBody>
      </p:sp>
      <p:pic>
        <p:nvPicPr>
          <p:cNvPr id="2" name="图片 1">
            <a:extLst>
              <a:ext uri="{FF2B5EF4-FFF2-40B4-BE49-F238E27FC236}">
                <a16:creationId xmlns:a16="http://schemas.microsoft.com/office/drawing/2014/main" id="{11077E51-8BC8-461C-A5A3-F8610F174687}"/>
              </a:ext>
            </a:extLst>
          </p:cNvPr>
          <p:cNvPicPr>
            <a:picLocks noChangeAspect="1"/>
          </p:cNvPicPr>
          <p:nvPr/>
        </p:nvPicPr>
        <p:blipFill>
          <a:blip r:embed="rId3"/>
          <a:stretch>
            <a:fillRect/>
          </a:stretch>
        </p:blipFill>
        <p:spPr>
          <a:xfrm>
            <a:off x="2279145" y="2572318"/>
            <a:ext cx="5046309" cy="2002953"/>
          </a:xfrm>
          <a:prstGeom prst="rect">
            <a:avLst/>
          </a:prstGeom>
        </p:spPr>
      </p:pic>
    </p:spTree>
    <p:extLst>
      <p:ext uri="{BB962C8B-B14F-4D97-AF65-F5344CB8AC3E}">
        <p14:creationId xmlns:p14="http://schemas.microsoft.com/office/powerpoint/2010/main" val="299872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3544886" y="27253"/>
            <a:ext cx="2514828" cy="707886"/>
          </a:xfrm>
          <a:prstGeom prst="rect">
            <a:avLst/>
          </a:prstGeom>
          <a:noFill/>
        </p:spPr>
        <p:txBody>
          <a:bodyPr wrap="square" rtlCol="0">
            <a:spAutoFit/>
          </a:bodyPr>
          <a:lstStyle/>
          <a:p>
            <a:r>
              <a:rPr lang="zh-CN" altLang="zh-CN" sz="4000" dirty="0">
                <a:solidFill>
                  <a:schemeClr val="bg1"/>
                </a:solidFill>
                <a:latin typeface="Times New Roman" panose="02020603050405020304" pitchFamily="18" charset="0"/>
                <a:ea typeface="黑体" panose="02010609060101010101" pitchFamily="49" charset="-122"/>
              </a:rPr>
              <a:t>习　题</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FFD17B90-4E8F-4B23-AEC6-34A2DA8B7E96}"/>
              </a:ext>
            </a:extLst>
          </p:cNvPr>
          <p:cNvSpPr/>
          <p:nvPr/>
        </p:nvSpPr>
        <p:spPr>
          <a:xfrm>
            <a:off x="1320484" y="1427591"/>
            <a:ext cx="6749771" cy="2585323"/>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11-3</a:t>
            </a:r>
            <a:r>
              <a:rPr lang="zh-CN" altLang="zh-CN" dirty="0">
                <a:latin typeface="Times New Roman" panose="02020603050405020304" pitchFamily="18" charset="0"/>
                <a:ea typeface="黑体" panose="02010609060101010101" pitchFamily="49" charset="-122"/>
              </a:rPr>
              <a:t>　已知某专用卧式铣床的铣头驱动电动机功率为</a:t>
            </a:r>
            <a:r>
              <a:rPr lang="en-US" altLang="zh-CN" dirty="0">
                <a:latin typeface="Times New Roman" panose="02020603050405020304" pitchFamily="18" charset="0"/>
                <a:ea typeface="黑体" panose="02010609060101010101" pitchFamily="49" charset="-122"/>
              </a:rPr>
              <a:t>7.5kW,</a:t>
            </a:r>
            <a:r>
              <a:rPr lang="zh-CN" altLang="zh-CN" dirty="0">
                <a:latin typeface="Times New Roman" panose="02020603050405020304" pitchFamily="18" charset="0"/>
                <a:ea typeface="黑体" panose="02010609060101010101" pitchFamily="49" charset="-122"/>
              </a:rPr>
              <a:t>铣刀直径为</a:t>
            </a:r>
            <a:r>
              <a:rPr lang="en-US" altLang="zh-CN" dirty="0">
                <a:latin typeface="Times New Roman" panose="02020603050405020304" pitchFamily="18" charset="0"/>
                <a:ea typeface="黑体" panose="02010609060101010101" pitchFamily="49" charset="-122"/>
              </a:rPr>
              <a:t>120mm,</a:t>
            </a:r>
            <a:r>
              <a:rPr lang="zh-CN" altLang="zh-CN" dirty="0">
                <a:latin typeface="Times New Roman" panose="02020603050405020304" pitchFamily="18" charset="0"/>
                <a:ea typeface="黑体" panose="02010609060101010101" pitchFamily="49" charset="-122"/>
              </a:rPr>
              <a:t>转速为</a:t>
            </a:r>
            <a:r>
              <a:rPr lang="en-US" altLang="zh-CN" dirty="0">
                <a:latin typeface="Times New Roman" panose="02020603050405020304" pitchFamily="18" charset="0"/>
                <a:ea typeface="黑体" panose="02010609060101010101" pitchFamily="49" charset="-122"/>
              </a:rPr>
              <a:t>350r/min</a:t>
            </a:r>
            <a:r>
              <a:rPr lang="zh-CN" altLang="zh-CN" dirty="0">
                <a:latin typeface="Times New Roman" panose="02020603050405020304" pitchFamily="18" charset="0"/>
                <a:ea typeface="黑体" panose="02010609060101010101" pitchFamily="49" charset="-122"/>
              </a:rPr>
              <a:t>。如工作台、工件和夹具总质量为</a:t>
            </a:r>
            <a:r>
              <a:rPr lang="en-US" altLang="zh-CN" dirty="0">
                <a:latin typeface="Times New Roman" panose="02020603050405020304" pitchFamily="18" charset="0"/>
                <a:ea typeface="黑体" panose="02010609060101010101" pitchFamily="49" charset="-122"/>
              </a:rPr>
              <a:t>520kg,</a:t>
            </a:r>
            <a:r>
              <a:rPr lang="zh-CN" altLang="zh-CN" dirty="0">
                <a:latin typeface="Times New Roman" panose="02020603050405020304" pitchFamily="18" charset="0"/>
                <a:ea typeface="黑体" panose="02010609060101010101" pitchFamily="49" charset="-122"/>
              </a:rPr>
              <a:t>工作台总行程为</a:t>
            </a:r>
            <a:r>
              <a:rPr lang="en-US" altLang="zh-CN" dirty="0">
                <a:latin typeface="Times New Roman" panose="02020603050405020304" pitchFamily="18" charset="0"/>
                <a:ea typeface="黑体" panose="02010609060101010101" pitchFamily="49" charset="-122"/>
              </a:rPr>
              <a:t>400mm,</a:t>
            </a:r>
            <a:r>
              <a:rPr lang="zh-CN" altLang="zh-CN" dirty="0">
                <a:latin typeface="Times New Roman" panose="02020603050405020304" pitchFamily="18" charset="0"/>
                <a:ea typeface="黑体" panose="02010609060101010101" pitchFamily="49" charset="-122"/>
              </a:rPr>
              <a:t>工进行程为</a:t>
            </a:r>
            <a:r>
              <a:rPr lang="en-US" altLang="zh-CN" dirty="0">
                <a:latin typeface="Times New Roman" panose="02020603050405020304" pitchFamily="18" charset="0"/>
                <a:ea typeface="黑体" panose="02010609060101010101" pitchFamily="49" charset="-122"/>
              </a:rPr>
              <a:t>250mm,</a:t>
            </a:r>
            <a:r>
              <a:rPr lang="zh-CN" altLang="zh-CN" dirty="0">
                <a:latin typeface="Times New Roman" panose="02020603050405020304" pitchFamily="18" charset="0"/>
                <a:ea typeface="黑体" panose="02010609060101010101" pitchFamily="49" charset="-122"/>
              </a:rPr>
              <a:t>快进速度为</a:t>
            </a:r>
            <a:r>
              <a:rPr lang="en-US" altLang="zh-CN" dirty="0">
                <a:latin typeface="Times New Roman" panose="02020603050405020304" pitchFamily="18" charset="0"/>
                <a:ea typeface="黑体" panose="02010609060101010101" pitchFamily="49" charset="-122"/>
              </a:rPr>
              <a:t>4.5m/min,</a:t>
            </a:r>
            <a:r>
              <a:rPr lang="zh-CN" altLang="zh-CN" dirty="0">
                <a:latin typeface="Times New Roman" panose="02020603050405020304" pitchFamily="18" charset="0"/>
                <a:ea typeface="黑体" panose="02010609060101010101" pitchFamily="49" charset="-122"/>
              </a:rPr>
              <a:t>工进速度为</a:t>
            </a:r>
            <a:r>
              <a:rPr lang="en-US" altLang="zh-CN" dirty="0">
                <a:latin typeface="Times New Roman" panose="02020603050405020304" pitchFamily="18" charset="0"/>
                <a:ea typeface="黑体" panose="02010609060101010101" pitchFamily="49" charset="-122"/>
              </a:rPr>
              <a:t>60~100mm/min,</a:t>
            </a:r>
            <a:r>
              <a:rPr lang="zh-CN" altLang="zh-CN" dirty="0">
                <a:latin typeface="Times New Roman" panose="02020603050405020304" pitchFamily="18" charset="0"/>
                <a:ea typeface="黑体" panose="02010609060101010101" pitchFamily="49" charset="-122"/>
              </a:rPr>
              <a:t>往复运动的加、减速时间不希望大于</a:t>
            </a:r>
            <a:r>
              <a:rPr lang="en-US" altLang="zh-CN" dirty="0">
                <a:latin typeface="Times New Roman" panose="02020603050405020304" pitchFamily="18" charset="0"/>
                <a:ea typeface="黑体" panose="02010609060101010101" pitchFamily="49" charset="-122"/>
              </a:rPr>
              <a:t>0.05s,</a:t>
            </a:r>
            <a:r>
              <a:rPr lang="zh-CN" altLang="zh-CN" dirty="0">
                <a:latin typeface="Times New Roman" panose="02020603050405020304" pitchFamily="18" charset="0"/>
                <a:ea typeface="黑体" panose="02010609060101010101" pitchFamily="49" charset="-122"/>
              </a:rPr>
              <a:t>工作台采用平导轨</a:t>
            </a:r>
            <a:r>
              <a:rPr lang="en-US" altLang="zh-CN" dirty="0">
                <a:latin typeface="Times New Roman" panose="02020603050405020304" pitchFamily="18" charset="0"/>
                <a:ea typeface="黑体" panose="02010609060101010101" pitchFamily="49" charset="-122"/>
              </a:rPr>
              <a:t>,</a:t>
            </a:r>
            <a:r>
              <a:rPr lang="en-US" altLang="zh-CN" i="1" dirty="0">
                <a:latin typeface="Times New Roman" panose="02020603050405020304" pitchFamily="18" charset="0"/>
                <a:ea typeface="黑体" panose="02010609060101010101" pitchFamily="49" charset="-122"/>
              </a:rPr>
              <a:t>f</a:t>
            </a:r>
            <a:r>
              <a:rPr lang="en-US" altLang="zh-CN" baseline="-25000" dirty="0">
                <a:latin typeface="Times New Roman" panose="02020603050405020304" pitchFamily="18" charset="0"/>
                <a:ea typeface="黑体" panose="02010609060101010101" pitchFamily="49" charset="-122"/>
              </a:rPr>
              <a:t>s</a:t>
            </a:r>
            <a:r>
              <a:rPr lang="en-US" altLang="zh-CN" dirty="0">
                <a:latin typeface="Times New Roman" panose="02020603050405020304" pitchFamily="18" charset="0"/>
                <a:ea typeface="黑体" panose="02010609060101010101" pitchFamily="49" charset="-122"/>
              </a:rPr>
              <a:t>=0.2,</a:t>
            </a:r>
            <a:r>
              <a:rPr lang="en-US" altLang="zh-CN" i="1" dirty="0">
                <a:latin typeface="Times New Roman" panose="02020603050405020304" pitchFamily="18" charset="0"/>
                <a:ea typeface="黑体" panose="02010609060101010101" pitchFamily="49" charset="-122"/>
              </a:rPr>
              <a:t>f</a:t>
            </a:r>
            <a:r>
              <a:rPr lang="en-US" altLang="zh-CN" baseline="-25000" dirty="0">
                <a:latin typeface="Times New Roman" panose="02020603050405020304" pitchFamily="18" charset="0"/>
                <a:ea typeface="黑体" panose="02010609060101010101" pitchFamily="49" charset="-122"/>
              </a:rPr>
              <a:t>d</a:t>
            </a:r>
            <a:r>
              <a:rPr lang="en-US" altLang="zh-CN" dirty="0">
                <a:latin typeface="Times New Roman" panose="02020603050405020304" pitchFamily="18" charset="0"/>
                <a:ea typeface="黑体" panose="02010609060101010101" pitchFamily="49" charset="-122"/>
              </a:rPr>
              <a:t>=0.1</a:t>
            </a:r>
            <a:r>
              <a:rPr lang="zh-CN" altLang="zh-CN" dirty="0">
                <a:latin typeface="Times New Roman" panose="02020603050405020304" pitchFamily="18" charset="0"/>
                <a:ea typeface="黑体" panose="02010609060101010101" pitchFamily="49" charset="-122"/>
              </a:rPr>
              <a:t>。试为该机床设计一液压系统。</a:t>
            </a:r>
          </a:p>
        </p:txBody>
      </p:sp>
      <p:sp>
        <p:nvSpPr>
          <p:cNvPr id="9" name="圆角矩形 6">
            <a:extLst>
              <a:ext uri="{FF2B5EF4-FFF2-40B4-BE49-F238E27FC236}">
                <a16:creationId xmlns:a16="http://schemas.microsoft.com/office/drawing/2014/main" id="{CE626ECC-D998-46A7-838D-65A0874A02B8}"/>
              </a:ext>
            </a:extLst>
          </p:cNvPr>
          <p:cNvSpPr/>
          <p:nvPr/>
        </p:nvSpPr>
        <p:spPr>
          <a:xfrm>
            <a:off x="1233713" y="1267935"/>
            <a:ext cx="6923315" cy="3015139"/>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86329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3544886" y="27253"/>
            <a:ext cx="2514828" cy="707886"/>
          </a:xfrm>
          <a:prstGeom prst="rect">
            <a:avLst/>
          </a:prstGeom>
          <a:noFill/>
        </p:spPr>
        <p:txBody>
          <a:bodyPr wrap="square" rtlCol="0">
            <a:spAutoFit/>
          </a:bodyPr>
          <a:lstStyle/>
          <a:p>
            <a:r>
              <a:rPr lang="zh-CN" altLang="zh-CN" sz="4000" dirty="0">
                <a:solidFill>
                  <a:schemeClr val="bg1"/>
                </a:solidFill>
                <a:latin typeface="Times New Roman" panose="02020603050405020304" pitchFamily="18" charset="0"/>
                <a:ea typeface="黑体" panose="02010609060101010101" pitchFamily="49" charset="-122"/>
              </a:rPr>
              <a:t>习　题</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FFD17B90-4E8F-4B23-AEC6-34A2DA8B7E96}"/>
              </a:ext>
            </a:extLst>
          </p:cNvPr>
          <p:cNvSpPr/>
          <p:nvPr/>
        </p:nvSpPr>
        <p:spPr>
          <a:xfrm>
            <a:off x="846364" y="1093763"/>
            <a:ext cx="7584030" cy="1286250"/>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11-4</a:t>
            </a:r>
            <a:r>
              <a:rPr lang="zh-CN" altLang="zh-CN" dirty="0">
                <a:latin typeface="Times New Roman" panose="02020603050405020304" pitchFamily="18" charset="0"/>
                <a:ea typeface="黑体" panose="02010609060101010101" pitchFamily="49" charset="-122"/>
              </a:rPr>
              <a:t>　某立式液压机要求采用液压传动来实现表</a:t>
            </a:r>
            <a:r>
              <a:rPr lang="en-US" altLang="zh-CN" dirty="0">
                <a:latin typeface="Times New Roman" panose="02020603050405020304" pitchFamily="18" charset="0"/>
                <a:ea typeface="黑体" panose="02010609060101010101" pitchFamily="49" charset="-122"/>
              </a:rPr>
              <a:t>11-9</a:t>
            </a:r>
            <a:r>
              <a:rPr lang="zh-CN" altLang="zh-CN" dirty="0">
                <a:latin typeface="Times New Roman" panose="02020603050405020304" pitchFamily="18" charset="0"/>
                <a:ea typeface="黑体" panose="02010609060101010101" pitchFamily="49" charset="-122"/>
              </a:rPr>
              <a:t>所列的简单动作循环</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如移动部件总质量为</a:t>
            </a:r>
            <a:r>
              <a:rPr lang="en-US" altLang="zh-CN" dirty="0">
                <a:latin typeface="Times New Roman" panose="02020603050405020304" pitchFamily="18" charset="0"/>
                <a:ea typeface="黑体" panose="02010609060101010101" pitchFamily="49" charset="-122"/>
              </a:rPr>
              <a:t>510kg,</a:t>
            </a:r>
            <a:r>
              <a:rPr lang="zh-CN" altLang="zh-CN" dirty="0">
                <a:latin typeface="Times New Roman" panose="02020603050405020304" pitchFamily="18" charset="0"/>
                <a:ea typeface="黑体" panose="02010609060101010101" pitchFamily="49" charset="-122"/>
              </a:rPr>
              <a:t>摩擦力、惯性力均可忽略不计</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试设计此液压系统。</a:t>
            </a:r>
          </a:p>
        </p:txBody>
      </p:sp>
      <p:pic>
        <p:nvPicPr>
          <p:cNvPr id="3" name="图片 2">
            <a:extLst>
              <a:ext uri="{FF2B5EF4-FFF2-40B4-BE49-F238E27FC236}">
                <a16:creationId xmlns:a16="http://schemas.microsoft.com/office/drawing/2014/main" id="{8460A83D-87FA-4D60-A676-5222B55882C4}"/>
              </a:ext>
            </a:extLst>
          </p:cNvPr>
          <p:cNvPicPr>
            <a:picLocks noChangeAspect="1"/>
          </p:cNvPicPr>
          <p:nvPr/>
        </p:nvPicPr>
        <p:blipFill>
          <a:blip r:embed="rId3"/>
          <a:stretch>
            <a:fillRect/>
          </a:stretch>
        </p:blipFill>
        <p:spPr>
          <a:xfrm>
            <a:off x="985914" y="2432591"/>
            <a:ext cx="7632771" cy="1745298"/>
          </a:xfrm>
          <a:prstGeom prst="rect">
            <a:avLst/>
          </a:prstGeom>
        </p:spPr>
      </p:pic>
    </p:spTree>
    <p:extLst>
      <p:ext uri="{BB962C8B-B14F-4D97-AF65-F5344CB8AC3E}">
        <p14:creationId xmlns:p14="http://schemas.microsoft.com/office/powerpoint/2010/main" val="164045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3544886" y="27253"/>
            <a:ext cx="2514828" cy="707886"/>
          </a:xfrm>
          <a:prstGeom prst="rect">
            <a:avLst/>
          </a:prstGeom>
          <a:noFill/>
        </p:spPr>
        <p:txBody>
          <a:bodyPr wrap="square" rtlCol="0">
            <a:spAutoFit/>
          </a:bodyPr>
          <a:lstStyle/>
          <a:p>
            <a:r>
              <a:rPr lang="zh-CN" altLang="zh-CN" sz="4000" dirty="0">
                <a:solidFill>
                  <a:schemeClr val="bg1"/>
                </a:solidFill>
                <a:latin typeface="Times New Roman" panose="02020603050405020304" pitchFamily="18" charset="0"/>
                <a:ea typeface="黑体" panose="02010609060101010101" pitchFamily="49" charset="-122"/>
              </a:rPr>
              <a:t>习　题</a:t>
            </a: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FFD17B90-4E8F-4B23-AEC6-34A2DA8B7E96}"/>
              </a:ext>
            </a:extLst>
          </p:cNvPr>
          <p:cNvSpPr/>
          <p:nvPr/>
        </p:nvSpPr>
        <p:spPr>
          <a:xfrm>
            <a:off x="860425" y="1539293"/>
            <a:ext cx="7437211" cy="2585323"/>
          </a:xfrm>
          <a:prstGeom prst="rect">
            <a:avLst/>
          </a:prstGeom>
        </p:spPr>
        <p:txBody>
          <a:bodyPr wrap="square">
            <a:spAutoFit/>
          </a:bodyPr>
          <a:lstStyle/>
          <a:p>
            <a:pPr indent="450000">
              <a:lnSpc>
                <a:spcPct val="150000"/>
              </a:lnSpc>
            </a:pPr>
            <a:r>
              <a:rPr lang="en-US" altLang="zh-CN" dirty="0">
                <a:latin typeface="Times New Roman" panose="02020603050405020304" pitchFamily="18" charset="0"/>
                <a:ea typeface="黑体" panose="02010609060101010101" pitchFamily="49" charset="-122"/>
              </a:rPr>
              <a:t>11-5</a:t>
            </a:r>
            <a:r>
              <a:rPr lang="zh-CN" altLang="zh-CN" dirty="0">
                <a:latin typeface="Times New Roman" panose="02020603050405020304" pitchFamily="18" charset="0"/>
                <a:ea typeface="黑体" panose="02010609060101010101" pitchFamily="49" charset="-122"/>
              </a:rPr>
              <a:t>　一台卧式单面多轴钻孔组合机床</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动力滑台的工作循环是</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快进</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工进</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快退</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停止。液压系统的主要性能参数要求如下</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轴向切削力</a:t>
            </a:r>
            <a:r>
              <a:rPr lang="en-US" altLang="zh-CN" i="1" dirty="0">
                <a:latin typeface="Times New Roman" panose="02020603050405020304" pitchFamily="18" charset="0"/>
                <a:ea typeface="黑体" panose="02010609060101010101" pitchFamily="49" charset="-122"/>
              </a:rPr>
              <a:t>F</a:t>
            </a:r>
            <a:r>
              <a:rPr lang="en-US" altLang="zh-CN" baseline="-25000" dirty="0">
                <a:latin typeface="Times New Roman" panose="02020603050405020304" pitchFamily="18" charset="0"/>
                <a:ea typeface="黑体" panose="02010609060101010101" pitchFamily="49" charset="-122"/>
              </a:rPr>
              <a:t>t</a:t>
            </a:r>
            <a:r>
              <a:rPr lang="en-US" altLang="zh-CN" dirty="0">
                <a:latin typeface="Times New Roman" panose="02020603050405020304" pitchFamily="18" charset="0"/>
                <a:ea typeface="黑体" panose="02010609060101010101" pitchFamily="49" charset="-122"/>
              </a:rPr>
              <a:t>=24000N;</a:t>
            </a:r>
            <a:r>
              <a:rPr lang="zh-CN" altLang="zh-CN" dirty="0">
                <a:latin typeface="Times New Roman" panose="02020603050405020304" pitchFamily="18" charset="0"/>
                <a:ea typeface="黑体" panose="02010609060101010101" pitchFamily="49" charset="-122"/>
              </a:rPr>
              <a:t>滑台移动部件总质量为</a:t>
            </a:r>
            <a:r>
              <a:rPr lang="en-US" altLang="zh-CN" dirty="0">
                <a:latin typeface="Times New Roman" panose="02020603050405020304" pitchFamily="18" charset="0"/>
                <a:ea typeface="黑体" panose="02010609060101010101" pitchFamily="49" charset="-122"/>
              </a:rPr>
              <a:t>510kg;</a:t>
            </a:r>
            <a:r>
              <a:rPr lang="zh-CN" altLang="zh-CN" dirty="0">
                <a:latin typeface="Times New Roman" panose="02020603050405020304" pitchFamily="18" charset="0"/>
                <a:ea typeface="黑体" panose="02010609060101010101" pitchFamily="49" charset="-122"/>
              </a:rPr>
              <a:t>加、减速时间为</a:t>
            </a:r>
            <a:r>
              <a:rPr lang="en-US" altLang="zh-CN" dirty="0">
                <a:latin typeface="Times New Roman" panose="02020603050405020304" pitchFamily="18" charset="0"/>
                <a:ea typeface="黑体" panose="02010609060101010101" pitchFamily="49" charset="-122"/>
              </a:rPr>
              <a:t>0.2s;</a:t>
            </a:r>
            <a:r>
              <a:rPr lang="zh-CN" altLang="zh-CN" dirty="0">
                <a:latin typeface="Times New Roman" panose="02020603050405020304" pitchFamily="18" charset="0"/>
                <a:ea typeface="黑体" panose="02010609060101010101" pitchFamily="49" charset="-122"/>
              </a:rPr>
              <a:t>采用平导轨</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静摩擦因数</a:t>
            </a:r>
            <a:r>
              <a:rPr lang="en-US" altLang="zh-CN" i="1" dirty="0">
                <a:latin typeface="Times New Roman" panose="02020603050405020304" pitchFamily="18" charset="0"/>
                <a:ea typeface="黑体" panose="02010609060101010101" pitchFamily="49" charset="-122"/>
              </a:rPr>
              <a:t>f</a:t>
            </a:r>
            <a:r>
              <a:rPr lang="en-US" altLang="zh-CN" baseline="-25000" dirty="0">
                <a:latin typeface="Times New Roman" panose="02020603050405020304" pitchFamily="18" charset="0"/>
                <a:ea typeface="黑体" panose="02010609060101010101" pitchFamily="49" charset="-122"/>
              </a:rPr>
              <a:t>s</a:t>
            </a:r>
            <a:r>
              <a:rPr lang="en-US" altLang="zh-CN" dirty="0">
                <a:latin typeface="Times New Roman" panose="02020603050405020304" pitchFamily="18" charset="0"/>
                <a:ea typeface="黑体" panose="02010609060101010101" pitchFamily="49" charset="-122"/>
              </a:rPr>
              <a:t>=0.2,</a:t>
            </a:r>
            <a:r>
              <a:rPr lang="zh-CN" altLang="zh-CN" dirty="0">
                <a:latin typeface="Times New Roman" panose="02020603050405020304" pitchFamily="18" charset="0"/>
                <a:ea typeface="黑体" panose="02010609060101010101" pitchFamily="49" charset="-122"/>
              </a:rPr>
              <a:t>动摩擦因数</a:t>
            </a:r>
            <a:r>
              <a:rPr lang="en-US" altLang="zh-CN" i="1" dirty="0" err="1">
                <a:latin typeface="Times New Roman" panose="02020603050405020304" pitchFamily="18" charset="0"/>
                <a:ea typeface="黑体" panose="02010609060101010101" pitchFamily="49" charset="-122"/>
              </a:rPr>
              <a:t>f</a:t>
            </a:r>
            <a:r>
              <a:rPr lang="en-US" altLang="zh-CN" baseline="-25000" dirty="0" err="1">
                <a:latin typeface="Times New Roman" panose="02020603050405020304" pitchFamily="18" charset="0"/>
                <a:ea typeface="黑体" panose="02010609060101010101" pitchFamily="49" charset="-122"/>
              </a:rPr>
              <a:t>d</a:t>
            </a:r>
            <a:r>
              <a:rPr lang="en-US" altLang="zh-CN" dirty="0">
                <a:latin typeface="Times New Roman" panose="02020603050405020304" pitchFamily="18" charset="0"/>
                <a:ea typeface="黑体" panose="02010609060101010101" pitchFamily="49" charset="-122"/>
              </a:rPr>
              <a:t>=0.1;</a:t>
            </a:r>
            <a:r>
              <a:rPr lang="zh-CN" altLang="zh-CN" dirty="0">
                <a:latin typeface="Times New Roman" panose="02020603050405020304" pitchFamily="18" charset="0"/>
                <a:ea typeface="黑体" panose="02010609060101010101" pitchFamily="49" charset="-122"/>
              </a:rPr>
              <a:t>快进行程为</a:t>
            </a:r>
            <a:r>
              <a:rPr lang="en-US" altLang="zh-CN" dirty="0">
                <a:latin typeface="Times New Roman" panose="02020603050405020304" pitchFamily="18" charset="0"/>
                <a:ea typeface="黑体" panose="02010609060101010101" pitchFamily="49" charset="-122"/>
              </a:rPr>
              <a:t>200mm,</a:t>
            </a:r>
            <a:r>
              <a:rPr lang="zh-CN" altLang="zh-CN" dirty="0">
                <a:latin typeface="Times New Roman" panose="02020603050405020304" pitchFamily="18" charset="0"/>
                <a:ea typeface="黑体" panose="02010609060101010101" pitchFamily="49" charset="-122"/>
              </a:rPr>
              <a:t>工进行程为</a:t>
            </a:r>
            <a:r>
              <a:rPr lang="en-US" altLang="zh-CN" dirty="0">
                <a:latin typeface="Times New Roman" panose="02020603050405020304" pitchFamily="18" charset="0"/>
                <a:ea typeface="黑体" panose="02010609060101010101" pitchFamily="49" charset="-122"/>
              </a:rPr>
              <a:t>100mm;</a:t>
            </a:r>
            <a:r>
              <a:rPr lang="zh-CN" altLang="zh-CN" dirty="0">
                <a:latin typeface="Times New Roman" panose="02020603050405020304" pitchFamily="18" charset="0"/>
                <a:ea typeface="黑体" panose="02010609060101010101" pitchFamily="49" charset="-122"/>
              </a:rPr>
              <a:t>快进与快退速度相等</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均为</a:t>
            </a:r>
            <a:r>
              <a:rPr lang="en-US" altLang="zh-CN" dirty="0">
                <a:latin typeface="Times New Roman" panose="02020603050405020304" pitchFamily="18" charset="0"/>
                <a:ea typeface="黑体" panose="02010609060101010101" pitchFamily="49" charset="-122"/>
              </a:rPr>
              <a:t>3.5m/min,</a:t>
            </a:r>
            <a:r>
              <a:rPr lang="zh-CN" altLang="zh-CN" dirty="0">
                <a:latin typeface="Times New Roman" panose="02020603050405020304" pitchFamily="18" charset="0"/>
                <a:ea typeface="黑体" panose="02010609060101010101" pitchFamily="49" charset="-122"/>
              </a:rPr>
              <a:t>工进速度为</a:t>
            </a:r>
            <a:r>
              <a:rPr lang="en-US" altLang="zh-CN" dirty="0">
                <a:latin typeface="Times New Roman" panose="02020603050405020304" pitchFamily="18" charset="0"/>
                <a:ea typeface="黑体" panose="02010609060101010101" pitchFamily="49" charset="-122"/>
              </a:rPr>
              <a:t>30~40mm/min</a:t>
            </a:r>
            <a:r>
              <a:rPr lang="zh-CN" altLang="zh-CN" dirty="0">
                <a:latin typeface="Times New Roman" panose="02020603050405020304" pitchFamily="18" charset="0"/>
                <a:ea typeface="黑体" panose="02010609060101010101" pitchFamily="49" charset="-122"/>
              </a:rPr>
              <a:t>。工作时要求运动平稳</a:t>
            </a:r>
            <a:r>
              <a:rPr lang="en-US" altLang="zh-CN" dirty="0">
                <a:latin typeface="Times New Roman" panose="02020603050405020304" pitchFamily="18" charset="0"/>
                <a:ea typeface="黑体" panose="02010609060101010101" pitchFamily="49" charset="-122"/>
              </a:rPr>
              <a:t>,</a:t>
            </a:r>
            <a:r>
              <a:rPr lang="zh-CN" altLang="zh-CN" dirty="0">
                <a:latin typeface="Times New Roman" panose="02020603050405020304" pitchFamily="18" charset="0"/>
                <a:ea typeface="黑体" panose="02010609060101010101" pitchFamily="49" charset="-122"/>
              </a:rPr>
              <a:t>且可随时停止运动。试设计动力滑台的液压系统。</a:t>
            </a:r>
          </a:p>
        </p:txBody>
      </p:sp>
      <p:sp>
        <p:nvSpPr>
          <p:cNvPr id="9" name="圆角矩形 6">
            <a:extLst>
              <a:ext uri="{FF2B5EF4-FFF2-40B4-BE49-F238E27FC236}">
                <a16:creationId xmlns:a16="http://schemas.microsoft.com/office/drawing/2014/main" id="{C4A00E85-23CC-46BF-AB28-810D63E27676}"/>
              </a:ext>
            </a:extLst>
          </p:cNvPr>
          <p:cNvSpPr/>
          <p:nvPr/>
        </p:nvSpPr>
        <p:spPr>
          <a:xfrm>
            <a:off x="725714" y="1451428"/>
            <a:ext cx="7678058" cy="2818821"/>
          </a:xfrm>
          <a:prstGeom prst="roundRect">
            <a:avLst>
              <a:gd name="adj" fmla="val 6667"/>
            </a:avLst>
          </a:prstGeom>
          <a:noFill/>
          <a:ln>
            <a:solidFill>
              <a:srgbClr val="184972">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Times New Roman" panose="02020603050405020304" pitchFamily="18" charset="0"/>
                <a:ea typeface="黑体" panose="02010609060101010101" pitchFamily="49" charset="-122"/>
              </a:rPr>
              <a:t> </a:t>
            </a:r>
            <a:endParaRPr lang="zh-CN" altLang="en-US"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5372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354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9">
            <a:extLst>
              <a:ext uri="{FF2B5EF4-FFF2-40B4-BE49-F238E27FC236}">
                <a16:creationId xmlns:a16="http://schemas.microsoft.com/office/drawing/2014/main" id="{C78FCF2F-3194-4874-9DE8-9DE3BF70943F}"/>
              </a:ext>
            </a:extLst>
          </p:cNvPr>
          <p:cNvSpPr txBox="1">
            <a:spLocks noChangeArrowheads="1"/>
          </p:cNvSpPr>
          <p:nvPr/>
        </p:nvSpPr>
        <p:spPr bwMode="auto">
          <a:xfrm>
            <a:off x="1802453" y="852289"/>
            <a:ext cx="5703146"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184972"/>
                </a:solidFill>
                <a:latin typeface="Times New Roman" panose="02020603050405020304" pitchFamily="18" charset="0"/>
                <a:ea typeface="黑体" panose="02010609060101010101" pitchFamily="49" charset="-122"/>
              </a:rPr>
              <a:t>一、</a:t>
            </a:r>
            <a:r>
              <a:rPr lang="zh-CN" altLang="en-US" sz="2400" dirty="0">
                <a:solidFill>
                  <a:srgbClr val="2A577D"/>
                </a:solidFill>
                <a:latin typeface="Times New Roman" panose="02020603050405020304" pitchFamily="18" charset="0"/>
                <a:ea typeface="黑体" panose="02010609060101010101" pitchFamily="49" charset="-122"/>
              </a:rPr>
              <a:t>明确系统设计要求</a:t>
            </a:r>
          </a:p>
          <a:p>
            <a:pPr algn="ctr">
              <a:lnSpc>
                <a:spcPct val="100000"/>
              </a:lnSpc>
              <a:spcBef>
                <a:spcPct val="0"/>
              </a:spcBef>
              <a:buNone/>
            </a:pPr>
            <a:endParaRPr lang="zh-CN" altLang="en-US" dirty="0">
              <a:latin typeface="Times New Roman" panose="02020603050405020304" pitchFamily="18" charset="0"/>
              <a:ea typeface="黑体" panose="02010609060101010101" pitchFamily="49" charset="-122"/>
            </a:endParaRPr>
          </a:p>
          <a:p>
            <a:pPr algn="ctr">
              <a:lnSpc>
                <a:spcPct val="100000"/>
              </a:lnSpc>
              <a:spcBef>
                <a:spcPct val="0"/>
              </a:spcBef>
              <a:buNone/>
            </a:pPr>
            <a:endParaRPr lang="zh-CN" altLang="en-US" sz="2400" dirty="0">
              <a:solidFill>
                <a:srgbClr val="184972"/>
              </a:solidFill>
              <a:latin typeface="Times New Roman" panose="02020603050405020304" pitchFamily="18" charset="0"/>
              <a:ea typeface="黑体" panose="02010609060101010101" pitchFamily="49" charset="-122"/>
            </a:endParaRPr>
          </a:p>
        </p:txBody>
      </p:sp>
      <p:sp>
        <p:nvSpPr>
          <p:cNvPr id="18" name="直角三角形 17">
            <a:extLst>
              <a:ext uri="{FF2B5EF4-FFF2-40B4-BE49-F238E27FC236}">
                <a16:creationId xmlns:a16="http://schemas.microsoft.com/office/drawing/2014/main" id="{C253B56B-190E-4943-8FD0-BD5FFA084C47}"/>
              </a:ext>
            </a:extLst>
          </p:cNvPr>
          <p:cNvSpPr/>
          <p:nvPr/>
        </p:nvSpPr>
        <p:spPr>
          <a:xfrm rot="18962245" flipV="1">
            <a:off x="2647690" y="90618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a typeface="黑体" panose="02010609060101010101" pitchFamily="49" charset="-122"/>
            </a:endParaRPr>
          </a:p>
        </p:txBody>
      </p:sp>
      <p:sp>
        <p:nvSpPr>
          <p:cNvPr id="19" name="直角三角形 18">
            <a:extLst>
              <a:ext uri="{FF2B5EF4-FFF2-40B4-BE49-F238E27FC236}">
                <a16:creationId xmlns:a16="http://schemas.microsoft.com/office/drawing/2014/main" id="{4B974597-9209-4F00-BC34-4665B7965FA3}"/>
              </a:ext>
            </a:extLst>
          </p:cNvPr>
          <p:cNvSpPr/>
          <p:nvPr/>
        </p:nvSpPr>
        <p:spPr>
          <a:xfrm rot="18962245" flipV="1">
            <a:off x="2791060" y="90618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0" name="直角三角形 19">
            <a:extLst>
              <a:ext uri="{FF2B5EF4-FFF2-40B4-BE49-F238E27FC236}">
                <a16:creationId xmlns:a16="http://schemas.microsoft.com/office/drawing/2014/main" id="{D392BA9E-3F58-4EE9-AD2F-A3A6B0ADCF2D}"/>
              </a:ext>
            </a:extLst>
          </p:cNvPr>
          <p:cNvSpPr/>
          <p:nvPr/>
        </p:nvSpPr>
        <p:spPr>
          <a:xfrm rot="2637755" flipH="1" flipV="1">
            <a:off x="6077490"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1" name="直角三角形 20">
            <a:extLst>
              <a:ext uri="{FF2B5EF4-FFF2-40B4-BE49-F238E27FC236}">
                <a16:creationId xmlns:a16="http://schemas.microsoft.com/office/drawing/2014/main" id="{26070215-C698-419E-B951-C7238CF82540}"/>
              </a:ext>
            </a:extLst>
          </p:cNvPr>
          <p:cNvSpPr/>
          <p:nvPr/>
        </p:nvSpPr>
        <p:spPr>
          <a:xfrm rot="2637755" flipH="1" flipV="1">
            <a:off x="6227737" y="926807"/>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a typeface="黑体" panose="02010609060101010101" pitchFamily="49"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4" name="矩形 3">
            <a:extLst>
              <a:ext uri="{FF2B5EF4-FFF2-40B4-BE49-F238E27FC236}">
                <a16:creationId xmlns:a16="http://schemas.microsoft.com/office/drawing/2014/main" id="{5726CD75-4EAA-4DD1-B5F2-B9AF6D68F308}"/>
              </a:ext>
            </a:extLst>
          </p:cNvPr>
          <p:cNvSpPr/>
          <p:nvPr/>
        </p:nvSpPr>
        <p:spPr>
          <a:xfrm>
            <a:off x="842726" y="1483231"/>
            <a:ext cx="3616696" cy="314638"/>
          </a:xfrm>
          <a:prstGeom prst="rect">
            <a:avLst/>
          </a:prstGeom>
        </p:spPr>
        <p:txBody>
          <a:bodyPr wrap="none">
            <a:spAutoFit/>
          </a:bodyPr>
          <a:lstStyle/>
          <a:p>
            <a:pPr indent="266700">
              <a:lnSpc>
                <a:spcPts val="1575"/>
              </a:lnSpc>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这个步骤的具体内容是</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圆角矩形 5">
            <a:extLst>
              <a:ext uri="{FF2B5EF4-FFF2-40B4-BE49-F238E27FC236}">
                <a16:creationId xmlns:a16="http://schemas.microsoft.com/office/drawing/2014/main" id="{9B0F5436-AFF4-43EE-BC64-D9812DBB8249}"/>
              </a:ext>
            </a:extLst>
          </p:cNvPr>
          <p:cNvSpPr/>
          <p:nvPr/>
        </p:nvSpPr>
        <p:spPr>
          <a:xfrm>
            <a:off x="1196501" y="1886406"/>
            <a:ext cx="7362285" cy="84112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grpSp>
        <p:nvGrpSpPr>
          <p:cNvPr id="28" name="组合 5">
            <a:extLst>
              <a:ext uri="{FF2B5EF4-FFF2-40B4-BE49-F238E27FC236}">
                <a16:creationId xmlns:a16="http://schemas.microsoft.com/office/drawing/2014/main" id="{7FD6165D-CC26-4D09-A47C-78C050C0FC32}"/>
              </a:ext>
            </a:extLst>
          </p:cNvPr>
          <p:cNvGrpSpPr>
            <a:grpSpLocks/>
          </p:cNvGrpSpPr>
          <p:nvPr/>
        </p:nvGrpSpPr>
        <p:grpSpPr bwMode="auto">
          <a:xfrm rot="16200000">
            <a:off x="755968" y="2113275"/>
            <a:ext cx="347294" cy="347229"/>
            <a:chOff x="5398306" y="552049"/>
            <a:chExt cx="835710" cy="731456"/>
          </a:xfrm>
        </p:grpSpPr>
        <p:sp>
          <p:nvSpPr>
            <p:cNvPr id="29" name="等腰三角形 28">
              <a:extLst>
                <a:ext uri="{FF2B5EF4-FFF2-40B4-BE49-F238E27FC236}">
                  <a16:creationId xmlns:a16="http://schemas.microsoft.com/office/drawing/2014/main" id="{111CC572-13A8-4A89-A1BA-C3C7065A07EE}"/>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0" name="等腰三角形 29">
              <a:extLst>
                <a:ext uri="{FF2B5EF4-FFF2-40B4-BE49-F238E27FC236}">
                  <a16:creationId xmlns:a16="http://schemas.microsoft.com/office/drawing/2014/main" id="{A9766F6C-448C-41DE-994D-14BF86739BCA}"/>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grpSp>
        <p:nvGrpSpPr>
          <p:cNvPr id="31" name="组合 8">
            <a:extLst>
              <a:ext uri="{FF2B5EF4-FFF2-40B4-BE49-F238E27FC236}">
                <a16:creationId xmlns:a16="http://schemas.microsoft.com/office/drawing/2014/main" id="{F44B9595-514D-4EDF-9F89-92D8EA5165F1}"/>
              </a:ext>
            </a:extLst>
          </p:cNvPr>
          <p:cNvGrpSpPr>
            <a:grpSpLocks/>
          </p:cNvGrpSpPr>
          <p:nvPr/>
        </p:nvGrpSpPr>
        <p:grpSpPr bwMode="auto">
          <a:xfrm flipH="1">
            <a:off x="565577" y="2986849"/>
            <a:ext cx="610656" cy="392137"/>
            <a:chOff x="5975131" y="413090"/>
            <a:chExt cx="1303171" cy="777765"/>
          </a:xfrm>
        </p:grpSpPr>
        <p:sp>
          <p:nvSpPr>
            <p:cNvPr id="32" name="等腰三角形 31">
              <a:extLst>
                <a:ext uri="{FF2B5EF4-FFF2-40B4-BE49-F238E27FC236}">
                  <a16:creationId xmlns:a16="http://schemas.microsoft.com/office/drawing/2014/main" id="{7128FDF6-C1E0-4002-8FAF-7567F35F8FC2}"/>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3" name="等腰三角形 32">
              <a:extLst>
                <a:ext uri="{FF2B5EF4-FFF2-40B4-BE49-F238E27FC236}">
                  <a16:creationId xmlns:a16="http://schemas.microsoft.com/office/drawing/2014/main" id="{6FC267E2-35E6-49FB-9CEF-CC1758537DF0}"/>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4" name="等腰三角形 33">
              <a:extLst>
                <a:ext uri="{FF2B5EF4-FFF2-40B4-BE49-F238E27FC236}">
                  <a16:creationId xmlns:a16="http://schemas.microsoft.com/office/drawing/2014/main" id="{23409B74-7CE4-4695-A82E-1AEB2C0BDE77}"/>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grpSp>
        <p:nvGrpSpPr>
          <p:cNvPr id="35" name="组合 9">
            <a:extLst>
              <a:ext uri="{FF2B5EF4-FFF2-40B4-BE49-F238E27FC236}">
                <a16:creationId xmlns:a16="http://schemas.microsoft.com/office/drawing/2014/main" id="{1FACA789-A55F-45B4-916A-89807484BE1B}"/>
              </a:ext>
            </a:extLst>
          </p:cNvPr>
          <p:cNvGrpSpPr>
            <a:grpSpLocks/>
          </p:cNvGrpSpPr>
          <p:nvPr/>
        </p:nvGrpSpPr>
        <p:grpSpPr bwMode="auto">
          <a:xfrm>
            <a:off x="621680" y="4122225"/>
            <a:ext cx="535340" cy="321698"/>
            <a:chOff x="5798020" y="3988475"/>
            <a:chExt cx="1659130" cy="776059"/>
          </a:xfrm>
        </p:grpSpPr>
        <p:sp>
          <p:nvSpPr>
            <p:cNvPr id="36" name="等腰三角形 35">
              <a:extLst>
                <a:ext uri="{FF2B5EF4-FFF2-40B4-BE49-F238E27FC236}">
                  <a16:creationId xmlns:a16="http://schemas.microsoft.com/office/drawing/2014/main" id="{978B939B-7969-49BD-BAD0-5FC6A4B0CCC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7" name="等腰三角形 36">
              <a:extLst>
                <a:ext uri="{FF2B5EF4-FFF2-40B4-BE49-F238E27FC236}">
                  <a16:creationId xmlns:a16="http://schemas.microsoft.com/office/drawing/2014/main" id="{C142A5B4-F4EF-4450-80EF-BA93B0B4E19B}"/>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8" name="等腰三角形 37">
              <a:extLst>
                <a:ext uri="{FF2B5EF4-FFF2-40B4-BE49-F238E27FC236}">
                  <a16:creationId xmlns:a16="http://schemas.microsoft.com/office/drawing/2014/main" id="{D4362512-79D6-4AD7-9339-DE59E14F8E3F}"/>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a typeface="黑体" panose="02010609060101010101" pitchFamily="49" charset="-122"/>
              </a:endParaRPr>
            </a:p>
          </p:txBody>
        </p:sp>
      </p:grpSp>
      <p:sp>
        <p:nvSpPr>
          <p:cNvPr id="6" name="矩形 5">
            <a:extLst>
              <a:ext uri="{FF2B5EF4-FFF2-40B4-BE49-F238E27FC236}">
                <a16:creationId xmlns:a16="http://schemas.microsoft.com/office/drawing/2014/main" id="{A89B0532-97F8-4418-ADAC-4CC5717CE614}"/>
              </a:ext>
            </a:extLst>
          </p:cNvPr>
          <p:cNvSpPr/>
          <p:nvPr/>
        </p:nvSpPr>
        <p:spPr>
          <a:xfrm>
            <a:off x="1237906" y="1882221"/>
            <a:ext cx="7283508" cy="830997"/>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主机的用途、主要结构、总体布局</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主机对液压系统执行元件在位置布置和空间尺寸以及质量上的限制。</a:t>
            </a:r>
          </a:p>
        </p:txBody>
      </p:sp>
      <p:sp>
        <p:nvSpPr>
          <p:cNvPr id="39" name="圆角矩形 5">
            <a:extLst>
              <a:ext uri="{FF2B5EF4-FFF2-40B4-BE49-F238E27FC236}">
                <a16:creationId xmlns:a16="http://schemas.microsoft.com/office/drawing/2014/main" id="{A983BA41-7938-44CB-AEAB-ED59FB4BBBDC}"/>
              </a:ext>
            </a:extLst>
          </p:cNvPr>
          <p:cNvSpPr/>
          <p:nvPr/>
        </p:nvSpPr>
        <p:spPr>
          <a:xfrm>
            <a:off x="1224432" y="2905692"/>
            <a:ext cx="7362285" cy="87266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rPr>
              <a:t>2)</a:t>
            </a:r>
            <a:r>
              <a:rPr lang="zh-CN" altLang="en-US" sz="1600" dirty="0">
                <a:solidFill>
                  <a:schemeClr val="bg1"/>
                </a:solidFill>
                <a:latin typeface="Times New Roman" panose="02020603050405020304" pitchFamily="18" charset="0"/>
                <a:ea typeface="黑体" panose="02010609060101010101" pitchFamily="49" charset="-122"/>
              </a:rPr>
              <a:t>主机的工艺流程或工作循环</a:t>
            </a:r>
            <a:r>
              <a:rPr lang="en-US" altLang="zh-CN" sz="1600" dirty="0">
                <a:solidFill>
                  <a:schemeClr val="bg1"/>
                </a:solidFill>
                <a:latin typeface="Times New Roman" panose="02020603050405020304" pitchFamily="18" charset="0"/>
                <a:ea typeface="黑体" panose="02010609060101010101" pitchFamily="49" charset="-122"/>
              </a:rPr>
              <a:t>;</a:t>
            </a:r>
            <a:r>
              <a:rPr lang="zh-CN" altLang="en-US" sz="1600" dirty="0">
                <a:solidFill>
                  <a:schemeClr val="bg1"/>
                </a:solidFill>
                <a:latin typeface="Times New Roman" panose="02020603050405020304" pitchFamily="18" charset="0"/>
                <a:ea typeface="黑体" panose="02010609060101010101" pitchFamily="49" charset="-122"/>
              </a:rPr>
              <a:t>液压执行元件的运动方式</a:t>
            </a:r>
            <a:r>
              <a:rPr lang="en-US" altLang="zh-CN" sz="1600" dirty="0">
                <a:solidFill>
                  <a:schemeClr val="bg1"/>
                </a:solidFill>
                <a:latin typeface="Times New Roman" panose="02020603050405020304" pitchFamily="18" charset="0"/>
                <a:ea typeface="黑体" panose="02010609060101010101" pitchFamily="49" charset="-122"/>
              </a:rPr>
              <a:t>(</a:t>
            </a:r>
            <a:r>
              <a:rPr lang="zh-CN" altLang="en-US" sz="1600" dirty="0">
                <a:solidFill>
                  <a:schemeClr val="bg1"/>
                </a:solidFill>
                <a:latin typeface="Times New Roman" panose="02020603050405020304" pitchFamily="18" charset="0"/>
                <a:ea typeface="黑体" panose="02010609060101010101" pitchFamily="49" charset="-122"/>
              </a:rPr>
              <a:t>移动、转动或摆动</a:t>
            </a:r>
            <a:r>
              <a:rPr lang="en-US" altLang="zh-CN" sz="1600" dirty="0">
                <a:solidFill>
                  <a:schemeClr val="bg1"/>
                </a:solidFill>
                <a:latin typeface="Times New Roman" panose="02020603050405020304" pitchFamily="18" charset="0"/>
                <a:ea typeface="黑体" panose="02010609060101010101" pitchFamily="49" charset="-122"/>
              </a:rPr>
              <a:t>)</a:t>
            </a:r>
            <a:r>
              <a:rPr lang="zh-CN" altLang="en-US" sz="1600" dirty="0">
                <a:solidFill>
                  <a:schemeClr val="bg1"/>
                </a:solidFill>
                <a:latin typeface="Times New Roman" panose="02020603050405020304" pitchFamily="18" charset="0"/>
                <a:ea typeface="黑体" panose="02010609060101010101" pitchFamily="49" charset="-122"/>
              </a:rPr>
              <a:t>及其工作范围。</a:t>
            </a:r>
          </a:p>
        </p:txBody>
      </p:sp>
      <p:sp>
        <p:nvSpPr>
          <p:cNvPr id="41" name="圆角矩形 5">
            <a:extLst>
              <a:ext uri="{FF2B5EF4-FFF2-40B4-BE49-F238E27FC236}">
                <a16:creationId xmlns:a16="http://schemas.microsoft.com/office/drawing/2014/main" id="{67221DCB-F91A-4BB8-867C-770CA3DB904A}"/>
              </a:ext>
            </a:extLst>
          </p:cNvPr>
          <p:cNvSpPr/>
          <p:nvPr/>
        </p:nvSpPr>
        <p:spPr>
          <a:xfrm>
            <a:off x="1234516" y="3956515"/>
            <a:ext cx="7362285" cy="70257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8" name="矩形 7">
            <a:extLst>
              <a:ext uri="{FF2B5EF4-FFF2-40B4-BE49-F238E27FC236}">
                <a16:creationId xmlns:a16="http://schemas.microsoft.com/office/drawing/2014/main" id="{867600DD-F27A-4DE1-8526-EA3C81936207}"/>
              </a:ext>
            </a:extLst>
          </p:cNvPr>
          <p:cNvSpPr/>
          <p:nvPr/>
        </p:nvSpPr>
        <p:spPr>
          <a:xfrm>
            <a:off x="1306193" y="4159042"/>
            <a:ext cx="6300099" cy="297517"/>
          </a:xfrm>
          <a:prstGeom prst="rect">
            <a:avLst/>
          </a:prstGeom>
        </p:spPr>
        <p:txBody>
          <a:bodyPr wrap="square">
            <a:spAutoFit/>
          </a:bodyPr>
          <a:lstStyle/>
          <a:p>
            <a:pPr indent="432000">
              <a:lnSpc>
                <a:spcPts val="1575"/>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液压执行元件的负载和运动速度的大小及其变化范围。</a:t>
            </a:r>
          </a:p>
        </p:txBody>
      </p:sp>
    </p:spTree>
    <p:extLst>
      <p:ext uri="{BB962C8B-B14F-4D97-AF65-F5344CB8AC3E}">
        <p14:creationId xmlns:p14="http://schemas.microsoft.com/office/powerpoint/2010/main" val="147647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1000"/>
                                        <p:tgtEl>
                                          <p:spTgt spid="39"/>
                                        </p:tgtEl>
                                      </p:cBhvr>
                                    </p:animEffect>
                                    <p:anim calcmode="lin" valueType="num">
                                      <p:cBhvr>
                                        <p:cTn id="62" dur="1000" fill="hold"/>
                                        <p:tgtEl>
                                          <p:spTgt spid="39"/>
                                        </p:tgtEl>
                                        <p:attrNameLst>
                                          <p:attrName>ppt_x</p:attrName>
                                        </p:attrNameLst>
                                      </p:cBhvr>
                                      <p:tavLst>
                                        <p:tav tm="0">
                                          <p:val>
                                            <p:strVal val="#ppt_x"/>
                                          </p:val>
                                        </p:tav>
                                        <p:tav tm="100000">
                                          <p:val>
                                            <p:strVal val="#ppt_x"/>
                                          </p:val>
                                        </p:tav>
                                      </p:tavLst>
                                    </p:anim>
                                    <p:anim calcmode="lin" valueType="num">
                                      <p:cBhvr>
                                        <p:cTn id="6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1000"/>
                                        <p:tgtEl>
                                          <p:spTgt spid="35"/>
                                        </p:tgtEl>
                                      </p:cBhvr>
                                    </p:animEffect>
                                    <p:anim calcmode="lin" valueType="num">
                                      <p:cBhvr>
                                        <p:cTn id="69" dur="1000" fill="hold"/>
                                        <p:tgtEl>
                                          <p:spTgt spid="35"/>
                                        </p:tgtEl>
                                        <p:attrNameLst>
                                          <p:attrName>ppt_x</p:attrName>
                                        </p:attrNameLst>
                                      </p:cBhvr>
                                      <p:tavLst>
                                        <p:tav tm="0">
                                          <p:val>
                                            <p:strVal val="#ppt_x"/>
                                          </p:val>
                                        </p:tav>
                                        <p:tav tm="100000">
                                          <p:val>
                                            <p:strVal val="#ppt_x"/>
                                          </p:val>
                                        </p:tav>
                                      </p:tavLst>
                                    </p:anim>
                                    <p:anim calcmode="lin" valueType="num">
                                      <p:cBhvr>
                                        <p:cTn id="70" dur="1000" fill="hold"/>
                                        <p:tgtEl>
                                          <p:spTgt spid="3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1000"/>
                                        <p:tgtEl>
                                          <p:spTgt spid="41"/>
                                        </p:tgtEl>
                                      </p:cBhvr>
                                    </p:animEffect>
                                    <p:anim calcmode="lin" valueType="num">
                                      <p:cBhvr>
                                        <p:cTn id="74" dur="1000" fill="hold"/>
                                        <p:tgtEl>
                                          <p:spTgt spid="41"/>
                                        </p:tgtEl>
                                        <p:attrNameLst>
                                          <p:attrName>ppt_x</p:attrName>
                                        </p:attrNameLst>
                                      </p:cBhvr>
                                      <p:tavLst>
                                        <p:tav tm="0">
                                          <p:val>
                                            <p:strVal val="#ppt_x"/>
                                          </p:val>
                                        </p:tav>
                                        <p:tav tm="100000">
                                          <p:val>
                                            <p:strVal val="#ppt_x"/>
                                          </p:val>
                                        </p:tav>
                                      </p:tavLst>
                                    </p:anim>
                                    <p:anim calcmode="lin" valueType="num">
                                      <p:cBhvr>
                                        <p:cTn id="75" dur="1000" fill="hold"/>
                                        <p:tgtEl>
                                          <p:spTgt spid="41"/>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1000"/>
                                        <p:tgtEl>
                                          <p:spTgt spid="8"/>
                                        </p:tgtEl>
                                      </p:cBhvr>
                                    </p:animEffect>
                                    <p:anim calcmode="lin" valueType="num">
                                      <p:cBhvr>
                                        <p:cTn id="79" dur="1000" fill="hold"/>
                                        <p:tgtEl>
                                          <p:spTgt spid="8"/>
                                        </p:tgtEl>
                                        <p:attrNameLst>
                                          <p:attrName>ppt_x</p:attrName>
                                        </p:attrNameLst>
                                      </p:cBhvr>
                                      <p:tavLst>
                                        <p:tav tm="0">
                                          <p:val>
                                            <p:strVal val="#ppt_x"/>
                                          </p:val>
                                        </p:tav>
                                        <p:tav tm="100000">
                                          <p:val>
                                            <p:strVal val="#ppt_x"/>
                                          </p:val>
                                        </p:tav>
                                      </p:tavLst>
                                    </p:anim>
                                    <p:anim calcmode="lin" valueType="num">
                                      <p:cBhvr>
                                        <p:cTn id="8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P spid="20" grpId="0" animBg="1"/>
      <p:bldP spid="21" grpId="0" animBg="1"/>
      <p:bldP spid="4" grpId="0"/>
      <p:bldP spid="27" grpId="0" animBg="1"/>
      <p:bldP spid="6" grpId="0"/>
      <p:bldP spid="39" grpId="0" animBg="1"/>
      <p:bldP spid="41"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9">
            <a:extLst>
              <a:ext uri="{FF2B5EF4-FFF2-40B4-BE49-F238E27FC236}">
                <a16:creationId xmlns:a16="http://schemas.microsoft.com/office/drawing/2014/main" id="{C78FCF2F-3194-4874-9DE8-9DE3BF70943F}"/>
              </a:ext>
            </a:extLst>
          </p:cNvPr>
          <p:cNvSpPr txBox="1">
            <a:spLocks noChangeArrowheads="1"/>
          </p:cNvSpPr>
          <p:nvPr/>
        </p:nvSpPr>
        <p:spPr bwMode="auto">
          <a:xfrm>
            <a:off x="-564508" y="845060"/>
            <a:ext cx="5703146"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400" dirty="0">
                <a:solidFill>
                  <a:srgbClr val="2A577D"/>
                </a:solidFill>
                <a:latin typeface="Times New Roman" panose="02020603050405020304" pitchFamily="18" charset="0"/>
                <a:ea typeface="黑体" panose="02010609060101010101" pitchFamily="49" charset="-122"/>
              </a:rPr>
              <a:t>一、明确系统设计要求</a:t>
            </a:r>
          </a:p>
          <a:p>
            <a:pPr algn="ctr">
              <a:lnSpc>
                <a:spcPct val="100000"/>
              </a:lnSpc>
              <a:spcBef>
                <a:spcPct val="0"/>
              </a:spcBef>
              <a:buNone/>
            </a:pPr>
            <a:endParaRPr lang="zh-CN" altLang="en-US" dirty="0">
              <a:latin typeface="Times New Roman" panose="02020603050405020304" pitchFamily="18" charset="0"/>
              <a:ea typeface="黑体" panose="02010609060101010101" pitchFamily="49" charset="-122"/>
            </a:endParaRPr>
          </a:p>
          <a:p>
            <a:pPr algn="ctr">
              <a:lnSpc>
                <a:spcPct val="100000"/>
              </a:lnSpc>
              <a:spcBef>
                <a:spcPct val="0"/>
              </a:spcBef>
              <a:buNone/>
            </a:pPr>
            <a:endParaRPr lang="zh-CN" altLang="en-US" sz="2400" dirty="0">
              <a:solidFill>
                <a:srgbClr val="184972"/>
              </a:solidFill>
              <a:latin typeface="Times New Roman" panose="02020603050405020304" pitchFamily="18" charset="0"/>
              <a:ea typeface="黑体" panose="02010609060101010101" pitchFamily="49" charset="-122"/>
            </a:endParaRPr>
          </a:p>
        </p:txBody>
      </p:sp>
      <p:sp>
        <p:nvSpPr>
          <p:cNvPr id="20" name="直角三角形 19">
            <a:extLst>
              <a:ext uri="{FF2B5EF4-FFF2-40B4-BE49-F238E27FC236}">
                <a16:creationId xmlns:a16="http://schemas.microsoft.com/office/drawing/2014/main" id="{D392BA9E-3F58-4EE9-AD2F-A3A6B0ADCF2D}"/>
              </a:ext>
            </a:extLst>
          </p:cNvPr>
          <p:cNvSpPr/>
          <p:nvPr/>
        </p:nvSpPr>
        <p:spPr>
          <a:xfrm rot="2637755" flipH="1" flipV="1">
            <a:off x="74517" y="947438"/>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Times New Roman" panose="02020603050405020304" pitchFamily="18" charset="0"/>
              <a:ea typeface="黑体" panose="02010609060101010101" pitchFamily="49" charset="-122"/>
            </a:endParaRPr>
          </a:p>
        </p:txBody>
      </p:sp>
      <p:sp>
        <p:nvSpPr>
          <p:cNvPr id="21" name="直角三角形 20">
            <a:extLst>
              <a:ext uri="{FF2B5EF4-FFF2-40B4-BE49-F238E27FC236}">
                <a16:creationId xmlns:a16="http://schemas.microsoft.com/office/drawing/2014/main" id="{26070215-C698-419E-B951-C7238CF82540}"/>
              </a:ext>
            </a:extLst>
          </p:cNvPr>
          <p:cNvSpPr/>
          <p:nvPr/>
        </p:nvSpPr>
        <p:spPr>
          <a:xfrm rot="2637755" flipH="1" flipV="1">
            <a:off x="187163" y="94073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latin typeface="Times New Roman" panose="02020603050405020304" pitchFamily="18" charset="0"/>
              <a:ea typeface="黑体" panose="02010609060101010101" pitchFamily="49"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黑体" panose="02010609060101010101" pitchFamily="49" charset="-122"/>
            </a:endParaRPr>
          </a:p>
        </p:txBody>
      </p:sp>
      <p:sp>
        <p:nvSpPr>
          <p:cNvPr id="15" name="文本框 14">
            <a:extLst>
              <a:ext uri="{FF2B5EF4-FFF2-40B4-BE49-F238E27FC236}">
                <a16:creationId xmlns:a16="http://schemas.microsoft.com/office/drawing/2014/main" id="{290ACA45-0842-4F04-8936-C7FB75C22459}"/>
              </a:ext>
            </a:extLst>
          </p:cNvPr>
          <p:cNvSpPr txBox="1"/>
          <p:nvPr/>
        </p:nvSpPr>
        <p:spPr>
          <a:xfrm>
            <a:off x="860425" y="119870"/>
            <a:ext cx="7636329" cy="1077218"/>
          </a:xfrm>
          <a:prstGeom prst="rect">
            <a:avLst/>
          </a:prstGeom>
          <a:noFill/>
        </p:spPr>
        <p:txBody>
          <a:bodyPr wrap="square" rtlCol="0">
            <a:spAutoFit/>
          </a:bodyPr>
          <a:lstStyle/>
          <a:p>
            <a:pPr algn="ctr"/>
            <a:r>
              <a:rPr lang="zh-CN" altLang="en-US" sz="3200" dirty="0">
                <a:solidFill>
                  <a:schemeClr val="bg1"/>
                </a:solidFill>
                <a:latin typeface="Times New Roman" panose="02020603050405020304" pitchFamily="18" charset="0"/>
                <a:ea typeface="黑体" panose="02010609060101010101" pitchFamily="49" charset="-122"/>
              </a:rPr>
              <a:t>第二节  液压传动系统的设计</a:t>
            </a:r>
          </a:p>
          <a:p>
            <a:pPr algn="ct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27" name="圆角矩形 5">
            <a:extLst>
              <a:ext uri="{FF2B5EF4-FFF2-40B4-BE49-F238E27FC236}">
                <a16:creationId xmlns:a16="http://schemas.microsoft.com/office/drawing/2014/main" id="{9B0F5436-AFF4-43EE-BC64-D9812DBB8249}"/>
              </a:ext>
            </a:extLst>
          </p:cNvPr>
          <p:cNvSpPr/>
          <p:nvPr/>
        </p:nvSpPr>
        <p:spPr>
          <a:xfrm>
            <a:off x="1176233" y="1381955"/>
            <a:ext cx="7362285" cy="70547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grpSp>
        <p:nvGrpSpPr>
          <p:cNvPr id="28" name="组合 5">
            <a:extLst>
              <a:ext uri="{FF2B5EF4-FFF2-40B4-BE49-F238E27FC236}">
                <a16:creationId xmlns:a16="http://schemas.microsoft.com/office/drawing/2014/main" id="{7FD6165D-CC26-4D09-A47C-78C050C0FC32}"/>
              </a:ext>
            </a:extLst>
          </p:cNvPr>
          <p:cNvGrpSpPr>
            <a:grpSpLocks/>
          </p:cNvGrpSpPr>
          <p:nvPr/>
        </p:nvGrpSpPr>
        <p:grpSpPr bwMode="auto">
          <a:xfrm rot="16200000">
            <a:off x="693099" y="1542447"/>
            <a:ext cx="347294" cy="347229"/>
            <a:chOff x="5398306" y="552049"/>
            <a:chExt cx="835710" cy="731456"/>
          </a:xfrm>
        </p:grpSpPr>
        <p:sp>
          <p:nvSpPr>
            <p:cNvPr id="29" name="等腰三角形 28">
              <a:extLst>
                <a:ext uri="{FF2B5EF4-FFF2-40B4-BE49-F238E27FC236}">
                  <a16:creationId xmlns:a16="http://schemas.microsoft.com/office/drawing/2014/main" id="{111CC572-13A8-4A89-A1BA-C3C7065A07EE}"/>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0" name="等腰三角形 29">
              <a:extLst>
                <a:ext uri="{FF2B5EF4-FFF2-40B4-BE49-F238E27FC236}">
                  <a16:creationId xmlns:a16="http://schemas.microsoft.com/office/drawing/2014/main" id="{A9766F6C-448C-41DE-994D-14BF86739BCA}"/>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grpSp>
        <p:nvGrpSpPr>
          <p:cNvPr id="31" name="组合 8">
            <a:extLst>
              <a:ext uri="{FF2B5EF4-FFF2-40B4-BE49-F238E27FC236}">
                <a16:creationId xmlns:a16="http://schemas.microsoft.com/office/drawing/2014/main" id="{F44B9595-514D-4EDF-9F89-92D8EA5165F1}"/>
              </a:ext>
            </a:extLst>
          </p:cNvPr>
          <p:cNvGrpSpPr>
            <a:grpSpLocks/>
          </p:cNvGrpSpPr>
          <p:nvPr/>
        </p:nvGrpSpPr>
        <p:grpSpPr bwMode="auto">
          <a:xfrm flipH="1">
            <a:off x="509034" y="2377022"/>
            <a:ext cx="610656" cy="392137"/>
            <a:chOff x="5975131" y="413090"/>
            <a:chExt cx="1303171" cy="777765"/>
          </a:xfrm>
        </p:grpSpPr>
        <p:sp>
          <p:nvSpPr>
            <p:cNvPr id="32" name="等腰三角形 31">
              <a:extLst>
                <a:ext uri="{FF2B5EF4-FFF2-40B4-BE49-F238E27FC236}">
                  <a16:creationId xmlns:a16="http://schemas.microsoft.com/office/drawing/2014/main" id="{7128FDF6-C1E0-4002-8FAF-7567F35F8FC2}"/>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3" name="等腰三角形 32">
              <a:extLst>
                <a:ext uri="{FF2B5EF4-FFF2-40B4-BE49-F238E27FC236}">
                  <a16:creationId xmlns:a16="http://schemas.microsoft.com/office/drawing/2014/main" id="{6FC267E2-35E6-49FB-9CEF-CC1758537DF0}"/>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a typeface="黑体" panose="02010609060101010101" pitchFamily="49" charset="-122"/>
              </a:endParaRPr>
            </a:p>
          </p:txBody>
        </p:sp>
        <p:sp>
          <p:nvSpPr>
            <p:cNvPr id="34" name="等腰三角形 33">
              <a:extLst>
                <a:ext uri="{FF2B5EF4-FFF2-40B4-BE49-F238E27FC236}">
                  <a16:creationId xmlns:a16="http://schemas.microsoft.com/office/drawing/2014/main" id="{23409B74-7CE4-4695-A82E-1AEB2C0BDE77}"/>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grpSp>
        <p:nvGrpSpPr>
          <p:cNvPr id="35" name="组合 9">
            <a:extLst>
              <a:ext uri="{FF2B5EF4-FFF2-40B4-BE49-F238E27FC236}">
                <a16:creationId xmlns:a16="http://schemas.microsoft.com/office/drawing/2014/main" id="{1FACA789-A55F-45B4-916A-89807484BE1B}"/>
              </a:ext>
            </a:extLst>
          </p:cNvPr>
          <p:cNvGrpSpPr>
            <a:grpSpLocks/>
          </p:cNvGrpSpPr>
          <p:nvPr/>
        </p:nvGrpSpPr>
        <p:grpSpPr bwMode="auto">
          <a:xfrm>
            <a:off x="603547" y="4351418"/>
            <a:ext cx="535340" cy="321698"/>
            <a:chOff x="5798020" y="3988475"/>
            <a:chExt cx="1659130" cy="776059"/>
          </a:xfrm>
        </p:grpSpPr>
        <p:sp>
          <p:nvSpPr>
            <p:cNvPr id="36" name="等腰三角形 35">
              <a:extLst>
                <a:ext uri="{FF2B5EF4-FFF2-40B4-BE49-F238E27FC236}">
                  <a16:creationId xmlns:a16="http://schemas.microsoft.com/office/drawing/2014/main" id="{978B939B-7969-49BD-BAD0-5FC6A4B0CCC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a typeface="黑体" panose="02010609060101010101" pitchFamily="49" charset="-122"/>
              </a:endParaRPr>
            </a:p>
          </p:txBody>
        </p:sp>
        <p:sp>
          <p:nvSpPr>
            <p:cNvPr id="37" name="等腰三角形 36">
              <a:extLst>
                <a:ext uri="{FF2B5EF4-FFF2-40B4-BE49-F238E27FC236}">
                  <a16:creationId xmlns:a16="http://schemas.microsoft.com/office/drawing/2014/main" id="{C142A5B4-F4EF-4450-80EF-BA93B0B4E19B}"/>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sp>
          <p:nvSpPr>
            <p:cNvPr id="38" name="等腰三角形 37">
              <a:extLst>
                <a:ext uri="{FF2B5EF4-FFF2-40B4-BE49-F238E27FC236}">
                  <a16:creationId xmlns:a16="http://schemas.microsoft.com/office/drawing/2014/main" id="{D4362512-79D6-4AD7-9339-DE59E14F8E3F}"/>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sp>
        <p:nvSpPr>
          <p:cNvPr id="6" name="矩形 5">
            <a:extLst>
              <a:ext uri="{FF2B5EF4-FFF2-40B4-BE49-F238E27FC236}">
                <a16:creationId xmlns:a16="http://schemas.microsoft.com/office/drawing/2014/main" id="{A89B0532-97F8-4418-ADAC-4CC5717CE614}"/>
              </a:ext>
            </a:extLst>
          </p:cNvPr>
          <p:cNvSpPr/>
          <p:nvPr/>
        </p:nvSpPr>
        <p:spPr>
          <a:xfrm>
            <a:off x="1185176" y="1429361"/>
            <a:ext cx="7283508" cy="584775"/>
          </a:xfrm>
          <a:prstGeom prst="rect">
            <a:avLst/>
          </a:prstGeom>
        </p:spPr>
        <p:txBody>
          <a:bodyPr wrap="square">
            <a:spAutoFit/>
          </a:bodyPr>
          <a:lstStyle/>
          <a:p>
            <a:pPr indent="432000"/>
            <a:r>
              <a:rPr lang="en-US" altLang="zh-CN" sz="1600" dirty="0">
                <a:solidFill>
                  <a:schemeClr val="bg1"/>
                </a:solidFill>
                <a:latin typeface="Times New Roman" panose="02020603050405020304" pitchFamily="18" charset="0"/>
                <a:ea typeface="黑体" panose="02010609060101010101" pitchFamily="49" charset="-122"/>
              </a:rPr>
              <a:t>4)</a:t>
            </a:r>
            <a:r>
              <a:rPr lang="zh-CN" altLang="en-US" sz="1600" dirty="0">
                <a:solidFill>
                  <a:schemeClr val="bg1"/>
                </a:solidFill>
                <a:latin typeface="Times New Roman" panose="02020603050405020304" pitchFamily="18" charset="0"/>
                <a:ea typeface="黑体" panose="02010609060101010101" pitchFamily="49" charset="-122"/>
              </a:rPr>
              <a:t>主机各液压执行元件的动作顺序或互锁要求</a:t>
            </a:r>
            <a:r>
              <a:rPr lang="en-US" altLang="zh-CN" sz="1600" dirty="0">
                <a:solidFill>
                  <a:schemeClr val="bg1"/>
                </a:solidFill>
                <a:latin typeface="Times New Roman" panose="02020603050405020304" pitchFamily="18" charset="0"/>
                <a:ea typeface="黑体" panose="02010609060101010101" pitchFamily="49" charset="-122"/>
              </a:rPr>
              <a:t>,</a:t>
            </a:r>
            <a:r>
              <a:rPr lang="zh-CN" altLang="en-US" sz="1600" dirty="0">
                <a:solidFill>
                  <a:schemeClr val="bg1"/>
                </a:solidFill>
                <a:latin typeface="Times New Roman" panose="02020603050405020304" pitchFamily="18" charset="0"/>
                <a:ea typeface="黑体" panose="02010609060101010101" pitchFamily="49" charset="-122"/>
              </a:rPr>
              <a:t>各动作的同步要求及同步精度。</a:t>
            </a:r>
          </a:p>
        </p:txBody>
      </p:sp>
      <p:sp>
        <p:nvSpPr>
          <p:cNvPr id="41" name="圆角矩形 5">
            <a:extLst>
              <a:ext uri="{FF2B5EF4-FFF2-40B4-BE49-F238E27FC236}">
                <a16:creationId xmlns:a16="http://schemas.microsoft.com/office/drawing/2014/main" id="{67221DCB-F91A-4BB8-867C-770CA3DB904A}"/>
              </a:ext>
            </a:extLst>
          </p:cNvPr>
          <p:cNvSpPr/>
          <p:nvPr/>
        </p:nvSpPr>
        <p:spPr>
          <a:xfrm>
            <a:off x="1185176" y="2284530"/>
            <a:ext cx="7362285" cy="70257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2" name="矩形 1">
            <a:extLst>
              <a:ext uri="{FF2B5EF4-FFF2-40B4-BE49-F238E27FC236}">
                <a16:creationId xmlns:a16="http://schemas.microsoft.com/office/drawing/2014/main" id="{DDF65F33-8A37-4387-B0EB-DACE9E835F27}"/>
              </a:ext>
            </a:extLst>
          </p:cNvPr>
          <p:cNvSpPr/>
          <p:nvPr/>
        </p:nvSpPr>
        <p:spPr>
          <a:xfrm>
            <a:off x="1176233" y="2213190"/>
            <a:ext cx="7311578" cy="830997"/>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对液压系统工作性能</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如工作平稳性、转换精度等</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、工作效率、自动化程度等方面的要求。</a:t>
            </a:r>
          </a:p>
        </p:txBody>
      </p:sp>
      <p:grpSp>
        <p:nvGrpSpPr>
          <p:cNvPr id="40" name="组合 5">
            <a:extLst>
              <a:ext uri="{FF2B5EF4-FFF2-40B4-BE49-F238E27FC236}">
                <a16:creationId xmlns:a16="http://schemas.microsoft.com/office/drawing/2014/main" id="{02F0CBC0-CFB8-42C1-8FD8-5D6F0D893600}"/>
              </a:ext>
            </a:extLst>
          </p:cNvPr>
          <p:cNvGrpSpPr>
            <a:grpSpLocks/>
          </p:cNvGrpSpPr>
          <p:nvPr/>
        </p:nvGrpSpPr>
        <p:grpSpPr bwMode="auto">
          <a:xfrm rot="16200000">
            <a:off x="673197" y="3250837"/>
            <a:ext cx="347294" cy="347229"/>
            <a:chOff x="5398306" y="552049"/>
            <a:chExt cx="835710" cy="731456"/>
          </a:xfrm>
        </p:grpSpPr>
        <p:sp>
          <p:nvSpPr>
            <p:cNvPr id="42" name="等腰三角形 41">
              <a:extLst>
                <a:ext uri="{FF2B5EF4-FFF2-40B4-BE49-F238E27FC236}">
                  <a16:creationId xmlns:a16="http://schemas.microsoft.com/office/drawing/2014/main" id="{37DB1546-7F48-465F-9C96-D9E7AAD1E506}"/>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Times New Roman" panose="02020603050405020304" pitchFamily="18" charset="0"/>
                <a:ea typeface="黑体" panose="02010609060101010101" pitchFamily="49" charset="-122"/>
              </a:endParaRPr>
            </a:p>
          </p:txBody>
        </p:sp>
        <p:sp>
          <p:nvSpPr>
            <p:cNvPr id="43" name="等腰三角形 42">
              <a:extLst>
                <a:ext uri="{FF2B5EF4-FFF2-40B4-BE49-F238E27FC236}">
                  <a16:creationId xmlns:a16="http://schemas.microsoft.com/office/drawing/2014/main" id="{DD4376A0-53A9-4B82-8580-12402EC6CE7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Times New Roman" panose="02020603050405020304" pitchFamily="18" charset="0"/>
                <a:ea typeface="黑体" panose="02010609060101010101" pitchFamily="49" charset="-122"/>
              </a:endParaRPr>
            </a:p>
          </p:txBody>
        </p:sp>
      </p:grpSp>
      <p:sp>
        <p:nvSpPr>
          <p:cNvPr id="44" name="圆角矩形 5">
            <a:extLst>
              <a:ext uri="{FF2B5EF4-FFF2-40B4-BE49-F238E27FC236}">
                <a16:creationId xmlns:a16="http://schemas.microsoft.com/office/drawing/2014/main" id="{995C213B-1022-4F85-8A2F-87C59B4A3043}"/>
              </a:ext>
            </a:extLst>
          </p:cNvPr>
          <p:cNvSpPr/>
          <p:nvPr/>
        </p:nvSpPr>
        <p:spPr>
          <a:xfrm>
            <a:off x="1176233" y="3222959"/>
            <a:ext cx="7362285" cy="70257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3" name="矩形 2">
            <a:extLst>
              <a:ext uri="{FF2B5EF4-FFF2-40B4-BE49-F238E27FC236}">
                <a16:creationId xmlns:a16="http://schemas.microsoft.com/office/drawing/2014/main" id="{16C179AE-6867-4829-BA65-06E490C2ADD4}"/>
              </a:ext>
            </a:extLst>
          </p:cNvPr>
          <p:cNvSpPr/>
          <p:nvPr/>
        </p:nvSpPr>
        <p:spPr>
          <a:xfrm>
            <a:off x="1176233" y="3158746"/>
            <a:ext cx="7241744" cy="830997"/>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液压系统的工作环境和工作条件</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如周围介质、环境温度、湿度、尘埃情况、外界冲击振动等。</a:t>
            </a:r>
          </a:p>
        </p:txBody>
      </p:sp>
      <p:sp>
        <p:nvSpPr>
          <p:cNvPr id="45" name="圆角矩形 5">
            <a:extLst>
              <a:ext uri="{FF2B5EF4-FFF2-40B4-BE49-F238E27FC236}">
                <a16:creationId xmlns:a16="http://schemas.microsoft.com/office/drawing/2014/main" id="{61C64EBB-CE44-4CC8-82BB-2A0EB01B8600}"/>
              </a:ext>
            </a:extLst>
          </p:cNvPr>
          <p:cNvSpPr/>
          <p:nvPr/>
        </p:nvSpPr>
        <p:spPr>
          <a:xfrm>
            <a:off x="1176232" y="4160981"/>
            <a:ext cx="7362285" cy="702572"/>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5" name="矩形 4">
            <a:extLst>
              <a:ext uri="{FF2B5EF4-FFF2-40B4-BE49-F238E27FC236}">
                <a16:creationId xmlns:a16="http://schemas.microsoft.com/office/drawing/2014/main" id="{3ABCC056-A312-43D4-A168-2445BA50819E}"/>
              </a:ext>
            </a:extLst>
          </p:cNvPr>
          <p:cNvSpPr/>
          <p:nvPr/>
        </p:nvSpPr>
        <p:spPr>
          <a:xfrm>
            <a:off x="1211330" y="4091161"/>
            <a:ext cx="7072245" cy="830997"/>
          </a:xfrm>
          <a:prstGeom prst="rect">
            <a:avLst/>
          </a:prstGeom>
        </p:spPr>
        <p:txBody>
          <a:bodyPr wrap="square">
            <a:spAutoFit/>
          </a:bodyPr>
          <a:lstStyle/>
          <a:p>
            <a:pPr indent="432000">
              <a:lnSpc>
                <a:spcPct val="150000"/>
              </a:lnSpc>
            </a:pP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其他方面的要求</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如液压装置在外观、色彩、经济性等方面的规定或限制。</a:t>
            </a:r>
          </a:p>
        </p:txBody>
      </p:sp>
    </p:spTree>
    <p:extLst>
      <p:ext uri="{BB962C8B-B14F-4D97-AF65-F5344CB8AC3E}">
        <p14:creationId xmlns:p14="http://schemas.microsoft.com/office/powerpoint/2010/main" val="64502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1+#ppt_w/2"/>
                                          </p:val>
                                        </p:tav>
                                        <p:tav tm="100000">
                                          <p:val>
                                            <p:strVal val="#ppt_x"/>
                                          </p:val>
                                        </p:tav>
                                      </p:tavLst>
                                    </p:anim>
                                    <p:anim calcmode="lin" valueType="num">
                                      <p:cBhvr additive="base">
                                        <p:cTn id="16" dur="75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1000"/>
                                        <p:tgtEl>
                                          <p:spTgt spid="31"/>
                                        </p:tgtEl>
                                      </p:cBhvr>
                                    </p:animEffect>
                                    <p:anim calcmode="lin" valueType="num">
                                      <p:cBhvr>
                                        <p:cTn id="44" dur="1000" fill="hold"/>
                                        <p:tgtEl>
                                          <p:spTgt spid="31"/>
                                        </p:tgtEl>
                                        <p:attrNameLst>
                                          <p:attrName>ppt_x</p:attrName>
                                        </p:attrNameLst>
                                      </p:cBhvr>
                                      <p:tavLst>
                                        <p:tav tm="0">
                                          <p:val>
                                            <p:strVal val="#ppt_x"/>
                                          </p:val>
                                        </p:tav>
                                        <p:tav tm="100000">
                                          <p:val>
                                            <p:strVal val="#ppt_x"/>
                                          </p:val>
                                        </p:tav>
                                      </p:tavLst>
                                    </p:anim>
                                    <p:anim calcmode="lin" valueType="num">
                                      <p:cBhvr>
                                        <p:cTn id="45" dur="1000" fill="hold"/>
                                        <p:tgtEl>
                                          <p:spTgt spid="3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1000"/>
                                        <p:tgtEl>
                                          <p:spTgt spid="41"/>
                                        </p:tgtEl>
                                      </p:cBhvr>
                                    </p:animEffect>
                                    <p:anim calcmode="lin" valueType="num">
                                      <p:cBhvr>
                                        <p:cTn id="49" dur="1000" fill="hold"/>
                                        <p:tgtEl>
                                          <p:spTgt spid="41"/>
                                        </p:tgtEl>
                                        <p:attrNameLst>
                                          <p:attrName>ppt_x</p:attrName>
                                        </p:attrNameLst>
                                      </p:cBhvr>
                                      <p:tavLst>
                                        <p:tav tm="0">
                                          <p:val>
                                            <p:strVal val="#ppt_x"/>
                                          </p:val>
                                        </p:tav>
                                        <p:tav tm="100000">
                                          <p:val>
                                            <p:strVal val="#ppt_x"/>
                                          </p:val>
                                        </p:tav>
                                      </p:tavLst>
                                    </p:anim>
                                    <p:anim calcmode="lin" valueType="num">
                                      <p:cBhvr>
                                        <p:cTn id="5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1000"/>
                                        <p:tgtEl>
                                          <p:spTgt spid="40"/>
                                        </p:tgtEl>
                                      </p:cBhvr>
                                    </p:animEffect>
                                    <p:anim calcmode="lin" valueType="num">
                                      <p:cBhvr>
                                        <p:cTn id="56" dur="1000" fill="hold"/>
                                        <p:tgtEl>
                                          <p:spTgt spid="40"/>
                                        </p:tgtEl>
                                        <p:attrNameLst>
                                          <p:attrName>ppt_x</p:attrName>
                                        </p:attrNameLst>
                                      </p:cBhvr>
                                      <p:tavLst>
                                        <p:tav tm="0">
                                          <p:val>
                                            <p:strVal val="#ppt_x"/>
                                          </p:val>
                                        </p:tav>
                                        <p:tav tm="100000">
                                          <p:val>
                                            <p:strVal val="#ppt_x"/>
                                          </p:val>
                                        </p:tav>
                                      </p:tavLst>
                                    </p:anim>
                                    <p:anim calcmode="lin" valueType="num">
                                      <p:cBhvr>
                                        <p:cTn id="57" dur="1000" fill="hold"/>
                                        <p:tgtEl>
                                          <p:spTgt spid="4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1000"/>
                                        <p:tgtEl>
                                          <p:spTgt spid="44"/>
                                        </p:tgtEl>
                                      </p:cBhvr>
                                    </p:animEffect>
                                    <p:anim calcmode="lin" valueType="num">
                                      <p:cBhvr>
                                        <p:cTn id="61" dur="1000" fill="hold"/>
                                        <p:tgtEl>
                                          <p:spTgt spid="44"/>
                                        </p:tgtEl>
                                        <p:attrNameLst>
                                          <p:attrName>ppt_x</p:attrName>
                                        </p:attrNameLst>
                                      </p:cBhvr>
                                      <p:tavLst>
                                        <p:tav tm="0">
                                          <p:val>
                                            <p:strVal val="#ppt_x"/>
                                          </p:val>
                                        </p:tav>
                                        <p:tav tm="100000">
                                          <p:val>
                                            <p:strVal val="#ppt_x"/>
                                          </p:val>
                                        </p:tav>
                                      </p:tavLst>
                                    </p:anim>
                                    <p:anim calcmode="lin" valueType="num">
                                      <p:cBhvr>
                                        <p:cTn id="62" dur="1000" fill="hold"/>
                                        <p:tgtEl>
                                          <p:spTgt spid="4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1000"/>
                                        <p:tgtEl>
                                          <p:spTgt spid="3"/>
                                        </p:tgtEl>
                                      </p:cBhvr>
                                    </p:animEffect>
                                    <p:anim calcmode="lin" valueType="num">
                                      <p:cBhvr>
                                        <p:cTn id="66" dur="1000" fill="hold"/>
                                        <p:tgtEl>
                                          <p:spTgt spid="3"/>
                                        </p:tgtEl>
                                        <p:attrNameLst>
                                          <p:attrName>ppt_x</p:attrName>
                                        </p:attrNameLst>
                                      </p:cBhvr>
                                      <p:tavLst>
                                        <p:tav tm="0">
                                          <p:val>
                                            <p:strVal val="#ppt_x"/>
                                          </p:val>
                                        </p:tav>
                                        <p:tav tm="100000">
                                          <p:val>
                                            <p:strVal val="#ppt_x"/>
                                          </p:val>
                                        </p:tav>
                                      </p:tavLst>
                                    </p:anim>
                                    <p:anim calcmode="lin" valueType="num">
                                      <p:cBhvr>
                                        <p:cTn id="6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1000"/>
                                        <p:tgtEl>
                                          <p:spTgt spid="35"/>
                                        </p:tgtEl>
                                      </p:cBhvr>
                                    </p:animEffect>
                                    <p:anim calcmode="lin" valueType="num">
                                      <p:cBhvr>
                                        <p:cTn id="73" dur="1000" fill="hold"/>
                                        <p:tgtEl>
                                          <p:spTgt spid="35"/>
                                        </p:tgtEl>
                                        <p:attrNameLst>
                                          <p:attrName>ppt_x</p:attrName>
                                        </p:attrNameLst>
                                      </p:cBhvr>
                                      <p:tavLst>
                                        <p:tav tm="0">
                                          <p:val>
                                            <p:strVal val="#ppt_x"/>
                                          </p:val>
                                        </p:tav>
                                        <p:tav tm="100000">
                                          <p:val>
                                            <p:strVal val="#ppt_x"/>
                                          </p:val>
                                        </p:tav>
                                      </p:tavLst>
                                    </p:anim>
                                    <p:anim calcmode="lin" valueType="num">
                                      <p:cBhvr>
                                        <p:cTn id="74" dur="1000" fill="hold"/>
                                        <p:tgtEl>
                                          <p:spTgt spid="3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1000"/>
                                        <p:tgtEl>
                                          <p:spTgt spid="5"/>
                                        </p:tgtEl>
                                      </p:cBhvr>
                                    </p:animEffect>
                                    <p:anim calcmode="lin" valueType="num">
                                      <p:cBhvr>
                                        <p:cTn id="83" dur="1000" fill="hold"/>
                                        <p:tgtEl>
                                          <p:spTgt spid="5"/>
                                        </p:tgtEl>
                                        <p:attrNameLst>
                                          <p:attrName>ppt_x</p:attrName>
                                        </p:attrNameLst>
                                      </p:cBhvr>
                                      <p:tavLst>
                                        <p:tav tm="0">
                                          <p:val>
                                            <p:strVal val="#ppt_x"/>
                                          </p:val>
                                        </p:tav>
                                        <p:tav tm="100000">
                                          <p:val>
                                            <p:strVal val="#ppt_x"/>
                                          </p:val>
                                        </p:tav>
                                      </p:tavLst>
                                    </p:anim>
                                    <p:anim calcmode="lin" valueType="num">
                                      <p:cBhvr>
                                        <p:cTn id="8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1" grpId="0" animBg="1"/>
      <p:bldP spid="27" grpId="0" animBg="1"/>
      <p:bldP spid="6" grpId="0"/>
      <p:bldP spid="41" grpId="0" animBg="1"/>
      <p:bldP spid="2" grpId="0"/>
      <p:bldP spid="44" grpId="0" animBg="1"/>
      <p:bldP spid="3" grpId="0"/>
      <p:bldP spid="45" grpId="0" animBg="1"/>
      <p:bldP spid="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2037</TotalTime>
  <Words>6352</Words>
  <Application>Microsoft Office PowerPoint</Application>
  <PresentationFormat>全屏显示(16:9)</PresentationFormat>
  <Paragraphs>401</Paragraphs>
  <Slides>75</Slides>
  <Notes>65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75</vt:i4>
      </vt:variant>
    </vt:vector>
  </HeadingPairs>
  <TitlesOfParts>
    <vt:vector size="86" baseType="lpstr">
      <vt:lpstr>Droid Sans</vt:lpstr>
      <vt:lpstr>Open Sans</vt:lpstr>
      <vt:lpstr>等线</vt:lpstr>
      <vt:lpstr>方正正中黑简体</vt:lpstr>
      <vt:lpstr>方正中倩简体</vt:lpstr>
      <vt:lpstr>黑体</vt:lpstr>
      <vt:lpstr>宋体</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Administrator</cp:lastModifiedBy>
  <cp:revision>359</cp:revision>
  <dcterms:created xsi:type="dcterms:W3CDTF">2017-08-24T00:38:37Z</dcterms:created>
  <dcterms:modified xsi:type="dcterms:W3CDTF">2017-10-26T06:25:21Z</dcterms:modified>
</cp:coreProperties>
</file>